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2"/>
  </p:notesMasterIdLst>
  <p:sldIdLst>
    <p:sldId id="560" r:id="rId2"/>
    <p:sldId id="567" r:id="rId3"/>
    <p:sldId id="568" r:id="rId4"/>
    <p:sldId id="561" r:id="rId5"/>
    <p:sldId id="444" r:id="rId6"/>
    <p:sldId id="471" r:id="rId7"/>
    <p:sldId id="472" r:id="rId8"/>
    <p:sldId id="446" r:id="rId9"/>
    <p:sldId id="447" r:id="rId10"/>
    <p:sldId id="569" r:id="rId11"/>
    <p:sldId id="448" r:id="rId12"/>
    <p:sldId id="449" r:id="rId13"/>
    <p:sldId id="450" r:id="rId14"/>
    <p:sldId id="451" r:id="rId15"/>
    <p:sldId id="452" r:id="rId16"/>
    <p:sldId id="454" r:id="rId17"/>
    <p:sldId id="455" r:id="rId18"/>
    <p:sldId id="456" r:id="rId19"/>
    <p:sldId id="457" r:id="rId20"/>
    <p:sldId id="458" r:id="rId21"/>
    <p:sldId id="461" r:id="rId22"/>
    <p:sldId id="462" r:id="rId23"/>
    <p:sldId id="528" r:id="rId24"/>
    <p:sldId id="460" r:id="rId25"/>
    <p:sldId id="463" r:id="rId26"/>
    <p:sldId id="464" r:id="rId27"/>
    <p:sldId id="470" r:id="rId28"/>
    <p:sldId id="465" r:id="rId29"/>
    <p:sldId id="469" r:id="rId30"/>
    <p:sldId id="466" r:id="rId31"/>
    <p:sldId id="468" r:id="rId32"/>
    <p:sldId id="474" r:id="rId33"/>
    <p:sldId id="529" r:id="rId34"/>
    <p:sldId id="530" r:id="rId35"/>
    <p:sldId id="531" r:id="rId36"/>
    <p:sldId id="532" r:id="rId37"/>
    <p:sldId id="565" r:id="rId38"/>
    <p:sldId id="533" r:id="rId39"/>
    <p:sldId id="534" r:id="rId40"/>
    <p:sldId id="535" r:id="rId41"/>
    <p:sldId id="536" r:id="rId42"/>
    <p:sldId id="537" r:id="rId43"/>
    <p:sldId id="538" r:id="rId44"/>
    <p:sldId id="539" r:id="rId45"/>
    <p:sldId id="540" r:id="rId46"/>
    <p:sldId id="541" r:id="rId47"/>
    <p:sldId id="500" r:id="rId48"/>
    <p:sldId id="542" r:id="rId49"/>
    <p:sldId id="543" r:id="rId50"/>
    <p:sldId id="544" r:id="rId51"/>
    <p:sldId id="545" r:id="rId52"/>
    <p:sldId id="546" r:id="rId53"/>
    <p:sldId id="504" r:id="rId54"/>
    <p:sldId id="547" r:id="rId55"/>
    <p:sldId id="548" r:id="rId56"/>
    <p:sldId id="549" r:id="rId57"/>
    <p:sldId id="550" r:id="rId58"/>
    <p:sldId id="570" r:id="rId59"/>
    <p:sldId id="571" r:id="rId60"/>
    <p:sldId id="552" r:id="rId61"/>
    <p:sldId id="553" r:id="rId62"/>
    <p:sldId id="572" r:id="rId63"/>
    <p:sldId id="554" r:id="rId64"/>
    <p:sldId id="556" r:id="rId65"/>
    <p:sldId id="574" r:id="rId66"/>
    <p:sldId id="575" r:id="rId67"/>
    <p:sldId id="576" r:id="rId68"/>
    <p:sldId id="577" r:id="rId69"/>
    <p:sldId id="578" r:id="rId70"/>
    <p:sldId id="523" r:id="rId7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modifyVerifier cryptProviderType="rsaAES" cryptAlgorithmClass="hash" cryptAlgorithmType="typeAny" cryptAlgorithmSid="14" spinCount="100000" saltData="pKSJc6cq9R6cOtoP+02WZg==" hashData="jaBZCz4EItwE0bgkJtMJusEj/pInmewKxUnf60zRrz7UohNDn04zT5+iheCK8tPH+V+veCt/CU8RQgGmbiQyZ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3399FF"/>
    <a:srgbClr val="006600"/>
    <a:srgbClr val="0000CC"/>
    <a:srgbClr val="339933"/>
    <a:srgbClr val="CC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98" autoAdjust="0"/>
  </p:normalViewPr>
  <p:slideViewPr>
    <p:cSldViewPr>
      <p:cViewPr varScale="1">
        <p:scale>
          <a:sx n="74" d="100"/>
          <a:sy n="74" d="100"/>
        </p:scale>
        <p:origin x="1290" y="6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slide" Target="slides/slide61.xml"/><Relationship Id="rId1" Type="http://schemas.openxmlformats.org/officeDocument/2006/relationships/slide" Target="slides/slide6.xml"/><Relationship Id="rId4"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emf"/><Relationship Id="rId1" Type="http://schemas.openxmlformats.org/officeDocument/2006/relationships/image" Target="../media/image94.emf"/><Relationship Id="rId4"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100.wmf"/><Relationship Id="rId7" Type="http://schemas.openxmlformats.org/officeDocument/2006/relationships/image" Target="../media/image103.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96.wmf"/><Relationship Id="rId9"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wmf"/><Relationship Id="rId3" Type="http://schemas.openxmlformats.org/officeDocument/2006/relationships/image" Target="../media/image33.wmf"/><Relationship Id="rId7" Type="http://schemas.openxmlformats.org/officeDocument/2006/relationships/image" Target="../media/image37.wmf"/><Relationship Id="rId12" Type="http://schemas.openxmlformats.org/officeDocument/2006/relationships/image" Target="../media/image42.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5" Type="http://schemas.openxmlformats.org/officeDocument/2006/relationships/image" Target="../media/image4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 Id="rId1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9A0CF9BB-6F33-4891-A2C4-FF48FC839829}" type="slidenum">
              <a:rPr lang="en-US" altLang="zh-CN"/>
              <a:pPr>
                <a:defRPr/>
              </a:pPr>
              <a:t>‹#›</a:t>
            </a:fld>
            <a:endParaRPr lang="en-US" altLang="zh-CN"/>
          </a:p>
        </p:txBody>
      </p:sp>
    </p:spTree>
    <p:extLst>
      <p:ext uri="{BB962C8B-B14F-4D97-AF65-F5344CB8AC3E}">
        <p14:creationId xmlns:p14="http://schemas.microsoft.com/office/powerpoint/2010/main" val="3821548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0A007EEE-6E73-4F88-BECA-56C4DC8D6129}" type="slidenum">
              <a:rPr lang="en-US" altLang="zh-CN" b="0" smtClean="0">
                <a:latin typeface="Verdana" panose="020B0604030504040204" pitchFamily="34" charset="0"/>
              </a:rPr>
              <a:pPr/>
              <a:t>3</a:t>
            </a:fld>
            <a:endParaRPr lang="en-US" altLang="zh-CN" b="0" smtClean="0">
              <a:latin typeface="Verdana" panose="020B060403050404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r>
              <a:rPr lang="zh-CN" altLang="en-US" smtClean="0"/>
              <a:t>图中看出，谐波次数越高，幅值分量越小，对原波形的贡献越小，所以在一定条件下可忽略高次谐波。</a:t>
            </a:r>
          </a:p>
        </p:txBody>
      </p:sp>
    </p:spTree>
    <p:extLst>
      <p:ext uri="{BB962C8B-B14F-4D97-AF65-F5344CB8AC3E}">
        <p14:creationId xmlns:p14="http://schemas.microsoft.com/office/powerpoint/2010/main" val="11736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4699DE7C-6281-4822-A6A0-0A4AA6EF78F4}" type="slidenum">
              <a:rPr lang="en-US" altLang="zh-CN" b="0" smtClean="0">
                <a:latin typeface="Verdana" panose="020B0604030504040204" pitchFamily="34" charset="0"/>
              </a:rPr>
              <a:pPr/>
              <a:t>5</a:t>
            </a:fld>
            <a:endParaRPr lang="en-US" altLang="zh-CN" b="0" smtClean="0">
              <a:latin typeface="Verdana" panose="020B060403050404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zh-CN" altLang="en-US" smtClean="0"/>
              <a:t>此处说明电压电流等为什麽用相量形式</a:t>
            </a:r>
            <a:r>
              <a:rPr lang="en-US" altLang="zh-CN" smtClean="0"/>
              <a:t>.</a:t>
            </a:r>
          </a:p>
        </p:txBody>
      </p:sp>
    </p:spTree>
    <p:extLst>
      <p:ext uri="{BB962C8B-B14F-4D97-AF65-F5344CB8AC3E}">
        <p14:creationId xmlns:p14="http://schemas.microsoft.com/office/powerpoint/2010/main" val="113914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C5A34994-AA4B-463D-A0D4-E30530BA8092}" type="slidenum">
              <a:rPr lang="en-US" altLang="zh-CN" b="0" smtClean="0">
                <a:latin typeface="Verdana" panose="020B0604030504040204" pitchFamily="34" charset="0"/>
              </a:rPr>
              <a:pPr/>
              <a:t>8</a:t>
            </a:fld>
            <a:endParaRPr lang="en-US" altLang="zh-CN" b="0" smtClean="0">
              <a:latin typeface="Verdana" panose="020B060403050404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zh-CN" altLang="en-US" smtClean="0"/>
              <a:t>等效电路由三个基本元件构成</a:t>
            </a:r>
          </a:p>
        </p:txBody>
      </p:sp>
    </p:spTree>
    <p:extLst>
      <p:ext uri="{BB962C8B-B14F-4D97-AF65-F5344CB8AC3E}">
        <p14:creationId xmlns:p14="http://schemas.microsoft.com/office/powerpoint/2010/main" val="124658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193E7371-EFF1-4D82-8B8F-A0EF9EAAB400}" type="slidenum">
              <a:rPr lang="en-US" altLang="zh-CN" b="0" smtClean="0">
                <a:latin typeface="Verdana" panose="020B0604030504040204" pitchFamily="34" charset="0"/>
              </a:rPr>
              <a:pPr/>
              <a:t>16</a:t>
            </a:fld>
            <a:endParaRPr lang="en-US" altLang="zh-CN" b="0" smtClean="0">
              <a:latin typeface="Verdana" panose="020B060403050404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altLang="zh-CN" smtClean="0"/>
              <a:t>        </a:t>
            </a:r>
          </a:p>
        </p:txBody>
      </p:sp>
    </p:spTree>
    <p:extLst>
      <p:ext uri="{BB962C8B-B14F-4D97-AF65-F5344CB8AC3E}">
        <p14:creationId xmlns:p14="http://schemas.microsoft.com/office/powerpoint/2010/main" val="27072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D6CF2556-B114-4ABB-9D94-23D6304F3552}" type="slidenum">
              <a:rPr lang="en-US" altLang="zh-CN" b="0" smtClean="0">
                <a:latin typeface="Verdana" panose="020B0604030504040204" pitchFamily="34" charset="0"/>
              </a:rPr>
              <a:pPr/>
              <a:t>33</a:t>
            </a:fld>
            <a:endParaRPr lang="en-US" altLang="zh-CN" b="0" smtClean="0">
              <a:latin typeface="Verdana" panose="020B0604030504040204" pitchFamily="34" charset="0"/>
            </a:endParaRPr>
          </a:p>
        </p:txBody>
      </p:sp>
      <p:sp>
        <p:nvSpPr>
          <p:cNvPr id="39939" name="Rectangle 2"/>
          <p:cNvSpPr>
            <a:spLocks noGrp="1" noRot="1" noChangeAspect="1" noChangeArrowheads="1" noTextEdit="1"/>
          </p:cNvSpPr>
          <p:nvPr>
            <p:ph type="sldImg"/>
          </p:nvPr>
        </p:nvSpPr>
        <p:spPr>
          <a:xfrm>
            <a:off x="1155700" y="700088"/>
            <a:ext cx="4551363" cy="3413125"/>
          </a:xfrm>
          <a:ln/>
        </p:spPr>
      </p:sp>
      <p:sp>
        <p:nvSpPr>
          <p:cNvPr id="39940" name="Rectangle 3"/>
          <p:cNvSpPr>
            <a:spLocks noGrp="1" noChangeArrowheads="1"/>
          </p:cNvSpPr>
          <p:nvPr>
            <p:ph type="body" idx="1"/>
          </p:nvPr>
        </p:nvSpPr>
        <p:spPr>
          <a:xfrm>
            <a:off x="890588" y="4376738"/>
            <a:ext cx="5080000" cy="4113212"/>
          </a:xfrm>
          <a:noFill/>
        </p:spPr>
        <p:txBody>
          <a:bodyPr lIns="105833" tIns="52916" rIns="105833" bIns="52916"/>
          <a:lstStyle/>
          <a:p>
            <a:pPr eaLnBrk="1" hangingPunct="1"/>
            <a:endParaRPr lang="zh-CN" altLang="zh-CN" smtClean="0"/>
          </a:p>
        </p:txBody>
      </p:sp>
    </p:spTree>
    <p:extLst>
      <p:ext uri="{BB962C8B-B14F-4D97-AF65-F5344CB8AC3E}">
        <p14:creationId xmlns:p14="http://schemas.microsoft.com/office/powerpoint/2010/main" val="81852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EBCADEAF-B4F0-41A9-8CC0-60ACE1BBC7D7}" type="slidenum">
              <a:rPr lang="en-US" altLang="zh-CN" b="0" smtClean="0">
                <a:latin typeface="Verdana" panose="020B0604030504040204" pitchFamily="34" charset="0"/>
              </a:rPr>
              <a:pPr/>
              <a:t>34</a:t>
            </a:fld>
            <a:endParaRPr lang="en-US" altLang="zh-CN" b="0" smtClean="0">
              <a:latin typeface="Verdana" panose="020B0604030504040204" pitchFamily="34" charset="0"/>
            </a:endParaRPr>
          </a:p>
        </p:txBody>
      </p:sp>
      <p:sp>
        <p:nvSpPr>
          <p:cNvPr id="41987" name="Rectangle 2"/>
          <p:cNvSpPr>
            <a:spLocks noGrp="1" noRot="1" noChangeAspect="1" noChangeArrowheads="1" noTextEdit="1"/>
          </p:cNvSpPr>
          <p:nvPr>
            <p:ph type="sldImg"/>
          </p:nvPr>
        </p:nvSpPr>
        <p:spPr>
          <a:xfrm>
            <a:off x="1155700" y="700088"/>
            <a:ext cx="4551363" cy="3413125"/>
          </a:xfrm>
          <a:ln/>
        </p:spPr>
      </p:sp>
      <p:sp>
        <p:nvSpPr>
          <p:cNvPr id="41988" name="Rectangle 3"/>
          <p:cNvSpPr>
            <a:spLocks noGrp="1" noChangeArrowheads="1"/>
          </p:cNvSpPr>
          <p:nvPr>
            <p:ph type="body" idx="1"/>
          </p:nvPr>
        </p:nvSpPr>
        <p:spPr>
          <a:xfrm>
            <a:off x="890588" y="4376738"/>
            <a:ext cx="5080000" cy="4113212"/>
          </a:xfrm>
          <a:noFill/>
        </p:spPr>
        <p:txBody>
          <a:bodyPr lIns="105833" tIns="52916" rIns="105833" bIns="52916"/>
          <a:lstStyle/>
          <a:p>
            <a:pPr eaLnBrk="1" hangingPunct="1"/>
            <a:endParaRPr lang="zh-CN" altLang="zh-CN" smtClean="0"/>
          </a:p>
        </p:txBody>
      </p:sp>
    </p:spTree>
    <p:extLst>
      <p:ext uri="{BB962C8B-B14F-4D97-AF65-F5344CB8AC3E}">
        <p14:creationId xmlns:p14="http://schemas.microsoft.com/office/powerpoint/2010/main" val="339645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2BDCAAEB-8CAA-4369-8C7B-951F905F2761}" type="slidenum">
              <a:rPr lang="en-US" altLang="zh-CN" b="0" smtClean="0">
                <a:latin typeface="Verdana" panose="020B0604030504040204" pitchFamily="34" charset="0"/>
              </a:rPr>
              <a:pPr/>
              <a:t>38</a:t>
            </a:fld>
            <a:endParaRPr lang="en-US" altLang="zh-CN" b="0" smtClean="0">
              <a:latin typeface="Verdan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zh-CN" altLang="en-US" smtClean="0"/>
              <a:t>随着技术的成熟，越来越多的主板和硬盘都开始支持</a:t>
            </a:r>
            <a:r>
              <a:rPr lang="en-US" altLang="zh-CN" smtClean="0"/>
              <a:t>SATA(</a:t>
            </a:r>
            <a:r>
              <a:rPr lang="zh-CN" altLang="en-US" smtClean="0"/>
              <a:t>串行</a:t>
            </a:r>
            <a:r>
              <a:rPr lang="en-US" altLang="zh-CN" smtClean="0"/>
              <a:t>ATA)</a:t>
            </a:r>
            <a:r>
              <a:rPr lang="zh-CN" altLang="en-US" smtClean="0"/>
              <a:t>，</a:t>
            </a:r>
            <a:r>
              <a:rPr lang="en-US" altLang="zh-CN" smtClean="0"/>
              <a:t>SATA</a:t>
            </a:r>
            <a:r>
              <a:rPr lang="zh-CN" altLang="en-US" smtClean="0"/>
              <a:t>接口逐渐有取代传统的</a:t>
            </a:r>
            <a:r>
              <a:rPr lang="en-US" altLang="zh-CN" smtClean="0"/>
              <a:t>PATA(</a:t>
            </a:r>
            <a:r>
              <a:rPr lang="zh-CN" altLang="en-US" smtClean="0"/>
              <a:t>并行</a:t>
            </a:r>
            <a:r>
              <a:rPr lang="en-US" altLang="zh-CN" smtClean="0"/>
              <a:t>ATA)</a:t>
            </a:r>
            <a:r>
              <a:rPr lang="zh-CN" altLang="en-US" smtClean="0"/>
              <a:t>的趋势。那么</a:t>
            </a:r>
            <a:r>
              <a:rPr lang="en-US" altLang="zh-CN" smtClean="0"/>
              <a:t>SATA</a:t>
            </a:r>
            <a:r>
              <a:rPr lang="zh-CN" altLang="en-US" smtClean="0"/>
              <a:t>和</a:t>
            </a:r>
            <a:r>
              <a:rPr lang="en-US" altLang="zh-CN" smtClean="0"/>
              <a:t>PATA</a:t>
            </a:r>
            <a:r>
              <a:rPr lang="zh-CN" altLang="en-US" smtClean="0"/>
              <a:t>在传输模式上有何区别，</a:t>
            </a:r>
            <a:r>
              <a:rPr lang="en-US" altLang="zh-CN" smtClean="0"/>
              <a:t>SATA</a:t>
            </a:r>
            <a:r>
              <a:rPr lang="zh-CN" altLang="en-US" smtClean="0"/>
              <a:t>相对</a:t>
            </a:r>
            <a:r>
              <a:rPr lang="en-US" altLang="zh-CN" smtClean="0"/>
              <a:t>PATA</a:t>
            </a:r>
            <a:r>
              <a:rPr lang="zh-CN" altLang="en-US" smtClean="0"/>
              <a:t>又有何优势呢？</a:t>
            </a:r>
            <a:br>
              <a:rPr lang="zh-CN" altLang="en-US" smtClean="0"/>
            </a:br>
            <a:r>
              <a:rPr lang="zh-CN" altLang="en-US" smtClean="0"/>
              <a:t/>
            </a:r>
            <a:br>
              <a:rPr lang="zh-CN" altLang="en-US" smtClean="0"/>
            </a:br>
            <a:r>
              <a:rPr lang="zh-CN" altLang="en-US" smtClean="0"/>
              <a:t>何谓并行</a:t>
            </a:r>
            <a:r>
              <a:rPr lang="en-US" altLang="zh-CN" smtClean="0"/>
              <a:t>ATA </a:t>
            </a:r>
            <a:br>
              <a:rPr lang="en-US" altLang="zh-CN" smtClean="0"/>
            </a:br>
            <a:r>
              <a:rPr lang="en-US" altLang="zh-CN" smtClean="0"/>
              <a:t>ATA</a:t>
            </a:r>
            <a:r>
              <a:rPr lang="zh-CN" altLang="en-US" smtClean="0"/>
              <a:t>其实是</a:t>
            </a:r>
            <a:r>
              <a:rPr lang="en-US" altLang="zh-CN" smtClean="0"/>
              <a:t>IDE</a:t>
            </a:r>
            <a:r>
              <a:rPr lang="zh-CN" altLang="en-US" smtClean="0"/>
              <a:t>设备的接口标准，大部分硬盘、光驱、软驱等等都使用的是</a:t>
            </a:r>
            <a:r>
              <a:rPr lang="en-US" altLang="zh-CN" smtClean="0"/>
              <a:t>ATA</a:t>
            </a:r>
            <a:r>
              <a:rPr lang="zh-CN" altLang="en-US" smtClean="0"/>
              <a:t>接口。譬如现在绝大部分的朋友用的都是并行</a:t>
            </a:r>
            <a:r>
              <a:rPr lang="en-US" altLang="zh-CN" smtClean="0"/>
              <a:t>ATA</a:t>
            </a:r>
            <a:r>
              <a:rPr lang="zh-CN" altLang="en-US" smtClean="0"/>
              <a:t>接口的硬盘，应该对它</a:t>
            </a:r>
            <a:r>
              <a:rPr lang="en-US" altLang="zh-CN" smtClean="0"/>
              <a:t>80</a:t>
            </a:r>
            <a:r>
              <a:rPr lang="zh-CN" altLang="en-US" smtClean="0"/>
              <a:t>针排线的接口是再熟悉不过了吧？平常我们说到硬盘接口，就不得不提到什么</a:t>
            </a:r>
            <a:r>
              <a:rPr lang="en-US" altLang="zh-CN" smtClean="0"/>
              <a:t>Ultra-ATA/100</a:t>
            </a:r>
            <a:r>
              <a:rPr lang="zh-CN" altLang="en-US" smtClean="0"/>
              <a:t>、</a:t>
            </a:r>
            <a:r>
              <a:rPr lang="en-US" altLang="zh-CN" smtClean="0"/>
              <a:t>Ultra-ATA/133</a:t>
            </a:r>
            <a:r>
              <a:rPr lang="zh-CN" altLang="en-US" smtClean="0"/>
              <a:t>，这表示什么呢？这告诉我们该硬盘接口的最大传输速率为</a:t>
            </a:r>
            <a:r>
              <a:rPr lang="en-US" altLang="zh-CN" smtClean="0"/>
              <a:t>100MB/s</a:t>
            </a:r>
            <a:r>
              <a:rPr lang="zh-CN" altLang="en-US" smtClean="0"/>
              <a:t>和</a:t>
            </a:r>
            <a:r>
              <a:rPr lang="en-US" altLang="zh-CN" smtClean="0"/>
              <a:t>133MB/s</a:t>
            </a:r>
            <a:r>
              <a:rPr lang="zh-CN" altLang="en-US" smtClean="0"/>
              <a:t>，且硬盘是以并行的方式进行数据传输，所以我们也把这类硬盘称为并行</a:t>
            </a:r>
            <a:r>
              <a:rPr lang="en-US" altLang="zh-CN" smtClean="0"/>
              <a:t>ATA</a:t>
            </a:r>
            <a:r>
              <a:rPr lang="zh-CN" altLang="en-US" smtClean="0"/>
              <a:t>。 </a:t>
            </a:r>
            <a:br>
              <a:rPr lang="zh-CN" altLang="en-US" smtClean="0"/>
            </a:br>
            <a:r>
              <a:rPr lang="zh-CN" altLang="en-US" smtClean="0"/>
              <a:t/>
            </a:r>
            <a:br>
              <a:rPr lang="zh-CN" altLang="en-US" smtClean="0"/>
            </a:br>
            <a:r>
              <a:rPr lang="zh-CN" altLang="en-US" smtClean="0"/>
              <a:t>何谓串行</a:t>
            </a:r>
            <a:r>
              <a:rPr lang="en-US" altLang="zh-CN" smtClean="0"/>
              <a:t>ATA </a:t>
            </a:r>
            <a:br>
              <a:rPr lang="en-US" altLang="zh-CN" smtClean="0"/>
            </a:br>
            <a:r>
              <a:rPr lang="zh-CN" altLang="en-US" smtClean="0"/>
              <a:t>串行</a:t>
            </a:r>
            <a:r>
              <a:rPr lang="en-US" altLang="zh-CN" smtClean="0"/>
              <a:t>ATA</a:t>
            </a:r>
            <a:r>
              <a:rPr lang="zh-CN" altLang="en-US" smtClean="0"/>
              <a:t>全称是</a:t>
            </a:r>
            <a:r>
              <a:rPr lang="en-US" altLang="zh-CN" smtClean="0"/>
              <a:t>Serial ATA</a:t>
            </a:r>
            <a:r>
              <a:rPr lang="zh-CN" altLang="en-US" smtClean="0"/>
              <a:t>，它是一种新的接口标准。与并行</a:t>
            </a:r>
            <a:r>
              <a:rPr lang="en-US" altLang="zh-CN" smtClean="0"/>
              <a:t>ATA</a:t>
            </a:r>
            <a:r>
              <a:rPr lang="zh-CN" altLang="en-US" smtClean="0"/>
              <a:t>的主要不同就在于它的传输方式。它和并行传输不同，它只有两对数据线，采用点对点传输，以比并行传输更高的速度将数据分组传输。现在的串行</a:t>
            </a:r>
            <a:r>
              <a:rPr lang="en-US" altLang="zh-CN" smtClean="0"/>
              <a:t>ATA</a:t>
            </a:r>
            <a:r>
              <a:rPr lang="zh-CN" altLang="en-US" smtClean="0"/>
              <a:t>接口传输速率为</a:t>
            </a:r>
            <a:r>
              <a:rPr lang="en-US" altLang="zh-CN" smtClean="0"/>
              <a:t>150MB/s</a:t>
            </a:r>
            <a:r>
              <a:rPr lang="zh-CN" altLang="en-US" smtClean="0"/>
              <a:t>，而且这个值将会迅速增长。 </a:t>
            </a:r>
          </a:p>
        </p:txBody>
      </p:sp>
    </p:spTree>
    <p:extLst>
      <p:ext uri="{BB962C8B-B14F-4D97-AF65-F5344CB8AC3E}">
        <p14:creationId xmlns:p14="http://schemas.microsoft.com/office/powerpoint/2010/main" val="148540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7EF40673-A1AF-4C8F-A6CC-722A13F9AE3D}" type="slidenum">
              <a:rPr lang="en-US" altLang="zh-CN" b="0" smtClean="0">
                <a:latin typeface="Verdana" panose="020B0604030504040204" pitchFamily="34" charset="0"/>
              </a:rPr>
              <a:pPr/>
              <a:t>44</a:t>
            </a:fld>
            <a:endParaRPr lang="en-US" altLang="zh-CN" b="0" smtClean="0">
              <a:latin typeface="Verdana" panose="020B0604030504040204" pitchFamily="34" charset="0"/>
            </a:endParaRPr>
          </a:p>
        </p:txBody>
      </p:sp>
      <p:sp>
        <p:nvSpPr>
          <p:cNvPr id="54275" name="Rectangle 2"/>
          <p:cNvSpPr>
            <a:spLocks noGrp="1" noRot="1" noChangeAspect="1" noChangeArrowheads="1" noTextEdit="1"/>
          </p:cNvSpPr>
          <p:nvPr>
            <p:ph type="sldImg"/>
          </p:nvPr>
        </p:nvSpPr>
        <p:spPr>
          <a:xfrm>
            <a:off x="1155700" y="700088"/>
            <a:ext cx="4551363" cy="3413125"/>
          </a:xfrm>
          <a:ln/>
        </p:spPr>
      </p:sp>
      <p:sp>
        <p:nvSpPr>
          <p:cNvPr id="54276" name="Rectangle 3"/>
          <p:cNvSpPr>
            <a:spLocks noGrp="1" noChangeArrowheads="1"/>
          </p:cNvSpPr>
          <p:nvPr>
            <p:ph type="body" idx="1"/>
          </p:nvPr>
        </p:nvSpPr>
        <p:spPr>
          <a:xfrm>
            <a:off x="890588" y="4376738"/>
            <a:ext cx="5080000" cy="4113212"/>
          </a:xfrm>
          <a:noFill/>
        </p:spPr>
        <p:txBody>
          <a:bodyPr lIns="105833" tIns="52916" rIns="105833" bIns="52916"/>
          <a:lstStyle/>
          <a:p>
            <a:pPr eaLnBrk="1" hangingPunct="1"/>
            <a:endParaRPr lang="zh-CN" altLang="zh-CN" smtClean="0"/>
          </a:p>
        </p:txBody>
      </p:sp>
    </p:spTree>
    <p:extLst>
      <p:ext uri="{BB962C8B-B14F-4D97-AF65-F5344CB8AC3E}">
        <p14:creationId xmlns:p14="http://schemas.microsoft.com/office/powerpoint/2010/main" val="319535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6128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2326272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235458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6115404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256682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9474166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10514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7803552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3992143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38397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1377958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34099778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file:///H:\chap01\dch1.ht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0.xml"/><Relationship Id="rId1" Type="http://schemas.openxmlformats.org/officeDocument/2006/relationships/slideLayout" Target="../slideLayouts/slideLayout1.xml"/><Relationship Id="rId5" Type="http://schemas.openxmlformats.org/officeDocument/2006/relationships/slide" Target="slide41.xml"/><Relationship Id="rId4" Type="http://schemas.openxmlformats.org/officeDocument/2006/relationships/slide" Target="slide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5.wmf"/><Relationship Id="rId18" Type="http://schemas.openxmlformats.org/officeDocument/2006/relationships/oleObject" Target="../embeddings/oleObject16.bin"/><Relationship Id="rId26" Type="http://schemas.openxmlformats.org/officeDocument/2006/relationships/oleObject" Target="../embeddings/oleObject20.bin"/><Relationship Id="rId3" Type="http://schemas.openxmlformats.org/officeDocument/2006/relationships/notesSlide" Target="../notesSlides/notesSlide6.xml"/><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13.bin"/><Relationship Id="rId17" Type="http://schemas.openxmlformats.org/officeDocument/2006/relationships/image" Target="../media/image37.wmf"/><Relationship Id="rId25" Type="http://schemas.openxmlformats.org/officeDocument/2006/relationships/image" Target="../media/image41.wmf"/><Relationship Id="rId33"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15.bin"/><Relationship Id="rId20" Type="http://schemas.openxmlformats.org/officeDocument/2006/relationships/oleObject" Target="../embeddings/oleObject17.bin"/><Relationship Id="rId29" Type="http://schemas.openxmlformats.org/officeDocument/2006/relationships/image" Target="../media/image43.wmf"/><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34.wmf"/><Relationship Id="rId24" Type="http://schemas.openxmlformats.org/officeDocument/2006/relationships/oleObject" Target="../embeddings/oleObject19.bin"/><Relationship Id="rId32" Type="http://schemas.openxmlformats.org/officeDocument/2006/relationships/oleObject" Target="../embeddings/oleObject23.bin"/><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28" Type="http://schemas.openxmlformats.org/officeDocument/2006/relationships/oleObject" Target="../embeddings/oleObject21.bin"/><Relationship Id="rId10" Type="http://schemas.openxmlformats.org/officeDocument/2006/relationships/oleObject" Target="../embeddings/oleObject12.bin"/><Relationship Id="rId19" Type="http://schemas.openxmlformats.org/officeDocument/2006/relationships/image" Target="../media/image38.wmf"/><Relationship Id="rId31" Type="http://schemas.openxmlformats.org/officeDocument/2006/relationships/image" Target="../media/image44.wmf"/><Relationship Id="rId4" Type="http://schemas.openxmlformats.org/officeDocument/2006/relationships/oleObject" Target="../embeddings/oleObject9.bin"/><Relationship Id="rId9" Type="http://schemas.openxmlformats.org/officeDocument/2006/relationships/image" Target="../media/image33.wmf"/><Relationship Id="rId14" Type="http://schemas.openxmlformats.org/officeDocument/2006/relationships/oleObject" Target="../embeddings/oleObject14.bin"/><Relationship Id="rId22" Type="http://schemas.openxmlformats.org/officeDocument/2006/relationships/oleObject" Target="../embeddings/oleObject18.bin"/><Relationship Id="rId27" Type="http://schemas.openxmlformats.org/officeDocument/2006/relationships/image" Target="../media/image42.wmf"/><Relationship Id="rId30"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9.bin"/><Relationship Id="rId18" Type="http://schemas.openxmlformats.org/officeDocument/2006/relationships/image" Target="../media/image53.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50.wmf"/><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9.vml"/><Relationship Id="rId6" Type="http://schemas.openxmlformats.org/officeDocument/2006/relationships/image" Target="../media/image47.wmf"/><Relationship Id="rId11" Type="http://schemas.openxmlformats.org/officeDocument/2006/relationships/oleObject" Target="../embeddings/oleObject28.bin"/><Relationship Id="rId24" Type="http://schemas.openxmlformats.org/officeDocument/2006/relationships/image" Target="../media/image56.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10" Type="http://schemas.openxmlformats.org/officeDocument/2006/relationships/image" Target="../media/image49.wmf"/><Relationship Id="rId19" Type="http://schemas.openxmlformats.org/officeDocument/2006/relationships/oleObject" Target="../embeddings/oleObject32.bin"/><Relationship Id="rId4" Type="http://schemas.openxmlformats.org/officeDocument/2006/relationships/image" Target="../media/image46.wmf"/><Relationship Id="rId9" Type="http://schemas.openxmlformats.org/officeDocument/2006/relationships/oleObject" Target="../embeddings/oleObject27.bin"/><Relationship Id="rId14" Type="http://schemas.openxmlformats.org/officeDocument/2006/relationships/image" Target="../media/image51.wmf"/><Relationship Id="rId22" Type="http://schemas.openxmlformats.org/officeDocument/2006/relationships/image" Target="../media/image5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0.wmf"/><Relationship Id="rId5" Type="http://schemas.openxmlformats.org/officeDocument/2006/relationships/oleObject" Target="../embeddings/oleObject3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2" Type="http://schemas.openxmlformats.org/officeDocument/2006/relationships/hyperlink" Target="file:///H:\chap01\dch1.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4.wmf"/><Relationship Id="rId5" Type="http://schemas.openxmlformats.org/officeDocument/2006/relationships/oleObject" Target="../embeddings/oleObject40.bin"/><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7.wmf"/><Relationship Id="rId5" Type="http://schemas.openxmlformats.org/officeDocument/2006/relationships/oleObject" Target="../embeddings/oleObject43.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5.bin"/></Relationships>
</file>

<file path=ppt/slides/_rels/slide4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51.bin"/><Relationship Id="rId18" Type="http://schemas.openxmlformats.org/officeDocument/2006/relationships/image" Target="../media/image77.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74.wmf"/><Relationship Id="rId17" Type="http://schemas.openxmlformats.org/officeDocument/2006/relationships/oleObject" Target="../embeddings/oleObject53.bin"/><Relationship Id="rId2" Type="http://schemas.openxmlformats.org/officeDocument/2006/relationships/slideLayout" Target="../slideLayouts/slideLayout7.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3.vml"/><Relationship Id="rId6" Type="http://schemas.openxmlformats.org/officeDocument/2006/relationships/image" Target="../media/image71.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73.wmf"/><Relationship Id="rId19" Type="http://schemas.openxmlformats.org/officeDocument/2006/relationships/oleObject" Target="../embeddings/oleObject54.bin"/><Relationship Id="rId4" Type="http://schemas.openxmlformats.org/officeDocument/2006/relationships/image" Target="../media/image70.wmf"/><Relationship Id="rId9" Type="http://schemas.openxmlformats.org/officeDocument/2006/relationships/oleObject" Target="../embeddings/oleObject49.bin"/><Relationship Id="rId14" Type="http://schemas.openxmlformats.org/officeDocument/2006/relationships/image" Target="../media/image75.wmf"/><Relationship Id="rId22" Type="http://schemas.openxmlformats.org/officeDocument/2006/relationships/image" Target="../media/image79.wmf"/></Relationships>
</file>

<file path=ppt/slides/_rels/slide43.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1.wmf"/><Relationship Id="rId5" Type="http://schemas.openxmlformats.org/officeDocument/2006/relationships/oleObject" Target="../embeddings/oleObject5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6.xml"/><Relationship Id="rId1" Type="http://schemas.openxmlformats.org/officeDocument/2006/relationships/slideLayout" Target="../slideLayouts/slideLayout1.xml"/><Relationship Id="rId4" Type="http://schemas.openxmlformats.org/officeDocument/2006/relationships/slide" Target="slide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file:///C:\Documents%20and%20Settings\Administrator\&#26700;&#38754;\&#31532;5&#29256;\ch1-0509\ch1-1032&#29256;\ch01-6.ppt" TargetMode="External"/><Relationship Id="rId3" Type="http://schemas.openxmlformats.org/officeDocument/2006/relationships/slide" Target="slide6.xml"/><Relationship Id="rId7" Type="http://schemas.openxmlformats.org/officeDocument/2006/relationships/hyperlink" Target="file:///C:\Documents%20and%20Settings\Administrator\&#26700;&#38754;\&#31532;5&#29256;\ch1-0509\ch1-1032&#29256;\ch01-5.pp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file:///C:\Documents%20and%20Settings\Administrator\&#26700;&#38754;\&#31532;5&#29256;\ch1-0509\ch1-1032&#29256;\ch01-4.ppt" TargetMode="External"/><Relationship Id="rId5" Type="http://schemas.openxmlformats.org/officeDocument/2006/relationships/hyperlink" Target="file:///C:\Documents%20and%20Settings\Administrator\&#26700;&#38754;\&#31532;5&#29256;\ch1-0509\ch1-1032&#29256;\ch01-3.ppt" TargetMode="External"/><Relationship Id="rId4" Type="http://schemas.openxmlformats.org/officeDocument/2006/relationships/hyperlink" Target="file:///C:\Documents%20and%20Settings\Administrator\&#26700;&#38754;\&#31532;5&#29256;\ch1-0509\ch1-1032&#29256;\ch01-2.pp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8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file:///C:\Documents%20and%20Settings\Administrator\&#26700;&#38754;\&#25968;&#23383;&#30005;&#36335;&#32534;&#36753;&#21518;&#31532;&#20116;&#29256;&#26412;\1.ppt#-1,2,&#24187;&#28783;&#29255; 2" TargetMode="External"/><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hyperlink" Target="file:///C:\Documents%20and%20Settings\Administrator\&#26700;&#38754;\&#25968;&#23383;&#30005;&#36335;&#32534;&#36753;&#21518;&#31532;&#20116;&#29256;&#26412;\1.ppt#-1,3,&#24187;&#28783;&#29255; 3" TargetMode="Externa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8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8.xml"/><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1.xml"/></Relationships>
</file>

<file path=ppt/slides/_rels/slide60.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8.wmf"/><Relationship Id="rId5" Type="http://schemas.openxmlformats.org/officeDocument/2006/relationships/oleObject" Target="../embeddings/oleObject64.bin"/><Relationship Id="rId4" Type="http://schemas.openxmlformats.org/officeDocument/2006/relationships/image" Target="../media/image87.wmf"/></Relationships>
</file>

<file path=ppt/slides/_rels/slide61.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1.wmf"/><Relationship Id="rId5" Type="http://schemas.openxmlformats.org/officeDocument/2006/relationships/oleObject" Target="../embeddings/oleObject67.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69.bin"/></Relationships>
</file>

<file path=ppt/slides/_rels/slide62.x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oleObject" Target="../embeddings/oleObject70.bin"/><Relationship Id="rId7" Type="http://schemas.openxmlformats.org/officeDocument/2006/relationships/oleObject" Target="../embeddings/Microsoft_Word_97_-_2003___2.doc"/><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1.bin"/><Relationship Id="rId11" Type="http://schemas.openxmlformats.org/officeDocument/2006/relationships/oleObject" Target="../embeddings/oleObject73.bin"/><Relationship Id="rId5" Type="http://schemas.openxmlformats.org/officeDocument/2006/relationships/image" Target="../media/image94.emf"/><Relationship Id="rId10" Type="http://schemas.openxmlformats.org/officeDocument/2006/relationships/image" Target="../media/image96.wmf"/><Relationship Id="rId4" Type="http://schemas.openxmlformats.org/officeDocument/2006/relationships/oleObject" Target="../embeddings/Microsoft_Word_97_-_2003___1.doc"/><Relationship Id="rId9" Type="http://schemas.openxmlformats.org/officeDocument/2006/relationships/oleObject" Target="../embeddings/oleObject72.bin"/></Relationships>
</file>

<file path=ppt/slides/_rels/slide63.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79.bin"/><Relationship Id="rId18" Type="http://schemas.openxmlformats.org/officeDocument/2006/relationships/image" Target="../media/image104.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101.wmf"/><Relationship Id="rId17" Type="http://schemas.openxmlformats.org/officeDocument/2006/relationships/oleObject" Target="../embeddings/oleObject81.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vmlDrawing" Target="../drawings/vmlDrawing21.vml"/><Relationship Id="rId6" Type="http://schemas.openxmlformats.org/officeDocument/2006/relationships/image" Target="../media/image99.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96.wmf"/><Relationship Id="rId19" Type="http://schemas.openxmlformats.org/officeDocument/2006/relationships/oleObject" Target="../embeddings/oleObject82.bin"/><Relationship Id="rId4" Type="http://schemas.openxmlformats.org/officeDocument/2006/relationships/image" Target="../media/image98.wmf"/><Relationship Id="rId9" Type="http://schemas.openxmlformats.org/officeDocument/2006/relationships/oleObject" Target="../embeddings/oleObject77.bin"/><Relationship Id="rId14" Type="http://schemas.openxmlformats.org/officeDocument/2006/relationships/image" Target="../media/image102.wmf"/></Relationships>
</file>

<file path=ppt/slides/_rels/slide6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07.wmf"/><Relationship Id="rId5" Type="http://schemas.openxmlformats.org/officeDocument/2006/relationships/oleObject" Target="../embeddings/oleObject84.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86.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10.wmf"/></Relationships>
</file>

<file path=ppt/slides/_rels/slide68.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2.wmf"/><Relationship Id="rId5" Type="http://schemas.openxmlformats.org/officeDocument/2006/relationships/oleObject" Target="../embeddings/oleObject89.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91.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1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9">
            <a:hlinkClick r:id="rId2" action="ppaction://hlinkfile"/>
          </p:cNvPr>
          <p:cNvSpPr txBox="1">
            <a:spLocks noChangeArrowheads="1"/>
          </p:cNvSpPr>
          <p:nvPr/>
        </p:nvSpPr>
        <p:spPr bwMode="auto">
          <a:xfrm>
            <a:off x="1474788" y="1700213"/>
            <a:ext cx="54371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sz="3600">
                <a:solidFill>
                  <a:srgbClr val="0000FF"/>
                </a:solidFill>
                <a:latin typeface="华文行楷" panose="02010800040101010101" pitchFamily="2" charset="-122"/>
                <a:ea typeface="华文行楷" panose="02010800040101010101" pitchFamily="2" charset="-122"/>
              </a:rPr>
              <a:t>参考书籍</a:t>
            </a:r>
            <a:r>
              <a:rPr kumimoji="1" lang="zh-CN" altLang="en-US" sz="3600" b="0">
                <a:solidFill>
                  <a:srgbClr val="0000FF"/>
                </a:solidFill>
                <a:latin typeface="华文行楷" panose="02010800040101010101" pitchFamily="2" charset="-122"/>
                <a:ea typeface="华文行楷" panose="02010800040101010101" pitchFamily="2" charset="-122"/>
              </a:rPr>
              <a:t> </a:t>
            </a:r>
            <a:endParaRPr lang="zh-CN" altLang="en-US" sz="3600" b="0">
              <a:solidFill>
                <a:srgbClr val="0000FF"/>
              </a:solidFill>
              <a:latin typeface="华文行楷" panose="02010800040101010101" pitchFamily="2" charset="-122"/>
              <a:ea typeface="华文行楷" panose="02010800040101010101" pitchFamily="2" charset="-122"/>
            </a:endParaRPr>
          </a:p>
        </p:txBody>
      </p:sp>
      <p:sp>
        <p:nvSpPr>
          <p:cNvPr id="2051" name="Text Box 12">
            <a:hlinkClick r:id="rId3" action="ppaction://hlinksldjump"/>
          </p:cNvPr>
          <p:cNvSpPr txBox="1">
            <a:spLocks noChangeArrowheads="1"/>
          </p:cNvSpPr>
          <p:nvPr/>
        </p:nvSpPr>
        <p:spPr bwMode="auto">
          <a:xfrm>
            <a:off x="14288" y="2420938"/>
            <a:ext cx="896461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华文仿宋" panose="02010600040101010101" pitchFamily="2" charset="-122"/>
                <a:ea typeface="华文仿宋" panose="02010600040101010101" pitchFamily="2" charset="-122"/>
              </a:rPr>
              <a:t>[1] </a:t>
            </a:r>
            <a:r>
              <a:rPr kumimoji="1" lang="zh-CN" altLang="en-US" sz="2400">
                <a:latin typeface="华文仿宋" panose="02010600040101010101" pitchFamily="2" charset="-122"/>
                <a:ea typeface="华文仿宋" panose="02010600040101010101" pitchFamily="2" charset="-122"/>
              </a:rPr>
              <a:t>康华光．</a:t>
            </a:r>
            <a:r>
              <a:rPr kumimoji="1" lang="en-US" altLang="zh-CN" sz="2400">
                <a:latin typeface="华文仿宋" panose="02010600040101010101" pitchFamily="2" charset="-122"/>
                <a:ea typeface="华文仿宋" panose="02010600040101010101" pitchFamily="2" charset="-122"/>
              </a:rPr>
              <a:t>《</a:t>
            </a:r>
            <a:r>
              <a:rPr kumimoji="1" lang="zh-CN" altLang="en-US" sz="2400">
                <a:latin typeface="华文仿宋" panose="02010600040101010101" pitchFamily="2" charset="-122"/>
                <a:ea typeface="华文仿宋" panose="02010600040101010101" pitchFamily="2" charset="-122"/>
              </a:rPr>
              <a:t>电子技术基础</a:t>
            </a:r>
            <a:r>
              <a:rPr kumimoji="1" lang="en-US" altLang="zh-CN" sz="2400">
                <a:latin typeface="华文仿宋" panose="02010600040101010101" pitchFamily="2" charset="-122"/>
                <a:ea typeface="华文仿宋" panose="02010600040101010101" pitchFamily="2" charset="-122"/>
              </a:rPr>
              <a:t>》</a:t>
            </a:r>
            <a:r>
              <a:rPr kumimoji="1" lang="zh-CN" altLang="en-US" sz="2400">
                <a:latin typeface="华文仿宋" panose="02010600040101010101" pitchFamily="2" charset="-122"/>
                <a:ea typeface="华文仿宋" panose="02010600040101010101" pitchFamily="2" charset="-122"/>
              </a:rPr>
              <a:t>数字部分（第五版）．高等教育出版社，</a:t>
            </a:r>
            <a:r>
              <a:rPr kumimoji="1" lang="en-US" altLang="zh-CN" sz="2400">
                <a:latin typeface="华文仿宋" panose="02010600040101010101" pitchFamily="2" charset="-122"/>
                <a:ea typeface="华文仿宋" panose="02010600040101010101" pitchFamily="2" charset="-122"/>
              </a:rPr>
              <a:t>2005</a:t>
            </a:r>
            <a:r>
              <a:rPr kumimoji="1" lang="zh-CN" altLang="en-US" sz="2400">
                <a:latin typeface="华文仿宋" panose="02010600040101010101" pitchFamily="2" charset="-122"/>
                <a:ea typeface="华文仿宋" panose="02010600040101010101" pitchFamily="2" charset="-122"/>
              </a:rPr>
              <a:t>． </a:t>
            </a:r>
          </a:p>
          <a:p>
            <a:pPr eaLnBrk="1" hangingPunct="1">
              <a:spcBef>
                <a:spcPct val="50000"/>
              </a:spcBef>
            </a:pPr>
            <a:r>
              <a:rPr kumimoji="1" lang="en-US" altLang="zh-CN" sz="2400">
                <a:latin typeface="华文仿宋" panose="02010600040101010101" pitchFamily="2" charset="-122"/>
                <a:ea typeface="华文仿宋" panose="02010600040101010101" pitchFamily="2" charset="-122"/>
              </a:rPr>
              <a:t>[2] </a:t>
            </a:r>
            <a:r>
              <a:rPr kumimoji="1" lang="zh-CN" altLang="en-US" sz="2400">
                <a:latin typeface="华文仿宋" panose="02010600040101010101" pitchFamily="2" charset="-122"/>
                <a:ea typeface="华文仿宋" panose="02010600040101010101" pitchFamily="2" charset="-122"/>
              </a:rPr>
              <a:t>阎石．数字电子技术基础（第五版）．高等教育出版社，</a:t>
            </a:r>
            <a:r>
              <a:rPr kumimoji="1" lang="en-US" altLang="zh-CN" sz="2400">
                <a:latin typeface="华文仿宋" panose="02010600040101010101" pitchFamily="2" charset="-122"/>
                <a:ea typeface="华文仿宋" panose="02010600040101010101" pitchFamily="2" charset="-122"/>
              </a:rPr>
              <a:t>2006</a:t>
            </a:r>
            <a:r>
              <a:rPr kumimoji="1" lang="zh-CN" altLang="en-US" sz="2400">
                <a:latin typeface="华文仿宋" panose="02010600040101010101" pitchFamily="2" charset="-122"/>
                <a:ea typeface="华文仿宋" panose="02010600040101010101" pitchFamily="2" charset="-122"/>
              </a:rPr>
              <a:t>． </a:t>
            </a:r>
          </a:p>
          <a:p>
            <a:pPr eaLnBrk="1" hangingPunct="1">
              <a:spcBef>
                <a:spcPct val="50000"/>
              </a:spcBef>
            </a:pPr>
            <a:r>
              <a:rPr kumimoji="1" lang="en-US" altLang="zh-CN" sz="2400">
                <a:latin typeface="华文仿宋" panose="02010600040101010101" pitchFamily="2" charset="-122"/>
                <a:ea typeface="华文仿宋" panose="02010600040101010101" pitchFamily="2" charset="-122"/>
              </a:rPr>
              <a:t>[3] </a:t>
            </a:r>
            <a:r>
              <a:rPr kumimoji="1" lang="zh-CN" altLang="en-US" sz="2400">
                <a:latin typeface="华文仿宋" panose="02010600040101010101" pitchFamily="2" charset="-122"/>
                <a:ea typeface="华文仿宋" panose="02010600040101010101" pitchFamily="2" charset="-122"/>
              </a:rPr>
              <a:t>王毓银．数字电路逻辑设计（第三版）．高等教育出版社，</a:t>
            </a:r>
            <a:r>
              <a:rPr kumimoji="1" lang="en-US" altLang="zh-CN" sz="2400">
                <a:latin typeface="华文仿宋" panose="02010600040101010101" pitchFamily="2" charset="-122"/>
                <a:ea typeface="华文仿宋" panose="02010600040101010101" pitchFamily="2" charset="-122"/>
              </a:rPr>
              <a:t>1999</a:t>
            </a:r>
            <a:r>
              <a:rPr kumimoji="1" lang="zh-CN" altLang="en-US" sz="2400">
                <a:latin typeface="华文仿宋" panose="02010600040101010101" pitchFamily="2" charset="-122"/>
                <a:ea typeface="华文仿宋" panose="02010600040101010101" pitchFamily="2" charset="-122"/>
              </a:rPr>
              <a:t>． </a:t>
            </a:r>
          </a:p>
          <a:p>
            <a:pPr eaLnBrk="1" hangingPunct="1">
              <a:spcBef>
                <a:spcPct val="50000"/>
              </a:spcBef>
            </a:pPr>
            <a:r>
              <a:rPr kumimoji="1" lang="en-US" altLang="zh-CN" sz="2400">
                <a:latin typeface="华文仿宋" panose="02010600040101010101" pitchFamily="2" charset="-122"/>
                <a:ea typeface="华文仿宋" panose="02010600040101010101" pitchFamily="2" charset="-122"/>
              </a:rPr>
              <a:t>[4]</a:t>
            </a:r>
            <a:r>
              <a:rPr kumimoji="1" lang="zh-CN" altLang="en-US" sz="2400">
                <a:latin typeface="华文仿宋" panose="02010600040101010101" pitchFamily="2" charset="-122"/>
                <a:ea typeface="华文仿宋" panose="02010600040101010101" pitchFamily="2" charset="-122"/>
              </a:rPr>
              <a:t>（美）</a:t>
            </a:r>
            <a:r>
              <a:rPr kumimoji="1" lang="en-US" altLang="zh-CN" sz="2400">
                <a:latin typeface="华文仿宋" panose="02010600040101010101" pitchFamily="2" charset="-122"/>
                <a:ea typeface="华文仿宋" panose="02010600040101010101" pitchFamily="2" charset="-122"/>
              </a:rPr>
              <a:t>John F. Wakerly</a:t>
            </a:r>
            <a:r>
              <a:rPr kumimoji="1" lang="zh-CN" altLang="en-US" sz="2400">
                <a:latin typeface="华文仿宋" panose="02010600040101010101" pitchFamily="2" charset="-122"/>
                <a:ea typeface="华文仿宋" panose="02010600040101010101" pitchFamily="2" charset="-122"/>
              </a:rPr>
              <a:t>．数字设计原理与实践，机械工业出版社，</a:t>
            </a:r>
            <a:r>
              <a:rPr kumimoji="1" lang="en-US" altLang="zh-CN" sz="2400">
                <a:latin typeface="华文仿宋" panose="02010600040101010101" pitchFamily="2" charset="-122"/>
                <a:ea typeface="华文仿宋" panose="02010600040101010101" pitchFamily="2" charset="-122"/>
              </a:rPr>
              <a:t>2003</a:t>
            </a:r>
            <a:r>
              <a:rPr kumimoji="1" lang="zh-CN" altLang="en-US" sz="2400">
                <a:latin typeface="华文仿宋" panose="02010600040101010101" pitchFamily="2" charset="-122"/>
                <a:ea typeface="华文仿宋" panose="02010600040101010101" pitchFamily="2" charset="-122"/>
              </a:rPr>
              <a:t>．</a:t>
            </a:r>
          </a:p>
          <a:p>
            <a:pPr eaLnBrk="1" hangingPunct="1">
              <a:spcBef>
                <a:spcPct val="50000"/>
              </a:spcBef>
            </a:pPr>
            <a:r>
              <a:rPr kumimoji="1" lang="en-US" altLang="zh-CN" sz="2400">
                <a:latin typeface="华文仿宋" panose="02010600040101010101" pitchFamily="2" charset="-122"/>
                <a:ea typeface="华文仿宋" panose="02010600040101010101" pitchFamily="2" charset="-122"/>
              </a:rPr>
              <a:t>[5]</a:t>
            </a:r>
            <a:r>
              <a:rPr kumimoji="1" lang="zh-CN" altLang="en-US" sz="2400">
                <a:latin typeface="华文仿宋" panose="02010600040101010101" pitchFamily="2" charset="-122"/>
                <a:ea typeface="华文仿宋" panose="02010600040101010101" pitchFamily="2" charset="-122"/>
              </a:rPr>
              <a:t>（瑞士）</a:t>
            </a:r>
            <a:r>
              <a:rPr kumimoji="1" lang="en-US" altLang="zh-CN" sz="2400">
                <a:latin typeface="华文仿宋" panose="02010600040101010101" pitchFamily="2" charset="-122"/>
                <a:ea typeface="华文仿宋" panose="02010600040101010101" pitchFamily="2" charset="-122"/>
              </a:rPr>
              <a:t>Niklaus Wirth</a:t>
            </a:r>
            <a:r>
              <a:rPr kumimoji="1" lang="zh-CN" altLang="en-US" sz="2400">
                <a:latin typeface="华文仿宋" panose="02010600040101010101" pitchFamily="2" charset="-122"/>
                <a:ea typeface="华文仿宋" panose="02010600040101010101" pitchFamily="2" charset="-122"/>
              </a:rPr>
              <a:t>．数字电路设计，高等教育出版社，</a:t>
            </a:r>
            <a:r>
              <a:rPr kumimoji="1" lang="en-US" altLang="zh-CN" sz="2400">
                <a:latin typeface="华文仿宋" panose="02010600040101010101" pitchFamily="2" charset="-122"/>
                <a:ea typeface="华文仿宋" panose="02010600040101010101" pitchFamily="2" charset="-122"/>
              </a:rPr>
              <a:t>2002.</a:t>
            </a:r>
          </a:p>
        </p:txBody>
      </p:sp>
      <p:sp>
        <p:nvSpPr>
          <p:cNvPr id="2052" name="Text Box 19">
            <a:hlinkClick r:id="rId2" action="ppaction://hlinkfile"/>
          </p:cNvPr>
          <p:cNvSpPr txBox="1">
            <a:spLocks noChangeArrowheads="1"/>
          </p:cNvSpPr>
          <p:nvPr/>
        </p:nvSpPr>
        <p:spPr bwMode="auto">
          <a:xfrm>
            <a:off x="1042988" y="549275"/>
            <a:ext cx="64817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lang="zh-CN" altLang="en-US" sz="4400" b="0">
                <a:solidFill>
                  <a:srgbClr val="FF0000"/>
                </a:solidFill>
                <a:latin typeface="华文行楷" panose="02010800040101010101" pitchFamily="2" charset="-122"/>
                <a:ea typeface="华文行楷" panose="02010800040101010101" pitchFamily="2" charset="-122"/>
              </a:rPr>
              <a:t>电子技术基础</a:t>
            </a:r>
            <a:r>
              <a:rPr lang="en-US" altLang="zh-CN" sz="4400" b="0">
                <a:solidFill>
                  <a:srgbClr val="FF0000"/>
                </a:solidFill>
                <a:latin typeface="华文行楷" panose="02010800040101010101" pitchFamily="2" charset="-122"/>
                <a:ea typeface="华文行楷" panose="02010800040101010101" pitchFamily="2" charset="-122"/>
              </a:rPr>
              <a:t>-</a:t>
            </a:r>
            <a:r>
              <a:rPr lang="zh-CN" altLang="en-US" sz="4400" b="0">
                <a:solidFill>
                  <a:srgbClr val="FF0000"/>
                </a:solidFill>
                <a:latin typeface="华文行楷" panose="02010800040101010101" pitchFamily="2" charset="-122"/>
                <a:ea typeface="华文行楷" panose="02010800040101010101" pitchFamily="2" charset="-122"/>
              </a:rPr>
              <a:t>数字部分</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38" y="1591705"/>
            <a:ext cx="4176712"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ChangeArrowheads="1"/>
          </p:cNvSpPr>
          <p:nvPr/>
        </p:nvSpPr>
        <p:spPr bwMode="auto">
          <a:xfrm>
            <a:off x="5435588" y="1520267"/>
            <a:ext cx="3024187"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43684" dir="2700000" algn="ctr" rotWithShape="0">
                    <a:schemeClr val="tx1"/>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1946</a:t>
            </a:r>
            <a:r>
              <a:rPr kumimoji="1" lang="zh-CN" altLang="en-US" sz="2400">
                <a:solidFill>
                  <a:srgbClr val="000066"/>
                </a:solidFill>
                <a:latin typeface="Times New Roman" panose="02020603050405020304" pitchFamily="18" charset="0"/>
                <a:ea typeface="楷体_GB2312" pitchFamily="49" charset="-122"/>
              </a:rPr>
              <a:t>年</a:t>
            </a:r>
            <a:r>
              <a:rPr kumimoji="1" lang="en-US" altLang="zh-CN" sz="2400">
                <a:solidFill>
                  <a:srgbClr val="000066"/>
                </a:solidFill>
                <a:latin typeface="Times New Roman" panose="02020603050405020304" pitchFamily="18" charset="0"/>
                <a:ea typeface="楷体_GB2312" pitchFamily="49" charset="-122"/>
              </a:rPr>
              <a:t>2</a:t>
            </a:r>
            <a:r>
              <a:rPr kumimoji="1" lang="zh-CN" altLang="en-US" sz="2400">
                <a:solidFill>
                  <a:srgbClr val="000066"/>
                </a:solidFill>
                <a:latin typeface="Times New Roman" panose="02020603050405020304" pitchFamily="18" charset="0"/>
                <a:ea typeface="楷体_GB2312" pitchFamily="49" charset="-122"/>
              </a:rPr>
              <a:t>月由宾州大学研制成功</a:t>
            </a:r>
            <a:r>
              <a:rPr kumimoji="1" lang="en-US" altLang="zh-CN" sz="2400">
                <a:solidFill>
                  <a:srgbClr val="000066"/>
                </a:solidFill>
                <a:latin typeface="Times New Roman" panose="02020603050405020304" pitchFamily="18" charset="0"/>
                <a:ea typeface="楷体_GB2312" pitchFamily="49" charset="-122"/>
              </a:rPr>
              <a:t>ENIAC</a:t>
            </a:r>
          </a:p>
          <a:p>
            <a:pPr eaLnBrk="1" hangingPunct="1"/>
            <a:endParaRPr kumimoji="1" lang="en-US" altLang="zh-CN" sz="2400">
              <a:latin typeface="Times New Roman" panose="02020603050405020304" pitchFamily="18" charset="0"/>
              <a:ea typeface="楷体_GB2312" pitchFamily="49" charset="-122"/>
            </a:endParaRPr>
          </a:p>
        </p:txBody>
      </p:sp>
      <p:sp>
        <p:nvSpPr>
          <p:cNvPr id="14340" name="Rectangle 4"/>
          <p:cNvSpPr>
            <a:spLocks noChangeArrowheads="1"/>
          </p:cNvSpPr>
          <p:nvPr/>
        </p:nvSpPr>
        <p:spPr bwMode="auto">
          <a:xfrm>
            <a:off x="2532050" y="2096530"/>
            <a:ext cx="2255838" cy="366712"/>
          </a:xfrm>
          <a:prstGeom prst="rect">
            <a:avLst/>
          </a:prstGeom>
          <a:solidFill>
            <a:srgbClr val="F7F5A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r>
              <a:rPr kumimoji="1" lang="zh-CN" altLang="en-US">
                <a:solidFill>
                  <a:schemeClr val="bg1"/>
                </a:solidFill>
                <a:latin typeface="楷体_GB2312" pitchFamily="49" charset="-122"/>
                <a:ea typeface="楷体_GB2312" pitchFamily="49" charset="-122"/>
              </a:rPr>
              <a:t>电子数字积分计算机</a:t>
            </a:r>
          </a:p>
        </p:txBody>
      </p:sp>
      <p:sp>
        <p:nvSpPr>
          <p:cNvPr id="14341" name="Rectangle 5"/>
          <p:cNvSpPr>
            <a:spLocks noChangeArrowheads="1"/>
          </p:cNvSpPr>
          <p:nvPr/>
        </p:nvSpPr>
        <p:spPr bwMode="auto">
          <a:xfrm>
            <a:off x="5472100" y="2456892"/>
            <a:ext cx="2916238" cy="3455988"/>
          </a:xfrm>
          <a:prstGeom prst="rect">
            <a:avLst/>
          </a:prstGeom>
          <a:solidFill>
            <a:schemeClr val="bg1"/>
          </a:solidFill>
          <a:ln w="57150" cmpd="thinThick">
            <a:solidFill>
              <a:schemeClr val="bg1"/>
            </a:solidFill>
            <a:miter lim="800000"/>
            <a:headEnd/>
            <a:tailEnd/>
          </a:ln>
          <a:effectLst>
            <a:outerShdw dist="143684" dir="2700000" algn="ctr" rotWithShape="0">
              <a:srgbClr val="FFFF00"/>
            </a:outerShdw>
          </a:effectLst>
        </p:spPr>
        <p:txBody>
          <a:bodyPr lIns="92075" tIns="46038" rIns="92075" bIns="46038"/>
          <a:lstStyle>
            <a:lvl1pPr marL="952500" indent="-952500" defTabSz="762000">
              <a:defRPr b="1">
                <a:solidFill>
                  <a:schemeClr val="tx1"/>
                </a:solidFill>
                <a:latin typeface="Arial Narrow" panose="020B0606020202030204" pitchFamily="34" charset="0"/>
                <a:ea typeface="宋体" panose="02010600030101010101" pitchFamily="2" charset="-122"/>
              </a:defRPr>
            </a:lvl1pPr>
            <a:lvl2pPr marL="1524000" indent="-285750" defTabSz="762000">
              <a:defRPr b="1">
                <a:solidFill>
                  <a:schemeClr val="tx1"/>
                </a:solidFill>
                <a:latin typeface="Arial Narrow" panose="020B0606020202030204" pitchFamily="34" charset="0"/>
                <a:ea typeface="宋体" panose="02010600030101010101" pitchFamily="2" charset="-122"/>
              </a:defRPr>
            </a:lvl2pPr>
            <a:lvl3pPr marL="1943100" indent="-228600" defTabSz="762000">
              <a:defRPr b="1">
                <a:solidFill>
                  <a:schemeClr val="tx1"/>
                </a:solidFill>
                <a:latin typeface="Arial Narrow" panose="020B0606020202030204" pitchFamily="34" charset="0"/>
                <a:ea typeface="宋体" panose="02010600030101010101" pitchFamily="2" charset="-122"/>
              </a:defRPr>
            </a:lvl3pPr>
            <a:lvl4pPr marL="2362200" indent="-228600" defTabSz="762000">
              <a:defRPr b="1">
                <a:solidFill>
                  <a:schemeClr val="tx1"/>
                </a:solidFill>
                <a:latin typeface="Arial Narrow" panose="020B0606020202030204" pitchFamily="34" charset="0"/>
                <a:ea typeface="宋体" panose="02010600030101010101" pitchFamily="2" charset="-122"/>
              </a:defRPr>
            </a:lvl4pPr>
            <a:lvl5pPr marL="2781300" indent="-228600" defTabSz="762000">
              <a:defRPr b="1">
                <a:solidFill>
                  <a:schemeClr val="tx1"/>
                </a:solidFill>
                <a:latin typeface="Arial Narrow" panose="020B0606020202030204" pitchFamily="34" charset="0"/>
                <a:ea typeface="宋体" panose="02010600030101010101" pitchFamily="2" charset="-122"/>
              </a:defRPr>
            </a:lvl5pPr>
            <a:lvl6pPr marL="3238500" indent="-228600" defTabSz="7620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695700" indent="-228600" defTabSz="7620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4152900" indent="-228600" defTabSz="7620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610100" indent="-228600" defTabSz="7620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ea typeface="楷体_GB2312" pitchFamily="49" charset="-122"/>
              </a:rPr>
              <a:t>重达</a:t>
            </a:r>
            <a:r>
              <a:rPr lang="en-US" altLang="zh-CN" sz="2200" b="0">
                <a:solidFill>
                  <a:srgbClr val="000066"/>
                </a:solidFill>
                <a:latin typeface="Times New Roman" panose="02020603050405020304" pitchFamily="18" charset="0"/>
                <a:ea typeface="楷体_GB2312" pitchFamily="49" charset="-122"/>
              </a:rPr>
              <a:t>30</a:t>
            </a:r>
            <a:r>
              <a:rPr lang="zh-CN" altLang="en-US" sz="2200" b="0">
                <a:solidFill>
                  <a:srgbClr val="000066"/>
                </a:solidFill>
                <a:latin typeface="Times New Roman" panose="02020603050405020304" pitchFamily="18" charset="0"/>
                <a:ea typeface="楷体_GB2312" pitchFamily="49" charset="-122"/>
              </a:rPr>
              <a:t>吨</a:t>
            </a:r>
          </a:p>
          <a:p>
            <a:pPr eaLnBrk="1" hangingPunct="1">
              <a:lnSpc>
                <a:spcPct val="120000"/>
              </a:lnSpc>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ea typeface="楷体_GB2312" pitchFamily="49" charset="-122"/>
              </a:rPr>
              <a:t>占地</a:t>
            </a:r>
            <a:r>
              <a:rPr lang="en-US" altLang="zh-CN" sz="2200" b="0">
                <a:solidFill>
                  <a:srgbClr val="000066"/>
                </a:solidFill>
                <a:latin typeface="Times New Roman" panose="02020603050405020304" pitchFamily="18" charset="0"/>
                <a:ea typeface="楷体_GB2312" pitchFamily="49" charset="-122"/>
              </a:rPr>
              <a:t>160m</a:t>
            </a:r>
            <a:r>
              <a:rPr lang="en-US" altLang="zh-CN" sz="2200" b="0" baseline="30000">
                <a:solidFill>
                  <a:srgbClr val="000066"/>
                </a:solidFill>
                <a:latin typeface="Times New Roman" panose="02020603050405020304" pitchFamily="18" charset="0"/>
                <a:ea typeface="楷体_GB2312" pitchFamily="49" charset="-122"/>
              </a:rPr>
              <a:t>2</a:t>
            </a:r>
          </a:p>
          <a:p>
            <a:pPr eaLnBrk="1" hangingPunct="1">
              <a:lnSpc>
                <a:spcPct val="120000"/>
              </a:lnSpc>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ea typeface="楷体_GB2312" pitchFamily="49" charset="-122"/>
              </a:rPr>
              <a:t>启动工耗</a:t>
            </a:r>
            <a:r>
              <a:rPr lang="en-US" altLang="zh-CN" sz="2200" b="0">
                <a:solidFill>
                  <a:srgbClr val="000066"/>
                </a:solidFill>
                <a:latin typeface="Times New Roman" panose="02020603050405020304" pitchFamily="18" charset="0"/>
                <a:ea typeface="楷体_GB2312" pitchFamily="49" charset="-122"/>
              </a:rPr>
              <a:t>150000</a:t>
            </a:r>
            <a:r>
              <a:rPr lang="zh-CN" altLang="en-US" sz="2200" b="0">
                <a:solidFill>
                  <a:srgbClr val="000066"/>
                </a:solidFill>
                <a:latin typeface="Times New Roman" panose="02020603050405020304" pitchFamily="18" charset="0"/>
                <a:ea typeface="楷体_GB2312" pitchFamily="49" charset="-122"/>
              </a:rPr>
              <a:t>瓦</a:t>
            </a:r>
          </a:p>
          <a:p>
            <a:pPr eaLnBrk="1" hangingPunct="1">
              <a:lnSpc>
                <a:spcPct val="120000"/>
              </a:lnSpc>
              <a:spcAft>
                <a:spcPct val="20000"/>
              </a:spcAft>
              <a:buClr>
                <a:schemeClr val="tx2"/>
              </a:buClr>
              <a:buFont typeface="Wingdings" panose="05000000000000000000" pitchFamily="2" charset="2"/>
              <a:buChar char=":"/>
            </a:pPr>
            <a:r>
              <a:rPr lang="en-US" altLang="zh-CN" sz="2200" b="0">
                <a:solidFill>
                  <a:srgbClr val="000066"/>
                </a:solidFill>
                <a:latin typeface="Times New Roman" panose="02020603050405020304" pitchFamily="18" charset="0"/>
                <a:ea typeface="楷体_GB2312" pitchFamily="49" charset="-122"/>
              </a:rPr>
              <a:t>1.8</a:t>
            </a:r>
            <a:r>
              <a:rPr lang="zh-CN" altLang="en-US" sz="2200" b="0">
                <a:solidFill>
                  <a:srgbClr val="000066"/>
                </a:solidFill>
                <a:latin typeface="Times New Roman" panose="02020603050405020304" pitchFamily="18" charset="0"/>
                <a:ea typeface="楷体_GB2312" pitchFamily="49" charset="-122"/>
              </a:rPr>
              <a:t>万个电子管</a:t>
            </a:r>
          </a:p>
          <a:p>
            <a:pPr eaLnBrk="1" hangingPunct="1">
              <a:lnSpc>
                <a:spcPct val="120000"/>
              </a:lnSpc>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ea typeface="楷体_GB2312" pitchFamily="49" charset="-122"/>
              </a:rPr>
              <a:t>保存</a:t>
            </a:r>
            <a:r>
              <a:rPr lang="en-US" altLang="zh-CN" sz="2200" b="0">
                <a:solidFill>
                  <a:srgbClr val="000066"/>
                </a:solidFill>
                <a:latin typeface="Times New Roman" panose="02020603050405020304" pitchFamily="18" charset="0"/>
                <a:ea typeface="楷体_GB2312" pitchFamily="49" charset="-122"/>
              </a:rPr>
              <a:t>80</a:t>
            </a:r>
            <a:r>
              <a:rPr lang="zh-CN" altLang="en-US" sz="2200" b="0">
                <a:solidFill>
                  <a:srgbClr val="000066"/>
                </a:solidFill>
                <a:latin typeface="Times New Roman" panose="02020603050405020304" pitchFamily="18" charset="0"/>
                <a:ea typeface="楷体_GB2312" pitchFamily="49" charset="-122"/>
              </a:rPr>
              <a:t>个字节</a:t>
            </a:r>
          </a:p>
        </p:txBody>
      </p:sp>
      <p:sp>
        <p:nvSpPr>
          <p:cNvPr id="14342" name="Text Box 21"/>
          <p:cNvSpPr txBox="1">
            <a:spLocks noChangeArrowheads="1"/>
          </p:cNvSpPr>
          <p:nvPr/>
        </p:nvSpPr>
        <p:spPr bwMode="auto">
          <a:xfrm>
            <a:off x="3492500" y="620713"/>
            <a:ext cx="244792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latin typeface="华文楷体" panose="02010600040101010101" pitchFamily="2" charset="-122"/>
                <a:ea typeface="华文楷体" panose="02010600040101010101" pitchFamily="2" charset="-122"/>
              </a:rPr>
              <a:t>电子管时代</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5"/>
          <p:cNvSpPr txBox="1">
            <a:spLocks noChangeArrowheads="1"/>
          </p:cNvSpPr>
          <p:nvPr/>
        </p:nvSpPr>
        <p:spPr bwMode="auto">
          <a:xfrm>
            <a:off x="3419475" y="476250"/>
            <a:ext cx="2232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latin typeface="华文楷体" panose="02010600040101010101" pitchFamily="2" charset="-122"/>
                <a:ea typeface="华文楷体" panose="02010600040101010101" pitchFamily="2" charset="-122"/>
              </a:rPr>
              <a:t>晶体管时代</a:t>
            </a:r>
          </a:p>
        </p:txBody>
      </p:sp>
      <p:grpSp>
        <p:nvGrpSpPr>
          <p:cNvPr id="15363" name="Group 26"/>
          <p:cNvGrpSpPr>
            <a:grpSpLocks/>
          </p:cNvGrpSpPr>
          <p:nvPr/>
        </p:nvGrpSpPr>
        <p:grpSpPr bwMode="auto">
          <a:xfrm>
            <a:off x="1763713" y="4365625"/>
            <a:ext cx="5257800" cy="1989138"/>
            <a:chOff x="0" y="2069"/>
            <a:chExt cx="3515" cy="1452"/>
          </a:xfrm>
        </p:grpSpPr>
        <p:pic>
          <p:nvPicPr>
            <p:cNvPr id="15372" name="Picture 27" descr="211559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9"/>
              <a:ext cx="1920" cy="1440"/>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5373" name="Picture 28" descr="211417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2069"/>
              <a:ext cx="1542" cy="1452"/>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364" name="Group 30"/>
          <p:cNvGrpSpPr>
            <a:grpSpLocks/>
          </p:cNvGrpSpPr>
          <p:nvPr/>
        </p:nvGrpSpPr>
        <p:grpSpPr bwMode="auto">
          <a:xfrm>
            <a:off x="250825" y="1916113"/>
            <a:ext cx="8353425" cy="2160587"/>
            <a:chOff x="158" y="1479"/>
            <a:chExt cx="5262" cy="1361"/>
          </a:xfrm>
        </p:grpSpPr>
        <p:grpSp>
          <p:nvGrpSpPr>
            <p:cNvPr id="15368" name="Group 31"/>
            <p:cNvGrpSpPr>
              <a:grpSpLocks/>
            </p:cNvGrpSpPr>
            <p:nvPr/>
          </p:nvGrpSpPr>
          <p:grpSpPr bwMode="auto">
            <a:xfrm>
              <a:off x="158" y="1479"/>
              <a:ext cx="3311" cy="1361"/>
              <a:chOff x="0" y="300"/>
              <a:chExt cx="3719" cy="1361"/>
            </a:xfrm>
          </p:grpSpPr>
          <p:pic>
            <p:nvPicPr>
              <p:cNvPr id="15370" name="Picture 32" descr="171437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0"/>
                <a:ext cx="1798" cy="1349"/>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5371" name="Picture 33" descr="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300"/>
                <a:ext cx="1837" cy="1361"/>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pic>
          <p:nvPicPr>
            <p:cNvPr id="15369" name="mainpic" descr="2114176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480"/>
              <a:ext cx="1633" cy="132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365" name="Group 35"/>
          <p:cNvGrpSpPr>
            <a:grpSpLocks/>
          </p:cNvGrpSpPr>
          <p:nvPr/>
        </p:nvGrpSpPr>
        <p:grpSpPr bwMode="auto">
          <a:xfrm>
            <a:off x="250825" y="1268413"/>
            <a:ext cx="5984875" cy="528637"/>
            <a:chOff x="793" y="1026"/>
            <a:chExt cx="3770" cy="333"/>
          </a:xfrm>
        </p:grpSpPr>
        <p:sp>
          <p:nvSpPr>
            <p:cNvPr id="15366" name="Rectangle 36"/>
            <p:cNvSpPr>
              <a:spLocks noChangeArrowheads="1"/>
            </p:cNvSpPr>
            <p:nvPr/>
          </p:nvSpPr>
          <p:spPr bwMode="auto">
            <a:xfrm>
              <a:off x="2517" y="1071"/>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Garamond" panose="02020404030301010803" pitchFamily="18" charset="0"/>
                  <a:ea typeface="楷体_GB2312" pitchFamily="49" charset="-122"/>
                </a:rPr>
                <a:t>半导体二极管、三极管</a:t>
              </a:r>
            </a:p>
          </p:txBody>
        </p:sp>
        <p:sp>
          <p:nvSpPr>
            <p:cNvPr id="15367" name="Rectangle 37"/>
            <p:cNvSpPr>
              <a:spLocks noChangeArrowheads="1"/>
            </p:cNvSpPr>
            <p:nvPr/>
          </p:nvSpPr>
          <p:spPr bwMode="auto">
            <a:xfrm>
              <a:off x="793" y="102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Arial" panose="020B0604020202020204" pitchFamily="34" charset="0"/>
                  <a:ea typeface="楷体_GB2312" pitchFamily="49" charset="-122"/>
                </a:rPr>
                <a:t>器件</a:t>
              </a:r>
            </a:p>
          </p:txBody>
        </p:sp>
      </p:gr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4" descr="Pentium-c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3698875"/>
            <a:ext cx="3455987" cy="248602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6387" name="Picture 35" descr="INDEX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573463"/>
            <a:ext cx="3168650" cy="2659062"/>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sp>
        <p:nvSpPr>
          <p:cNvPr id="16388" name="Rectangle 37"/>
          <p:cNvSpPr>
            <a:spLocks noChangeArrowheads="1"/>
          </p:cNvSpPr>
          <p:nvPr/>
        </p:nvSpPr>
        <p:spPr bwMode="auto">
          <a:xfrm>
            <a:off x="2987675" y="476250"/>
            <a:ext cx="3313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latin typeface="华文楷体" panose="02010600040101010101" pitchFamily="2" charset="-122"/>
                <a:ea typeface="华文楷体" panose="02010600040101010101" pitchFamily="2" charset="-122"/>
              </a:rPr>
              <a:t>半导体集成电路</a:t>
            </a:r>
          </a:p>
        </p:txBody>
      </p:sp>
      <p:grpSp>
        <p:nvGrpSpPr>
          <p:cNvPr id="16389" name="Group 38"/>
          <p:cNvGrpSpPr>
            <a:grpSpLocks/>
          </p:cNvGrpSpPr>
          <p:nvPr/>
        </p:nvGrpSpPr>
        <p:grpSpPr bwMode="auto">
          <a:xfrm>
            <a:off x="611188" y="1268413"/>
            <a:ext cx="2087562" cy="2376487"/>
            <a:chOff x="373" y="663"/>
            <a:chExt cx="1406" cy="1588"/>
          </a:xfrm>
        </p:grpSpPr>
        <p:sp>
          <p:nvSpPr>
            <p:cNvPr id="16393" name="Rectangle 39"/>
            <p:cNvSpPr>
              <a:spLocks noChangeArrowheads="1"/>
            </p:cNvSpPr>
            <p:nvPr/>
          </p:nvSpPr>
          <p:spPr bwMode="auto">
            <a:xfrm>
              <a:off x="373" y="663"/>
              <a:ext cx="1406" cy="1588"/>
            </a:xfrm>
            <a:prstGeom prst="rect">
              <a:avLst/>
            </a:prstGeom>
            <a:solidFill>
              <a:schemeClr val="accent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pic>
          <p:nvPicPr>
            <p:cNvPr id="16394" name="Picture 40" descr="ANI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31" y="890"/>
              <a:ext cx="10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0" name="Group 4"/>
          <p:cNvGrpSpPr>
            <a:grpSpLocks/>
          </p:cNvGrpSpPr>
          <p:nvPr/>
        </p:nvGrpSpPr>
        <p:grpSpPr bwMode="auto">
          <a:xfrm>
            <a:off x="3154363" y="1247775"/>
            <a:ext cx="5003800" cy="2346325"/>
            <a:chOff x="2608" y="845"/>
            <a:chExt cx="3152" cy="1478"/>
          </a:xfrm>
        </p:grpSpPr>
        <p:pic>
          <p:nvPicPr>
            <p:cNvPr id="16391" name="Picture 5" descr="PIN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 y="845"/>
              <a:ext cx="1406" cy="680"/>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6392" name="Picture 6" descr="P00010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978"/>
              <a:ext cx="1927" cy="134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1"/>
          <p:cNvSpPr txBox="1">
            <a:spLocks noChangeArrowheads="1"/>
          </p:cNvSpPr>
          <p:nvPr/>
        </p:nvSpPr>
        <p:spPr bwMode="auto">
          <a:xfrm>
            <a:off x="466725" y="1123950"/>
            <a:ext cx="73437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电路设计方法</a:t>
            </a:r>
            <a:r>
              <a:rPr kumimoji="1" lang="zh-CN" altLang="en-US" sz="2400">
                <a:solidFill>
                  <a:srgbClr val="040468"/>
                </a:solidFill>
                <a:latin typeface="楷体_GB2312" pitchFamily="49" charset="-122"/>
                <a:ea typeface="楷体_GB2312" pitchFamily="49" charset="-122"/>
              </a:rPr>
              <a:t>伴随器件变化从传统走向现代</a:t>
            </a:r>
          </a:p>
        </p:txBody>
      </p:sp>
      <p:sp>
        <p:nvSpPr>
          <p:cNvPr id="17411" name="Text Box 12"/>
          <p:cNvSpPr txBox="1">
            <a:spLocks noChangeArrowheads="1"/>
          </p:cNvSpPr>
          <p:nvPr/>
        </p:nvSpPr>
        <p:spPr bwMode="auto">
          <a:xfrm>
            <a:off x="684213" y="1824038"/>
            <a:ext cx="3459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华文楷体" panose="02010600040101010101" pitchFamily="2" charset="-122"/>
                <a:ea typeface="华文楷体" panose="02010600040101010101" pitchFamily="2" charset="-122"/>
                <a:sym typeface="Symbol" panose="05050102010706020507" pitchFamily="18" charset="2"/>
              </a:rPr>
              <a:t>a)</a:t>
            </a:r>
            <a:r>
              <a:rPr kumimoji="1" lang="zh-CN" altLang="en-US" sz="2400">
                <a:latin typeface="华文楷体" panose="02010600040101010101" pitchFamily="2" charset="-122"/>
                <a:ea typeface="华文楷体" panose="02010600040101010101" pitchFamily="2" charset="-122"/>
                <a:sym typeface="Symbol" panose="05050102010706020507" pitchFamily="18" charset="2"/>
              </a:rPr>
              <a:t>传统的设计方法：</a:t>
            </a:r>
            <a:endParaRPr kumimoji="1" lang="zh-CN" altLang="en-US" sz="2400">
              <a:latin typeface="华文楷体" panose="02010600040101010101" pitchFamily="2" charset="-122"/>
              <a:ea typeface="华文楷体" panose="02010600040101010101" pitchFamily="2" charset="-122"/>
            </a:endParaRPr>
          </a:p>
        </p:txBody>
      </p:sp>
      <p:sp>
        <p:nvSpPr>
          <p:cNvPr id="17412" name="Text Box 13"/>
          <p:cNvSpPr txBox="1">
            <a:spLocks noChangeArrowheads="1"/>
          </p:cNvSpPr>
          <p:nvPr/>
        </p:nvSpPr>
        <p:spPr bwMode="auto">
          <a:xfrm>
            <a:off x="684213" y="4221163"/>
            <a:ext cx="34575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华文楷体" panose="02010600040101010101" pitchFamily="2" charset="-122"/>
                <a:ea typeface="华文楷体" panose="02010600040101010101" pitchFamily="2" charset="-122"/>
                <a:sym typeface="Symbol" panose="05050102010706020507" pitchFamily="18" charset="2"/>
              </a:rPr>
              <a:t>b)</a:t>
            </a:r>
            <a:r>
              <a:rPr kumimoji="1" lang="zh-CN" altLang="en-US" sz="2400">
                <a:latin typeface="华文楷体" panose="02010600040101010101" pitchFamily="2" charset="-122"/>
                <a:ea typeface="华文楷体" panose="02010600040101010101" pitchFamily="2" charset="-122"/>
                <a:sym typeface="Symbol" panose="05050102010706020507" pitchFamily="18" charset="2"/>
              </a:rPr>
              <a:t>现代的设计方法：</a:t>
            </a:r>
            <a:endParaRPr kumimoji="1" lang="zh-CN" altLang="en-US" sz="2400">
              <a:latin typeface="华文楷体" panose="02010600040101010101" pitchFamily="2" charset="-122"/>
              <a:ea typeface="华文楷体" panose="02010600040101010101" pitchFamily="2" charset="-122"/>
            </a:endParaRPr>
          </a:p>
        </p:txBody>
      </p:sp>
      <p:grpSp>
        <p:nvGrpSpPr>
          <p:cNvPr id="17413" name="Group 14"/>
          <p:cNvGrpSpPr>
            <a:grpSpLocks/>
          </p:cNvGrpSpPr>
          <p:nvPr/>
        </p:nvGrpSpPr>
        <p:grpSpPr bwMode="auto">
          <a:xfrm>
            <a:off x="539750" y="2492375"/>
            <a:ext cx="8064500" cy="1638300"/>
            <a:chOff x="2352" y="720"/>
            <a:chExt cx="3216" cy="1632"/>
          </a:xfrm>
        </p:grpSpPr>
        <p:sp>
          <p:nvSpPr>
            <p:cNvPr id="17417" name="Text Box 15"/>
            <p:cNvSpPr txBox="1">
              <a:spLocks noChangeArrowheads="1"/>
            </p:cNvSpPr>
            <p:nvPr/>
          </p:nvSpPr>
          <p:spPr bwMode="auto">
            <a:xfrm>
              <a:off x="2352" y="720"/>
              <a:ext cx="3216" cy="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zh-CN" altLang="en-US" sz="2400">
                  <a:solidFill>
                    <a:srgbClr val="040468"/>
                  </a:solidFill>
                  <a:latin typeface="楷体_GB2312" pitchFamily="49" charset="-122"/>
                  <a:ea typeface="楷体_GB2312" pitchFamily="49" charset="-122"/>
                </a:rPr>
                <a:t>采用自下而上的设计方法；由人工组装</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经反复调试、验证、修改完成。所用的元器件较多，电路可靠性差</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设计周期长。</a:t>
              </a:r>
            </a:p>
          </p:txBody>
        </p:sp>
        <p:sp>
          <p:nvSpPr>
            <p:cNvPr id="17418" name="Rectangle 16"/>
            <p:cNvSpPr>
              <a:spLocks noChangeArrowheads="1"/>
            </p:cNvSpPr>
            <p:nvPr/>
          </p:nvSpPr>
          <p:spPr bwMode="auto">
            <a:xfrm>
              <a:off x="2352" y="720"/>
              <a:ext cx="3216" cy="163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17414" name="Group 17"/>
          <p:cNvGrpSpPr>
            <a:grpSpLocks/>
          </p:cNvGrpSpPr>
          <p:nvPr/>
        </p:nvGrpSpPr>
        <p:grpSpPr bwMode="auto">
          <a:xfrm>
            <a:off x="539750" y="4868863"/>
            <a:ext cx="8064500" cy="1368425"/>
            <a:chOff x="2352" y="2414"/>
            <a:chExt cx="3226" cy="1714"/>
          </a:xfrm>
        </p:grpSpPr>
        <p:sp>
          <p:nvSpPr>
            <p:cNvPr id="17415" name="Text Box 18"/>
            <p:cNvSpPr txBox="1">
              <a:spLocks noChangeArrowheads="1"/>
            </p:cNvSpPr>
            <p:nvPr/>
          </p:nvSpPr>
          <p:spPr bwMode="auto">
            <a:xfrm>
              <a:off x="2352" y="2414"/>
              <a:ext cx="3226" cy="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40468"/>
                  </a:solidFill>
                  <a:latin typeface="Times New Roman" panose="02020603050405020304" pitchFamily="18" charset="0"/>
                  <a:ea typeface="楷体_GB2312" pitchFamily="49" charset="-122"/>
                </a:rPr>
                <a:t>现代</a:t>
              </a:r>
              <a:r>
                <a:rPr kumimoji="1" lang="en-US" altLang="zh-CN" sz="2400">
                  <a:solidFill>
                    <a:srgbClr val="040468"/>
                  </a:solidFill>
                  <a:latin typeface="Times New Roman" panose="02020603050405020304" pitchFamily="18" charset="0"/>
                  <a:ea typeface="楷体_GB2312" pitchFamily="49" charset="-122"/>
                </a:rPr>
                <a:t>EDA</a:t>
              </a:r>
              <a:r>
                <a:rPr kumimoji="1" lang="zh-CN" altLang="en-US" sz="2400">
                  <a:solidFill>
                    <a:srgbClr val="040468"/>
                  </a:solidFill>
                  <a:latin typeface="楷体_GB2312" pitchFamily="49" charset="-122"/>
                  <a:ea typeface="楷体_GB2312" pitchFamily="49" charset="-122"/>
                </a:rPr>
                <a:t>技术实现硬件设计软件化。采用从上到下设计方法，电路设计、 分析、仿真 、修改全通过计算机完成。</a:t>
              </a:r>
            </a:p>
          </p:txBody>
        </p:sp>
        <p:sp>
          <p:nvSpPr>
            <p:cNvPr id="17416" name="Rectangle 19"/>
            <p:cNvSpPr>
              <a:spLocks noChangeArrowheads="1"/>
            </p:cNvSpPr>
            <p:nvPr/>
          </p:nvSpPr>
          <p:spPr bwMode="auto">
            <a:xfrm>
              <a:off x="2352" y="2448"/>
              <a:ext cx="3216" cy="168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33CCCC"/>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215900" y="1120775"/>
            <a:ext cx="8748713" cy="151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kumimoji="1" lang="en-US" altLang="zh-CN" sz="2400">
                <a:solidFill>
                  <a:srgbClr val="040468"/>
                </a:solidFill>
                <a:latin typeface="Times New Roman" panose="02020603050405020304" pitchFamily="18" charset="0"/>
                <a:ea typeface="楷体_GB2312" pitchFamily="49" charset="-122"/>
              </a:rPr>
              <a:t>EDA</a:t>
            </a:r>
            <a:r>
              <a:rPr kumimoji="1" lang="zh-CN" altLang="en-US" sz="2400">
                <a:solidFill>
                  <a:srgbClr val="040468"/>
                </a:solidFill>
                <a:latin typeface="Times New Roman" panose="02020603050405020304" pitchFamily="18" charset="0"/>
                <a:ea typeface="楷体_GB2312" pitchFamily="49" charset="-122"/>
              </a:rPr>
              <a:t>技术以计算机为基本工具、借助于软件设计平台，自动完成数字系统的仿真、逻辑综合、布局布线等工作。最后下载到芯片，实现系统功能。使</a:t>
            </a:r>
            <a:r>
              <a:rPr kumimoji="1" lang="zh-CN" altLang="en-US" sz="2400">
                <a:solidFill>
                  <a:srgbClr val="CC0000"/>
                </a:solidFill>
                <a:latin typeface="Times New Roman" panose="02020603050405020304" pitchFamily="18" charset="0"/>
                <a:ea typeface="楷体_GB2312" pitchFamily="49" charset="-122"/>
              </a:rPr>
              <a:t>硬件设计软件化</a:t>
            </a:r>
            <a:r>
              <a:rPr kumimoji="1" lang="zh-CN" altLang="en-US" sz="2400">
                <a:solidFill>
                  <a:srgbClr val="040468"/>
                </a:solidFill>
                <a:latin typeface="Times New Roman" panose="02020603050405020304" pitchFamily="18" charset="0"/>
                <a:ea typeface="楷体_GB2312" pitchFamily="49" charset="-122"/>
              </a:rPr>
              <a:t>。</a:t>
            </a:r>
          </a:p>
        </p:txBody>
      </p:sp>
      <p:grpSp>
        <p:nvGrpSpPr>
          <p:cNvPr id="18435" name="Group 13"/>
          <p:cNvGrpSpPr>
            <a:grpSpLocks/>
          </p:cNvGrpSpPr>
          <p:nvPr/>
        </p:nvGrpSpPr>
        <p:grpSpPr bwMode="auto">
          <a:xfrm>
            <a:off x="250825" y="2708275"/>
            <a:ext cx="4779963" cy="1106488"/>
            <a:chOff x="340" y="2205"/>
            <a:chExt cx="3011" cy="697"/>
          </a:xfrm>
        </p:grpSpPr>
        <p:sp>
          <p:nvSpPr>
            <p:cNvPr id="18444" name="Text Box 14"/>
            <p:cNvSpPr txBox="1">
              <a:spLocks noChangeArrowheads="1"/>
            </p:cNvSpPr>
            <p:nvPr/>
          </p:nvSpPr>
          <p:spPr bwMode="auto">
            <a:xfrm>
              <a:off x="385" y="2205"/>
              <a:ext cx="21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Times New Roman" panose="02020603050405020304" pitchFamily="18" charset="0"/>
                  <a:ea typeface="楷体_GB2312" pitchFamily="49" charset="-122"/>
                </a:rPr>
                <a:t>1. </a:t>
              </a:r>
              <a:r>
                <a:rPr kumimoji="1" lang="zh-CN" altLang="en-US" sz="2400">
                  <a:solidFill>
                    <a:srgbClr val="040468"/>
                  </a:solidFill>
                  <a:latin typeface="Times New Roman" panose="02020603050405020304" pitchFamily="18" charset="0"/>
                  <a:ea typeface="楷体_GB2312" pitchFamily="49" charset="-122"/>
                </a:rPr>
                <a:t>设计</a:t>
              </a:r>
              <a:r>
                <a:rPr kumimoji="1" lang="en-US" altLang="zh-CN" sz="2400">
                  <a:solidFill>
                    <a:srgbClr val="040468"/>
                  </a:solidFill>
                  <a:latin typeface="Times New Roman" panose="02020603050405020304" pitchFamily="18" charset="0"/>
                  <a:ea typeface="楷体_GB2312" pitchFamily="49" charset="-122"/>
                </a:rPr>
                <a:t>:</a:t>
              </a:r>
            </a:p>
          </p:txBody>
        </p:sp>
        <p:sp>
          <p:nvSpPr>
            <p:cNvPr id="18445" name="Text Box 15"/>
            <p:cNvSpPr txBox="1">
              <a:spLocks noChangeArrowheads="1"/>
            </p:cNvSpPr>
            <p:nvPr/>
          </p:nvSpPr>
          <p:spPr bwMode="auto">
            <a:xfrm>
              <a:off x="340" y="2614"/>
              <a:ext cx="301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在计算机上利用软件平台进行设计</a:t>
              </a:r>
            </a:p>
          </p:txBody>
        </p:sp>
      </p:grpSp>
      <p:pic>
        <p:nvPicPr>
          <p:cNvPr id="18436" name="Picture 16" descr="jiem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068638"/>
            <a:ext cx="35052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17"/>
          <p:cNvSpPr txBox="1">
            <a:spLocks noChangeArrowheads="1"/>
          </p:cNvSpPr>
          <p:nvPr/>
        </p:nvSpPr>
        <p:spPr bwMode="auto">
          <a:xfrm>
            <a:off x="2195513" y="4078288"/>
            <a:ext cx="2016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原理图设计</a:t>
            </a:r>
          </a:p>
        </p:txBody>
      </p:sp>
      <p:sp>
        <p:nvSpPr>
          <p:cNvPr id="18438" name="Text Box 18"/>
          <p:cNvSpPr txBox="1">
            <a:spLocks noChangeArrowheads="1"/>
          </p:cNvSpPr>
          <p:nvPr/>
        </p:nvSpPr>
        <p:spPr bwMode="auto">
          <a:xfrm>
            <a:off x="2195513" y="4654550"/>
            <a:ext cx="36718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Times New Roman" panose="02020603050405020304" pitchFamily="18" charset="0"/>
                <a:ea typeface="楷体_GB2312" pitchFamily="49" charset="-122"/>
              </a:rPr>
              <a:t>Verilog HDL</a:t>
            </a:r>
            <a:r>
              <a:rPr kumimoji="1" lang="zh-CN" altLang="en-US" sz="2400">
                <a:solidFill>
                  <a:srgbClr val="040468"/>
                </a:solidFill>
                <a:latin typeface="Times New Roman" panose="02020603050405020304" pitchFamily="18" charset="0"/>
                <a:ea typeface="楷体_GB2312" pitchFamily="49" charset="-122"/>
              </a:rPr>
              <a:t>语言设计</a:t>
            </a:r>
          </a:p>
        </p:txBody>
      </p:sp>
      <p:sp>
        <p:nvSpPr>
          <p:cNvPr id="18439" name="Text Box 19"/>
          <p:cNvSpPr txBox="1">
            <a:spLocks noChangeArrowheads="1"/>
          </p:cNvSpPr>
          <p:nvPr/>
        </p:nvSpPr>
        <p:spPr bwMode="auto">
          <a:xfrm>
            <a:off x="2193925" y="5203825"/>
            <a:ext cx="2162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状态机设计</a:t>
            </a:r>
          </a:p>
        </p:txBody>
      </p:sp>
      <p:grpSp>
        <p:nvGrpSpPr>
          <p:cNvPr id="18440" name="Group 20"/>
          <p:cNvGrpSpPr>
            <a:grpSpLocks/>
          </p:cNvGrpSpPr>
          <p:nvPr/>
        </p:nvGrpSpPr>
        <p:grpSpPr bwMode="auto">
          <a:xfrm>
            <a:off x="323850" y="4294188"/>
            <a:ext cx="1871663" cy="1219200"/>
            <a:chOff x="204" y="3068"/>
            <a:chExt cx="1179" cy="768"/>
          </a:xfrm>
        </p:grpSpPr>
        <p:sp>
          <p:nvSpPr>
            <p:cNvPr id="18442" name="Text Box 21"/>
            <p:cNvSpPr txBox="1">
              <a:spLocks noChangeArrowheads="1"/>
            </p:cNvSpPr>
            <p:nvPr/>
          </p:nvSpPr>
          <p:spPr bwMode="auto">
            <a:xfrm>
              <a:off x="204" y="3308"/>
              <a:ext cx="1091" cy="294"/>
            </a:xfrm>
            <a:prstGeom prst="rect">
              <a:avLst/>
            </a:prstGeom>
            <a:solidFill>
              <a:srgbClr val="FFFFFF">
                <a:alpha val="0"/>
              </a:srgbClr>
            </a:solidFill>
            <a:ln w="9525">
              <a:solidFill>
                <a:schemeClr val="bg1"/>
              </a:solidFill>
              <a:miter lim="800000"/>
              <a:headEnd/>
              <a:tailEnd/>
            </a:ln>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设计方法</a:t>
              </a:r>
            </a:p>
          </p:txBody>
        </p:sp>
        <p:sp>
          <p:nvSpPr>
            <p:cNvPr id="18443" name="AutoShape 22"/>
            <p:cNvSpPr>
              <a:spLocks/>
            </p:cNvSpPr>
            <p:nvPr/>
          </p:nvSpPr>
          <p:spPr bwMode="auto">
            <a:xfrm>
              <a:off x="1324" y="3068"/>
              <a:ext cx="59" cy="768"/>
            </a:xfrm>
            <a:prstGeom prst="leftBrace">
              <a:avLst>
                <a:gd name="adj1" fmla="val 108475"/>
                <a:gd name="adj2" fmla="val 51694"/>
              </a:avLst>
            </a:prstGeom>
            <a:noFill/>
            <a:ln w="38100">
              <a:solidFill>
                <a:srgbClr val="0000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18441" name="Text Box 23"/>
          <p:cNvSpPr txBox="1">
            <a:spLocks noChangeArrowheads="1"/>
          </p:cNvSpPr>
          <p:nvPr/>
        </p:nvSpPr>
        <p:spPr bwMode="auto">
          <a:xfrm>
            <a:off x="611188" y="549275"/>
            <a:ext cx="76327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Times New Roman" panose="02020603050405020304" pitchFamily="18" charset="0"/>
                <a:ea typeface="楷体_GB2312" pitchFamily="49" charset="-122"/>
              </a:rPr>
              <a:t>EDA</a:t>
            </a:r>
            <a:r>
              <a:rPr kumimoji="1" lang="zh-CN" altLang="en-US" sz="2400">
                <a:solidFill>
                  <a:srgbClr val="040468"/>
                </a:solidFill>
                <a:latin typeface="Times New Roman" panose="02020603050405020304" pitchFamily="18" charset="0"/>
                <a:ea typeface="楷体_GB2312" pitchFamily="49" charset="-122"/>
              </a:rPr>
              <a:t>（</a:t>
            </a:r>
            <a:r>
              <a:rPr kumimoji="1" lang="en-US" altLang="zh-CN" sz="2400">
                <a:solidFill>
                  <a:srgbClr val="040468"/>
                </a:solidFill>
                <a:latin typeface="Times New Roman" panose="02020603050405020304" pitchFamily="18" charset="0"/>
                <a:ea typeface="楷体_GB2312" pitchFamily="49" charset="-122"/>
              </a:rPr>
              <a:t>Elect</a:t>
            </a:r>
            <a:r>
              <a:rPr kumimoji="1" lang="en-US" altLang="zh-CN" sz="2400">
                <a:solidFill>
                  <a:srgbClr val="040468"/>
                </a:solidFill>
                <a:latin typeface="Times New Roman" panose="02020603050405020304" pitchFamily="18" charset="0"/>
              </a:rPr>
              <a:t>ronics Design Automation</a:t>
            </a:r>
            <a:r>
              <a:rPr kumimoji="1" lang="en-US" altLang="zh-CN">
                <a:solidFill>
                  <a:srgbClr val="040468"/>
                </a:solidFill>
                <a:latin typeface="Verdana" panose="020B0604030504040204" pitchFamily="34" charset="0"/>
              </a:rPr>
              <a:t>)</a:t>
            </a:r>
            <a:r>
              <a:rPr kumimoji="1" lang="zh-CN" altLang="en-US" sz="2400">
                <a:solidFill>
                  <a:srgbClr val="040468"/>
                </a:solidFill>
                <a:latin typeface="Times New Roman" panose="02020603050405020304" pitchFamily="18" charset="0"/>
                <a:ea typeface="楷体_GB2312" pitchFamily="49" charset="-122"/>
              </a:rPr>
              <a:t>技术</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2"/>
          <p:cNvGrpSpPr>
            <a:grpSpLocks/>
          </p:cNvGrpSpPr>
          <p:nvPr/>
        </p:nvGrpSpPr>
        <p:grpSpPr bwMode="auto">
          <a:xfrm>
            <a:off x="4587875" y="1243013"/>
            <a:ext cx="4267200" cy="4217987"/>
            <a:chOff x="2928" y="1162"/>
            <a:chExt cx="2688" cy="2657"/>
          </a:xfrm>
        </p:grpSpPr>
        <p:sp>
          <p:nvSpPr>
            <p:cNvPr id="19468" name="Text Box 13"/>
            <p:cNvSpPr txBox="1">
              <a:spLocks noChangeArrowheads="1"/>
            </p:cNvSpPr>
            <p:nvPr/>
          </p:nvSpPr>
          <p:spPr bwMode="auto">
            <a:xfrm>
              <a:off x="3107" y="1162"/>
              <a:ext cx="181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3.</a:t>
              </a:r>
              <a:r>
                <a:rPr kumimoji="1" lang="zh-CN" altLang="en-US" sz="2400">
                  <a:solidFill>
                    <a:srgbClr val="040468"/>
                  </a:solidFill>
                  <a:latin typeface="楷体_GB2312" pitchFamily="49" charset="-122"/>
                  <a:ea typeface="楷体_GB2312" pitchFamily="49" charset="-122"/>
                </a:rPr>
                <a:t>下载</a:t>
              </a:r>
            </a:p>
          </p:txBody>
        </p:sp>
        <p:grpSp>
          <p:nvGrpSpPr>
            <p:cNvPr id="19469" name="Group 14"/>
            <p:cNvGrpSpPr>
              <a:grpSpLocks/>
            </p:cNvGrpSpPr>
            <p:nvPr/>
          </p:nvGrpSpPr>
          <p:grpSpPr bwMode="auto">
            <a:xfrm>
              <a:off x="2928" y="1563"/>
              <a:ext cx="2688" cy="2256"/>
              <a:chOff x="2928" y="1200"/>
              <a:chExt cx="2688" cy="2256"/>
            </a:xfrm>
          </p:grpSpPr>
          <p:pic>
            <p:nvPicPr>
              <p:cNvPr id="19470" name="Picture 15" descr="下栽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200"/>
                <a:ext cx="2688"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Rectangle 16"/>
              <p:cNvSpPr>
                <a:spLocks noChangeArrowheads="1"/>
              </p:cNvSpPr>
              <p:nvPr/>
            </p:nvSpPr>
            <p:spPr bwMode="auto">
              <a:xfrm>
                <a:off x="2928" y="1200"/>
                <a:ext cx="2688" cy="2256"/>
              </a:xfrm>
              <a:prstGeom prst="rect">
                <a:avLst/>
              </a:prstGeom>
              <a:noFill/>
              <a:ln w="38100">
                <a:solidFill>
                  <a:srgbClr val="990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19459" name="Group 17"/>
          <p:cNvGrpSpPr>
            <a:grpSpLocks/>
          </p:cNvGrpSpPr>
          <p:nvPr/>
        </p:nvGrpSpPr>
        <p:grpSpPr bwMode="auto">
          <a:xfrm>
            <a:off x="395288" y="1196975"/>
            <a:ext cx="3733800" cy="4441825"/>
            <a:chOff x="432" y="1117"/>
            <a:chExt cx="2352" cy="2798"/>
          </a:xfrm>
        </p:grpSpPr>
        <p:sp>
          <p:nvSpPr>
            <p:cNvPr id="19463" name="Text Box 18"/>
            <p:cNvSpPr txBox="1">
              <a:spLocks noChangeArrowheads="1"/>
            </p:cNvSpPr>
            <p:nvPr/>
          </p:nvSpPr>
          <p:spPr bwMode="auto">
            <a:xfrm>
              <a:off x="476" y="1117"/>
              <a:ext cx="19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2.</a:t>
              </a:r>
              <a:r>
                <a:rPr kumimoji="1" lang="zh-CN" altLang="en-US" sz="2400">
                  <a:solidFill>
                    <a:srgbClr val="040468"/>
                  </a:solidFill>
                  <a:latin typeface="楷体_GB2312" pitchFamily="49" charset="-122"/>
                  <a:ea typeface="楷体_GB2312" pitchFamily="49" charset="-122"/>
                </a:rPr>
                <a:t>仿真</a:t>
              </a:r>
            </a:p>
          </p:txBody>
        </p:sp>
        <p:grpSp>
          <p:nvGrpSpPr>
            <p:cNvPr id="19464" name="Group 19"/>
            <p:cNvGrpSpPr>
              <a:grpSpLocks/>
            </p:cNvGrpSpPr>
            <p:nvPr/>
          </p:nvGrpSpPr>
          <p:grpSpPr bwMode="auto">
            <a:xfrm>
              <a:off x="432" y="1515"/>
              <a:ext cx="2352" cy="2304"/>
              <a:chOff x="192" y="1344"/>
              <a:chExt cx="2352" cy="2400"/>
            </a:xfrm>
          </p:grpSpPr>
          <p:pic>
            <p:nvPicPr>
              <p:cNvPr id="19466" name="Picture 20" descr="仿真界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344"/>
                <a:ext cx="235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9467" name="Rectangle 21"/>
              <p:cNvSpPr>
                <a:spLocks noChangeArrowheads="1"/>
              </p:cNvSpPr>
              <p:nvPr/>
            </p:nvSpPr>
            <p:spPr bwMode="auto">
              <a:xfrm>
                <a:off x="192" y="1344"/>
                <a:ext cx="2352" cy="2400"/>
              </a:xfrm>
              <a:prstGeom prst="rect">
                <a:avLst/>
              </a:prstGeom>
              <a:noFill/>
              <a:ln w="57150">
                <a:solidFill>
                  <a:srgbClr val="990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pic>
          <p:nvPicPr>
            <p:cNvPr id="19465" name="Picture 22" descr="仿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515"/>
              <a:ext cx="235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0" name="Text Box 23"/>
          <p:cNvSpPr txBox="1">
            <a:spLocks noChangeArrowheads="1"/>
          </p:cNvSpPr>
          <p:nvPr/>
        </p:nvSpPr>
        <p:spPr bwMode="auto">
          <a:xfrm>
            <a:off x="466725" y="5780088"/>
            <a:ext cx="3213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4.</a:t>
            </a:r>
            <a:r>
              <a:rPr kumimoji="1" lang="zh-CN" altLang="en-US" sz="2400">
                <a:solidFill>
                  <a:srgbClr val="040468"/>
                </a:solidFill>
                <a:latin typeface="楷体_GB2312" pitchFamily="49" charset="-122"/>
                <a:ea typeface="楷体_GB2312" pitchFamily="49" charset="-122"/>
              </a:rPr>
              <a:t>验证结果</a:t>
            </a:r>
          </a:p>
        </p:txBody>
      </p:sp>
      <p:sp>
        <p:nvSpPr>
          <p:cNvPr id="19461" name="AutoShape 24"/>
          <p:cNvSpPr>
            <a:spLocks noChangeArrowheads="1"/>
          </p:cNvSpPr>
          <p:nvPr/>
        </p:nvSpPr>
        <p:spPr bwMode="auto">
          <a:xfrm>
            <a:off x="5578475" y="5564188"/>
            <a:ext cx="1368425" cy="649287"/>
          </a:xfrm>
          <a:prstGeom prst="wedgeRoundRectCallout">
            <a:avLst>
              <a:gd name="adj1" fmla="val -92343"/>
              <a:gd name="adj2" fmla="val -94745"/>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r>
              <a:rPr kumimoji="1" lang="zh-CN" altLang="en-US" sz="2400">
                <a:solidFill>
                  <a:srgbClr val="040468"/>
                </a:solidFill>
                <a:latin typeface="楷体_GB2312" pitchFamily="49" charset="-122"/>
                <a:ea typeface="楷体_GB2312" pitchFamily="49" charset="-122"/>
              </a:rPr>
              <a:t>实验板</a:t>
            </a:r>
          </a:p>
        </p:txBody>
      </p:sp>
      <p:sp>
        <p:nvSpPr>
          <p:cNvPr id="19462" name="AutoShape 25"/>
          <p:cNvSpPr>
            <a:spLocks noChangeArrowheads="1"/>
          </p:cNvSpPr>
          <p:nvPr/>
        </p:nvSpPr>
        <p:spPr bwMode="auto">
          <a:xfrm>
            <a:off x="4148138" y="3043238"/>
            <a:ext cx="1143000" cy="685800"/>
          </a:xfrm>
          <a:prstGeom prst="wedgeRoundRectCallout">
            <a:avLst>
              <a:gd name="adj1" fmla="val 86667"/>
              <a:gd name="adj2" fmla="val 107870"/>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r>
              <a:rPr kumimoji="1" lang="zh-CN" altLang="en-US" sz="2400">
                <a:solidFill>
                  <a:srgbClr val="040468"/>
                </a:solidFill>
                <a:latin typeface="楷体_GB2312" pitchFamily="49" charset="-122"/>
                <a:ea typeface="楷体_GB2312" pitchFamily="49" charset="-122"/>
              </a:rPr>
              <a:t>下载线</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0"/>
          <p:cNvGrpSpPr>
            <a:grpSpLocks/>
          </p:cNvGrpSpPr>
          <p:nvPr/>
        </p:nvGrpSpPr>
        <p:grpSpPr bwMode="auto">
          <a:xfrm>
            <a:off x="5076825" y="3789363"/>
            <a:ext cx="3133725" cy="2447925"/>
            <a:chOff x="0" y="2024"/>
            <a:chExt cx="2926" cy="2178"/>
          </a:xfrm>
        </p:grpSpPr>
        <p:pic>
          <p:nvPicPr>
            <p:cNvPr id="20493" name="Picture 21" descr="prod_l_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346"/>
              <a:ext cx="2813" cy="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46" name="Rectangle 22"/>
            <p:cNvSpPr>
              <a:spLocks noChangeArrowheads="1"/>
            </p:cNvSpPr>
            <p:nvPr/>
          </p:nvSpPr>
          <p:spPr bwMode="auto">
            <a:xfrm>
              <a:off x="0" y="2024"/>
              <a:ext cx="2020"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zh-CN" altLang="en-US" sz="2800">
                  <a:solidFill>
                    <a:srgbClr val="040468"/>
                  </a:solidFill>
                  <a:effectLst>
                    <a:outerShdw blurRad="38100" dist="38100" dir="2700000" algn="tl">
                      <a:srgbClr val="C0C0C0"/>
                    </a:outerShdw>
                  </a:effectLst>
                  <a:latin typeface="Garamond" panose="02020404030301010803" pitchFamily="18" charset="0"/>
                  <a:ea typeface="楷体_GB2312" pitchFamily="49" charset="-122"/>
                </a:rPr>
                <a:t>数码相机</a:t>
              </a:r>
            </a:p>
          </p:txBody>
        </p:sp>
      </p:grpSp>
      <p:grpSp>
        <p:nvGrpSpPr>
          <p:cNvPr id="20483" name="Group 23"/>
          <p:cNvGrpSpPr>
            <a:grpSpLocks/>
          </p:cNvGrpSpPr>
          <p:nvPr/>
        </p:nvGrpSpPr>
        <p:grpSpPr bwMode="auto">
          <a:xfrm>
            <a:off x="1476375" y="3789363"/>
            <a:ext cx="3613150" cy="2463800"/>
            <a:chOff x="3053" y="2014"/>
            <a:chExt cx="2639" cy="2187"/>
          </a:xfrm>
        </p:grpSpPr>
        <p:sp>
          <p:nvSpPr>
            <p:cNvPr id="20490" name="AutoShape 24">
              <a:hlinkClick r:id="" action="ppaction://hlinkshowjump?jump=endshow" highlightClick="1"/>
            </p:cNvPr>
            <p:cNvSpPr>
              <a:spLocks noChangeArrowheads="1"/>
            </p:cNvSpPr>
            <p:nvPr/>
          </p:nvSpPr>
          <p:spPr bwMode="auto">
            <a:xfrm>
              <a:off x="5329" y="4020"/>
              <a:ext cx="317" cy="181"/>
            </a:xfrm>
            <a:prstGeom prst="actionButtonHome">
              <a:avLst/>
            </a:prstGeom>
            <a:solidFill>
              <a:srgbClr val="00CCFF"/>
            </a:solidFill>
            <a:ln w="6350">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pic>
          <p:nvPicPr>
            <p:cNvPr id="20491"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 y="2387"/>
              <a:ext cx="2639" cy="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50" name="Rectangle 26"/>
            <p:cNvSpPr>
              <a:spLocks noChangeArrowheads="1"/>
            </p:cNvSpPr>
            <p:nvPr/>
          </p:nvSpPr>
          <p:spPr bwMode="auto">
            <a:xfrm>
              <a:off x="3742" y="2014"/>
              <a:ext cx="168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defRPr/>
              </a:pPr>
              <a:r>
                <a:rPr lang="zh-CN" altLang="en-US" sz="2800">
                  <a:solidFill>
                    <a:srgbClr val="040468"/>
                  </a:solidFill>
                  <a:effectLst>
                    <a:outerShdw blurRad="38100" dist="38100" dir="2700000" algn="tl">
                      <a:srgbClr val="C0C0C0"/>
                    </a:outerShdw>
                  </a:effectLst>
                  <a:latin typeface="Garamond" panose="02020404030301010803" pitchFamily="18" charset="0"/>
                  <a:ea typeface="楷体_GB2312" pitchFamily="49" charset="-122"/>
                </a:rPr>
                <a:t>智能仪器</a:t>
              </a:r>
            </a:p>
          </p:txBody>
        </p:sp>
      </p:grpSp>
      <p:grpSp>
        <p:nvGrpSpPr>
          <p:cNvPr id="20484" name="Group 27"/>
          <p:cNvGrpSpPr>
            <a:grpSpLocks/>
          </p:cNvGrpSpPr>
          <p:nvPr/>
        </p:nvGrpSpPr>
        <p:grpSpPr bwMode="auto">
          <a:xfrm>
            <a:off x="3851275" y="830263"/>
            <a:ext cx="5203825" cy="2649537"/>
            <a:chOff x="44" y="0"/>
            <a:chExt cx="4221" cy="2028"/>
          </a:xfrm>
        </p:grpSpPr>
        <p:pic>
          <p:nvPicPr>
            <p:cNvPr id="20488" name="Picture 28" descr="x15_b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0"/>
              <a:ext cx="3018" cy="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53" name="Rectangle 29"/>
            <p:cNvSpPr>
              <a:spLocks noChangeArrowheads="1"/>
            </p:cNvSpPr>
            <p:nvPr/>
          </p:nvSpPr>
          <p:spPr bwMode="auto">
            <a:xfrm>
              <a:off x="44" y="192"/>
              <a:ext cx="1019"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defRPr/>
              </a:pPr>
              <a:r>
                <a:rPr lang="zh-CN" altLang="en-US" sz="2800">
                  <a:solidFill>
                    <a:srgbClr val="000066"/>
                  </a:solidFill>
                  <a:effectLst>
                    <a:outerShdw blurRad="38100" dist="38100" dir="2700000" algn="tl">
                      <a:srgbClr val="C0C0C0"/>
                    </a:outerShdw>
                  </a:effectLst>
                  <a:latin typeface="Garamond" panose="02020404030301010803" pitchFamily="18" charset="0"/>
                  <a:ea typeface="楷体_GB2312" pitchFamily="49" charset="-122"/>
                </a:rPr>
                <a:t>计算机</a:t>
              </a:r>
            </a:p>
          </p:txBody>
        </p:sp>
      </p:grpSp>
      <p:pic>
        <p:nvPicPr>
          <p:cNvPr id="20485" name="Picture 30" descr="737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2108200"/>
            <a:ext cx="23050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1700213"/>
            <a:ext cx="295116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5057" name="Rectangle 33"/>
          <p:cNvSpPr>
            <a:spLocks noChangeArrowheads="1"/>
          </p:cNvSpPr>
          <p:nvPr/>
        </p:nvSpPr>
        <p:spPr bwMode="auto">
          <a:xfrm>
            <a:off x="434975" y="4572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kumimoji="1" lang="zh-CN" altLang="en-US" sz="2400">
                <a:solidFill>
                  <a:srgbClr val="000066"/>
                </a:solidFill>
                <a:ea typeface="楷体_GB2312" pitchFamily="49" charset="-122"/>
              </a:rPr>
              <a:t>数字技术</a:t>
            </a:r>
            <a:r>
              <a:rPr lang="zh-CN" altLang="en-US" sz="2400">
                <a:solidFill>
                  <a:srgbClr val="000066"/>
                </a:solidFill>
                <a:effectLst>
                  <a:outerShdw blurRad="38100" dist="38100" dir="2700000" algn="tl">
                    <a:srgbClr val="C0C0C0"/>
                  </a:outerShdw>
                </a:effectLst>
                <a:latin typeface="Garamond" panose="02020404030301010803" pitchFamily="18" charset="0"/>
                <a:ea typeface="楷体_GB2312" pitchFamily="49" charset="-122"/>
              </a:rPr>
              <a:t>的应用</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1"/>
          <p:cNvSpPr>
            <a:spLocks noChangeArrowheads="1"/>
          </p:cNvSpPr>
          <p:nvPr/>
        </p:nvSpPr>
        <p:spPr bwMode="auto">
          <a:xfrm>
            <a:off x="612775" y="1517650"/>
            <a:ext cx="75374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400">
                <a:solidFill>
                  <a:srgbClr val="000066"/>
                </a:solidFill>
                <a:latin typeface="楷体_GB2312" pitchFamily="49" charset="-122"/>
                <a:ea typeface="楷体_GB2312" pitchFamily="49" charset="-122"/>
              </a:rPr>
              <a:t>根据电路的结构特点及其对输入信号的响应规则的不同</a:t>
            </a:r>
          </a:p>
          <a:p>
            <a:pPr eaLnBrk="1" hangingPunct="1">
              <a:lnSpc>
                <a:spcPct val="180000"/>
              </a:lnSpc>
            </a:pPr>
            <a:r>
              <a:rPr kumimoji="1" lang="zh-CN" altLang="en-US" sz="2400">
                <a:solidFill>
                  <a:srgbClr val="000066"/>
                </a:solidFill>
                <a:latin typeface="楷体_GB2312" pitchFamily="49" charset="-122"/>
                <a:ea typeface="楷体_GB2312" pitchFamily="49" charset="-122"/>
              </a:rPr>
              <a:t>       </a:t>
            </a:r>
            <a:r>
              <a:rPr kumimoji="1" lang="zh-CN" altLang="en-US" sz="2400">
                <a:solidFill>
                  <a:srgbClr val="0000FF"/>
                </a:solidFill>
                <a:latin typeface="黑体" panose="02010609060101010101" pitchFamily="49" charset="-122"/>
                <a:ea typeface="黑体" panose="02010609060101010101" pitchFamily="49" charset="-122"/>
              </a:rPr>
              <a:t>数字电路可分为组合逻辑电路和时序逻辑电路</a:t>
            </a:r>
          </a:p>
        </p:txBody>
      </p:sp>
      <p:sp>
        <p:nvSpPr>
          <p:cNvPr id="22531" name="Rectangle 32"/>
          <p:cNvSpPr>
            <a:spLocks noChangeArrowheads="1"/>
          </p:cNvSpPr>
          <p:nvPr/>
        </p:nvSpPr>
        <p:spPr bwMode="auto">
          <a:xfrm>
            <a:off x="684213" y="4683125"/>
            <a:ext cx="81724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kumimoji="1" lang="zh-CN" altLang="en-US" sz="2400">
                <a:solidFill>
                  <a:srgbClr val="000066"/>
                </a:solidFill>
                <a:latin typeface="楷体_GB2312" pitchFamily="49" charset="-122"/>
                <a:ea typeface="楷体_GB2312" pitchFamily="49" charset="-122"/>
              </a:rPr>
              <a:t>从集成度不同</a:t>
            </a:r>
          </a:p>
          <a:p>
            <a:pPr eaLnBrk="1" hangingPunct="1">
              <a:lnSpc>
                <a:spcPct val="140000"/>
              </a:lnSpc>
            </a:pPr>
            <a:r>
              <a:rPr kumimoji="1" lang="zh-CN" altLang="en-US" sz="2400">
                <a:solidFill>
                  <a:srgbClr val="000066"/>
                </a:solidFill>
                <a:latin typeface="楷体_GB2312" pitchFamily="49" charset="-122"/>
                <a:ea typeface="楷体_GB2312" pitchFamily="49" charset="-122"/>
              </a:rPr>
              <a:t>      </a:t>
            </a:r>
            <a:r>
              <a:rPr kumimoji="1" lang="zh-CN" altLang="en-US" sz="2400">
                <a:solidFill>
                  <a:srgbClr val="0000FF"/>
                </a:solidFill>
                <a:latin typeface="黑体" panose="02010609060101010101" pitchFamily="49" charset="-122"/>
                <a:ea typeface="黑体" panose="02010609060101010101" pitchFamily="49" charset="-122"/>
              </a:rPr>
              <a:t>数字集成电路可分为小规模、中规模、大规模、超大规模和甚大规模五类</a:t>
            </a:r>
          </a:p>
        </p:txBody>
      </p:sp>
      <p:sp>
        <p:nvSpPr>
          <p:cNvPr id="22532" name="Rectangle 33"/>
          <p:cNvSpPr>
            <a:spLocks noChangeArrowheads="1"/>
          </p:cNvSpPr>
          <p:nvPr/>
        </p:nvSpPr>
        <p:spPr bwMode="auto">
          <a:xfrm>
            <a:off x="611188" y="2927350"/>
            <a:ext cx="7850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从电路的形式不同，</a:t>
            </a:r>
          </a:p>
          <a:p>
            <a:pPr eaLnBrk="1" hangingPunct="1"/>
            <a:r>
              <a:rPr kumimoji="1" lang="zh-CN" altLang="en-US" sz="2400">
                <a:solidFill>
                  <a:srgbClr val="000066"/>
                </a:solidFill>
                <a:latin typeface="楷体_GB2312" pitchFamily="49" charset="-122"/>
                <a:ea typeface="楷体_GB2312" pitchFamily="49" charset="-122"/>
              </a:rPr>
              <a:t>       </a:t>
            </a:r>
            <a:r>
              <a:rPr kumimoji="1" lang="zh-CN" altLang="en-US" sz="2400">
                <a:solidFill>
                  <a:srgbClr val="0000FF"/>
                </a:solidFill>
                <a:latin typeface="黑体" panose="02010609060101010101" pitchFamily="49" charset="-122"/>
                <a:ea typeface="黑体" panose="02010609060101010101" pitchFamily="49" charset="-122"/>
              </a:rPr>
              <a:t>数字电路可分为集成电路和分立电路</a:t>
            </a:r>
          </a:p>
        </p:txBody>
      </p:sp>
      <p:sp>
        <p:nvSpPr>
          <p:cNvPr id="22533" name="Rectangle 34"/>
          <p:cNvSpPr>
            <a:spLocks noChangeArrowheads="1"/>
          </p:cNvSpPr>
          <p:nvPr/>
        </p:nvSpPr>
        <p:spPr bwMode="auto">
          <a:xfrm>
            <a:off x="611188" y="3716338"/>
            <a:ext cx="73453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从器件不同</a:t>
            </a:r>
          </a:p>
          <a:p>
            <a:pPr eaLnBrk="1" hangingPunct="1"/>
            <a:r>
              <a:rPr kumimoji="1" lang="zh-CN" altLang="en-US" sz="2400">
                <a:solidFill>
                  <a:srgbClr val="000066"/>
                </a:solidFill>
                <a:latin typeface="楷体_GB2312" pitchFamily="49" charset="-122"/>
                <a:ea typeface="楷体_GB2312" pitchFamily="49" charset="-122"/>
              </a:rPr>
              <a:t>       </a:t>
            </a:r>
            <a:r>
              <a:rPr kumimoji="1" lang="zh-CN" altLang="en-US" sz="2400">
                <a:solidFill>
                  <a:srgbClr val="0000FF"/>
                </a:solidFill>
                <a:latin typeface="黑体" panose="02010609060101010101" pitchFamily="49" charset="-122"/>
                <a:ea typeface="黑体" panose="02010609060101010101" pitchFamily="49" charset="-122"/>
              </a:rPr>
              <a:t>数字电路可分为</a:t>
            </a:r>
            <a:r>
              <a:rPr kumimoji="1" lang="en-US" altLang="zh-CN" sz="2400">
                <a:solidFill>
                  <a:srgbClr val="0000FF"/>
                </a:solidFill>
                <a:latin typeface="黑体" panose="02010609060101010101" pitchFamily="49" charset="-122"/>
                <a:ea typeface="黑体" panose="02010609060101010101" pitchFamily="49" charset="-122"/>
              </a:rPr>
              <a:t>TTL </a:t>
            </a:r>
            <a:r>
              <a:rPr kumimoji="1" lang="zh-CN" altLang="en-US" sz="2400">
                <a:solidFill>
                  <a:srgbClr val="0000FF"/>
                </a:solidFill>
                <a:latin typeface="黑体" panose="02010609060101010101" pitchFamily="49" charset="-122"/>
                <a:ea typeface="黑体" panose="02010609060101010101" pitchFamily="49" charset="-122"/>
              </a:rPr>
              <a:t>和 </a:t>
            </a:r>
            <a:r>
              <a:rPr kumimoji="1" lang="en-US" altLang="zh-CN" sz="2400">
                <a:solidFill>
                  <a:srgbClr val="0000FF"/>
                </a:solidFill>
                <a:latin typeface="黑体" panose="02010609060101010101" pitchFamily="49" charset="-122"/>
                <a:ea typeface="黑体" panose="02010609060101010101" pitchFamily="49" charset="-122"/>
              </a:rPr>
              <a:t>CMOS</a:t>
            </a:r>
            <a:r>
              <a:rPr kumimoji="1" lang="zh-CN" altLang="en-US" sz="2400">
                <a:solidFill>
                  <a:srgbClr val="0000FF"/>
                </a:solidFill>
                <a:latin typeface="黑体" panose="02010609060101010101" pitchFamily="49" charset="-122"/>
                <a:ea typeface="黑体" panose="02010609060101010101" pitchFamily="49" charset="-122"/>
              </a:rPr>
              <a:t>电路</a:t>
            </a:r>
          </a:p>
        </p:txBody>
      </p:sp>
      <p:sp>
        <p:nvSpPr>
          <p:cNvPr id="22534" name="Rectangle 35"/>
          <p:cNvSpPr>
            <a:spLocks noChangeArrowheads="1"/>
          </p:cNvSpPr>
          <p:nvPr/>
        </p:nvSpPr>
        <p:spPr bwMode="auto">
          <a:xfrm>
            <a:off x="755650" y="1196975"/>
            <a:ext cx="3249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rPr>
              <a:t>1.</a:t>
            </a:r>
            <a:r>
              <a:rPr kumimoji="1" lang="zh-CN" altLang="en-US" sz="2400">
                <a:solidFill>
                  <a:srgbClr val="CC0000"/>
                </a:solidFill>
                <a:latin typeface="楷体_GB2312" pitchFamily="49" charset="-122"/>
                <a:ea typeface="楷体_GB2312" pitchFamily="49" charset="-122"/>
              </a:rPr>
              <a:t>数字集成电路的分类</a:t>
            </a:r>
          </a:p>
        </p:txBody>
      </p:sp>
      <p:sp>
        <p:nvSpPr>
          <p:cNvPr id="22535" name="Rectangle 36"/>
          <p:cNvSpPr>
            <a:spLocks noChangeArrowheads="1"/>
          </p:cNvSpPr>
          <p:nvPr/>
        </p:nvSpPr>
        <p:spPr bwMode="auto">
          <a:xfrm>
            <a:off x="827088" y="446088"/>
            <a:ext cx="527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CC0000"/>
                </a:solidFill>
                <a:latin typeface="Times New Roman" panose="02020603050405020304" pitchFamily="18" charset="0"/>
                <a:ea typeface="楷体_GB2312" pitchFamily="49" charset="-122"/>
              </a:rPr>
              <a:t>1.1.2 </a:t>
            </a:r>
            <a:r>
              <a:rPr kumimoji="1" lang="zh-CN" altLang="en-US" sz="2800">
                <a:solidFill>
                  <a:srgbClr val="CC0000"/>
                </a:solidFill>
                <a:latin typeface="楷体_GB2312" pitchFamily="49" charset="-122"/>
                <a:ea typeface="楷体_GB2312" pitchFamily="49" charset="-122"/>
              </a:rPr>
              <a:t>数字集成电路的分类及特点</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1"/>
          <p:cNvGrpSpPr>
            <a:grpSpLocks/>
          </p:cNvGrpSpPr>
          <p:nvPr/>
        </p:nvGrpSpPr>
        <p:grpSpPr bwMode="auto">
          <a:xfrm>
            <a:off x="107950" y="2101850"/>
            <a:ext cx="8891588" cy="4064000"/>
            <a:chOff x="158" y="1389"/>
            <a:chExt cx="5465" cy="2606"/>
          </a:xfrm>
        </p:grpSpPr>
        <p:sp>
          <p:nvSpPr>
            <p:cNvPr id="23556" name="Rectangle 22"/>
            <p:cNvSpPr>
              <a:spLocks noChangeArrowheads="1"/>
            </p:cNvSpPr>
            <p:nvPr/>
          </p:nvSpPr>
          <p:spPr bwMode="auto">
            <a:xfrm>
              <a:off x="2595" y="3478"/>
              <a:ext cx="3028"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可编程逻辑器件、多功能专用集成电路</a:t>
              </a:r>
            </a:p>
          </p:txBody>
        </p:sp>
        <p:sp>
          <p:nvSpPr>
            <p:cNvPr id="23557" name="Rectangle 23"/>
            <p:cNvSpPr>
              <a:spLocks noChangeArrowheads="1"/>
            </p:cNvSpPr>
            <p:nvPr/>
          </p:nvSpPr>
          <p:spPr bwMode="auto">
            <a:xfrm>
              <a:off x="1303" y="3478"/>
              <a:ext cx="1292"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en-US" altLang="zh-CN" sz="2200">
                  <a:solidFill>
                    <a:srgbClr val="000066"/>
                  </a:solidFill>
                  <a:latin typeface="Times New Roman" panose="02020603050405020304" pitchFamily="18" charset="0"/>
                  <a:ea typeface="楷体_GB2312" pitchFamily="49" charset="-122"/>
                  <a:cs typeface="Times New Roman" panose="02020603050405020304" pitchFamily="18" charset="0"/>
                </a:rPr>
                <a:t>10</a:t>
              </a:r>
              <a:r>
                <a:rPr kumimoji="1" lang="en-US" altLang="zh-CN" sz="2200" baseline="30000">
                  <a:solidFill>
                    <a:srgbClr val="000066"/>
                  </a:solidFill>
                  <a:latin typeface="Times New Roman" panose="02020603050405020304" pitchFamily="18" charset="0"/>
                  <a:ea typeface="楷体_GB2312" pitchFamily="49" charset="-122"/>
                  <a:cs typeface="Times New Roman" panose="02020603050405020304" pitchFamily="18" charset="0"/>
                </a:rPr>
                <a:t>6</a:t>
              </a: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以上</a:t>
              </a:r>
            </a:p>
          </p:txBody>
        </p:sp>
        <p:sp>
          <p:nvSpPr>
            <p:cNvPr id="23558" name="Rectangle 24"/>
            <p:cNvSpPr>
              <a:spLocks noChangeArrowheads="1"/>
            </p:cNvSpPr>
            <p:nvPr/>
          </p:nvSpPr>
          <p:spPr bwMode="auto">
            <a:xfrm>
              <a:off x="158" y="3478"/>
              <a:ext cx="1145"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甚大规模</a:t>
              </a:r>
            </a:p>
          </p:txBody>
        </p:sp>
        <p:sp>
          <p:nvSpPr>
            <p:cNvPr id="23559" name="Rectangle 25"/>
            <p:cNvSpPr>
              <a:spLocks noChangeArrowheads="1"/>
            </p:cNvSpPr>
            <p:nvPr/>
          </p:nvSpPr>
          <p:spPr bwMode="auto">
            <a:xfrm>
              <a:off x="2595" y="2989"/>
              <a:ext cx="3028"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大型存储器、微处理器</a:t>
              </a:r>
            </a:p>
          </p:txBody>
        </p:sp>
        <p:sp>
          <p:nvSpPr>
            <p:cNvPr id="23560" name="Rectangle 26"/>
            <p:cNvSpPr>
              <a:spLocks noChangeArrowheads="1"/>
            </p:cNvSpPr>
            <p:nvPr/>
          </p:nvSpPr>
          <p:spPr bwMode="auto">
            <a:xfrm>
              <a:off x="1303" y="2989"/>
              <a:ext cx="1292"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en-US" altLang="zh-CN" sz="2200">
                  <a:solidFill>
                    <a:srgbClr val="000066"/>
                  </a:solidFill>
                  <a:latin typeface="Times New Roman" panose="02020603050405020304" pitchFamily="18" charset="0"/>
                  <a:ea typeface="楷体_GB2312" pitchFamily="49" charset="-122"/>
                  <a:cs typeface="Times New Roman" panose="02020603050405020304" pitchFamily="18" charset="0"/>
                </a:rPr>
                <a:t>10 000~99 999</a:t>
              </a:r>
            </a:p>
          </p:txBody>
        </p:sp>
        <p:sp>
          <p:nvSpPr>
            <p:cNvPr id="23561" name="Rectangle 27"/>
            <p:cNvSpPr>
              <a:spLocks noChangeArrowheads="1"/>
            </p:cNvSpPr>
            <p:nvPr/>
          </p:nvSpPr>
          <p:spPr bwMode="auto">
            <a:xfrm>
              <a:off x="158" y="2989"/>
              <a:ext cx="1145"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超大规模</a:t>
              </a:r>
            </a:p>
          </p:txBody>
        </p:sp>
        <p:sp>
          <p:nvSpPr>
            <p:cNvPr id="23562" name="Rectangle 28"/>
            <p:cNvSpPr>
              <a:spLocks noChangeArrowheads="1"/>
            </p:cNvSpPr>
            <p:nvPr/>
          </p:nvSpPr>
          <p:spPr bwMode="auto">
            <a:xfrm>
              <a:off x="2595" y="2661"/>
              <a:ext cx="3028"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小型存储器、门阵列</a:t>
              </a:r>
            </a:p>
          </p:txBody>
        </p:sp>
        <p:sp>
          <p:nvSpPr>
            <p:cNvPr id="23563" name="Rectangle 29"/>
            <p:cNvSpPr>
              <a:spLocks noChangeArrowheads="1"/>
            </p:cNvSpPr>
            <p:nvPr/>
          </p:nvSpPr>
          <p:spPr bwMode="auto">
            <a:xfrm>
              <a:off x="1303" y="2661"/>
              <a:ext cx="1292"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en-US" altLang="zh-CN" sz="2200">
                  <a:solidFill>
                    <a:srgbClr val="000066"/>
                  </a:solidFill>
                  <a:latin typeface="Times New Roman" panose="02020603050405020304" pitchFamily="18" charset="0"/>
                  <a:ea typeface="楷体_GB2312" pitchFamily="49" charset="-122"/>
                  <a:cs typeface="Times New Roman" panose="02020603050405020304" pitchFamily="18" charset="0"/>
                </a:rPr>
                <a:t>100~9999</a:t>
              </a:r>
            </a:p>
          </p:txBody>
        </p:sp>
        <p:sp>
          <p:nvSpPr>
            <p:cNvPr id="23564" name="Rectangle 30"/>
            <p:cNvSpPr>
              <a:spLocks noChangeArrowheads="1"/>
            </p:cNvSpPr>
            <p:nvPr/>
          </p:nvSpPr>
          <p:spPr bwMode="auto">
            <a:xfrm>
              <a:off x="158" y="2661"/>
              <a:ext cx="1145"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大规模</a:t>
              </a:r>
            </a:p>
          </p:txBody>
        </p:sp>
        <p:sp>
          <p:nvSpPr>
            <p:cNvPr id="23565" name="Rectangle 31"/>
            <p:cNvSpPr>
              <a:spLocks noChangeArrowheads="1"/>
            </p:cNvSpPr>
            <p:nvPr/>
          </p:nvSpPr>
          <p:spPr bwMode="auto">
            <a:xfrm>
              <a:off x="2595" y="2354"/>
              <a:ext cx="3028"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计数器、加法器</a:t>
              </a:r>
            </a:p>
          </p:txBody>
        </p:sp>
        <p:sp>
          <p:nvSpPr>
            <p:cNvPr id="23566" name="Rectangle 32"/>
            <p:cNvSpPr>
              <a:spLocks noChangeArrowheads="1"/>
            </p:cNvSpPr>
            <p:nvPr/>
          </p:nvSpPr>
          <p:spPr bwMode="auto">
            <a:xfrm>
              <a:off x="1303" y="2354"/>
              <a:ext cx="1292"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en-US" altLang="zh-CN" sz="2200">
                  <a:solidFill>
                    <a:srgbClr val="000066"/>
                  </a:solidFill>
                  <a:latin typeface="Times New Roman" panose="02020603050405020304" pitchFamily="18" charset="0"/>
                  <a:ea typeface="楷体_GB2312" pitchFamily="49" charset="-122"/>
                  <a:cs typeface="Times New Roman" panose="02020603050405020304" pitchFamily="18" charset="0"/>
                </a:rPr>
                <a:t>12~99</a:t>
              </a:r>
            </a:p>
          </p:txBody>
        </p:sp>
        <p:sp>
          <p:nvSpPr>
            <p:cNvPr id="23567" name="Rectangle 33"/>
            <p:cNvSpPr>
              <a:spLocks noChangeArrowheads="1"/>
            </p:cNvSpPr>
            <p:nvPr/>
          </p:nvSpPr>
          <p:spPr bwMode="auto">
            <a:xfrm>
              <a:off x="158" y="2354"/>
              <a:ext cx="1145"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中规模</a:t>
              </a:r>
            </a:p>
          </p:txBody>
        </p:sp>
        <p:sp>
          <p:nvSpPr>
            <p:cNvPr id="23568" name="Rectangle 34"/>
            <p:cNvSpPr>
              <a:spLocks noChangeArrowheads="1"/>
            </p:cNvSpPr>
            <p:nvPr/>
          </p:nvSpPr>
          <p:spPr bwMode="auto">
            <a:xfrm>
              <a:off x="2595" y="2067"/>
              <a:ext cx="3028"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逻辑门、触发器</a:t>
              </a:r>
            </a:p>
          </p:txBody>
        </p:sp>
        <p:sp>
          <p:nvSpPr>
            <p:cNvPr id="23569" name="Rectangle 35"/>
            <p:cNvSpPr>
              <a:spLocks noChangeArrowheads="1"/>
            </p:cNvSpPr>
            <p:nvPr/>
          </p:nvSpPr>
          <p:spPr bwMode="auto">
            <a:xfrm>
              <a:off x="1303" y="2067"/>
              <a:ext cx="1292"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最多</a:t>
              </a:r>
              <a:r>
                <a:rPr kumimoji="1" lang="en-US" altLang="zh-CN" sz="2200">
                  <a:solidFill>
                    <a:srgbClr val="000066"/>
                  </a:solidFill>
                  <a:latin typeface="Times New Roman" panose="02020603050405020304" pitchFamily="18" charset="0"/>
                  <a:ea typeface="楷体_GB2312" pitchFamily="49" charset="-122"/>
                  <a:cs typeface="Times New Roman" panose="02020603050405020304" pitchFamily="18" charset="0"/>
                </a:rPr>
                <a:t>12</a:t>
              </a:r>
              <a:r>
                <a:rPr kumimoji="1" lang="zh-CN" altLang="en-US" sz="2200">
                  <a:solidFill>
                    <a:srgbClr val="000066"/>
                  </a:solidFill>
                  <a:latin typeface="Times New Roman" panose="02020603050405020304" pitchFamily="18" charset="0"/>
                  <a:ea typeface="楷体_GB2312" pitchFamily="49" charset="-122"/>
                  <a:cs typeface="Times New Roman" panose="02020603050405020304" pitchFamily="18" charset="0"/>
                </a:rPr>
                <a:t>个</a:t>
              </a:r>
            </a:p>
          </p:txBody>
        </p:sp>
        <p:sp>
          <p:nvSpPr>
            <p:cNvPr id="23570" name="Rectangle 36"/>
            <p:cNvSpPr>
              <a:spLocks noChangeArrowheads="1"/>
            </p:cNvSpPr>
            <p:nvPr/>
          </p:nvSpPr>
          <p:spPr bwMode="auto">
            <a:xfrm>
              <a:off x="158" y="2067"/>
              <a:ext cx="1145"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小规模</a:t>
              </a:r>
            </a:p>
          </p:txBody>
        </p:sp>
        <p:sp>
          <p:nvSpPr>
            <p:cNvPr id="23571" name="Rectangle 37"/>
            <p:cNvSpPr>
              <a:spLocks noChangeArrowheads="1"/>
            </p:cNvSpPr>
            <p:nvPr/>
          </p:nvSpPr>
          <p:spPr bwMode="auto">
            <a:xfrm>
              <a:off x="2595" y="1389"/>
              <a:ext cx="3028"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典型集成电路</a:t>
              </a:r>
            </a:p>
          </p:txBody>
        </p:sp>
        <p:sp>
          <p:nvSpPr>
            <p:cNvPr id="23572" name="Rectangle 38"/>
            <p:cNvSpPr>
              <a:spLocks noChangeArrowheads="1"/>
            </p:cNvSpPr>
            <p:nvPr/>
          </p:nvSpPr>
          <p:spPr bwMode="auto">
            <a:xfrm>
              <a:off x="1303" y="1389"/>
              <a:ext cx="1292"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门的个数</a:t>
              </a:r>
            </a:p>
          </p:txBody>
        </p:sp>
        <p:sp>
          <p:nvSpPr>
            <p:cNvPr id="23573" name="Rectangle 39"/>
            <p:cNvSpPr>
              <a:spLocks noChangeArrowheads="1"/>
            </p:cNvSpPr>
            <p:nvPr/>
          </p:nvSpPr>
          <p:spPr bwMode="auto">
            <a:xfrm>
              <a:off x="158" y="1389"/>
              <a:ext cx="1145"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indent="142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indent="-4763">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indent="-65088">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indent="-1333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indent="-13335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bg1"/>
                </a:buClr>
              </a:pPr>
              <a:r>
                <a:rPr kumimoji="1" lang="zh-CN" altLang="en-US" sz="2200">
                  <a:solidFill>
                    <a:srgbClr val="000066"/>
                  </a:solidFill>
                  <a:latin typeface="楷体_GB2312" pitchFamily="49" charset="-122"/>
                  <a:ea typeface="楷体_GB2312" pitchFamily="49" charset="-122"/>
                  <a:cs typeface="Times New Roman" panose="02020603050405020304" pitchFamily="18" charset="0"/>
                </a:rPr>
                <a:t>分类</a:t>
              </a:r>
            </a:p>
          </p:txBody>
        </p:sp>
        <p:sp>
          <p:nvSpPr>
            <p:cNvPr id="23574" name="Line 40"/>
            <p:cNvSpPr>
              <a:spLocks noChangeShapeType="1"/>
            </p:cNvSpPr>
            <p:nvPr/>
          </p:nvSpPr>
          <p:spPr bwMode="auto">
            <a:xfrm>
              <a:off x="158" y="1389"/>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5" name="Line 41"/>
            <p:cNvSpPr>
              <a:spLocks noChangeShapeType="1"/>
            </p:cNvSpPr>
            <p:nvPr/>
          </p:nvSpPr>
          <p:spPr bwMode="auto">
            <a:xfrm>
              <a:off x="158" y="3995"/>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Line 42"/>
            <p:cNvSpPr>
              <a:spLocks noChangeShapeType="1"/>
            </p:cNvSpPr>
            <p:nvPr/>
          </p:nvSpPr>
          <p:spPr bwMode="auto">
            <a:xfrm>
              <a:off x="158"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7" name="Line 43"/>
            <p:cNvSpPr>
              <a:spLocks noChangeShapeType="1"/>
            </p:cNvSpPr>
            <p:nvPr/>
          </p:nvSpPr>
          <p:spPr bwMode="auto">
            <a:xfrm>
              <a:off x="5623"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Line 44"/>
            <p:cNvSpPr>
              <a:spLocks noChangeShapeType="1"/>
            </p:cNvSpPr>
            <p:nvPr/>
          </p:nvSpPr>
          <p:spPr bwMode="auto">
            <a:xfrm>
              <a:off x="158" y="2067"/>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9" name="Line 45"/>
            <p:cNvSpPr>
              <a:spLocks noChangeShapeType="1"/>
            </p:cNvSpPr>
            <p:nvPr/>
          </p:nvSpPr>
          <p:spPr bwMode="auto">
            <a:xfrm>
              <a:off x="1303"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Line 46"/>
            <p:cNvSpPr>
              <a:spLocks noChangeShapeType="1"/>
            </p:cNvSpPr>
            <p:nvPr/>
          </p:nvSpPr>
          <p:spPr bwMode="auto">
            <a:xfrm>
              <a:off x="2595"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1" name="Line 47"/>
            <p:cNvSpPr>
              <a:spLocks noChangeShapeType="1"/>
            </p:cNvSpPr>
            <p:nvPr/>
          </p:nvSpPr>
          <p:spPr bwMode="auto">
            <a:xfrm>
              <a:off x="158" y="2354"/>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2" name="Line 48"/>
            <p:cNvSpPr>
              <a:spLocks noChangeShapeType="1"/>
            </p:cNvSpPr>
            <p:nvPr/>
          </p:nvSpPr>
          <p:spPr bwMode="auto">
            <a:xfrm>
              <a:off x="158" y="2661"/>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3" name="Line 49"/>
            <p:cNvSpPr>
              <a:spLocks noChangeShapeType="1"/>
            </p:cNvSpPr>
            <p:nvPr/>
          </p:nvSpPr>
          <p:spPr bwMode="auto">
            <a:xfrm>
              <a:off x="158" y="2989"/>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4" name="Line 50"/>
            <p:cNvSpPr>
              <a:spLocks noChangeShapeType="1"/>
            </p:cNvSpPr>
            <p:nvPr/>
          </p:nvSpPr>
          <p:spPr bwMode="auto">
            <a:xfrm>
              <a:off x="158" y="3478"/>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5" name="Rectangle 51"/>
          <p:cNvSpPr>
            <a:spLocks noChangeArrowheads="1"/>
          </p:cNvSpPr>
          <p:nvPr/>
        </p:nvSpPr>
        <p:spPr bwMode="auto">
          <a:xfrm>
            <a:off x="387350" y="1341438"/>
            <a:ext cx="493395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40468"/>
                </a:solidFill>
                <a:latin typeface="楷体_GB2312" pitchFamily="49" charset="-122"/>
                <a:ea typeface="楷体_GB2312" pitchFamily="49" charset="-122"/>
              </a:rPr>
              <a:t>集成度</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每一芯片所包含的门个数。</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ChangeArrowheads="1"/>
          </p:cNvSpPr>
          <p:nvPr/>
        </p:nvSpPr>
        <p:spPr bwMode="auto">
          <a:xfrm>
            <a:off x="827088" y="1484313"/>
            <a:ext cx="52228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pPr>
            <a:r>
              <a:rPr kumimoji="1" lang="en-US" altLang="zh-CN" sz="2700">
                <a:solidFill>
                  <a:srgbClr val="CC0000"/>
                </a:solidFill>
                <a:latin typeface="Times New Roman" panose="02020603050405020304" pitchFamily="18" charset="0"/>
                <a:ea typeface="楷体_GB2312" pitchFamily="49" charset="-122"/>
              </a:rPr>
              <a:t>2. </a:t>
            </a:r>
            <a:r>
              <a:rPr kumimoji="1" lang="zh-CN" altLang="en-US" sz="2700">
                <a:solidFill>
                  <a:srgbClr val="CC0000"/>
                </a:solidFill>
                <a:latin typeface="Times New Roman" panose="02020603050405020304" pitchFamily="18" charset="0"/>
                <a:ea typeface="楷体_GB2312" pitchFamily="49" charset="-122"/>
              </a:rPr>
              <a:t>数字集成电路的</a:t>
            </a:r>
            <a:r>
              <a:rPr lang="zh-CN" altLang="en-US" sz="2700">
                <a:solidFill>
                  <a:srgbClr val="CC0000"/>
                </a:solidFill>
                <a:latin typeface="Times New Roman" panose="02020603050405020304" pitchFamily="18" charset="0"/>
                <a:ea typeface="楷体_GB2312" pitchFamily="49" charset="-122"/>
              </a:rPr>
              <a:t>特点</a:t>
            </a:r>
          </a:p>
        </p:txBody>
      </p:sp>
      <p:sp>
        <p:nvSpPr>
          <p:cNvPr id="24579" name="Rectangle 25">
            <a:hlinkClick r:id="rId2" action="ppaction://hlinksldjump"/>
          </p:cNvPr>
          <p:cNvSpPr>
            <a:spLocks noChangeArrowheads="1"/>
          </p:cNvSpPr>
          <p:nvPr/>
        </p:nvSpPr>
        <p:spPr bwMode="auto">
          <a:xfrm>
            <a:off x="873125" y="2324100"/>
            <a:ext cx="7327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1)</a:t>
            </a:r>
            <a:r>
              <a:rPr lang="zh-CN" altLang="en-US" sz="2700">
                <a:solidFill>
                  <a:srgbClr val="040468"/>
                </a:solidFill>
                <a:latin typeface="楷体_GB2312" pitchFamily="49" charset="-122"/>
                <a:ea typeface="楷体_GB2312" pitchFamily="49" charset="-122"/>
              </a:rPr>
              <a:t>电路简单</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便于大规模集成</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批量生产</a:t>
            </a:r>
          </a:p>
        </p:txBody>
      </p:sp>
      <p:sp>
        <p:nvSpPr>
          <p:cNvPr id="24580" name="Rectangle 26">
            <a:hlinkClick r:id="rId2" action="ppaction://hlinksldjump"/>
          </p:cNvPr>
          <p:cNvSpPr>
            <a:spLocks noChangeArrowheads="1"/>
          </p:cNvSpPr>
          <p:nvPr/>
        </p:nvSpPr>
        <p:spPr bwMode="auto">
          <a:xfrm>
            <a:off x="873125" y="3014663"/>
            <a:ext cx="77057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2)</a:t>
            </a:r>
            <a:r>
              <a:rPr lang="zh-CN" altLang="en-US" sz="2700">
                <a:solidFill>
                  <a:srgbClr val="040468"/>
                </a:solidFill>
                <a:latin typeface="楷体_GB2312" pitchFamily="49" charset="-122"/>
                <a:ea typeface="楷体_GB2312" pitchFamily="49" charset="-122"/>
              </a:rPr>
              <a:t>可靠性、稳定性和精度高</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抗干扰能力强</a:t>
            </a:r>
          </a:p>
        </p:txBody>
      </p:sp>
      <p:sp>
        <p:nvSpPr>
          <p:cNvPr id="24581" name="Rectangle 27">
            <a:hlinkClick r:id="rId2" action="ppaction://hlinksldjump"/>
          </p:cNvPr>
          <p:cNvSpPr>
            <a:spLocks noChangeArrowheads="1"/>
          </p:cNvSpPr>
          <p:nvPr/>
        </p:nvSpPr>
        <p:spPr bwMode="auto">
          <a:xfrm>
            <a:off x="838200" y="3705225"/>
            <a:ext cx="5795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3)</a:t>
            </a:r>
            <a:r>
              <a:rPr lang="zh-CN" altLang="en-US" sz="2700">
                <a:solidFill>
                  <a:srgbClr val="040468"/>
                </a:solidFill>
                <a:latin typeface="楷体_GB2312" pitchFamily="49" charset="-122"/>
                <a:ea typeface="楷体_GB2312" pitchFamily="49" charset="-122"/>
              </a:rPr>
              <a:t>体积小</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通用性好</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成本低</a:t>
            </a:r>
          </a:p>
        </p:txBody>
      </p:sp>
      <p:sp>
        <p:nvSpPr>
          <p:cNvPr id="24582" name="Rectangle 28">
            <a:hlinkClick r:id="rId2" action="ppaction://hlinksldjump"/>
          </p:cNvPr>
          <p:cNvSpPr>
            <a:spLocks noChangeArrowheads="1"/>
          </p:cNvSpPr>
          <p:nvPr/>
        </p:nvSpPr>
        <p:spPr bwMode="auto">
          <a:xfrm>
            <a:off x="827088" y="4397375"/>
            <a:ext cx="7127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4)</a:t>
            </a:r>
            <a:r>
              <a:rPr lang="zh-CN" altLang="en-US" sz="2700">
                <a:solidFill>
                  <a:srgbClr val="040468"/>
                </a:solidFill>
                <a:latin typeface="楷体_GB2312" pitchFamily="49" charset="-122"/>
                <a:ea typeface="楷体_GB2312" pitchFamily="49" charset="-122"/>
              </a:rPr>
              <a:t>具有可编程性</a:t>
            </a:r>
            <a:r>
              <a:rPr lang="en-US" altLang="zh-CN" sz="2700">
                <a:solidFill>
                  <a:srgbClr val="040468"/>
                </a:solidFill>
                <a:latin typeface="楷体_GB2312" pitchFamily="49" charset="-122"/>
                <a:ea typeface="楷体_GB2312" pitchFamily="49" charset="-122"/>
              </a:rPr>
              <a:t>,</a:t>
            </a:r>
            <a:r>
              <a:rPr lang="zh-CN" altLang="en-US" sz="2700">
                <a:solidFill>
                  <a:srgbClr val="040468"/>
                </a:solidFill>
                <a:latin typeface="楷体_GB2312" pitchFamily="49" charset="-122"/>
                <a:ea typeface="楷体_GB2312" pitchFamily="49" charset="-122"/>
              </a:rPr>
              <a:t>可实现硬件设计软件化</a:t>
            </a:r>
          </a:p>
        </p:txBody>
      </p:sp>
      <p:sp>
        <p:nvSpPr>
          <p:cNvPr id="24583" name="Rectangle 29">
            <a:hlinkClick r:id="rId2" action="ppaction://hlinksldjump"/>
          </p:cNvPr>
          <p:cNvSpPr>
            <a:spLocks noChangeArrowheads="1"/>
          </p:cNvSpPr>
          <p:nvPr/>
        </p:nvSpPr>
        <p:spPr bwMode="auto">
          <a:xfrm>
            <a:off x="874713" y="5087938"/>
            <a:ext cx="38877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5)</a:t>
            </a:r>
            <a:r>
              <a:rPr lang="zh-CN" altLang="en-US" sz="2700">
                <a:solidFill>
                  <a:srgbClr val="040468"/>
                </a:solidFill>
                <a:latin typeface="楷体_GB2312" pitchFamily="49" charset="-122"/>
                <a:ea typeface="楷体_GB2312" pitchFamily="49" charset="-122"/>
              </a:rPr>
              <a:t>高速度、 低功耗</a:t>
            </a:r>
          </a:p>
        </p:txBody>
      </p:sp>
      <p:sp>
        <p:nvSpPr>
          <p:cNvPr id="24584" name="Rectangle 30">
            <a:hlinkClick r:id="rId2" action="ppaction://hlinksldjump"/>
          </p:cNvPr>
          <p:cNvSpPr>
            <a:spLocks noChangeArrowheads="1"/>
          </p:cNvSpPr>
          <p:nvPr/>
        </p:nvSpPr>
        <p:spPr bwMode="auto">
          <a:xfrm>
            <a:off x="873125" y="5780088"/>
            <a:ext cx="38877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40468"/>
                </a:solidFill>
                <a:latin typeface="Times New Roman" panose="02020603050405020304" pitchFamily="18" charset="0"/>
                <a:ea typeface="楷体_GB2312" pitchFamily="49" charset="-122"/>
              </a:rPr>
              <a:t>6)</a:t>
            </a:r>
            <a:r>
              <a:rPr lang="zh-CN" altLang="en-US" sz="2700">
                <a:solidFill>
                  <a:srgbClr val="040468"/>
                </a:solidFill>
                <a:latin typeface="楷体_GB2312" pitchFamily="49" charset="-122"/>
                <a:ea typeface="楷体_GB2312" pitchFamily="49" charset="-122"/>
              </a:rPr>
              <a:t>加密性好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142875" y="1268413"/>
            <a:ext cx="88931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5000"/>
              </a:lnSpc>
              <a:spcBef>
                <a:spcPct val="50000"/>
              </a:spcBef>
            </a:pPr>
            <a:r>
              <a:rPr kumimoji="1" lang="en-US" altLang="zh-CN">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数字电子技术基础</a:t>
            </a:r>
            <a:r>
              <a:rPr kumimoji="1" lang="en-US" altLang="zh-CN">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课程是电气信息类专业具入门性质的重要的专业基础课。 </a:t>
            </a:r>
            <a:endParaRPr kumimoji="1" lang="zh-CN" altLang="en-US">
              <a:solidFill>
                <a:srgbClr val="000066"/>
              </a:solidFill>
              <a:latin typeface="楷体_GB2312" pitchFamily="49" charset="-122"/>
              <a:ea typeface="楷体_GB2312" pitchFamily="49" charset="-122"/>
            </a:endParaRPr>
          </a:p>
        </p:txBody>
      </p:sp>
      <p:sp>
        <p:nvSpPr>
          <p:cNvPr id="3075" name="Rectangle 21"/>
          <p:cNvSpPr>
            <a:spLocks noChangeArrowheads="1"/>
          </p:cNvSpPr>
          <p:nvPr/>
        </p:nvSpPr>
        <p:spPr bwMode="auto">
          <a:xfrm>
            <a:off x="261938" y="454025"/>
            <a:ext cx="3097212" cy="595313"/>
          </a:xfrm>
          <a:prstGeom prst="rect">
            <a:avLst/>
          </a:prstGeom>
          <a:solidFill>
            <a:srgbClr val="FFFFFF">
              <a:alpha val="0"/>
            </a:srgbClr>
          </a:solidFill>
          <a:ln w="76200" cmpd="tri">
            <a:solidFill>
              <a:srgbClr val="FFFF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CC0000"/>
                </a:solidFill>
                <a:latin typeface="Times New Roman" panose="02020603050405020304" pitchFamily="18" charset="0"/>
                <a:ea typeface="楷体_GB2312" pitchFamily="49" charset="-122"/>
              </a:rPr>
              <a:t>1.</a:t>
            </a:r>
            <a:r>
              <a:rPr kumimoji="1" lang="zh-CN" altLang="en-US" sz="2800">
                <a:solidFill>
                  <a:srgbClr val="CC0000"/>
                </a:solidFill>
                <a:latin typeface="楷体_GB2312" pitchFamily="49" charset="-122"/>
                <a:ea typeface="楷体_GB2312" pitchFamily="49" charset="-122"/>
              </a:rPr>
              <a:t>课程性质</a:t>
            </a:r>
          </a:p>
        </p:txBody>
      </p:sp>
      <p:sp>
        <p:nvSpPr>
          <p:cNvPr id="3076" name="Rectangle 22"/>
          <p:cNvSpPr>
            <a:spLocks noChangeArrowheads="1"/>
          </p:cNvSpPr>
          <p:nvPr/>
        </p:nvSpPr>
        <p:spPr bwMode="auto">
          <a:xfrm>
            <a:off x="250825" y="2917825"/>
            <a:ext cx="8893175"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spcBef>
                <a:spcPct val="50000"/>
              </a:spcBef>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获得适应信息时代的数字电子技术方面的基本理论、基本知识和基本技能。培养分析和解决实际问题的能力，为以后深入学习数字电子技术及其相关学科和专业打好以下两方面的基础</a:t>
            </a:r>
            <a:r>
              <a:rPr kumimoji="1" lang="en-US" altLang="zh-CN" sz="2400">
                <a:solidFill>
                  <a:srgbClr val="000066"/>
                </a:solidFill>
                <a:latin typeface="楷体_GB2312" pitchFamily="49" charset="-122"/>
                <a:ea typeface="楷体_GB2312" pitchFamily="49" charset="-122"/>
              </a:rPr>
              <a:t>:</a:t>
            </a:r>
          </a:p>
        </p:txBody>
      </p:sp>
      <p:sp>
        <p:nvSpPr>
          <p:cNvPr id="3077" name="Rectangle 23"/>
          <p:cNvSpPr>
            <a:spLocks noChangeArrowheads="1"/>
          </p:cNvSpPr>
          <p:nvPr/>
        </p:nvSpPr>
        <p:spPr bwMode="auto">
          <a:xfrm>
            <a:off x="287338" y="2392363"/>
            <a:ext cx="2879725" cy="595312"/>
          </a:xfrm>
          <a:prstGeom prst="rect">
            <a:avLst/>
          </a:prstGeom>
          <a:noFill/>
          <a:ln w="76200" cmpd="tri">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CC0000"/>
                </a:solidFill>
                <a:latin typeface="Times New Roman" panose="02020603050405020304" pitchFamily="18" charset="0"/>
                <a:ea typeface="楷体_GB2312" pitchFamily="49" charset="-122"/>
              </a:rPr>
              <a:t>2.</a:t>
            </a:r>
            <a:r>
              <a:rPr kumimoji="1" lang="zh-CN" altLang="en-US" sz="2800">
                <a:solidFill>
                  <a:srgbClr val="CC0000"/>
                </a:solidFill>
                <a:latin typeface="楷体_GB2312" pitchFamily="49" charset="-122"/>
                <a:ea typeface="楷体_GB2312" pitchFamily="49" charset="-122"/>
              </a:rPr>
              <a:t>课程目标</a:t>
            </a:r>
          </a:p>
        </p:txBody>
      </p:sp>
      <p:sp>
        <p:nvSpPr>
          <p:cNvPr id="3078" name="Rectangle 24"/>
          <p:cNvSpPr>
            <a:spLocks noChangeArrowheads="1"/>
          </p:cNvSpPr>
          <p:nvPr/>
        </p:nvSpPr>
        <p:spPr bwMode="auto">
          <a:xfrm>
            <a:off x="900113" y="4989513"/>
            <a:ext cx="777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楷体_GB2312" pitchFamily="49" charset="-122"/>
                <a:ea typeface="楷体_GB2312" pitchFamily="49" charset="-122"/>
              </a:rPr>
              <a:t>正确分析、设计数字电路，特别是集成电路的基础；</a:t>
            </a:r>
          </a:p>
        </p:txBody>
      </p:sp>
      <p:sp>
        <p:nvSpPr>
          <p:cNvPr id="3079" name="Rectangle 25"/>
          <p:cNvSpPr>
            <a:spLocks noChangeArrowheads="1"/>
          </p:cNvSpPr>
          <p:nvPr/>
        </p:nvSpPr>
        <p:spPr bwMode="auto">
          <a:xfrm>
            <a:off x="717550" y="5586413"/>
            <a:ext cx="7454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2</a:t>
            </a:r>
            <a:r>
              <a:rPr kumimoji="1" lang="zh-CN" altLang="en-US"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楷体_GB2312" pitchFamily="49" charset="-122"/>
                <a:ea typeface="楷体_GB2312" pitchFamily="49" charset="-122"/>
              </a:rPr>
              <a:t>为进一步学习设计专用集成电路</a:t>
            </a:r>
            <a:r>
              <a:rPr kumimoji="1" lang="en-US" altLang="zh-CN" sz="2400">
                <a:solidFill>
                  <a:srgbClr val="000066"/>
                </a:solidFill>
                <a:latin typeface="Times New Roman" panose="02020603050405020304" pitchFamily="18" charset="0"/>
                <a:ea typeface="楷体_GB2312" pitchFamily="49" charset="-122"/>
              </a:rPr>
              <a:t>(ASIC)</a:t>
            </a:r>
            <a:r>
              <a:rPr kumimoji="1" lang="zh-CN" altLang="en-US" sz="2400">
                <a:solidFill>
                  <a:srgbClr val="000066"/>
                </a:solidFill>
                <a:latin typeface="楷体_GB2312" pitchFamily="49" charset="-122"/>
                <a:ea typeface="楷体_GB2312" pitchFamily="49" charset="-122"/>
              </a:rPr>
              <a:t>的基础。</a:t>
            </a:r>
          </a:p>
        </p:txBody>
      </p:sp>
    </p:spTree>
  </p:cSld>
  <p:clrMapOvr>
    <a:masterClrMapping/>
  </p:clrMapOvr>
  <p:transition>
    <p:wipe dir="r"/>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7"/>
          <p:cNvSpPr>
            <a:spLocks noChangeArrowheads="1"/>
          </p:cNvSpPr>
          <p:nvPr/>
        </p:nvSpPr>
        <p:spPr bwMode="auto">
          <a:xfrm>
            <a:off x="682625" y="620713"/>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00"/>
                </a:solidFill>
                <a:latin typeface="Times New Roman" panose="02020603050405020304" pitchFamily="18" charset="0"/>
                <a:ea typeface="楷体_GB2312" pitchFamily="49" charset="-122"/>
              </a:rPr>
              <a:t>3. </a:t>
            </a:r>
            <a:r>
              <a:rPr lang="zh-CN" altLang="en-US" sz="2400">
                <a:solidFill>
                  <a:srgbClr val="CC0000"/>
                </a:solidFill>
                <a:latin typeface="楷体_GB2312" pitchFamily="49" charset="-122"/>
                <a:ea typeface="楷体_GB2312" pitchFamily="49" charset="-122"/>
              </a:rPr>
              <a:t>数字电路的分析、设计与测试</a:t>
            </a:r>
          </a:p>
        </p:txBody>
      </p:sp>
      <p:sp>
        <p:nvSpPr>
          <p:cNvPr id="25603" name="Rectangle 18"/>
          <p:cNvSpPr>
            <a:spLocks noChangeArrowheads="1"/>
          </p:cNvSpPr>
          <p:nvPr/>
        </p:nvSpPr>
        <p:spPr bwMode="auto">
          <a:xfrm>
            <a:off x="755650" y="1341438"/>
            <a:ext cx="329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楷体_GB2312" pitchFamily="49" charset="-122"/>
                <a:ea typeface="楷体_GB2312" pitchFamily="49" charset="-122"/>
              </a:rPr>
              <a:t>数字电路的分析方法</a:t>
            </a:r>
          </a:p>
        </p:txBody>
      </p:sp>
      <p:sp>
        <p:nvSpPr>
          <p:cNvPr id="25604" name="Rectangle 19"/>
          <p:cNvSpPr>
            <a:spLocks noChangeArrowheads="1"/>
          </p:cNvSpPr>
          <p:nvPr/>
        </p:nvSpPr>
        <p:spPr bwMode="auto">
          <a:xfrm>
            <a:off x="290513" y="1881188"/>
            <a:ext cx="86026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latin typeface="华文楷体" panose="02010600040101010101" pitchFamily="2" charset="-122"/>
                <a:ea typeface="华文楷体" panose="02010600040101010101" pitchFamily="2" charset="-122"/>
              </a:rPr>
              <a:t>分析</a:t>
            </a:r>
            <a:r>
              <a:rPr lang="en-US" altLang="zh-CN" sz="2400">
                <a:latin typeface="华文楷体" panose="02010600040101010101" pitchFamily="2" charset="-122"/>
                <a:ea typeface="华文楷体" panose="02010600040101010101" pitchFamily="2" charset="-122"/>
              </a:rPr>
              <a:t>:</a:t>
            </a:r>
            <a:r>
              <a:rPr lang="zh-CN" altLang="en-US" sz="2400">
                <a:latin typeface="楷体_GB2312" pitchFamily="49" charset="-122"/>
                <a:ea typeface="楷体_GB2312" pitchFamily="49" charset="-122"/>
              </a:rPr>
              <a:t>根据电路确定</a:t>
            </a:r>
            <a:r>
              <a:rPr kumimoji="1" lang="zh-CN" altLang="en-US" sz="2400">
                <a:latin typeface="Arial" panose="020B0604020202020204" pitchFamily="34" charset="0"/>
                <a:ea typeface="楷体_GB2312" pitchFamily="49" charset="-122"/>
              </a:rPr>
              <a:t>电路输出与输入之间的逻辑关系。</a:t>
            </a:r>
          </a:p>
        </p:txBody>
      </p:sp>
      <p:sp>
        <p:nvSpPr>
          <p:cNvPr id="25605" name="Rectangle 20"/>
          <p:cNvSpPr>
            <a:spLocks noChangeArrowheads="1"/>
          </p:cNvSpPr>
          <p:nvPr/>
        </p:nvSpPr>
        <p:spPr bwMode="auto">
          <a:xfrm>
            <a:off x="684213" y="3933825"/>
            <a:ext cx="41036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数字电路的设计方法</a:t>
            </a:r>
            <a:endParaRPr kumimoji="1" lang="zh-CN" altLang="en-US" sz="2400" b="0">
              <a:solidFill>
                <a:srgbClr val="000066"/>
              </a:solidFill>
              <a:latin typeface="Times New Roman" panose="02020603050405020304" pitchFamily="18" charset="0"/>
            </a:endParaRPr>
          </a:p>
        </p:txBody>
      </p:sp>
      <p:sp>
        <p:nvSpPr>
          <p:cNvPr id="25606" name="Rectangle 21"/>
          <p:cNvSpPr>
            <a:spLocks noChangeArrowheads="1"/>
          </p:cNvSpPr>
          <p:nvPr/>
        </p:nvSpPr>
        <p:spPr bwMode="auto">
          <a:xfrm>
            <a:off x="323850" y="4365625"/>
            <a:ext cx="8496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zh-CN" altLang="en-US" sz="2400">
                <a:latin typeface="华文楷体" panose="02010600040101010101" pitchFamily="2" charset="-122"/>
                <a:ea typeface="华文楷体" panose="02010600040101010101" pitchFamily="2" charset="-122"/>
              </a:rPr>
              <a:t>设计</a:t>
            </a:r>
            <a:r>
              <a:rPr kumimoji="1" lang="en-US" altLang="zh-CN" sz="2400">
                <a:latin typeface="华文楷体" panose="02010600040101010101" pitchFamily="2" charset="-122"/>
                <a:ea typeface="华文楷体" panose="02010600040101010101" pitchFamily="2" charset="-122"/>
              </a:rPr>
              <a:t>:</a:t>
            </a:r>
            <a:r>
              <a:rPr kumimoji="1" lang="zh-CN" altLang="en-US" sz="2400">
                <a:latin typeface="Arial" panose="020B0604020202020204" pitchFamily="34" charset="0"/>
                <a:ea typeface="楷体_GB2312" pitchFamily="49" charset="-122"/>
              </a:rPr>
              <a:t>从给定的逻辑功能要求出发，选择适当的逻辑器件，设计出符合要求的逻辑电路</a:t>
            </a:r>
            <a:r>
              <a:rPr kumimoji="1" lang="zh-CN" altLang="en-US" sz="2400" b="0">
                <a:latin typeface="Arial" panose="020B0604020202020204" pitchFamily="34" charset="0"/>
                <a:ea typeface="华文行楷" panose="02010800040101010101" pitchFamily="2" charset="-122"/>
              </a:rPr>
              <a:t>。 </a:t>
            </a:r>
          </a:p>
        </p:txBody>
      </p:sp>
      <p:sp>
        <p:nvSpPr>
          <p:cNvPr id="25607" name="Rectangle 23"/>
          <p:cNvSpPr>
            <a:spLocks noChangeArrowheads="1"/>
          </p:cNvSpPr>
          <p:nvPr/>
        </p:nvSpPr>
        <p:spPr bwMode="auto">
          <a:xfrm>
            <a:off x="323850" y="2747963"/>
            <a:ext cx="85359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latin typeface="Arial" panose="020B0604020202020204" pitchFamily="34" charset="0"/>
                <a:ea typeface="楷体_GB2312" pitchFamily="49" charset="-122"/>
              </a:rPr>
              <a:t>分析工具：</a:t>
            </a:r>
            <a:r>
              <a:rPr kumimoji="1" lang="zh-CN" altLang="en-US" sz="2400">
                <a:latin typeface="楷体_GB2312" pitchFamily="49" charset="-122"/>
                <a:ea typeface="楷体_GB2312" pitchFamily="49" charset="-122"/>
              </a:rPr>
              <a:t>逻辑代数。</a:t>
            </a:r>
          </a:p>
          <a:p>
            <a:pPr eaLnBrk="1" hangingPunct="1">
              <a:lnSpc>
                <a:spcPct val="120000"/>
              </a:lnSpc>
            </a:pPr>
            <a:r>
              <a:rPr kumimoji="1" lang="zh-CN" altLang="en-US" sz="2400">
                <a:latin typeface="楷体_GB2312" pitchFamily="49" charset="-122"/>
                <a:ea typeface="楷体_GB2312" pitchFamily="49" charset="-122"/>
              </a:rPr>
              <a:t>电路逻辑功能表示：</a:t>
            </a:r>
            <a:r>
              <a:rPr kumimoji="1" lang="zh-CN" altLang="en-US" sz="2400">
                <a:solidFill>
                  <a:srgbClr val="0000CC"/>
                </a:solidFill>
                <a:latin typeface="楷体_GB2312" pitchFamily="49" charset="-122"/>
                <a:ea typeface="楷体_GB2312" pitchFamily="49" charset="-122"/>
              </a:rPr>
              <a:t>真值表</a:t>
            </a:r>
            <a:r>
              <a:rPr kumimoji="1" lang="zh-CN" altLang="en-US" sz="2400">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功能表</a:t>
            </a:r>
            <a:r>
              <a:rPr kumimoji="1" lang="zh-CN" altLang="en-US" sz="2400">
                <a:latin typeface="楷体_GB2312" pitchFamily="49" charset="-122"/>
                <a:ea typeface="楷体_GB2312" pitchFamily="49" charset="-122"/>
              </a:rPr>
              <a:t>、</a:t>
            </a:r>
            <a:r>
              <a:rPr kumimoji="1" lang="zh-CN" altLang="en-US" sz="2400">
                <a:solidFill>
                  <a:srgbClr val="0000CC"/>
                </a:solidFill>
                <a:latin typeface="楷体_GB2312" pitchFamily="49" charset="-122"/>
                <a:ea typeface="楷体_GB2312" pitchFamily="49" charset="-122"/>
              </a:rPr>
              <a:t>逻辑表达式</a:t>
            </a:r>
            <a:r>
              <a:rPr kumimoji="1" lang="zh-CN" altLang="en-US" sz="2400">
                <a:latin typeface="楷体_GB2312" pitchFamily="49" charset="-122"/>
                <a:ea typeface="楷体_GB2312" pitchFamily="49" charset="-122"/>
              </a:rPr>
              <a:t>和</a:t>
            </a:r>
            <a:r>
              <a:rPr kumimoji="1" lang="zh-CN" altLang="en-US" sz="2400">
                <a:solidFill>
                  <a:srgbClr val="0000CC"/>
                </a:solidFill>
                <a:latin typeface="楷体_GB2312" pitchFamily="49" charset="-122"/>
                <a:ea typeface="楷体_GB2312" pitchFamily="49" charset="-122"/>
              </a:rPr>
              <a:t>波形图</a:t>
            </a:r>
            <a:r>
              <a:rPr kumimoji="1" lang="zh-CN" altLang="en-US" sz="2400">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692275" y="2636838"/>
            <a:ext cx="5848350" cy="3671887"/>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27" name="Text Box 5"/>
          <p:cNvSpPr txBox="1">
            <a:spLocks noChangeArrowheads="1"/>
          </p:cNvSpPr>
          <p:nvPr/>
        </p:nvSpPr>
        <p:spPr bwMode="auto">
          <a:xfrm>
            <a:off x="790575" y="1844675"/>
            <a:ext cx="83534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b="1">
                <a:solidFill>
                  <a:schemeClr val="tx1"/>
                </a:solidFill>
                <a:latin typeface="Arial Narrow" panose="020B0606020202030204" pitchFamily="34" charset="0"/>
                <a:ea typeface="宋体" panose="02010600030101010101" pitchFamily="2" charset="-122"/>
              </a:defRPr>
            </a:lvl1pPr>
            <a:lvl2pPr marL="914400" indent="-457200">
              <a:defRPr b="1">
                <a:solidFill>
                  <a:schemeClr val="tx1"/>
                </a:solidFill>
                <a:latin typeface="Arial Narrow" panose="020B0606020202030204" pitchFamily="34" charset="0"/>
                <a:ea typeface="宋体" panose="02010600030101010101" pitchFamily="2" charset="-122"/>
              </a:defRPr>
            </a:lvl2pPr>
            <a:lvl3pPr marL="1371600" indent="-457200">
              <a:defRPr b="1">
                <a:solidFill>
                  <a:schemeClr val="tx1"/>
                </a:solidFill>
                <a:latin typeface="Arial Narrow" panose="020B0606020202030204" pitchFamily="34" charset="0"/>
                <a:ea typeface="宋体" panose="02010600030101010101" pitchFamily="2" charset="-122"/>
              </a:defRPr>
            </a:lvl3pPr>
            <a:lvl4pPr marL="1828800" indent="-457200">
              <a:defRPr b="1">
                <a:solidFill>
                  <a:schemeClr val="tx1"/>
                </a:solidFill>
                <a:latin typeface="Arial Narrow" panose="020B0606020202030204" pitchFamily="34" charset="0"/>
                <a:ea typeface="宋体" panose="02010600030101010101" pitchFamily="2" charset="-122"/>
              </a:defRPr>
            </a:lvl4pPr>
            <a:lvl5pPr marL="2286000" indent="-457200">
              <a:defRPr b="1">
                <a:solidFill>
                  <a:schemeClr val="tx1"/>
                </a:solidFill>
                <a:latin typeface="Arial Narrow" panose="020B0606020202030204" pitchFamily="34" charset="0"/>
                <a:ea typeface="宋体" panose="02010600030101010101" pitchFamily="2" charset="-122"/>
              </a:defRPr>
            </a:lvl5pPr>
            <a:lvl6pPr marL="27432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2004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6576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114800" indent="-4572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楷体_GB2312" pitchFamily="49" charset="-122"/>
                <a:ea typeface="楷体_GB2312" pitchFamily="49" charset="-122"/>
              </a:rPr>
              <a:t>时间和数值均连续变化的电信号，如正弦波、三角波等。 </a:t>
            </a:r>
          </a:p>
        </p:txBody>
      </p:sp>
      <p:grpSp>
        <p:nvGrpSpPr>
          <p:cNvPr id="26628" name="Group 6"/>
          <p:cNvGrpSpPr>
            <a:grpSpLocks/>
          </p:cNvGrpSpPr>
          <p:nvPr/>
        </p:nvGrpSpPr>
        <p:grpSpPr bwMode="auto">
          <a:xfrm>
            <a:off x="2676525" y="4813300"/>
            <a:ext cx="3748088" cy="1512888"/>
            <a:chOff x="1686" y="2721"/>
            <a:chExt cx="2361" cy="953"/>
          </a:xfrm>
        </p:grpSpPr>
        <p:sp>
          <p:nvSpPr>
            <p:cNvPr id="26648" name="Line 7"/>
            <p:cNvSpPr>
              <a:spLocks noChangeShapeType="1"/>
            </p:cNvSpPr>
            <p:nvPr/>
          </p:nvSpPr>
          <p:spPr bwMode="auto">
            <a:xfrm>
              <a:off x="1887" y="2897"/>
              <a:ext cx="1" cy="7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8"/>
            <p:cNvSpPr>
              <a:spLocks noChangeShapeType="1"/>
            </p:cNvSpPr>
            <p:nvPr/>
          </p:nvSpPr>
          <p:spPr bwMode="auto">
            <a:xfrm flipH="1">
              <a:off x="1887" y="3355"/>
              <a:ext cx="20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9"/>
            <p:cNvSpPr>
              <a:spLocks noChangeShapeType="1"/>
            </p:cNvSpPr>
            <p:nvPr/>
          </p:nvSpPr>
          <p:spPr bwMode="auto">
            <a:xfrm flipV="1">
              <a:off x="1887" y="2946"/>
              <a:ext cx="304"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10"/>
            <p:cNvSpPr>
              <a:spLocks noChangeShapeType="1"/>
            </p:cNvSpPr>
            <p:nvPr/>
          </p:nvSpPr>
          <p:spPr bwMode="auto">
            <a:xfrm>
              <a:off x="2186" y="2946"/>
              <a:ext cx="299" cy="4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11"/>
            <p:cNvSpPr>
              <a:spLocks noChangeShapeType="1"/>
            </p:cNvSpPr>
            <p:nvPr/>
          </p:nvSpPr>
          <p:spPr bwMode="auto">
            <a:xfrm flipV="1">
              <a:off x="2485" y="2935"/>
              <a:ext cx="311" cy="4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12"/>
            <p:cNvSpPr>
              <a:spLocks noChangeShapeType="1"/>
            </p:cNvSpPr>
            <p:nvPr/>
          </p:nvSpPr>
          <p:spPr bwMode="auto">
            <a:xfrm>
              <a:off x="2791" y="2935"/>
              <a:ext cx="307" cy="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Line 13"/>
            <p:cNvSpPr>
              <a:spLocks noChangeShapeType="1"/>
            </p:cNvSpPr>
            <p:nvPr/>
          </p:nvSpPr>
          <p:spPr bwMode="auto">
            <a:xfrm flipV="1">
              <a:off x="3093" y="2949"/>
              <a:ext cx="298" cy="4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14"/>
            <p:cNvSpPr>
              <a:spLocks noChangeShapeType="1"/>
            </p:cNvSpPr>
            <p:nvPr/>
          </p:nvSpPr>
          <p:spPr bwMode="auto">
            <a:xfrm>
              <a:off x="3386" y="2946"/>
              <a:ext cx="304"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15"/>
            <p:cNvSpPr>
              <a:spLocks noChangeShapeType="1"/>
            </p:cNvSpPr>
            <p:nvPr/>
          </p:nvSpPr>
          <p:spPr bwMode="auto">
            <a:xfrm>
              <a:off x="3895" y="3352"/>
              <a:ext cx="109"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Freeform 16"/>
            <p:cNvSpPr>
              <a:spLocks/>
            </p:cNvSpPr>
            <p:nvPr/>
          </p:nvSpPr>
          <p:spPr bwMode="auto">
            <a:xfrm>
              <a:off x="3911" y="3338"/>
              <a:ext cx="93" cy="31"/>
            </a:xfrm>
            <a:custGeom>
              <a:avLst/>
              <a:gdLst>
                <a:gd name="T0" fmla="*/ 0 w 93"/>
                <a:gd name="T1" fmla="*/ 31 h 31"/>
                <a:gd name="T2" fmla="*/ 0 w 93"/>
                <a:gd name="T3" fmla="*/ 0 h 31"/>
                <a:gd name="T4" fmla="*/ 93 w 93"/>
                <a:gd name="T5" fmla="*/ 14 h 31"/>
                <a:gd name="T6" fmla="*/ 0 w 93"/>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31">
                  <a:moveTo>
                    <a:pt x="0" y="31"/>
                  </a:moveTo>
                  <a:lnTo>
                    <a:pt x="0" y="0"/>
                  </a:lnTo>
                  <a:lnTo>
                    <a:pt x="93" y="14"/>
                  </a:lnTo>
                  <a:lnTo>
                    <a:pt x="0" y="31"/>
                  </a:lnTo>
                  <a:close/>
                </a:path>
              </a:pathLst>
            </a:custGeom>
            <a:solidFill>
              <a:srgbClr val="000000"/>
            </a:solidFill>
            <a:ln w="38100" cmpd="sng">
              <a:solidFill>
                <a:schemeClr val="tx1"/>
              </a:solidFill>
              <a:round/>
              <a:headEnd/>
              <a:tailEnd/>
            </a:ln>
          </p:spPr>
          <p:txBody>
            <a:bodyPr/>
            <a:lstStyle/>
            <a:p>
              <a:endParaRPr lang="zh-CN" altLang="en-US"/>
            </a:p>
          </p:txBody>
        </p:sp>
        <p:sp>
          <p:nvSpPr>
            <p:cNvPr id="26658" name="Freeform 17"/>
            <p:cNvSpPr>
              <a:spLocks/>
            </p:cNvSpPr>
            <p:nvPr/>
          </p:nvSpPr>
          <p:spPr bwMode="auto">
            <a:xfrm>
              <a:off x="3911" y="3338"/>
              <a:ext cx="93" cy="31"/>
            </a:xfrm>
            <a:custGeom>
              <a:avLst/>
              <a:gdLst>
                <a:gd name="T0" fmla="*/ 0 w 93"/>
                <a:gd name="T1" fmla="*/ 31 h 31"/>
                <a:gd name="T2" fmla="*/ 0 w 93"/>
                <a:gd name="T3" fmla="*/ 0 h 31"/>
                <a:gd name="T4" fmla="*/ 93 w 93"/>
                <a:gd name="T5" fmla="*/ 14 h 31"/>
                <a:gd name="T6" fmla="*/ 0 w 93"/>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31">
                  <a:moveTo>
                    <a:pt x="0" y="31"/>
                  </a:moveTo>
                  <a:lnTo>
                    <a:pt x="0" y="0"/>
                  </a:lnTo>
                  <a:lnTo>
                    <a:pt x="93" y="14"/>
                  </a:lnTo>
                  <a:lnTo>
                    <a:pt x="0" y="31"/>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59" name="Line 18"/>
            <p:cNvSpPr>
              <a:spLocks noChangeShapeType="1"/>
            </p:cNvSpPr>
            <p:nvPr/>
          </p:nvSpPr>
          <p:spPr bwMode="auto">
            <a:xfrm flipV="1">
              <a:off x="1890" y="2774"/>
              <a:ext cx="2" cy="1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Freeform 19"/>
            <p:cNvSpPr>
              <a:spLocks/>
            </p:cNvSpPr>
            <p:nvPr/>
          </p:nvSpPr>
          <p:spPr bwMode="auto">
            <a:xfrm>
              <a:off x="1879" y="27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solidFill>
              <a:srgbClr val="000000"/>
            </a:solidFill>
            <a:ln w="38100" cmpd="sng">
              <a:solidFill>
                <a:schemeClr val="tx1"/>
              </a:solidFill>
              <a:round/>
              <a:headEnd/>
              <a:tailEnd/>
            </a:ln>
          </p:spPr>
          <p:txBody>
            <a:bodyPr/>
            <a:lstStyle/>
            <a:p>
              <a:endParaRPr lang="zh-CN" altLang="en-US"/>
            </a:p>
          </p:txBody>
        </p:sp>
        <p:sp>
          <p:nvSpPr>
            <p:cNvPr id="26661" name="Freeform 20"/>
            <p:cNvSpPr>
              <a:spLocks/>
            </p:cNvSpPr>
            <p:nvPr/>
          </p:nvSpPr>
          <p:spPr bwMode="auto">
            <a:xfrm>
              <a:off x="1879" y="27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62" name="Rectangle 21"/>
            <p:cNvSpPr>
              <a:spLocks noChangeArrowheads="1"/>
            </p:cNvSpPr>
            <p:nvPr/>
          </p:nvSpPr>
          <p:spPr bwMode="auto">
            <a:xfrm>
              <a:off x="1687" y="2721"/>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Symbol" panose="05050102010706020507" pitchFamily="18" charset="2"/>
                </a:rPr>
                <a:t>u</a:t>
              </a:r>
              <a:endParaRPr lang="en-US" altLang="zh-CN" sz="2000">
                <a:latin typeface="Garamond" panose="02020404030301010803" pitchFamily="18" charset="0"/>
              </a:endParaRPr>
            </a:p>
          </p:txBody>
        </p:sp>
        <p:sp>
          <p:nvSpPr>
            <p:cNvPr id="26663" name="Rectangle 22"/>
            <p:cNvSpPr>
              <a:spLocks noChangeArrowheads="1"/>
            </p:cNvSpPr>
            <p:nvPr/>
          </p:nvSpPr>
          <p:spPr bwMode="auto">
            <a:xfrm>
              <a:off x="1686" y="321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O</a:t>
              </a:r>
              <a:endParaRPr lang="en-US" altLang="zh-CN" sz="2000">
                <a:latin typeface="Garamond" panose="02020404030301010803" pitchFamily="18" charset="0"/>
              </a:endParaRPr>
            </a:p>
          </p:txBody>
        </p:sp>
        <p:sp>
          <p:nvSpPr>
            <p:cNvPr id="26664" name="Rectangle 23"/>
            <p:cNvSpPr>
              <a:spLocks noChangeArrowheads="1"/>
            </p:cNvSpPr>
            <p:nvPr/>
          </p:nvSpPr>
          <p:spPr bwMode="auto">
            <a:xfrm flipH="1">
              <a:off x="3980" y="3347"/>
              <a:ext cx="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t</a:t>
              </a:r>
              <a:endParaRPr lang="en-US" altLang="zh-CN" sz="2000">
                <a:latin typeface="Garamond" panose="02020404030301010803" pitchFamily="18" charset="0"/>
              </a:endParaRPr>
            </a:p>
          </p:txBody>
        </p:sp>
      </p:grpSp>
      <p:grpSp>
        <p:nvGrpSpPr>
          <p:cNvPr id="26629" name="Group 24"/>
          <p:cNvGrpSpPr>
            <a:grpSpLocks/>
          </p:cNvGrpSpPr>
          <p:nvPr/>
        </p:nvGrpSpPr>
        <p:grpSpPr bwMode="auto">
          <a:xfrm>
            <a:off x="2097088" y="2919413"/>
            <a:ext cx="4371975" cy="1592262"/>
            <a:chOff x="1321" y="1771"/>
            <a:chExt cx="2754" cy="1003"/>
          </a:xfrm>
        </p:grpSpPr>
        <p:sp>
          <p:nvSpPr>
            <p:cNvPr id="26632" name="Rectangle 25"/>
            <p:cNvSpPr>
              <a:spLocks noChangeArrowheads="1"/>
            </p:cNvSpPr>
            <p:nvPr/>
          </p:nvSpPr>
          <p:spPr bwMode="auto">
            <a:xfrm>
              <a:off x="1321" y="2234"/>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a:solidFill>
                    <a:srgbClr val="000000"/>
                  </a:solidFill>
                  <a:latin typeface="Times New Roman" panose="02020603050405020304" pitchFamily="18" charset="0"/>
                </a:rPr>
                <a:t> </a:t>
              </a:r>
              <a:endParaRPr lang="en-US" altLang="zh-CN" b="0">
                <a:latin typeface="Garamond" panose="02020404030301010803" pitchFamily="18" charset="0"/>
              </a:endParaRPr>
            </a:p>
          </p:txBody>
        </p:sp>
        <p:sp>
          <p:nvSpPr>
            <p:cNvPr id="26633" name="Line 26"/>
            <p:cNvSpPr>
              <a:spLocks noChangeShapeType="1"/>
            </p:cNvSpPr>
            <p:nvPr/>
          </p:nvSpPr>
          <p:spPr bwMode="auto">
            <a:xfrm>
              <a:off x="1881" y="2474"/>
              <a:ext cx="1951"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Freeform 27"/>
            <p:cNvSpPr>
              <a:spLocks/>
            </p:cNvSpPr>
            <p:nvPr/>
          </p:nvSpPr>
          <p:spPr bwMode="auto">
            <a:xfrm>
              <a:off x="1881" y="2167"/>
              <a:ext cx="409" cy="287"/>
            </a:xfrm>
            <a:custGeom>
              <a:avLst/>
              <a:gdLst>
                <a:gd name="T0" fmla="*/ 0 w 409"/>
                <a:gd name="T1" fmla="*/ 287 h 287"/>
                <a:gd name="T2" fmla="*/ 26 w 409"/>
                <a:gd name="T3" fmla="*/ 234 h 287"/>
                <a:gd name="T4" fmla="*/ 51 w 409"/>
                <a:gd name="T5" fmla="*/ 182 h 287"/>
                <a:gd name="T6" fmla="*/ 77 w 409"/>
                <a:gd name="T7" fmla="*/ 133 h 287"/>
                <a:gd name="T8" fmla="*/ 89 w 409"/>
                <a:gd name="T9" fmla="*/ 110 h 287"/>
                <a:gd name="T10" fmla="*/ 102 w 409"/>
                <a:gd name="T11" fmla="*/ 89 h 287"/>
                <a:gd name="T12" fmla="*/ 115 w 409"/>
                <a:gd name="T13" fmla="*/ 71 h 287"/>
                <a:gd name="T14" fmla="*/ 128 w 409"/>
                <a:gd name="T15" fmla="*/ 53 h 287"/>
                <a:gd name="T16" fmla="*/ 141 w 409"/>
                <a:gd name="T17" fmla="*/ 38 h 287"/>
                <a:gd name="T18" fmla="*/ 153 w 409"/>
                <a:gd name="T19" fmla="*/ 25 h 287"/>
                <a:gd name="T20" fmla="*/ 166 w 409"/>
                <a:gd name="T21" fmla="*/ 14 h 287"/>
                <a:gd name="T22" fmla="*/ 179 w 409"/>
                <a:gd name="T23" fmla="*/ 6 h 287"/>
                <a:gd name="T24" fmla="*/ 192 w 409"/>
                <a:gd name="T25" fmla="*/ 2 h 287"/>
                <a:gd name="T26" fmla="*/ 205 w 409"/>
                <a:gd name="T27" fmla="*/ 0 h 287"/>
                <a:gd name="T28" fmla="*/ 218 w 409"/>
                <a:gd name="T29" fmla="*/ 2 h 287"/>
                <a:gd name="T30" fmla="*/ 231 w 409"/>
                <a:gd name="T31" fmla="*/ 6 h 287"/>
                <a:gd name="T32" fmla="*/ 243 w 409"/>
                <a:gd name="T33" fmla="*/ 14 h 287"/>
                <a:gd name="T34" fmla="*/ 256 w 409"/>
                <a:gd name="T35" fmla="*/ 25 h 287"/>
                <a:gd name="T36" fmla="*/ 269 w 409"/>
                <a:gd name="T37" fmla="*/ 38 h 287"/>
                <a:gd name="T38" fmla="*/ 282 w 409"/>
                <a:gd name="T39" fmla="*/ 53 h 287"/>
                <a:gd name="T40" fmla="*/ 294 w 409"/>
                <a:gd name="T41" fmla="*/ 71 h 287"/>
                <a:gd name="T42" fmla="*/ 307 w 409"/>
                <a:gd name="T43" fmla="*/ 89 h 287"/>
                <a:gd name="T44" fmla="*/ 320 w 409"/>
                <a:gd name="T45" fmla="*/ 110 h 287"/>
                <a:gd name="T46" fmla="*/ 333 w 409"/>
                <a:gd name="T47" fmla="*/ 133 h 287"/>
                <a:gd name="T48" fmla="*/ 358 w 409"/>
                <a:gd name="T49" fmla="*/ 182 h 287"/>
                <a:gd name="T50" fmla="*/ 384 w 409"/>
                <a:gd name="T51" fmla="*/ 234 h 287"/>
                <a:gd name="T52" fmla="*/ 409 w 409"/>
                <a:gd name="T53" fmla="*/ 287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09" h="287">
                  <a:moveTo>
                    <a:pt x="0" y="287"/>
                  </a:moveTo>
                  <a:lnTo>
                    <a:pt x="26" y="234"/>
                  </a:lnTo>
                  <a:lnTo>
                    <a:pt x="51" y="182"/>
                  </a:lnTo>
                  <a:lnTo>
                    <a:pt x="77" y="133"/>
                  </a:lnTo>
                  <a:lnTo>
                    <a:pt x="89" y="110"/>
                  </a:lnTo>
                  <a:lnTo>
                    <a:pt x="102" y="89"/>
                  </a:lnTo>
                  <a:lnTo>
                    <a:pt x="115" y="71"/>
                  </a:lnTo>
                  <a:lnTo>
                    <a:pt x="128" y="53"/>
                  </a:lnTo>
                  <a:lnTo>
                    <a:pt x="141" y="38"/>
                  </a:lnTo>
                  <a:lnTo>
                    <a:pt x="153" y="25"/>
                  </a:lnTo>
                  <a:lnTo>
                    <a:pt x="166" y="14"/>
                  </a:lnTo>
                  <a:lnTo>
                    <a:pt x="179" y="6"/>
                  </a:lnTo>
                  <a:lnTo>
                    <a:pt x="192" y="2"/>
                  </a:lnTo>
                  <a:lnTo>
                    <a:pt x="205" y="0"/>
                  </a:lnTo>
                  <a:lnTo>
                    <a:pt x="218" y="2"/>
                  </a:lnTo>
                  <a:lnTo>
                    <a:pt x="231" y="6"/>
                  </a:lnTo>
                  <a:lnTo>
                    <a:pt x="243" y="14"/>
                  </a:lnTo>
                  <a:lnTo>
                    <a:pt x="256" y="25"/>
                  </a:lnTo>
                  <a:lnTo>
                    <a:pt x="269" y="38"/>
                  </a:lnTo>
                  <a:lnTo>
                    <a:pt x="282" y="53"/>
                  </a:lnTo>
                  <a:lnTo>
                    <a:pt x="294" y="71"/>
                  </a:lnTo>
                  <a:lnTo>
                    <a:pt x="307" y="89"/>
                  </a:lnTo>
                  <a:lnTo>
                    <a:pt x="320" y="110"/>
                  </a:lnTo>
                  <a:lnTo>
                    <a:pt x="333" y="133"/>
                  </a:lnTo>
                  <a:lnTo>
                    <a:pt x="358" y="182"/>
                  </a:lnTo>
                  <a:lnTo>
                    <a:pt x="384" y="234"/>
                  </a:lnTo>
                  <a:lnTo>
                    <a:pt x="409" y="287"/>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5" name="Freeform 28"/>
            <p:cNvSpPr>
              <a:spLocks/>
            </p:cNvSpPr>
            <p:nvPr/>
          </p:nvSpPr>
          <p:spPr bwMode="auto">
            <a:xfrm>
              <a:off x="2287" y="2466"/>
              <a:ext cx="411" cy="287"/>
            </a:xfrm>
            <a:custGeom>
              <a:avLst/>
              <a:gdLst>
                <a:gd name="T0" fmla="*/ 0 w 411"/>
                <a:gd name="T1" fmla="*/ 0 h 287"/>
                <a:gd name="T2" fmla="*/ 27 w 411"/>
                <a:gd name="T3" fmla="*/ 53 h 287"/>
                <a:gd name="T4" fmla="*/ 52 w 411"/>
                <a:gd name="T5" fmla="*/ 105 h 287"/>
                <a:gd name="T6" fmla="*/ 78 w 411"/>
                <a:gd name="T7" fmla="*/ 153 h 287"/>
                <a:gd name="T8" fmla="*/ 91 w 411"/>
                <a:gd name="T9" fmla="*/ 177 h 287"/>
                <a:gd name="T10" fmla="*/ 104 w 411"/>
                <a:gd name="T11" fmla="*/ 197 h 287"/>
                <a:gd name="T12" fmla="*/ 116 w 411"/>
                <a:gd name="T13" fmla="*/ 216 h 287"/>
                <a:gd name="T14" fmla="*/ 129 w 411"/>
                <a:gd name="T15" fmla="*/ 233 h 287"/>
                <a:gd name="T16" fmla="*/ 142 w 411"/>
                <a:gd name="T17" fmla="*/ 249 h 287"/>
                <a:gd name="T18" fmla="*/ 155 w 411"/>
                <a:gd name="T19" fmla="*/ 262 h 287"/>
                <a:gd name="T20" fmla="*/ 168 w 411"/>
                <a:gd name="T21" fmla="*/ 273 h 287"/>
                <a:gd name="T22" fmla="*/ 180 w 411"/>
                <a:gd name="T23" fmla="*/ 280 h 287"/>
                <a:gd name="T24" fmla="*/ 193 w 411"/>
                <a:gd name="T25" fmla="*/ 285 h 287"/>
                <a:gd name="T26" fmla="*/ 206 w 411"/>
                <a:gd name="T27" fmla="*/ 287 h 287"/>
                <a:gd name="T28" fmla="*/ 219 w 411"/>
                <a:gd name="T29" fmla="*/ 285 h 287"/>
                <a:gd name="T30" fmla="*/ 232 w 411"/>
                <a:gd name="T31" fmla="*/ 280 h 287"/>
                <a:gd name="T32" fmla="*/ 244 w 411"/>
                <a:gd name="T33" fmla="*/ 273 h 287"/>
                <a:gd name="T34" fmla="*/ 257 w 411"/>
                <a:gd name="T35" fmla="*/ 262 h 287"/>
                <a:gd name="T36" fmla="*/ 270 w 411"/>
                <a:gd name="T37" fmla="*/ 249 h 287"/>
                <a:gd name="T38" fmla="*/ 283 w 411"/>
                <a:gd name="T39" fmla="*/ 233 h 287"/>
                <a:gd name="T40" fmla="*/ 295 w 411"/>
                <a:gd name="T41" fmla="*/ 216 h 287"/>
                <a:gd name="T42" fmla="*/ 308 w 411"/>
                <a:gd name="T43" fmla="*/ 197 h 287"/>
                <a:gd name="T44" fmla="*/ 321 w 411"/>
                <a:gd name="T45" fmla="*/ 177 h 287"/>
                <a:gd name="T46" fmla="*/ 334 w 411"/>
                <a:gd name="T47" fmla="*/ 153 h 287"/>
                <a:gd name="T48" fmla="*/ 359 w 411"/>
                <a:gd name="T49" fmla="*/ 105 h 287"/>
                <a:gd name="T50" fmla="*/ 385 w 411"/>
                <a:gd name="T51" fmla="*/ 53 h 287"/>
                <a:gd name="T52" fmla="*/ 411 w 411"/>
                <a:gd name="T53" fmla="*/ 0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1" h="287">
                  <a:moveTo>
                    <a:pt x="0" y="0"/>
                  </a:moveTo>
                  <a:lnTo>
                    <a:pt x="27" y="53"/>
                  </a:lnTo>
                  <a:lnTo>
                    <a:pt x="52" y="105"/>
                  </a:lnTo>
                  <a:lnTo>
                    <a:pt x="78" y="153"/>
                  </a:lnTo>
                  <a:lnTo>
                    <a:pt x="91" y="177"/>
                  </a:lnTo>
                  <a:lnTo>
                    <a:pt x="104" y="197"/>
                  </a:lnTo>
                  <a:lnTo>
                    <a:pt x="116" y="216"/>
                  </a:lnTo>
                  <a:lnTo>
                    <a:pt x="129" y="233"/>
                  </a:lnTo>
                  <a:lnTo>
                    <a:pt x="142" y="249"/>
                  </a:lnTo>
                  <a:lnTo>
                    <a:pt x="155" y="262"/>
                  </a:lnTo>
                  <a:lnTo>
                    <a:pt x="168" y="273"/>
                  </a:lnTo>
                  <a:lnTo>
                    <a:pt x="180" y="280"/>
                  </a:lnTo>
                  <a:lnTo>
                    <a:pt x="193" y="285"/>
                  </a:lnTo>
                  <a:lnTo>
                    <a:pt x="206" y="287"/>
                  </a:lnTo>
                  <a:lnTo>
                    <a:pt x="219" y="285"/>
                  </a:lnTo>
                  <a:lnTo>
                    <a:pt x="232" y="280"/>
                  </a:lnTo>
                  <a:lnTo>
                    <a:pt x="244" y="273"/>
                  </a:lnTo>
                  <a:lnTo>
                    <a:pt x="257" y="262"/>
                  </a:lnTo>
                  <a:lnTo>
                    <a:pt x="270" y="249"/>
                  </a:lnTo>
                  <a:lnTo>
                    <a:pt x="283" y="233"/>
                  </a:lnTo>
                  <a:lnTo>
                    <a:pt x="295" y="216"/>
                  </a:lnTo>
                  <a:lnTo>
                    <a:pt x="308" y="197"/>
                  </a:lnTo>
                  <a:lnTo>
                    <a:pt x="321" y="177"/>
                  </a:lnTo>
                  <a:lnTo>
                    <a:pt x="334" y="153"/>
                  </a:lnTo>
                  <a:lnTo>
                    <a:pt x="359" y="105"/>
                  </a:lnTo>
                  <a:lnTo>
                    <a:pt x="385" y="53"/>
                  </a:lnTo>
                  <a:lnTo>
                    <a:pt x="411"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6" name="Freeform 29"/>
            <p:cNvSpPr>
              <a:spLocks/>
            </p:cNvSpPr>
            <p:nvPr/>
          </p:nvSpPr>
          <p:spPr bwMode="auto">
            <a:xfrm>
              <a:off x="2696" y="2185"/>
              <a:ext cx="409" cy="285"/>
            </a:xfrm>
            <a:custGeom>
              <a:avLst/>
              <a:gdLst>
                <a:gd name="T0" fmla="*/ 0 w 409"/>
                <a:gd name="T1" fmla="*/ 285 h 285"/>
                <a:gd name="T2" fmla="*/ 26 w 409"/>
                <a:gd name="T3" fmla="*/ 232 h 285"/>
                <a:gd name="T4" fmla="*/ 51 w 409"/>
                <a:gd name="T5" fmla="*/ 180 h 285"/>
                <a:gd name="T6" fmla="*/ 77 w 409"/>
                <a:gd name="T7" fmla="*/ 132 h 285"/>
                <a:gd name="T8" fmla="*/ 89 w 409"/>
                <a:gd name="T9" fmla="*/ 110 h 285"/>
                <a:gd name="T10" fmla="*/ 102 w 409"/>
                <a:gd name="T11" fmla="*/ 89 h 285"/>
                <a:gd name="T12" fmla="*/ 115 w 409"/>
                <a:gd name="T13" fmla="*/ 71 h 285"/>
                <a:gd name="T14" fmla="*/ 128 w 409"/>
                <a:gd name="T15" fmla="*/ 53 h 285"/>
                <a:gd name="T16" fmla="*/ 140 w 409"/>
                <a:gd name="T17" fmla="*/ 38 h 285"/>
                <a:gd name="T18" fmla="*/ 153 w 409"/>
                <a:gd name="T19" fmla="*/ 25 h 285"/>
                <a:gd name="T20" fmla="*/ 166 w 409"/>
                <a:gd name="T21" fmla="*/ 14 h 285"/>
                <a:gd name="T22" fmla="*/ 179 w 409"/>
                <a:gd name="T23" fmla="*/ 6 h 285"/>
                <a:gd name="T24" fmla="*/ 191 w 409"/>
                <a:gd name="T25" fmla="*/ 2 h 285"/>
                <a:gd name="T26" fmla="*/ 204 w 409"/>
                <a:gd name="T27" fmla="*/ 0 h 285"/>
                <a:gd name="T28" fmla="*/ 217 w 409"/>
                <a:gd name="T29" fmla="*/ 2 h 285"/>
                <a:gd name="T30" fmla="*/ 230 w 409"/>
                <a:gd name="T31" fmla="*/ 6 h 285"/>
                <a:gd name="T32" fmla="*/ 242 w 409"/>
                <a:gd name="T33" fmla="*/ 14 h 285"/>
                <a:gd name="T34" fmla="*/ 255 w 409"/>
                <a:gd name="T35" fmla="*/ 25 h 285"/>
                <a:gd name="T36" fmla="*/ 268 w 409"/>
                <a:gd name="T37" fmla="*/ 38 h 285"/>
                <a:gd name="T38" fmla="*/ 281 w 409"/>
                <a:gd name="T39" fmla="*/ 53 h 285"/>
                <a:gd name="T40" fmla="*/ 294 w 409"/>
                <a:gd name="T41" fmla="*/ 71 h 285"/>
                <a:gd name="T42" fmla="*/ 307 w 409"/>
                <a:gd name="T43" fmla="*/ 89 h 285"/>
                <a:gd name="T44" fmla="*/ 319 w 409"/>
                <a:gd name="T45" fmla="*/ 110 h 285"/>
                <a:gd name="T46" fmla="*/ 332 w 409"/>
                <a:gd name="T47" fmla="*/ 132 h 285"/>
                <a:gd name="T48" fmla="*/ 358 w 409"/>
                <a:gd name="T49" fmla="*/ 180 h 285"/>
                <a:gd name="T50" fmla="*/ 383 w 409"/>
                <a:gd name="T51" fmla="*/ 232 h 285"/>
                <a:gd name="T52" fmla="*/ 409 w 409"/>
                <a:gd name="T53" fmla="*/ 285 h 2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09" h="285">
                  <a:moveTo>
                    <a:pt x="0" y="285"/>
                  </a:moveTo>
                  <a:lnTo>
                    <a:pt x="26" y="232"/>
                  </a:lnTo>
                  <a:lnTo>
                    <a:pt x="51" y="180"/>
                  </a:lnTo>
                  <a:lnTo>
                    <a:pt x="77" y="132"/>
                  </a:lnTo>
                  <a:lnTo>
                    <a:pt x="89" y="110"/>
                  </a:lnTo>
                  <a:lnTo>
                    <a:pt x="102" y="89"/>
                  </a:lnTo>
                  <a:lnTo>
                    <a:pt x="115" y="71"/>
                  </a:lnTo>
                  <a:lnTo>
                    <a:pt x="128" y="53"/>
                  </a:lnTo>
                  <a:lnTo>
                    <a:pt x="140" y="38"/>
                  </a:lnTo>
                  <a:lnTo>
                    <a:pt x="153" y="25"/>
                  </a:lnTo>
                  <a:lnTo>
                    <a:pt x="166" y="14"/>
                  </a:lnTo>
                  <a:lnTo>
                    <a:pt x="179" y="6"/>
                  </a:lnTo>
                  <a:lnTo>
                    <a:pt x="191" y="2"/>
                  </a:lnTo>
                  <a:lnTo>
                    <a:pt x="204" y="0"/>
                  </a:lnTo>
                  <a:lnTo>
                    <a:pt x="217" y="2"/>
                  </a:lnTo>
                  <a:lnTo>
                    <a:pt x="230" y="6"/>
                  </a:lnTo>
                  <a:lnTo>
                    <a:pt x="242" y="14"/>
                  </a:lnTo>
                  <a:lnTo>
                    <a:pt x="255" y="25"/>
                  </a:lnTo>
                  <a:lnTo>
                    <a:pt x="268" y="38"/>
                  </a:lnTo>
                  <a:lnTo>
                    <a:pt x="281" y="53"/>
                  </a:lnTo>
                  <a:lnTo>
                    <a:pt x="294" y="71"/>
                  </a:lnTo>
                  <a:lnTo>
                    <a:pt x="307" y="89"/>
                  </a:lnTo>
                  <a:lnTo>
                    <a:pt x="319" y="110"/>
                  </a:lnTo>
                  <a:lnTo>
                    <a:pt x="332" y="132"/>
                  </a:lnTo>
                  <a:lnTo>
                    <a:pt x="358" y="180"/>
                  </a:lnTo>
                  <a:lnTo>
                    <a:pt x="383" y="232"/>
                  </a:lnTo>
                  <a:lnTo>
                    <a:pt x="409" y="285"/>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7" name="Freeform 30"/>
            <p:cNvSpPr>
              <a:spLocks/>
            </p:cNvSpPr>
            <p:nvPr/>
          </p:nvSpPr>
          <p:spPr bwMode="auto">
            <a:xfrm>
              <a:off x="3103" y="2466"/>
              <a:ext cx="410" cy="287"/>
            </a:xfrm>
            <a:custGeom>
              <a:avLst/>
              <a:gdLst>
                <a:gd name="T0" fmla="*/ 0 w 410"/>
                <a:gd name="T1" fmla="*/ 0 h 287"/>
                <a:gd name="T2" fmla="*/ 26 w 410"/>
                <a:gd name="T3" fmla="*/ 53 h 287"/>
                <a:gd name="T4" fmla="*/ 51 w 410"/>
                <a:gd name="T5" fmla="*/ 105 h 287"/>
                <a:gd name="T6" fmla="*/ 77 w 410"/>
                <a:gd name="T7" fmla="*/ 153 h 287"/>
                <a:gd name="T8" fmla="*/ 89 w 410"/>
                <a:gd name="T9" fmla="*/ 177 h 287"/>
                <a:gd name="T10" fmla="*/ 102 w 410"/>
                <a:gd name="T11" fmla="*/ 197 h 287"/>
                <a:gd name="T12" fmla="*/ 115 w 410"/>
                <a:gd name="T13" fmla="*/ 216 h 287"/>
                <a:gd name="T14" fmla="*/ 128 w 410"/>
                <a:gd name="T15" fmla="*/ 233 h 287"/>
                <a:gd name="T16" fmla="*/ 141 w 410"/>
                <a:gd name="T17" fmla="*/ 249 h 287"/>
                <a:gd name="T18" fmla="*/ 153 w 410"/>
                <a:gd name="T19" fmla="*/ 262 h 287"/>
                <a:gd name="T20" fmla="*/ 166 w 410"/>
                <a:gd name="T21" fmla="*/ 273 h 287"/>
                <a:gd name="T22" fmla="*/ 179 w 410"/>
                <a:gd name="T23" fmla="*/ 280 h 287"/>
                <a:gd name="T24" fmla="*/ 192 w 410"/>
                <a:gd name="T25" fmla="*/ 285 h 287"/>
                <a:gd name="T26" fmla="*/ 205 w 410"/>
                <a:gd name="T27" fmla="*/ 287 h 287"/>
                <a:gd name="T28" fmla="*/ 218 w 410"/>
                <a:gd name="T29" fmla="*/ 285 h 287"/>
                <a:gd name="T30" fmla="*/ 231 w 410"/>
                <a:gd name="T31" fmla="*/ 280 h 287"/>
                <a:gd name="T32" fmla="*/ 243 w 410"/>
                <a:gd name="T33" fmla="*/ 273 h 287"/>
                <a:gd name="T34" fmla="*/ 256 w 410"/>
                <a:gd name="T35" fmla="*/ 262 h 287"/>
                <a:gd name="T36" fmla="*/ 270 w 410"/>
                <a:gd name="T37" fmla="*/ 249 h 287"/>
                <a:gd name="T38" fmla="*/ 283 w 410"/>
                <a:gd name="T39" fmla="*/ 233 h 287"/>
                <a:gd name="T40" fmla="*/ 295 w 410"/>
                <a:gd name="T41" fmla="*/ 216 h 287"/>
                <a:gd name="T42" fmla="*/ 308 w 410"/>
                <a:gd name="T43" fmla="*/ 197 h 287"/>
                <a:gd name="T44" fmla="*/ 321 w 410"/>
                <a:gd name="T45" fmla="*/ 177 h 287"/>
                <a:gd name="T46" fmla="*/ 334 w 410"/>
                <a:gd name="T47" fmla="*/ 153 h 287"/>
                <a:gd name="T48" fmla="*/ 359 w 410"/>
                <a:gd name="T49" fmla="*/ 105 h 287"/>
                <a:gd name="T50" fmla="*/ 385 w 410"/>
                <a:gd name="T51" fmla="*/ 53 h 287"/>
                <a:gd name="T52" fmla="*/ 410 w 410"/>
                <a:gd name="T53" fmla="*/ 0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0" h="287">
                  <a:moveTo>
                    <a:pt x="0" y="0"/>
                  </a:moveTo>
                  <a:lnTo>
                    <a:pt x="26" y="53"/>
                  </a:lnTo>
                  <a:lnTo>
                    <a:pt x="51" y="105"/>
                  </a:lnTo>
                  <a:lnTo>
                    <a:pt x="77" y="153"/>
                  </a:lnTo>
                  <a:lnTo>
                    <a:pt x="89" y="177"/>
                  </a:lnTo>
                  <a:lnTo>
                    <a:pt x="102" y="197"/>
                  </a:lnTo>
                  <a:lnTo>
                    <a:pt x="115" y="216"/>
                  </a:lnTo>
                  <a:lnTo>
                    <a:pt x="128" y="233"/>
                  </a:lnTo>
                  <a:lnTo>
                    <a:pt x="141" y="249"/>
                  </a:lnTo>
                  <a:lnTo>
                    <a:pt x="153" y="262"/>
                  </a:lnTo>
                  <a:lnTo>
                    <a:pt x="166" y="273"/>
                  </a:lnTo>
                  <a:lnTo>
                    <a:pt x="179" y="280"/>
                  </a:lnTo>
                  <a:lnTo>
                    <a:pt x="192" y="285"/>
                  </a:lnTo>
                  <a:lnTo>
                    <a:pt x="205" y="287"/>
                  </a:lnTo>
                  <a:lnTo>
                    <a:pt x="218" y="285"/>
                  </a:lnTo>
                  <a:lnTo>
                    <a:pt x="231" y="280"/>
                  </a:lnTo>
                  <a:lnTo>
                    <a:pt x="243" y="273"/>
                  </a:lnTo>
                  <a:lnTo>
                    <a:pt x="256" y="262"/>
                  </a:lnTo>
                  <a:lnTo>
                    <a:pt x="270" y="249"/>
                  </a:lnTo>
                  <a:lnTo>
                    <a:pt x="283" y="233"/>
                  </a:lnTo>
                  <a:lnTo>
                    <a:pt x="295" y="216"/>
                  </a:lnTo>
                  <a:lnTo>
                    <a:pt x="308" y="197"/>
                  </a:lnTo>
                  <a:lnTo>
                    <a:pt x="321" y="177"/>
                  </a:lnTo>
                  <a:lnTo>
                    <a:pt x="334" y="153"/>
                  </a:lnTo>
                  <a:lnTo>
                    <a:pt x="359" y="105"/>
                  </a:lnTo>
                  <a:lnTo>
                    <a:pt x="385" y="53"/>
                  </a:lnTo>
                  <a:lnTo>
                    <a:pt x="410"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8" name="Freeform 31"/>
            <p:cNvSpPr>
              <a:spLocks/>
            </p:cNvSpPr>
            <p:nvPr/>
          </p:nvSpPr>
          <p:spPr bwMode="auto">
            <a:xfrm>
              <a:off x="3491" y="2187"/>
              <a:ext cx="250" cy="321"/>
            </a:xfrm>
            <a:custGeom>
              <a:avLst/>
              <a:gdLst>
                <a:gd name="T0" fmla="*/ 0 w 250"/>
                <a:gd name="T1" fmla="*/ 321 h 321"/>
                <a:gd name="T2" fmla="*/ 48 w 250"/>
                <a:gd name="T3" fmla="*/ 238 h 321"/>
                <a:gd name="T4" fmla="*/ 71 w 250"/>
                <a:gd name="T5" fmla="*/ 197 h 321"/>
                <a:gd name="T6" fmla="*/ 93 w 250"/>
                <a:gd name="T7" fmla="*/ 160 h 321"/>
                <a:gd name="T8" fmla="*/ 115 w 250"/>
                <a:gd name="T9" fmla="*/ 125 h 321"/>
                <a:gd name="T10" fmla="*/ 135 w 250"/>
                <a:gd name="T11" fmla="*/ 94 h 321"/>
                <a:gd name="T12" fmla="*/ 153 w 250"/>
                <a:gd name="T13" fmla="*/ 66 h 321"/>
                <a:gd name="T14" fmla="*/ 170 w 250"/>
                <a:gd name="T15" fmla="*/ 44 h 321"/>
                <a:gd name="T16" fmla="*/ 184 w 250"/>
                <a:gd name="T17" fmla="*/ 26 h 321"/>
                <a:gd name="T18" fmla="*/ 197 w 250"/>
                <a:gd name="T19" fmla="*/ 15 h 321"/>
                <a:gd name="T20" fmla="*/ 208 w 250"/>
                <a:gd name="T21" fmla="*/ 8 h 321"/>
                <a:gd name="T22" fmla="*/ 218 w 250"/>
                <a:gd name="T23" fmla="*/ 3 h 321"/>
                <a:gd name="T24" fmla="*/ 227 w 250"/>
                <a:gd name="T25" fmla="*/ 0 h 321"/>
                <a:gd name="T26" fmla="*/ 235 w 250"/>
                <a:gd name="T27" fmla="*/ 0 h 321"/>
                <a:gd name="T28" fmla="*/ 250 w 250"/>
                <a:gd name="T29" fmla="*/ 3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0" h="321">
                  <a:moveTo>
                    <a:pt x="0" y="321"/>
                  </a:moveTo>
                  <a:lnTo>
                    <a:pt x="48" y="238"/>
                  </a:lnTo>
                  <a:lnTo>
                    <a:pt x="71" y="197"/>
                  </a:lnTo>
                  <a:lnTo>
                    <a:pt x="93" y="160"/>
                  </a:lnTo>
                  <a:lnTo>
                    <a:pt x="115" y="125"/>
                  </a:lnTo>
                  <a:lnTo>
                    <a:pt x="135" y="94"/>
                  </a:lnTo>
                  <a:lnTo>
                    <a:pt x="153" y="66"/>
                  </a:lnTo>
                  <a:lnTo>
                    <a:pt x="170" y="44"/>
                  </a:lnTo>
                  <a:lnTo>
                    <a:pt x="184" y="26"/>
                  </a:lnTo>
                  <a:lnTo>
                    <a:pt x="197" y="15"/>
                  </a:lnTo>
                  <a:lnTo>
                    <a:pt x="208" y="8"/>
                  </a:lnTo>
                  <a:lnTo>
                    <a:pt x="218" y="3"/>
                  </a:lnTo>
                  <a:lnTo>
                    <a:pt x="227" y="0"/>
                  </a:lnTo>
                  <a:lnTo>
                    <a:pt x="235" y="0"/>
                  </a:lnTo>
                  <a:lnTo>
                    <a:pt x="250" y="3"/>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9" name="Freeform 32"/>
            <p:cNvSpPr>
              <a:spLocks/>
            </p:cNvSpPr>
            <p:nvPr/>
          </p:nvSpPr>
          <p:spPr bwMode="auto">
            <a:xfrm>
              <a:off x="3718" y="2458"/>
              <a:ext cx="72" cy="30"/>
            </a:xfrm>
            <a:custGeom>
              <a:avLst/>
              <a:gdLst>
                <a:gd name="T0" fmla="*/ 0 w 72"/>
                <a:gd name="T1" fmla="*/ 30 h 30"/>
                <a:gd name="T2" fmla="*/ 0 w 72"/>
                <a:gd name="T3" fmla="*/ 0 h 30"/>
                <a:gd name="T4" fmla="*/ 72 w 72"/>
                <a:gd name="T5" fmla="*/ 14 h 30"/>
                <a:gd name="T6" fmla="*/ 0 w 72"/>
                <a:gd name="T7" fmla="*/ 3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30">
                  <a:moveTo>
                    <a:pt x="0" y="30"/>
                  </a:moveTo>
                  <a:lnTo>
                    <a:pt x="0" y="0"/>
                  </a:lnTo>
                  <a:lnTo>
                    <a:pt x="72" y="14"/>
                  </a:lnTo>
                  <a:lnTo>
                    <a:pt x="0" y="30"/>
                  </a:lnTo>
                  <a:close/>
                </a:path>
              </a:pathLst>
            </a:custGeom>
            <a:solidFill>
              <a:srgbClr val="000000"/>
            </a:solidFill>
            <a:ln w="38100" cmpd="sng">
              <a:solidFill>
                <a:schemeClr val="tx1"/>
              </a:solidFill>
              <a:prstDash val="solid"/>
              <a:round/>
              <a:headEnd/>
              <a:tailEnd/>
            </a:ln>
          </p:spPr>
          <p:txBody>
            <a:bodyPr/>
            <a:lstStyle/>
            <a:p>
              <a:endParaRPr lang="zh-CN" altLang="en-US"/>
            </a:p>
          </p:txBody>
        </p:sp>
        <p:sp>
          <p:nvSpPr>
            <p:cNvPr id="26640" name="Line 33"/>
            <p:cNvSpPr>
              <a:spLocks noChangeShapeType="1"/>
            </p:cNvSpPr>
            <p:nvPr/>
          </p:nvSpPr>
          <p:spPr bwMode="auto">
            <a:xfrm>
              <a:off x="1850" y="1997"/>
              <a:ext cx="1" cy="7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34"/>
            <p:cNvSpPr>
              <a:spLocks noChangeShapeType="1"/>
            </p:cNvSpPr>
            <p:nvPr/>
          </p:nvSpPr>
          <p:spPr bwMode="auto">
            <a:xfrm flipH="1">
              <a:off x="1864" y="2472"/>
              <a:ext cx="20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35"/>
            <p:cNvSpPr>
              <a:spLocks noChangeShapeType="1"/>
            </p:cNvSpPr>
            <p:nvPr/>
          </p:nvSpPr>
          <p:spPr bwMode="auto">
            <a:xfrm flipV="1">
              <a:off x="1853" y="1874"/>
              <a:ext cx="2" cy="1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Freeform 36"/>
            <p:cNvSpPr>
              <a:spLocks/>
            </p:cNvSpPr>
            <p:nvPr/>
          </p:nvSpPr>
          <p:spPr bwMode="auto">
            <a:xfrm>
              <a:off x="1842" y="18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solidFill>
              <a:srgbClr val="000000"/>
            </a:solidFill>
            <a:ln w="38100" cmpd="sng">
              <a:solidFill>
                <a:schemeClr val="tx1"/>
              </a:solidFill>
              <a:round/>
              <a:headEnd/>
              <a:tailEnd/>
            </a:ln>
          </p:spPr>
          <p:txBody>
            <a:bodyPr/>
            <a:lstStyle/>
            <a:p>
              <a:endParaRPr lang="zh-CN" altLang="en-US"/>
            </a:p>
          </p:txBody>
        </p:sp>
        <p:sp>
          <p:nvSpPr>
            <p:cNvPr id="26644" name="Freeform 37"/>
            <p:cNvSpPr>
              <a:spLocks/>
            </p:cNvSpPr>
            <p:nvPr/>
          </p:nvSpPr>
          <p:spPr bwMode="auto">
            <a:xfrm>
              <a:off x="1842" y="18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5" name="Rectangle 38"/>
            <p:cNvSpPr>
              <a:spLocks noChangeArrowheads="1"/>
            </p:cNvSpPr>
            <p:nvPr/>
          </p:nvSpPr>
          <p:spPr bwMode="auto">
            <a:xfrm>
              <a:off x="1649" y="231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O</a:t>
              </a:r>
              <a:endParaRPr lang="en-US" altLang="zh-CN" sz="2000">
                <a:latin typeface="Garamond" panose="02020404030301010803" pitchFamily="18" charset="0"/>
              </a:endParaRPr>
            </a:p>
          </p:txBody>
        </p:sp>
        <p:sp>
          <p:nvSpPr>
            <p:cNvPr id="26646" name="Rectangle 39"/>
            <p:cNvSpPr>
              <a:spLocks noChangeArrowheads="1"/>
            </p:cNvSpPr>
            <p:nvPr/>
          </p:nvSpPr>
          <p:spPr bwMode="auto">
            <a:xfrm flipH="1">
              <a:off x="4008" y="2365"/>
              <a:ext cx="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t</a:t>
              </a:r>
              <a:endParaRPr lang="en-US" altLang="zh-CN" sz="2000">
                <a:latin typeface="Garamond" panose="02020404030301010803" pitchFamily="18" charset="0"/>
              </a:endParaRPr>
            </a:p>
          </p:txBody>
        </p:sp>
        <p:sp>
          <p:nvSpPr>
            <p:cNvPr id="26647" name="Rectangle 40"/>
            <p:cNvSpPr>
              <a:spLocks noChangeArrowheads="1"/>
            </p:cNvSpPr>
            <p:nvPr/>
          </p:nvSpPr>
          <p:spPr bwMode="auto">
            <a:xfrm>
              <a:off x="1653" y="1771"/>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Symbol" panose="05050102010706020507" pitchFamily="18" charset="2"/>
                </a:rPr>
                <a:t>u</a:t>
              </a:r>
              <a:endParaRPr lang="en-US" altLang="zh-CN" sz="2000">
                <a:latin typeface="Garamond" panose="02020404030301010803" pitchFamily="18" charset="0"/>
              </a:endParaRPr>
            </a:p>
          </p:txBody>
        </p:sp>
      </p:grpSp>
      <p:sp>
        <p:nvSpPr>
          <p:cNvPr id="399401" name="Rectangle 41"/>
          <p:cNvSpPr>
            <a:spLocks noChangeArrowheads="1"/>
          </p:cNvSpPr>
          <p:nvPr/>
        </p:nvSpPr>
        <p:spPr bwMode="auto">
          <a:xfrm>
            <a:off x="539750" y="1319213"/>
            <a:ext cx="590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a:solidFill>
                  <a:srgbClr val="CC0000"/>
                </a:solidFill>
                <a:effectLst>
                  <a:outerShdw blurRad="38100" dist="38100" dir="2700000" algn="tl">
                    <a:srgbClr val="C0C0C0"/>
                  </a:outerShdw>
                </a:effectLst>
                <a:latin typeface="楷体_GB2312" pitchFamily="49" charset="-122"/>
                <a:ea typeface="楷体_GB2312" pitchFamily="49" charset="-122"/>
              </a:rPr>
              <a:t>1. </a:t>
            </a:r>
            <a:r>
              <a:rPr lang="zh-CN" altLang="en-US" sz="2400">
                <a:solidFill>
                  <a:srgbClr val="CC0000"/>
                </a:solidFill>
                <a:effectLst>
                  <a:outerShdw blurRad="38100" dist="38100" dir="2700000" algn="tl">
                    <a:srgbClr val="C0C0C0"/>
                  </a:outerShdw>
                </a:effectLst>
                <a:latin typeface="楷体_GB2312" pitchFamily="49" charset="-122"/>
                <a:ea typeface="楷体_GB2312" pitchFamily="49" charset="-122"/>
              </a:rPr>
              <a:t>模拟信号</a:t>
            </a:r>
          </a:p>
        </p:txBody>
      </p:sp>
      <p:sp>
        <p:nvSpPr>
          <p:cNvPr id="26631" name="Rectangle 42"/>
          <p:cNvSpPr>
            <a:spLocks noChangeArrowheads="1"/>
          </p:cNvSpPr>
          <p:nvPr/>
        </p:nvSpPr>
        <p:spPr bwMode="auto">
          <a:xfrm>
            <a:off x="684213" y="549275"/>
            <a:ext cx="428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chemeClr val="accent2"/>
                </a:solidFill>
                <a:latin typeface="Times New Roman" panose="02020603050405020304" pitchFamily="18" charset="0"/>
                <a:ea typeface="楷体_GB2312" pitchFamily="49" charset="-122"/>
              </a:rPr>
              <a:t>1.1.3</a:t>
            </a:r>
            <a:r>
              <a:rPr kumimoji="1" lang="en-US" altLang="zh-CN" sz="2800">
                <a:solidFill>
                  <a:schemeClr val="accent2"/>
                </a:solidFill>
                <a:latin typeface="楷体_GB2312" pitchFamily="49" charset="-122"/>
                <a:ea typeface="楷体_GB2312" pitchFamily="49" charset="-122"/>
              </a:rPr>
              <a:t> </a:t>
            </a:r>
            <a:r>
              <a:rPr kumimoji="1" lang="zh-CN" altLang="en-US" sz="2800">
                <a:solidFill>
                  <a:schemeClr val="accent2"/>
                </a:solidFill>
                <a:latin typeface="楷体_GB2312" pitchFamily="49" charset="-122"/>
                <a:ea typeface="楷体_GB2312" pitchFamily="49" charset="-122"/>
              </a:rPr>
              <a:t>数字信号与数字信号</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4"/>
          <p:cNvGrpSpPr>
            <a:grpSpLocks/>
          </p:cNvGrpSpPr>
          <p:nvPr/>
        </p:nvGrpSpPr>
        <p:grpSpPr bwMode="auto">
          <a:xfrm>
            <a:off x="1403350" y="2041525"/>
            <a:ext cx="6627813" cy="2971800"/>
            <a:chOff x="928" y="1130"/>
            <a:chExt cx="3648" cy="1872"/>
          </a:xfrm>
        </p:grpSpPr>
        <p:sp>
          <p:nvSpPr>
            <p:cNvPr id="27691" name="Text Box 5"/>
            <p:cNvSpPr txBox="1">
              <a:spLocks noChangeArrowheads="1"/>
            </p:cNvSpPr>
            <p:nvPr/>
          </p:nvSpPr>
          <p:spPr bwMode="auto">
            <a:xfrm>
              <a:off x="2176" y="2762"/>
              <a:ext cx="1056" cy="219"/>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sz="2400">
                  <a:solidFill>
                    <a:srgbClr val="000066"/>
                  </a:solidFill>
                  <a:latin typeface="楷体_GB2312" pitchFamily="49" charset="-122"/>
                  <a:ea typeface="楷体_GB2312" pitchFamily="49" charset="-122"/>
                </a:rPr>
                <a:t>数字信号波形</a:t>
              </a:r>
              <a:endParaRPr kumimoji="1" lang="zh-CN" altLang="en-US" sz="2400" baseline="-25000">
                <a:solidFill>
                  <a:srgbClr val="000066"/>
                </a:solidFill>
                <a:latin typeface="楷体_GB2312" pitchFamily="49" charset="-122"/>
                <a:ea typeface="楷体_GB2312" pitchFamily="49" charset="-122"/>
              </a:endParaRPr>
            </a:p>
          </p:txBody>
        </p:sp>
        <p:sp>
          <p:nvSpPr>
            <p:cNvPr id="27692" name="Rectangle 6"/>
            <p:cNvSpPr>
              <a:spLocks noChangeArrowheads="1"/>
            </p:cNvSpPr>
            <p:nvPr/>
          </p:nvSpPr>
          <p:spPr bwMode="auto">
            <a:xfrm>
              <a:off x="928" y="1130"/>
              <a:ext cx="3648" cy="1872"/>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27651" name="Text Box 7"/>
          <p:cNvSpPr txBox="1">
            <a:spLocks noChangeArrowheads="1"/>
          </p:cNvSpPr>
          <p:nvPr/>
        </p:nvSpPr>
        <p:spPr bwMode="auto">
          <a:xfrm>
            <a:off x="971550" y="549275"/>
            <a:ext cx="7777163" cy="11509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CC0000"/>
                </a:solidFill>
                <a:latin typeface="楷体_GB2312" pitchFamily="49" charset="-122"/>
                <a:ea typeface="楷体_GB2312" pitchFamily="49" charset="-122"/>
              </a:rPr>
              <a:t>2.</a:t>
            </a:r>
            <a:r>
              <a:rPr kumimoji="1" lang="zh-CN" altLang="en-US" sz="2400">
                <a:solidFill>
                  <a:srgbClr val="CC0000"/>
                </a:solidFill>
                <a:latin typeface="楷体_GB2312" pitchFamily="49" charset="-122"/>
                <a:ea typeface="楷体_GB2312" pitchFamily="49" charset="-122"/>
              </a:rPr>
              <a:t>数字信号</a:t>
            </a:r>
          </a:p>
          <a:p>
            <a:pPr eaLnBrk="1" hangingPunct="1">
              <a:lnSpc>
                <a:spcPct val="120000"/>
              </a:lnSpc>
              <a:spcBef>
                <a:spcPct val="50000"/>
              </a:spcBef>
            </a:pPr>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在时间上和数值上均是离散的信号。</a:t>
            </a:r>
          </a:p>
        </p:txBody>
      </p:sp>
      <p:grpSp>
        <p:nvGrpSpPr>
          <p:cNvPr id="27652" name="Group 8"/>
          <p:cNvGrpSpPr>
            <a:grpSpLocks/>
          </p:cNvGrpSpPr>
          <p:nvPr/>
        </p:nvGrpSpPr>
        <p:grpSpPr bwMode="auto">
          <a:xfrm>
            <a:off x="2089150" y="2767013"/>
            <a:ext cx="4922838" cy="523875"/>
            <a:chOff x="1360" y="2046"/>
            <a:chExt cx="3101" cy="330"/>
          </a:xfrm>
        </p:grpSpPr>
        <p:sp>
          <p:nvSpPr>
            <p:cNvPr id="27680" name="Line 9"/>
            <p:cNvSpPr>
              <a:spLocks noChangeShapeType="1"/>
            </p:cNvSpPr>
            <p:nvPr/>
          </p:nvSpPr>
          <p:spPr bwMode="auto">
            <a:xfrm>
              <a:off x="1360" y="2046"/>
              <a:ext cx="62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1" name="Line 10"/>
            <p:cNvSpPr>
              <a:spLocks noChangeShapeType="1"/>
            </p:cNvSpPr>
            <p:nvPr/>
          </p:nvSpPr>
          <p:spPr bwMode="auto">
            <a:xfrm>
              <a:off x="1980"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2" name="Line 11"/>
            <p:cNvSpPr>
              <a:spLocks noChangeShapeType="1"/>
            </p:cNvSpPr>
            <p:nvPr/>
          </p:nvSpPr>
          <p:spPr bwMode="auto">
            <a:xfrm>
              <a:off x="1980" y="2376"/>
              <a:ext cx="31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3" name="Line 12"/>
            <p:cNvSpPr>
              <a:spLocks noChangeShapeType="1"/>
            </p:cNvSpPr>
            <p:nvPr/>
          </p:nvSpPr>
          <p:spPr bwMode="auto">
            <a:xfrm>
              <a:off x="229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4" name="Line 13"/>
            <p:cNvSpPr>
              <a:spLocks noChangeShapeType="1"/>
            </p:cNvSpPr>
            <p:nvPr/>
          </p:nvSpPr>
          <p:spPr bwMode="auto">
            <a:xfrm>
              <a:off x="2291" y="2046"/>
              <a:ext cx="93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5" name="Line 14"/>
            <p:cNvSpPr>
              <a:spLocks noChangeShapeType="1"/>
            </p:cNvSpPr>
            <p:nvPr/>
          </p:nvSpPr>
          <p:spPr bwMode="auto">
            <a:xfrm>
              <a:off x="322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6" name="Line 15"/>
            <p:cNvSpPr>
              <a:spLocks noChangeShapeType="1"/>
            </p:cNvSpPr>
            <p:nvPr/>
          </p:nvSpPr>
          <p:spPr bwMode="auto">
            <a:xfrm>
              <a:off x="3221" y="2376"/>
              <a:ext cx="6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7" name="Line 16"/>
            <p:cNvSpPr>
              <a:spLocks noChangeShapeType="1"/>
            </p:cNvSpPr>
            <p:nvPr/>
          </p:nvSpPr>
          <p:spPr bwMode="auto">
            <a:xfrm>
              <a:off x="384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8" name="Line 17"/>
            <p:cNvSpPr>
              <a:spLocks noChangeShapeType="1"/>
            </p:cNvSpPr>
            <p:nvPr/>
          </p:nvSpPr>
          <p:spPr bwMode="auto">
            <a:xfrm>
              <a:off x="3841" y="2046"/>
              <a:ext cx="31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89" name="Line 18"/>
            <p:cNvSpPr>
              <a:spLocks noChangeShapeType="1"/>
            </p:cNvSpPr>
            <p:nvPr/>
          </p:nvSpPr>
          <p:spPr bwMode="auto">
            <a:xfrm>
              <a:off x="415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90" name="Line 19"/>
            <p:cNvSpPr>
              <a:spLocks noChangeShapeType="1"/>
            </p:cNvSpPr>
            <p:nvPr/>
          </p:nvSpPr>
          <p:spPr bwMode="auto">
            <a:xfrm>
              <a:off x="4151" y="2376"/>
              <a:ext cx="3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7653" name="Group 20"/>
          <p:cNvGrpSpPr>
            <a:grpSpLocks/>
          </p:cNvGrpSpPr>
          <p:nvPr/>
        </p:nvGrpSpPr>
        <p:grpSpPr bwMode="auto">
          <a:xfrm>
            <a:off x="1925638" y="3727450"/>
            <a:ext cx="5086350" cy="523875"/>
            <a:chOff x="1257" y="2651"/>
            <a:chExt cx="3204" cy="330"/>
          </a:xfrm>
        </p:grpSpPr>
        <p:sp>
          <p:nvSpPr>
            <p:cNvPr id="27655" name="Line 21"/>
            <p:cNvSpPr>
              <a:spLocks noChangeShapeType="1"/>
            </p:cNvSpPr>
            <p:nvPr/>
          </p:nvSpPr>
          <p:spPr bwMode="auto">
            <a:xfrm>
              <a:off x="125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6" name="Line 22"/>
            <p:cNvSpPr>
              <a:spLocks noChangeShapeType="1"/>
            </p:cNvSpPr>
            <p:nvPr/>
          </p:nvSpPr>
          <p:spPr bwMode="auto">
            <a:xfrm>
              <a:off x="146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Line 23"/>
            <p:cNvSpPr>
              <a:spLocks noChangeShapeType="1"/>
            </p:cNvSpPr>
            <p:nvPr/>
          </p:nvSpPr>
          <p:spPr bwMode="auto">
            <a:xfrm>
              <a:off x="146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8" name="Line 24"/>
            <p:cNvSpPr>
              <a:spLocks noChangeShapeType="1"/>
            </p:cNvSpPr>
            <p:nvPr/>
          </p:nvSpPr>
          <p:spPr bwMode="auto">
            <a:xfrm>
              <a:off x="156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9" name="Line 25"/>
            <p:cNvSpPr>
              <a:spLocks noChangeShapeType="1"/>
            </p:cNvSpPr>
            <p:nvPr/>
          </p:nvSpPr>
          <p:spPr bwMode="auto">
            <a:xfrm>
              <a:off x="156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0" name="Line 26"/>
            <p:cNvSpPr>
              <a:spLocks noChangeShapeType="1"/>
            </p:cNvSpPr>
            <p:nvPr/>
          </p:nvSpPr>
          <p:spPr bwMode="auto">
            <a:xfrm>
              <a:off x="177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1" name="Line 27"/>
            <p:cNvSpPr>
              <a:spLocks noChangeShapeType="1"/>
            </p:cNvSpPr>
            <p:nvPr/>
          </p:nvSpPr>
          <p:spPr bwMode="auto">
            <a:xfrm>
              <a:off x="177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2" name="Line 28"/>
            <p:cNvSpPr>
              <a:spLocks noChangeShapeType="1"/>
            </p:cNvSpPr>
            <p:nvPr/>
          </p:nvSpPr>
          <p:spPr bwMode="auto">
            <a:xfrm>
              <a:off x="187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3" name="Line 29"/>
            <p:cNvSpPr>
              <a:spLocks noChangeShapeType="1"/>
            </p:cNvSpPr>
            <p:nvPr/>
          </p:nvSpPr>
          <p:spPr bwMode="auto">
            <a:xfrm>
              <a:off x="1877" y="2981"/>
              <a:ext cx="5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4" name="Line 30"/>
            <p:cNvSpPr>
              <a:spLocks noChangeShapeType="1"/>
            </p:cNvSpPr>
            <p:nvPr/>
          </p:nvSpPr>
          <p:spPr bwMode="auto">
            <a:xfrm>
              <a:off x="239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5" name="Line 31"/>
            <p:cNvSpPr>
              <a:spLocks noChangeShapeType="1"/>
            </p:cNvSpPr>
            <p:nvPr/>
          </p:nvSpPr>
          <p:spPr bwMode="auto">
            <a:xfrm>
              <a:off x="239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6" name="Line 32"/>
            <p:cNvSpPr>
              <a:spLocks noChangeShapeType="1"/>
            </p:cNvSpPr>
            <p:nvPr/>
          </p:nvSpPr>
          <p:spPr bwMode="auto">
            <a:xfrm>
              <a:off x="249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7" name="Line 33"/>
            <p:cNvSpPr>
              <a:spLocks noChangeShapeType="1"/>
            </p:cNvSpPr>
            <p:nvPr/>
          </p:nvSpPr>
          <p:spPr bwMode="auto">
            <a:xfrm>
              <a:off x="249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8" name="Line 34"/>
            <p:cNvSpPr>
              <a:spLocks noChangeShapeType="1"/>
            </p:cNvSpPr>
            <p:nvPr/>
          </p:nvSpPr>
          <p:spPr bwMode="auto">
            <a:xfrm>
              <a:off x="270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69" name="Line 35"/>
            <p:cNvSpPr>
              <a:spLocks noChangeShapeType="1"/>
            </p:cNvSpPr>
            <p:nvPr/>
          </p:nvSpPr>
          <p:spPr bwMode="auto">
            <a:xfrm>
              <a:off x="270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0" name="Line 36"/>
            <p:cNvSpPr>
              <a:spLocks noChangeShapeType="1"/>
            </p:cNvSpPr>
            <p:nvPr/>
          </p:nvSpPr>
          <p:spPr bwMode="auto">
            <a:xfrm>
              <a:off x="280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1" name="Line 37"/>
            <p:cNvSpPr>
              <a:spLocks noChangeShapeType="1"/>
            </p:cNvSpPr>
            <p:nvPr/>
          </p:nvSpPr>
          <p:spPr bwMode="auto">
            <a:xfrm>
              <a:off x="280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2" name="Line 38"/>
            <p:cNvSpPr>
              <a:spLocks noChangeShapeType="1"/>
            </p:cNvSpPr>
            <p:nvPr/>
          </p:nvSpPr>
          <p:spPr bwMode="auto">
            <a:xfrm>
              <a:off x="301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3" name="Line 39"/>
            <p:cNvSpPr>
              <a:spLocks noChangeShapeType="1"/>
            </p:cNvSpPr>
            <p:nvPr/>
          </p:nvSpPr>
          <p:spPr bwMode="auto">
            <a:xfrm>
              <a:off x="301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4" name="Line 40"/>
            <p:cNvSpPr>
              <a:spLocks noChangeShapeType="1"/>
            </p:cNvSpPr>
            <p:nvPr/>
          </p:nvSpPr>
          <p:spPr bwMode="auto">
            <a:xfrm>
              <a:off x="311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5" name="Line 41"/>
            <p:cNvSpPr>
              <a:spLocks noChangeShapeType="1"/>
            </p:cNvSpPr>
            <p:nvPr/>
          </p:nvSpPr>
          <p:spPr bwMode="auto">
            <a:xfrm>
              <a:off x="3117" y="2981"/>
              <a:ext cx="8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6" name="Line 42"/>
            <p:cNvSpPr>
              <a:spLocks noChangeShapeType="1"/>
            </p:cNvSpPr>
            <p:nvPr/>
          </p:nvSpPr>
          <p:spPr bwMode="auto">
            <a:xfrm>
              <a:off x="394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7" name="Line 43"/>
            <p:cNvSpPr>
              <a:spLocks noChangeShapeType="1"/>
            </p:cNvSpPr>
            <p:nvPr/>
          </p:nvSpPr>
          <p:spPr bwMode="auto">
            <a:xfrm>
              <a:off x="3944" y="2651"/>
              <a:ext cx="1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8" name="Line 44"/>
            <p:cNvSpPr>
              <a:spLocks noChangeShapeType="1"/>
            </p:cNvSpPr>
            <p:nvPr/>
          </p:nvSpPr>
          <p:spPr bwMode="auto">
            <a:xfrm>
              <a:off x="4048"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79" name="Line 45"/>
            <p:cNvSpPr>
              <a:spLocks noChangeShapeType="1"/>
            </p:cNvSpPr>
            <p:nvPr/>
          </p:nvSpPr>
          <p:spPr bwMode="auto">
            <a:xfrm>
              <a:off x="4048" y="2981"/>
              <a:ext cx="4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430" name="Rectangle 46"/>
          <p:cNvSpPr>
            <a:spLocks noChangeArrowheads="1"/>
          </p:cNvSpPr>
          <p:nvPr/>
        </p:nvSpPr>
        <p:spPr bwMode="auto">
          <a:xfrm>
            <a:off x="466725" y="5268913"/>
            <a:ext cx="82851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2400">
                <a:solidFill>
                  <a:srgbClr val="000066"/>
                </a:solidFill>
                <a:effectLst>
                  <a:outerShdw blurRad="38100" dist="38100" dir="2700000" algn="tl">
                    <a:srgbClr val="C0C0C0"/>
                  </a:outerShdw>
                </a:effectLst>
                <a:latin typeface="楷体_GB2312" pitchFamily="49" charset="-122"/>
                <a:ea typeface="楷体_GB2312" pitchFamily="49" charset="-122"/>
              </a:rPr>
              <a:t>   </a:t>
            </a: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数字电路和模拟电路： 因工作信号研究的对象不同，</a:t>
            </a:r>
          </a:p>
          <a:p>
            <a:pPr eaLnBrk="1" hangingPunct="1">
              <a:spcBef>
                <a:spcPct val="20000"/>
              </a:spcBef>
              <a:defRPr/>
            </a:pP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分析、设计方法以及所用的数学工具也相应不同。</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598488" y="1152525"/>
            <a:ext cx="8061325" cy="14065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sz="2400">
                <a:solidFill>
                  <a:srgbClr val="000099"/>
                </a:solidFill>
                <a:latin typeface="宋体" panose="02010600030101010101" pitchFamily="2" charset="-122"/>
                <a:ea typeface="ˎ̥"/>
                <a:cs typeface="ˎ̥"/>
              </a:rPr>
              <a:t>    </a:t>
            </a:r>
            <a:r>
              <a:rPr kumimoji="1" lang="zh-CN" altLang="en-US" sz="2400">
                <a:solidFill>
                  <a:srgbClr val="000099"/>
                </a:solidFill>
                <a:latin typeface="宋体" panose="02010600030101010101" pitchFamily="2" charset="-122"/>
                <a:ea typeface="ˎ̥"/>
                <a:cs typeface="ˎ̥"/>
              </a:rPr>
              <a:t>模拟量可以用数字</a:t>
            </a:r>
            <a:r>
              <a:rPr kumimoji="1" lang="en-US" altLang="zh-CN" sz="2400">
                <a:solidFill>
                  <a:srgbClr val="000099"/>
                </a:solidFill>
                <a:latin typeface="Times New Roman" panose="02020603050405020304" pitchFamily="18" charset="0"/>
                <a:ea typeface="ˎ̥"/>
                <a:cs typeface="ˎ̥"/>
              </a:rPr>
              <a:t>0</a:t>
            </a:r>
            <a:r>
              <a:rPr kumimoji="1" lang="zh-CN" altLang="en-US" sz="2400">
                <a:solidFill>
                  <a:srgbClr val="000099"/>
                </a:solidFill>
                <a:latin typeface="宋体" panose="02010600030101010101" pitchFamily="2" charset="-122"/>
              </a:rPr>
              <a:t>、</a:t>
            </a:r>
            <a:r>
              <a:rPr kumimoji="1" lang="en-US" altLang="zh-CN" sz="2400">
                <a:solidFill>
                  <a:srgbClr val="000099"/>
                </a:solidFill>
                <a:latin typeface="Times New Roman" panose="02020603050405020304" pitchFamily="18" charset="0"/>
                <a:ea typeface="ˎ̥"/>
                <a:cs typeface="ˎ̥"/>
              </a:rPr>
              <a:t>1</a:t>
            </a:r>
            <a:r>
              <a:rPr kumimoji="1" lang="zh-CN" altLang="en-US" sz="2400">
                <a:solidFill>
                  <a:srgbClr val="000099"/>
                </a:solidFill>
                <a:latin typeface="宋体" panose="02010600030101010101" pitchFamily="2" charset="-122"/>
              </a:rPr>
              <a:t>的编码来表示，这里的编码所指的是数字</a:t>
            </a:r>
            <a:r>
              <a:rPr kumimoji="1" lang="en-US" altLang="zh-CN" sz="2400">
                <a:solidFill>
                  <a:srgbClr val="000099"/>
                </a:solidFill>
                <a:latin typeface="Times New Roman" panose="02020603050405020304" pitchFamily="18" charset="0"/>
                <a:ea typeface="ˎ̥"/>
                <a:cs typeface="ˎ̥"/>
              </a:rPr>
              <a:t>0</a:t>
            </a:r>
            <a:r>
              <a:rPr kumimoji="1" lang="zh-CN" altLang="en-US" sz="2400">
                <a:solidFill>
                  <a:srgbClr val="000099"/>
                </a:solidFill>
                <a:latin typeface="宋体" panose="02010600030101010101" pitchFamily="2" charset="-122"/>
              </a:rPr>
              <a:t>、</a:t>
            </a:r>
            <a:r>
              <a:rPr kumimoji="1" lang="en-US" altLang="zh-CN" sz="2400">
                <a:solidFill>
                  <a:srgbClr val="000099"/>
                </a:solidFill>
                <a:latin typeface="Times New Roman" panose="02020603050405020304" pitchFamily="18" charset="0"/>
                <a:ea typeface="ˎ̥"/>
                <a:cs typeface="ˎ̥"/>
              </a:rPr>
              <a:t>1</a:t>
            </a:r>
            <a:r>
              <a:rPr kumimoji="1" lang="zh-CN" altLang="en-US" sz="2400">
                <a:solidFill>
                  <a:srgbClr val="000099"/>
                </a:solidFill>
                <a:latin typeface="宋体" panose="02010600030101010101" pitchFamily="2" charset="-122"/>
              </a:rPr>
              <a:t>的字符串，这种编码就是二进制码</a:t>
            </a:r>
            <a:r>
              <a:rPr kumimoji="1" lang="zh-CN" altLang="en-US" sz="2400">
                <a:solidFill>
                  <a:srgbClr val="000099"/>
                </a:solidFill>
                <a:latin typeface="Times New Roman" panose="02020603050405020304" pitchFamily="18" charset="0"/>
                <a:ea typeface="ˎ̥"/>
                <a:cs typeface="ˎ̥"/>
              </a:rPr>
              <a:t> </a:t>
            </a:r>
            <a:r>
              <a:rPr kumimoji="1" lang="en-US" altLang="zh-CN" sz="2400">
                <a:solidFill>
                  <a:srgbClr val="000099"/>
                </a:solidFill>
                <a:latin typeface="Times New Roman" panose="02020603050405020304" pitchFamily="18" charset="0"/>
                <a:ea typeface="ˎ̥"/>
                <a:cs typeface="ˎ̥"/>
              </a:rPr>
              <a:t>, </a:t>
            </a:r>
            <a:r>
              <a:rPr kumimoji="1" lang="zh-CN" altLang="en-US" sz="2400">
                <a:solidFill>
                  <a:srgbClr val="000099"/>
                </a:solidFill>
                <a:latin typeface="宋体" panose="02010600030101010101" pitchFamily="2" charset="-122"/>
              </a:rPr>
              <a:t>数字</a:t>
            </a:r>
            <a:r>
              <a:rPr kumimoji="1" lang="en-US" altLang="zh-CN" sz="2400">
                <a:solidFill>
                  <a:srgbClr val="000099"/>
                </a:solidFill>
                <a:latin typeface="Times New Roman" panose="02020603050405020304" pitchFamily="18" charset="0"/>
                <a:ea typeface="ˎ̥"/>
                <a:cs typeface="ˎ̥"/>
              </a:rPr>
              <a:t>0</a:t>
            </a:r>
            <a:r>
              <a:rPr kumimoji="1" lang="zh-CN" altLang="en-US" sz="2400">
                <a:solidFill>
                  <a:srgbClr val="000099"/>
                </a:solidFill>
                <a:latin typeface="宋体" panose="02010600030101010101" pitchFamily="2" charset="-122"/>
              </a:rPr>
              <a:t>、</a:t>
            </a:r>
            <a:r>
              <a:rPr kumimoji="1" lang="en-US" altLang="zh-CN" sz="2400">
                <a:solidFill>
                  <a:srgbClr val="000099"/>
                </a:solidFill>
                <a:latin typeface="Times New Roman" panose="02020603050405020304" pitchFamily="18" charset="0"/>
                <a:ea typeface="ˎ̥"/>
                <a:cs typeface="ˎ̥"/>
              </a:rPr>
              <a:t>1</a:t>
            </a:r>
            <a:r>
              <a:rPr kumimoji="1" lang="zh-CN" altLang="en-US" sz="2400">
                <a:solidFill>
                  <a:srgbClr val="000099"/>
                </a:solidFill>
                <a:latin typeface="宋体" panose="02010600030101010101" pitchFamily="2" charset="-122"/>
              </a:rPr>
              <a:t>的字符串是由模数转换器得来。</a:t>
            </a:r>
            <a:r>
              <a:rPr kumimoji="1" lang="zh-CN" altLang="en-US" sz="2400">
                <a:solidFill>
                  <a:srgbClr val="000099"/>
                </a:solidFill>
                <a:latin typeface="Times New Roman" panose="02020603050405020304" pitchFamily="18" charset="0"/>
                <a:ea typeface="ˎ̥"/>
                <a:cs typeface="ˎ̥"/>
              </a:rPr>
              <a:t> </a:t>
            </a:r>
            <a:endParaRPr lang="zh-CN" altLang="en-US" b="0">
              <a:latin typeface="Arial" panose="020B0604020202020204" pitchFamily="34" charset="0"/>
            </a:endParaRPr>
          </a:p>
        </p:txBody>
      </p:sp>
      <p:sp>
        <p:nvSpPr>
          <p:cNvPr id="28675" name="Rectangle 3"/>
          <p:cNvSpPr>
            <a:spLocks noChangeArrowheads="1"/>
          </p:cNvSpPr>
          <p:nvPr/>
        </p:nvSpPr>
        <p:spPr bwMode="auto">
          <a:xfrm>
            <a:off x="1993900" y="5967413"/>
            <a:ext cx="4583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100" b="0">
                <a:solidFill>
                  <a:schemeClr val="accent2"/>
                </a:solidFill>
                <a:latin typeface="Times New Roman" panose="02020603050405020304" pitchFamily="18" charset="0"/>
                <a:ea typeface="黑体" panose="02010609060101010101" pitchFamily="49" charset="-122"/>
              </a:rPr>
              <a:t>  </a:t>
            </a:r>
            <a:r>
              <a:rPr kumimoji="1" lang="zh-CN" altLang="en-US" sz="2100" b="0">
                <a:solidFill>
                  <a:srgbClr val="000099"/>
                </a:solidFill>
                <a:ea typeface="黑体" panose="02010609060101010101" pitchFamily="49" charset="-122"/>
              </a:rPr>
              <a:t>模拟量的数字表示</a:t>
            </a:r>
            <a:r>
              <a:rPr kumimoji="1" lang="zh-CN" altLang="en-US" sz="2100" b="0">
                <a:solidFill>
                  <a:schemeClr val="accent2"/>
                </a:solidFill>
                <a:latin typeface="黑体" panose="02010609060101010101" pitchFamily="49" charset="-122"/>
                <a:ea typeface="黑体" panose="02010609060101010101" pitchFamily="49" charset="-122"/>
              </a:rPr>
              <a:t> </a:t>
            </a:r>
            <a:endParaRPr lang="zh-CN" altLang="en-US" sz="3800">
              <a:solidFill>
                <a:schemeClr val="tx2"/>
              </a:solidFill>
              <a:ea typeface="楷体_GB2312" pitchFamily="49" charset="-122"/>
            </a:endParaRPr>
          </a:p>
        </p:txBody>
      </p:sp>
      <p:sp>
        <p:nvSpPr>
          <p:cNvPr id="28676" name="Freeform 4"/>
          <p:cNvSpPr>
            <a:spLocks/>
          </p:cNvSpPr>
          <p:nvPr/>
        </p:nvSpPr>
        <p:spPr bwMode="auto">
          <a:xfrm>
            <a:off x="703263" y="3117850"/>
            <a:ext cx="947737" cy="1717675"/>
          </a:xfrm>
          <a:custGeom>
            <a:avLst/>
            <a:gdLst>
              <a:gd name="T0" fmla="*/ 2147483646 w 597"/>
              <a:gd name="T1" fmla="*/ 2147483646 h 1082"/>
              <a:gd name="T2" fmla="*/ 2147483646 w 597"/>
              <a:gd name="T3" fmla="*/ 2147483646 h 1082"/>
              <a:gd name="T4" fmla="*/ 2147483646 w 597"/>
              <a:gd name="T5" fmla="*/ 2147483646 h 1082"/>
              <a:gd name="T6" fmla="*/ 2147483646 w 597"/>
              <a:gd name="T7" fmla="*/ 2147483646 h 1082"/>
              <a:gd name="T8" fmla="*/ 2147483646 w 597"/>
              <a:gd name="T9" fmla="*/ 2147483646 h 1082"/>
              <a:gd name="T10" fmla="*/ 2147483646 w 597"/>
              <a:gd name="T11" fmla="*/ 2147483646 h 1082"/>
              <a:gd name="T12" fmla="*/ 2147483646 w 597"/>
              <a:gd name="T13" fmla="*/ 2147483646 h 1082"/>
              <a:gd name="T14" fmla="*/ 2147483646 w 597"/>
              <a:gd name="T15" fmla="*/ 2147483646 h 1082"/>
              <a:gd name="T16" fmla="*/ 2147483646 w 597"/>
              <a:gd name="T17" fmla="*/ 2147483646 h 1082"/>
              <a:gd name="T18" fmla="*/ 2147483646 w 597"/>
              <a:gd name="T19" fmla="*/ 2147483646 h 1082"/>
              <a:gd name="T20" fmla="*/ 2147483646 w 597"/>
              <a:gd name="T21" fmla="*/ 2147483646 h 1082"/>
              <a:gd name="T22" fmla="*/ 2147483646 w 597"/>
              <a:gd name="T23" fmla="*/ 2147483646 h 1082"/>
              <a:gd name="T24" fmla="*/ 2147483646 w 597"/>
              <a:gd name="T25" fmla="*/ 2147483646 h 1082"/>
              <a:gd name="T26" fmla="*/ 2147483646 w 597"/>
              <a:gd name="T27" fmla="*/ 2147483646 h 1082"/>
              <a:gd name="T28" fmla="*/ 2147483646 w 597"/>
              <a:gd name="T29" fmla="*/ 2147483646 h 1082"/>
              <a:gd name="T30" fmla="*/ 2147483646 w 597"/>
              <a:gd name="T31" fmla="*/ 2147483646 h 1082"/>
              <a:gd name="T32" fmla="*/ 2147483646 w 597"/>
              <a:gd name="T33" fmla="*/ 2147483646 h 1082"/>
              <a:gd name="T34" fmla="*/ 2147483646 w 597"/>
              <a:gd name="T35" fmla="*/ 2147483646 h 1082"/>
              <a:gd name="T36" fmla="*/ 2147483646 w 597"/>
              <a:gd name="T37" fmla="*/ 2147483646 h 1082"/>
              <a:gd name="T38" fmla="*/ 2147483646 w 597"/>
              <a:gd name="T39" fmla="*/ 2147483646 h 1082"/>
              <a:gd name="T40" fmla="*/ 2147483646 w 597"/>
              <a:gd name="T41" fmla="*/ 2147483646 h 1082"/>
              <a:gd name="T42" fmla="*/ 2147483646 w 597"/>
              <a:gd name="T43" fmla="*/ 2147483646 h 1082"/>
              <a:gd name="T44" fmla="*/ 2147483646 w 597"/>
              <a:gd name="T45" fmla="*/ 2147483646 h 1082"/>
              <a:gd name="T46" fmla="*/ 2147483646 w 597"/>
              <a:gd name="T47" fmla="*/ 2147483646 h 1082"/>
              <a:gd name="T48" fmla="*/ 2147483646 w 597"/>
              <a:gd name="T49" fmla="*/ 2147483646 h 1082"/>
              <a:gd name="T50" fmla="*/ 2147483646 w 597"/>
              <a:gd name="T51" fmla="*/ 2147483646 h 1082"/>
              <a:gd name="T52" fmla="*/ 2147483646 w 597"/>
              <a:gd name="T53" fmla="*/ 2147483646 h 1082"/>
              <a:gd name="T54" fmla="*/ 2147483646 w 597"/>
              <a:gd name="T55" fmla="*/ 2147483646 h 1082"/>
              <a:gd name="T56" fmla="*/ 2147483646 w 597"/>
              <a:gd name="T57" fmla="*/ 2147483646 h 1082"/>
              <a:gd name="T58" fmla="*/ 2147483646 w 597"/>
              <a:gd name="T59" fmla="*/ 2147483646 h 1082"/>
              <a:gd name="T60" fmla="*/ 2147483646 w 597"/>
              <a:gd name="T61" fmla="*/ 2147483646 h 1082"/>
              <a:gd name="T62" fmla="*/ 2147483646 w 597"/>
              <a:gd name="T63" fmla="*/ 2147483646 h 1082"/>
              <a:gd name="T64" fmla="*/ 2147483646 w 597"/>
              <a:gd name="T65" fmla="*/ 2147483646 h 10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7" h="1082">
                <a:moveTo>
                  <a:pt x="597" y="0"/>
                </a:moveTo>
                <a:lnTo>
                  <a:pt x="562" y="2"/>
                </a:lnTo>
                <a:lnTo>
                  <a:pt x="531" y="11"/>
                </a:lnTo>
                <a:lnTo>
                  <a:pt x="500" y="22"/>
                </a:lnTo>
                <a:lnTo>
                  <a:pt x="472" y="36"/>
                </a:lnTo>
                <a:lnTo>
                  <a:pt x="444" y="54"/>
                </a:lnTo>
                <a:lnTo>
                  <a:pt x="419" y="74"/>
                </a:lnTo>
                <a:lnTo>
                  <a:pt x="396" y="99"/>
                </a:lnTo>
                <a:lnTo>
                  <a:pt x="375" y="126"/>
                </a:lnTo>
                <a:lnTo>
                  <a:pt x="355" y="155"/>
                </a:lnTo>
                <a:lnTo>
                  <a:pt x="334" y="184"/>
                </a:lnTo>
                <a:lnTo>
                  <a:pt x="316" y="218"/>
                </a:lnTo>
                <a:lnTo>
                  <a:pt x="299" y="254"/>
                </a:lnTo>
                <a:lnTo>
                  <a:pt x="283" y="290"/>
                </a:lnTo>
                <a:lnTo>
                  <a:pt x="268" y="329"/>
                </a:lnTo>
                <a:lnTo>
                  <a:pt x="253" y="369"/>
                </a:lnTo>
                <a:lnTo>
                  <a:pt x="237" y="410"/>
                </a:lnTo>
                <a:lnTo>
                  <a:pt x="225" y="453"/>
                </a:lnTo>
                <a:lnTo>
                  <a:pt x="209" y="496"/>
                </a:lnTo>
                <a:lnTo>
                  <a:pt x="196" y="539"/>
                </a:lnTo>
                <a:lnTo>
                  <a:pt x="184" y="584"/>
                </a:lnTo>
                <a:lnTo>
                  <a:pt x="171" y="626"/>
                </a:lnTo>
                <a:lnTo>
                  <a:pt x="158" y="672"/>
                </a:lnTo>
                <a:lnTo>
                  <a:pt x="143" y="717"/>
                </a:lnTo>
                <a:lnTo>
                  <a:pt x="130" y="760"/>
                </a:lnTo>
                <a:lnTo>
                  <a:pt x="117" y="802"/>
                </a:lnTo>
                <a:lnTo>
                  <a:pt x="102" y="845"/>
                </a:lnTo>
                <a:lnTo>
                  <a:pt x="87" y="888"/>
                </a:lnTo>
                <a:lnTo>
                  <a:pt x="71" y="929"/>
                </a:lnTo>
                <a:lnTo>
                  <a:pt x="56" y="967"/>
                </a:lnTo>
                <a:lnTo>
                  <a:pt x="38" y="1005"/>
                </a:lnTo>
                <a:lnTo>
                  <a:pt x="20" y="1041"/>
                </a:lnTo>
                <a:lnTo>
                  <a:pt x="0" y="1075"/>
                </a:lnTo>
                <a:lnTo>
                  <a:pt x="10" y="1082"/>
                </a:lnTo>
                <a:lnTo>
                  <a:pt x="30" y="1046"/>
                </a:lnTo>
                <a:lnTo>
                  <a:pt x="48" y="1010"/>
                </a:lnTo>
                <a:lnTo>
                  <a:pt x="66" y="972"/>
                </a:lnTo>
                <a:lnTo>
                  <a:pt x="82" y="931"/>
                </a:lnTo>
                <a:lnTo>
                  <a:pt x="99" y="890"/>
                </a:lnTo>
                <a:lnTo>
                  <a:pt x="112" y="847"/>
                </a:lnTo>
                <a:lnTo>
                  <a:pt x="128" y="805"/>
                </a:lnTo>
                <a:lnTo>
                  <a:pt x="143" y="762"/>
                </a:lnTo>
                <a:lnTo>
                  <a:pt x="156" y="719"/>
                </a:lnTo>
                <a:lnTo>
                  <a:pt x="168" y="674"/>
                </a:lnTo>
                <a:lnTo>
                  <a:pt x="181" y="631"/>
                </a:lnTo>
                <a:lnTo>
                  <a:pt x="194" y="586"/>
                </a:lnTo>
                <a:lnTo>
                  <a:pt x="207" y="541"/>
                </a:lnTo>
                <a:lnTo>
                  <a:pt x="222" y="498"/>
                </a:lnTo>
                <a:lnTo>
                  <a:pt x="235" y="455"/>
                </a:lnTo>
                <a:lnTo>
                  <a:pt x="248" y="415"/>
                </a:lnTo>
                <a:lnTo>
                  <a:pt x="263" y="372"/>
                </a:lnTo>
                <a:lnTo>
                  <a:pt x="278" y="333"/>
                </a:lnTo>
                <a:lnTo>
                  <a:pt x="294" y="295"/>
                </a:lnTo>
                <a:lnTo>
                  <a:pt x="309" y="259"/>
                </a:lnTo>
                <a:lnTo>
                  <a:pt x="327" y="223"/>
                </a:lnTo>
                <a:lnTo>
                  <a:pt x="345" y="191"/>
                </a:lnTo>
                <a:lnTo>
                  <a:pt x="365" y="160"/>
                </a:lnTo>
                <a:lnTo>
                  <a:pt x="383" y="130"/>
                </a:lnTo>
                <a:lnTo>
                  <a:pt x="406" y="106"/>
                </a:lnTo>
                <a:lnTo>
                  <a:pt x="429" y="83"/>
                </a:lnTo>
                <a:lnTo>
                  <a:pt x="452" y="63"/>
                </a:lnTo>
                <a:lnTo>
                  <a:pt x="477" y="45"/>
                </a:lnTo>
                <a:lnTo>
                  <a:pt x="505" y="31"/>
                </a:lnTo>
                <a:lnTo>
                  <a:pt x="534" y="20"/>
                </a:lnTo>
                <a:lnTo>
                  <a:pt x="564" y="13"/>
                </a:lnTo>
                <a:lnTo>
                  <a:pt x="597" y="9"/>
                </a:lnTo>
                <a:lnTo>
                  <a:pt x="5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7" name="Freeform 5"/>
          <p:cNvSpPr>
            <a:spLocks/>
          </p:cNvSpPr>
          <p:nvPr/>
        </p:nvSpPr>
        <p:spPr bwMode="auto">
          <a:xfrm>
            <a:off x="1651000" y="3117850"/>
            <a:ext cx="962025" cy="1212850"/>
          </a:xfrm>
          <a:custGeom>
            <a:avLst/>
            <a:gdLst>
              <a:gd name="T0" fmla="*/ 2147483646 w 606"/>
              <a:gd name="T1" fmla="*/ 2147483646 h 764"/>
              <a:gd name="T2" fmla="*/ 2147483646 w 606"/>
              <a:gd name="T3" fmla="*/ 2147483646 h 764"/>
              <a:gd name="T4" fmla="*/ 2147483646 w 606"/>
              <a:gd name="T5" fmla="*/ 2147483646 h 764"/>
              <a:gd name="T6" fmla="*/ 2147483646 w 606"/>
              <a:gd name="T7" fmla="*/ 2147483646 h 764"/>
              <a:gd name="T8" fmla="*/ 2147483646 w 606"/>
              <a:gd name="T9" fmla="*/ 2147483646 h 764"/>
              <a:gd name="T10" fmla="*/ 2147483646 w 606"/>
              <a:gd name="T11" fmla="*/ 2147483646 h 764"/>
              <a:gd name="T12" fmla="*/ 2147483646 w 606"/>
              <a:gd name="T13" fmla="*/ 2147483646 h 764"/>
              <a:gd name="T14" fmla="*/ 2147483646 w 606"/>
              <a:gd name="T15" fmla="*/ 2147483646 h 764"/>
              <a:gd name="T16" fmla="*/ 2147483646 w 606"/>
              <a:gd name="T17" fmla="*/ 2147483646 h 764"/>
              <a:gd name="T18" fmla="*/ 2147483646 w 606"/>
              <a:gd name="T19" fmla="*/ 2147483646 h 764"/>
              <a:gd name="T20" fmla="*/ 2147483646 w 606"/>
              <a:gd name="T21" fmla="*/ 2147483646 h 764"/>
              <a:gd name="T22" fmla="*/ 2147483646 w 606"/>
              <a:gd name="T23" fmla="*/ 2147483646 h 764"/>
              <a:gd name="T24" fmla="*/ 2147483646 w 606"/>
              <a:gd name="T25" fmla="*/ 2147483646 h 764"/>
              <a:gd name="T26" fmla="*/ 2147483646 w 606"/>
              <a:gd name="T27" fmla="*/ 2147483646 h 764"/>
              <a:gd name="T28" fmla="*/ 2147483646 w 606"/>
              <a:gd name="T29" fmla="*/ 2147483646 h 764"/>
              <a:gd name="T30" fmla="*/ 2147483646 w 606"/>
              <a:gd name="T31" fmla="*/ 2147483646 h 764"/>
              <a:gd name="T32" fmla="*/ 0 w 606"/>
              <a:gd name="T33" fmla="*/ 0 h 764"/>
              <a:gd name="T34" fmla="*/ 2147483646 w 606"/>
              <a:gd name="T35" fmla="*/ 2147483646 h 764"/>
              <a:gd name="T36" fmla="*/ 2147483646 w 606"/>
              <a:gd name="T37" fmla="*/ 2147483646 h 764"/>
              <a:gd name="T38" fmla="*/ 2147483646 w 606"/>
              <a:gd name="T39" fmla="*/ 2147483646 h 764"/>
              <a:gd name="T40" fmla="*/ 2147483646 w 606"/>
              <a:gd name="T41" fmla="*/ 2147483646 h 764"/>
              <a:gd name="T42" fmla="*/ 2147483646 w 606"/>
              <a:gd name="T43" fmla="*/ 2147483646 h 764"/>
              <a:gd name="T44" fmla="*/ 2147483646 w 606"/>
              <a:gd name="T45" fmla="*/ 2147483646 h 764"/>
              <a:gd name="T46" fmla="*/ 2147483646 w 606"/>
              <a:gd name="T47" fmla="*/ 2147483646 h 764"/>
              <a:gd name="T48" fmla="*/ 2147483646 w 606"/>
              <a:gd name="T49" fmla="*/ 2147483646 h 764"/>
              <a:gd name="T50" fmla="*/ 2147483646 w 606"/>
              <a:gd name="T51" fmla="*/ 2147483646 h 764"/>
              <a:gd name="T52" fmla="*/ 2147483646 w 606"/>
              <a:gd name="T53" fmla="*/ 2147483646 h 764"/>
              <a:gd name="T54" fmla="*/ 2147483646 w 606"/>
              <a:gd name="T55" fmla="*/ 2147483646 h 764"/>
              <a:gd name="T56" fmla="*/ 2147483646 w 606"/>
              <a:gd name="T57" fmla="*/ 2147483646 h 764"/>
              <a:gd name="T58" fmla="*/ 2147483646 w 606"/>
              <a:gd name="T59" fmla="*/ 2147483646 h 764"/>
              <a:gd name="T60" fmla="*/ 2147483646 w 606"/>
              <a:gd name="T61" fmla="*/ 2147483646 h 764"/>
              <a:gd name="T62" fmla="*/ 2147483646 w 606"/>
              <a:gd name="T63" fmla="*/ 2147483646 h 764"/>
              <a:gd name="T64" fmla="*/ 2147483646 w 606"/>
              <a:gd name="T65" fmla="*/ 2147483646 h 764"/>
              <a:gd name="T66" fmla="*/ 2147483646 w 606"/>
              <a:gd name="T67" fmla="*/ 2147483646 h 7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6" h="764">
                <a:moveTo>
                  <a:pt x="603" y="753"/>
                </a:moveTo>
                <a:lnTo>
                  <a:pt x="606" y="753"/>
                </a:lnTo>
                <a:lnTo>
                  <a:pt x="580" y="751"/>
                </a:lnTo>
                <a:lnTo>
                  <a:pt x="557" y="741"/>
                </a:lnTo>
                <a:lnTo>
                  <a:pt x="534" y="732"/>
                </a:lnTo>
                <a:lnTo>
                  <a:pt x="514" y="717"/>
                </a:lnTo>
                <a:lnTo>
                  <a:pt x="491" y="699"/>
                </a:lnTo>
                <a:lnTo>
                  <a:pt x="473" y="678"/>
                </a:lnTo>
                <a:lnTo>
                  <a:pt x="452" y="656"/>
                </a:lnTo>
                <a:lnTo>
                  <a:pt x="435" y="631"/>
                </a:lnTo>
                <a:lnTo>
                  <a:pt x="417" y="604"/>
                </a:lnTo>
                <a:lnTo>
                  <a:pt x="399" y="575"/>
                </a:lnTo>
                <a:lnTo>
                  <a:pt x="381" y="543"/>
                </a:lnTo>
                <a:lnTo>
                  <a:pt x="366" y="511"/>
                </a:lnTo>
                <a:lnTo>
                  <a:pt x="350" y="478"/>
                </a:lnTo>
                <a:lnTo>
                  <a:pt x="332" y="444"/>
                </a:lnTo>
                <a:lnTo>
                  <a:pt x="317" y="408"/>
                </a:lnTo>
                <a:lnTo>
                  <a:pt x="302" y="374"/>
                </a:lnTo>
                <a:lnTo>
                  <a:pt x="286" y="340"/>
                </a:lnTo>
                <a:lnTo>
                  <a:pt x="271" y="304"/>
                </a:lnTo>
                <a:lnTo>
                  <a:pt x="256" y="270"/>
                </a:lnTo>
                <a:lnTo>
                  <a:pt x="240" y="236"/>
                </a:lnTo>
                <a:lnTo>
                  <a:pt x="223" y="205"/>
                </a:lnTo>
                <a:lnTo>
                  <a:pt x="207" y="175"/>
                </a:lnTo>
                <a:lnTo>
                  <a:pt x="189" y="146"/>
                </a:lnTo>
                <a:lnTo>
                  <a:pt x="172" y="119"/>
                </a:lnTo>
                <a:lnTo>
                  <a:pt x="154" y="92"/>
                </a:lnTo>
                <a:lnTo>
                  <a:pt x="136" y="69"/>
                </a:lnTo>
                <a:lnTo>
                  <a:pt x="115" y="49"/>
                </a:lnTo>
                <a:lnTo>
                  <a:pt x="95" y="33"/>
                </a:lnTo>
                <a:lnTo>
                  <a:pt x="72" y="20"/>
                </a:lnTo>
                <a:lnTo>
                  <a:pt x="49" y="9"/>
                </a:lnTo>
                <a:lnTo>
                  <a:pt x="26" y="2"/>
                </a:lnTo>
                <a:lnTo>
                  <a:pt x="0" y="0"/>
                </a:lnTo>
                <a:lnTo>
                  <a:pt x="0" y="9"/>
                </a:lnTo>
                <a:lnTo>
                  <a:pt x="23" y="11"/>
                </a:lnTo>
                <a:lnTo>
                  <a:pt x="46" y="18"/>
                </a:lnTo>
                <a:lnTo>
                  <a:pt x="67" y="27"/>
                </a:lnTo>
                <a:lnTo>
                  <a:pt x="87" y="40"/>
                </a:lnTo>
                <a:lnTo>
                  <a:pt x="108" y="58"/>
                </a:lnTo>
                <a:lnTo>
                  <a:pt x="126" y="76"/>
                </a:lnTo>
                <a:lnTo>
                  <a:pt x="143" y="99"/>
                </a:lnTo>
                <a:lnTo>
                  <a:pt x="161" y="124"/>
                </a:lnTo>
                <a:lnTo>
                  <a:pt x="179" y="151"/>
                </a:lnTo>
                <a:lnTo>
                  <a:pt x="197" y="180"/>
                </a:lnTo>
                <a:lnTo>
                  <a:pt x="212" y="209"/>
                </a:lnTo>
                <a:lnTo>
                  <a:pt x="228" y="241"/>
                </a:lnTo>
                <a:lnTo>
                  <a:pt x="246" y="275"/>
                </a:lnTo>
                <a:lnTo>
                  <a:pt x="261" y="309"/>
                </a:lnTo>
                <a:lnTo>
                  <a:pt x="276" y="342"/>
                </a:lnTo>
                <a:lnTo>
                  <a:pt x="292" y="378"/>
                </a:lnTo>
                <a:lnTo>
                  <a:pt x="307" y="412"/>
                </a:lnTo>
                <a:lnTo>
                  <a:pt x="322" y="446"/>
                </a:lnTo>
                <a:lnTo>
                  <a:pt x="338" y="482"/>
                </a:lnTo>
                <a:lnTo>
                  <a:pt x="355" y="514"/>
                </a:lnTo>
                <a:lnTo>
                  <a:pt x="371" y="548"/>
                </a:lnTo>
                <a:lnTo>
                  <a:pt x="389" y="579"/>
                </a:lnTo>
                <a:lnTo>
                  <a:pt x="407" y="608"/>
                </a:lnTo>
                <a:lnTo>
                  <a:pt x="424" y="636"/>
                </a:lnTo>
                <a:lnTo>
                  <a:pt x="442" y="663"/>
                </a:lnTo>
                <a:lnTo>
                  <a:pt x="463" y="685"/>
                </a:lnTo>
                <a:lnTo>
                  <a:pt x="483" y="708"/>
                </a:lnTo>
                <a:lnTo>
                  <a:pt x="506" y="726"/>
                </a:lnTo>
                <a:lnTo>
                  <a:pt x="529" y="739"/>
                </a:lnTo>
                <a:lnTo>
                  <a:pt x="552" y="751"/>
                </a:lnTo>
                <a:lnTo>
                  <a:pt x="578" y="760"/>
                </a:lnTo>
                <a:lnTo>
                  <a:pt x="606" y="764"/>
                </a:lnTo>
                <a:lnTo>
                  <a:pt x="603" y="7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8" name="Freeform 6"/>
          <p:cNvSpPr>
            <a:spLocks/>
          </p:cNvSpPr>
          <p:nvPr/>
        </p:nvSpPr>
        <p:spPr bwMode="auto">
          <a:xfrm>
            <a:off x="2608263" y="3746500"/>
            <a:ext cx="433387" cy="584200"/>
          </a:xfrm>
          <a:custGeom>
            <a:avLst/>
            <a:gdLst>
              <a:gd name="T0" fmla="*/ 2147483646 w 273"/>
              <a:gd name="T1" fmla="*/ 0 h 368"/>
              <a:gd name="T2" fmla="*/ 2147483646 w 273"/>
              <a:gd name="T3" fmla="*/ 2147483646 h 368"/>
              <a:gd name="T4" fmla="*/ 2147483646 w 273"/>
              <a:gd name="T5" fmla="*/ 2147483646 h 368"/>
              <a:gd name="T6" fmla="*/ 2147483646 w 273"/>
              <a:gd name="T7" fmla="*/ 2147483646 h 368"/>
              <a:gd name="T8" fmla="*/ 2147483646 w 273"/>
              <a:gd name="T9" fmla="*/ 2147483646 h 368"/>
              <a:gd name="T10" fmla="*/ 2147483646 w 273"/>
              <a:gd name="T11" fmla="*/ 2147483646 h 368"/>
              <a:gd name="T12" fmla="*/ 2147483646 w 273"/>
              <a:gd name="T13" fmla="*/ 2147483646 h 368"/>
              <a:gd name="T14" fmla="*/ 2147483646 w 273"/>
              <a:gd name="T15" fmla="*/ 2147483646 h 368"/>
              <a:gd name="T16" fmla="*/ 2147483646 w 273"/>
              <a:gd name="T17" fmla="*/ 2147483646 h 368"/>
              <a:gd name="T18" fmla="*/ 2147483646 w 273"/>
              <a:gd name="T19" fmla="*/ 2147483646 h 368"/>
              <a:gd name="T20" fmla="*/ 2147483646 w 273"/>
              <a:gd name="T21" fmla="*/ 2147483646 h 368"/>
              <a:gd name="T22" fmla="*/ 2147483646 w 273"/>
              <a:gd name="T23" fmla="*/ 2147483646 h 368"/>
              <a:gd name="T24" fmla="*/ 2147483646 w 273"/>
              <a:gd name="T25" fmla="*/ 2147483646 h 368"/>
              <a:gd name="T26" fmla="*/ 2147483646 w 273"/>
              <a:gd name="T27" fmla="*/ 2147483646 h 368"/>
              <a:gd name="T28" fmla="*/ 2147483646 w 273"/>
              <a:gd name="T29" fmla="*/ 2147483646 h 368"/>
              <a:gd name="T30" fmla="*/ 2147483646 w 273"/>
              <a:gd name="T31" fmla="*/ 2147483646 h 368"/>
              <a:gd name="T32" fmla="*/ 2147483646 w 273"/>
              <a:gd name="T33" fmla="*/ 2147483646 h 368"/>
              <a:gd name="T34" fmla="*/ 2147483646 w 273"/>
              <a:gd name="T35" fmla="*/ 2147483646 h 368"/>
              <a:gd name="T36" fmla="*/ 2147483646 w 273"/>
              <a:gd name="T37" fmla="*/ 2147483646 h 368"/>
              <a:gd name="T38" fmla="*/ 2147483646 w 273"/>
              <a:gd name="T39" fmla="*/ 2147483646 h 368"/>
              <a:gd name="T40" fmla="*/ 2147483646 w 273"/>
              <a:gd name="T41" fmla="*/ 2147483646 h 368"/>
              <a:gd name="T42" fmla="*/ 2147483646 w 273"/>
              <a:gd name="T43" fmla="*/ 2147483646 h 368"/>
              <a:gd name="T44" fmla="*/ 2147483646 w 273"/>
              <a:gd name="T45" fmla="*/ 2147483646 h 368"/>
              <a:gd name="T46" fmla="*/ 2147483646 w 273"/>
              <a:gd name="T47" fmla="*/ 2147483646 h 368"/>
              <a:gd name="T48" fmla="*/ 2147483646 w 273"/>
              <a:gd name="T49" fmla="*/ 2147483646 h 368"/>
              <a:gd name="T50" fmla="*/ 2147483646 w 273"/>
              <a:gd name="T51" fmla="*/ 2147483646 h 368"/>
              <a:gd name="T52" fmla="*/ 2147483646 w 273"/>
              <a:gd name="T53" fmla="*/ 2147483646 h 368"/>
              <a:gd name="T54" fmla="*/ 2147483646 w 273"/>
              <a:gd name="T55" fmla="*/ 2147483646 h 368"/>
              <a:gd name="T56" fmla="*/ 2147483646 w 273"/>
              <a:gd name="T57" fmla="*/ 2147483646 h 368"/>
              <a:gd name="T58" fmla="*/ 2147483646 w 273"/>
              <a:gd name="T59" fmla="*/ 2147483646 h 368"/>
              <a:gd name="T60" fmla="*/ 2147483646 w 273"/>
              <a:gd name="T61" fmla="*/ 2147483646 h 368"/>
              <a:gd name="T62" fmla="*/ 2147483646 w 273"/>
              <a:gd name="T63" fmla="*/ 2147483646 h 368"/>
              <a:gd name="T64" fmla="*/ 2147483646 w 273"/>
              <a:gd name="T65" fmla="*/ 2147483646 h 3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3" h="368">
                <a:moveTo>
                  <a:pt x="273" y="3"/>
                </a:moveTo>
                <a:lnTo>
                  <a:pt x="263" y="0"/>
                </a:lnTo>
                <a:lnTo>
                  <a:pt x="253" y="3"/>
                </a:lnTo>
                <a:lnTo>
                  <a:pt x="245" y="5"/>
                </a:lnTo>
                <a:lnTo>
                  <a:pt x="235" y="12"/>
                </a:lnTo>
                <a:lnTo>
                  <a:pt x="227" y="19"/>
                </a:lnTo>
                <a:lnTo>
                  <a:pt x="222" y="28"/>
                </a:lnTo>
                <a:lnTo>
                  <a:pt x="215" y="37"/>
                </a:lnTo>
                <a:lnTo>
                  <a:pt x="210" y="48"/>
                </a:lnTo>
                <a:lnTo>
                  <a:pt x="202" y="59"/>
                </a:lnTo>
                <a:lnTo>
                  <a:pt x="197" y="73"/>
                </a:lnTo>
                <a:lnTo>
                  <a:pt x="192" y="86"/>
                </a:lnTo>
                <a:lnTo>
                  <a:pt x="184" y="102"/>
                </a:lnTo>
                <a:lnTo>
                  <a:pt x="179" y="115"/>
                </a:lnTo>
                <a:lnTo>
                  <a:pt x="174" y="131"/>
                </a:lnTo>
                <a:lnTo>
                  <a:pt x="169" y="149"/>
                </a:lnTo>
                <a:lnTo>
                  <a:pt x="161" y="165"/>
                </a:lnTo>
                <a:lnTo>
                  <a:pt x="156" y="181"/>
                </a:lnTo>
                <a:lnTo>
                  <a:pt x="148" y="199"/>
                </a:lnTo>
                <a:lnTo>
                  <a:pt x="141" y="215"/>
                </a:lnTo>
                <a:lnTo>
                  <a:pt x="136" y="230"/>
                </a:lnTo>
                <a:lnTo>
                  <a:pt x="128" y="246"/>
                </a:lnTo>
                <a:lnTo>
                  <a:pt x="118" y="262"/>
                </a:lnTo>
                <a:lnTo>
                  <a:pt x="110" y="276"/>
                </a:lnTo>
                <a:lnTo>
                  <a:pt x="100" y="289"/>
                </a:lnTo>
                <a:lnTo>
                  <a:pt x="90" y="303"/>
                </a:lnTo>
                <a:lnTo>
                  <a:pt x="79" y="314"/>
                </a:lnTo>
                <a:lnTo>
                  <a:pt x="69" y="325"/>
                </a:lnTo>
                <a:lnTo>
                  <a:pt x="56" y="334"/>
                </a:lnTo>
                <a:lnTo>
                  <a:pt x="44" y="343"/>
                </a:lnTo>
                <a:lnTo>
                  <a:pt x="31" y="350"/>
                </a:lnTo>
                <a:lnTo>
                  <a:pt x="15" y="355"/>
                </a:lnTo>
                <a:lnTo>
                  <a:pt x="0" y="357"/>
                </a:lnTo>
                <a:lnTo>
                  <a:pt x="3" y="368"/>
                </a:lnTo>
                <a:lnTo>
                  <a:pt x="21" y="364"/>
                </a:lnTo>
                <a:lnTo>
                  <a:pt x="36" y="359"/>
                </a:lnTo>
                <a:lnTo>
                  <a:pt x="51" y="350"/>
                </a:lnTo>
                <a:lnTo>
                  <a:pt x="64" y="343"/>
                </a:lnTo>
                <a:lnTo>
                  <a:pt x="77" y="332"/>
                </a:lnTo>
                <a:lnTo>
                  <a:pt x="90" y="321"/>
                </a:lnTo>
                <a:lnTo>
                  <a:pt x="100" y="309"/>
                </a:lnTo>
                <a:lnTo>
                  <a:pt x="110" y="296"/>
                </a:lnTo>
                <a:lnTo>
                  <a:pt x="120" y="280"/>
                </a:lnTo>
                <a:lnTo>
                  <a:pt x="128" y="267"/>
                </a:lnTo>
                <a:lnTo>
                  <a:pt x="138" y="251"/>
                </a:lnTo>
                <a:lnTo>
                  <a:pt x="146" y="235"/>
                </a:lnTo>
                <a:lnTo>
                  <a:pt x="153" y="217"/>
                </a:lnTo>
                <a:lnTo>
                  <a:pt x="158" y="201"/>
                </a:lnTo>
                <a:lnTo>
                  <a:pt x="166" y="185"/>
                </a:lnTo>
                <a:lnTo>
                  <a:pt x="171" y="167"/>
                </a:lnTo>
                <a:lnTo>
                  <a:pt x="179" y="152"/>
                </a:lnTo>
                <a:lnTo>
                  <a:pt x="184" y="136"/>
                </a:lnTo>
                <a:lnTo>
                  <a:pt x="189" y="120"/>
                </a:lnTo>
                <a:lnTo>
                  <a:pt x="197" y="104"/>
                </a:lnTo>
                <a:lnTo>
                  <a:pt x="202" y="91"/>
                </a:lnTo>
                <a:lnTo>
                  <a:pt x="207" y="77"/>
                </a:lnTo>
                <a:lnTo>
                  <a:pt x="212" y="64"/>
                </a:lnTo>
                <a:lnTo>
                  <a:pt x="220" y="52"/>
                </a:lnTo>
                <a:lnTo>
                  <a:pt x="225" y="41"/>
                </a:lnTo>
                <a:lnTo>
                  <a:pt x="230" y="32"/>
                </a:lnTo>
                <a:lnTo>
                  <a:pt x="238" y="25"/>
                </a:lnTo>
                <a:lnTo>
                  <a:pt x="243" y="19"/>
                </a:lnTo>
                <a:lnTo>
                  <a:pt x="250" y="14"/>
                </a:lnTo>
                <a:lnTo>
                  <a:pt x="256" y="12"/>
                </a:lnTo>
                <a:lnTo>
                  <a:pt x="263" y="12"/>
                </a:lnTo>
                <a:lnTo>
                  <a:pt x="271" y="12"/>
                </a:lnTo>
                <a:lnTo>
                  <a:pt x="27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79" name="Freeform 7"/>
          <p:cNvSpPr>
            <a:spLocks/>
          </p:cNvSpPr>
          <p:nvPr/>
        </p:nvSpPr>
        <p:spPr bwMode="auto">
          <a:xfrm>
            <a:off x="3038475" y="3751263"/>
            <a:ext cx="349250" cy="428625"/>
          </a:xfrm>
          <a:custGeom>
            <a:avLst/>
            <a:gdLst>
              <a:gd name="T0" fmla="*/ 2147483646 w 220"/>
              <a:gd name="T1" fmla="*/ 2147483646 h 270"/>
              <a:gd name="T2" fmla="*/ 2147483646 w 220"/>
              <a:gd name="T3" fmla="*/ 2147483646 h 270"/>
              <a:gd name="T4" fmla="*/ 2147483646 w 220"/>
              <a:gd name="T5" fmla="*/ 2147483646 h 270"/>
              <a:gd name="T6" fmla="*/ 2147483646 w 220"/>
              <a:gd name="T7" fmla="*/ 2147483646 h 270"/>
              <a:gd name="T8" fmla="*/ 2147483646 w 220"/>
              <a:gd name="T9" fmla="*/ 2147483646 h 270"/>
              <a:gd name="T10" fmla="*/ 2147483646 w 220"/>
              <a:gd name="T11" fmla="*/ 2147483646 h 270"/>
              <a:gd name="T12" fmla="*/ 2147483646 w 220"/>
              <a:gd name="T13" fmla="*/ 2147483646 h 270"/>
              <a:gd name="T14" fmla="*/ 2147483646 w 220"/>
              <a:gd name="T15" fmla="*/ 2147483646 h 270"/>
              <a:gd name="T16" fmla="*/ 2147483646 w 220"/>
              <a:gd name="T17" fmla="*/ 2147483646 h 270"/>
              <a:gd name="T18" fmla="*/ 2147483646 w 220"/>
              <a:gd name="T19" fmla="*/ 2147483646 h 270"/>
              <a:gd name="T20" fmla="*/ 2147483646 w 220"/>
              <a:gd name="T21" fmla="*/ 2147483646 h 270"/>
              <a:gd name="T22" fmla="*/ 2147483646 w 220"/>
              <a:gd name="T23" fmla="*/ 2147483646 h 270"/>
              <a:gd name="T24" fmla="*/ 2147483646 w 220"/>
              <a:gd name="T25" fmla="*/ 2147483646 h 270"/>
              <a:gd name="T26" fmla="*/ 2147483646 w 220"/>
              <a:gd name="T27" fmla="*/ 2147483646 h 270"/>
              <a:gd name="T28" fmla="*/ 2147483646 w 220"/>
              <a:gd name="T29" fmla="*/ 2147483646 h 270"/>
              <a:gd name="T30" fmla="*/ 2147483646 w 220"/>
              <a:gd name="T31" fmla="*/ 2147483646 h 270"/>
              <a:gd name="T32" fmla="*/ 2147483646 w 220"/>
              <a:gd name="T33" fmla="*/ 0 h 270"/>
              <a:gd name="T34" fmla="*/ 2147483646 w 220"/>
              <a:gd name="T35" fmla="*/ 2147483646 h 270"/>
              <a:gd name="T36" fmla="*/ 2147483646 w 220"/>
              <a:gd name="T37" fmla="*/ 2147483646 h 270"/>
              <a:gd name="T38" fmla="*/ 2147483646 w 220"/>
              <a:gd name="T39" fmla="*/ 2147483646 h 270"/>
              <a:gd name="T40" fmla="*/ 2147483646 w 220"/>
              <a:gd name="T41" fmla="*/ 2147483646 h 270"/>
              <a:gd name="T42" fmla="*/ 2147483646 w 220"/>
              <a:gd name="T43" fmla="*/ 2147483646 h 270"/>
              <a:gd name="T44" fmla="*/ 2147483646 w 220"/>
              <a:gd name="T45" fmla="*/ 2147483646 h 270"/>
              <a:gd name="T46" fmla="*/ 2147483646 w 220"/>
              <a:gd name="T47" fmla="*/ 2147483646 h 270"/>
              <a:gd name="T48" fmla="*/ 2147483646 w 220"/>
              <a:gd name="T49" fmla="*/ 2147483646 h 270"/>
              <a:gd name="T50" fmla="*/ 2147483646 w 220"/>
              <a:gd name="T51" fmla="*/ 2147483646 h 270"/>
              <a:gd name="T52" fmla="*/ 2147483646 w 220"/>
              <a:gd name="T53" fmla="*/ 2147483646 h 270"/>
              <a:gd name="T54" fmla="*/ 2147483646 w 220"/>
              <a:gd name="T55" fmla="*/ 2147483646 h 270"/>
              <a:gd name="T56" fmla="*/ 2147483646 w 220"/>
              <a:gd name="T57" fmla="*/ 2147483646 h 270"/>
              <a:gd name="T58" fmla="*/ 2147483646 w 220"/>
              <a:gd name="T59" fmla="*/ 2147483646 h 270"/>
              <a:gd name="T60" fmla="*/ 2147483646 w 220"/>
              <a:gd name="T61" fmla="*/ 2147483646 h 270"/>
              <a:gd name="T62" fmla="*/ 2147483646 w 220"/>
              <a:gd name="T63" fmla="*/ 2147483646 h 270"/>
              <a:gd name="T64" fmla="*/ 2147483646 w 220"/>
              <a:gd name="T65" fmla="*/ 2147483646 h 270"/>
              <a:gd name="T66" fmla="*/ 2147483646 w 220"/>
              <a:gd name="T67" fmla="*/ 2147483646 h 270"/>
              <a:gd name="T68" fmla="*/ 2147483646 w 220"/>
              <a:gd name="T69" fmla="*/ 2147483646 h 270"/>
              <a:gd name="T70" fmla="*/ 2147483646 w 220"/>
              <a:gd name="T71" fmla="*/ 214748364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0" h="270">
                <a:moveTo>
                  <a:pt x="220" y="259"/>
                </a:moveTo>
                <a:lnTo>
                  <a:pt x="214" y="259"/>
                </a:lnTo>
                <a:lnTo>
                  <a:pt x="209" y="261"/>
                </a:lnTo>
                <a:lnTo>
                  <a:pt x="202" y="261"/>
                </a:lnTo>
                <a:lnTo>
                  <a:pt x="197" y="259"/>
                </a:lnTo>
                <a:lnTo>
                  <a:pt x="191" y="257"/>
                </a:lnTo>
                <a:lnTo>
                  <a:pt x="184" y="252"/>
                </a:lnTo>
                <a:lnTo>
                  <a:pt x="179" y="248"/>
                </a:lnTo>
                <a:lnTo>
                  <a:pt x="171" y="243"/>
                </a:lnTo>
                <a:lnTo>
                  <a:pt x="166" y="234"/>
                </a:lnTo>
                <a:lnTo>
                  <a:pt x="161" y="227"/>
                </a:lnTo>
                <a:lnTo>
                  <a:pt x="153" y="218"/>
                </a:lnTo>
                <a:lnTo>
                  <a:pt x="148" y="207"/>
                </a:lnTo>
                <a:lnTo>
                  <a:pt x="140" y="198"/>
                </a:lnTo>
                <a:lnTo>
                  <a:pt x="135" y="187"/>
                </a:lnTo>
                <a:lnTo>
                  <a:pt x="130" y="176"/>
                </a:lnTo>
                <a:lnTo>
                  <a:pt x="122" y="164"/>
                </a:lnTo>
                <a:lnTo>
                  <a:pt x="117" y="151"/>
                </a:lnTo>
                <a:lnTo>
                  <a:pt x="112" y="140"/>
                </a:lnTo>
                <a:lnTo>
                  <a:pt x="105" y="126"/>
                </a:lnTo>
                <a:lnTo>
                  <a:pt x="99" y="115"/>
                </a:lnTo>
                <a:lnTo>
                  <a:pt x="92" y="101"/>
                </a:lnTo>
                <a:lnTo>
                  <a:pt x="87" y="90"/>
                </a:lnTo>
                <a:lnTo>
                  <a:pt x="79" y="79"/>
                </a:lnTo>
                <a:lnTo>
                  <a:pt x="74" y="67"/>
                </a:lnTo>
                <a:lnTo>
                  <a:pt x="66" y="56"/>
                </a:lnTo>
                <a:lnTo>
                  <a:pt x="59" y="47"/>
                </a:lnTo>
                <a:lnTo>
                  <a:pt x="51" y="36"/>
                </a:lnTo>
                <a:lnTo>
                  <a:pt x="46" y="27"/>
                </a:lnTo>
                <a:lnTo>
                  <a:pt x="38" y="20"/>
                </a:lnTo>
                <a:lnTo>
                  <a:pt x="28" y="13"/>
                </a:lnTo>
                <a:lnTo>
                  <a:pt x="20" y="6"/>
                </a:lnTo>
                <a:lnTo>
                  <a:pt x="13" y="2"/>
                </a:lnTo>
                <a:lnTo>
                  <a:pt x="2" y="0"/>
                </a:lnTo>
                <a:lnTo>
                  <a:pt x="0" y="9"/>
                </a:lnTo>
                <a:lnTo>
                  <a:pt x="8" y="11"/>
                </a:lnTo>
                <a:lnTo>
                  <a:pt x="15" y="16"/>
                </a:lnTo>
                <a:lnTo>
                  <a:pt x="20" y="20"/>
                </a:lnTo>
                <a:lnTo>
                  <a:pt x="28" y="27"/>
                </a:lnTo>
                <a:lnTo>
                  <a:pt x="36" y="34"/>
                </a:lnTo>
                <a:lnTo>
                  <a:pt x="43" y="43"/>
                </a:lnTo>
                <a:lnTo>
                  <a:pt x="51" y="52"/>
                </a:lnTo>
                <a:lnTo>
                  <a:pt x="56" y="61"/>
                </a:lnTo>
                <a:lnTo>
                  <a:pt x="64" y="72"/>
                </a:lnTo>
                <a:lnTo>
                  <a:pt x="69" y="83"/>
                </a:lnTo>
                <a:lnTo>
                  <a:pt x="76" y="94"/>
                </a:lnTo>
                <a:lnTo>
                  <a:pt x="82" y="106"/>
                </a:lnTo>
                <a:lnTo>
                  <a:pt x="89" y="119"/>
                </a:lnTo>
                <a:lnTo>
                  <a:pt x="94" y="131"/>
                </a:lnTo>
                <a:lnTo>
                  <a:pt x="99" y="142"/>
                </a:lnTo>
                <a:lnTo>
                  <a:pt x="107" y="155"/>
                </a:lnTo>
                <a:lnTo>
                  <a:pt x="112" y="167"/>
                </a:lnTo>
                <a:lnTo>
                  <a:pt x="120" y="180"/>
                </a:lnTo>
                <a:lnTo>
                  <a:pt x="125" y="191"/>
                </a:lnTo>
                <a:lnTo>
                  <a:pt x="130" y="203"/>
                </a:lnTo>
                <a:lnTo>
                  <a:pt x="138" y="212"/>
                </a:lnTo>
                <a:lnTo>
                  <a:pt x="143" y="223"/>
                </a:lnTo>
                <a:lnTo>
                  <a:pt x="151" y="232"/>
                </a:lnTo>
                <a:lnTo>
                  <a:pt x="156" y="241"/>
                </a:lnTo>
                <a:lnTo>
                  <a:pt x="163" y="248"/>
                </a:lnTo>
                <a:lnTo>
                  <a:pt x="171" y="255"/>
                </a:lnTo>
                <a:lnTo>
                  <a:pt x="176" y="261"/>
                </a:lnTo>
                <a:lnTo>
                  <a:pt x="184" y="266"/>
                </a:lnTo>
                <a:lnTo>
                  <a:pt x="194" y="268"/>
                </a:lnTo>
                <a:lnTo>
                  <a:pt x="202" y="270"/>
                </a:lnTo>
                <a:lnTo>
                  <a:pt x="209" y="270"/>
                </a:lnTo>
                <a:lnTo>
                  <a:pt x="220" y="268"/>
                </a:lnTo>
                <a:lnTo>
                  <a:pt x="214" y="268"/>
                </a:lnTo>
                <a:lnTo>
                  <a:pt x="220" y="259"/>
                </a:lnTo>
                <a:lnTo>
                  <a:pt x="217" y="259"/>
                </a:lnTo>
                <a:lnTo>
                  <a:pt x="214" y="259"/>
                </a:lnTo>
                <a:lnTo>
                  <a:pt x="220" y="2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0" name="Freeform 8"/>
          <p:cNvSpPr>
            <a:spLocks/>
          </p:cNvSpPr>
          <p:nvPr/>
        </p:nvSpPr>
        <p:spPr bwMode="auto">
          <a:xfrm>
            <a:off x="3378200" y="3765550"/>
            <a:ext cx="292100" cy="414338"/>
          </a:xfrm>
          <a:custGeom>
            <a:avLst/>
            <a:gdLst>
              <a:gd name="T0" fmla="*/ 2147483646 w 184"/>
              <a:gd name="T1" fmla="*/ 0 h 261"/>
              <a:gd name="T2" fmla="*/ 2147483646 w 184"/>
              <a:gd name="T3" fmla="*/ 2147483646 h 261"/>
              <a:gd name="T4" fmla="*/ 2147483646 w 184"/>
              <a:gd name="T5" fmla="*/ 2147483646 h 261"/>
              <a:gd name="T6" fmla="*/ 2147483646 w 184"/>
              <a:gd name="T7" fmla="*/ 2147483646 h 261"/>
              <a:gd name="T8" fmla="*/ 2147483646 w 184"/>
              <a:gd name="T9" fmla="*/ 2147483646 h 261"/>
              <a:gd name="T10" fmla="*/ 2147483646 w 184"/>
              <a:gd name="T11" fmla="*/ 2147483646 h 261"/>
              <a:gd name="T12" fmla="*/ 2147483646 w 184"/>
              <a:gd name="T13" fmla="*/ 2147483646 h 261"/>
              <a:gd name="T14" fmla="*/ 2147483646 w 184"/>
              <a:gd name="T15" fmla="*/ 2147483646 h 261"/>
              <a:gd name="T16" fmla="*/ 2147483646 w 184"/>
              <a:gd name="T17" fmla="*/ 2147483646 h 261"/>
              <a:gd name="T18" fmla="*/ 2147483646 w 184"/>
              <a:gd name="T19" fmla="*/ 2147483646 h 261"/>
              <a:gd name="T20" fmla="*/ 2147483646 w 184"/>
              <a:gd name="T21" fmla="*/ 2147483646 h 261"/>
              <a:gd name="T22" fmla="*/ 2147483646 w 184"/>
              <a:gd name="T23" fmla="*/ 2147483646 h 261"/>
              <a:gd name="T24" fmla="*/ 2147483646 w 184"/>
              <a:gd name="T25" fmla="*/ 2147483646 h 261"/>
              <a:gd name="T26" fmla="*/ 2147483646 w 184"/>
              <a:gd name="T27" fmla="*/ 2147483646 h 261"/>
              <a:gd name="T28" fmla="*/ 2147483646 w 184"/>
              <a:gd name="T29" fmla="*/ 2147483646 h 261"/>
              <a:gd name="T30" fmla="*/ 2147483646 w 184"/>
              <a:gd name="T31" fmla="*/ 2147483646 h 261"/>
              <a:gd name="T32" fmla="*/ 0 w 184"/>
              <a:gd name="T33" fmla="*/ 2147483646 h 261"/>
              <a:gd name="T34" fmla="*/ 2147483646 w 184"/>
              <a:gd name="T35" fmla="*/ 2147483646 h 261"/>
              <a:gd name="T36" fmla="*/ 2147483646 w 184"/>
              <a:gd name="T37" fmla="*/ 2147483646 h 261"/>
              <a:gd name="T38" fmla="*/ 2147483646 w 184"/>
              <a:gd name="T39" fmla="*/ 2147483646 h 261"/>
              <a:gd name="T40" fmla="*/ 2147483646 w 184"/>
              <a:gd name="T41" fmla="*/ 2147483646 h 261"/>
              <a:gd name="T42" fmla="*/ 2147483646 w 184"/>
              <a:gd name="T43" fmla="*/ 2147483646 h 261"/>
              <a:gd name="T44" fmla="*/ 2147483646 w 184"/>
              <a:gd name="T45" fmla="*/ 2147483646 h 261"/>
              <a:gd name="T46" fmla="*/ 2147483646 w 184"/>
              <a:gd name="T47" fmla="*/ 2147483646 h 261"/>
              <a:gd name="T48" fmla="*/ 2147483646 w 184"/>
              <a:gd name="T49" fmla="*/ 2147483646 h 261"/>
              <a:gd name="T50" fmla="*/ 2147483646 w 184"/>
              <a:gd name="T51" fmla="*/ 2147483646 h 261"/>
              <a:gd name="T52" fmla="*/ 2147483646 w 184"/>
              <a:gd name="T53" fmla="*/ 2147483646 h 261"/>
              <a:gd name="T54" fmla="*/ 2147483646 w 184"/>
              <a:gd name="T55" fmla="*/ 2147483646 h 261"/>
              <a:gd name="T56" fmla="*/ 2147483646 w 184"/>
              <a:gd name="T57" fmla="*/ 2147483646 h 261"/>
              <a:gd name="T58" fmla="*/ 2147483646 w 184"/>
              <a:gd name="T59" fmla="*/ 2147483646 h 261"/>
              <a:gd name="T60" fmla="*/ 2147483646 w 184"/>
              <a:gd name="T61" fmla="*/ 2147483646 h 261"/>
              <a:gd name="T62" fmla="*/ 2147483646 w 184"/>
              <a:gd name="T63" fmla="*/ 2147483646 h 261"/>
              <a:gd name="T64" fmla="*/ 2147483646 w 184"/>
              <a:gd name="T65" fmla="*/ 2147483646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4" h="261">
                <a:moveTo>
                  <a:pt x="182" y="0"/>
                </a:moveTo>
                <a:lnTo>
                  <a:pt x="172" y="0"/>
                </a:lnTo>
                <a:lnTo>
                  <a:pt x="161" y="2"/>
                </a:lnTo>
                <a:lnTo>
                  <a:pt x="154" y="7"/>
                </a:lnTo>
                <a:lnTo>
                  <a:pt x="143" y="13"/>
                </a:lnTo>
                <a:lnTo>
                  <a:pt x="136" y="20"/>
                </a:lnTo>
                <a:lnTo>
                  <a:pt x="128" y="27"/>
                </a:lnTo>
                <a:lnTo>
                  <a:pt x="120" y="36"/>
                </a:lnTo>
                <a:lnTo>
                  <a:pt x="113" y="45"/>
                </a:lnTo>
                <a:lnTo>
                  <a:pt x="108" y="56"/>
                </a:lnTo>
                <a:lnTo>
                  <a:pt x="100" y="65"/>
                </a:lnTo>
                <a:lnTo>
                  <a:pt x="95" y="76"/>
                </a:lnTo>
                <a:lnTo>
                  <a:pt x="90" y="90"/>
                </a:lnTo>
                <a:lnTo>
                  <a:pt x="85" y="101"/>
                </a:lnTo>
                <a:lnTo>
                  <a:pt x="80" y="112"/>
                </a:lnTo>
                <a:lnTo>
                  <a:pt x="74" y="126"/>
                </a:lnTo>
                <a:lnTo>
                  <a:pt x="69" y="137"/>
                </a:lnTo>
                <a:lnTo>
                  <a:pt x="64" y="151"/>
                </a:lnTo>
                <a:lnTo>
                  <a:pt x="59" y="162"/>
                </a:lnTo>
                <a:lnTo>
                  <a:pt x="54" y="173"/>
                </a:lnTo>
                <a:lnTo>
                  <a:pt x="51" y="185"/>
                </a:lnTo>
                <a:lnTo>
                  <a:pt x="46" y="196"/>
                </a:lnTo>
                <a:lnTo>
                  <a:pt x="41" y="205"/>
                </a:lnTo>
                <a:lnTo>
                  <a:pt x="39" y="216"/>
                </a:lnTo>
                <a:lnTo>
                  <a:pt x="34" y="223"/>
                </a:lnTo>
                <a:lnTo>
                  <a:pt x="28" y="232"/>
                </a:lnTo>
                <a:lnTo>
                  <a:pt x="26" y="239"/>
                </a:lnTo>
                <a:lnTo>
                  <a:pt x="21" y="243"/>
                </a:lnTo>
                <a:lnTo>
                  <a:pt x="18" y="248"/>
                </a:lnTo>
                <a:lnTo>
                  <a:pt x="13" y="250"/>
                </a:lnTo>
                <a:lnTo>
                  <a:pt x="11" y="250"/>
                </a:lnTo>
                <a:lnTo>
                  <a:pt x="8" y="252"/>
                </a:lnTo>
                <a:lnTo>
                  <a:pt x="6" y="250"/>
                </a:lnTo>
                <a:lnTo>
                  <a:pt x="0" y="259"/>
                </a:lnTo>
                <a:lnTo>
                  <a:pt x="8" y="261"/>
                </a:lnTo>
                <a:lnTo>
                  <a:pt x="13" y="261"/>
                </a:lnTo>
                <a:lnTo>
                  <a:pt x="21" y="259"/>
                </a:lnTo>
                <a:lnTo>
                  <a:pt x="26" y="255"/>
                </a:lnTo>
                <a:lnTo>
                  <a:pt x="31" y="250"/>
                </a:lnTo>
                <a:lnTo>
                  <a:pt x="36" y="243"/>
                </a:lnTo>
                <a:lnTo>
                  <a:pt x="39" y="237"/>
                </a:lnTo>
                <a:lnTo>
                  <a:pt x="44" y="228"/>
                </a:lnTo>
                <a:lnTo>
                  <a:pt x="49" y="218"/>
                </a:lnTo>
                <a:lnTo>
                  <a:pt x="54" y="209"/>
                </a:lnTo>
                <a:lnTo>
                  <a:pt x="57" y="198"/>
                </a:lnTo>
                <a:lnTo>
                  <a:pt x="62" y="189"/>
                </a:lnTo>
                <a:lnTo>
                  <a:pt x="67" y="178"/>
                </a:lnTo>
                <a:lnTo>
                  <a:pt x="69" y="164"/>
                </a:lnTo>
                <a:lnTo>
                  <a:pt x="74" y="153"/>
                </a:lnTo>
                <a:lnTo>
                  <a:pt x="80" y="142"/>
                </a:lnTo>
                <a:lnTo>
                  <a:pt x="85" y="128"/>
                </a:lnTo>
                <a:lnTo>
                  <a:pt x="90" y="117"/>
                </a:lnTo>
                <a:lnTo>
                  <a:pt x="95" y="103"/>
                </a:lnTo>
                <a:lnTo>
                  <a:pt x="100" y="92"/>
                </a:lnTo>
                <a:lnTo>
                  <a:pt x="105" y="81"/>
                </a:lnTo>
                <a:lnTo>
                  <a:pt x="110" y="70"/>
                </a:lnTo>
                <a:lnTo>
                  <a:pt x="118" y="61"/>
                </a:lnTo>
                <a:lnTo>
                  <a:pt x="123" y="49"/>
                </a:lnTo>
                <a:lnTo>
                  <a:pt x="131" y="40"/>
                </a:lnTo>
                <a:lnTo>
                  <a:pt x="136" y="34"/>
                </a:lnTo>
                <a:lnTo>
                  <a:pt x="143" y="27"/>
                </a:lnTo>
                <a:lnTo>
                  <a:pt x="151" y="20"/>
                </a:lnTo>
                <a:lnTo>
                  <a:pt x="159" y="16"/>
                </a:lnTo>
                <a:lnTo>
                  <a:pt x="166" y="13"/>
                </a:lnTo>
                <a:lnTo>
                  <a:pt x="174" y="11"/>
                </a:lnTo>
                <a:lnTo>
                  <a:pt x="184" y="9"/>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1" name="Freeform 9"/>
          <p:cNvSpPr>
            <a:spLocks/>
          </p:cNvSpPr>
          <p:nvPr/>
        </p:nvSpPr>
        <p:spPr bwMode="auto">
          <a:xfrm>
            <a:off x="3667125" y="3765550"/>
            <a:ext cx="474663" cy="798513"/>
          </a:xfrm>
          <a:custGeom>
            <a:avLst/>
            <a:gdLst>
              <a:gd name="T0" fmla="*/ 2147483646 w 299"/>
              <a:gd name="T1" fmla="*/ 2147483646 h 503"/>
              <a:gd name="T2" fmla="*/ 2147483646 w 299"/>
              <a:gd name="T3" fmla="*/ 2147483646 h 503"/>
              <a:gd name="T4" fmla="*/ 2147483646 w 299"/>
              <a:gd name="T5" fmla="*/ 2147483646 h 503"/>
              <a:gd name="T6" fmla="*/ 2147483646 w 299"/>
              <a:gd name="T7" fmla="*/ 2147483646 h 503"/>
              <a:gd name="T8" fmla="*/ 2147483646 w 299"/>
              <a:gd name="T9" fmla="*/ 2147483646 h 503"/>
              <a:gd name="T10" fmla="*/ 2147483646 w 299"/>
              <a:gd name="T11" fmla="*/ 2147483646 h 503"/>
              <a:gd name="T12" fmla="*/ 2147483646 w 299"/>
              <a:gd name="T13" fmla="*/ 2147483646 h 503"/>
              <a:gd name="T14" fmla="*/ 2147483646 w 299"/>
              <a:gd name="T15" fmla="*/ 2147483646 h 503"/>
              <a:gd name="T16" fmla="*/ 2147483646 w 299"/>
              <a:gd name="T17" fmla="*/ 2147483646 h 503"/>
              <a:gd name="T18" fmla="*/ 2147483646 w 299"/>
              <a:gd name="T19" fmla="*/ 2147483646 h 503"/>
              <a:gd name="T20" fmla="*/ 2147483646 w 299"/>
              <a:gd name="T21" fmla="*/ 2147483646 h 503"/>
              <a:gd name="T22" fmla="*/ 2147483646 w 299"/>
              <a:gd name="T23" fmla="*/ 2147483646 h 503"/>
              <a:gd name="T24" fmla="*/ 2147483646 w 299"/>
              <a:gd name="T25" fmla="*/ 2147483646 h 503"/>
              <a:gd name="T26" fmla="*/ 2147483646 w 299"/>
              <a:gd name="T27" fmla="*/ 2147483646 h 503"/>
              <a:gd name="T28" fmla="*/ 2147483646 w 299"/>
              <a:gd name="T29" fmla="*/ 2147483646 h 503"/>
              <a:gd name="T30" fmla="*/ 2147483646 w 299"/>
              <a:gd name="T31" fmla="*/ 0 h 503"/>
              <a:gd name="T32" fmla="*/ 2147483646 w 299"/>
              <a:gd name="T33" fmla="*/ 2147483646 h 503"/>
              <a:gd name="T34" fmla="*/ 2147483646 w 299"/>
              <a:gd name="T35" fmla="*/ 2147483646 h 503"/>
              <a:gd name="T36" fmla="*/ 2147483646 w 299"/>
              <a:gd name="T37" fmla="*/ 2147483646 h 503"/>
              <a:gd name="T38" fmla="*/ 2147483646 w 299"/>
              <a:gd name="T39" fmla="*/ 2147483646 h 503"/>
              <a:gd name="T40" fmla="*/ 2147483646 w 299"/>
              <a:gd name="T41" fmla="*/ 2147483646 h 503"/>
              <a:gd name="T42" fmla="*/ 2147483646 w 299"/>
              <a:gd name="T43" fmla="*/ 2147483646 h 503"/>
              <a:gd name="T44" fmla="*/ 2147483646 w 299"/>
              <a:gd name="T45" fmla="*/ 2147483646 h 503"/>
              <a:gd name="T46" fmla="*/ 2147483646 w 299"/>
              <a:gd name="T47" fmla="*/ 2147483646 h 503"/>
              <a:gd name="T48" fmla="*/ 2147483646 w 299"/>
              <a:gd name="T49" fmla="*/ 2147483646 h 503"/>
              <a:gd name="T50" fmla="*/ 2147483646 w 299"/>
              <a:gd name="T51" fmla="*/ 2147483646 h 503"/>
              <a:gd name="T52" fmla="*/ 2147483646 w 299"/>
              <a:gd name="T53" fmla="*/ 2147483646 h 503"/>
              <a:gd name="T54" fmla="*/ 2147483646 w 299"/>
              <a:gd name="T55" fmla="*/ 2147483646 h 503"/>
              <a:gd name="T56" fmla="*/ 2147483646 w 299"/>
              <a:gd name="T57" fmla="*/ 2147483646 h 503"/>
              <a:gd name="T58" fmla="*/ 2147483646 w 299"/>
              <a:gd name="T59" fmla="*/ 2147483646 h 503"/>
              <a:gd name="T60" fmla="*/ 2147483646 w 299"/>
              <a:gd name="T61" fmla="*/ 2147483646 h 503"/>
              <a:gd name="T62" fmla="*/ 2147483646 w 299"/>
              <a:gd name="T63" fmla="*/ 2147483646 h 503"/>
              <a:gd name="T64" fmla="*/ 2147483646 w 299"/>
              <a:gd name="T65" fmla="*/ 2147483646 h 5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9" h="503">
                <a:moveTo>
                  <a:pt x="299" y="491"/>
                </a:moveTo>
                <a:lnTo>
                  <a:pt x="283" y="491"/>
                </a:lnTo>
                <a:lnTo>
                  <a:pt x="268" y="487"/>
                </a:lnTo>
                <a:lnTo>
                  <a:pt x="253" y="480"/>
                </a:lnTo>
                <a:lnTo>
                  <a:pt x="240" y="471"/>
                </a:lnTo>
                <a:lnTo>
                  <a:pt x="227" y="460"/>
                </a:lnTo>
                <a:lnTo>
                  <a:pt x="214" y="446"/>
                </a:lnTo>
                <a:lnTo>
                  <a:pt x="204" y="430"/>
                </a:lnTo>
                <a:lnTo>
                  <a:pt x="194" y="415"/>
                </a:lnTo>
                <a:lnTo>
                  <a:pt x="184" y="397"/>
                </a:lnTo>
                <a:lnTo>
                  <a:pt x="173" y="376"/>
                </a:lnTo>
                <a:lnTo>
                  <a:pt x="163" y="356"/>
                </a:lnTo>
                <a:lnTo>
                  <a:pt x="156" y="333"/>
                </a:lnTo>
                <a:lnTo>
                  <a:pt x="148" y="311"/>
                </a:lnTo>
                <a:lnTo>
                  <a:pt x="140" y="288"/>
                </a:lnTo>
                <a:lnTo>
                  <a:pt x="133" y="266"/>
                </a:lnTo>
                <a:lnTo>
                  <a:pt x="125" y="243"/>
                </a:lnTo>
                <a:lnTo>
                  <a:pt x="117" y="221"/>
                </a:lnTo>
                <a:lnTo>
                  <a:pt x="110" y="196"/>
                </a:lnTo>
                <a:lnTo>
                  <a:pt x="104" y="173"/>
                </a:lnTo>
                <a:lnTo>
                  <a:pt x="97" y="153"/>
                </a:lnTo>
                <a:lnTo>
                  <a:pt x="92" y="131"/>
                </a:lnTo>
                <a:lnTo>
                  <a:pt x="84" y="110"/>
                </a:lnTo>
                <a:lnTo>
                  <a:pt x="76" y="92"/>
                </a:lnTo>
                <a:lnTo>
                  <a:pt x="71" y="74"/>
                </a:lnTo>
                <a:lnTo>
                  <a:pt x="64" y="58"/>
                </a:lnTo>
                <a:lnTo>
                  <a:pt x="56" y="43"/>
                </a:lnTo>
                <a:lnTo>
                  <a:pt x="48" y="29"/>
                </a:lnTo>
                <a:lnTo>
                  <a:pt x="41" y="18"/>
                </a:lnTo>
                <a:lnTo>
                  <a:pt x="33" y="9"/>
                </a:lnTo>
                <a:lnTo>
                  <a:pt x="23" y="4"/>
                </a:lnTo>
                <a:lnTo>
                  <a:pt x="13" y="0"/>
                </a:lnTo>
                <a:lnTo>
                  <a:pt x="0" y="0"/>
                </a:lnTo>
                <a:lnTo>
                  <a:pt x="2" y="9"/>
                </a:lnTo>
                <a:lnTo>
                  <a:pt x="10" y="9"/>
                </a:lnTo>
                <a:lnTo>
                  <a:pt x="18" y="11"/>
                </a:lnTo>
                <a:lnTo>
                  <a:pt x="25" y="18"/>
                </a:lnTo>
                <a:lnTo>
                  <a:pt x="30" y="25"/>
                </a:lnTo>
                <a:lnTo>
                  <a:pt x="38" y="34"/>
                </a:lnTo>
                <a:lnTo>
                  <a:pt x="46" y="47"/>
                </a:lnTo>
                <a:lnTo>
                  <a:pt x="53" y="61"/>
                </a:lnTo>
                <a:lnTo>
                  <a:pt x="61" y="76"/>
                </a:lnTo>
                <a:lnTo>
                  <a:pt x="66" y="94"/>
                </a:lnTo>
                <a:lnTo>
                  <a:pt x="74" y="112"/>
                </a:lnTo>
                <a:lnTo>
                  <a:pt x="79" y="133"/>
                </a:lnTo>
                <a:lnTo>
                  <a:pt x="87" y="155"/>
                </a:lnTo>
                <a:lnTo>
                  <a:pt x="92" y="178"/>
                </a:lnTo>
                <a:lnTo>
                  <a:pt x="99" y="200"/>
                </a:lnTo>
                <a:lnTo>
                  <a:pt x="107" y="223"/>
                </a:lnTo>
                <a:lnTo>
                  <a:pt x="112" y="246"/>
                </a:lnTo>
                <a:lnTo>
                  <a:pt x="120" y="268"/>
                </a:lnTo>
                <a:lnTo>
                  <a:pt x="127" y="293"/>
                </a:lnTo>
                <a:lnTo>
                  <a:pt x="135" y="315"/>
                </a:lnTo>
                <a:lnTo>
                  <a:pt x="145" y="338"/>
                </a:lnTo>
                <a:lnTo>
                  <a:pt x="153" y="358"/>
                </a:lnTo>
                <a:lnTo>
                  <a:pt x="163" y="381"/>
                </a:lnTo>
                <a:lnTo>
                  <a:pt x="173" y="399"/>
                </a:lnTo>
                <a:lnTo>
                  <a:pt x="184" y="419"/>
                </a:lnTo>
                <a:lnTo>
                  <a:pt x="194" y="435"/>
                </a:lnTo>
                <a:lnTo>
                  <a:pt x="207" y="451"/>
                </a:lnTo>
                <a:lnTo>
                  <a:pt x="219" y="467"/>
                </a:lnTo>
                <a:lnTo>
                  <a:pt x="232" y="478"/>
                </a:lnTo>
                <a:lnTo>
                  <a:pt x="247" y="487"/>
                </a:lnTo>
                <a:lnTo>
                  <a:pt x="263" y="496"/>
                </a:lnTo>
                <a:lnTo>
                  <a:pt x="281" y="500"/>
                </a:lnTo>
                <a:lnTo>
                  <a:pt x="299" y="503"/>
                </a:lnTo>
                <a:lnTo>
                  <a:pt x="299" y="4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2" name="Freeform 10"/>
          <p:cNvSpPr>
            <a:spLocks/>
          </p:cNvSpPr>
          <p:nvPr/>
        </p:nvSpPr>
        <p:spPr bwMode="auto">
          <a:xfrm>
            <a:off x="4141788" y="3295650"/>
            <a:ext cx="785812" cy="1268413"/>
          </a:xfrm>
          <a:custGeom>
            <a:avLst/>
            <a:gdLst>
              <a:gd name="T0" fmla="*/ 2147483646 w 495"/>
              <a:gd name="T1" fmla="*/ 2147483646 h 799"/>
              <a:gd name="T2" fmla="*/ 2147483646 w 495"/>
              <a:gd name="T3" fmla="*/ 2147483646 h 799"/>
              <a:gd name="T4" fmla="*/ 2147483646 w 495"/>
              <a:gd name="T5" fmla="*/ 2147483646 h 799"/>
              <a:gd name="T6" fmla="*/ 2147483646 w 495"/>
              <a:gd name="T7" fmla="*/ 2147483646 h 799"/>
              <a:gd name="T8" fmla="*/ 2147483646 w 495"/>
              <a:gd name="T9" fmla="*/ 2147483646 h 799"/>
              <a:gd name="T10" fmla="*/ 2147483646 w 495"/>
              <a:gd name="T11" fmla="*/ 2147483646 h 799"/>
              <a:gd name="T12" fmla="*/ 2147483646 w 495"/>
              <a:gd name="T13" fmla="*/ 2147483646 h 799"/>
              <a:gd name="T14" fmla="*/ 2147483646 w 495"/>
              <a:gd name="T15" fmla="*/ 2147483646 h 799"/>
              <a:gd name="T16" fmla="*/ 2147483646 w 495"/>
              <a:gd name="T17" fmla="*/ 2147483646 h 799"/>
              <a:gd name="T18" fmla="*/ 2147483646 w 495"/>
              <a:gd name="T19" fmla="*/ 2147483646 h 799"/>
              <a:gd name="T20" fmla="*/ 2147483646 w 495"/>
              <a:gd name="T21" fmla="*/ 2147483646 h 799"/>
              <a:gd name="T22" fmla="*/ 2147483646 w 495"/>
              <a:gd name="T23" fmla="*/ 2147483646 h 799"/>
              <a:gd name="T24" fmla="*/ 2147483646 w 495"/>
              <a:gd name="T25" fmla="*/ 2147483646 h 799"/>
              <a:gd name="T26" fmla="*/ 2147483646 w 495"/>
              <a:gd name="T27" fmla="*/ 2147483646 h 799"/>
              <a:gd name="T28" fmla="*/ 2147483646 w 495"/>
              <a:gd name="T29" fmla="*/ 2147483646 h 799"/>
              <a:gd name="T30" fmla="*/ 2147483646 w 495"/>
              <a:gd name="T31" fmla="*/ 2147483646 h 799"/>
              <a:gd name="T32" fmla="*/ 0 w 495"/>
              <a:gd name="T33" fmla="*/ 2147483646 h 799"/>
              <a:gd name="T34" fmla="*/ 2147483646 w 495"/>
              <a:gd name="T35" fmla="*/ 2147483646 h 799"/>
              <a:gd name="T36" fmla="*/ 2147483646 w 495"/>
              <a:gd name="T37" fmla="*/ 2147483646 h 799"/>
              <a:gd name="T38" fmla="*/ 2147483646 w 495"/>
              <a:gd name="T39" fmla="*/ 2147483646 h 799"/>
              <a:gd name="T40" fmla="*/ 2147483646 w 495"/>
              <a:gd name="T41" fmla="*/ 2147483646 h 799"/>
              <a:gd name="T42" fmla="*/ 2147483646 w 495"/>
              <a:gd name="T43" fmla="*/ 2147483646 h 799"/>
              <a:gd name="T44" fmla="*/ 2147483646 w 495"/>
              <a:gd name="T45" fmla="*/ 2147483646 h 799"/>
              <a:gd name="T46" fmla="*/ 2147483646 w 495"/>
              <a:gd name="T47" fmla="*/ 2147483646 h 799"/>
              <a:gd name="T48" fmla="*/ 2147483646 w 495"/>
              <a:gd name="T49" fmla="*/ 2147483646 h 799"/>
              <a:gd name="T50" fmla="*/ 2147483646 w 495"/>
              <a:gd name="T51" fmla="*/ 2147483646 h 799"/>
              <a:gd name="T52" fmla="*/ 2147483646 w 495"/>
              <a:gd name="T53" fmla="*/ 2147483646 h 799"/>
              <a:gd name="T54" fmla="*/ 2147483646 w 495"/>
              <a:gd name="T55" fmla="*/ 2147483646 h 799"/>
              <a:gd name="T56" fmla="*/ 2147483646 w 495"/>
              <a:gd name="T57" fmla="*/ 2147483646 h 799"/>
              <a:gd name="T58" fmla="*/ 2147483646 w 495"/>
              <a:gd name="T59" fmla="*/ 2147483646 h 799"/>
              <a:gd name="T60" fmla="*/ 2147483646 w 495"/>
              <a:gd name="T61" fmla="*/ 2147483646 h 799"/>
              <a:gd name="T62" fmla="*/ 2147483646 w 495"/>
              <a:gd name="T63" fmla="*/ 2147483646 h 799"/>
              <a:gd name="T64" fmla="*/ 2147483646 w 495"/>
              <a:gd name="T65" fmla="*/ 2147483646 h 799"/>
              <a:gd name="T66" fmla="*/ 2147483646 w 495"/>
              <a:gd name="T67" fmla="*/ 0 h 7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5" h="799">
                <a:moveTo>
                  <a:pt x="492" y="0"/>
                </a:moveTo>
                <a:lnTo>
                  <a:pt x="477" y="3"/>
                </a:lnTo>
                <a:lnTo>
                  <a:pt x="462" y="12"/>
                </a:lnTo>
                <a:lnTo>
                  <a:pt x="446" y="23"/>
                </a:lnTo>
                <a:lnTo>
                  <a:pt x="431" y="36"/>
                </a:lnTo>
                <a:lnTo>
                  <a:pt x="416" y="57"/>
                </a:lnTo>
                <a:lnTo>
                  <a:pt x="401" y="77"/>
                </a:lnTo>
                <a:lnTo>
                  <a:pt x="385" y="102"/>
                </a:lnTo>
                <a:lnTo>
                  <a:pt x="370" y="129"/>
                </a:lnTo>
                <a:lnTo>
                  <a:pt x="357" y="158"/>
                </a:lnTo>
                <a:lnTo>
                  <a:pt x="342" y="190"/>
                </a:lnTo>
                <a:lnTo>
                  <a:pt x="326" y="221"/>
                </a:lnTo>
                <a:lnTo>
                  <a:pt x="311" y="255"/>
                </a:lnTo>
                <a:lnTo>
                  <a:pt x="296" y="291"/>
                </a:lnTo>
                <a:lnTo>
                  <a:pt x="280" y="327"/>
                </a:lnTo>
                <a:lnTo>
                  <a:pt x="265" y="363"/>
                </a:lnTo>
                <a:lnTo>
                  <a:pt x="250" y="402"/>
                </a:lnTo>
                <a:lnTo>
                  <a:pt x="235" y="438"/>
                </a:lnTo>
                <a:lnTo>
                  <a:pt x="219" y="474"/>
                </a:lnTo>
                <a:lnTo>
                  <a:pt x="204" y="510"/>
                </a:lnTo>
                <a:lnTo>
                  <a:pt x="189" y="546"/>
                </a:lnTo>
                <a:lnTo>
                  <a:pt x="173" y="580"/>
                </a:lnTo>
                <a:lnTo>
                  <a:pt x="158" y="611"/>
                </a:lnTo>
                <a:lnTo>
                  <a:pt x="143" y="643"/>
                </a:lnTo>
                <a:lnTo>
                  <a:pt x="127" y="670"/>
                </a:lnTo>
                <a:lnTo>
                  <a:pt x="109" y="697"/>
                </a:lnTo>
                <a:lnTo>
                  <a:pt x="94" y="720"/>
                </a:lnTo>
                <a:lnTo>
                  <a:pt x="79" y="740"/>
                </a:lnTo>
                <a:lnTo>
                  <a:pt x="61" y="758"/>
                </a:lnTo>
                <a:lnTo>
                  <a:pt x="46" y="772"/>
                </a:lnTo>
                <a:lnTo>
                  <a:pt x="30" y="781"/>
                </a:lnTo>
                <a:lnTo>
                  <a:pt x="15" y="787"/>
                </a:lnTo>
                <a:lnTo>
                  <a:pt x="0" y="787"/>
                </a:lnTo>
                <a:lnTo>
                  <a:pt x="0" y="799"/>
                </a:lnTo>
                <a:lnTo>
                  <a:pt x="17" y="796"/>
                </a:lnTo>
                <a:lnTo>
                  <a:pt x="35" y="790"/>
                </a:lnTo>
                <a:lnTo>
                  <a:pt x="53" y="778"/>
                </a:lnTo>
                <a:lnTo>
                  <a:pt x="71" y="765"/>
                </a:lnTo>
                <a:lnTo>
                  <a:pt x="86" y="747"/>
                </a:lnTo>
                <a:lnTo>
                  <a:pt x="104" y="726"/>
                </a:lnTo>
                <a:lnTo>
                  <a:pt x="120" y="702"/>
                </a:lnTo>
                <a:lnTo>
                  <a:pt x="137" y="675"/>
                </a:lnTo>
                <a:lnTo>
                  <a:pt x="153" y="648"/>
                </a:lnTo>
                <a:lnTo>
                  <a:pt x="168" y="616"/>
                </a:lnTo>
                <a:lnTo>
                  <a:pt x="183" y="584"/>
                </a:lnTo>
                <a:lnTo>
                  <a:pt x="199" y="548"/>
                </a:lnTo>
                <a:lnTo>
                  <a:pt x="217" y="514"/>
                </a:lnTo>
                <a:lnTo>
                  <a:pt x="232" y="478"/>
                </a:lnTo>
                <a:lnTo>
                  <a:pt x="247" y="442"/>
                </a:lnTo>
                <a:lnTo>
                  <a:pt x="263" y="404"/>
                </a:lnTo>
                <a:lnTo>
                  <a:pt x="278" y="368"/>
                </a:lnTo>
                <a:lnTo>
                  <a:pt x="293" y="332"/>
                </a:lnTo>
                <a:lnTo>
                  <a:pt x="306" y="296"/>
                </a:lnTo>
                <a:lnTo>
                  <a:pt x="321" y="260"/>
                </a:lnTo>
                <a:lnTo>
                  <a:pt x="337" y="226"/>
                </a:lnTo>
                <a:lnTo>
                  <a:pt x="352" y="192"/>
                </a:lnTo>
                <a:lnTo>
                  <a:pt x="367" y="163"/>
                </a:lnTo>
                <a:lnTo>
                  <a:pt x="380" y="133"/>
                </a:lnTo>
                <a:lnTo>
                  <a:pt x="395" y="106"/>
                </a:lnTo>
                <a:lnTo>
                  <a:pt x="411" y="82"/>
                </a:lnTo>
                <a:lnTo>
                  <a:pt x="426" y="61"/>
                </a:lnTo>
                <a:lnTo>
                  <a:pt x="439" y="43"/>
                </a:lnTo>
                <a:lnTo>
                  <a:pt x="454" y="30"/>
                </a:lnTo>
                <a:lnTo>
                  <a:pt x="467" y="18"/>
                </a:lnTo>
                <a:lnTo>
                  <a:pt x="480" y="14"/>
                </a:lnTo>
                <a:lnTo>
                  <a:pt x="492" y="12"/>
                </a:lnTo>
                <a:lnTo>
                  <a:pt x="495" y="12"/>
                </a:lnTo>
                <a:lnTo>
                  <a:pt x="4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683" name="Rectangle 11"/>
          <p:cNvSpPr>
            <a:spLocks noChangeArrowheads="1"/>
          </p:cNvSpPr>
          <p:nvPr/>
        </p:nvSpPr>
        <p:spPr bwMode="auto">
          <a:xfrm>
            <a:off x="330200" y="3022600"/>
            <a:ext cx="387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684" name="Rectangle 12"/>
          <p:cNvSpPr>
            <a:spLocks noChangeArrowheads="1"/>
          </p:cNvSpPr>
          <p:nvPr/>
        </p:nvSpPr>
        <p:spPr bwMode="auto">
          <a:xfrm>
            <a:off x="479425" y="3044825"/>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4</a:t>
            </a:r>
            <a:endParaRPr lang="en-US" altLang="zh-CN" b="0">
              <a:latin typeface="Arial" panose="020B0604020202020204" pitchFamily="34" charset="0"/>
            </a:endParaRPr>
          </a:p>
        </p:txBody>
      </p:sp>
      <p:sp>
        <p:nvSpPr>
          <p:cNvPr id="28685" name="Rectangle 13"/>
          <p:cNvSpPr>
            <a:spLocks noChangeArrowheads="1"/>
          </p:cNvSpPr>
          <p:nvPr/>
        </p:nvSpPr>
        <p:spPr bwMode="auto">
          <a:xfrm>
            <a:off x="330200" y="3544888"/>
            <a:ext cx="3873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686" name="Rectangle 14"/>
          <p:cNvSpPr>
            <a:spLocks noChangeArrowheads="1"/>
          </p:cNvSpPr>
          <p:nvPr/>
        </p:nvSpPr>
        <p:spPr bwMode="auto">
          <a:xfrm>
            <a:off x="479425" y="356870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3</a:t>
            </a:r>
            <a:endParaRPr lang="en-US" altLang="zh-CN" b="0">
              <a:latin typeface="Arial" panose="020B0604020202020204" pitchFamily="34" charset="0"/>
            </a:endParaRPr>
          </a:p>
        </p:txBody>
      </p:sp>
      <p:sp>
        <p:nvSpPr>
          <p:cNvPr id="524303" name="Rectangle 15"/>
          <p:cNvSpPr>
            <a:spLocks noChangeArrowheads="1"/>
          </p:cNvSpPr>
          <p:nvPr/>
        </p:nvSpPr>
        <p:spPr bwMode="auto">
          <a:xfrm>
            <a:off x="679450" y="6237288"/>
            <a:ext cx="7016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rPr>
              <a:t>0000 0010</a:t>
            </a:r>
            <a:endParaRPr lang="en-US" altLang="zh-CN" b="0">
              <a:latin typeface="Arial" panose="020B0604020202020204" pitchFamily="34" charset="0"/>
            </a:endParaRPr>
          </a:p>
        </p:txBody>
      </p:sp>
      <p:sp>
        <p:nvSpPr>
          <p:cNvPr id="28688" name="Rectangle 16"/>
          <p:cNvSpPr>
            <a:spLocks noChangeArrowheads="1"/>
          </p:cNvSpPr>
          <p:nvPr/>
        </p:nvSpPr>
        <p:spPr bwMode="auto">
          <a:xfrm>
            <a:off x="330200" y="5114925"/>
            <a:ext cx="3873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689" name="Rectangle 17"/>
          <p:cNvSpPr>
            <a:spLocks noChangeArrowheads="1"/>
          </p:cNvSpPr>
          <p:nvPr/>
        </p:nvSpPr>
        <p:spPr bwMode="auto">
          <a:xfrm>
            <a:off x="479425" y="513873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0</a:t>
            </a:r>
            <a:endParaRPr lang="en-US" altLang="zh-CN" b="0">
              <a:latin typeface="Arial" panose="020B0604020202020204" pitchFamily="34" charset="0"/>
            </a:endParaRPr>
          </a:p>
        </p:txBody>
      </p:sp>
      <p:sp>
        <p:nvSpPr>
          <p:cNvPr id="28690" name="Rectangle 18"/>
          <p:cNvSpPr>
            <a:spLocks noChangeArrowheads="1"/>
          </p:cNvSpPr>
          <p:nvPr/>
        </p:nvSpPr>
        <p:spPr bwMode="auto">
          <a:xfrm>
            <a:off x="330200" y="4589463"/>
            <a:ext cx="3873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691" name="Rectangle 19"/>
          <p:cNvSpPr>
            <a:spLocks noChangeArrowheads="1"/>
          </p:cNvSpPr>
          <p:nvPr/>
        </p:nvSpPr>
        <p:spPr bwMode="auto">
          <a:xfrm>
            <a:off x="479425" y="46148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1</a:t>
            </a:r>
            <a:endParaRPr lang="en-US" altLang="zh-CN" b="0">
              <a:latin typeface="Arial" panose="020B0604020202020204" pitchFamily="34" charset="0"/>
            </a:endParaRPr>
          </a:p>
        </p:txBody>
      </p:sp>
      <p:sp>
        <p:nvSpPr>
          <p:cNvPr id="28692" name="Rectangle 20"/>
          <p:cNvSpPr>
            <a:spLocks noChangeArrowheads="1"/>
          </p:cNvSpPr>
          <p:nvPr/>
        </p:nvSpPr>
        <p:spPr bwMode="auto">
          <a:xfrm>
            <a:off x="479425" y="409098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2</a:t>
            </a:r>
            <a:endParaRPr lang="en-US" altLang="zh-CN" b="0">
              <a:latin typeface="Arial" panose="020B0604020202020204" pitchFamily="34" charset="0"/>
            </a:endParaRPr>
          </a:p>
        </p:txBody>
      </p:sp>
      <p:sp>
        <p:nvSpPr>
          <p:cNvPr id="524309" name="Rectangle 21"/>
          <p:cNvSpPr>
            <a:spLocks noChangeArrowheads="1"/>
          </p:cNvSpPr>
          <p:nvPr/>
        </p:nvSpPr>
        <p:spPr bwMode="auto">
          <a:xfrm>
            <a:off x="1125538" y="5983288"/>
            <a:ext cx="7016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rPr>
              <a:t>0000 0011</a:t>
            </a:r>
            <a:endParaRPr lang="en-US" altLang="zh-CN" b="0">
              <a:latin typeface="Arial" panose="020B0604020202020204" pitchFamily="34" charset="0"/>
            </a:endParaRPr>
          </a:p>
        </p:txBody>
      </p:sp>
      <p:sp>
        <p:nvSpPr>
          <p:cNvPr id="524310" name="Rectangle 22"/>
          <p:cNvSpPr>
            <a:spLocks noChangeArrowheads="1"/>
          </p:cNvSpPr>
          <p:nvPr/>
        </p:nvSpPr>
        <p:spPr bwMode="auto">
          <a:xfrm>
            <a:off x="1514475" y="5680075"/>
            <a:ext cx="7016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rPr>
              <a:t>0000 0100</a:t>
            </a:r>
            <a:endParaRPr lang="en-US" altLang="zh-CN" b="0">
              <a:latin typeface="Arial" panose="020B0604020202020204" pitchFamily="34" charset="0"/>
            </a:endParaRPr>
          </a:p>
        </p:txBody>
      </p:sp>
      <p:sp>
        <p:nvSpPr>
          <p:cNvPr id="28695" name="Line 23"/>
          <p:cNvSpPr>
            <a:spLocks noChangeShapeType="1"/>
          </p:cNvSpPr>
          <p:nvPr/>
        </p:nvSpPr>
        <p:spPr bwMode="auto">
          <a:xfrm flipV="1">
            <a:off x="1230313" y="5141913"/>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4"/>
          <p:cNvSpPr>
            <a:spLocks noChangeShapeType="1"/>
          </p:cNvSpPr>
          <p:nvPr/>
        </p:nvSpPr>
        <p:spPr bwMode="auto">
          <a:xfrm flipV="1">
            <a:off x="1782763" y="5145088"/>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25"/>
          <p:cNvSpPr>
            <a:spLocks noChangeShapeType="1"/>
          </p:cNvSpPr>
          <p:nvPr/>
        </p:nvSpPr>
        <p:spPr bwMode="auto">
          <a:xfrm flipV="1">
            <a:off x="2335213" y="5145088"/>
            <a:ext cx="3175"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26"/>
          <p:cNvSpPr>
            <a:spLocks noChangeShapeType="1"/>
          </p:cNvSpPr>
          <p:nvPr/>
        </p:nvSpPr>
        <p:spPr bwMode="auto">
          <a:xfrm flipV="1">
            <a:off x="2890838" y="5145088"/>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27"/>
          <p:cNvSpPr>
            <a:spLocks noChangeShapeType="1"/>
          </p:cNvSpPr>
          <p:nvPr/>
        </p:nvSpPr>
        <p:spPr bwMode="auto">
          <a:xfrm flipV="1">
            <a:off x="3444875" y="5145088"/>
            <a:ext cx="1588"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28"/>
          <p:cNvSpPr>
            <a:spLocks noChangeShapeType="1"/>
          </p:cNvSpPr>
          <p:nvPr/>
        </p:nvSpPr>
        <p:spPr bwMode="auto">
          <a:xfrm flipV="1">
            <a:off x="3998913" y="5145088"/>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29"/>
          <p:cNvSpPr>
            <a:spLocks noChangeShapeType="1"/>
          </p:cNvSpPr>
          <p:nvPr/>
        </p:nvSpPr>
        <p:spPr bwMode="auto">
          <a:xfrm flipV="1">
            <a:off x="4554538" y="5145088"/>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30"/>
          <p:cNvSpPr>
            <a:spLocks noChangeShapeType="1"/>
          </p:cNvSpPr>
          <p:nvPr/>
        </p:nvSpPr>
        <p:spPr bwMode="auto">
          <a:xfrm flipV="1">
            <a:off x="5106988" y="5145088"/>
            <a:ext cx="158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Rectangle 31"/>
          <p:cNvSpPr>
            <a:spLocks noChangeArrowheads="1"/>
          </p:cNvSpPr>
          <p:nvPr/>
        </p:nvSpPr>
        <p:spPr bwMode="auto">
          <a:xfrm>
            <a:off x="1671638" y="5272088"/>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400" b="0">
                <a:solidFill>
                  <a:srgbClr val="000000"/>
                </a:solidFill>
                <a:latin typeface="Times New Roman" panose="02020603050405020304" pitchFamily="18" charset="0"/>
              </a:rPr>
              <a:t>20</a:t>
            </a:r>
            <a:endParaRPr lang="en-US" altLang="zh-CN" sz="1400" b="0">
              <a:latin typeface="Times New Roman" panose="02020603050405020304" pitchFamily="18" charset="0"/>
            </a:endParaRPr>
          </a:p>
        </p:txBody>
      </p:sp>
      <p:sp>
        <p:nvSpPr>
          <p:cNvPr id="28704" name="Rectangle 32"/>
          <p:cNvSpPr>
            <a:spLocks noChangeArrowheads="1"/>
          </p:cNvSpPr>
          <p:nvPr/>
        </p:nvSpPr>
        <p:spPr bwMode="auto">
          <a:xfrm>
            <a:off x="1154113" y="5268913"/>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10</a:t>
            </a:r>
            <a:endParaRPr lang="en-US" altLang="zh-CN" b="0">
              <a:latin typeface="Times New Roman" panose="02020603050405020304" pitchFamily="18" charset="0"/>
            </a:endParaRPr>
          </a:p>
        </p:txBody>
      </p:sp>
      <p:sp>
        <p:nvSpPr>
          <p:cNvPr id="28705" name="Rectangle 33"/>
          <p:cNvSpPr>
            <a:spLocks noChangeArrowheads="1"/>
          </p:cNvSpPr>
          <p:nvPr/>
        </p:nvSpPr>
        <p:spPr bwMode="auto">
          <a:xfrm>
            <a:off x="2797175"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40</a:t>
            </a:r>
            <a:endParaRPr lang="en-US" altLang="zh-CN" b="0">
              <a:latin typeface="Times New Roman" panose="02020603050405020304" pitchFamily="18" charset="0"/>
            </a:endParaRPr>
          </a:p>
        </p:txBody>
      </p:sp>
      <p:sp>
        <p:nvSpPr>
          <p:cNvPr id="28706" name="Rectangle 34"/>
          <p:cNvSpPr>
            <a:spLocks noChangeArrowheads="1"/>
          </p:cNvSpPr>
          <p:nvPr/>
        </p:nvSpPr>
        <p:spPr bwMode="auto">
          <a:xfrm>
            <a:off x="2228850"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30</a:t>
            </a:r>
            <a:endParaRPr lang="en-US" altLang="zh-CN" b="0">
              <a:latin typeface="Times New Roman" panose="02020603050405020304" pitchFamily="18" charset="0"/>
            </a:endParaRPr>
          </a:p>
        </p:txBody>
      </p:sp>
      <p:sp>
        <p:nvSpPr>
          <p:cNvPr id="28707" name="Rectangle 35"/>
          <p:cNvSpPr>
            <a:spLocks noChangeArrowheads="1"/>
          </p:cNvSpPr>
          <p:nvPr/>
        </p:nvSpPr>
        <p:spPr bwMode="auto">
          <a:xfrm>
            <a:off x="3917950"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60</a:t>
            </a:r>
            <a:endParaRPr lang="en-US" altLang="zh-CN" b="0">
              <a:latin typeface="Times New Roman" panose="02020603050405020304" pitchFamily="18" charset="0"/>
            </a:endParaRPr>
          </a:p>
        </p:txBody>
      </p:sp>
      <p:sp>
        <p:nvSpPr>
          <p:cNvPr id="28708" name="Rectangle 36"/>
          <p:cNvSpPr>
            <a:spLocks noChangeArrowheads="1"/>
          </p:cNvSpPr>
          <p:nvPr/>
        </p:nvSpPr>
        <p:spPr bwMode="auto">
          <a:xfrm>
            <a:off x="3357563"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50</a:t>
            </a:r>
            <a:endParaRPr lang="en-US" altLang="zh-CN" b="0">
              <a:latin typeface="Times New Roman" panose="02020603050405020304" pitchFamily="18" charset="0"/>
            </a:endParaRPr>
          </a:p>
        </p:txBody>
      </p:sp>
      <p:sp>
        <p:nvSpPr>
          <p:cNvPr id="28709" name="Rectangle 37"/>
          <p:cNvSpPr>
            <a:spLocks noChangeArrowheads="1"/>
          </p:cNvSpPr>
          <p:nvPr/>
        </p:nvSpPr>
        <p:spPr bwMode="auto">
          <a:xfrm>
            <a:off x="5326063" y="5302250"/>
            <a:ext cx="2841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t/ms</a:t>
            </a:r>
            <a:endParaRPr lang="en-US" altLang="zh-CN" b="0">
              <a:latin typeface="Arial" panose="020B0604020202020204" pitchFamily="34" charset="0"/>
            </a:endParaRPr>
          </a:p>
        </p:txBody>
      </p:sp>
      <p:sp>
        <p:nvSpPr>
          <p:cNvPr id="28710" name="Rectangle 38"/>
          <p:cNvSpPr>
            <a:spLocks noChangeArrowheads="1"/>
          </p:cNvSpPr>
          <p:nvPr/>
        </p:nvSpPr>
        <p:spPr bwMode="auto">
          <a:xfrm>
            <a:off x="5026025"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80</a:t>
            </a:r>
            <a:endParaRPr lang="en-US" altLang="zh-CN" b="0">
              <a:latin typeface="Times New Roman" panose="02020603050405020304" pitchFamily="18" charset="0"/>
            </a:endParaRPr>
          </a:p>
        </p:txBody>
      </p:sp>
      <p:sp>
        <p:nvSpPr>
          <p:cNvPr id="28711" name="Rectangle 39"/>
          <p:cNvSpPr>
            <a:spLocks noChangeArrowheads="1"/>
          </p:cNvSpPr>
          <p:nvPr/>
        </p:nvSpPr>
        <p:spPr bwMode="auto">
          <a:xfrm>
            <a:off x="4465638" y="5272088"/>
            <a:ext cx="1651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a:solidFill>
                  <a:srgbClr val="000000"/>
                </a:solidFill>
                <a:latin typeface="Times New Roman" panose="02020603050405020304" pitchFamily="18" charset="0"/>
              </a:rPr>
              <a:t>70</a:t>
            </a:r>
            <a:endParaRPr lang="en-US" altLang="zh-CN" b="0">
              <a:latin typeface="Times New Roman" panose="02020603050405020304" pitchFamily="18" charset="0"/>
            </a:endParaRPr>
          </a:p>
        </p:txBody>
      </p:sp>
      <p:grpSp>
        <p:nvGrpSpPr>
          <p:cNvPr id="524328" name="Group 40"/>
          <p:cNvGrpSpPr>
            <a:grpSpLocks/>
          </p:cNvGrpSpPr>
          <p:nvPr/>
        </p:nvGrpSpPr>
        <p:grpSpPr bwMode="auto">
          <a:xfrm>
            <a:off x="966788" y="3214688"/>
            <a:ext cx="633412" cy="2927350"/>
            <a:chOff x="4175" y="1781"/>
            <a:chExt cx="399" cy="1844"/>
          </a:xfrm>
        </p:grpSpPr>
        <p:grpSp>
          <p:nvGrpSpPr>
            <p:cNvPr id="28766" name="Group 41"/>
            <p:cNvGrpSpPr>
              <a:grpSpLocks/>
            </p:cNvGrpSpPr>
            <p:nvPr/>
          </p:nvGrpSpPr>
          <p:grpSpPr bwMode="auto">
            <a:xfrm>
              <a:off x="4560" y="1781"/>
              <a:ext cx="14" cy="1543"/>
              <a:chOff x="1731" y="1925"/>
              <a:chExt cx="14" cy="1543"/>
            </a:xfrm>
          </p:grpSpPr>
          <p:sp>
            <p:nvSpPr>
              <p:cNvPr id="28816" name="Freeform 42"/>
              <p:cNvSpPr>
                <a:spLocks/>
              </p:cNvSpPr>
              <p:nvPr/>
            </p:nvSpPr>
            <p:spPr bwMode="auto">
              <a:xfrm>
                <a:off x="1736" y="3428"/>
                <a:ext cx="9" cy="40"/>
              </a:xfrm>
              <a:custGeom>
                <a:avLst/>
                <a:gdLst>
                  <a:gd name="T0" fmla="*/ 0 w 9"/>
                  <a:gd name="T1" fmla="*/ 37 h 40"/>
                  <a:gd name="T2" fmla="*/ 1 w 9"/>
                  <a:gd name="T3" fmla="*/ 37 h 40"/>
                  <a:gd name="T4" fmla="*/ 3 w 9"/>
                  <a:gd name="T5" fmla="*/ 38 h 40"/>
                  <a:gd name="T6" fmla="*/ 4 w 9"/>
                  <a:gd name="T7" fmla="*/ 40 h 40"/>
                  <a:gd name="T8" fmla="*/ 4 w 9"/>
                  <a:gd name="T9" fmla="*/ 40 h 40"/>
                  <a:gd name="T10" fmla="*/ 6 w 9"/>
                  <a:gd name="T11" fmla="*/ 38 h 40"/>
                  <a:gd name="T12" fmla="*/ 7 w 9"/>
                  <a:gd name="T13" fmla="*/ 37 h 40"/>
                  <a:gd name="T14" fmla="*/ 9 w 9"/>
                  <a:gd name="T15" fmla="*/ 36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7"/>
                    </a:lnTo>
                    <a:lnTo>
                      <a:pt x="3" y="38"/>
                    </a:lnTo>
                    <a:lnTo>
                      <a:pt x="4" y="40"/>
                    </a:lnTo>
                    <a:lnTo>
                      <a:pt x="6" y="38"/>
                    </a:lnTo>
                    <a:lnTo>
                      <a:pt x="7"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7" name="Freeform 43"/>
              <p:cNvSpPr>
                <a:spLocks/>
              </p:cNvSpPr>
              <p:nvPr/>
            </p:nvSpPr>
            <p:spPr bwMode="auto">
              <a:xfrm>
                <a:off x="1736" y="3372"/>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8" name="Freeform 44"/>
              <p:cNvSpPr>
                <a:spLocks/>
              </p:cNvSpPr>
              <p:nvPr/>
            </p:nvSpPr>
            <p:spPr bwMode="auto">
              <a:xfrm>
                <a:off x="1736" y="3316"/>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9" name="Freeform 45"/>
              <p:cNvSpPr>
                <a:spLocks/>
              </p:cNvSpPr>
              <p:nvPr/>
            </p:nvSpPr>
            <p:spPr bwMode="auto">
              <a:xfrm>
                <a:off x="1736" y="3260"/>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0" name="Freeform 46"/>
              <p:cNvSpPr>
                <a:spLocks/>
              </p:cNvSpPr>
              <p:nvPr/>
            </p:nvSpPr>
            <p:spPr bwMode="auto">
              <a:xfrm>
                <a:off x="1734" y="3204"/>
                <a:ext cx="11" cy="40"/>
              </a:xfrm>
              <a:custGeom>
                <a:avLst/>
                <a:gdLst>
                  <a:gd name="T0" fmla="*/ 2 w 11"/>
                  <a:gd name="T1" fmla="*/ 37 h 40"/>
                  <a:gd name="T2" fmla="*/ 2 w 11"/>
                  <a:gd name="T3" fmla="*/ 38 h 40"/>
                  <a:gd name="T4" fmla="*/ 3 w 11"/>
                  <a:gd name="T5" fmla="*/ 40 h 40"/>
                  <a:gd name="T6" fmla="*/ 5 w 11"/>
                  <a:gd name="T7" fmla="*/ 40 h 40"/>
                  <a:gd name="T8" fmla="*/ 6 w 11"/>
                  <a:gd name="T9" fmla="*/ 40 h 40"/>
                  <a:gd name="T10" fmla="*/ 8 w 11"/>
                  <a:gd name="T11" fmla="*/ 40 h 40"/>
                  <a:gd name="T12" fmla="*/ 9 w 11"/>
                  <a:gd name="T13" fmla="*/ 38 h 40"/>
                  <a:gd name="T14" fmla="*/ 11 w 11"/>
                  <a:gd name="T15" fmla="*/ 37 h 40"/>
                  <a:gd name="T16" fmla="*/ 11 w 11"/>
                  <a:gd name="T17" fmla="*/ 36 h 40"/>
                  <a:gd name="T18" fmla="*/ 9 w 11"/>
                  <a:gd name="T19" fmla="*/ 4 h 40"/>
                  <a:gd name="T20" fmla="*/ 9 w 11"/>
                  <a:gd name="T21" fmla="*/ 2 h 40"/>
                  <a:gd name="T22" fmla="*/ 8 w 11"/>
                  <a:gd name="T23" fmla="*/ 1 h 40"/>
                  <a:gd name="T24" fmla="*/ 6 w 11"/>
                  <a:gd name="T25" fmla="*/ 0 h 40"/>
                  <a:gd name="T26" fmla="*/ 5 w 11"/>
                  <a:gd name="T27" fmla="*/ 0 h 40"/>
                  <a:gd name="T28" fmla="*/ 3 w 11"/>
                  <a:gd name="T29" fmla="*/ 1 h 40"/>
                  <a:gd name="T30" fmla="*/ 2 w 11"/>
                  <a:gd name="T31" fmla="*/ 2 h 40"/>
                  <a:gd name="T32" fmla="*/ 0 w 11"/>
                  <a:gd name="T33" fmla="*/ 4 h 40"/>
                  <a:gd name="T34" fmla="*/ 0 w 11"/>
                  <a:gd name="T35" fmla="*/ 5 h 40"/>
                  <a:gd name="T36" fmla="*/ 2 w 11"/>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 h="40">
                    <a:moveTo>
                      <a:pt x="2" y="37"/>
                    </a:moveTo>
                    <a:lnTo>
                      <a:pt x="2" y="38"/>
                    </a:lnTo>
                    <a:lnTo>
                      <a:pt x="3" y="40"/>
                    </a:lnTo>
                    <a:lnTo>
                      <a:pt x="5" y="40"/>
                    </a:lnTo>
                    <a:lnTo>
                      <a:pt x="6" y="40"/>
                    </a:lnTo>
                    <a:lnTo>
                      <a:pt x="8" y="40"/>
                    </a:lnTo>
                    <a:lnTo>
                      <a:pt x="9" y="38"/>
                    </a:lnTo>
                    <a:lnTo>
                      <a:pt x="11" y="37"/>
                    </a:lnTo>
                    <a:lnTo>
                      <a:pt x="11" y="36"/>
                    </a:lnTo>
                    <a:lnTo>
                      <a:pt x="9" y="4"/>
                    </a:lnTo>
                    <a:lnTo>
                      <a:pt x="9" y="2"/>
                    </a:lnTo>
                    <a:lnTo>
                      <a:pt x="8" y="1"/>
                    </a:lnTo>
                    <a:lnTo>
                      <a:pt x="6" y="0"/>
                    </a:lnTo>
                    <a:lnTo>
                      <a:pt x="5" y="0"/>
                    </a:lnTo>
                    <a:lnTo>
                      <a:pt x="3" y="1"/>
                    </a:lnTo>
                    <a:lnTo>
                      <a:pt x="2" y="2"/>
                    </a:lnTo>
                    <a:lnTo>
                      <a:pt x="0" y="4"/>
                    </a:lnTo>
                    <a:lnTo>
                      <a:pt x="0" y="5"/>
                    </a:lnTo>
                    <a:lnTo>
                      <a:pt x="2" y="37"/>
                    </a:lnTo>
                    <a:close/>
                  </a:path>
                </a:pathLst>
              </a:custGeom>
              <a:solidFill>
                <a:srgbClr val="000000"/>
              </a:solidFill>
              <a:ln w="9525">
                <a:solidFill>
                  <a:srgbClr val="0066FF"/>
                </a:solidFill>
                <a:round/>
                <a:headEnd/>
                <a:tailEnd/>
              </a:ln>
            </p:spPr>
            <p:txBody>
              <a:bodyPr/>
              <a:lstStyle/>
              <a:p>
                <a:endParaRPr lang="zh-CN" altLang="en-US"/>
              </a:p>
            </p:txBody>
          </p:sp>
          <p:sp>
            <p:nvSpPr>
              <p:cNvPr id="28821" name="Freeform 47"/>
              <p:cNvSpPr>
                <a:spLocks/>
              </p:cNvSpPr>
              <p:nvPr/>
            </p:nvSpPr>
            <p:spPr bwMode="auto">
              <a:xfrm>
                <a:off x="1734" y="3148"/>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9 w 9"/>
                  <a:gd name="T21" fmla="*/ 2 h 40"/>
                  <a:gd name="T22" fmla="*/ 8 w 9"/>
                  <a:gd name="T23" fmla="*/ 1 h 40"/>
                  <a:gd name="T24" fmla="*/ 6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9" y="2"/>
                    </a:lnTo>
                    <a:lnTo>
                      <a:pt x="8" y="1"/>
                    </a:lnTo>
                    <a:lnTo>
                      <a:pt x="6" y="0"/>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2" name="Freeform 48"/>
              <p:cNvSpPr>
                <a:spLocks/>
              </p:cNvSpPr>
              <p:nvPr/>
            </p:nvSpPr>
            <p:spPr bwMode="auto">
              <a:xfrm>
                <a:off x="1734" y="3092"/>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9 w 9"/>
                  <a:gd name="T21" fmla="*/ 2 h 40"/>
                  <a:gd name="T22" fmla="*/ 8 w 9"/>
                  <a:gd name="T23" fmla="*/ 1 h 40"/>
                  <a:gd name="T24" fmla="*/ 6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9" y="2"/>
                    </a:lnTo>
                    <a:lnTo>
                      <a:pt x="8" y="1"/>
                    </a:lnTo>
                    <a:lnTo>
                      <a:pt x="6" y="0"/>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3" name="Freeform 49"/>
              <p:cNvSpPr>
                <a:spLocks/>
              </p:cNvSpPr>
              <p:nvPr/>
            </p:nvSpPr>
            <p:spPr bwMode="auto">
              <a:xfrm>
                <a:off x="1734" y="3036"/>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9 w 9"/>
                  <a:gd name="T21" fmla="*/ 2 h 40"/>
                  <a:gd name="T22" fmla="*/ 8 w 9"/>
                  <a:gd name="T23" fmla="*/ 1 h 40"/>
                  <a:gd name="T24" fmla="*/ 6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9" y="2"/>
                    </a:lnTo>
                    <a:lnTo>
                      <a:pt x="8" y="1"/>
                    </a:lnTo>
                    <a:lnTo>
                      <a:pt x="6" y="0"/>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4" name="Freeform 50"/>
              <p:cNvSpPr>
                <a:spLocks/>
              </p:cNvSpPr>
              <p:nvPr/>
            </p:nvSpPr>
            <p:spPr bwMode="auto">
              <a:xfrm>
                <a:off x="1734" y="2980"/>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8 w 9"/>
                  <a:gd name="T21" fmla="*/ 2 h 40"/>
                  <a:gd name="T22" fmla="*/ 6 w 9"/>
                  <a:gd name="T23" fmla="*/ 1 h 40"/>
                  <a:gd name="T24" fmla="*/ 5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8" y="2"/>
                    </a:lnTo>
                    <a:lnTo>
                      <a:pt x="6" y="1"/>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5" name="Freeform 51"/>
              <p:cNvSpPr>
                <a:spLocks/>
              </p:cNvSpPr>
              <p:nvPr/>
            </p:nvSpPr>
            <p:spPr bwMode="auto">
              <a:xfrm>
                <a:off x="1734" y="2924"/>
                <a:ext cx="9" cy="40"/>
              </a:xfrm>
              <a:custGeom>
                <a:avLst/>
                <a:gdLst>
                  <a:gd name="T0" fmla="*/ 0 w 9"/>
                  <a:gd name="T1" fmla="*/ 37 h 40"/>
                  <a:gd name="T2" fmla="*/ 2 w 9"/>
                  <a:gd name="T3" fmla="*/ 37 h 40"/>
                  <a:gd name="T4" fmla="*/ 3 w 9"/>
                  <a:gd name="T5" fmla="*/ 38 h 40"/>
                  <a:gd name="T6" fmla="*/ 5 w 9"/>
                  <a:gd name="T7" fmla="*/ 40 h 40"/>
                  <a:gd name="T8" fmla="*/ 5 w 9"/>
                  <a:gd name="T9" fmla="*/ 40 h 40"/>
                  <a:gd name="T10" fmla="*/ 6 w 9"/>
                  <a:gd name="T11" fmla="*/ 38 h 40"/>
                  <a:gd name="T12" fmla="*/ 8 w 9"/>
                  <a:gd name="T13" fmla="*/ 37 h 40"/>
                  <a:gd name="T14" fmla="*/ 9 w 9"/>
                  <a:gd name="T15" fmla="*/ 36 h 40"/>
                  <a:gd name="T16" fmla="*/ 9 w 9"/>
                  <a:gd name="T17" fmla="*/ 36 h 40"/>
                  <a:gd name="T18" fmla="*/ 9 w 9"/>
                  <a:gd name="T19" fmla="*/ 4 h 40"/>
                  <a:gd name="T20" fmla="*/ 8 w 9"/>
                  <a:gd name="T21" fmla="*/ 2 h 40"/>
                  <a:gd name="T22" fmla="*/ 6 w 9"/>
                  <a:gd name="T23" fmla="*/ 1 h 40"/>
                  <a:gd name="T24" fmla="*/ 5 w 9"/>
                  <a:gd name="T25" fmla="*/ 0 h 40"/>
                  <a:gd name="T26" fmla="*/ 3 w 9"/>
                  <a:gd name="T27" fmla="*/ 0 h 40"/>
                  <a:gd name="T28" fmla="*/ 2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8"/>
                    </a:lnTo>
                    <a:lnTo>
                      <a:pt x="5" y="40"/>
                    </a:lnTo>
                    <a:lnTo>
                      <a:pt x="6" y="38"/>
                    </a:lnTo>
                    <a:lnTo>
                      <a:pt x="8" y="37"/>
                    </a:lnTo>
                    <a:lnTo>
                      <a:pt x="9" y="36"/>
                    </a:lnTo>
                    <a:lnTo>
                      <a:pt x="9" y="4"/>
                    </a:lnTo>
                    <a:lnTo>
                      <a:pt x="8" y="2"/>
                    </a:lnTo>
                    <a:lnTo>
                      <a:pt x="6" y="1"/>
                    </a:lnTo>
                    <a:lnTo>
                      <a:pt x="5" y="0"/>
                    </a:lnTo>
                    <a:lnTo>
                      <a:pt x="3" y="0"/>
                    </a:lnTo>
                    <a:lnTo>
                      <a:pt x="2"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6" name="Freeform 52"/>
              <p:cNvSpPr>
                <a:spLocks/>
              </p:cNvSpPr>
              <p:nvPr/>
            </p:nvSpPr>
            <p:spPr bwMode="auto">
              <a:xfrm>
                <a:off x="1734" y="2868"/>
                <a:ext cx="9" cy="40"/>
              </a:xfrm>
              <a:custGeom>
                <a:avLst/>
                <a:gdLst>
                  <a:gd name="T0" fmla="*/ 0 w 9"/>
                  <a:gd name="T1" fmla="*/ 37 h 40"/>
                  <a:gd name="T2" fmla="*/ 0 w 9"/>
                  <a:gd name="T3" fmla="*/ 38 h 40"/>
                  <a:gd name="T4" fmla="*/ 2 w 9"/>
                  <a:gd name="T5" fmla="*/ 40 h 40"/>
                  <a:gd name="T6" fmla="*/ 3 w 9"/>
                  <a:gd name="T7" fmla="*/ 40 h 40"/>
                  <a:gd name="T8" fmla="*/ 5 w 9"/>
                  <a:gd name="T9" fmla="*/ 40 h 40"/>
                  <a:gd name="T10" fmla="*/ 6 w 9"/>
                  <a:gd name="T11" fmla="*/ 40 h 40"/>
                  <a:gd name="T12" fmla="*/ 8 w 9"/>
                  <a:gd name="T13" fmla="*/ 38 h 40"/>
                  <a:gd name="T14" fmla="*/ 9 w 9"/>
                  <a:gd name="T15" fmla="*/ 37 h 40"/>
                  <a:gd name="T16" fmla="*/ 9 w 9"/>
                  <a:gd name="T17" fmla="*/ 36 h 40"/>
                  <a:gd name="T18" fmla="*/ 9 w 9"/>
                  <a:gd name="T19" fmla="*/ 4 h 40"/>
                  <a:gd name="T20" fmla="*/ 8 w 9"/>
                  <a:gd name="T21" fmla="*/ 2 h 40"/>
                  <a:gd name="T22" fmla="*/ 6 w 9"/>
                  <a:gd name="T23" fmla="*/ 1 h 40"/>
                  <a:gd name="T24" fmla="*/ 5 w 9"/>
                  <a:gd name="T25" fmla="*/ 0 h 40"/>
                  <a:gd name="T26" fmla="*/ 3 w 9"/>
                  <a:gd name="T27" fmla="*/ 0 h 40"/>
                  <a:gd name="T28" fmla="*/ 2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2" y="40"/>
                    </a:lnTo>
                    <a:lnTo>
                      <a:pt x="3" y="40"/>
                    </a:lnTo>
                    <a:lnTo>
                      <a:pt x="5" y="40"/>
                    </a:lnTo>
                    <a:lnTo>
                      <a:pt x="6" y="40"/>
                    </a:lnTo>
                    <a:lnTo>
                      <a:pt x="8" y="38"/>
                    </a:lnTo>
                    <a:lnTo>
                      <a:pt x="9" y="37"/>
                    </a:lnTo>
                    <a:lnTo>
                      <a:pt x="9" y="36"/>
                    </a:lnTo>
                    <a:lnTo>
                      <a:pt x="9" y="4"/>
                    </a:lnTo>
                    <a:lnTo>
                      <a:pt x="8" y="2"/>
                    </a:lnTo>
                    <a:lnTo>
                      <a:pt x="6" y="1"/>
                    </a:lnTo>
                    <a:lnTo>
                      <a:pt x="5" y="0"/>
                    </a:lnTo>
                    <a:lnTo>
                      <a:pt x="3" y="0"/>
                    </a:lnTo>
                    <a:lnTo>
                      <a:pt x="2"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7" name="Freeform 53"/>
              <p:cNvSpPr>
                <a:spLocks/>
              </p:cNvSpPr>
              <p:nvPr/>
            </p:nvSpPr>
            <p:spPr bwMode="auto">
              <a:xfrm>
                <a:off x="1734" y="2812"/>
                <a:ext cx="9" cy="40"/>
              </a:xfrm>
              <a:custGeom>
                <a:avLst/>
                <a:gdLst>
                  <a:gd name="T0" fmla="*/ 0 w 9"/>
                  <a:gd name="T1" fmla="*/ 37 h 40"/>
                  <a:gd name="T2" fmla="*/ 0 w 9"/>
                  <a:gd name="T3" fmla="*/ 38 h 40"/>
                  <a:gd name="T4" fmla="*/ 2 w 9"/>
                  <a:gd name="T5" fmla="*/ 40 h 40"/>
                  <a:gd name="T6" fmla="*/ 3 w 9"/>
                  <a:gd name="T7" fmla="*/ 40 h 40"/>
                  <a:gd name="T8" fmla="*/ 5 w 9"/>
                  <a:gd name="T9" fmla="*/ 40 h 40"/>
                  <a:gd name="T10" fmla="*/ 6 w 9"/>
                  <a:gd name="T11" fmla="*/ 40 h 40"/>
                  <a:gd name="T12" fmla="*/ 8 w 9"/>
                  <a:gd name="T13" fmla="*/ 38 h 40"/>
                  <a:gd name="T14" fmla="*/ 9 w 9"/>
                  <a:gd name="T15" fmla="*/ 37 h 40"/>
                  <a:gd name="T16" fmla="*/ 9 w 9"/>
                  <a:gd name="T17" fmla="*/ 36 h 40"/>
                  <a:gd name="T18" fmla="*/ 9 w 9"/>
                  <a:gd name="T19" fmla="*/ 4 h 40"/>
                  <a:gd name="T20" fmla="*/ 8 w 9"/>
                  <a:gd name="T21" fmla="*/ 2 h 40"/>
                  <a:gd name="T22" fmla="*/ 6 w 9"/>
                  <a:gd name="T23" fmla="*/ 1 h 40"/>
                  <a:gd name="T24" fmla="*/ 5 w 9"/>
                  <a:gd name="T25" fmla="*/ 0 h 40"/>
                  <a:gd name="T26" fmla="*/ 3 w 9"/>
                  <a:gd name="T27" fmla="*/ 0 h 40"/>
                  <a:gd name="T28" fmla="*/ 2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2" y="40"/>
                    </a:lnTo>
                    <a:lnTo>
                      <a:pt x="3" y="40"/>
                    </a:lnTo>
                    <a:lnTo>
                      <a:pt x="5" y="40"/>
                    </a:lnTo>
                    <a:lnTo>
                      <a:pt x="6" y="40"/>
                    </a:lnTo>
                    <a:lnTo>
                      <a:pt x="8" y="38"/>
                    </a:lnTo>
                    <a:lnTo>
                      <a:pt x="9" y="37"/>
                    </a:lnTo>
                    <a:lnTo>
                      <a:pt x="9" y="36"/>
                    </a:lnTo>
                    <a:lnTo>
                      <a:pt x="9" y="4"/>
                    </a:lnTo>
                    <a:lnTo>
                      <a:pt x="8" y="2"/>
                    </a:lnTo>
                    <a:lnTo>
                      <a:pt x="6" y="1"/>
                    </a:lnTo>
                    <a:lnTo>
                      <a:pt x="5" y="0"/>
                    </a:lnTo>
                    <a:lnTo>
                      <a:pt x="3" y="0"/>
                    </a:lnTo>
                    <a:lnTo>
                      <a:pt x="2"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8" name="Freeform 54"/>
              <p:cNvSpPr>
                <a:spLocks/>
              </p:cNvSpPr>
              <p:nvPr/>
            </p:nvSpPr>
            <p:spPr bwMode="auto">
              <a:xfrm>
                <a:off x="1734" y="2756"/>
                <a:ext cx="9" cy="40"/>
              </a:xfrm>
              <a:custGeom>
                <a:avLst/>
                <a:gdLst>
                  <a:gd name="T0" fmla="*/ 0 w 9"/>
                  <a:gd name="T1" fmla="*/ 37 h 40"/>
                  <a:gd name="T2" fmla="*/ 0 w 9"/>
                  <a:gd name="T3" fmla="*/ 38 h 40"/>
                  <a:gd name="T4" fmla="*/ 2 w 9"/>
                  <a:gd name="T5" fmla="*/ 40 h 40"/>
                  <a:gd name="T6" fmla="*/ 3 w 9"/>
                  <a:gd name="T7" fmla="*/ 40 h 40"/>
                  <a:gd name="T8" fmla="*/ 5 w 9"/>
                  <a:gd name="T9" fmla="*/ 40 h 40"/>
                  <a:gd name="T10" fmla="*/ 6 w 9"/>
                  <a:gd name="T11" fmla="*/ 40 h 40"/>
                  <a:gd name="T12" fmla="*/ 8 w 9"/>
                  <a:gd name="T13" fmla="*/ 38 h 40"/>
                  <a:gd name="T14" fmla="*/ 9 w 9"/>
                  <a:gd name="T15" fmla="*/ 37 h 40"/>
                  <a:gd name="T16" fmla="*/ 9 w 9"/>
                  <a:gd name="T17" fmla="*/ 36 h 40"/>
                  <a:gd name="T18" fmla="*/ 9 w 9"/>
                  <a:gd name="T19" fmla="*/ 4 h 40"/>
                  <a:gd name="T20" fmla="*/ 8 w 9"/>
                  <a:gd name="T21" fmla="*/ 2 h 40"/>
                  <a:gd name="T22" fmla="*/ 6 w 9"/>
                  <a:gd name="T23" fmla="*/ 1 h 40"/>
                  <a:gd name="T24" fmla="*/ 5 w 9"/>
                  <a:gd name="T25" fmla="*/ 0 h 40"/>
                  <a:gd name="T26" fmla="*/ 3 w 9"/>
                  <a:gd name="T27" fmla="*/ 0 h 40"/>
                  <a:gd name="T28" fmla="*/ 2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2" y="40"/>
                    </a:lnTo>
                    <a:lnTo>
                      <a:pt x="3" y="40"/>
                    </a:lnTo>
                    <a:lnTo>
                      <a:pt x="5" y="40"/>
                    </a:lnTo>
                    <a:lnTo>
                      <a:pt x="6" y="40"/>
                    </a:lnTo>
                    <a:lnTo>
                      <a:pt x="8" y="38"/>
                    </a:lnTo>
                    <a:lnTo>
                      <a:pt x="9" y="37"/>
                    </a:lnTo>
                    <a:lnTo>
                      <a:pt x="9" y="36"/>
                    </a:lnTo>
                    <a:lnTo>
                      <a:pt x="9" y="4"/>
                    </a:lnTo>
                    <a:lnTo>
                      <a:pt x="8" y="2"/>
                    </a:lnTo>
                    <a:lnTo>
                      <a:pt x="6" y="1"/>
                    </a:lnTo>
                    <a:lnTo>
                      <a:pt x="5" y="0"/>
                    </a:lnTo>
                    <a:lnTo>
                      <a:pt x="3" y="0"/>
                    </a:lnTo>
                    <a:lnTo>
                      <a:pt x="2"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29" name="Freeform 55"/>
              <p:cNvSpPr>
                <a:spLocks/>
              </p:cNvSpPr>
              <p:nvPr/>
            </p:nvSpPr>
            <p:spPr bwMode="auto">
              <a:xfrm>
                <a:off x="1734" y="2700"/>
                <a:ext cx="9" cy="40"/>
              </a:xfrm>
              <a:custGeom>
                <a:avLst/>
                <a:gdLst>
                  <a:gd name="T0" fmla="*/ 0 w 9"/>
                  <a:gd name="T1" fmla="*/ 37 h 40"/>
                  <a:gd name="T2" fmla="*/ 0 w 9"/>
                  <a:gd name="T3" fmla="*/ 38 h 40"/>
                  <a:gd name="T4" fmla="*/ 2 w 9"/>
                  <a:gd name="T5" fmla="*/ 40 h 40"/>
                  <a:gd name="T6" fmla="*/ 3 w 9"/>
                  <a:gd name="T7" fmla="*/ 40 h 40"/>
                  <a:gd name="T8" fmla="*/ 5 w 9"/>
                  <a:gd name="T9" fmla="*/ 40 h 40"/>
                  <a:gd name="T10" fmla="*/ 6 w 9"/>
                  <a:gd name="T11" fmla="*/ 40 h 40"/>
                  <a:gd name="T12" fmla="*/ 8 w 9"/>
                  <a:gd name="T13" fmla="*/ 38 h 40"/>
                  <a:gd name="T14" fmla="*/ 9 w 9"/>
                  <a:gd name="T15" fmla="*/ 37 h 40"/>
                  <a:gd name="T16" fmla="*/ 9 w 9"/>
                  <a:gd name="T17" fmla="*/ 36 h 40"/>
                  <a:gd name="T18" fmla="*/ 9 w 9"/>
                  <a:gd name="T19" fmla="*/ 4 h 40"/>
                  <a:gd name="T20" fmla="*/ 8 w 9"/>
                  <a:gd name="T21" fmla="*/ 3 h 40"/>
                  <a:gd name="T22" fmla="*/ 6 w 9"/>
                  <a:gd name="T23" fmla="*/ 1 h 40"/>
                  <a:gd name="T24" fmla="*/ 5 w 9"/>
                  <a:gd name="T25" fmla="*/ 0 h 40"/>
                  <a:gd name="T26" fmla="*/ 3 w 9"/>
                  <a:gd name="T27" fmla="*/ 0 h 40"/>
                  <a:gd name="T28" fmla="*/ 2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2" y="40"/>
                    </a:lnTo>
                    <a:lnTo>
                      <a:pt x="3" y="40"/>
                    </a:lnTo>
                    <a:lnTo>
                      <a:pt x="5" y="40"/>
                    </a:lnTo>
                    <a:lnTo>
                      <a:pt x="6" y="40"/>
                    </a:lnTo>
                    <a:lnTo>
                      <a:pt x="8" y="38"/>
                    </a:lnTo>
                    <a:lnTo>
                      <a:pt x="9" y="37"/>
                    </a:lnTo>
                    <a:lnTo>
                      <a:pt x="9" y="36"/>
                    </a:lnTo>
                    <a:lnTo>
                      <a:pt x="9" y="4"/>
                    </a:lnTo>
                    <a:lnTo>
                      <a:pt x="8" y="3"/>
                    </a:lnTo>
                    <a:lnTo>
                      <a:pt x="6" y="1"/>
                    </a:lnTo>
                    <a:lnTo>
                      <a:pt x="5" y="0"/>
                    </a:lnTo>
                    <a:lnTo>
                      <a:pt x="3" y="0"/>
                    </a:lnTo>
                    <a:lnTo>
                      <a:pt x="2"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0" name="Freeform 56"/>
              <p:cNvSpPr>
                <a:spLocks/>
              </p:cNvSpPr>
              <p:nvPr/>
            </p:nvSpPr>
            <p:spPr bwMode="auto">
              <a:xfrm>
                <a:off x="1733" y="2644"/>
                <a:ext cx="9" cy="40"/>
              </a:xfrm>
              <a:custGeom>
                <a:avLst/>
                <a:gdLst>
                  <a:gd name="T0" fmla="*/ 0 w 9"/>
                  <a:gd name="T1" fmla="*/ 37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7 w 9"/>
                  <a:gd name="T23" fmla="*/ 1 h 40"/>
                  <a:gd name="T24" fmla="*/ 6 w 9"/>
                  <a:gd name="T25" fmla="*/ 0 h 40"/>
                  <a:gd name="T26" fmla="*/ 4 w 9"/>
                  <a:gd name="T27" fmla="*/ 0 h 40"/>
                  <a:gd name="T28" fmla="*/ 3 w 9"/>
                  <a:gd name="T29" fmla="*/ 1 h 40"/>
                  <a:gd name="T30" fmla="*/ 1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9"/>
                    </a:lnTo>
                    <a:lnTo>
                      <a:pt x="3" y="40"/>
                    </a:lnTo>
                    <a:lnTo>
                      <a:pt x="4" y="40"/>
                    </a:lnTo>
                    <a:lnTo>
                      <a:pt x="6" y="40"/>
                    </a:lnTo>
                    <a:lnTo>
                      <a:pt x="7" y="40"/>
                    </a:lnTo>
                    <a:lnTo>
                      <a:pt x="9" y="39"/>
                    </a:lnTo>
                    <a:lnTo>
                      <a:pt x="9" y="37"/>
                    </a:lnTo>
                    <a:lnTo>
                      <a:pt x="9" y="36"/>
                    </a:lnTo>
                    <a:lnTo>
                      <a:pt x="9" y="4"/>
                    </a:lnTo>
                    <a:lnTo>
                      <a:pt x="9" y="3"/>
                    </a:lnTo>
                    <a:lnTo>
                      <a:pt x="7" y="1"/>
                    </a:lnTo>
                    <a:lnTo>
                      <a:pt x="6" y="0"/>
                    </a:lnTo>
                    <a:lnTo>
                      <a:pt x="4" y="0"/>
                    </a:lnTo>
                    <a:lnTo>
                      <a:pt x="3" y="1"/>
                    </a:lnTo>
                    <a:lnTo>
                      <a:pt x="1"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1" name="Freeform 57"/>
              <p:cNvSpPr>
                <a:spLocks/>
              </p:cNvSpPr>
              <p:nvPr/>
            </p:nvSpPr>
            <p:spPr bwMode="auto">
              <a:xfrm>
                <a:off x="1733" y="2588"/>
                <a:ext cx="9" cy="40"/>
              </a:xfrm>
              <a:custGeom>
                <a:avLst/>
                <a:gdLst>
                  <a:gd name="T0" fmla="*/ 0 w 9"/>
                  <a:gd name="T1" fmla="*/ 37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7 w 9"/>
                  <a:gd name="T23" fmla="*/ 1 h 40"/>
                  <a:gd name="T24" fmla="*/ 6 w 9"/>
                  <a:gd name="T25" fmla="*/ 0 h 40"/>
                  <a:gd name="T26" fmla="*/ 4 w 9"/>
                  <a:gd name="T27" fmla="*/ 0 h 40"/>
                  <a:gd name="T28" fmla="*/ 3 w 9"/>
                  <a:gd name="T29" fmla="*/ 1 h 40"/>
                  <a:gd name="T30" fmla="*/ 1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9"/>
                    </a:lnTo>
                    <a:lnTo>
                      <a:pt x="3" y="40"/>
                    </a:lnTo>
                    <a:lnTo>
                      <a:pt x="4" y="40"/>
                    </a:lnTo>
                    <a:lnTo>
                      <a:pt x="6" y="40"/>
                    </a:lnTo>
                    <a:lnTo>
                      <a:pt x="7" y="40"/>
                    </a:lnTo>
                    <a:lnTo>
                      <a:pt x="9" y="39"/>
                    </a:lnTo>
                    <a:lnTo>
                      <a:pt x="9" y="37"/>
                    </a:lnTo>
                    <a:lnTo>
                      <a:pt x="9" y="36"/>
                    </a:lnTo>
                    <a:lnTo>
                      <a:pt x="9" y="4"/>
                    </a:lnTo>
                    <a:lnTo>
                      <a:pt x="9" y="3"/>
                    </a:lnTo>
                    <a:lnTo>
                      <a:pt x="7" y="1"/>
                    </a:lnTo>
                    <a:lnTo>
                      <a:pt x="6" y="0"/>
                    </a:lnTo>
                    <a:lnTo>
                      <a:pt x="4" y="0"/>
                    </a:lnTo>
                    <a:lnTo>
                      <a:pt x="3" y="1"/>
                    </a:lnTo>
                    <a:lnTo>
                      <a:pt x="1"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2" name="Freeform 58"/>
              <p:cNvSpPr>
                <a:spLocks/>
              </p:cNvSpPr>
              <p:nvPr/>
            </p:nvSpPr>
            <p:spPr bwMode="auto">
              <a:xfrm>
                <a:off x="1733" y="2532"/>
                <a:ext cx="9" cy="40"/>
              </a:xfrm>
              <a:custGeom>
                <a:avLst/>
                <a:gdLst>
                  <a:gd name="T0" fmla="*/ 0 w 9"/>
                  <a:gd name="T1" fmla="*/ 37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7 w 9"/>
                  <a:gd name="T23" fmla="*/ 1 h 40"/>
                  <a:gd name="T24" fmla="*/ 6 w 9"/>
                  <a:gd name="T25" fmla="*/ 0 h 40"/>
                  <a:gd name="T26" fmla="*/ 4 w 9"/>
                  <a:gd name="T27" fmla="*/ 0 h 40"/>
                  <a:gd name="T28" fmla="*/ 3 w 9"/>
                  <a:gd name="T29" fmla="*/ 1 h 40"/>
                  <a:gd name="T30" fmla="*/ 1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9"/>
                    </a:lnTo>
                    <a:lnTo>
                      <a:pt x="3" y="40"/>
                    </a:lnTo>
                    <a:lnTo>
                      <a:pt x="4" y="40"/>
                    </a:lnTo>
                    <a:lnTo>
                      <a:pt x="6" y="40"/>
                    </a:lnTo>
                    <a:lnTo>
                      <a:pt x="7" y="40"/>
                    </a:lnTo>
                    <a:lnTo>
                      <a:pt x="9" y="39"/>
                    </a:lnTo>
                    <a:lnTo>
                      <a:pt x="9" y="37"/>
                    </a:lnTo>
                    <a:lnTo>
                      <a:pt x="9" y="36"/>
                    </a:lnTo>
                    <a:lnTo>
                      <a:pt x="9" y="4"/>
                    </a:lnTo>
                    <a:lnTo>
                      <a:pt x="9" y="3"/>
                    </a:lnTo>
                    <a:lnTo>
                      <a:pt x="7" y="1"/>
                    </a:lnTo>
                    <a:lnTo>
                      <a:pt x="6" y="0"/>
                    </a:lnTo>
                    <a:lnTo>
                      <a:pt x="4" y="0"/>
                    </a:lnTo>
                    <a:lnTo>
                      <a:pt x="3" y="1"/>
                    </a:lnTo>
                    <a:lnTo>
                      <a:pt x="1"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3" name="Freeform 59"/>
              <p:cNvSpPr>
                <a:spLocks/>
              </p:cNvSpPr>
              <p:nvPr/>
            </p:nvSpPr>
            <p:spPr bwMode="auto">
              <a:xfrm>
                <a:off x="1733" y="2476"/>
                <a:ext cx="9" cy="40"/>
              </a:xfrm>
              <a:custGeom>
                <a:avLst/>
                <a:gdLst>
                  <a:gd name="T0" fmla="*/ 0 w 9"/>
                  <a:gd name="T1" fmla="*/ 37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7 w 9"/>
                  <a:gd name="T23" fmla="*/ 1 h 40"/>
                  <a:gd name="T24" fmla="*/ 6 w 9"/>
                  <a:gd name="T25" fmla="*/ 0 h 40"/>
                  <a:gd name="T26" fmla="*/ 4 w 9"/>
                  <a:gd name="T27" fmla="*/ 0 h 40"/>
                  <a:gd name="T28" fmla="*/ 3 w 9"/>
                  <a:gd name="T29" fmla="*/ 1 h 40"/>
                  <a:gd name="T30" fmla="*/ 1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9"/>
                    </a:lnTo>
                    <a:lnTo>
                      <a:pt x="3" y="40"/>
                    </a:lnTo>
                    <a:lnTo>
                      <a:pt x="4" y="40"/>
                    </a:lnTo>
                    <a:lnTo>
                      <a:pt x="6" y="40"/>
                    </a:lnTo>
                    <a:lnTo>
                      <a:pt x="7" y="40"/>
                    </a:lnTo>
                    <a:lnTo>
                      <a:pt x="9" y="39"/>
                    </a:lnTo>
                    <a:lnTo>
                      <a:pt x="9" y="37"/>
                    </a:lnTo>
                    <a:lnTo>
                      <a:pt x="9" y="36"/>
                    </a:lnTo>
                    <a:lnTo>
                      <a:pt x="9" y="4"/>
                    </a:lnTo>
                    <a:lnTo>
                      <a:pt x="9" y="3"/>
                    </a:lnTo>
                    <a:lnTo>
                      <a:pt x="7" y="1"/>
                    </a:lnTo>
                    <a:lnTo>
                      <a:pt x="6" y="0"/>
                    </a:lnTo>
                    <a:lnTo>
                      <a:pt x="4" y="0"/>
                    </a:lnTo>
                    <a:lnTo>
                      <a:pt x="3" y="1"/>
                    </a:lnTo>
                    <a:lnTo>
                      <a:pt x="1"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4" name="Freeform 60"/>
              <p:cNvSpPr>
                <a:spLocks/>
              </p:cNvSpPr>
              <p:nvPr/>
            </p:nvSpPr>
            <p:spPr bwMode="auto">
              <a:xfrm>
                <a:off x="1733" y="2420"/>
                <a:ext cx="9" cy="40"/>
              </a:xfrm>
              <a:custGeom>
                <a:avLst/>
                <a:gdLst>
                  <a:gd name="T0" fmla="*/ 0 w 9"/>
                  <a:gd name="T1" fmla="*/ 37 h 40"/>
                  <a:gd name="T2" fmla="*/ 1 w 9"/>
                  <a:gd name="T3" fmla="*/ 37 h 40"/>
                  <a:gd name="T4" fmla="*/ 3 w 9"/>
                  <a:gd name="T5" fmla="*/ 39 h 40"/>
                  <a:gd name="T6" fmla="*/ 4 w 9"/>
                  <a:gd name="T7" fmla="*/ 40 h 40"/>
                  <a:gd name="T8" fmla="*/ 4 w 9"/>
                  <a:gd name="T9" fmla="*/ 40 h 40"/>
                  <a:gd name="T10" fmla="*/ 6 w 9"/>
                  <a:gd name="T11" fmla="*/ 39 h 40"/>
                  <a:gd name="T12" fmla="*/ 7 w 9"/>
                  <a:gd name="T13" fmla="*/ 37 h 40"/>
                  <a:gd name="T14" fmla="*/ 9 w 9"/>
                  <a:gd name="T15" fmla="*/ 36 h 40"/>
                  <a:gd name="T16" fmla="*/ 9 w 9"/>
                  <a:gd name="T17" fmla="*/ 36 h 40"/>
                  <a:gd name="T18" fmla="*/ 9 w 9"/>
                  <a:gd name="T19" fmla="*/ 4 h 40"/>
                  <a:gd name="T20" fmla="*/ 7 w 9"/>
                  <a:gd name="T21" fmla="*/ 3 h 40"/>
                  <a:gd name="T22" fmla="*/ 6 w 9"/>
                  <a:gd name="T23" fmla="*/ 1 h 40"/>
                  <a:gd name="T24" fmla="*/ 4 w 9"/>
                  <a:gd name="T25" fmla="*/ 0 h 40"/>
                  <a:gd name="T26" fmla="*/ 3 w 9"/>
                  <a:gd name="T27" fmla="*/ 0 h 40"/>
                  <a:gd name="T28" fmla="*/ 1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7"/>
                    </a:lnTo>
                    <a:lnTo>
                      <a:pt x="3" y="39"/>
                    </a:lnTo>
                    <a:lnTo>
                      <a:pt x="4" y="40"/>
                    </a:lnTo>
                    <a:lnTo>
                      <a:pt x="6" y="39"/>
                    </a:lnTo>
                    <a:lnTo>
                      <a:pt x="7" y="37"/>
                    </a:lnTo>
                    <a:lnTo>
                      <a:pt x="9" y="36"/>
                    </a:lnTo>
                    <a:lnTo>
                      <a:pt x="9" y="4"/>
                    </a:lnTo>
                    <a:lnTo>
                      <a:pt x="7" y="3"/>
                    </a:lnTo>
                    <a:lnTo>
                      <a:pt x="6" y="1"/>
                    </a:lnTo>
                    <a:lnTo>
                      <a:pt x="4" y="0"/>
                    </a:lnTo>
                    <a:lnTo>
                      <a:pt x="3" y="0"/>
                    </a:lnTo>
                    <a:lnTo>
                      <a:pt x="1"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5" name="Freeform 61"/>
              <p:cNvSpPr>
                <a:spLocks/>
              </p:cNvSpPr>
              <p:nvPr/>
            </p:nvSpPr>
            <p:spPr bwMode="auto">
              <a:xfrm>
                <a:off x="1733" y="2364"/>
                <a:ext cx="9" cy="40"/>
              </a:xfrm>
              <a:custGeom>
                <a:avLst/>
                <a:gdLst>
                  <a:gd name="T0" fmla="*/ 0 w 9"/>
                  <a:gd name="T1" fmla="*/ 37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7 h 40"/>
                  <a:gd name="T16" fmla="*/ 9 w 9"/>
                  <a:gd name="T17" fmla="*/ 36 h 40"/>
                  <a:gd name="T18" fmla="*/ 9 w 9"/>
                  <a:gd name="T19" fmla="*/ 4 h 40"/>
                  <a:gd name="T20" fmla="*/ 7 w 9"/>
                  <a:gd name="T21" fmla="*/ 3 h 40"/>
                  <a:gd name="T22" fmla="*/ 6 w 9"/>
                  <a:gd name="T23" fmla="*/ 1 h 40"/>
                  <a:gd name="T24" fmla="*/ 4 w 9"/>
                  <a:gd name="T25" fmla="*/ 0 h 40"/>
                  <a:gd name="T26" fmla="*/ 3 w 9"/>
                  <a:gd name="T27" fmla="*/ 0 h 40"/>
                  <a:gd name="T28" fmla="*/ 1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9"/>
                    </a:lnTo>
                    <a:lnTo>
                      <a:pt x="1" y="40"/>
                    </a:lnTo>
                    <a:lnTo>
                      <a:pt x="3" y="40"/>
                    </a:lnTo>
                    <a:lnTo>
                      <a:pt x="4" y="40"/>
                    </a:lnTo>
                    <a:lnTo>
                      <a:pt x="6" y="40"/>
                    </a:lnTo>
                    <a:lnTo>
                      <a:pt x="7" y="39"/>
                    </a:lnTo>
                    <a:lnTo>
                      <a:pt x="9" y="37"/>
                    </a:lnTo>
                    <a:lnTo>
                      <a:pt x="9" y="36"/>
                    </a:lnTo>
                    <a:lnTo>
                      <a:pt x="9" y="4"/>
                    </a:lnTo>
                    <a:lnTo>
                      <a:pt x="7" y="3"/>
                    </a:lnTo>
                    <a:lnTo>
                      <a:pt x="6" y="1"/>
                    </a:lnTo>
                    <a:lnTo>
                      <a:pt x="4" y="0"/>
                    </a:lnTo>
                    <a:lnTo>
                      <a:pt x="3" y="0"/>
                    </a:lnTo>
                    <a:lnTo>
                      <a:pt x="1"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6" name="Freeform 62"/>
              <p:cNvSpPr>
                <a:spLocks/>
              </p:cNvSpPr>
              <p:nvPr/>
            </p:nvSpPr>
            <p:spPr bwMode="auto">
              <a:xfrm>
                <a:off x="1733" y="2308"/>
                <a:ext cx="9" cy="40"/>
              </a:xfrm>
              <a:custGeom>
                <a:avLst/>
                <a:gdLst>
                  <a:gd name="T0" fmla="*/ 0 w 9"/>
                  <a:gd name="T1" fmla="*/ 37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7 h 40"/>
                  <a:gd name="T16" fmla="*/ 9 w 9"/>
                  <a:gd name="T17" fmla="*/ 36 h 40"/>
                  <a:gd name="T18" fmla="*/ 9 w 9"/>
                  <a:gd name="T19" fmla="*/ 4 h 40"/>
                  <a:gd name="T20" fmla="*/ 7 w 9"/>
                  <a:gd name="T21" fmla="*/ 3 h 40"/>
                  <a:gd name="T22" fmla="*/ 6 w 9"/>
                  <a:gd name="T23" fmla="*/ 1 h 40"/>
                  <a:gd name="T24" fmla="*/ 4 w 9"/>
                  <a:gd name="T25" fmla="*/ 0 h 40"/>
                  <a:gd name="T26" fmla="*/ 3 w 9"/>
                  <a:gd name="T27" fmla="*/ 0 h 40"/>
                  <a:gd name="T28" fmla="*/ 1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9"/>
                    </a:lnTo>
                    <a:lnTo>
                      <a:pt x="1" y="40"/>
                    </a:lnTo>
                    <a:lnTo>
                      <a:pt x="3" y="40"/>
                    </a:lnTo>
                    <a:lnTo>
                      <a:pt x="4" y="40"/>
                    </a:lnTo>
                    <a:lnTo>
                      <a:pt x="6" y="40"/>
                    </a:lnTo>
                    <a:lnTo>
                      <a:pt x="7" y="39"/>
                    </a:lnTo>
                    <a:lnTo>
                      <a:pt x="9" y="37"/>
                    </a:lnTo>
                    <a:lnTo>
                      <a:pt x="9" y="36"/>
                    </a:lnTo>
                    <a:lnTo>
                      <a:pt x="9" y="4"/>
                    </a:lnTo>
                    <a:lnTo>
                      <a:pt x="7" y="3"/>
                    </a:lnTo>
                    <a:lnTo>
                      <a:pt x="6" y="1"/>
                    </a:lnTo>
                    <a:lnTo>
                      <a:pt x="4" y="0"/>
                    </a:lnTo>
                    <a:lnTo>
                      <a:pt x="3" y="0"/>
                    </a:lnTo>
                    <a:lnTo>
                      <a:pt x="1"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7" name="Freeform 63"/>
              <p:cNvSpPr>
                <a:spLocks/>
              </p:cNvSpPr>
              <p:nvPr/>
            </p:nvSpPr>
            <p:spPr bwMode="auto">
              <a:xfrm>
                <a:off x="1733" y="2252"/>
                <a:ext cx="9" cy="40"/>
              </a:xfrm>
              <a:custGeom>
                <a:avLst/>
                <a:gdLst>
                  <a:gd name="T0" fmla="*/ 0 w 9"/>
                  <a:gd name="T1" fmla="*/ 37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7 h 40"/>
                  <a:gd name="T16" fmla="*/ 9 w 9"/>
                  <a:gd name="T17" fmla="*/ 36 h 40"/>
                  <a:gd name="T18" fmla="*/ 9 w 9"/>
                  <a:gd name="T19" fmla="*/ 4 h 40"/>
                  <a:gd name="T20" fmla="*/ 7 w 9"/>
                  <a:gd name="T21" fmla="*/ 3 h 40"/>
                  <a:gd name="T22" fmla="*/ 6 w 9"/>
                  <a:gd name="T23" fmla="*/ 1 h 40"/>
                  <a:gd name="T24" fmla="*/ 4 w 9"/>
                  <a:gd name="T25" fmla="*/ 0 h 40"/>
                  <a:gd name="T26" fmla="*/ 3 w 9"/>
                  <a:gd name="T27" fmla="*/ 0 h 40"/>
                  <a:gd name="T28" fmla="*/ 1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9"/>
                    </a:lnTo>
                    <a:lnTo>
                      <a:pt x="1" y="40"/>
                    </a:lnTo>
                    <a:lnTo>
                      <a:pt x="3" y="40"/>
                    </a:lnTo>
                    <a:lnTo>
                      <a:pt x="4" y="40"/>
                    </a:lnTo>
                    <a:lnTo>
                      <a:pt x="6" y="40"/>
                    </a:lnTo>
                    <a:lnTo>
                      <a:pt x="7" y="39"/>
                    </a:lnTo>
                    <a:lnTo>
                      <a:pt x="9" y="37"/>
                    </a:lnTo>
                    <a:lnTo>
                      <a:pt x="9" y="36"/>
                    </a:lnTo>
                    <a:lnTo>
                      <a:pt x="9" y="4"/>
                    </a:lnTo>
                    <a:lnTo>
                      <a:pt x="7" y="3"/>
                    </a:lnTo>
                    <a:lnTo>
                      <a:pt x="6" y="1"/>
                    </a:lnTo>
                    <a:lnTo>
                      <a:pt x="4" y="0"/>
                    </a:lnTo>
                    <a:lnTo>
                      <a:pt x="3" y="0"/>
                    </a:lnTo>
                    <a:lnTo>
                      <a:pt x="1"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8" name="Freeform 64"/>
              <p:cNvSpPr>
                <a:spLocks/>
              </p:cNvSpPr>
              <p:nvPr/>
            </p:nvSpPr>
            <p:spPr bwMode="auto">
              <a:xfrm>
                <a:off x="1733" y="2196"/>
                <a:ext cx="9" cy="40"/>
              </a:xfrm>
              <a:custGeom>
                <a:avLst/>
                <a:gdLst>
                  <a:gd name="T0" fmla="*/ 0 w 9"/>
                  <a:gd name="T1" fmla="*/ 37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7 h 40"/>
                  <a:gd name="T16" fmla="*/ 9 w 9"/>
                  <a:gd name="T17" fmla="*/ 36 h 40"/>
                  <a:gd name="T18" fmla="*/ 9 w 9"/>
                  <a:gd name="T19" fmla="*/ 4 h 40"/>
                  <a:gd name="T20" fmla="*/ 7 w 9"/>
                  <a:gd name="T21" fmla="*/ 3 h 40"/>
                  <a:gd name="T22" fmla="*/ 6 w 9"/>
                  <a:gd name="T23" fmla="*/ 1 h 40"/>
                  <a:gd name="T24" fmla="*/ 4 w 9"/>
                  <a:gd name="T25" fmla="*/ 0 h 40"/>
                  <a:gd name="T26" fmla="*/ 3 w 9"/>
                  <a:gd name="T27" fmla="*/ 0 h 40"/>
                  <a:gd name="T28" fmla="*/ 1 w 9"/>
                  <a:gd name="T29" fmla="*/ 1 h 40"/>
                  <a:gd name="T30" fmla="*/ 0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9"/>
                    </a:lnTo>
                    <a:lnTo>
                      <a:pt x="1" y="40"/>
                    </a:lnTo>
                    <a:lnTo>
                      <a:pt x="3" y="40"/>
                    </a:lnTo>
                    <a:lnTo>
                      <a:pt x="4" y="40"/>
                    </a:lnTo>
                    <a:lnTo>
                      <a:pt x="6" y="40"/>
                    </a:lnTo>
                    <a:lnTo>
                      <a:pt x="7" y="39"/>
                    </a:lnTo>
                    <a:lnTo>
                      <a:pt x="9" y="37"/>
                    </a:lnTo>
                    <a:lnTo>
                      <a:pt x="9" y="36"/>
                    </a:lnTo>
                    <a:lnTo>
                      <a:pt x="9" y="4"/>
                    </a:lnTo>
                    <a:lnTo>
                      <a:pt x="7" y="3"/>
                    </a:lnTo>
                    <a:lnTo>
                      <a:pt x="6" y="1"/>
                    </a:lnTo>
                    <a:lnTo>
                      <a:pt x="4" y="0"/>
                    </a:lnTo>
                    <a:lnTo>
                      <a:pt x="3" y="0"/>
                    </a:lnTo>
                    <a:lnTo>
                      <a:pt x="1" y="1"/>
                    </a:lnTo>
                    <a:lnTo>
                      <a:pt x="0"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39" name="Freeform 65"/>
              <p:cNvSpPr>
                <a:spLocks/>
              </p:cNvSpPr>
              <p:nvPr/>
            </p:nvSpPr>
            <p:spPr bwMode="auto">
              <a:xfrm>
                <a:off x="1731" y="2140"/>
                <a:ext cx="9" cy="40"/>
              </a:xfrm>
              <a:custGeom>
                <a:avLst/>
                <a:gdLst>
                  <a:gd name="T0" fmla="*/ 0 w 9"/>
                  <a:gd name="T1" fmla="*/ 37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8 w 9"/>
                  <a:gd name="T23" fmla="*/ 1 h 40"/>
                  <a:gd name="T24" fmla="*/ 6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9"/>
                    </a:lnTo>
                    <a:lnTo>
                      <a:pt x="3" y="40"/>
                    </a:lnTo>
                    <a:lnTo>
                      <a:pt x="5" y="40"/>
                    </a:lnTo>
                    <a:lnTo>
                      <a:pt x="6" y="40"/>
                    </a:lnTo>
                    <a:lnTo>
                      <a:pt x="8" y="40"/>
                    </a:lnTo>
                    <a:lnTo>
                      <a:pt x="9" y="39"/>
                    </a:lnTo>
                    <a:lnTo>
                      <a:pt x="9" y="37"/>
                    </a:lnTo>
                    <a:lnTo>
                      <a:pt x="9" y="36"/>
                    </a:lnTo>
                    <a:lnTo>
                      <a:pt x="9" y="4"/>
                    </a:lnTo>
                    <a:lnTo>
                      <a:pt x="9" y="3"/>
                    </a:lnTo>
                    <a:lnTo>
                      <a:pt x="8" y="1"/>
                    </a:lnTo>
                    <a:lnTo>
                      <a:pt x="6" y="0"/>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40" name="Freeform 66"/>
              <p:cNvSpPr>
                <a:spLocks/>
              </p:cNvSpPr>
              <p:nvPr/>
            </p:nvSpPr>
            <p:spPr bwMode="auto">
              <a:xfrm>
                <a:off x="1731" y="2084"/>
                <a:ext cx="9" cy="40"/>
              </a:xfrm>
              <a:custGeom>
                <a:avLst/>
                <a:gdLst>
                  <a:gd name="T0" fmla="*/ 0 w 9"/>
                  <a:gd name="T1" fmla="*/ 37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8 w 9"/>
                  <a:gd name="T23" fmla="*/ 1 h 40"/>
                  <a:gd name="T24" fmla="*/ 6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9"/>
                    </a:lnTo>
                    <a:lnTo>
                      <a:pt x="3" y="40"/>
                    </a:lnTo>
                    <a:lnTo>
                      <a:pt x="5" y="40"/>
                    </a:lnTo>
                    <a:lnTo>
                      <a:pt x="6" y="40"/>
                    </a:lnTo>
                    <a:lnTo>
                      <a:pt x="8" y="40"/>
                    </a:lnTo>
                    <a:lnTo>
                      <a:pt x="9" y="39"/>
                    </a:lnTo>
                    <a:lnTo>
                      <a:pt x="9" y="37"/>
                    </a:lnTo>
                    <a:lnTo>
                      <a:pt x="9" y="36"/>
                    </a:lnTo>
                    <a:lnTo>
                      <a:pt x="9" y="4"/>
                    </a:lnTo>
                    <a:lnTo>
                      <a:pt x="9" y="3"/>
                    </a:lnTo>
                    <a:lnTo>
                      <a:pt x="8" y="1"/>
                    </a:lnTo>
                    <a:lnTo>
                      <a:pt x="6" y="0"/>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41" name="Freeform 67"/>
              <p:cNvSpPr>
                <a:spLocks/>
              </p:cNvSpPr>
              <p:nvPr/>
            </p:nvSpPr>
            <p:spPr bwMode="auto">
              <a:xfrm>
                <a:off x="1731" y="2028"/>
                <a:ext cx="9" cy="40"/>
              </a:xfrm>
              <a:custGeom>
                <a:avLst/>
                <a:gdLst>
                  <a:gd name="T0" fmla="*/ 0 w 9"/>
                  <a:gd name="T1" fmla="*/ 37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8 w 9"/>
                  <a:gd name="T23" fmla="*/ 1 h 40"/>
                  <a:gd name="T24" fmla="*/ 6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9"/>
                    </a:lnTo>
                    <a:lnTo>
                      <a:pt x="3" y="40"/>
                    </a:lnTo>
                    <a:lnTo>
                      <a:pt x="5" y="40"/>
                    </a:lnTo>
                    <a:lnTo>
                      <a:pt x="6" y="40"/>
                    </a:lnTo>
                    <a:lnTo>
                      <a:pt x="8" y="40"/>
                    </a:lnTo>
                    <a:lnTo>
                      <a:pt x="9" y="39"/>
                    </a:lnTo>
                    <a:lnTo>
                      <a:pt x="9" y="37"/>
                    </a:lnTo>
                    <a:lnTo>
                      <a:pt x="9" y="36"/>
                    </a:lnTo>
                    <a:lnTo>
                      <a:pt x="9" y="4"/>
                    </a:lnTo>
                    <a:lnTo>
                      <a:pt x="9" y="3"/>
                    </a:lnTo>
                    <a:lnTo>
                      <a:pt x="8" y="1"/>
                    </a:lnTo>
                    <a:lnTo>
                      <a:pt x="6" y="0"/>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42" name="Freeform 68"/>
              <p:cNvSpPr>
                <a:spLocks/>
              </p:cNvSpPr>
              <p:nvPr/>
            </p:nvSpPr>
            <p:spPr bwMode="auto">
              <a:xfrm>
                <a:off x="1731" y="1972"/>
                <a:ext cx="9" cy="40"/>
              </a:xfrm>
              <a:custGeom>
                <a:avLst/>
                <a:gdLst>
                  <a:gd name="T0" fmla="*/ 0 w 9"/>
                  <a:gd name="T1" fmla="*/ 37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7 h 40"/>
                  <a:gd name="T16" fmla="*/ 9 w 9"/>
                  <a:gd name="T17" fmla="*/ 36 h 40"/>
                  <a:gd name="T18" fmla="*/ 9 w 9"/>
                  <a:gd name="T19" fmla="*/ 4 h 40"/>
                  <a:gd name="T20" fmla="*/ 9 w 9"/>
                  <a:gd name="T21" fmla="*/ 3 h 40"/>
                  <a:gd name="T22" fmla="*/ 8 w 9"/>
                  <a:gd name="T23" fmla="*/ 1 h 40"/>
                  <a:gd name="T24" fmla="*/ 6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9"/>
                    </a:lnTo>
                    <a:lnTo>
                      <a:pt x="3" y="40"/>
                    </a:lnTo>
                    <a:lnTo>
                      <a:pt x="5" y="40"/>
                    </a:lnTo>
                    <a:lnTo>
                      <a:pt x="6" y="40"/>
                    </a:lnTo>
                    <a:lnTo>
                      <a:pt x="8" y="40"/>
                    </a:lnTo>
                    <a:lnTo>
                      <a:pt x="9" y="39"/>
                    </a:lnTo>
                    <a:lnTo>
                      <a:pt x="9" y="37"/>
                    </a:lnTo>
                    <a:lnTo>
                      <a:pt x="9" y="36"/>
                    </a:lnTo>
                    <a:lnTo>
                      <a:pt x="9" y="4"/>
                    </a:lnTo>
                    <a:lnTo>
                      <a:pt x="9" y="3"/>
                    </a:lnTo>
                    <a:lnTo>
                      <a:pt x="8" y="1"/>
                    </a:lnTo>
                    <a:lnTo>
                      <a:pt x="6" y="0"/>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43" name="Freeform 69"/>
              <p:cNvSpPr>
                <a:spLocks/>
              </p:cNvSpPr>
              <p:nvPr/>
            </p:nvSpPr>
            <p:spPr bwMode="auto">
              <a:xfrm>
                <a:off x="1731" y="1925"/>
                <a:ext cx="9" cy="31"/>
              </a:xfrm>
              <a:custGeom>
                <a:avLst/>
                <a:gdLst>
                  <a:gd name="T0" fmla="*/ 0 w 9"/>
                  <a:gd name="T1" fmla="*/ 28 h 31"/>
                  <a:gd name="T2" fmla="*/ 2 w 9"/>
                  <a:gd name="T3" fmla="*/ 28 h 31"/>
                  <a:gd name="T4" fmla="*/ 3 w 9"/>
                  <a:gd name="T5" fmla="*/ 30 h 31"/>
                  <a:gd name="T6" fmla="*/ 5 w 9"/>
                  <a:gd name="T7" fmla="*/ 31 h 31"/>
                  <a:gd name="T8" fmla="*/ 5 w 9"/>
                  <a:gd name="T9" fmla="*/ 31 h 31"/>
                  <a:gd name="T10" fmla="*/ 6 w 9"/>
                  <a:gd name="T11" fmla="*/ 30 h 31"/>
                  <a:gd name="T12" fmla="*/ 8 w 9"/>
                  <a:gd name="T13" fmla="*/ 28 h 31"/>
                  <a:gd name="T14" fmla="*/ 9 w 9"/>
                  <a:gd name="T15" fmla="*/ 27 h 31"/>
                  <a:gd name="T16" fmla="*/ 9 w 9"/>
                  <a:gd name="T17" fmla="*/ 27 h 31"/>
                  <a:gd name="T18" fmla="*/ 9 w 9"/>
                  <a:gd name="T19" fmla="*/ 4 h 31"/>
                  <a:gd name="T20" fmla="*/ 8 w 9"/>
                  <a:gd name="T21" fmla="*/ 3 h 31"/>
                  <a:gd name="T22" fmla="*/ 6 w 9"/>
                  <a:gd name="T23" fmla="*/ 2 h 31"/>
                  <a:gd name="T24" fmla="*/ 5 w 9"/>
                  <a:gd name="T25" fmla="*/ 0 h 31"/>
                  <a:gd name="T26" fmla="*/ 5 w 9"/>
                  <a:gd name="T27" fmla="*/ 0 h 31"/>
                  <a:gd name="T28" fmla="*/ 3 w 9"/>
                  <a:gd name="T29" fmla="*/ 2 h 31"/>
                  <a:gd name="T30" fmla="*/ 2 w 9"/>
                  <a:gd name="T31" fmla="*/ 3 h 31"/>
                  <a:gd name="T32" fmla="*/ 0 w 9"/>
                  <a:gd name="T33" fmla="*/ 4 h 31"/>
                  <a:gd name="T34" fmla="*/ 0 w 9"/>
                  <a:gd name="T35" fmla="*/ 6 h 31"/>
                  <a:gd name="T36" fmla="*/ 0 w 9"/>
                  <a:gd name="T37" fmla="*/ 28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31">
                    <a:moveTo>
                      <a:pt x="0" y="28"/>
                    </a:moveTo>
                    <a:lnTo>
                      <a:pt x="2" y="28"/>
                    </a:lnTo>
                    <a:lnTo>
                      <a:pt x="3" y="30"/>
                    </a:lnTo>
                    <a:lnTo>
                      <a:pt x="5" y="31"/>
                    </a:lnTo>
                    <a:lnTo>
                      <a:pt x="6" y="30"/>
                    </a:lnTo>
                    <a:lnTo>
                      <a:pt x="8" y="28"/>
                    </a:lnTo>
                    <a:lnTo>
                      <a:pt x="9" y="27"/>
                    </a:lnTo>
                    <a:lnTo>
                      <a:pt x="9" y="4"/>
                    </a:lnTo>
                    <a:lnTo>
                      <a:pt x="8" y="3"/>
                    </a:lnTo>
                    <a:lnTo>
                      <a:pt x="6" y="2"/>
                    </a:lnTo>
                    <a:lnTo>
                      <a:pt x="5" y="0"/>
                    </a:lnTo>
                    <a:lnTo>
                      <a:pt x="3" y="2"/>
                    </a:lnTo>
                    <a:lnTo>
                      <a:pt x="2" y="3"/>
                    </a:lnTo>
                    <a:lnTo>
                      <a:pt x="0" y="4"/>
                    </a:lnTo>
                    <a:lnTo>
                      <a:pt x="0" y="6"/>
                    </a:lnTo>
                    <a:lnTo>
                      <a:pt x="0" y="28"/>
                    </a:lnTo>
                    <a:close/>
                  </a:path>
                </a:pathLst>
              </a:custGeom>
              <a:solidFill>
                <a:srgbClr val="000000"/>
              </a:solidFill>
              <a:ln w="9525">
                <a:solidFill>
                  <a:srgbClr val="0066FF"/>
                </a:solidFill>
                <a:round/>
                <a:headEnd/>
                <a:tailEnd/>
              </a:ln>
            </p:spPr>
            <p:txBody>
              <a:bodyPr/>
              <a:lstStyle/>
              <a:p>
                <a:endParaRPr lang="zh-CN" altLang="en-US"/>
              </a:p>
            </p:txBody>
          </p:sp>
        </p:grpSp>
        <p:grpSp>
          <p:nvGrpSpPr>
            <p:cNvPr id="28767" name="Group 70"/>
            <p:cNvGrpSpPr>
              <a:grpSpLocks/>
            </p:cNvGrpSpPr>
            <p:nvPr/>
          </p:nvGrpSpPr>
          <p:grpSpPr bwMode="auto">
            <a:xfrm>
              <a:off x="4175" y="2421"/>
              <a:ext cx="9" cy="1204"/>
              <a:chOff x="1346" y="2565"/>
              <a:chExt cx="9" cy="1204"/>
            </a:xfrm>
          </p:grpSpPr>
          <p:sp>
            <p:nvSpPr>
              <p:cNvPr id="28794" name="Freeform 71"/>
              <p:cNvSpPr>
                <a:spLocks/>
              </p:cNvSpPr>
              <p:nvPr/>
            </p:nvSpPr>
            <p:spPr bwMode="auto">
              <a:xfrm>
                <a:off x="1346" y="3729"/>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5" name="Freeform 72"/>
              <p:cNvSpPr>
                <a:spLocks/>
              </p:cNvSpPr>
              <p:nvPr/>
            </p:nvSpPr>
            <p:spPr bwMode="auto">
              <a:xfrm>
                <a:off x="1346" y="3673"/>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6" name="Freeform 73"/>
              <p:cNvSpPr>
                <a:spLocks/>
              </p:cNvSpPr>
              <p:nvPr/>
            </p:nvSpPr>
            <p:spPr bwMode="auto">
              <a:xfrm>
                <a:off x="1346" y="3617"/>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7" name="Freeform 74"/>
              <p:cNvSpPr>
                <a:spLocks/>
              </p:cNvSpPr>
              <p:nvPr/>
            </p:nvSpPr>
            <p:spPr bwMode="auto">
              <a:xfrm>
                <a:off x="1346" y="3561"/>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8" name="Freeform 75"/>
              <p:cNvSpPr>
                <a:spLocks/>
              </p:cNvSpPr>
              <p:nvPr/>
            </p:nvSpPr>
            <p:spPr bwMode="auto">
              <a:xfrm>
                <a:off x="1346" y="3505"/>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9" name="Freeform 76"/>
              <p:cNvSpPr>
                <a:spLocks/>
              </p:cNvSpPr>
              <p:nvPr/>
            </p:nvSpPr>
            <p:spPr bwMode="auto">
              <a:xfrm>
                <a:off x="1346" y="3449"/>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0" name="Freeform 77"/>
              <p:cNvSpPr>
                <a:spLocks/>
              </p:cNvSpPr>
              <p:nvPr/>
            </p:nvSpPr>
            <p:spPr bwMode="auto">
              <a:xfrm>
                <a:off x="1346" y="3393"/>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1" name="Freeform 78"/>
              <p:cNvSpPr>
                <a:spLocks/>
              </p:cNvSpPr>
              <p:nvPr/>
            </p:nvSpPr>
            <p:spPr bwMode="auto">
              <a:xfrm>
                <a:off x="1346" y="3337"/>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2" name="Freeform 79"/>
              <p:cNvSpPr>
                <a:spLocks/>
              </p:cNvSpPr>
              <p:nvPr/>
            </p:nvSpPr>
            <p:spPr bwMode="auto">
              <a:xfrm>
                <a:off x="1346" y="3281"/>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3" name="Freeform 80"/>
              <p:cNvSpPr>
                <a:spLocks/>
              </p:cNvSpPr>
              <p:nvPr/>
            </p:nvSpPr>
            <p:spPr bwMode="auto">
              <a:xfrm>
                <a:off x="1346" y="3225"/>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4" name="Freeform 81"/>
              <p:cNvSpPr>
                <a:spLocks/>
              </p:cNvSpPr>
              <p:nvPr/>
            </p:nvSpPr>
            <p:spPr bwMode="auto">
              <a:xfrm>
                <a:off x="1346" y="3169"/>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5" name="Freeform 82"/>
              <p:cNvSpPr>
                <a:spLocks/>
              </p:cNvSpPr>
              <p:nvPr/>
            </p:nvSpPr>
            <p:spPr bwMode="auto">
              <a:xfrm>
                <a:off x="1346" y="3113"/>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6" name="Freeform 83"/>
              <p:cNvSpPr>
                <a:spLocks/>
              </p:cNvSpPr>
              <p:nvPr/>
            </p:nvSpPr>
            <p:spPr bwMode="auto">
              <a:xfrm>
                <a:off x="1346" y="3057"/>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7" name="Freeform 84"/>
              <p:cNvSpPr>
                <a:spLocks/>
              </p:cNvSpPr>
              <p:nvPr/>
            </p:nvSpPr>
            <p:spPr bwMode="auto">
              <a:xfrm>
                <a:off x="1346" y="3001"/>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8" name="Freeform 85"/>
              <p:cNvSpPr>
                <a:spLocks/>
              </p:cNvSpPr>
              <p:nvPr/>
            </p:nvSpPr>
            <p:spPr bwMode="auto">
              <a:xfrm>
                <a:off x="1346" y="2945"/>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09" name="Freeform 86"/>
              <p:cNvSpPr>
                <a:spLocks/>
              </p:cNvSpPr>
              <p:nvPr/>
            </p:nvSpPr>
            <p:spPr bwMode="auto">
              <a:xfrm>
                <a:off x="1346" y="2889"/>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0" name="Freeform 87"/>
              <p:cNvSpPr>
                <a:spLocks/>
              </p:cNvSpPr>
              <p:nvPr/>
            </p:nvSpPr>
            <p:spPr bwMode="auto">
              <a:xfrm>
                <a:off x="1346" y="2833"/>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1" name="Freeform 88"/>
              <p:cNvSpPr>
                <a:spLocks/>
              </p:cNvSpPr>
              <p:nvPr/>
            </p:nvSpPr>
            <p:spPr bwMode="auto">
              <a:xfrm>
                <a:off x="1346" y="2777"/>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1 h 40"/>
                  <a:gd name="T24" fmla="*/ 5 w 9"/>
                  <a:gd name="T25" fmla="*/ 0 h 40"/>
                  <a:gd name="T26" fmla="*/ 5 w 9"/>
                  <a:gd name="T27" fmla="*/ 0 h 40"/>
                  <a:gd name="T28" fmla="*/ 3 w 9"/>
                  <a:gd name="T29" fmla="*/ 1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1"/>
                    </a:lnTo>
                    <a:lnTo>
                      <a:pt x="5" y="0"/>
                    </a:lnTo>
                    <a:lnTo>
                      <a:pt x="3" y="1"/>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2" name="Freeform 89"/>
              <p:cNvSpPr>
                <a:spLocks/>
              </p:cNvSpPr>
              <p:nvPr/>
            </p:nvSpPr>
            <p:spPr bwMode="auto">
              <a:xfrm>
                <a:off x="1346" y="2721"/>
                <a:ext cx="9" cy="40"/>
              </a:xfrm>
              <a:custGeom>
                <a:avLst/>
                <a:gdLst>
                  <a:gd name="T0" fmla="*/ 0 w 9"/>
                  <a:gd name="T1" fmla="*/ 37 h 40"/>
                  <a:gd name="T2" fmla="*/ 2 w 9"/>
                  <a:gd name="T3" fmla="*/ 37 h 40"/>
                  <a:gd name="T4" fmla="*/ 3 w 9"/>
                  <a:gd name="T5" fmla="*/ 39 h 40"/>
                  <a:gd name="T6" fmla="*/ 5 w 9"/>
                  <a:gd name="T7" fmla="*/ 40 h 40"/>
                  <a:gd name="T8" fmla="*/ 5 w 9"/>
                  <a:gd name="T9" fmla="*/ 40 h 40"/>
                  <a:gd name="T10" fmla="*/ 6 w 9"/>
                  <a:gd name="T11" fmla="*/ 39 h 40"/>
                  <a:gd name="T12" fmla="*/ 8 w 9"/>
                  <a:gd name="T13" fmla="*/ 37 h 40"/>
                  <a:gd name="T14" fmla="*/ 9 w 9"/>
                  <a:gd name="T15" fmla="*/ 36 h 40"/>
                  <a:gd name="T16" fmla="*/ 9 w 9"/>
                  <a:gd name="T17" fmla="*/ 36 h 40"/>
                  <a:gd name="T18" fmla="*/ 9 w 9"/>
                  <a:gd name="T19" fmla="*/ 4 h 40"/>
                  <a:gd name="T20" fmla="*/ 8 w 9"/>
                  <a:gd name="T21" fmla="*/ 3 h 40"/>
                  <a:gd name="T22" fmla="*/ 6 w 9"/>
                  <a:gd name="T23" fmla="*/ 2 h 40"/>
                  <a:gd name="T24" fmla="*/ 5 w 9"/>
                  <a:gd name="T25" fmla="*/ 0 h 40"/>
                  <a:gd name="T26" fmla="*/ 5 w 9"/>
                  <a:gd name="T27" fmla="*/ 0 h 40"/>
                  <a:gd name="T28" fmla="*/ 3 w 9"/>
                  <a:gd name="T29" fmla="*/ 2 h 40"/>
                  <a:gd name="T30" fmla="*/ 2 w 9"/>
                  <a:gd name="T31" fmla="*/ 3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7"/>
                    </a:lnTo>
                    <a:lnTo>
                      <a:pt x="3" y="39"/>
                    </a:lnTo>
                    <a:lnTo>
                      <a:pt x="5" y="40"/>
                    </a:lnTo>
                    <a:lnTo>
                      <a:pt x="6" y="39"/>
                    </a:lnTo>
                    <a:lnTo>
                      <a:pt x="8" y="37"/>
                    </a:lnTo>
                    <a:lnTo>
                      <a:pt x="9" y="36"/>
                    </a:lnTo>
                    <a:lnTo>
                      <a:pt x="9" y="4"/>
                    </a:lnTo>
                    <a:lnTo>
                      <a:pt x="8" y="3"/>
                    </a:lnTo>
                    <a:lnTo>
                      <a:pt x="6" y="2"/>
                    </a:lnTo>
                    <a:lnTo>
                      <a:pt x="5" y="0"/>
                    </a:lnTo>
                    <a:lnTo>
                      <a:pt x="3" y="2"/>
                    </a:lnTo>
                    <a:lnTo>
                      <a:pt x="2" y="3"/>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813" name="Freeform 90"/>
              <p:cNvSpPr>
                <a:spLocks/>
              </p:cNvSpPr>
              <p:nvPr/>
            </p:nvSpPr>
            <p:spPr bwMode="auto">
              <a:xfrm>
                <a:off x="1346" y="2665"/>
                <a:ext cx="9" cy="40"/>
              </a:xfrm>
              <a:custGeom>
                <a:avLst/>
                <a:gdLst>
                  <a:gd name="T0" fmla="*/ 0 w 9"/>
                  <a:gd name="T1" fmla="*/ 38 h 40"/>
                  <a:gd name="T2" fmla="*/ 2 w 9"/>
                  <a:gd name="T3" fmla="*/ 38 h 40"/>
                  <a:gd name="T4" fmla="*/ 3 w 9"/>
                  <a:gd name="T5" fmla="*/ 39 h 40"/>
                  <a:gd name="T6" fmla="*/ 5 w 9"/>
                  <a:gd name="T7" fmla="*/ 40 h 40"/>
                  <a:gd name="T8" fmla="*/ 5 w 9"/>
                  <a:gd name="T9" fmla="*/ 40 h 40"/>
                  <a:gd name="T10" fmla="*/ 6 w 9"/>
                  <a:gd name="T11" fmla="*/ 39 h 40"/>
                  <a:gd name="T12" fmla="*/ 8 w 9"/>
                  <a:gd name="T13" fmla="*/ 38 h 40"/>
                  <a:gd name="T14" fmla="*/ 9 w 9"/>
                  <a:gd name="T15" fmla="*/ 36 h 40"/>
                  <a:gd name="T16" fmla="*/ 9 w 9"/>
                  <a:gd name="T17" fmla="*/ 36 h 40"/>
                  <a:gd name="T18" fmla="*/ 9 w 9"/>
                  <a:gd name="T19" fmla="*/ 4 h 40"/>
                  <a:gd name="T20" fmla="*/ 8 w 9"/>
                  <a:gd name="T21" fmla="*/ 3 h 40"/>
                  <a:gd name="T22" fmla="*/ 6 w 9"/>
                  <a:gd name="T23" fmla="*/ 2 h 40"/>
                  <a:gd name="T24" fmla="*/ 5 w 9"/>
                  <a:gd name="T25" fmla="*/ 0 h 40"/>
                  <a:gd name="T26" fmla="*/ 5 w 9"/>
                  <a:gd name="T27" fmla="*/ 0 h 40"/>
                  <a:gd name="T28" fmla="*/ 3 w 9"/>
                  <a:gd name="T29" fmla="*/ 2 h 40"/>
                  <a:gd name="T30" fmla="*/ 2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8"/>
                    </a:lnTo>
                    <a:lnTo>
                      <a:pt x="3" y="39"/>
                    </a:lnTo>
                    <a:lnTo>
                      <a:pt x="5" y="40"/>
                    </a:lnTo>
                    <a:lnTo>
                      <a:pt x="6" y="39"/>
                    </a:lnTo>
                    <a:lnTo>
                      <a:pt x="8" y="38"/>
                    </a:lnTo>
                    <a:lnTo>
                      <a:pt x="9" y="36"/>
                    </a:lnTo>
                    <a:lnTo>
                      <a:pt x="9" y="4"/>
                    </a:lnTo>
                    <a:lnTo>
                      <a:pt x="8" y="3"/>
                    </a:lnTo>
                    <a:lnTo>
                      <a:pt x="6" y="2"/>
                    </a:lnTo>
                    <a:lnTo>
                      <a:pt x="5" y="0"/>
                    </a:lnTo>
                    <a:lnTo>
                      <a:pt x="3" y="2"/>
                    </a:lnTo>
                    <a:lnTo>
                      <a:pt x="2"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814" name="Freeform 91"/>
              <p:cNvSpPr>
                <a:spLocks/>
              </p:cNvSpPr>
              <p:nvPr/>
            </p:nvSpPr>
            <p:spPr bwMode="auto">
              <a:xfrm>
                <a:off x="1346" y="2609"/>
                <a:ext cx="9" cy="40"/>
              </a:xfrm>
              <a:custGeom>
                <a:avLst/>
                <a:gdLst>
                  <a:gd name="T0" fmla="*/ 0 w 9"/>
                  <a:gd name="T1" fmla="*/ 38 h 40"/>
                  <a:gd name="T2" fmla="*/ 2 w 9"/>
                  <a:gd name="T3" fmla="*/ 38 h 40"/>
                  <a:gd name="T4" fmla="*/ 3 w 9"/>
                  <a:gd name="T5" fmla="*/ 39 h 40"/>
                  <a:gd name="T6" fmla="*/ 5 w 9"/>
                  <a:gd name="T7" fmla="*/ 40 h 40"/>
                  <a:gd name="T8" fmla="*/ 5 w 9"/>
                  <a:gd name="T9" fmla="*/ 40 h 40"/>
                  <a:gd name="T10" fmla="*/ 6 w 9"/>
                  <a:gd name="T11" fmla="*/ 39 h 40"/>
                  <a:gd name="T12" fmla="*/ 8 w 9"/>
                  <a:gd name="T13" fmla="*/ 38 h 40"/>
                  <a:gd name="T14" fmla="*/ 9 w 9"/>
                  <a:gd name="T15" fmla="*/ 36 h 40"/>
                  <a:gd name="T16" fmla="*/ 9 w 9"/>
                  <a:gd name="T17" fmla="*/ 36 h 40"/>
                  <a:gd name="T18" fmla="*/ 9 w 9"/>
                  <a:gd name="T19" fmla="*/ 4 h 40"/>
                  <a:gd name="T20" fmla="*/ 8 w 9"/>
                  <a:gd name="T21" fmla="*/ 3 h 40"/>
                  <a:gd name="T22" fmla="*/ 6 w 9"/>
                  <a:gd name="T23" fmla="*/ 2 h 40"/>
                  <a:gd name="T24" fmla="*/ 5 w 9"/>
                  <a:gd name="T25" fmla="*/ 0 h 40"/>
                  <a:gd name="T26" fmla="*/ 5 w 9"/>
                  <a:gd name="T27" fmla="*/ 0 h 40"/>
                  <a:gd name="T28" fmla="*/ 3 w 9"/>
                  <a:gd name="T29" fmla="*/ 2 h 40"/>
                  <a:gd name="T30" fmla="*/ 2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8"/>
                    </a:lnTo>
                    <a:lnTo>
                      <a:pt x="3" y="39"/>
                    </a:lnTo>
                    <a:lnTo>
                      <a:pt x="5" y="40"/>
                    </a:lnTo>
                    <a:lnTo>
                      <a:pt x="6" y="39"/>
                    </a:lnTo>
                    <a:lnTo>
                      <a:pt x="8" y="38"/>
                    </a:lnTo>
                    <a:lnTo>
                      <a:pt x="9" y="36"/>
                    </a:lnTo>
                    <a:lnTo>
                      <a:pt x="9" y="4"/>
                    </a:lnTo>
                    <a:lnTo>
                      <a:pt x="8" y="3"/>
                    </a:lnTo>
                    <a:lnTo>
                      <a:pt x="6" y="2"/>
                    </a:lnTo>
                    <a:lnTo>
                      <a:pt x="5" y="0"/>
                    </a:lnTo>
                    <a:lnTo>
                      <a:pt x="3" y="2"/>
                    </a:lnTo>
                    <a:lnTo>
                      <a:pt x="2"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815" name="Freeform 92"/>
              <p:cNvSpPr>
                <a:spLocks/>
              </p:cNvSpPr>
              <p:nvPr/>
            </p:nvSpPr>
            <p:spPr bwMode="auto">
              <a:xfrm>
                <a:off x="1346" y="2565"/>
                <a:ext cx="9" cy="28"/>
              </a:xfrm>
              <a:custGeom>
                <a:avLst/>
                <a:gdLst>
                  <a:gd name="T0" fmla="*/ 0 w 9"/>
                  <a:gd name="T1" fmla="*/ 26 h 28"/>
                  <a:gd name="T2" fmla="*/ 2 w 9"/>
                  <a:gd name="T3" fmla="*/ 26 h 28"/>
                  <a:gd name="T4" fmla="*/ 3 w 9"/>
                  <a:gd name="T5" fmla="*/ 27 h 28"/>
                  <a:gd name="T6" fmla="*/ 5 w 9"/>
                  <a:gd name="T7" fmla="*/ 28 h 28"/>
                  <a:gd name="T8" fmla="*/ 5 w 9"/>
                  <a:gd name="T9" fmla="*/ 28 h 28"/>
                  <a:gd name="T10" fmla="*/ 6 w 9"/>
                  <a:gd name="T11" fmla="*/ 27 h 28"/>
                  <a:gd name="T12" fmla="*/ 8 w 9"/>
                  <a:gd name="T13" fmla="*/ 26 h 28"/>
                  <a:gd name="T14" fmla="*/ 9 w 9"/>
                  <a:gd name="T15" fmla="*/ 24 h 28"/>
                  <a:gd name="T16" fmla="*/ 9 w 9"/>
                  <a:gd name="T17" fmla="*/ 24 h 28"/>
                  <a:gd name="T18" fmla="*/ 9 w 9"/>
                  <a:gd name="T19" fmla="*/ 4 h 28"/>
                  <a:gd name="T20" fmla="*/ 8 w 9"/>
                  <a:gd name="T21" fmla="*/ 3 h 28"/>
                  <a:gd name="T22" fmla="*/ 6 w 9"/>
                  <a:gd name="T23" fmla="*/ 2 h 28"/>
                  <a:gd name="T24" fmla="*/ 5 w 9"/>
                  <a:gd name="T25" fmla="*/ 0 h 28"/>
                  <a:gd name="T26" fmla="*/ 5 w 9"/>
                  <a:gd name="T27" fmla="*/ 0 h 28"/>
                  <a:gd name="T28" fmla="*/ 3 w 9"/>
                  <a:gd name="T29" fmla="*/ 2 h 28"/>
                  <a:gd name="T30" fmla="*/ 2 w 9"/>
                  <a:gd name="T31" fmla="*/ 3 h 28"/>
                  <a:gd name="T32" fmla="*/ 0 w 9"/>
                  <a:gd name="T33" fmla="*/ 4 h 28"/>
                  <a:gd name="T34" fmla="*/ 0 w 9"/>
                  <a:gd name="T35" fmla="*/ 6 h 28"/>
                  <a:gd name="T36" fmla="*/ 0 w 9"/>
                  <a:gd name="T37" fmla="*/ 2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28">
                    <a:moveTo>
                      <a:pt x="0" y="26"/>
                    </a:moveTo>
                    <a:lnTo>
                      <a:pt x="2" y="26"/>
                    </a:lnTo>
                    <a:lnTo>
                      <a:pt x="3" y="27"/>
                    </a:lnTo>
                    <a:lnTo>
                      <a:pt x="5" y="28"/>
                    </a:lnTo>
                    <a:lnTo>
                      <a:pt x="6" y="27"/>
                    </a:lnTo>
                    <a:lnTo>
                      <a:pt x="8" y="26"/>
                    </a:lnTo>
                    <a:lnTo>
                      <a:pt x="9" y="24"/>
                    </a:lnTo>
                    <a:lnTo>
                      <a:pt x="9" y="4"/>
                    </a:lnTo>
                    <a:lnTo>
                      <a:pt x="8" y="3"/>
                    </a:lnTo>
                    <a:lnTo>
                      <a:pt x="6" y="2"/>
                    </a:lnTo>
                    <a:lnTo>
                      <a:pt x="5" y="0"/>
                    </a:lnTo>
                    <a:lnTo>
                      <a:pt x="3" y="2"/>
                    </a:lnTo>
                    <a:lnTo>
                      <a:pt x="2" y="3"/>
                    </a:lnTo>
                    <a:lnTo>
                      <a:pt x="0" y="4"/>
                    </a:lnTo>
                    <a:lnTo>
                      <a:pt x="0" y="6"/>
                    </a:lnTo>
                    <a:lnTo>
                      <a:pt x="0" y="26"/>
                    </a:lnTo>
                    <a:close/>
                  </a:path>
                </a:pathLst>
              </a:custGeom>
              <a:solidFill>
                <a:srgbClr val="000000"/>
              </a:solidFill>
              <a:ln w="9525">
                <a:solidFill>
                  <a:srgbClr val="0066FF"/>
                </a:solidFill>
                <a:round/>
                <a:headEnd/>
                <a:tailEnd/>
              </a:ln>
            </p:spPr>
            <p:txBody>
              <a:bodyPr/>
              <a:lstStyle/>
              <a:p>
                <a:endParaRPr lang="zh-CN" altLang="en-US"/>
              </a:p>
            </p:txBody>
          </p:sp>
        </p:grpSp>
        <p:grpSp>
          <p:nvGrpSpPr>
            <p:cNvPr id="28768" name="Group 93"/>
            <p:cNvGrpSpPr>
              <a:grpSpLocks/>
            </p:cNvGrpSpPr>
            <p:nvPr/>
          </p:nvGrpSpPr>
          <p:grpSpPr bwMode="auto">
            <a:xfrm>
              <a:off x="4277" y="2115"/>
              <a:ext cx="14" cy="1355"/>
              <a:chOff x="1448" y="2259"/>
              <a:chExt cx="14" cy="1355"/>
            </a:xfrm>
          </p:grpSpPr>
          <p:sp>
            <p:nvSpPr>
              <p:cNvPr id="28769" name="Freeform 94"/>
              <p:cNvSpPr>
                <a:spLocks/>
              </p:cNvSpPr>
              <p:nvPr/>
            </p:nvSpPr>
            <p:spPr bwMode="auto">
              <a:xfrm>
                <a:off x="1453" y="3574"/>
                <a:ext cx="9" cy="40"/>
              </a:xfrm>
              <a:custGeom>
                <a:avLst/>
                <a:gdLst>
                  <a:gd name="T0" fmla="*/ 0 w 9"/>
                  <a:gd name="T1" fmla="*/ 38 h 40"/>
                  <a:gd name="T2" fmla="*/ 1 w 9"/>
                  <a:gd name="T3" fmla="*/ 38 h 40"/>
                  <a:gd name="T4" fmla="*/ 3 w 9"/>
                  <a:gd name="T5" fmla="*/ 39 h 40"/>
                  <a:gd name="T6" fmla="*/ 4 w 9"/>
                  <a:gd name="T7" fmla="*/ 40 h 40"/>
                  <a:gd name="T8" fmla="*/ 4 w 9"/>
                  <a:gd name="T9" fmla="*/ 40 h 40"/>
                  <a:gd name="T10" fmla="*/ 6 w 9"/>
                  <a:gd name="T11" fmla="*/ 39 h 40"/>
                  <a:gd name="T12" fmla="*/ 7 w 9"/>
                  <a:gd name="T13" fmla="*/ 38 h 40"/>
                  <a:gd name="T14" fmla="*/ 9 w 9"/>
                  <a:gd name="T15" fmla="*/ 36 h 40"/>
                  <a:gd name="T16" fmla="*/ 9 w 9"/>
                  <a:gd name="T17" fmla="*/ 36 h 40"/>
                  <a:gd name="T18" fmla="*/ 9 w 9"/>
                  <a:gd name="T19" fmla="*/ 4 h 40"/>
                  <a:gd name="T20" fmla="*/ 7 w 9"/>
                  <a:gd name="T21" fmla="*/ 3 h 40"/>
                  <a:gd name="T22" fmla="*/ 6 w 9"/>
                  <a:gd name="T23" fmla="*/ 2 h 40"/>
                  <a:gd name="T24" fmla="*/ 4 w 9"/>
                  <a:gd name="T25" fmla="*/ 0 h 40"/>
                  <a:gd name="T26" fmla="*/ 3 w 9"/>
                  <a:gd name="T27" fmla="*/ 0 h 40"/>
                  <a:gd name="T28" fmla="*/ 1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1" y="38"/>
                    </a:lnTo>
                    <a:lnTo>
                      <a:pt x="3" y="39"/>
                    </a:lnTo>
                    <a:lnTo>
                      <a:pt x="4" y="40"/>
                    </a:lnTo>
                    <a:lnTo>
                      <a:pt x="6" y="39"/>
                    </a:lnTo>
                    <a:lnTo>
                      <a:pt x="7" y="38"/>
                    </a:lnTo>
                    <a:lnTo>
                      <a:pt x="9" y="36"/>
                    </a:lnTo>
                    <a:lnTo>
                      <a:pt x="9" y="4"/>
                    </a:lnTo>
                    <a:lnTo>
                      <a:pt x="7" y="3"/>
                    </a:lnTo>
                    <a:lnTo>
                      <a:pt x="6" y="2"/>
                    </a:lnTo>
                    <a:lnTo>
                      <a:pt x="4" y="0"/>
                    </a:lnTo>
                    <a:lnTo>
                      <a:pt x="3" y="0"/>
                    </a:lnTo>
                    <a:lnTo>
                      <a:pt x="1"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0" name="Freeform 95"/>
              <p:cNvSpPr>
                <a:spLocks/>
              </p:cNvSpPr>
              <p:nvPr/>
            </p:nvSpPr>
            <p:spPr bwMode="auto">
              <a:xfrm>
                <a:off x="1453" y="3518"/>
                <a:ext cx="9" cy="40"/>
              </a:xfrm>
              <a:custGeom>
                <a:avLst/>
                <a:gdLst>
                  <a:gd name="T0" fmla="*/ 0 w 9"/>
                  <a:gd name="T1" fmla="*/ 38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8 h 40"/>
                  <a:gd name="T16" fmla="*/ 9 w 9"/>
                  <a:gd name="T17" fmla="*/ 36 h 40"/>
                  <a:gd name="T18" fmla="*/ 9 w 9"/>
                  <a:gd name="T19" fmla="*/ 4 h 40"/>
                  <a:gd name="T20" fmla="*/ 7 w 9"/>
                  <a:gd name="T21" fmla="*/ 3 h 40"/>
                  <a:gd name="T22" fmla="*/ 6 w 9"/>
                  <a:gd name="T23" fmla="*/ 2 h 40"/>
                  <a:gd name="T24" fmla="*/ 4 w 9"/>
                  <a:gd name="T25" fmla="*/ 0 h 40"/>
                  <a:gd name="T26" fmla="*/ 3 w 9"/>
                  <a:gd name="T27" fmla="*/ 0 h 40"/>
                  <a:gd name="T28" fmla="*/ 1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1" y="40"/>
                    </a:lnTo>
                    <a:lnTo>
                      <a:pt x="3" y="40"/>
                    </a:lnTo>
                    <a:lnTo>
                      <a:pt x="4" y="40"/>
                    </a:lnTo>
                    <a:lnTo>
                      <a:pt x="6" y="40"/>
                    </a:lnTo>
                    <a:lnTo>
                      <a:pt x="7" y="39"/>
                    </a:lnTo>
                    <a:lnTo>
                      <a:pt x="9" y="38"/>
                    </a:lnTo>
                    <a:lnTo>
                      <a:pt x="9" y="36"/>
                    </a:lnTo>
                    <a:lnTo>
                      <a:pt x="9" y="4"/>
                    </a:lnTo>
                    <a:lnTo>
                      <a:pt x="7" y="3"/>
                    </a:lnTo>
                    <a:lnTo>
                      <a:pt x="6" y="2"/>
                    </a:lnTo>
                    <a:lnTo>
                      <a:pt x="4" y="0"/>
                    </a:lnTo>
                    <a:lnTo>
                      <a:pt x="3" y="0"/>
                    </a:lnTo>
                    <a:lnTo>
                      <a:pt x="1"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1" name="Freeform 96"/>
              <p:cNvSpPr>
                <a:spLocks/>
              </p:cNvSpPr>
              <p:nvPr/>
            </p:nvSpPr>
            <p:spPr bwMode="auto">
              <a:xfrm>
                <a:off x="1453" y="3462"/>
                <a:ext cx="9" cy="40"/>
              </a:xfrm>
              <a:custGeom>
                <a:avLst/>
                <a:gdLst>
                  <a:gd name="T0" fmla="*/ 0 w 9"/>
                  <a:gd name="T1" fmla="*/ 38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8 h 40"/>
                  <a:gd name="T16" fmla="*/ 9 w 9"/>
                  <a:gd name="T17" fmla="*/ 36 h 40"/>
                  <a:gd name="T18" fmla="*/ 9 w 9"/>
                  <a:gd name="T19" fmla="*/ 4 h 40"/>
                  <a:gd name="T20" fmla="*/ 7 w 9"/>
                  <a:gd name="T21" fmla="*/ 3 h 40"/>
                  <a:gd name="T22" fmla="*/ 6 w 9"/>
                  <a:gd name="T23" fmla="*/ 2 h 40"/>
                  <a:gd name="T24" fmla="*/ 4 w 9"/>
                  <a:gd name="T25" fmla="*/ 0 h 40"/>
                  <a:gd name="T26" fmla="*/ 3 w 9"/>
                  <a:gd name="T27" fmla="*/ 0 h 40"/>
                  <a:gd name="T28" fmla="*/ 1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1" y="40"/>
                    </a:lnTo>
                    <a:lnTo>
                      <a:pt x="3" y="40"/>
                    </a:lnTo>
                    <a:lnTo>
                      <a:pt x="4" y="40"/>
                    </a:lnTo>
                    <a:lnTo>
                      <a:pt x="6" y="40"/>
                    </a:lnTo>
                    <a:lnTo>
                      <a:pt x="7" y="39"/>
                    </a:lnTo>
                    <a:lnTo>
                      <a:pt x="9" y="38"/>
                    </a:lnTo>
                    <a:lnTo>
                      <a:pt x="9" y="36"/>
                    </a:lnTo>
                    <a:lnTo>
                      <a:pt x="9" y="4"/>
                    </a:lnTo>
                    <a:lnTo>
                      <a:pt x="7" y="3"/>
                    </a:lnTo>
                    <a:lnTo>
                      <a:pt x="6" y="2"/>
                    </a:lnTo>
                    <a:lnTo>
                      <a:pt x="4" y="0"/>
                    </a:lnTo>
                    <a:lnTo>
                      <a:pt x="3" y="0"/>
                    </a:lnTo>
                    <a:lnTo>
                      <a:pt x="1"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2" name="Freeform 97"/>
              <p:cNvSpPr>
                <a:spLocks/>
              </p:cNvSpPr>
              <p:nvPr/>
            </p:nvSpPr>
            <p:spPr bwMode="auto">
              <a:xfrm>
                <a:off x="1453" y="3406"/>
                <a:ext cx="9" cy="40"/>
              </a:xfrm>
              <a:custGeom>
                <a:avLst/>
                <a:gdLst>
                  <a:gd name="T0" fmla="*/ 0 w 9"/>
                  <a:gd name="T1" fmla="*/ 38 h 40"/>
                  <a:gd name="T2" fmla="*/ 0 w 9"/>
                  <a:gd name="T3" fmla="*/ 39 h 40"/>
                  <a:gd name="T4" fmla="*/ 1 w 9"/>
                  <a:gd name="T5" fmla="*/ 40 h 40"/>
                  <a:gd name="T6" fmla="*/ 3 w 9"/>
                  <a:gd name="T7" fmla="*/ 40 h 40"/>
                  <a:gd name="T8" fmla="*/ 4 w 9"/>
                  <a:gd name="T9" fmla="*/ 40 h 40"/>
                  <a:gd name="T10" fmla="*/ 6 w 9"/>
                  <a:gd name="T11" fmla="*/ 40 h 40"/>
                  <a:gd name="T12" fmla="*/ 7 w 9"/>
                  <a:gd name="T13" fmla="*/ 39 h 40"/>
                  <a:gd name="T14" fmla="*/ 9 w 9"/>
                  <a:gd name="T15" fmla="*/ 38 h 40"/>
                  <a:gd name="T16" fmla="*/ 9 w 9"/>
                  <a:gd name="T17" fmla="*/ 36 h 40"/>
                  <a:gd name="T18" fmla="*/ 9 w 9"/>
                  <a:gd name="T19" fmla="*/ 4 h 40"/>
                  <a:gd name="T20" fmla="*/ 7 w 9"/>
                  <a:gd name="T21" fmla="*/ 3 h 40"/>
                  <a:gd name="T22" fmla="*/ 6 w 9"/>
                  <a:gd name="T23" fmla="*/ 2 h 40"/>
                  <a:gd name="T24" fmla="*/ 4 w 9"/>
                  <a:gd name="T25" fmla="*/ 0 h 40"/>
                  <a:gd name="T26" fmla="*/ 3 w 9"/>
                  <a:gd name="T27" fmla="*/ 0 h 40"/>
                  <a:gd name="T28" fmla="*/ 1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1" y="40"/>
                    </a:lnTo>
                    <a:lnTo>
                      <a:pt x="3" y="40"/>
                    </a:lnTo>
                    <a:lnTo>
                      <a:pt x="4" y="40"/>
                    </a:lnTo>
                    <a:lnTo>
                      <a:pt x="6" y="40"/>
                    </a:lnTo>
                    <a:lnTo>
                      <a:pt x="7" y="39"/>
                    </a:lnTo>
                    <a:lnTo>
                      <a:pt x="9" y="38"/>
                    </a:lnTo>
                    <a:lnTo>
                      <a:pt x="9" y="36"/>
                    </a:lnTo>
                    <a:lnTo>
                      <a:pt x="9" y="4"/>
                    </a:lnTo>
                    <a:lnTo>
                      <a:pt x="7" y="3"/>
                    </a:lnTo>
                    <a:lnTo>
                      <a:pt x="6" y="2"/>
                    </a:lnTo>
                    <a:lnTo>
                      <a:pt x="4" y="0"/>
                    </a:lnTo>
                    <a:lnTo>
                      <a:pt x="3" y="0"/>
                    </a:lnTo>
                    <a:lnTo>
                      <a:pt x="1"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3" name="Freeform 98"/>
              <p:cNvSpPr>
                <a:spLocks/>
              </p:cNvSpPr>
              <p:nvPr/>
            </p:nvSpPr>
            <p:spPr bwMode="auto">
              <a:xfrm>
                <a:off x="1451" y="3350"/>
                <a:ext cx="11" cy="40"/>
              </a:xfrm>
              <a:custGeom>
                <a:avLst/>
                <a:gdLst>
                  <a:gd name="T0" fmla="*/ 2 w 11"/>
                  <a:gd name="T1" fmla="*/ 38 h 40"/>
                  <a:gd name="T2" fmla="*/ 2 w 11"/>
                  <a:gd name="T3" fmla="*/ 39 h 40"/>
                  <a:gd name="T4" fmla="*/ 3 w 11"/>
                  <a:gd name="T5" fmla="*/ 40 h 40"/>
                  <a:gd name="T6" fmla="*/ 5 w 11"/>
                  <a:gd name="T7" fmla="*/ 40 h 40"/>
                  <a:gd name="T8" fmla="*/ 6 w 11"/>
                  <a:gd name="T9" fmla="*/ 40 h 40"/>
                  <a:gd name="T10" fmla="*/ 8 w 11"/>
                  <a:gd name="T11" fmla="*/ 40 h 40"/>
                  <a:gd name="T12" fmla="*/ 9 w 11"/>
                  <a:gd name="T13" fmla="*/ 39 h 40"/>
                  <a:gd name="T14" fmla="*/ 11 w 11"/>
                  <a:gd name="T15" fmla="*/ 38 h 40"/>
                  <a:gd name="T16" fmla="*/ 11 w 11"/>
                  <a:gd name="T17" fmla="*/ 36 h 40"/>
                  <a:gd name="T18" fmla="*/ 9 w 11"/>
                  <a:gd name="T19" fmla="*/ 4 h 40"/>
                  <a:gd name="T20" fmla="*/ 9 w 11"/>
                  <a:gd name="T21" fmla="*/ 3 h 40"/>
                  <a:gd name="T22" fmla="*/ 8 w 11"/>
                  <a:gd name="T23" fmla="*/ 2 h 40"/>
                  <a:gd name="T24" fmla="*/ 6 w 11"/>
                  <a:gd name="T25" fmla="*/ 0 h 40"/>
                  <a:gd name="T26" fmla="*/ 5 w 11"/>
                  <a:gd name="T27" fmla="*/ 0 h 40"/>
                  <a:gd name="T28" fmla="*/ 3 w 11"/>
                  <a:gd name="T29" fmla="*/ 2 h 40"/>
                  <a:gd name="T30" fmla="*/ 2 w 11"/>
                  <a:gd name="T31" fmla="*/ 3 h 40"/>
                  <a:gd name="T32" fmla="*/ 0 w 11"/>
                  <a:gd name="T33" fmla="*/ 4 h 40"/>
                  <a:gd name="T34" fmla="*/ 0 w 11"/>
                  <a:gd name="T35" fmla="*/ 6 h 40"/>
                  <a:gd name="T36" fmla="*/ 2 w 11"/>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 h="40">
                    <a:moveTo>
                      <a:pt x="2" y="38"/>
                    </a:moveTo>
                    <a:lnTo>
                      <a:pt x="2" y="39"/>
                    </a:lnTo>
                    <a:lnTo>
                      <a:pt x="3" y="40"/>
                    </a:lnTo>
                    <a:lnTo>
                      <a:pt x="5" y="40"/>
                    </a:lnTo>
                    <a:lnTo>
                      <a:pt x="6" y="40"/>
                    </a:lnTo>
                    <a:lnTo>
                      <a:pt x="8" y="40"/>
                    </a:lnTo>
                    <a:lnTo>
                      <a:pt x="9" y="39"/>
                    </a:lnTo>
                    <a:lnTo>
                      <a:pt x="11" y="38"/>
                    </a:lnTo>
                    <a:lnTo>
                      <a:pt x="11" y="36"/>
                    </a:lnTo>
                    <a:lnTo>
                      <a:pt x="9" y="4"/>
                    </a:lnTo>
                    <a:lnTo>
                      <a:pt x="9" y="3"/>
                    </a:lnTo>
                    <a:lnTo>
                      <a:pt x="8" y="2"/>
                    </a:lnTo>
                    <a:lnTo>
                      <a:pt x="6" y="0"/>
                    </a:lnTo>
                    <a:lnTo>
                      <a:pt x="5" y="0"/>
                    </a:lnTo>
                    <a:lnTo>
                      <a:pt x="3" y="2"/>
                    </a:lnTo>
                    <a:lnTo>
                      <a:pt x="2" y="3"/>
                    </a:lnTo>
                    <a:lnTo>
                      <a:pt x="0" y="4"/>
                    </a:lnTo>
                    <a:lnTo>
                      <a:pt x="0" y="6"/>
                    </a:lnTo>
                    <a:lnTo>
                      <a:pt x="2" y="38"/>
                    </a:lnTo>
                    <a:close/>
                  </a:path>
                </a:pathLst>
              </a:custGeom>
              <a:solidFill>
                <a:srgbClr val="000000"/>
              </a:solidFill>
              <a:ln w="9525">
                <a:solidFill>
                  <a:srgbClr val="0066FF"/>
                </a:solidFill>
                <a:round/>
                <a:headEnd/>
                <a:tailEnd/>
              </a:ln>
            </p:spPr>
            <p:txBody>
              <a:bodyPr/>
              <a:lstStyle/>
              <a:p>
                <a:endParaRPr lang="zh-CN" altLang="en-US"/>
              </a:p>
            </p:txBody>
          </p:sp>
          <p:sp>
            <p:nvSpPr>
              <p:cNvPr id="28774" name="Freeform 99"/>
              <p:cNvSpPr>
                <a:spLocks/>
              </p:cNvSpPr>
              <p:nvPr/>
            </p:nvSpPr>
            <p:spPr bwMode="auto">
              <a:xfrm>
                <a:off x="1451" y="3294"/>
                <a:ext cx="9" cy="40"/>
              </a:xfrm>
              <a:custGeom>
                <a:avLst/>
                <a:gdLst>
                  <a:gd name="T0" fmla="*/ 0 w 9"/>
                  <a:gd name="T1" fmla="*/ 38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8 h 40"/>
                  <a:gd name="T16" fmla="*/ 9 w 9"/>
                  <a:gd name="T17" fmla="*/ 36 h 40"/>
                  <a:gd name="T18" fmla="*/ 9 w 9"/>
                  <a:gd name="T19" fmla="*/ 4 h 40"/>
                  <a:gd name="T20" fmla="*/ 9 w 9"/>
                  <a:gd name="T21" fmla="*/ 3 h 40"/>
                  <a:gd name="T22" fmla="*/ 8 w 9"/>
                  <a:gd name="T23" fmla="*/ 2 h 40"/>
                  <a:gd name="T24" fmla="*/ 6 w 9"/>
                  <a:gd name="T25" fmla="*/ 0 h 40"/>
                  <a:gd name="T26" fmla="*/ 5 w 9"/>
                  <a:gd name="T27" fmla="*/ 0 h 40"/>
                  <a:gd name="T28" fmla="*/ 3 w 9"/>
                  <a:gd name="T29" fmla="*/ 2 h 40"/>
                  <a:gd name="T30" fmla="*/ 2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9"/>
                    </a:lnTo>
                    <a:lnTo>
                      <a:pt x="3" y="40"/>
                    </a:lnTo>
                    <a:lnTo>
                      <a:pt x="5" y="40"/>
                    </a:lnTo>
                    <a:lnTo>
                      <a:pt x="6" y="40"/>
                    </a:lnTo>
                    <a:lnTo>
                      <a:pt x="8" y="40"/>
                    </a:lnTo>
                    <a:lnTo>
                      <a:pt x="9" y="39"/>
                    </a:lnTo>
                    <a:lnTo>
                      <a:pt x="9" y="38"/>
                    </a:lnTo>
                    <a:lnTo>
                      <a:pt x="9" y="36"/>
                    </a:lnTo>
                    <a:lnTo>
                      <a:pt x="9" y="4"/>
                    </a:lnTo>
                    <a:lnTo>
                      <a:pt x="9" y="3"/>
                    </a:lnTo>
                    <a:lnTo>
                      <a:pt x="8" y="2"/>
                    </a:lnTo>
                    <a:lnTo>
                      <a:pt x="6" y="0"/>
                    </a:lnTo>
                    <a:lnTo>
                      <a:pt x="5" y="0"/>
                    </a:lnTo>
                    <a:lnTo>
                      <a:pt x="3" y="2"/>
                    </a:lnTo>
                    <a:lnTo>
                      <a:pt x="2"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5" name="Freeform 100"/>
              <p:cNvSpPr>
                <a:spLocks/>
              </p:cNvSpPr>
              <p:nvPr/>
            </p:nvSpPr>
            <p:spPr bwMode="auto">
              <a:xfrm>
                <a:off x="1451" y="3238"/>
                <a:ext cx="9" cy="40"/>
              </a:xfrm>
              <a:custGeom>
                <a:avLst/>
                <a:gdLst>
                  <a:gd name="T0" fmla="*/ 0 w 9"/>
                  <a:gd name="T1" fmla="*/ 38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8 h 40"/>
                  <a:gd name="T16" fmla="*/ 9 w 9"/>
                  <a:gd name="T17" fmla="*/ 36 h 40"/>
                  <a:gd name="T18" fmla="*/ 9 w 9"/>
                  <a:gd name="T19" fmla="*/ 4 h 40"/>
                  <a:gd name="T20" fmla="*/ 9 w 9"/>
                  <a:gd name="T21" fmla="*/ 3 h 40"/>
                  <a:gd name="T22" fmla="*/ 8 w 9"/>
                  <a:gd name="T23" fmla="*/ 2 h 40"/>
                  <a:gd name="T24" fmla="*/ 6 w 9"/>
                  <a:gd name="T25" fmla="*/ 0 h 40"/>
                  <a:gd name="T26" fmla="*/ 5 w 9"/>
                  <a:gd name="T27" fmla="*/ 0 h 40"/>
                  <a:gd name="T28" fmla="*/ 3 w 9"/>
                  <a:gd name="T29" fmla="*/ 2 h 40"/>
                  <a:gd name="T30" fmla="*/ 2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9"/>
                    </a:lnTo>
                    <a:lnTo>
                      <a:pt x="3" y="40"/>
                    </a:lnTo>
                    <a:lnTo>
                      <a:pt x="5" y="40"/>
                    </a:lnTo>
                    <a:lnTo>
                      <a:pt x="6" y="40"/>
                    </a:lnTo>
                    <a:lnTo>
                      <a:pt x="8" y="40"/>
                    </a:lnTo>
                    <a:lnTo>
                      <a:pt x="9" y="39"/>
                    </a:lnTo>
                    <a:lnTo>
                      <a:pt x="9" y="38"/>
                    </a:lnTo>
                    <a:lnTo>
                      <a:pt x="9" y="36"/>
                    </a:lnTo>
                    <a:lnTo>
                      <a:pt x="9" y="4"/>
                    </a:lnTo>
                    <a:lnTo>
                      <a:pt x="9" y="3"/>
                    </a:lnTo>
                    <a:lnTo>
                      <a:pt x="8" y="2"/>
                    </a:lnTo>
                    <a:lnTo>
                      <a:pt x="6" y="0"/>
                    </a:lnTo>
                    <a:lnTo>
                      <a:pt x="5" y="0"/>
                    </a:lnTo>
                    <a:lnTo>
                      <a:pt x="3" y="2"/>
                    </a:lnTo>
                    <a:lnTo>
                      <a:pt x="2"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6" name="Freeform 101"/>
              <p:cNvSpPr>
                <a:spLocks/>
              </p:cNvSpPr>
              <p:nvPr/>
            </p:nvSpPr>
            <p:spPr bwMode="auto">
              <a:xfrm>
                <a:off x="1451" y="3182"/>
                <a:ext cx="9" cy="40"/>
              </a:xfrm>
              <a:custGeom>
                <a:avLst/>
                <a:gdLst>
                  <a:gd name="T0" fmla="*/ 0 w 9"/>
                  <a:gd name="T1" fmla="*/ 38 h 40"/>
                  <a:gd name="T2" fmla="*/ 2 w 9"/>
                  <a:gd name="T3" fmla="*/ 39 h 40"/>
                  <a:gd name="T4" fmla="*/ 3 w 9"/>
                  <a:gd name="T5" fmla="*/ 40 h 40"/>
                  <a:gd name="T6" fmla="*/ 5 w 9"/>
                  <a:gd name="T7" fmla="*/ 40 h 40"/>
                  <a:gd name="T8" fmla="*/ 6 w 9"/>
                  <a:gd name="T9" fmla="*/ 40 h 40"/>
                  <a:gd name="T10" fmla="*/ 8 w 9"/>
                  <a:gd name="T11" fmla="*/ 40 h 40"/>
                  <a:gd name="T12" fmla="*/ 9 w 9"/>
                  <a:gd name="T13" fmla="*/ 39 h 40"/>
                  <a:gd name="T14" fmla="*/ 9 w 9"/>
                  <a:gd name="T15" fmla="*/ 38 h 40"/>
                  <a:gd name="T16" fmla="*/ 9 w 9"/>
                  <a:gd name="T17" fmla="*/ 36 h 40"/>
                  <a:gd name="T18" fmla="*/ 9 w 9"/>
                  <a:gd name="T19" fmla="*/ 4 h 40"/>
                  <a:gd name="T20" fmla="*/ 8 w 9"/>
                  <a:gd name="T21" fmla="*/ 3 h 40"/>
                  <a:gd name="T22" fmla="*/ 6 w 9"/>
                  <a:gd name="T23" fmla="*/ 2 h 40"/>
                  <a:gd name="T24" fmla="*/ 5 w 9"/>
                  <a:gd name="T25" fmla="*/ 0 h 40"/>
                  <a:gd name="T26" fmla="*/ 5 w 9"/>
                  <a:gd name="T27" fmla="*/ 0 h 40"/>
                  <a:gd name="T28" fmla="*/ 3 w 9"/>
                  <a:gd name="T29" fmla="*/ 2 h 40"/>
                  <a:gd name="T30" fmla="*/ 2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9"/>
                    </a:lnTo>
                    <a:lnTo>
                      <a:pt x="3" y="40"/>
                    </a:lnTo>
                    <a:lnTo>
                      <a:pt x="5" y="40"/>
                    </a:lnTo>
                    <a:lnTo>
                      <a:pt x="6" y="40"/>
                    </a:lnTo>
                    <a:lnTo>
                      <a:pt x="8" y="40"/>
                    </a:lnTo>
                    <a:lnTo>
                      <a:pt x="9" y="39"/>
                    </a:lnTo>
                    <a:lnTo>
                      <a:pt x="9" y="38"/>
                    </a:lnTo>
                    <a:lnTo>
                      <a:pt x="9" y="36"/>
                    </a:lnTo>
                    <a:lnTo>
                      <a:pt x="9" y="4"/>
                    </a:lnTo>
                    <a:lnTo>
                      <a:pt x="8" y="3"/>
                    </a:lnTo>
                    <a:lnTo>
                      <a:pt x="6" y="2"/>
                    </a:lnTo>
                    <a:lnTo>
                      <a:pt x="5" y="0"/>
                    </a:lnTo>
                    <a:lnTo>
                      <a:pt x="3" y="2"/>
                    </a:lnTo>
                    <a:lnTo>
                      <a:pt x="2"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7" name="Freeform 102"/>
              <p:cNvSpPr>
                <a:spLocks/>
              </p:cNvSpPr>
              <p:nvPr/>
            </p:nvSpPr>
            <p:spPr bwMode="auto">
              <a:xfrm>
                <a:off x="1451" y="3126"/>
                <a:ext cx="9" cy="40"/>
              </a:xfrm>
              <a:custGeom>
                <a:avLst/>
                <a:gdLst>
                  <a:gd name="T0" fmla="*/ 0 w 9"/>
                  <a:gd name="T1" fmla="*/ 38 h 40"/>
                  <a:gd name="T2" fmla="*/ 2 w 9"/>
                  <a:gd name="T3" fmla="*/ 38 h 40"/>
                  <a:gd name="T4" fmla="*/ 3 w 9"/>
                  <a:gd name="T5" fmla="*/ 39 h 40"/>
                  <a:gd name="T6" fmla="*/ 5 w 9"/>
                  <a:gd name="T7" fmla="*/ 40 h 40"/>
                  <a:gd name="T8" fmla="*/ 5 w 9"/>
                  <a:gd name="T9" fmla="*/ 40 h 40"/>
                  <a:gd name="T10" fmla="*/ 6 w 9"/>
                  <a:gd name="T11" fmla="*/ 39 h 40"/>
                  <a:gd name="T12" fmla="*/ 8 w 9"/>
                  <a:gd name="T13" fmla="*/ 38 h 40"/>
                  <a:gd name="T14" fmla="*/ 9 w 9"/>
                  <a:gd name="T15" fmla="*/ 36 h 40"/>
                  <a:gd name="T16" fmla="*/ 9 w 9"/>
                  <a:gd name="T17" fmla="*/ 36 h 40"/>
                  <a:gd name="T18" fmla="*/ 9 w 9"/>
                  <a:gd name="T19" fmla="*/ 4 h 40"/>
                  <a:gd name="T20" fmla="*/ 8 w 9"/>
                  <a:gd name="T21" fmla="*/ 3 h 40"/>
                  <a:gd name="T22" fmla="*/ 6 w 9"/>
                  <a:gd name="T23" fmla="*/ 2 h 40"/>
                  <a:gd name="T24" fmla="*/ 5 w 9"/>
                  <a:gd name="T25" fmla="*/ 0 h 40"/>
                  <a:gd name="T26" fmla="*/ 3 w 9"/>
                  <a:gd name="T27" fmla="*/ 0 h 40"/>
                  <a:gd name="T28" fmla="*/ 2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2" y="38"/>
                    </a:lnTo>
                    <a:lnTo>
                      <a:pt x="3" y="39"/>
                    </a:lnTo>
                    <a:lnTo>
                      <a:pt x="5" y="40"/>
                    </a:lnTo>
                    <a:lnTo>
                      <a:pt x="6" y="39"/>
                    </a:lnTo>
                    <a:lnTo>
                      <a:pt x="8" y="38"/>
                    </a:lnTo>
                    <a:lnTo>
                      <a:pt x="9" y="36"/>
                    </a:lnTo>
                    <a:lnTo>
                      <a:pt x="9" y="4"/>
                    </a:lnTo>
                    <a:lnTo>
                      <a:pt x="8" y="3"/>
                    </a:lnTo>
                    <a:lnTo>
                      <a:pt x="6" y="2"/>
                    </a:lnTo>
                    <a:lnTo>
                      <a:pt x="5" y="0"/>
                    </a:lnTo>
                    <a:lnTo>
                      <a:pt x="3" y="0"/>
                    </a:lnTo>
                    <a:lnTo>
                      <a:pt x="2"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8" name="Freeform 103"/>
              <p:cNvSpPr>
                <a:spLocks/>
              </p:cNvSpPr>
              <p:nvPr/>
            </p:nvSpPr>
            <p:spPr bwMode="auto">
              <a:xfrm>
                <a:off x="1451" y="3070"/>
                <a:ext cx="9" cy="40"/>
              </a:xfrm>
              <a:custGeom>
                <a:avLst/>
                <a:gdLst>
                  <a:gd name="T0" fmla="*/ 0 w 9"/>
                  <a:gd name="T1" fmla="*/ 38 h 40"/>
                  <a:gd name="T2" fmla="*/ 0 w 9"/>
                  <a:gd name="T3" fmla="*/ 39 h 40"/>
                  <a:gd name="T4" fmla="*/ 2 w 9"/>
                  <a:gd name="T5" fmla="*/ 40 h 40"/>
                  <a:gd name="T6" fmla="*/ 3 w 9"/>
                  <a:gd name="T7" fmla="*/ 40 h 40"/>
                  <a:gd name="T8" fmla="*/ 5 w 9"/>
                  <a:gd name="T9" fmla="*/ 40 h 40"/>
                  <a:gd name="T10" fmla="*/ 6 w 9"/>
                  <a:gd name="T11" fmla="*/ 40 h 40"/>
                  <a:gd name="T12" fmla="*/ 8 w 9"/>
                  <a:gd name="T13" fmla="*/ 39 h 40"/>
                  <a:gd name="T14" fmla="*/ 9 w 9"/>
                  <a:gd name="T15" fmla="*/ 38 h 40"/>
                  <a:gd name="T16" fmla="*/ 9 w 9"/>
                  <a:gd name="T17" fmla="*/ 36 h 40"/>
                  <a:gd name="T18" fmla="*/ 9 w 9"/>
                  <a:gd name="T19" fmla="*/ 4 h 40"/>
                  <a:gd name="T20" fmla="*/ 8 w 9"/>
                  <a:gd name="T21" fmla="*/ 3 h 40"/>
                  <a:gd name="T22" fmla="*/ 6 w 9"/>
                  <a:gd name="T23" fmla="*/ 2 h 40"/>
                  <a:gd name="T24" fmla="*/ 5 w 9"/>
                  <a:gd name="T25" fmla="*/ 0 h 40"/>
                  <a:gd name="T26" fmla="*/ 3 w 9"/>
                  <a:gd name="T27" fmla="*/ 0 h 40"/>
                  <a:gd name="T28" fmla="*/ 2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2" y="40"/>
                    </a:lnTo>
                    <a:lnTo>
                      <a:pt x="3" y="40"/>
                    </a:lnTo>
                    <a:lnTo>
                      <a:pt x="5" y="40"/>
                    </a:lnTo>
                    <a:lnTo>
                      <a:pt x="6" y="40"/>
                    </a:lnTo>
                    <a:lnTo>
                      <a:pt x="8" y="39"/>
                    </a:lnTo>
                    <a:lnTo>
                      <a:pt x="9" y="38"/>
                    </a:lnTo>
                    <a:lnTo>
                      <a:pt x="9" y="36"/>
                    </a:lnTo>
                    <a:lnTo>
                      <a:pt x="9" y="4"/>
                    </a:lnTo>
                    <a:lnTo>
                      <a:pt x="8" y="3"/>
                    </a:lnTo>
                    <a:lnTo>
                      <a:pt x="6" y="2"/>
                    </a:lnTo>
                    <a:lnTo>
                      <a:pt x="5" y="0"/>
                    </a:lnTo>
                    <a:lnTo>
                      <a:pt x="3" y="0"/>
                    </a:lnTo>
                    <a:lnTo>
                      <a:pt x="2"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79" name="Freeform 104"/>
              <p:cNvSpPr>
                <a:spLocks/>
              </p:cNvSpPr>
              <p:nvPr/>
            </p:nvSpPr>
            <p:spPr bwMode="auto">
              <a:xfrm>
                <a:off x="1451" y="3014"/>
                <a:ext cx="9" cy="40"/>
              </a:xfrm>
              <a:custGeom>
                <a:avLst/>
                <a:gdLst>
                  <a:gd name="T0" fmla="*/ 0 w 9"/>
                  <a:gd name="T1" fmla="*/ 38 h 40"/>
                  <a:gd name="T2" fmla="*/ 0 w 9"/>
                  <a:gd name="T3" fmla="*/ 39 h 40"/>
                  <a:gd name="T4" fmla="*/ 2 w 9"/>
                  <a:gd name="T5" fmla="*/ 40 h 40"/>
                  <a:gd name="T6" fmla="*/ 3 w 9"/>
                  <a:gd name="T7" fmla="*/ 40 h 40"/>
                  <a:gd name="T8" fmla="*/ 5 w 9"/>
                  <a:gd name="T9" fmla="*/ 40 h 40"/>
                  <a:gd name="T10" fmla="*/ 6 w 9"/>
                  <a:gd name="T11" fmla="*/ 40 h 40"/>
                  <a:gd name="T12" fmla="*/ 8 w 9"/>
                  <a:gd name="T13" fmla="*/ 39 h 40"/>
                  <a:gd name="T14" fmla="*/ 9 w 9"/>
                  <a:gd name="T15" fmla="*/ 38 h 40"/>
                  <a:gd name="T16" fmla="*/ 9 w 9"/>
                  <a:gd name="T17" fmla="*/ 36 h 40"/>
                  <a:gd name="T18" fmla="*/ 9 w 9"/>
                  <a:gd name="T19" fmla="*/ 4 h 40"/>
                  <a:gd name="T20" fmla="*/ 8 w 9"/>
                  <a:gd name="T21" fmla="*/ 3 h 40"/>
                  <a:gd name="T22" fmla="*/ 6 w 9"/>
                  <a:gd name="T23" fmla="*/ 2 h 40"/>
                  <a:gd name="T24" fmla="*/ 5 w 9"/>
                  <a:gd name="T25" fmla="*/ 0 h 40"/>
                  <a:gd name="T26" fmla="*/ 3 w 9"/>
                  <a:gd name="T27" fmla="*/ 0 h 40"/>
                  <a:gd name="T28" fmla="*/ 2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2" y="40"/>
                    </a:lnTo>
                    <a:lnTo>
                      <a:pt x="3" y="40"/>
                    </a:lnTo>
                    <a:lnTo>
                      <a:pt x="5" y="40"/>
                    </a:lnTo>
                    <a:lnTo>
                      <a:pt x="6" y="40"/>
                    </a:lnTo>
                    <a:lnTo>
                      <a:pt x="8" y="39"/>
                    </a:lnTo>
                    <a:lnTo>
                      <a:pt x="9" y="38"/>
                    </a:lnTo>
                    <a:lnTo>
                      <a:pt x="9" y="36"/>
                    </a:lnTo>
                    <a:lnTo>
                      <a:pt x="9" y="4"/>
                    </a:lnTo>
                    <a:lnTo>
                      <a:pt x="8" y="3"/>
                    </a:lnTo>
                    <a:lnTo>
                      <a:pt x="6" y="2"/>
                    </a:lnTo>
                    <a:lnTo>
                      <a:pt x="5" y="0"/>
                    </a:lnTo>
                    <a:lnTo>
                      <a:pt x="3" y="0"/>
                    </a:lnTo>
                    <a:lnTo>
                      <a:pt x="2"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80" name="Freeform 105"/>
              <p:cNvSpPr>
                <a:spLocks/>
              </p:cNvSpPr>
              <p:nvPr/>
            </p:nvSpPr>
            <p:spPr bwMode="auto">
              <a:xfrm>
                <a:off x="1451" y="2958"/>
                <a:ext cx="9" cy="40"/>
              </a:xfrm>
              <a:custGeom>
                <a:avLst/>
                <a:gdLst>
                  <a:gd name="T0" fmla="*/ 0 w 9"/>
                  <a:gd name="T1" fmla="*/ 38 h 40"/>
                  <a:gd name="T2" fmla="*/ 0 w 9"/>
                  <a:gd name="T3" fmla="*/ 39 h 40"/>
                  <a:gd name="T4" fmla="*/ 2 w 9"/>
                  <a:gd name="T5" fmla="*/ 40 h 40"/>
                  <a:gd name="T6" fmla="*/ 3 w 9"/>
                  <a:gd name="T7" fmla="*/ 40 h 40"/>
                  <a:gd name="T8" fmla="*/ 5 w 9"/>
                  <a:gd name="T9" fmla="*/ 40 h 40"/>
                  <a:gd name="T10" fmla="*/ 6 w 9"/>
                  <a:gd name="T11" fmla="*/ 40 h 40"/>
                  <a:gd name="T12" fmla="*/ 8 w 9"/>
                  <a:gd name="T13" fmla="*/ 39 h 40"/>
                  <a:gd name="T14" fmla="*/ 9 w 9"/>
                  <a:gd name="T15" fmla="*/ 38 h 40"/>
                  <a:gd name="T16" fmla="*/ 9 w 9"/>
                  <a:gd name="T17" fmla="*/ 36 h 40"/>
                  <a:gd name="T18" fmla="*/ 9 w 9"/>
                  <a:gd name="T19" fmla="*/ 4 h 40"/>
                  <a:gd name="T20" fmla="*/ 8 w 9"/>
                  <a:gd name="T21" fmla="*/ 3 h 40"/>
                  <a:gd name="T22" fmla="*/ 6 w 9"/>
                  <a:gd name="T23" fmla="*/ 2 h 40"/>
                  <a:gd name="T24" fmla="*/ 5 w 9"/>
                  <a:gd name="T25" fmla="*/ 0 h 40"/>
                  <a:gd name="T26" fmla="*/ 3 w 9"/>
                  <a:gd name="T27" fmla="*/ 0 h 40"/>
                  <a:gd name="T28" fmla="*/ 2 w 9"/>
                  <a:gd name="T29" fmla="*/ 2 h 40"/>
                  <a:gd name="T30" fmla="*/ 0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0" y="39"/>
                    </a:lnTo>
                    <a:lnTo>
                      <a:pt x="2" y="40"/>
                    </a:lnTo>
                    <a:lnTo>
                      <a:pt x="3" y="40"/>
                    </a:lnTo>
                    <a:lnTo>
                      <a:pt x="5" y="40"/>
                    </a:lnTo>
                    <a:lnTo>
                      <a:pt x="6" y="40"/>
                    </a:lnTo>
                    <a:lnTo>
                      <a:pt x="8" y="39"/>
                    </a:lnTo>
                    <a:lnTo>
                      <a:pt x="9" y="38"/>
                    </a:lnTo>
                    <a:lnTo>
                      <a:pt x="9" y="36"/>
                    </a:lnTo>
                    <a:lnTo>
                      <a:pt x="9" y="4"/>
                    </a:lnTo>
                    <a:lnTo>
                      <a:pt x="8" y="3"/>
                    </a:lnTo>
                    <a:lnTo>
                      <a:pt x="6" y="2"/>
                    </a:lnTo>
                    <a:lnTo>
                      <a:pt x="5" y="0"/>
                    </a:lnTo>
                    <a:lnTo>
                      <a:pt x="3" y="0"/>
                    </a:lnTo>
                    <a:lnTo>
                      <a:pt x="2" y="2"/>
                    </a:lnTo>
                    <a:lnTo>
                      <a:pt x="0"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81" name="Freeform 106"/>
              <p:cNvSpPr>
                <a:spLocks/>
              </p:cNvSpPr>
              <p:nvPr/>
            </p:nvSpPr>
            <p:spPr bwMode="auto">
              <a:xfrm>
                <a:off x="1450" y="2902"/>
                <a:ext cx="10" cy="40"/>
              </a:xfrm>
              <a:custGeom>
                <a:avLst/>
                <a:gdLst>
                  <a:gd name="T0" fmla="*/ 1 w 10"/>
                  <a:gd name="T1" fmla="*/ 38 h 40"/>
                  <a:gd name="T2" fmla="*/ 1 w 10"/>
                  <a:gd name="T3" fmla="*/ 39 h 40"/>
                  <a:gd name="T4" fmla="*/ 3 w 10"/>
                  <a:gd name="T5" fmla="*/ 40 h 40"/>
                  <a:gd name="T6" fmla="*/ 4 w 10"/>
                  <a:gd name="T7" fmla="*/ 40 h 40"/>
                  <a:gd name="T8" fmla="*/ 6 w 10"/>
                  <a:gd name="T9" fmla="*/ 40 h 40"/>
                  <a:gd name="T10" fmla="*/ 7 w 10"/>
                  <a:gd name="T11" fmla="*/ 40 h 40"/>
                  <a:gd name="T12" fmla="*/ 9 w 10"/>
                  <a:gd name="T13" fmla="*/ 39 h 40"/>
                  <a:gd name="T14" fmla="*/ 10 w 10"/>
                  <a:gd name="T15" fmla="*/ 38 h 40"/>
                  <a:gd name="T16" fmla="*/ 10 w 10"/>
                  <a:gd name="T17" fmla="*/ 36 h 40"/>
                  <a:gd name="T18" fmla="*/ 9 w 10"/>
                  <a:gd name="T19" fmla="*/ 4 h 40"/>
                  <a:gd name="T20" fmla="*/ 9 w 10"/>
                  <a:gd name="T21" fmla="*/ 3 h 40"/>
                  <a:gd name="T22" fmla="*/ 7 w 10"/>
                  <a:gd name="T23" fmla="*/ 2 h 40"/>
                  <a:gd name="T24" fmla="*/ 6 w 10"/>
                  <a:gd name="T25" fmla="*/ 0 h 40"/>
                  <a:gd name="T26" fmla="*/ 4 w 10"/>
                  <a:gd name="T27" fmla="*/ 0 h 40"/>
                  <a:gd name="T28" fmla="*/ 3 w 10"/>
                  <a:gd name="T29" fmla="*/ 2 h 40"/>
                  <a:gd name="T30" fmla="*/ 1 w 10"/>
                  <a:gd name="T31" fmla="*/ 3 h 40"/>
                  <a:gd name="T32" fmla="*/ 0 w 10"/>
                  <a:gd name="T33" fmla="*/ 4 h 40"/>
                  <a:gd name="T34" fmla="*/ 0 w 10"/>
                  <a:gd name="T35" fmla="*/ 6 h 40"/>
                  <a:gd name="T36" fmla="*/ 1 w 10"/>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 h="40">
                    <a:moveTo>
                      <a:pt x="1" y="38"/>
                    </a:moveTo>
                    <a:lnTo>
                      <a:pt x="1" y="39"/>
                    </a:lnTo>
                    <a:lnTo>
                      <a:pt x="3" y="40"/>
                    </a:lnTo>
                    <a:lnTo>
                      <a:pt x="4" y="40"/>
                    </a:lnTo>
                    <a:lnTo>
                      <a:pt x="6" y="40"/>
                    </a:lnTo>
                    <a:lnTo>
                      <a:pt x="7" y="40"/>
                    </a:lnTo>
                    <a:lnTo>
                      <a:pt x="9" y="39"/>
                    </a:lnTo>
                    <a:lnTo>
                      <a:pt x="10" y="38"/>
                    </a:lnTo>
                    <a:lnTo>
                      <a:pt x="10" y="36"/>
                    </a:lnTo>
                    <a:lnTo>
                      <a:pt x="9" y="4"/>
                    </a:lnTo>
                    <a:lnTo>
                      <a:pt x="9" y="3"/>
                    </a:lnTo>
                    <a:lnTo>
                      <a:pt x="7" y="2"/>
                    </a:lnTo>
                    <a:lnTo>
                      <a:pt x="6" y="0"/>
                    </a:lnTo>
                    <a:lnTo>
                      <a:pt x="4" y="0"/>
                    </a:lnTo>
                    <a:lnTo>
                      <a:pt x="3" y="2"/>
                    </a:lnTo>
                    <a:lnTo>
                      <a:pt x="1" y="3"/>
                    </a:lnTo>
                    <a:lnTo>
                      <a:pt x="0" y="4"/>
                    </a:lnTo>
                    <a:lnTo>
                      <a:pt x="0" y="6"/>
                    </a:lnTo>
                    <a:lnTo>
                      <a:pt x="1" y="38"/>
                    </a:lnTo>
                    <a:close/>
                  </a:path>
                </a:pathLst>
              </a:custGeom>
              <a:solidFill>
                <a:srgbClr val="000000"/>
              </a:solidFill>
              <a:ln w="9525">
                <a:solidFill>
                  <a:srgbClr val="0066FF"/>
                </a:solidFill>
                <a:round/>
                <a:headEnd/>
                <a:tailEnd/>
              </a:ln>
            </p:spPr>
            <p:txBody>
              <a:bodyPr/>
              <a:lstStyle/>
              <a:p>
                <a:endParaRPr lang="zh-CN" altLang="en-US"/>
              </a:p>
            </p:txBody>
          </p:sp>
          <p:sp>
            <p:nvSpPr>
              <p:cNvPr id="28782" name="Freeform 107"/>
              <p:cNvSpPr>
                <a:spLocks/>
              </p:cNvSpPr>
              <p:nvPr/>
            </p:nvSpPr>
            <p:spPr bwMode="auto">
              <a:xfrm>
                <a:off x="1450" y="2846"/>
                <a:ext cx="9" cy="40"/>
              </a:xfrm>
              <a:custGeom>
                <a:avLst/>
                <a:gdLst>
                  <a:gd name="T0" fmla="*/ 0 w 9"/>
                  <a:gd name="T1" fmla="*/ 38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8 h 40"/>
                  <a:gd name="T16" fmla="*/ 9 w 9"/>
                  <a:gd name="T17" fmla="*/ 36 h 40"/>
                  <a:gd name="T18" fmla="*/ 9 w 9"/>
                  <a:gd name="T19" fmla="*/ 4 h 40"/>
                  <a:gd name="T20" fmla="*/ 9 w 9"/>
                  <a:gd name="T21" fmla="*/ 3 h 40"/>
                  <a:gd name="T22" fmla="*/ 7 w 9"/>
                  <a:gd name="T23" fmla="*/ 2 h 40"/>
                  <a:gd name="T24" fmla="*/ 6 w 9"/>
                  <a:gd name="T25" fmla="*/ 0 h 40"/>
                  <a:gd name="T26" fmla="*/ 4 w 9"/>
                  <a:gd name="T27" fmla="*/ 0 h 40"/>
                  <a:gd name="T28" fmla="*/ 3 w 9"/>
                  <a:gd name="T29" fmla="*/ 2 h 40"/>
                  <a:gd name="T30" fmla="*/ 1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1" y="39"/>
                    </a:lnTo>
                    <a:lnTo>
                      <a:pt x="3" y="40"/>
                    </a:lnTo>
                    <a:lnTo>
                      <a:pt x="4" y="40"/>
                    </a:lnTo>
                    <a:lnTo>
                      <a:pt x="6" y="40"/>
                    </a:lnTo>
                    <a:lnTo>
                      <a:pt x="7" y="40"/>
                    </a:lnTo>
                    <a:lnTo>
                      <a:pt x="9" y="39"/>
                    </a:lnTo>
                    <a:lnTo>
                      <a:pt x="9" y="38"/>
                    </a:lnTo>
                    <a:lnTo>
                      <a:pt x="9" y="36"/>
                    </a:lnTo>
                    <a:lnTo>
                      <a:pt x="9" y="4"/>
                    </a:lnTo>
                    <a:lnTo>
                      <a:pt x="9" y="3"/>
                    </a:lnTo>
                    <a:lnTo>
                      <a:pt x="7" y="2"/>
                    </a:lnTo>
                    <a:lnTo>
                      <a:pt x="6" y="0"/>
                    </a:lnTo>
                    <a:lnTo>
                      <a:pt x="4" y="0"/>
                    </a:lnTo>
                    <a:lnTo>
                      <a:pt x="3" y="2"/>
                    </a:lnTo>
                    <a:lnTo>
                      <a:pt x="1"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83" name="Freeform 108"/>
              <p:cNvSpPr>
                <a:spLocks/>
              </p:cNvSpPr>
              <p:nvPr/>
            </p:nvSpPr>
            <p:spPr bwMode="auto">
              <a:xfrm>
                <a:off x="1450" y="2790"/>
                <a:ext cx="9" cy="40"/>
              </a:xfrm>
              <a:custGeom>
                <a:avLst/>
                <a:gdLst>
                  <a:gd name="T0" fmla="*/ 0 w 9"/>
                  <a:gd name="T1" fmla="*/ 38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8 h 40"/>
                  <a:gd name="T16" fmla="*/ 9 w 9"/>
                  <a:gd name="T17" fmla="*/ 36 h 40"/>
                  <a:gd name="T18" fmla="*/ 9 w 9"/>
                  <a:gd name="T19" fmla="*/ 4 h 40"/>
                  <a:gd name="T20" fmla="*/ 9 w 9"/>
                  <a:gd name="T21" fmla="*/ 3 h 40"/>
                  <a:gd name="T22" fmla="*/ 7 w 9"/>
                  <a:gd name="T23" fmla="*/ 2 h 40"/>
                  <a:gd name="T24" fmla="*/ 6 w 9"/>
                  <a:gd name="T25" fmla="*/ 0 h 40"/>
                  <a:gd name="T26" fmla="*/ 4 w 9"/>
                  <a:gd name="T27" fmla="*/ 0 h 40"/>
                  <a:gd name="T28" fmla="*/ 3 w 9"/>
                  <a:gd name="T29" fmla="*/ 2 h 40"/>
                  <a:gd name="T30" fmla="*/ 1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1" y="39"/>
                    </a:lnTo>
                    <a:lnTo>
                      <a:pt x="3" y="40"/>
                    </a:lnTo>
                    <a:lnTo>
                      <a:pt x="4" y="40"/>
                    </a:lnTo>
                    <a:lnTo>
                      <a:pt x="6" y="40"/>
                    </a:lnTo>
                    <a:lnTo>
                      <a:pt x="7" y="40"/>
                    </a:lnTo>
                    <a:lnTo>
                      <a:pt x="9" y="39"/>
                    </a:lnTo>
                    <a:lnTo>
                      <a:pt x="9" y="38"/>
                    </a:lnTo>
                    <a:lnTo>
                      <a:pt x="9" y="36"/>
                    </a:lnTo>
                    <a:lnTo>
                      <a:pt x="9" y="4"/>
                    </a:lnTo>
                    <a:lnTo>
                      <a:pt x="9" y="3"/>
                    </a:lnTo>
                    <a:lnTo>
                      <a:pt x="7" y="2"/>
                    </a:lnTo>
                    <a:lnTo>
                      <a:pt x="6" y="0"/>
                    </a:lnTo>
                    <a:lnTo>
                      <a:pt x="4" y="0"/>
                    </a:lnTo>
                    <a:lnTo>
                      <a:pt x="3" y="2"/>
                    </a:lnTo>
                    <a:lnTo>
                      <a:pt x="1"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84" name="Freeform 109"/>
              <p:cNvSpPr>
                <a:spLocks/>
              </p:cNvSpPr>
              <p:nvPr/>
            </p:nvSpPr>
            <p:spPr bwMode="auto">
              <a:xfrm>
                <a:off x="1450" y="2734"/>
                <a:ext cx="9" cy="40"/>
              </a:xfrm>
              <a:custGeom>
                <a:avLst/>
                <a:gdLst>
                  <a:gd name="T0" fmla="*/ 0 w 9"/>
                  <a:gd name="T1" fmla="*/ 38 h 40"/>
                  <a:gd name="T2" fmla="*/ 1 w 9"/>
                  <a:gd name="T3" fmla="*/ 39 h 40"/>
                  <a:gd name="T4" fmla="*/ 3 w 9"/>
                  <a:gd name="T5" fmla="*/ 40 h 40"/>
                  <a:gd name="T6" fmla="*/ 4 w 9"/>
                  <a:gd name="T7" fmla="*/ 40 h 40"/>
                  <a:gd name="T8" fmla="*/ 6 w 9"/>
                  <a:gd name="T9" fmla="*/ 40 h 40"/>
                  <a:gd name="T10" fmla="*/ 7 w 9"/>
                  <a:gd name="T11" fmla="*/ 40 h 40"/>
                  <a:gd name="T12" fmla="*/ 9 w 9"/>
                  <a:gd name="T13" fmla="*/ 39 h 40"/>
                  <a:gd name="T14" fmla="*/ 9 w 9"/>
                  <a:gd name="T15" fmla="*/ 38 h 40"/>
                  <a:gd name="T16" fmla="*/ 9 w 9"/>
                  <a:gd name="T17" fmla="*/ 36 h 40"/>
                  <a:gd name="T18" fmla="*/ 9 w 9"/>
                  <a:gd name="T19" fmla="*/ 4 h 40"/>
                  <a:gd name="T20" fmla="*/ 7 w 9"/>
                  <a:gd name="T21" fmla="*/ 3 h 40"/>
                  <a:gd name="T22" fmla="*/ 6 w 9"/>
                  <a:gd name="T23" fmla="*/ 2 h 40"/>
                  <a:gd name="T24" fmla="*/ 4 w 9"/>
                  <a:gd name="T25" fmla="*/ 0 h 40"/>
                  <a:gd name="T26" fmla="*/ 4 w 9"/>
                  <a:gd name="T27" fmla="*/ 0 h 40"/>
                  <a:gd name="T28" fmla="*/ 3 w 9"/>
                  <a:gd name="T29" fmla="*/ 2 h 40"/>
                  <a:gd name="T30" fmla="*/ 1 w 9"/>
                  <a:gd name="T31" fmla="*/ 3 h 40"/>
                  <a:gd name="T32" fmla="*/ 0 w 9"/>
                  <a:gd name="T33" fmla="*/ 4 h 40"/>
                  <a:gd name="T34" fmla="*/ 0 w 9"/>
                  <a:gd name="T35" fmla="*/ 6 h 40"/>
                  <a:gd name="T36" fmla="*/ 0 w 9"/>
                  <a:gd name="T37" fmla="*/ 38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8"/>
                    </a:moveTo>
                    <a:lnTo>
                      <a:pt x="1" y="39"/>
                    </a:lnTo>
                    <a:lnTo>
                      <a:pt x="3" y="40"/>
                    </a:lnTo>
                    <a:lnTo>
                      <a:pt x="4" y="40"/>
                    </a:lnTo>
                    <a:lnTo>
                      <a:pt x="6" y="40"/>
                    </a:lnTo>
                    <a:lnTo>
                      <a:pt x="7" y="40"/>
                    </a:lnTo>
                    <a:lnTo>
                      <a:pt x="9" y="39"/>
                    </a:lnTo>
                    <a:lnTo>
                      <a:pt x="9" y="38"/>
                    </a:lnTo>
                    <a:lnTo>
                      <a:pt x="9" y="36"/>
                    </a:lnTo>
                    <a:lnTo>
                      <a:pt x="9" y="4"/>
                    </a:lnTo>
                    <a:lnTo>
                      <a:pt x="7" y="3"/>
                    </a:lnTo>
                    <a:lnTo>
                      <a:pt x="6" y="2"/>
                    </a:lnTo>
                    <a:lnTo>
                      <a:pt x="4" y="0"/>
                    </a:lnTo>
                    <a:lnTo>
                      <a:pt x="3" y="2"/>
                    </a:lnTo>
                    <a:lnTo>
                      <a:pt x="1" y="3"/>
                    </a:lnTo>
                    <a:lnTo>
                      <a:pt x="0" y="4"/>
                    </a:lnTo>
                    <a:lnTo>
                      <a:pt x="0" y="6"/>
                    </a:lnTo>
                    <a:lnTo>
                      <a:pt x="0" y="38"/>
                    </a:lnTo>
                    <a:close/>
                  </a:path>
                </a:pathLst>
              </a:custGeom>
              <a:solidFill>
                <a:srgbClr val="000000"/>
              </a:solidFill>
              <a:ln w="9525">
                <a:solidFill>
                  <a:srgbClr val="0066FF"/>
                </a:solidFill>
                <a:round/>
                <a:headEnd/>
                <a:tailEnd/>
              </a:ln>
            </p:spPr>
            <p:txBody>
              <a:bodyPr/>
              <a:lstStyle/>
              <a:p>
                <a:endParaRPr lang="zh-CN" altLang="en-US"/>
              </a:p>
            </p:txBody>
          </p:sp>
          <p:sp>
            <p:nvSpPr>
              <p:cNvPr id="28785" name="Freeform 110"/>
              <p:cNvSpPr>
                <a:spLocks/>
              </p:cNvSpPr>
              <p:nvPr/>
            </p:nvSpPr>
            <p:spPr bwMode="auto">
              <a:xfrm>
                <a:off x="1450" y="2679"/>
                <a:ext cx="9" cy="40"/>
              </a:xfrm>
              <a:custGeom>
                <a:avLst/>
                <a:gdLst>
                  <a:gd name="T0" fmla="*/ 0 w 9"/>
                  <a:gd name="T1" fmla="*/ 37 h 40"/>
                  <a:gd name="T2" fmla="*/ 1 w 9"/>
                  <a:gd name="T3" fmla="*/ 37 h 40"/>
                  <a:gd name="T4" fmla="*/ 3 w 9"/>
                  <a:gd name="T5" fmla="*/ 38 h 40"/>
                  <a:gd name="T6" fmla="*/ 4 w 9"/>
                  <a:gd name="T7" fmla="*/ 40 h 40"/>
                  <a:gd name="T8" fmla="*/ 4 w 9"/>
                  <a:gd name="T9" fmla="*/ 40 h 40"/>
                  <a:gd name="T10" fmla="*/ 6 w 9"/>
                  <a:gd name="T11" fmla="*/ 38 h 40"/>
                  <a:gd name="T12" fmla="*/ 7 w 9"/>
                  <a:gd name="T13" fmla="*/ 37 h 40"/>
                  <a:gd name="T14" fmla="*/ 9 w 9"/>
                  <a:gd name="T15" fmla="*/ 36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1" y="37"/>
                    </a:lnTo>
                    <a:lnTo>
                      <a:pt x="3" y="38"/>
                    </a:lnTo>
                    <a:lnTo>
                      <a:pt x="4" y="40"/>
                    </a:lnTo>
                    <a:lnTo>
                      <a:pt x="6" y="38"/>
                    </a:lnTo>
                    <a:lnTo>
                      <a:pt x="7"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86" name="Freeform 111"/>
              <p:cNvSpPr>
                <a:spLocks/>
              </p:cNvSpPr>
              <p:nvPr/>
            </p:nvSpPr>
            <p:spPr bwMode="auto">
              <a:xfrm>
                <a:off x="1450" y="2623"/>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87" name="Freeform 112"/>
              <p:cNvSpPr>
                <a:spLocks/>
              </p:cNvSpPr>
              <p:nvPr/>
            </p:nvSpPr>
            <p:spPr bwMode="auto">
              <a:xfrm>
                <a:off x="1450" y="2567"/>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88" name="Freeform 113"/>
              <p:cNvSpPr>
                <a:spLocks/>
              </p:cNvSpPr>
              <p:nvPr/>
            </p:nvSpPr>
            <p:spPr bwMode="auto">
              <a:xfrm>
                <a:off x="1450" y="2511"/>
                <a:ext cx="9" cy="40"/>
              </a:xfrm>
              <a:custGeom>
                <a:avLst/>
                <a:gdLst>
                  <a:gd name="T0" fmla="*/ 0 w 9"/>
                  <a:gd name="T1" fmla="*/ 37 h 40"/>
                  <a:gd name="T2" fmla="*/ 0 w 9"/>
                  <a:gd name="T3" fmla="*/ 38 h 40"/>
                  <a:gd name="T4" fmla="*/ 1 w 9"/>
                  <a:gd name="T5" fmla="*/ 40 h 40"/>
                  <a:gd name="T6" fmla="*/ 3 w 9"/>
                  <a:gd name="T7" fmla="*/ 40 h 40"/>
                  <a:gd name="T8" fmla="*/ 4 w 9"/>
                  <a:gd name="T9" fmla="*/ 40 h 40"/>
                  <a:gd name="T10" fmla="*/ 6 w 9"/>
                  <a:gd name="T11" fmla="*/ 40 h 40"/>
                  <a:gd name="T12" fmla="*/ 7 w 9"/>
                  <a:gd name="T13" fmla="*/ 38 h 40"/>
                  <a:gd name="T14" fmla="*/ 9 w 9"/>
                  <a:gd name="T15" fmla="*/ 37 h 40"/>
                  <a:gd name="T16" fmla="*/ 9 w 9"/>
                  <a:gd name="T17" fmla="*/ 36 h 40"/>
                  <a:gd name="T18" fmla="*/ 9 w 9"/>
                  <a:gd name="T19" fmla="*/ 4 h 40"/>
                  <a:gd name="T20" fmla="*/ 7 w 9"/>
                  <a:gd name="T21" fmla="*/ 2 h 40"/>
                  <a:gd name="T22" fmla="*/ 6 w 9"/>
                  <a:gd name="T23" fmla="*/ 1 h 40"/>
                  <a:gd name="T24" fmla="*/ 4 w 9"/>
                  <a:gd name="T25" fmla="*/ 0 h 40"/>
                  <a:gd name="T26" fmla="*/ 3 w 9"/>
                  <a:gd name="T27" fmla="*/ 0 h 40"/>
                  <a:gd name="T28" fmla="*/ 1 w 9"/>
                  <a:gd name="T29" fmla="*/ 1 h 40"/>
                  <a:gd name="T30" fmla="*/ 0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0" y="38"/>
                    </a:lnTo>
                    <a:lnTo>
                      <a:pt x="1" y="40"/>
                    </a:lnTo>
                    <a:lnTo>
                      <a:pt x="3" y="40"/>
                    </a:lnTo>
                    <a:lnTo>
                      <a:pt x="4" y="40"/>
                    </a:lnTo>
                    <a:lnTo>
                      <a:pt x="6" y="40"/>
                    </a:lnTo>
                    <a:lnTo>
                      <a:pt x="7" y="38"/>
                    </a:lnTo>
                    <a:lnTo>
                      <a:pt x="9" y="37"/>
                    </a:lnTo>
                    <a:lnTo>
                      <a:pt x="9" y="36"/>
                    </a:lnTo>
                    <a:lnTo>
                      <a:pt x="9" y="4"/>
                    </a:lnTo>
                    <a:lnTo>
                      <a:pt x="7" y="2"/>
                    </a:lnTo>
                    <a:lnTo>
                      <a:pt x="6" y="1"/>
                    </a:lnTo>
                    <a:lnTo>
                      <a:pt x="4" y="0"/>
                    </a:lnTo>
                    <a:lnTo>
                      <a:pt x="3" y="0"/>
                    </a:lnTo>
                    <a:lnTo>
                      <a:pt x="1" y="1"/>
                    </a:lnTo>
                    <a:lnTo>
                      <a:pt x="0"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89" name="Freeform 114"/>
              <p:cNvSpPr>
                <a:spLocks/>
              </p:cNvSpPr>
              <p:nvPr/>
            </p:nvSpPr>
            <p:spPr bwMode="auto">
              <a:xfrm>
                <a:off x="1448" y="2455"/>
                <a:ext cx="11" cy="40"/>
              </a:xfrm>
              <a:custGeom>
                <a:avLst/>
                <a:gdLst>
                  <a:gd name="T0" fmla="*/ 2 w 11"/>
                  <a:gd name="T1" fmla="*/ 37 h 40"/>
                  <a:gd name="T2" fmla="*/ 2 w 11"/>
                  <a:gd name="T3" fmla="*/ 38 h 40"/>
                  <a:gd name="T4" fmla="*/ 3 w 11"/>
                  <a:gd name="T5" fmla="*/ 40 h 40"/>
                  <a:gd name="T6" fmla="*/ 5 w 11"/>
                  <a:gd name="T7" fmla="*/ 40 h 40"/>
                  <a:gd name="T8" fmla="*/ 6 w 11"/>
                  <a:gd name="T9" fmla="*/ 40 h 40"/>
                  <a:gd name="T10" fmla="*/ 8 w 11"/>
                  <a:gd name="T11" fmla="*/ 40 h 40"/>
                  <a:gd name="T12" fmla="*/ 9 w 11"/>
                  <a:gd name="T13" fmla="*/ 38 h 40"/>
                  <a:gd name="T14" fmla="*/ 11 w 11"/>
                  <a:gd name="T15" fmla="*/ 37 h 40"/>
                  <a:gd name="T16" fmla="*/ 11 w 11"/>
                  <a:gd name="T17" fmla="*/ 36 h 40"/>
                  <a:gd name="T18" fmla="*/ 9 w 11"/>
                  <a:gd name="T19" fmla="*/ 4 h 40"/>
                  <a:gd name="T20" fmla="*/ 9 w 11"/>
                  <a:gd name="T21" fmla="*/ 2 h 40"/>
                  <a:gd name="T22" fmla="*/ 8 w 11"/>
                  <a:gd name="T23" fmla="*/ 1 h 40"/>
                  <a:gd name="T24" fmla="*/ 6 w 11"/>
                  <a:gd name="T25" fmla="*/ 0 h 40"/>
                  <a:gd name="T26" fmla="*/ 5 w 11"/>
                  <a:gd name="T27" fmla="*/ 0 h 40"/>
                  <a:gd name="T28" fmla="*/ 3 w 11"/>
                  <a:gd name="T29" fmla="*/ 1 h 40"/>
                  <a:gd name="T30" fmla="*/ 2 w 11"/>
                  <a:gd name="T31" fmla="*/ 2 h 40"/>
                  <a:gd name="T32" fmla="*/ 0 w 11"/>
                  <a:gd name="T33" fmla="*/ 4 h 40"/>
                  <a:gd name="T34" fmla="*/ 0 w 11"/>
                  <a:gd name="T35" fmla="*/ 5 h 40"/>
                  <a:gd name="T36" fmla="*/ 2 w 11"/>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 h="40">
                    <a:moveTo>
                      <a:pt x="2" y="37"/>
                    </a:moveTo>
                    <a:lnTo>
                      <a:pt x="2" y="38"/>
                    </a:lnTo>
                    <a:lnTo>
                      <a:pt x="3" y="40"/>
                    </a:lnTo>
                    <a:lnTo>
                      <a:pt x="5" y="40"/>
                    </a:lnTo>
                    <a:lnTo>
                      <a:pt x="6" y="40"/>
                    </a:lnTo>
                    <a:lnTo>
                      <a:pt x="8" y="40"/>
                    </a:lnTo>
                    <a:lnTo>
                      <a:pt x="9" y="38"/>
                    </a:lnTo>
                    <a:lnTo>
                      <a:pt x="11" y="37"/>
                    </a:lnTo>
                    <a:lnTo>
                      <a:pt x="11" y="36"/>
                    </a:lnTo>
                    <a:lnTo>
                      <a:pt x="9" y="4"/>
                    </a:lnTo>
                    <a:lnTo>
                      <a:pt x="9" y="2"/>
                    </a:lnTo>
                    <a:lnTo>
                      <a:pt x="8" y="1"/>
                    </a:lnTo>
                    <a:lnTo>
                      <a:pt x="6" y="0"/>
                    </a:lnTo>
                    <a:lnTo>
                      <a:pt x="5" y="0"/>
                    </a:lnTo>
                    <a:lnTo>
                      <a:pt x="3" y="1"/>
                    </a:lnTo>
                    <a:lnTo>
                      <a:pt x="2" y="2"/>
                    </a:lnTo>
                    <a:lnTo>
                      <a:pt x="0" y="4"/>
                    </a:lnTo>
                    <a:lnTo>
                      <a:pt x="0" y="5"/>
                    </a:lnTo>
                    <a:lnTo>
                      <a:pt x="2" y="37"/>
                    </a:lnTo>
                    <a:close/>
                  </a:path>
                </a:pathLst>
              </a:custGeom>
              <a:solidFill>
                <a:srgbClr val="000000"/>
              </a:solidFill>
              <a:ln w="9525">
                <a:solidFill>
                  <a:srgbClr val="0066FF"/>
                </a:solidFill>
                <a:round/>
                <a:headEnd/>
                <a:tailEnd/>
              </a:ln>
            </p:spPr>
            <p:txBody>
              <a:bodyPr/>
              <a:lstStyle/>
              <a:p>
                <a:endParaRPr lang="zh-CN" altLang="en-US"/>
              </a:p>
            </p:txBody>
          </p:sp>
          <p:sp>
            <p:nvSpPr>
              <p:cNvPr id="28790" name="Freeform 115"/>
              <p:cNvSpPr>
                <a:spLocks/>
              </p:cNvSpPr>
              <p:nvPr/>
            </p:nvSpPr>
            <p:spPr bwMode="auto">
              <a:xfrm>
                <a:off x="1448" y="2399"/>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9 w 9"/>
                  <a:gd name="T21" fmla="*/ 2 h 40"/>
                  <a:gd name="T22" fmla="*/ 8 w 9"/>
                  <a:gd name="T23" fmla="*/ 1 h 40"/>
                  <a:gd name="T24" fmla="*/ 6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9" y="2"/>
                    </a:lnTo>
                    <a:lnTo>
                      <a:pt x="8" y="1"/>
                    </a:lnTo>
                    <a:lnTo>
                      <a:pt x="6" y="0"/>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1" name="Freeform 116"/>
              <p:cNvSpPr>
                <a:spLocks/>
              </p:cNvSpPr>
              <p:nvPr/>
            </p:nvSpPr>
            <p:spPr bwMode="auto">
              <a:xfrm>
                <a:off x="1448" y="2343"/>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9 w 9"/>
                  <a:gd name="T21" fmla="*/ 2 h 40"/>
                  <a:gd name="T22" fmla="*/ 8 w 9"/>
                  <a:gd name="T23" fmla="*/ 1 h 40"/>
                  <a:gd name="T24" fmla="*/ 6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9" y="2"/>
                    </a:lnTo>
                    <a:lnTo>
                      <a:pt x="8" y="1"/>
                    </a:lnTo>
                    <a:lnTo>
                      <a:pt x="6" y="0"/>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2" name="Freeform 117"/>
              <p:cNvSpPr>
                <a:spLocks/>
              </p:cNvSpPr>
              <p:nvPr/>
            </p:nvSpPr>
            <p:spPr bwMode="auto">
              <a:xfrm>
                <a:off x="1448" y="2287"/>
                <a:ext cx="9" cy="40"/>
              </a:xfrm>
              <a:custGeom>
                <a:avLst/>
                <a:gdLst>
                  <a:gd name="T0" fmla="*/ 0 w 9"/>
                  <a:gd name="T1" fmla="*/ 37 h 40"/>
                  <a:gd name="T2" fmla="*/ 2 w 9"/>
                  <a:gd name="T3" fmla="*/ 38 h 40"/>
                  <a:gd name="T4" fmla="*/ 3 w 9"/>
                  <a:gd name="T5" fmla="*/ 40 h 40"/>
                  <a:gd name="T6" fmla="*/ 5 w 9"/>
                  <a:gd name="T7" fmla="*/ 40 h 40"/>
                  <a:gd name="T8" fmla="*/ 6 w 9"/>
                  <a:gd name="T9" fmla="*/ 40 h 40"/>
                  <a:gd name="T10" fmla="*/ 8 w 9"/>
                  <a:gd name="T11" fmla="*/ 40 h 40"/>
                  <a:gd name="T12" fmla="*/ 9 w 9"/>
                  <a:gd name="T13" fmla="*/ 38 h 40"/>
                  <a:gd name="T14" fmla="*/ 9 w 9"/>
                  <a:gd name="T15" fmla="*/ 37 h 40"/>
                  <a:gd name="T16" fmla="*/ 9 w 9"/>
                  <a:gd name="T17" fmla="*/ 36 h 40"/>
                  <a:gd name="T18" fmla="*/ 9 w 9"/>
                  <a:gd name="T19" fmla="*/ 4 h 40"/>
                  <a:gd name="T20" fmla="*/ 8 w 9"/>
                  <a:gd name="T21" fmla="*/ 2 h 40"/>
                  <a:gd name="T22" fmla="*/ 6 w 9"/>
                  <a:gd name="T23" fmla="*/ 1 h 40"/>
                  <a:gd name="T24" fmla="*/ 5 w 9"/>
                  <a:gd name="T25" fmla="*/ 0 h 40"/>
                  <a:gd name="T26" fmla="*/ 5 w 9"/>
                  <a:gd name="T27" fmla="*/ 0 h 40"/>
                  <a:gd name="T28" fmla="*/ 3 w 9"/>
                  <a:gd name="T29" fmla="*/ 1 h 40"/>
                  <a:gd name="T30" fmla="*/ 2 w 9"/>
                  <a:gd name="T31" fmla="*/ 2 h 40"/>
                  <a:gd name="T32" fmla="*/ 0 w 9"/>
                  <a:gd name="T33" fmla="*/ 4 h 40"/>
                  <a:gd name="T34" fmla="*/ 0 w 9"/>
                  <a:gd name="T35" fmla="*/ 5 h 40"/>
                  <a:gd name="T36" fmla="*/ 0 w 9"/>
                  <a:gd name="T37" fmla="*/ 37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40">
                    <a:moveTo>
                      <a:pt x="0" y="37"/>
                    </a:moveTo>
                    <a:lnTo>
                      <a:pt x="2" y="38"/>
                    </a:lnTo>
                    <a:lnTo>
                      <a:pt x="3" y="40"/>
                    </a:lnTo>
                    <a:lnTo>
                      <a:pt x="5" y="40"/>
                    </a:lnTo>
                    <a:lnTo>
                      <a:pt x="6" y="40"/>
                    </a:lnTo>
                    <a:lnTo>
                      <a:pt x="8" y="40"/>
                    </a:lnTo>
                    <a:lnTo>
                      <a:pt x="9" y="38"/>
                    </a:lnTo>
                    <a:lnTo>
                      <a:pt x="9" y="37"/>
                    </a:lnTo>
                    <a:lnTo>
                      <a:pt x="9" y="36"/>
                    </a:lnTo>
                    <a:lnTo>
                      <a:pt x="9" y="4"/>
                    </a:lnTo>
                    <a:lnTo>
                      <a:pt x="8" y="2"/>
                    </a:lnTo>
                    <a:lnTo>
                      <a:pt x="6" y="1"/>
                    </a:lnTo>
                    <a:lnTo>
                      <a:pt x="5" y="0"/>
                    </a:lnTo>
                    <a:lnTo>
                      <a:pt x="3" y="1"/>
                    </a:lnTo>
                    <a:lnTo>
                      <a:pt x="2" y="2"/>
                    </a:lnTo>
                    <a:lnTo>
                      <a:pt x="0" y="4"/>
                    </a:lnTo>
                    <a:lnTo>
                      <a:pt x="0" y="5"/>
                    </a:lnTo>
                    <a:lnTo>
                      <a:pt x="0" y="37"/>
                    </a:lnTo>
                    <a:close/>
                  </a:path>
                </a:pathLst>
              </a:custGeom>
              <a:solidFill>
                <a:srgbClr val="000000"/>
              </a:solidFill>
              <a:ln w="9525">
                <a:solidFill>
                  <a:srgbClr val="0066FF"/>
                </a:solidFill>
                <a:round/>
                <a:headEnd/>
                <a:tailEnd/>
              </a:ln>
            </p:spPr>
            <p:txBody>
              <a:bodyPr/>
              <a:lstStyle/>
              <a:p>
                <a:endParaRPr lang="zh-CN" altLang="en-US"/>
              </a:p>
            </p:txBody>
          </p:sp>
          <p:sp>
            <p:nvSpPr>
              <p:cNvPr id="28793" name="Freeform 118"/>
              <p:cNvSpPr>
                <a:spLocks/>
              </p:cNvSpPr>
              <p:nvPr/>
            </p:nvSpPr>
            <p:spPr bwMode="auto">
              <a:xfrm>
                <a:off x="1448" y="2259"/>
                <a:ext cx="9" cy="12"/>
              </a:xfrm>
              <a:custGeom>
                <a:avLst/>
                <a:gdLst>
                  <a:gd name="T0" fmla="*/ 0 w 9"/>
                  <a:gd name="T1" fmla="*/ 9 h 12"/>
                  <a:gd name="T2" fmla="*/ 2 w 9"/>
                  <a:gd name="T3" fmla="*/ 9 h 12"/>
                  <a:gd name="T4" fmla="*/ 3 w 9"/>
                  <a:gd name="T5" fmla="*/ 10 h 12"/>
                  <a:gd name="T6" fmla="*/ 5 w 9"/>
                  <a:gd name="T7" fmla="*/ 12 h 12"/>
                  <a:gd name="T8" fmla="*/ 5 w 9"/>
                  <a:gd name="T9" fmla="*/ 12 h 12"/>
                  <a:gd name="T10" fmla="*/ 6 w 9"/>
                  <a:gd name="T11" fmla="*/ 10 h 12"/>
                  <a:gd name="T12" fmla="*/ 8 w 9"/>
                  <a:gd name="T13" fmla="*/ 9 h 12"/>
                  <a:gd name="T14" fmla="*/ 9 w 9"/>
                  <a:gd name="T15" fmla="*/ 8 h 12"/>
                  <a:gd name="T16" fmla="*/ 9 w 9"/>
                  <a:gd name="T17" fmla="*/ 8 h 12"/>
                  <a:gd name="T18" fmla="*/ 9 w 9"/>
                  <a:gd name="T19" fmla="*/ 4 h 12"/>
                  <a:gd name="T20" fmla="*/ 8 w 9"/>
                  <a:gd name="T21" fmla="*/ 2 h 12"/>
                  <a:gd name="T22" fmla="*/ 6 w 9"/>
                  <a:gd name="T23" fmla="*/ 1 h 12"/>
                  <a:gd name="T24" fmla="*/ 5 w 9"/>
                  <a:gd name="T25" fmla="*/ 0 h 12"/>
                  <a:gd name="T26" fmla="*/ 5 w 9"/>
                  <a:gd name="T27" fmla="*/ 0 h 12"/>
                  <a:gd name="T28" fmla="*/ 3 w 9"/>
                  <a:gd name="T29" fmla="*/ 1 h 12"/>
                  <a:gd name="T30" fmla="*/ 2 w 9"/>
                  <a:gd name="T31" fmla="*/ 2 h 12"/>
                  <a:gd name="T32" fmla="*/ 0 w 9"/>
                  <a:gd name="T33" fmla="*/ 4 h 12"/>
                  <a:gd name="T34" fmla="*/ 0 w 9"/>
                  <a:gd name="T35" fmla="*/ 5 h 12"/>
                  <a:gd name="T36" fmla="*/ 0 w 9"/>
                  <a:gd name="T37" fmla="*/ 9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2">
                    <a:moveTo>
                      <a:pt x="0" y="9"/>
                    </a:moveTo>
                    <a:lnTo>
                      <a:pt x="2" y="9"/>
                    </a:lnTo>
                    <a:lnTo>
                      <a:pt x="3" y="10"/>
                    </a:lnTo>
                    <a:lnTo>
                      <a:pt x="5" y="12"/>
                    </a:lnTo>
                    <a:lnTo>
                      <a:pt x="6" y="10"/>
                    </a:lnTo>
                    <a:lnTo>
                      <a:pt x="8" y="9"/>
                    </a:lnTo>
                    <a:lnTo>
                      <a:pt x="9" y="8"/>
                    </a:lnTo>
                    <a:lnTo>
                      <a:pt x="9" y="4"/>
                    </a:lnTo>
                    <a:lnTo>
                      <a:pt x="8" y="2"/>
                    </a:lnTo>
                    <a:lnTo>
                      <a:pt x="6" y="1"/>
                    </a:lnTo>
                    <a:lnTo>
                      <a:pt x="5" y="0"/>
                    </a:lnTo>
                    <a:lnTo>
                      <a:pt x="3" y="1"/>
                    </a:lnTo>
                    <a:lnTo>
                      <a:pt x="2" y="2"/>
                    </a:lnTo>
                    <a:lnTo>
                      <a:pt x="0" y="4"/>
                    </a:lnTo>
                    <a:lnTo>
                      <a:pt x="0" y="5"/>
                    </a:lnTo>
                    <a:lnTo>
                      <a:pt x="0" y="9"/>
                    </a:lnTo>
                    <a:close/>
                  </a:path>
                </a:pathLst>
              </a:custGeom>
              <a:solidFill>
                <a:srgbClr val="000000"/>
              </a:solidFill>
              <a:ln w="9525">
                <a:solidFill>
                  <a:srgbClr val="0066FF"/>
                </a:solidFill>
                <a:round/>
                <a:headEnd/>
                <a:tailEnd/>
              </a:ln>
            </p:spPr>
            <p:txBody>
              <a:bodyPr/>
              <a:lstStyle/>
              <a:p>
                <a:endParaRPr lang="zh-CN" altLang="en-US"/>
              </a:p>
            </p:txBody>
          </p:sp>
        </p:grpSp>
      </p:grpSp>
      <p:sp>
        <p:nvSpPr>
          <p:cNvPr id="28713" name="Rectangle 119"/>
          <p:cNvSpPr>
            <a:spLocks noChangeArrowheads="1"/>
          </p:cNvSpPr>
          <p:nvPr/>
        </p:nvSpPr>
        <p:spPr bwMode="auto">
          <a:xfrm>
            <a:off x="333375" y="2565400"/>
            <a:ext cx="109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500" b="0" i="1">
                <a:solidFill>
                  <a:srgbClr val="000000"/>
                </a:solidFill>
                <a:latin typeface="Symbol" panose="05050102010706020507" pitchFamily="18" charset="2"/>
              </a:rPr>
              <a:t>u</a:t>
            </a:r>
            <a:endParaRPr lang="en-US" altLang="zh-CN" b="0">
              <a:latin typeface="Arial" panose="020B0604020202020204" pitchFamily="34" charset="0"/>
            </a:endParaRPr>
          </a:p>
        </p:txBody>
      </p:sp>
      <p:sp>
        <p:nvSpPr>
          <p:cNvPr id="28714" name="Rectangle 120"/>
          <p:cNvSpPr>
            <a:spLocks noChangeArrowheads="1"/>
          </p:cNvSpPr>
          <p:nvPr/>
        </p:nvSpPr>
        <p:spPr bwMode="auto">
          <a:xfrm>
            <a:off x="450850" y="258445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500" b="0">
                <a:solidFill>
                  <a:srgbClr val="000000"/>
                </a:solidFill>
                <a:latin typeface="Times New Roman" panose="02020603050405020304" pitchFamily="18" charset="0"/>
              </a:rPr>
              <a:t>/V</a:t>
            </a:r>
            <a:endParaRPr lang="en-US" altLang="zh-CN" b="0">
              <a:latin typeface="Arial" panose="020B0604020202020204" pitchFamily="34" charset="0"/>
            </a:endParaRPr>
          </a:p>
        </p:txBody>
      </p:sp>
      <p:grpSp>
        <p:nvGrpSpPr>
          <p:cNvPr id="524409" name="Group 121"/>
          <p:cNvGrpSpPr>
            <a:grpSpLocks/>
          </p:cNvGrpSpPr>
          <p:nvPr/>
        </p:nvGrpSpPr>
        <p:grpSpPr bwMode="auto">
          <a:xfrm>
            <a:off x="811213" y="2908300"/>
            <a:ext cx="801687" cy="1317625"/>
            <a:chOff x="4080" y="1635"/>
            <a:chExt cx="505" cy="830"/>
          </a:xfrm>
        </p:grpSpPr>
        <p:sp>
          <p:nvSpPr>
            <p:cNvPr id="28760" name="Rectangle 122"/>
            <p:cNvSpPr>
              <a:spLocks noChangeArrowheads="1"/>
            </p:cNvSpPr>
            <p:nvPr/>
          </p:nvSpPr>
          <p:spPr bwMode="auto">
            <a:xfrm>
              <a:off x="4508" y="163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i="1">
                  <a:solidFill>
                    <a:srgbClr val="0066FF"/>
                  </a:solidFill>
                  <a:latin typeface="Times New Roman" panose="02020603050405020304" pitchFamily="18" charset="0"/>
                </a:rPr>
                <a:t>C</a:t>
              </a:r>
              <a:endParaRPr lang="en-US" altLang="zh-CN" b="0">
                <a:solidFill>
                  <a:srgbClr val="0066FF"/>
                </a:solidFill>
                <a:latin typeface="Arial" panose="020B0604020202020204" pitchFamily="34" charset="0"/>
              </a:endParaRPr>
            </a:p>
          </p:txBody>
        </p:sp>
        <p:sp>
          <p:nvSpPr>
            <p:cNvPr id="28761" name="Rectangle 123"/>
            <p:cNvSpPr>
              <a:spLocks noChangeArrowheads="1"/>
            </p:cNvSpPr>
            <p:nvPr/>
          </p:nvSpPr>
          <p:spPr bwMode="auto">
            <a:xfrm>
              <a:off x="4180" y="196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i="1">
                  <a:solidFill>
                    <a:srgbClr val="0066FF"/>
                  </a:solidFill>
                  <a:latin typeface="Times New Roman" panose="02020603050405020304" pitchFamily="18" charset="0"/>
                </a:rPr>
                <a:t>B</a:t>
              </a:r>
              <a:endParaRPr lang="en-US" altLang="zh-CN" b="0">
                <a:solidFill>
                  <a:srgbClr val="0066FF"/>
                </a:solidFill>
                <a:latin typeface="Arial" panose="020B0604020202020204" pitchFamily="34" charset="0"/>
              </a:endParaRPr>
            </a:p>
          </p:txBody>
        </p:sp>
        <p:sp>
          <p:nvSpPr>
            <p:cNvPr id="28762" name="Oval 124"/>
            <p:cNvSpPr>
              <a:spLocks noChangeArrowheads="1"/>
            </p:cNvSpPr>
            <p:nvPr/>
          </p:nvSpPr>
          <p:spPr bwMode="auto">
            <a:xfrm>
              <a:off x="4543" y="1765"/>
              <a:ext cx="42" cy="39"/>
            </a:xfrm>
            <a:prstGeom prst="ellipse">
              <a:avLst/>
            </a:prstGeom>
            <a:solidFill>
              <a:srgbClr val="0066FF"/>
            </a:solidFill>
            <a:ln w="19050">
              <a:solidFill>
                <a:srgbClr val="0066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763" name="Oval 125"/>
            <p:cNvSpPr>
              <a:spLocks noChangeArrowheads="1"/>
            </p:cNvSpPr>
            <p:nvPr/>
          </p:nvSpPr>
          <p:spPr bwMode="auto">
            <a:xfrm>
              <a:off x="4260" y="2097"/>
              <a:ext cx="42" cy="40"/>
            </a:xfrm>
            <a:prstGeom prst="ellipse">
              <a:avLst/>
            </a:prstGeom>
            <a:solidFill>
              <a:srgbClr val="0066FF"/>
            </a:solidFill>
            <a:ln w="19050">
              <a:solidFill>
                <a:srgbClr val="0066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764" name="Oval 126"/>
            <p:cNvSpPr>
              <a:spLocks noChangeArrowheads="1"/>
            </p:cNvSpPr>
            <p:nvPr/>
          </p:nvSpPr>
          <p:spPr bwMode="auto">
            <a:xfrm>
              <a:off x="4152" y="2427"/>
              <a:ext cx="42" cy="38"/>
            </a:xfrm>
            <a:prstGeom prst="ellipse">
              <a:avLst/>
            </a:prstGeom>
            <a:solidFill>
              <a:srgbClr val="0066FF"/>
            </a:solidFill>
            <a:ln w="19050">
              <a:solidFill>
                <a:srgbClr val="0066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8765" name="Rectangle 127"/>
            <p:cNvSpPr>
              <a:spLocks noChangeArrowheads="1"/>
            </p:cNvSpPr>
            <p:nvPr/>
          </p:nvSpPr>
          <p:spPr bwMode="auto">
            <a:xfrm>
              <a:off x="4080" y="2319"/>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b="0" i="1">
                  <a:solidFill>
                    <a:srgbClr val="0066FF"/>
                  </a:solidFill>
                  <a:latin typeface="Times New Roman" panose="02020603050405020304" pitchFamily="18" charset="0"/>
                </a:rPr>
                <a:t>A</a:t>
              </a:r>
              <a:endParaRPr lang="en-US" altLang="zh-CN" b="0">
                <a:solidFill>
                  <a:srgbClr val="0066FF"/>
                </a:solidFill>
                <a:latin typeface="Arial" panose="020B0604020202020204" pitchFamily="34" charset="0"/>
              </a:endParaRPr>
            </a:p>
          </p:txBody>
        </p:sp>
      </p:grpSp>
      <p:grpSp>
        <p:nvGrpSpPr>
          <p:cNvPr id="524416" name="Group 128"/>
          <p:cNvGrpSpPr>
            <a:grpSpLocks/>
          </p:cNvGrpSpPr>
          <p:nvPr/>
        </p:nvGrpSpPr>
        <p:grpSpPr bwMode="auto">
          <a:xfrm>
            <a:off x="688975" y="3143250"/>
            <a:ext cx="901700" cy="1574800"/>
            <a:chOff x="4002" y="1780"/>
            <a:chExt cx="593" cy="992"/>
          </a:xfrm>
        </p:grpSpPr>
        <p:sp>
          <p:nvSpPr>
            <p:cNvPr id="28736" name="Line 129"/>
            <p:cNvSpPr>
              <a:spLocks noChangeShapeType="1"/>
            </p:cNvSpPr>
            <p:nvPr/>
          </p:nvSpPr>
          <p:spPr bwMode="auto">
            <a:xfrm flipH="1">
              <a:off x="4006" y="2770"/>
              <a:ext cx="48" cy="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7" name="Line 130"/>
            <p:cNvSpPr>
              <a:spLocks noChangeShapeType="1"/>
            </p:cNvSpPr>
            <p:nvPr/>
          </p:nvSpPr>
          <p:spPr bwMode="auto">
            <a:xfrm flipH="1">
              <a:off x="4018" y="2112"/>
              <a:ext cx="5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8" name="Line 131"/>
            <p:cNvSpPr>
              <a:spLocks noChangeShapeType="1"/>
            </p:cNvSpPr>
            <p:nvPr/>
          </p:nvSpPr>
          <p:spPr bwMode="auto">
            <a:xfrm flipH="1">
              <a:off x="4018" y="1783"/>
              <a:ext cx="5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39" name="Group 132"/>
            <p:cNvGrpSpPr>
              <a:grpSpLocks/>
            </p:cNvGrpSpPr>
            <p:nvPr/>
          </p:nvGrpSpPr>
          <p:grpSpPr bwMode="auto">
            <a:xfrm>
              <a:off x="4035" y="1780"/>
              <a:ext cx="560" cy="9"/>
              <a:chOff x="1206" y="1924"/>
              <a:chExt cx="560" cy="9"/>
            </a:xfrm>
          </p:grpSpPr>
          <p:sp>
            <p:nvSpPr>
              <p:cNvPr id="28754" name="Freeform 133"/>
              <p:cNvSpPr>
                <a:spLocks/>
              </p:cNvSpPr>
              <p:nvPr/>
            </p:nvSpPr>
            <p:spPr bwMode="auto">
              <a:xfrm>
                <a:off x="1688" y="1924"/>
                <a:ext cx="78" cy="8"/>
              </a:xfrm>
              <a:custGeom>
                <a:avLst/>
                <a:gdLst>
                  <a:gd name="T0" fmla="*/ 75 w 78"/>
                  <a:gd name="T1" fmla="*/ 8 h 8"/>
                  <a:gd name="T2" fmla="*/ 75 w 78"/>
                  <a:gd name="T3" fmla="*/ 7 h 8"/>
                  <a:gd name="T4" fmla="*/ 77 w 78"/>
                  <a:gd name="T5" fmla="*/ 5 h 8"/>
                  <a:gd name="T6" fmla="*/ 78 w 78"/>
                  <a:gd name="T7" fmla="*/ 4 h 8"/>
                  <a:gd name="T8" fmla="*/ 78 w 78"/>
                  <a:gd name="T9" fmla="*/ 4 h 8"/>
                  <a:gd name="T10" fmla="*/ 77 w 78"/>
                  <a:gd name="T11" fmla="*/ 3 h 8"/>
                  <a:gd name="T12" fmla="*/ 75 w 78"/>
                  <a:gd name="T13" fmla="*/ 1 h 8"/>
                  <a:gd name="T14" fmla="*/ 74 w 78"/>
                  <a:gd name="T15" fmla="*/ 0 h 8"/>
                  <a:gd name="T16" fmla="*/ 74 w 78"/>
                  <a:gd name="T17" fmla="*/ 0 h 8"/>
                  <a:gd name="T18" fmla="*/ 4 w 78"/>
                  <a:gd name="T19" fmla="*/ 0 h 8"/>
                  <a:gd name="T20" fmla="*/ 3 w 78"/>
                  <a:gd name="T21" fmla="*/ 1 h 8"/>
                  <a:gd name="T22" fmla="*/ 1 w 78"/>
                  <a:gd name="T23" fmla="*/ 3 h 8"/>
                  <a:gd name="T24" fmla="*/ 0 w 78"/>
                  <a:gd name="T25" fmla="*/ 4 h 8"/>
                  <a:gd name="T26" fmla="*/ 0 w 78"/>
                  <a:gd name="T27" fmla="*/ 5 h 8"/>
                  <a:gd name="T28" fmla="*/ 1 w 78"/>
                  <a:gd name="T29" fmla="*/ 7 h 8"/>
                  <a:gd name="T30" fmla="*/ 3 w 78"/>
                  <a:gd name="T31" fmla="*/ 8 h 8"/>
                  <a:gd name="T32" fmla="*/ 4 w 78"/>
                  <a:gd name="T33" fmla="*/ 8 h 8"/>
                  <a:gd name="T34" fmla="*/ 5 w 78"/>
                  <a:gd name="T35" fmla="*/ 8 h 8"/>
                  <a:gd name="T36" fmla="*/ 75 w 78"/>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8" h="8">
                    <a:moveTo>
                      <a:pt x="75" y="8"/>
                    </a:moveTo>
                    <a:lnTo>
                      <a:pt x="75" y="7"/>
                    </a:lnTo>
                    <a:lnTo>
                      <a:pt x="77" y="5"/>
                    </a:lnTo>
                    <a:lnTo>
                      <a:pt x="78" y="4"/>
                    </a:lnTo>
                    <a:lnTo>
                      <a:pt x="77" y="3"/>
                    </a:lnTo>
                    <a:lnTo>
                      <a:pt x="75" y="1"/>
                    </a:lnTo>
                    <a:lnTo>
                      <a:pt x="74" y="0"/>
                    </a:lnTo>
                    <a:lnTo>
                      <a:pt x="4" y="0"/>
                    </a:lnTo>
                    <a:lnTo>
                      <a:pt x="3" y="1"/>
                    </a:lnTo>
                    <a:lnTo>
                      <a:pt x="1" y="3"/>
                    </a:lnTo>
                    <a:lnTo>
                      <a:pt x="0" y="4"/>
                    </a:lnTo>
                    <a:lnTo>
                      <a:pt x="0" y="5"/>
                    </a:lnTo>
                    <a:lnTo>
                      <a:pt x="1" y="7"/>
                    </a:lnTo>
                    <a:lnTo>
                      <a:pt x="3" y="8"/>
                    </a:lnTo>
                    <a:lnTo>
                      <a:pt x="4" y="8"/>
                    </a:lnTo>
                    <a:lnTo>
                      <a:pt x="5" y="8"/>
                    </a:lnTo>
                    <a:lnTo>
                      <a:pt x="7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5" name="Freeform 134"/>
              <p:cNvSpPr>
                <a:spLocks/>
              </p:cNvSpPr>
              <p:nvPr/>
            </p:nvSpPr>
            <p:spPr bwMode="auto">
              <a:xfrm>
                <a:off x="1591" y="1924"/>
                <a:ext cx="79" cy="8"/>
              </a:xfrm>
              <a:custGeom>
                <a:avLst/>
                <a:gdLst>
                  <a:gd name="T0" fmla="*/ 76 w 79"/>
                  <a:gd name="T1" fmla="*/ 8 h 8"/>
                  <a:gd name="T2" fmla="*/ 78 w 79"/>
                  <a:gd name="T3" fmla="*/ 8 h 8"/>
                  <a:gd name="T4" fmla="*/ 79 w 79"/>
                  <a:gd name="T5" fmla="*/ 7 h 8"/>
                  <a:gd name="T6" fmla="*/ 79 w 79"/>
                  <a:gd name="T7" fmla="*/ 5 h 8"/>
                  <a:gd name="T8" fmla="*/ 79 w 79"/>
                  <a:gd name="T9" fmla="*/ 4 h 8"/>
                  <a:gd name="T10" fmla="*/ 79 w 79"/>
                  <a:gd name="T11" fmla="*/ 3 h 8"/>
                  <a:gd name="T12" fmla="*/ 78 w 79"/>
                  <a:gd name="T13" fmla="*/ 1 h 8"/>
                  <a:gd name="T14" fmla="*/ 76 w 79"/>
                  <a:gd name="T15" fmla="*/ 0 h 8"/>
                  <a:gd name="T16" fmla="*/ 75 w 79"/>
                  <a:gd name="T17" fmla="*/ 0 h 8"/>
                  <a:gd name="T18" fmla="*/ 5 w 79"/>
                  <a:gd name="T19" fmla="*/ 0 h 8"/>
                  <a:gd name="T20" fmla="*/ 3 w 79"/>
                  <a:gd name="T21" fmla="*/ 1 h 8"/>
                  <a:gd name="T22" fmla="*/ 2 w 79"/>
                  <a:gd name="T23" fmla="*/ 3 h 8"/>
                  <a:gd name="T24" fmla="*/ 0 w 79"/>
                  <a:gd name="T25" fmla="*/ 4 h 8"/>
                  <a:gd name="T26" fmla="*/ 0 w 79"/>
                  <a:gd name="T27" fmla="*/ 5 h 8"/>
                  <a:gd name="T28" fmla="*/ 2 w 79"/>
                  <a:gd name="T29" fmla="*/ 7 h 8"/>
                  <a:gd name="T30" fmla="*/ 3 w 79"/>
                  <a:gd name="T31" fmla="*/ 8 h 8"/>
                  <a:gd name="T32" fmla="*/ 5 w 79"/>
                  <a:gd name="T33" fmla="*/ 8 h 8"/>
                  <a:gd name="T34" fmla="*/ 6 w 79"/>
                  <a:gd name="T35" fmla="*/ 8 h 8"/>
                  <a:gd name="T36" fmla="*/ 76 w 79"/>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
                    <a:moveTo>
                      <a:pt x="76" y="8"/>
                    </a:moveTo>
                    <a:lnTo>
                      <a:pt x="78" y="8"/>
                    </a:lnTo>
                    <a:lnTo>
                      <a:pt x="79" y="7"/>
                    </a:lnTo>
                    <a:lnTo>
                      <a:pt x="79" y="5"/>
                    </a:lnTo>
                    <a:lnTo>
                      <a:pt x="79" y="4"/>
                    </a:lnTo>
                    <a:lnTo>
                      <a:pt x="79" y="3"/>
                    </a:lnTo>
                    <a:lnTo>
                      <a:pt x="78" y="1"/>
                    </a:lnTo>
                    <a:lnTo>
                      <a:pt x="76" y="0"/>
                    </a:lnTo>
                    <a:lnTo>
                      <a:pt x="75" y="0"/>
                    </a:lnTo>
                    <a:lnTo>
                      <a:pt x="5" y="0"/>
                    </a:lnTo>
                    <a:lnTo>
                      <a:pt x="3" y="1"/>
                    </a:lnTo>
                    <a:lnTo>
                      <a:pt x="2" y="3"/>
                    </a:lnTo>
                    <a:lnTo>
                      <a:pt x="0" y="4"/>
                    </a:lnTo>
                    <a:lnTo>
                      <a:pt x="0" y="5"/>
                    </a:lnTo>
                    <a:lnTo>
                      <a:pt x="2" y="7"/>
                    </a:lnTo>
                    <a:lnTo>
                      <a:pt x="3" y="8"/>
                    </a:lnTo>
                    <a:lnTo>
                      <a:pt x="5" y="8"/>
                    </a:lnTo>
                    <a:lnTo>
                      <a:pt x="6" y="8"/>
                    </a:lnTo>
                    <a:lnTo>
                      <a:pt x="7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6" name="Freeform 135"/>
              <p:cNvSpPr>
                <a:spLocks/>
              </p:cNvSpPr>
              <p:nvPr/>
            </p:nvSpPr>
            <p:spPr bwMode="auto">
              <a:xfrm>
                <a:off x="1495" y="1924"/>
                <a:ext cx="79" cy="8"/>
              </a:xfrm>
              <a:custGeom>
                <a:avLst/>
                <a:gdLst>
                  <a:gd name="T0" fmla="*/ 76 w 79"/>
                  <a:gd name="T1" fmla="*/ 8 h 8"/>
                  <a:gd name="T2" fmla="*/ 77 w 79"/>
                  <a:gd name="T3" fmla="*/ 8 h 8"/>
                  <a:gd name="T4" fmla="*/ 79 w 79"/>
                  <a:gd name="T5" fmla="*/ 7 h 8"/>
                  <a:gd name="T6" fmla="*/ 79 w 79"/>
                  <a:gd name="T7" fmla="*/ 5 h 8"/>
                  <a:gd name="T8" fmla="*/ 79 w 79"/>
                  <a:gd name="T9" fmla="*/ 4 h 8"/>
                  <a:gd name="T10" fmla="*/ 79 w 79"/>
                  <a:gd name="T11" fmla="*/ 3 h 8"/>
                  <a:gd name="T12" fmla="*/ 77 w 79"/>
                  <a:gd name="T13" fmla="*/ 1 h 8"/>
                  <a:gd name="T14" fmla="*/ 76 w 79"/>
                  <a:gd name="T15" fmla="*/ 0 h 8"/>
                  <a:gd name="T16" fmla="*/ 74 w 79"/>
                  <a:gd name="T17" fmla="*/ 0 h 8"/>
                  <a:gd name="T18" fmla="*/ 4 w 79"/>
                  <a:gd name="T19" fmla="*/ 0 h 8"/>
                  <a:gd name="T20" fmla="*/ 3 w 79"/>
                  <a:gd name="T21" fmla="*/ 1 h 8"/>
                  <a:gd name="T22" fmla="*/ 2 w 79"/>
                  <a:gd name="T23" fmla="*/ 3 h 8"/>
                  <a:gd name="T24" fmla="*/ 0 w 79"/>
                  <a:gd name="T25" fmla="*/ 4 h 8"/>
                  <a:gd name="T26" fmla="*/ 0 w 79"/>
                  <a:gd name="T27" fmla="*/ 5 h 8"/>
                  <a:gd name="T28" fmla="*/ 2 w 79"/>
                  <a:gd name="T29" fmla="*/ 7 h 8"/>
                  <a:gd name="T30" fmla="*/ 3 w 79"/>
                  <a:gd name="T31" fmla="*/ 8 h 8"/>
                  <a:gd name="T32" fmla="*/ 4 w 79"/>
                  <a:gd name="T33" fmla="*/ 8 h 8"/>
                  <a:gd name="T34" fmla="*/ 6 w 79"/>
                  <a:gd name="T35" fmla="*/ 8 h 8"/>
                  <a:gd name="T36" fmla="*/ 76 w 79"/>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
                    <a:moveTo>
                      <a:pt x="76" y="8"/>
                    </a:moveTo>
                    <a:lnTo>
                      <a:pt x="77" y="8"/>
                    </a:lnTo>
                    <a:lnTo>
                      <a:pt x="79" y="7"/>
                    </a:lnTo>
                    <a:lnTo>
                      <a:pt x="79" y="5"/>
                    </a:lnTo>
                    <a:lnTo>
                      <a:pt x="79" y="4"/>
                    </a:lnTo>
                    <a:lnTo>
                      <a:pt x="79" y="3"/>
                    </a:lnTo>
                    <a:lnTo>
                      <a:pt x="77" y="1"/>
                    </a:lnTo>
                    <a:lnTo>
                      <a:pt x="76" y="0"/>
                    </a:lnTo>
                    <a:lnTo>
                      <a:pt x="74" y="0"/>
                    </a:lnTo>
                    <a:lnTo>
                      <a:pt x="4" y="0"/>
                    </a:lnTo>
                    <a:lnTo>
                      <a:pt x="3" y="1"/>
                    </a:lnTo>
                    <a:lnTo>
                      <a:pt x="2" y="3"/>
                    </a:lnTo>
                    <a:lnTo>
                      <a:pt x="0" y="4"/>
                    </a:lnTo>
                    <a:lnTo>
                      <a:pt x="0" y="5"/>
                    </a:lnTo>
                    <a:lnTo>
                      <a:pt x="2" y="7"/>
                    </a:lnTo>
                    <a:lnTo>
                      <a:pt x="3" y="8"/>
                    </a:lnTo>
                    <a:lnTo>
                      <a:pt x="4" y="8"/>
                    </a:lnTo>
                    <a:lnTo>
                      <a:pt x="6" y="8"/>
                    </a:lnTo>
                    <a:lnTo>
                      <a:pt x="7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7" name="Freeform 136"/>
              <p:cNvSpPr>
                <a:spLocks/>
              </p:cNvSpPr>
              <p:nvPr/>
            </p:nvSpPr>
            <p:spPr bwMode="auto">
              <a:xfrm>
                <a:off x="1399" y="1925"/>
                <a:ext cx="79" cy="8"/>
              </a:xfrm>
              <a:custGeom>
                <a:avLst/>
                <a:gdLst>
                  <a:gd name="T0" fmla="*/ 76 w 79"/>
                  <a:gd name="T1" fmla="*/ 8 h 8"/>
                  <a:gd name="T2" fmla="*/ 77 w 79"/>
                  <a:gd name="T3" fmla="*/ 7 h 8"/>
                  <a:gd name="T4" fmla="*/ 79 w 79"/>
                  <a:gd name="T5" fmla="*/ 6 h 8"/>
                  <a:gd name="T6" fmla="*/ 79 w 79"/>
                  <a:gd name="T7" fmla="*/ 4 h 8"/>
                  <a:gd name="T8" fmla="*/ 79 w 79"/>
                  <a:gd name="T9" fmla="*/ 3 h 8"/>
                  <a:gd name="T10" fmla="*/ 79 w 79"/>
                  <a:gd name="T11" fmla="*/ 2 h 8"/>
                  <a:gd name="T12" fmla="*/ 77 w 79"/>
                  <a:gd name="T13" fmla="*/ 0 h 8"/>
                  <a:gd name="T14" fmla="*/ 76 w 79"/>
                  <a:gd name="T15" fmla="*/ 0 h 8"/>
                  <a:gd name="T16" fmla="*/ 74 w 79"/>
                  <a:gd name="T17" fmla="*/ 0 h 8"/>
                  <a:gd name="T18" fmla="*/ 4 w 79"/>
                  <a:gd name="T19" fmla="*/ 0 h 8"/>
                  <a:gd name="T20" fmla="*/ 3 w 79"/>
                  <a:gd name="T21" fmla="*/ 0 h 8"/>
                  <a:gd name="T22" fmla="*/ 1 w 79"/>
                  <a:gd name="T23" fmla="*/ 2 h 8"/>
                  <a:gd name="T24" fmla="*/ 0 w 79"/>
                  <a:gd name="T25" fmla="*/ 3 h 8"/>
                  <a:gd name="T26" fmla="*/ 0 w 79"/>
                  <a:gd name="T27" fmla="*/ 4 h 8"/>
                  <a:gd name="T28" fmla="*/ 1 w 79"/>
                  <a:gd name="T29" fmla="*/ 6 h 8"/>
                  <a:gd name="T30" fmla="*/ 3 w 79"/>
                  <a:gd name="T31" fmla="*/ 7 h 8"/>
                  <a:gd name="T32" fmla="*/ 4 w 79"/>
                  <a:gd name="T33" fmla="*/ 8 h 8"/>
                  <a:gd name="T34" fmla="*/ 6 w 79"/>
                  <a:gd name="T35" fmla="*/ 8 h 8"/>
                  <a:gd name="T36" fmla="*/ 76 w 79"/>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
                    <a:moveTo>
                      <a:pt x="76" y="8"/>
                    </a:moveTo>
                    <a:lnTo>
                      <a:pt x="77" y="7"/>
                    </a:lnTo>
                    <a:lnTo>
                      <a:pt x="79" y="6"/>
                    </a:lnTo>
                    <a:lnTo>
                      <a:pt x="79" y="4"/>
                    </a:lnTo>
                    <a:lnTo>
                      <a:pt x="79" y="3"/>
                    </a:lnTo>
                    <a:lnTo>
                      <a:pt x="79" y="2"/>
                    </a:lnTo>
                    <a:lnTo>
                      <a:pt x="77" y="0"/>
                    </a:lnTo>
                    <a:lnTo>
                      <a:pt x="76" y="0"/>
                    </a:lnTo>
                    <a:lnTo>
                      <a:pt x="74" y="0"/>
                    </a:lnTo>
                    <a:lnTo>
                      <a:pt x="4" y="0"/>
                    </a:lnTo>
                    <a:lnTo>
                      <a:pt x="3" y="0"/>
                    </a:lnTo>
                    <a:lnTo>
                      <a:pt x="1" y="2"/>
                    </a:lnTo>
                    <a:lnTo>
                      <a:pt x="0" y="3"/>
                    </a:lnTo>
                    <a:lnTo>
                      <a:pt x="0" y="4"/>
                    </a:lnTo>
                    <a:lnTo>
                      <a:pt x="1" y="6"/>
                    </a:lnTo>
                    <a:lnTo>
                      <a:pt x="3" y="7"/>
                    </a:lnTo>
                    <a:lnTo>
                      <a:pt x="4" y="8"/>
                    </a:lnTo>
                    <a:lnTo>
                      <a:pt x="6" y="8"/>
                    </a:lnTo>
                    <a:lnTo>
                      <a:pt x="7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8" name="Freeform 137"/>
              <p:cNvSpPr>
                <a:spLocks/>
              </p:cNvSpPr>
              <p:nvPr/>
            </p:nvSpPr>
            <p:spPr bwMode="auto">
              <a:xfrm>
                <a:off x="1303" y="1925"/>
                <a:ext cx="78" cy="8"/>
              </a:xfrm>
              <a:custGeom>
                <a:avLst/>
                <a:gdLst>
                  <a:gd name="T0" fmla="*/ 75 w 78"/>
                  <a:gd name="T1" fmla="*/ 8 h 8"/>
                  <a:gd name="T2" fmla="*/ 77 w 78"/>
                  <a:gd name="T3" fmla="*/ 7 h 8"/>
                  <a:gd name="T4" fmla="*/ 78 w 78"/>
                  <a:gd name="T5" fmla="*/ 6 h 8"/>
                  <a:gd name="T6" fmla="*/ 78 w 78"/>
                  <a:gd name="T7" fmla="*/ 4 h 8"/>
                  <a:gd name="T8" fmla="*/ 78 w 78"/>
                  <a:gd name="T9" fmla="*/ 3 h 8"/>
                  <a:gd name="T10" fmla="*/ 78 w 78"/>
                  <a:gd name="T11" fmla="*/ 2 h 8"/>
                  <a:gd name="T12" fmla="*/ 77 w 78"/>
                  <a:gd name="T13" fmla="*/ 0 h 8"/>
                  <a:gd name="T14" fmla="*/ 75 w 78"/>
                  <a:gd name="T15" fmla="*/ 0 h 8"/>
                  <a:gd name="T16" fmla="*/ 74 w 78"/>
                  <a:gd name="T17" fmla="*/ 0 h 8"/>
                  <a:gd name="T18" fmla="*/ 4 w 78"/>
                  <a:gd name="T19" fmla="*/ 0 h 8"/>
                  <a:gd name="T20" fmla="*/ 2 w 78"/>
                  <a:gd name="T21" fmla="*/ 0 h 8"/>
                  <a:gd name="T22" fmla="*/ 1 w 78"/>
                  <a:gd name="T23" fmla="*/ 2 h 8"/>
                  <a:gd name="T24" fmla="*/ 0 w 78"/>
                  <a:gd name="T25" fmla="*/ 3 h 8"/>
                  <a:gd name="T26" fmla="*/ 0 w 78"/>
                  <a:gd name="T27" fmla="*/ 4 h 8"/>
                  <a:gd name="T28" fmla="*/ 1 w 78"/>
                  <a:gd name="T29" fmla="*/ 6 h 8"/>
                  <a:gd name="T30" fmla="*/ 2 w 78"/>
                  <a:gd name="T31" fmla="*/ 7 h 8"/>
                  <a:gd name="T32" fmla="*/ 4 w 78"/>
                  <a:gd name="T33" fmla="*/ 8 h 8"/>
                  <a:gd name="T34" fmla="*/ 5 w 78"/>
                  <a:gd name="T35" fmla="*/ 8 h 8"/>
                  <a:gd name="T36" fmla="*/ 75 w 78"/>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8" h="8">
                    <a:moveTo>
                      <a:pt x="75" y="8"/>
                    </a:moveTo>
                    <a:lnTo>
                      <a:pt x="77" y="7"/>
                    </a:lnTo>
                    <a:lnTo>
                      <a:pt x="78" y="6"/>
                    </a:lnTo>
                    <a:lnTo>
                      <a:pt x="78" y="4"/>
                    </a:lnTo>
                    <a:lnTo>
                      <a:pt x="78" y="3"/>
                    </a:lnTo>
                    <a:lnTo>
                      <a:pt x="78" y="2"/>
                    </a:lnTo>
                    <a:lnTo>
                      <a:pt x="77" y="0"/>
                    </a:lnTo>
                    <a:lnTo>
                      <a:pt x="75" y="0"/>
                    </a:lnTo>
                    <a:lnTo>
                      <a:pt x="74" y="0"/>
                    </a:lnTo>
                    <a:lnTo>
                      <a:pt x="4" y="0"/>
                    </a:lnTo>
                    <a:lnTo>
                      <a:pt x="2" y="0"/>
                    </a:lnTo>
                    <a:lnTo>
                      <a:pt x="1" y="2"/>
                    </a:lnTo>
                    <a:lnTo>
                      <a:pt x="0" y="3"/>
                    </a:lnTo>
                    <a:lnTo>
                      <a:pt x="0" y="4"/>
                    </a:lnTo>
                    <a:lnTo>
                      <a:pt x="1" y="6"/>
                    </a:lnTo>
                    <a:lnTo>
                      <a:pt x="2" y="7"/>
                    </a:lnTo>
                    <a:lnTo>
                      <a:pt x="4" y="8"/>
                    </a:lnTo>
                    <a:lnTo>
                      <a:pt x="5" y="8"/>
                    </a:lnTo>
                    <a:lnTo>
                      <a:pt x="7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9" name="Freeform 138"/>
              <p:cNvSpPr>
                <a:spLocks/>
              </p:cNvSpPr>
              <p:nvPr/>
            </p:nvSpPr>
            <p:spPr bwMode="auto">
              <a:xfrm>
                <a:off x="1206" y="1925"/>
                <a:ext cx="79" cy="8"/>
              </a:xfrm>
              <a:custGeom>
                <a:avLst/>
                <a:gdLst>
                  <a:gd name="T0" fmla="*/ 76 w 79"/>
                  <a:gd name="T1" fmla="*/ 8 h 8"/>
                  <a:gd name="T2" fmla="*/ 78 w 79"/>
                  <a:gd name="T3" fmla="*/ 7 h 8"/>
                  <a:gd name="T4" fmla="*/ 79 w 79"/>
                  <a:gd name="T5" fmla="*/ 6 h 8"/>
                  <a:gd name="T6" fmla="*/ 79 w 79"/>
                  <a:gd name="T7" fmla="*/ 4 h 8"/>
                  <a:gd name="T8" fmla="*/ 79 w 79"/>
                  <a:gd name="T9" fmla="*/ 3 h 8"/>
                  <a:gd name="T10" fmla="*/ 79 w 79"/>
                  <a:gd name="T11" fmla="*/ 2 h 8"/>
                  <a:gd name="T12" fmla="*/ 78 w 79"/>
                  <a:gd name="T13" fmla="*/ 0 h 8"/>
                  <a:gd name="T14" fmla="*/ 76 w 79"/>
                  <a:gd name="T15" fmla="*/ 0 h 8"/>
                  <a:gd name="T16" fmla="*/ 75 w 79"/>
                  <a:gd name="T17" fmla="*/ 0 h 8"/>
                  <a:gd name="T18" fmla="*/ 5 w 79"/>
                  <a:gd name="T19" fmla="*/ 0 h 8"/>
                  <a:gd name="T20" fmla="*/ 3 w 79"/>
                  <a:gd name="T21" fmla="*/ 0 h 8"/>
                  <a:gd name="T22" fmla="*/ 2 w 79"/>
                  <a:gd name="T23" fmla="*/ 2 h 8"/>
                  <a:gd name="T24" fmla="*/ 0 w 79"/>
                  <a:gd name="T25" fmla="*/ 3 h 8"/>
                  <a:gd name="T26" fmla="*/ 0 w 79"/>
                  <a:gd name="T27" fmla="*/ 4 h 8"/>
                  <a:gd name="T28" fmla="*/ 2 w 79"/>
                  <a:gd name="T29" fmla="*/ 6 h 8"/>
                  <a:gd name="T30" fmla="*/ 3 w 79"/>
                  <a:gd name="T31" fmla="*/ 7 h 8"/>
                  <a:gd name="T32" fmla="*/ 5 w 79"/>
                  <a:gd name="T33" fmla="*/ 8 h 8"/>
                  <a:gd name="T34" fmla="*/ 6 w 79"/>
                  <a:gd name="T35" fmla="*/ 8 h 8"/>
                  <a:gd name="T36" fmla="*/ 76 w 79"/>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8">
                    <a:moveTo>
                      <a:pt x="76" y="8"/>
                    </a:moveTo>
                    <a:lnTo>
                      <a:pt x="78" y="7"/>
                    </a:lnTo>
                    <a:lnTo>
                      <a:pt x="79" y="6"/>
                    </a:lnTo>
                    <a:lnTo>
                      <a:pt x="79" y="4"/>
                    </a:lnTo>
                    <a:lnTo>
                      <a:pt x="79" y="3"/>
                    </a:lnTo>
                    <a:lnTo>
                      <a:pt x="79" y="2"/>
                    </a:lnTo>
                    <a:lnTo>
                      <a:pt x="78" y="0"/>
                    </a:lnTo>
                    <a:lnTo>
                      <a:pt x="76" y="0"/>
                    </a:lnTo>
                    <a:lnTo>
                      <a:pt x="75" y="0"/>
                    </a:lnTo>
                    <a:lnTo>
                      <a:pt x="5" y="0"/>
                    </a:lnTo>
                    <a:lnTo>
                      <a:pt x="3" y="0"/>
                    </a:lnTo>
                    <a:lnTo>
                      <a:pt x="2" y="2"/>
                    </a:lnTo>
                    <a:lnTo>
                      <a:pt x="0" y="3"/>
                    </a:lnTo>
                    <a:lnTo>
                      <a:pt x="0" y="4"/>
                    </a:lnTo>
                    <a:lnTo>
                      <a:pt x="2" y="6"/>
                    </a:lnTo>
                    <a:lnTo>
                      <a:pt x="3" y="7"/>
                    </a:lnTo>
                    <a:lnTo>
                      <a:pt x="5" y="8"/>
                    </a:lnTo>
                    <a:lnTo>
                      <a:pt x="6" y="8"/>
                    </a:lnTo>
                    <a:lnTo>
                      <a:pt x="7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740" name="Group 139"/>
            <p:cNvGrpSpPr>
              <a:grpSpLocks/>
            </p:cNvGrpSpPr>
            <p:nvPr/>
          </p:nvGrpSpPr>
          <p:grpSpPr bwMode="auto">
            <a:xfrm>
              <a:off x="4002" y="2109"/>
              <a:ext cx="255" cy="8"/>
              <a:chOff x="1173" y="2253"/>
              <a:chExt cx="255" cy="8"/>
            </a:xfrm>
          </p:grpSpPr>
          <p:sp>
            <p:nvSpPr>
              <p:cNvPr id="28746" name="Freeform 140"/>
              <p:cNvSpPr>
                <a:spLocks/>
              </p:cNvSpPr>
              <p:nvPr/>
            </p:nvSpPr>
            <p:spPr bwMode="auto">
              <a:xfrm>
                <a:off x="1402" y="2253"/>
                <a:ext cx="26" cy="8"/>
              </a:xfrm>
              <a:custGeom>
                <a:avLst/>
                <a:gdLst>
                  <a:gd name="T0" fmla="*/ 23 w 26"/>
                  <a:gd name="T1" fmla="*/ 8 h 8"/>
                  <a:gd name="T2" fmla="*/ 23 w 26"/>
                  <a:gd name="T3" fmla="*/ 7 h 8"/>
                  <a:gd name="T4" fmla="*/ 25 w 26"/>
                  <a:gd name="T5" fmla="*/ 6 h 8"/>
                  <a:gd name="T6" fmla="*/ 26 w 26"/>
                  <a:gd name="T7" fmla="*/ 4 h 8"/>
                  <a:gd name="T8" fmla="*/ 26 w 26"/>
                  <a:gd name="T9" fmla="*/ 4 h 8"/>
                  <a:gd name="T10" fmla="*/ 25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5" y="6"/>
                    </a:lnTo>
                    <a:lnTo>
                      <a:pt x="26" y="4"/>
                    </a:lnTo>
                    <a:lnTo>
                      <a:pt x="25"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7" name="Freeform 141"/>
              <p:cNvSpPr>
                <a:spLocks/>
              </p:cNvSpPr>
              <p:nvPr/>
            </p:nvSpPr>
            <p:spPr bwMode="auto">
              <a:xfrm>
                <a:off x="1367" y="2253"/>
                <a:ext cx="26" cy="8"/>
              </a:xfrm>
              <a:custGeom>
                <a:avLst/>
                <a:gdLst>
                  <a:gd name="T0" fmla="*/ 23 w 26"/>
                  <a:gd name="T1" fmla="*/ 8 h 8"/>
                  <a:gd name="T2" fmla="*/ 23 w 26"/>
                  <a:gd name="T3" fmla="*/ 7 h 8"/>
                  <a:gd name="T4" fmla="*/ 25 w 26"/>
                  <a:gd name="T5" fmla="*/ 6 h 8"/>
                  <a:gd name="T6" fmla="*/ 26 w 26"/>
                  <a:gd name="T7" fmla="*/ 4 h 8"/>
                  <a:gd name="T8" fmla="*/ 26 w 26"/>
                  <a:gd name="T9" fmla="*/ 4 h 8"/>
                  <a:gd name="T10" fmla="*/ 25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5" y="6"/>
                    </a:lnTo>
                    <a:lnTo>
                      <a:pt x="26" y="4"/>
                    </a:lnTo>
                    <a:lnTo>
                      <a:pt x="25"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8" name="Freeform 142"/>
              <p:cNvSpPr>
                <a:spLocks/>
              </p:cNvSpPr>
              <p:nvPr/>
            </p:nvSpPr>
            <p:spPr bwMode="auto">
              <a:xfrm>
                <a:off x="1332" y="2253"/>
                <a:ext cx="26" cy="8"/>
              </a:xfrm>
              <a:custGeom>
                <a:avLst/>
                <a:gdLst>
                  <a:gd name="T0" fmla="*/ 23 w 26"/>
                  <a:gd name="T1" fmla="*/ 8 h 8"/>
                  <a:gd name="T2" fmla="*/ 23 w 26"/>
                  <a:gd name="T3" fmla="*/ 7 h 8"/>
                  <a:gd name="T4" fmla="*/ 25 w 26"/>
                  <a:gd name="T5" fmla="*/ 6 h 8"/>
                  <a:gd name="T6" fmla="*/ 26 w 26"/>
                  <a:gd name="T7" fmla="*/ 4 h 8"/>
                  <a:gd name="T8" fmla="*/ 26 w 26"/>
                  <a:gd name="T9" fmla="*/ 4 h 8"/>
                  <a:gd name="T10" fmla="*/ 25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5" y="6"/>
                    </a:lnTo>
                    <a:lnTo>
                      <a:pt x="26" y="4"/>
                    </a:lnTo>
                    <a:lnTo>
                      <a:pt x="25"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9" name="Freeform 143"/>
              <p:cNvSpPr>
                <a:spLocks/>
              </p:cNvSpPr>
              <p:nvPr/>
            </p:nvSpPr>
            <p:spPr bwMode="auto">
              <a:xfrm>
                <a:off x="1297" y="2253"/>
                <a:ext cx="26" cy="8"/>
              </a:xfrm>
              <a:custGeom>
                <a:avLst/>
                <a:gdLst>
                  <a:gd name="T0" fmla="*/ 23 w 26"/>
                  <a:gd name="T1" fmla="*/ 8 h 8"/>
                  <a:gd name="T2" fmla="*/ 23 w 26"/>
                  <a:gd name="T3" fmla="*/ 7 h 8"/>
                  <a:gd name="T4" fmla="*/ 25 w 26"/>
                  <a:gd name="T5" fmla="*/ 6 h 8"/>
                  <a:gd name="T6" fmla="*/ 26 w 26"/>
                  <a:gd name="T7" fmla="*/ 4 h 8"/>
                  <a:gd name="T8" fmla="*/ 26 w 26"/>
                  <a:gd name="T9" fmla="*/ 4 h 8"/>
                  <a:gd name="T10" fmla="*/ 25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5" y="6"/>
                    </a:lnTo>
                    <a:lnTo>
                      <a:pt x="26" y="4"/>
                    </a:lnTo>
                    <a:lnTo>
                      <a:pt x="25"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0" name="Freeform 144"/>
              <p:cNvSpPr>
                <a:spLocks/>
              </p:cNvSpPr>
              <p:nvPr/>
            </p:nvSpPr>
            <p:spPr bwMode="auto">
              <a:xfrm>
                <a:off x="1262" y="2253"/>
                <a:ext cx="26" cy="8"/>
              </a:xfrm>
              <a:custGeom>
                <a:avLst/>
                <a:gdLst>
                  <a:gd name="T0" fmla="*/ 23 w 26"/>
                  <a:gd name="T1" fmla="*/ 8 h 8"/>
                  <a:gd name="T2" fmla="*/ 23 w 26"/>
                  <a:gd name="T3" fmla="*/ 7 h 8"/>
                  <a:gd name="T4" fmla="*/ 24 w 26"/>
                  <a:gd name="T5" fmla="*/ 6 h 8"/>
                  <a:gd name="T6" fmla="*/ 26 w 26"/>
                  <a:gd name="T7" fmla="*/ 4 h 8"/>
                  <a:gd name="T8" fmla="*/ 26 w 26"/>
                  <a:gd name="T9" fmla="*/ 4 h 8"/>
                  <a:gd name="T10" fmla="*/ 24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4" y="6"/>
                    </a:lnTo>
                    <a:lnTo>
                      <a:pt x="26" y="4"/>
                    </a:lnTo>
                    <a:lnTo>
                      <a:pt x="24"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1" name="Freeform 145"/>
              <p:cNvSpPr>
                <a:spLocks/>
              </p:cNvSpPr>
              <p:nvPr/>
            </p:nvSpPr>
            <p:spPr bwMode="auto">
              <a:xfrm>
                <a:off x="1227" y="2253"/>
                <a:ext cx="26" cy="8"/>
              </a:xfrm>
              <a:custGeom>
                <a:avLst/>
                <a:gdLst>
                  <a:gd name="T0" fmla="*/ 23 w 26"/>
                  <a:gd name="T1" fmla="*/ 8 h 8"/>
                  <a:gd name="T2" fmla="*/ 23 w 26"/>
                  <a:gd name="T3" fmla="*/ 7 h 8"/>
                  <a:gd name="T4" fmla="*/ 24 w 26"/>
                  <a:gd name="T5" fmla="*/ 6 h 8"/>
                  <a:gd name="T6" fmla="*/ 26 w 26"/>
                  <a:gd name="T7" fmla="*/ 4 h 8"/>
                  <a:gd name="T8" fmla="*/ 26 w 26"/>
                  <a:gd name="T9" fmla="*/ 4 h 8"/>
                  <a:gd name="T10" fmla="*/ 24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4" y="6"/>
                    </a:lnTo>
                    <a:lnTo>
                      <a:pt x="26" y="4"/>
                    </a:lnTo>
                    <a:lnTo>
                      <a:pt x="24"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2" name="Freeform 146"/>
              <p:cNvSpPr>
                <a:spLocks/>
              </p:cNvSpPr>
              <p:nvPr/>
            </p:nvSpPr>
            <p:spPr bwMode="auto">
              <a:xfrm>
                <a:off x="1192" y="2253"/>
                <a:ext cx="26" cy="8"/>
              </a:xfrm>
              <a:custGeom>
                <a:avLst/>
                <a:gdLst>
                  <a:gd name="T0" fmla="*/ 23 w 26"/>
                  <a:gd name="T1" fmla="*/ 8 h 8"/>
                  <a:gd name="T2" fmla="*/ 23 w 26"/>
                  <a:gd name="T3" fmla="*/ 7 h 8"/>
                  <a:gd name="T4" fmla="*/ 24 w 26"/>
                  <a:gd name="T5" fmla="*/ 6 h 8"/>
                  <a:gd name="T6" fmla="*/ 26 w 26"/>
                  <a:gd name="T7" fmla="*/ 4 h 8"/>
                  <a:gd name="T8" fmla="*/ 26 w 26"/>
                  <a:gd name="T9" fmla="*/ 4 h 8"/>
                  <a:gd name="T10" fmla="*/ 24 w 26"/>
                  <a:gd name="T11" fmla="*/ 3 h 8"/>
                  <a:gd name="T12" fmla="*/ 23 w 26"/>
                  <a:gd name="T13" fmla="*/ 2 h 8"/>
                  <a:gd name="T14" fmla="*/ 22 w 26"/>
                  <a:gd name="T15" fmla="*/ 0 h 8"/>
                  <a:gd name="T16" fmla="*/ 22 w 26"/>
                  <a:gd name="T17" fmla="*/ 0 h 8"/>
                  <a:gd name="T18" fmla="*/ 3 w 26"/>
                  <a:gd name="T19" fmla="*/ 0 h 8"/>
                  <a:gd name="T20" fmla="*/ 1 w 26"/>
                  <a:gd name="T21" fmla="*/ 2 h 8"/>
                  <a:gd name="T22" fmla="*/ 0 w 26"/>
                  <a:gd name="T23" fmla="*/ 3 h 8"/>
                  <a:gd name="T24" fmla="*/ 0 w 26"/>
                  <a:gd name="T25" fmla="*/ 4 h 8"/>
                  <a:gd name="T26" fmla="*/ 0 w 26"/>
                  <a:gd name="T27" fmla="*/ 6 h 8"/>
                  <a:gd name="T28" fmla="*/ 0 w 26"/>
                  <a:gd name="T29" fmla="*/ 7 h 8"/>
                  <a:gd name="T30" fmla="*/ 1 w 26"/>
                  <a:gd name="T31" fmla="*/ 8 h 8"/>
                  <a:gd name="T32" fmla="*/ 3 w 26"/>
                  <a:gd name="T33" fmla="*/ 8 h 8"/>
                  <a:gd name="T34" fmla="*/ 4 w 26"/>
                  <a:gd name="T35" fmla="*/ 8 h 8"/>
                  <a:gd name="T36" fmla="*/ 23 w 26"/>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 h="8">
                    <a:moveTo>
                      <a:pt x="23" y="8"/>
                    </a:moveTo>
                    <a:lnTo>
                      <a:pt x="23" y="7"/>
                    </a:lnTo>
                    <a:lnTo>
                      <a:pt x="24" y="6"/>
                    </a:lnTo>
                    <a:lnTo>
                      <a:pt x="26" y="4"/>
                    </a:lnTo>
                    <a:lnTo>
                      <a:pt x="24" y="3"/>
                    </a:lnTo>
                    <a:lnTo>
                      <a:pt x="23" y="2"/>
                    </a:lnTo>
                    <a:lnTo>
                      <a:pt x="22" y="0"/>
                    </a:lnTo>
                    <a:lnTo>
                      <a:pt x="3" y="0"/>
                    </a:lnTo>
                    <a:lnTo>
                      <a:pt x="1" y="2"/>
                    </a:lnTo>
                    <a:lnTo>
                      <a:pt x="0" y="3"/>
                    </a:lnTo>
                    <a:lnTo>
                      <a:pt x="0" y="4"/>
                    </a:lnTo>
                    <a:lnTo>
                      <a:pt x="0" y="6"/>
                    </a:lnTo>
                    <a:lnTo>
                      <a:pt x="0" y="7"/>
                    </a:lnTo>
                    <a:lnTo>
                      <a:pt x="1" y="8"/>
                    </a:lnTo>
                    <a:lnTo>
                      <a:pt x="3" y="8"/>
                    </a:lnTo>
                    <a:lnTo>
                      <a:pt x="4"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53" name="Freeform 147"/>
              <p:cNvSpPr>
                <a:spLocks/>
              </p:cNvSpPr>
              <p:nvPr/>
            </p:nvSpPr>
            <p:spPr bwMode="auto">
              <a:xfrm>
                <a:off x="1173" y="2253"/>
                <a:ext cx="10" cy="8"/>
              </a:xfrm>
              <a:custGeom>
                <a:avLst/>
                <a:gdLst>
                  <a:gd name="T0" fmla="*/ 7 w 10"/>
                  <a:gd name="T1" fmla="*/ 8 h 8"/>
                  <a:gd name="T2" fmla="*/ 7 w 10"/>
                  <a:gd name="T3" fmla="*/ 7 h 8"/>
                  <a:gd name="T4" fmla="*/ 8 w 10"/>
                  <a:gd name="T5" fmla="*/ 6 h 8"/>
                  <a:gd name="T6" fmla="*/ 10 w 10"/>
                  <a:gd name="T7" fmla="*/ 4 h 8"/>
                  <a:gd name="T8" fmla="*/ 10 w 10"/>
                  <a:gd name="T9" fmla="*/ 4 h 8"/>
                  <a:gd name="T10" fmla="*/ 8 w 10"/>
                  <a:gd name="T11" fmla="*/ 3 h 8"/>
                  <a:gd name="T12" fmla="*/ 7 w 10"/>
                  <a:gd name="T13" fmla="*/ 2 h 8"/>
                  <a:gd name="T14" fmla="*/ 6 w 10"/>
                  <a:gd name="T15" fmla="*/ 0 h 8"/>
                  <a:gd name="T16" fmla="*/ 6 w 10"/>
                  <a:gd name="T17" fmla="*/ 0 h 8"/>
                  <a:gd name="T18" fmla="*/ 4 w 10"/>
                  <a:gd name="T19" fmla="*/ 0 h 8"/>
                  <a:gd name="T20" fmla="*/ 3 w 10"/>
                  <a:gd name="T21" fmla="*/ 2 h 8"/>
                  <a:gd name="T22" fmla="*/ 1 w 10"/>
                  <a:gd name="T23" fmla="*/ 3 h 8"/>
                  <a:gd name="T24" fmla="*/ 0 w 10"/>
                  <a:gd name="T25" fmla="*/ 4 h 8"/>
                  <a:gd name="T26" fmla="*/ 0 w 10"/>
                  <a:gd name="T27" fmla="*/ 4 h 8"/>
                  <a:gd name="T28" fmla="*/ 1 w 10"/>
                  <a:gd name="T29" fmla="*/ 6 h 8"/>
                  <a:gd name="T30" fmla="*/ 3 w 10"/>
                  <a:gd name="T31" fmla="*/ 7 h 8"/>
                  <a:gd name="T32" fmla="*/ 4 w 10"/>
                  <a:gd name="T33" fmla="*/ 8 h 8"/>
                  <a:gd name="T34" fmla="*/ 6 w 10"/>
                  <a:gd name="T35" fmla="*/ 8 h 8"/>
                  <a:gd name="T36" fmla="*/ 7 w 10"/>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 h="8">
                    <a:moveTo>
                      <a:pt x="7" y="8"/>
                    </a:moveTo>
                    <a:lnTo>
                      <a:pt x="7" y="7"/>
                    </a:lnTo>
                    <a:lnTo>
                      <a:pt x="8" y="6"/>
                    </a:lnTo>
                    <a:lnTo>
                      <a:pt x="10" y="4"/>
                    </a:lnTo>
                    <a:lnTo>
                      <a:pt x="8" y="3"/>
                    </a:lnTo>
                    <a:lnTo>
                      <a:pt x="7" y="2"/>
                    </a:lnTo>
                    <a:lnTo>
                      <a:pt x="6" y="0"/>
                    </a:lnTo>
                    <a:lnTo>
                      <a:pt x="4" y="0"/>
                    </a:lnTo>
                    <a:lnTo>
                      <a:pt x="3" y="2"/>
                    </a:lnTo>
                    <a:lnTo>
                      <a:pt x="1" y="3"/>
                    </a:lnTo>
                    <a:lnTo>
                      <a:pt x="0" y="4"/>
                    </a:lnTo>
                    <a:lnTo>
                      <a:pt x="1" y="6"/>
                    </a:lnTo>
                    <a:lnTo>
                      <a:pt x="3" y="7"/>
                    </a:lnTo>
                    <a:lnTo>
                      <a:pt x="4" y="8"/>
                    </a:lnTo>
                    <a:lnTo>
                      <a:pt x="6" y="8"/>
                    </a:lnTo>
                    <a:lnTo>
                      <a:pt x="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8741" name="Group 148"/>
            <p:cNvGrpSpPr>
              <a:grpSpLocks/>
            </p:cNvGrpSpPr>
            <p:nvPr/>
          </p:nvGrpSpPr>
          <p:grpSpPr bwMode="auto">
            <a:xfrm>
              <a:off x="4016" y="2423"/>
              <a:ext cx="132" cy="8"/>
              <a:chOff x="1187" y="2583"/>
              <a:chExt cx="132" cy="8"/>
            </a:xfrm>
          </p:grpSpPr>
          <p:sp>
            <p:nvSpPr>
              <p:cNvPr id="28742" name="Freeform 149"/>
              <p:cNvSpPr>
                <a:spLocks/>
              </p:cNvSpPr>
              <p:nvPr/>
            </p:nvSpPr>
            <p:spPr bwMode="auto">
              <a:xfrm>
                <a:off x="1292" y="2583"/>
                <a:ext cx="27" cy="8"/>
              </a:xfrm>
              <a:custGeom>
                <a:avLst/>
                <a:gdLst>
                  <a:gd name="T0" fmla="*/ 24 w 27"/>
                  <a:gd name="T1" fmla="*/ 8 h 8"/>
                  <a:gd name="T2" fmla="*/ 24 w 27"/>
                  <a:gd name="T3" fmla="*/ 6 h 8"/>
                  <a:gd name="T4" fmla="*/ 25 w 27"/>
                  <a:gd name="T5" fmla="*/ 5 h 8"/>
                  <a:gd name="T6" fmla="*/ 27 w 27"/>
                  <a:gd name="T7" fmla="*/ 4 h 8"/>
                  <a:gd name="T8" fmla="*/ 27 w 27"/>
                  <a:gd name="T9" fmla="*/ 4 h 8"/>
                  <a:gd name="T10" fmla="*/ 25 w 27"/>
                  <a:gd name="T11" fmla="*/ 2 h 8"/>
                  <a:gd name="T12" fmla="*/ 24 w 27"/>
                  <a:gd name="T13" fmla="*/ 1 h 8"/>
                  <a:gd name="T14" fmla="*/ 22 w 27"/>
                  <a:gd name="T15" fmla="*/ 0 h 8"/>
                  <a:gd name="T16" fmla="*/ 22 w 27"/>
                  <a:gd name="T17" fmla="*/ 0 h 8"/>
                  <a:gd name="T18" fmla="*/ 3 w 27"/>
                  <a:gd name="T19" fmla="*/ 0 h 8"/>
                  <a:gd name="T20" fmla="*/ 2 w 27"/>
                  <a:gd name="T21" fmla="*/ 1 h 8"/>
                  <a:gd name="T22" fmla="*/ 0 w 27"/>
                  <a:gd name="T23" fmla="*/ 2 h 8"/>
                  <a:gd name="T24" fmla="*/ 0 w 27"/>
                  <a:gd name="T25" fmla="*/ 4 h 8"/>
                  <a:gd name="T26" fmla="*/ 0 w 27"/>
                  <a:gd name="T27" fmla="*/ 5 h 8"/>
                  <a:gd name="T28" fmla="*/ 0 w 27"/>
                  <a:gd name="T29" fmla="*/ 6 h 8"/>
                  <a:gd name="T30" fmla="*/ 2 w 27"/>
                  <a:gd name="T31" fmla="*/ 8 h 8"/>
                  <a:gd name="T32" fmla="*/ 3 w 27"/>
                  <a:gd name="T33" fmla="*/ 8 h 8"/>
                  <a:gd name="T34" fmla="*/ 5 w 27"/>
                  <a:gd name="T35" fmla="*/ 8 h 8"/>
                  <a:gd name="T36" fmla="*/ 24 w 27"/>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8">
                    <a:moveTo>
                      <a:pt x="24" y="8"/>
                    </a:moveTo>
                    <a:lnTo>
                      <a:pt x="24" y="6"/>
                    </a:lnTo>
                    <a:lnTo>
                      <a:pt x="25" y="5"/>
                    </a:lnTo>
                    <a:lnTo>
                      <a:pt x="27" y="4"/>
                    </a:lnTo>
                    <a:lnTo>
                      <a:pt x="25" y="2"/>
                    </a:lnTo>
                    <a:lnTo>
                      <a:pt x="24" y="1"/>
                    </a:lnTo>
                    <a:lnTo>
                      <a:pt x="22" y="0"/>
                    </a:lnTo>
                    <a:lnTo>
                      <a:pt x="3" y="0"/>
                    </a:lnTo>
                    <a:lnTo>
                      <a:pt x="2" y="1"/>
                    </a:lnTo>
                    <a:lnTo>
                      <a:pt x="0" y="2"/>
                    </a:lnTo>
                    <a:lnTo>
                      <a:pt x="0" y="4"/>
                    </a:lnTo>
                    <a:lnTo>
                      <a:pt x="0" y="5"/>
                    </a:lnTo>
                    <a:lnTo>
                      <a:pt x="0" y="6"/>
                    </a:lnTo>
                    <a:lnTo>
                      <a:pt x="2" y="8"/>
                    </a:lnTo>
                    <a:lnTo>
                      <a:pt x="3" y="8"/>
                    </a:lnTo>
                    <a:lnTo>
                      <a:pt x="5" y="8"/>
                    </a:lnTo>
                    <a:lnTo>
                      <a:pt x="2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3" name="Freeform 150"/>
              <p:cNvSpPr>
                <a:spLocks/>
              </p:cNvSpPr>
              <p:nvPr/>
            </p:nvSpPr>
            <p:spPr bwMode="auto">
              <a:xfrm>
                <a:off x="1257" y="2583"/>
                <a:ext cx="27" cy="8"/>
              </a:xfrm>
              <a:custGeom>
                <a:avLst/>
                <a:gdLst>
                  <a:gd name="T0" fmla="*/ 24 w 27"/>
                  <a:gd name="T1" fmla="*/ 8 h 8"/>
                  <a:gd name="T2" fmla="*/ 24 w 27"/>
                  <a:gd name="T3" fmla="*/ 6 h 8"/>
                  <a:gd name="T4" fmla="*/ 25 w 27"/>
                  <a:gd name="T5" fmla="*/ 5 h 8"/>
                  <a:gd name="T6" fmla="*/ 27 w 27"/>
                  <a:gd name="T7" fmla="*/ 4 h 8"/>
                  <a:gd name="T8" fmla="*/ 27 w 27"/>
                  <a:gd name="T9" fmla="*/ 4 h 8"/>
                  <a:gd name="T10" fmla="*/ 25 w 27"/>
                  <a:gd name="T11" fmla="*/ 2 h 8"/>
                  <a:gd name="T12" fmla="*/ 24 w 27"/>
                  <a:gd name="T13" fmla="*/ 1 h 8"/>
                  <a:gd name="T14" fmla="*/ 22 w 27"/>
                  <a:gd name="T15" fmla="*/ 0 h 8"/>
                  <a:gd name="T16" fmla="*/ 22 w 27"/>
                  <a:gd name="T17" fmla="*/ 0 h 8"/>
                  <a:gd name="T18" fmla="*/ 3 w 27"/>
                  <a:gd name="T19" fmla="*/ 0 h 8"/>
                  <a:gd name="T20" fmla="*/ 2 w 27"/>
                  <a:gd name="T21" fmla="*/ 1 h 8"/>
                  <a:gd name="T22" fmla="*/ 0 w 27"/>
                  <a:gd name="T23" fmla="*/ 2 h 8"/>
                  <a:gd name="T24" fmla="*/ 0 w 27"/>
                  <a:gd name="T25" fmla="*/ 4 h 8"/>
                  <a:gd name="T26" fmla="*/ 0 w 27"/>
                  <a:gd name="T27" fmla="*/ 5 h 8"/>
                  <a:gd name="T28" fmla="*/ 0 w 27"/>
                  <a:gd name="T29" fmla="*/ 6 h 8"/>
                  <a:gd name="T30" fmla="*/ 2 w 27"/>
                  <a:gd name="T31" fmla="*/ 8 h 8"/>
                  <a:gd name="T32" fmla="*/ 3 w 27"/>
                  <a:gd name="T33" fmla="*/ 8 h 8"/>
                  <a:gd name="T34" fmla="*/ 5 w 27"/>
                  <a:gd name="T35" fmla="*/ 8 h 8"/>
                  <a:gd name="T36" fmla="*/ 24 w 27"/>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8">
                    <a:moveTo>
                      <a:pt x="24" y="8"/>
                    </a:moveTo>
                    <a:lnTo>
                      <a:pt x="24" y="6"/>
                    </a:lnTo>
                    <a:lnTo>
                      <a:pt x="25" y="5"/>
                    </a:lnTo>
                    <a:lnTo>
                      <a:pt x="27" y="4"/>
                    </a:lnTo>
                    <a:lnTo>
                      <a:pt x="25" y="2"/>
                    </a:lnTo>
                    <a:lnTo>
                      <a:pt x="24" y="1"/>
                    </a:lnTo>
                    <a:lnTo>
                      <a:pt x="22" y="0"/>
                    </a:lnTo>
                    <a:lnTo>
                      <a:pt x="3" y="0"/>
                    </a:lnTo>
                    <a:lnTo>
                      <a:pt x="2" y="1"/>
                    </a:lnTo>
                    <a:lnTo>
                      <a:pt x="0" y="2"/>
                    </a:lnTo>
                    <a:lnTo>
                      <a:pt x="0" y="4"/>
                    </a:lnTo>
                    <a:lnTo>
                      <a:pt x="0" y="5"/>
                    </a:lnTo>
                    <a:lnTo>
                      <a:pt x="0" y="6"/>
                    </a:lnTo>
                    <a:lnTo>
                      <a:pt x="2" y="8"/>
                    </a:lnTo>
                    <a:lnTo>
                      <a:pt x="3" y="8"/>
                    </a:lnTo>
                    <a:lnTo>
                      <a:pt x="5" y="8"/>
                    </a:lnTo>
                    <a:lnTo>
                      <a:pt x="2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4" name="Freeform 151"/>
              <p:cNvSpPr>
                <a:spLocks/>
              </p:cNvSpPr>
              <p:nvPr/>
            </p:nvSpPr>
            <p:spPr bwMode="auto">
              <a:xfrm>
                <a:off x="1222" y="2583"/>
                <a:ext cx="27" cy="8"/>
              </a:xfrm>
              <a:custGeom>
                <a:avLst/>
                <a:gdLst>
                  <a:gd name="T0" fmla="*/ 24 w 27"/>
                  <a:gd name="T1" fmla="*/ 8 h 8"/>
                  <a:gd name="T2" fmla="*/ 24 w 27"/>
                  <a:gd name="T3" fmla="*/ 6 h 8"/>
                  <a:gd name="T4" fmla="*/ 25 w 27"/>
                  <a:gd name="T5" fmla="*/ 5 h 8"/>
                  <a:gd name="T6" fmla="*/ 27 w 27"/>
                  <a:gd name="T7" fmla="*/ 4 h 8"/>
                  <a:gd name="T8" fmla="*/ 27 w 27"/>
                  <a:gd name="T9" fmla="*/ 4 h 8"/>
                  <a:gd name="T10" fmla="*/ 25 w 27"/>
                  <a:gd name="T11" fmla="*/ 2 h 8"/>
                  <a:gd name="T12" fmla="*/ 24 w 27"/>
                  <a:gd name="T13" fmla="*/ 1 h 8"/>
                  <a:gd name="T14" fmla="*/ 22 w 27"/>
                  <a:gd name="T15" fmla="*/ 0 h 8"/>
                  <a:gd name="T16" fmla="*/ 22 w 27"/>
                  <a:gd name="T17" fmla="*/ 0 h 8"/>
                  <a:gd name="T18" fmla="*/ 3 w 27"/>
                  <a:gd name="T19" fmla="*/ 0 h 8"/>
                  <a:gd name="T20" fmla="*/ 2 w 27"/>
                  <a:gd name="T21" fmla="*/ 1 h 8"/>
                  <a:gd name="T22" fmla="*/ 0 w 27"/>
                  <a:gd name="T23" fmla="*/ 2 h 8"/>
                  <a:gd name="T24" fmla="*/ 0 w 27"/>
                  <a:gd name="T25" fmla="*/ 4 h 8"/>
                  <a:gd name="T26" fmla="*/ 0 w 27"/>
                  <a:gd name="T27" fmla="*/ 5 h 8"/>
                  <a:gd name="T28" fmla="*/ 0 w 27"/>
                  <a:gd name="T29" fmla="*/ 6 h 8"/>
                  <a:gd name="T30" fmla="*/ 2 w 27"/>
                  <a:gd name="T31" fmla="*/ 8 h 8"/>
                  <a:gd name="T32" fmla="*/ 3 w 27"/>
                  <a:gd name="T33" fmla="*/ 8 h 8"/>
                  <a:gd name="T34" fmla="*/ 5 w 27"/>
                  <a:gd name="T35" fmla="*/ 8 h 8"/>
                  <a:gd name="T36" fmla="*/ 24 w 27"/>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8">
                    <a:moveTo>
                      <a:pt x="24" y="8"/>
                    </a:moveTo>
                    <a:lnTo>
                      <a:pt x="24" y="6"/>
                    </a:lnTo>
                    <a:lnTo>
                      <a:pt x="25" y="5"/>
                    </a:lnTo>
                    <a:lnTo>
                      <a:pt x="27" y="4"/>
                    </a:lnTo>
                    <a:lnTo>
                      <a:pt x="25" y="2"/>
                    </a:lnTo>
                    <a:lnTo>
                      <a:pt x="24" y="1"/>
                    </a:lnTo>
                    <a:lnTo>
                      <a:pt x="22" y="0"/>
                    </a:lnTo>
                    <a:lnTo>
                      <a:pt x="3" y="0"/>
                    </a:lnTo>
                    <a:lnTo>
                      <a:pt x="2" y="1"/>
                    </a:lnTo>
                    <a:lnTo>
                      <a:pt x="0" y="2"/>
                    </a:lnTo>
                    <a:lnTo>
                      <a:pt x="0" y="4"/>
                    </a:lnTo>
                    <a:lnTo>
                      <a:pt x="0" y="5"/>
                    </a:lnTo>
                    <a:lnTo>
                      <a:pt x="0" y="6"/>
                    </a:lnTo>
                    <a:lnTo>
                      <a:pt x="2" y="8"/>
                    </a:lnTo>
                    <a:lnTo>
                      <a:pt x="3" y="8"/>
                    </a:lnTo>
                    <a:lnTo>
                      <a:pt x="5" y="8"/>
                    </a:lnTo>
                    <a:lnTo>
                      <a:pt x="2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45" name="Freeform 152"/>
              <p:cNvSpPr>
                <a:spLocks/>
              </p:cNvSpPr>
              <p:nvPr/>
            </p:nvSpPr>
            <p:spPr bwMode="auto">
              <a:xfrm>
                <a:off x="1187" y="2583"/>
                <a:ext cx="27" cy="8"/>
              </a:xfrm>
              <a:custGeom>
                <a:avLst/>
                <a:gdLst>
                  <a:gd name="T0" fmla="*/ 24 w 27"/>
                  <a:gd name="T1" fmla="*/ 8 h 8"/>
                  <a:gd name="T2" fmla="*/ 24 w 27"/>
                  <a:gd name="T3" fmla="*/ 6 h 8"/>
                  <a:gd name="T4" fmla="*/ 25 w 27"/>
                  <a:gd name="T5" fmla="*/ 5 h 8"/>
                  <a:gd name="T6" fmla="*/ 27 w 27"/>
                  <a:gd name="T7" fmla="*/ 4 h 8"/>
                  <a:gd name="T8" fmla="*/ 27 w 27"/>
                  <a:gd name="T9" fmla="*/ 4 h 8"/>
                  <a:gd name="T10" fmla="*/ 25 w 27"/>
                  <a:gd name="T11" fmla="*/ 2 h 8"/>
                  <a:gd name="T12" fmla="*/ 24 w 27"/>
                  <a:gd name="T13" fmla="*/ 1 h 8"/>
                  <a:gd name="T14" fmla="*/ 22 w 27"/>
                  <a:gd name="T15" fmla="*/ 0 h 8"/>
                  <a:gd name="T16" fmla="*/ 22 w 27"/>
                  <a:gd name="T17" fmla="*/ 0 h 8"/>
                  <a:gd name="T18" fmla="*/ 3 w 27"/>
                  <a:gd name="T19" fmla="*/ 0 h 8"/>
                  <a:gd name="T20" fmla="*/ 2 w 27"/>
                  <a:gd name="T21" fmla="*/ 1 h 8"/>
                  <a:gd name="T22" fmla="*/ 0 w 27"/>
                  <a:gd name="T23" fmla="*/ 2 h 8"/>
                  <a:gd name="T24" fmla="*/ 0 w 27"/>
                  <a:gd name="T25" fmla="*/ 4 h 8"/>
                  <a:gd name="T26" fmla="*/ 0 w 27"/>
                  <a:gd name="T27" fmla="*/ 5 h 8"/>
                  <a:gd name="T28" fmla="*/ 0 w 27"/>
                  <a:gd name="T29" fmla="*/ 6 h 8"/>
                  <a:gd name="T30" fmla="*/ 2 w 27"/>
                  <a:gd name="T31" fmla="*/ 8 h 8"/>
                  <a:gd name="T32" fmla="*/ 3 w 27"/>
                  <a:gd name="T33" fmla="*/ 8 h 8"/>
                  <a:gd name="T34" fmla="*/ 5 w 27"/>
                  <a:gd name="T35" fmla="*/ 8 h 8"/>
                  <a:gd name="T36" fmla="*/ 24 w 27"/>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8">
                    <a:moveTo>
                      <a:pt x="24" y="8"/>
                    </a:moveTo>
                    <a:lnTo>
                      <a:pt x="24" y="6"/>
                    </a:lnTo>
                    <a:lnTo>
                      <a:pt x="25" y="5"/>
                    </a:lnTo>
                    <a:lnTo>
                      <a:pt x="27" y="4"/>
                    </a:lnTo>
                    <a:lnTo>
                      <a:pt x="25" y="2"/>
                    </a:lnTo>
                    <a:lnTo>
                      <a:pt x="24" y="1"/>
                    </a:lnTo>
                    <a:lnTo>
                      <a:pt x="22" y="0"/>
                    </a:lnTo>
                    <a:lnTo>
                      <a:pt x="3" y="0"/>
                    </a:lnTo>
                    <a:lnTo>
                      <a:pt x="2" y="1"/>
                    </a:lnTo>
                    <a:lnTo>
                      <a:pt x="0" y="2"/>
                    </a:lnTo>
                    <a:lnTo>
                      <a:pt x="0" y="4"/>
                    </a:lnTo>
                    <a:lnTo>
                      <a:pt x="0" y="5"/>
                    </a:lnTo>
                    <a:lnTo>
                      <a:pt x="0" y="6"/>
                    </a:lnTo>
                    <a:lnTo>
                      <a:pt x="2" y="8"/>
                    </a:lnTo>
                    <a:lnTo>
                      <a:pt x="3" y="8"/>
                    </a:lnTo>
                    <a:lnTo>
                      <a:pt x="5" y="8"/>
                    </a:lnTo>
                    <a:lnTo>
                      <a:pt x="2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8717" name="Line 153"/>
          <p:cNvSpPr>
            <a:spLocks noChangeShapeType="1"/>
          </p:cNvSpPr>
          <p:nvPr/>
        </p:nvSpPr>
        <p:spPr bwMode="auto">
          <a:xfrm>
            <a:off x="698500" y="5214938"/>
            <a:ext cx="4814888" cy="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8" name="Line 154"/>
          <p:cNvSpPr>
            <a:spLocks noChangeShapeType="1"/>
          </p:cNvSpPr>
          <p:nvPr/>
        </p:nvSpPr>
        <p:spPr bwMode="auto">
          <a:xfrm flipV="1">
            <a:off x="687388" y="2806700"/>
            <a:ext cx="0" cy="242093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4443" name="Rectangle 155"/>
          <p:cNvSpPr>
            <a:spLocks noChangeArrowheads="1"/>
          </p:cNvSpPr>
          <p:nvPr/>
        </p:nvSpPr>
        <p:spPr bwMode="auto">
          <a:xfrm>
            <a:off x="6604000" y="2781300"/>
            <a:ext cx="1828800" cy="5635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b="0">
                <a:latin typeface="Arial" panose="020B0604020202020204" pitchFamily="34" charset="0"/>
              </a:rPr>
              <a:t>模拟信号</a:t>
            </a:r>
          </a:p>
        </p:txBody>
      </p:sp>
      <p:sp>
        <p:nvSpPr>
          <p:cNvPr id="524444" name="Rectangle 156"/>
          <p:cNvSpPr>
            <a:spLocks noChangeArrowheads="1"/>
          </p:cNvSpPr>
          <p:nvPr/>
        </p:nvSpPr>
        <p:spPr bwMode="auto">
          <a:xfrm>
            <a:off x="6604000" y="3929063"/>
            <a:ext cx="1828800" cy="5635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b="0">
                <a:latin typeface="Arial" panose="020B0604020202020204" pitchFamily="34" charset="0"/>
              </a:rPr>
              <a:t>模数转换器</a:t>
            </a:r>
          </a:p>
        </p:txBody>
      </p:sp>
      <p:grpSp>
        <p:nvGrpSpPr>
          <p:cNvPr id="524445" name="Group 157"/>
          <p:cNvGrpSpPr>
            <a:grpSpLocks/>
          </p:cNvGrpSpPr>
          <p:nvPr/>
        </p:nvGrpSpPr>
        <p:grpSpPr bwMode="auto">
          <a:xfrm>
            <a:off x="6765925" y="4492625"/>
            <a:ext cx="1511300" cy="215900"/>
            <a:chOff x="4262" y="2654"/>
            <a:chExt cx="952" cy="136"/>
          </a:xfrm>
        </p:grpSpPr>
        <p:sp>
          <p:nvSpPr>
            <p:cNvPr id="28728" name="Line 158"/>
            <p:cNvSpPr>
              <a:spLocks noChangeShapeType="1"/>
            </p:cNvSpPr>
            <p:nvPr/>
          </p:nvSpPr>
          <p:spPr bwMode="auto">
            <a:xfrm>
              <a:off x="4262"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29" name="Line 159"/>
            <p:cNvSpPr>
              <a:spLocks noChangeShapeType="1"/>
            </p:cNvSpPr>
            <p:nvPr/>
          </p:nvSpPr>
          <p:spPr bwMode="auto">
            <a:xfrm>
              <a:off x="4398"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0" name="Line 160"/>
            <p:cNvSpPr>
              <a:spLocks noChangeShapeType="1"/>
            </p:cNvSpPr>
            <p:nvPr/>
          </p:nvSpPr>
          <p:spPr bwMode="auto">
            <a:xfrm>
              <a:off x="4534"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1" name="Line 161"/>
            <p:cNvSpPr>
              <a:spLocks noChangeShapeType="1"/>
            </p:cNvSpPr>
            <p:nvPr/>
          </p:nvSpPr>
          <p:spPr bwMode="auto">
            <a:xfrm>
              <a:off x="4670"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2" name="Line 162"/>
            <p:cNvSpPr>
              <a:spLocks noChangeShapeType="1"/>
            </p:cNvSpPr>
            <p:nvPr/>
          </p:nvSpPr>
          <p:spPr bwMode="auto">
            <a:xfrm>
              <a:off x="4806"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3" name="Line 163"/>
            <p:cNvSpPr>
              <a:spLocks noChangeShapeType="1"/>
            </p:cNvSpPr>
            <p:nvPr/>
          </p:nvSpPr>
          <p:spPr bwMode="auto">
            <a:xfrm>
              <a:off x="4942"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4" name="Line 164"/>
            <p:cNvSpPr>
              <a:spLocks noChangeShapeType="1"/>
            </p:cNvSpPr>
            <p:nvPr/>
          </p:nvSpPr>
          <p:spPr bwMode="auto">
            <a:xfrm>
              <a:off x="5078"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35" name="Line 165"/>
            <p:cNvSpPr>
              <a:spLocks noChangeShapeType="1"/>
            </p:cNvSpPr>
            <p:nvPr/>
          </p:nvSpPr>
          <p:spPr bwMode="auto">
            <a:xfrm>
              <a:off x="5214" y="265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4454" name="Rectangle 166"/>
          <p:cNvSpPr>
            <a:spLocks noChangeArrowheads="1"/>
          </p:cNvSpPr>
          <p:nvPr/>
        </p:nvSpPr>
        <p:spPr bwMode="auto">
          <a:xfrm>
            <a:off x="6721475" y="4745038"/>
            <a:ext cx="16192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a:solidFill>
                  <a:srgbClr val="0066FF"/>
                </a:solidFill>
                <a:latin typeface="Times New Roman" panose="02020603050405020304" pitchFamily="18" charset="0"/>
              </a:rPr>
              <a:t>0  0  0  0  0  0  1  1</a:t>
            </a:r>
            <a:endParaRPr lang="en-US" altLang="zh-CN" sz="2400" b="0">
              <a:solidFill>
                <a:srgbClr val="0066FF"/>
              </a:solidFill>
              <a:latin typeface="Arial" panose="020B0604020202020204" pitchFamily="34" charset="0"/>
            </a:endParaRPr>
          </a:p>
        </p:txBody>
      </p:sp>
      <p:sp>
        <p:nvSpPr>
          <p:cNvPr id="524455" name="AutoShape 167"/>
          <p:cNvSpPr>
            <a:spLocks/>
          </p:cNvSpPr>
          <p:nvPr/>
        </p:nvSpPr>
        <p:spPr bwMode="auto">
          <a:xfrm rot="-5400000">
            <a:off x="7462044" y="4387057"/>
            <a:ext cx="103187" cy="1492250"/>
          </a:xfrm>
          <a:prstGeom prst="leftBrace">
            <a:avLst>
              <a:gd name="adj1" fmla="val 12051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24456" name="Rectangle 168"/>
          <p:cNvSpPr>
            <a:spLocks noChangeArrowheads="1"/>
          </p:cNvSpPr>
          <p:nvPr/>
        </p:nvSpPr>
        <p:spPr bwMode="auto">
          <a:xfrm>
            <a:off x="6851650" y="5291138"/>
            <a:ext cx="1335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latin typeface="Arial" panose="020B0604020202020204" pitchFamily="34" charset="0"/>
                <a:ea typeface="黑体" panose="02010609060101010101" pitchFamily="49" charset="-122"/>
              </a:rPr>
              <a:t>数字量输出</a:t>
            </a:r>
          </a:p>
        </p:txBody>
      </p:sp>
      <p:sp>
        <p:nvSpPr>
          <p:cNvPr id="524457" name="Line 169"/>
          <p:cNvSpPr>
            <a:spLocks noChangeShapeType="1"/>
          </p:cNvSpPr>
          <p:nvPr/>
        </p:nvSpPr>
        <p:spPr bwMode="auto">
          <a:xfrm>
            <a:off x="7531100" y="3332163"/>
            <a:ext cx="0" cy="592137"/>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4458" name="Rectangle 170"/>
          <p:cNvSpPr>
            <a:spLocks noChangeArrowheads="1"/>
          </p:cNvSpPr>
          <p:nvPr/>
        </p:nvSpPr>
        <p:spPr bwMode="auto">
          <a:xfrm>
            <a:off x="7564438" y="345122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Arial" panose="020B0604020202020204" pitchFamily="34" charset="0"/>
                <a:ea typeface="黑体" panose="02010609060101010101" pitchFamily="49" charset="-122"/>
              </a:rPr>
              <a:t>3V</a:t>
            </a:r>
          </a:p>
        </p:txBody>
      </p:sp>
      <p:sp>
        <p:nvSpPr>
          <p:cNvPr id="28727" name="Rectangle 173"/>
          <p:cNvSpPr>
            <a:spLocks noChangeArrowheads="1"/>
          </p:cNvSpPr>
          <p:nvPr/>
        </p:nvSpPr>
        <p:spPr bwMode="auto">
          <a:xfrm>
            <a:off x="684213" y="549275"/>
            <a:ext cx="3249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rPr>
              <a:t>3.</a:t>
            </a:r>
            <a:r>
              <a:rPr kumimoji="1" lang="zh-CN" altLang="en-US" sz="2400">
                <a:solidFill>
                  <a:srgbClr val="CC0000"/>
                </a:solidFill>
                <a:latin typeface="楷体_GB2312" pitchFamily="49" charset="-122"/>
                <a:ea typeface="楷体_GB2312" pitchFamily="49" charset="-122"/>
              </a:rPr>
              <a:t>模拟信号的数字表示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nodeType="clickEffect">
                                  <p:stCondLst>
                                    <p:cond delay="0"/>
                                  </p:stCondLst>
                                  <p:childTnLst>
                                    <p:set>
                                      <p:cBhvr>
                                        <p:cTn id="10" dur="1" fill="hold">
                                          <p:stCondLst>
                                            <p:cond delay="0"/>
                                          </p:stCondLst>
                                        </p:cTn>
                                        <p:tgtEl>
                                          <p:spTgt spid="524409"/>
                                        </p:tgtEl>
                                        <p:attrNameLst>
                                          <p:attrName>style.visibility</p:attrName>
                                        </p:attrNameLst>
                                      </p:cBhvr>
                                      <p:to>
                                        <p:strVal val="visible"/>
                                      </p:to>
                                    </p:set>
                                    <p:anim calcmode="lin" valueType="num">
                                      <p:cBhvr>
                                        <p:cTn id="11" dur="500" fill="hold"/>
                                        <p:tgtEl>
                                          <p:spTgt spid="524409"/>
                                        </p:tgtEl>
                                        <p:attrNameLst>
                                          <p:attrName>ppt_w</p:attrName>
                                        </p:attrNameLst>
                                      </p:cBhvr>
                                      <p:tavLst>
                                        <p:tav tm="0">
                                          <p:val>
                                            <p:fltVal val="0"/>
                                          </p:val>
                                        </p:tav>
                                        <p:tav tm="100000">
                                          <p:val>
                                            <p:strVal val="#ppt_w"/>
                                          </p:val>
                                        </p:tav>
                                      </p:tavLst>
                                    </p:anim>
                                    <p:anim calcmode="lin" valueType="num">
                                      <p:cBhvr>
                                        <p:cTn id="12" dur="500" fill="hold"/>
                                        <p:tgtEl>
                                          <p:spTgt spid="524409"/>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24416"/>
                                        </p:tgtEl>
                                        <p:attrNameLst>
                                          <p:attrName>style.visibility</p:attrName>
                                        </p:attrNameLst>
                                      </p:cBhvr>
                                      <p:to>
                                        <p:strVal val="visible"/>
                                      </p:to>
                                    </p:set>
                                    <p:animEffect transition="in" filter="wipe(right)">
                                      <p:cBhvr>
                                        <p:cTn id="17" dur="500"/>
                                        <p:tgtEl>
                                          <p:spTgt spid="524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24328"/>
                                        </p:tgtEl>
                                        <p:attrNameLst>
                                          <p:attrName>style.visibility</p:attrName>
                                        </p:attrNameLst>
                                      </p:cBhvr>
                                      <p:to>
                                        <p:strVal val="visible"/>
                                      </p:to>
                                    </p:set>
                                    <p:animEffect transition="in" filter="wipe(up)">
                                      <p:cBhvr>
                                        <p:cTn id="22" dur="500"/>
                                        <p:tgtEl>
                                          <p:spTgt spid="524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4303"/>
                                        </p:tgtEl>
                                        <p:attrNameLst>
                                          <p:attrName>style.visibility</p:attrName>
                                        </p:attrNameLst>
                                      </p:cBhvr>
                                      <p:to>
                                        <p:strVal val="visible"/>
                                      </p:to>
                                    </p:set>
                                    <p:animEffect transition="in" filter="wipe(down)">
                                      <p:cBhvr>
                                        <p:cTn id="27" dur="500"/>
                                        <p:tgtEl>
                                          <p:spTgt spid="524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4309"/>
                                        </p:tgtEl>
                                        <p:attrNameLst>
                                          <p:attrName>style.visibility</p:attrName>
                                        </p:attrNameLst>
                                      </p:cBhvr>
                                      <p:to>
                                        <p:strVal val="visible"/>
                                      </p:to>
                                    </p:set>
                                    <p:animEffect transition="in" filter="wipe(down)">
                                      <p:cBhvr>
                                        <p:cTn id="32" dur="500"/>
                                        <p:tgtEl>
                                          <p:spTgt spid="5243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24310"/>
                                        </p:tgtEl>
                                        <p:attrNameLst>
                                          <p:attrName>style.visibility</p:attrName>
                                        </p:attrNameLst>
                                      </p:cBhvr>
                                      <p:to>
                                        <p:strVal val="visible"/>
                                      </p:to>
                                    </p:set>
                                    <p:animEffect transition="in" filter="wipe(down)">
                                      <p:cBhvr>
                                        <p:cTn id="37" dur="500"/>
                                        <p:tgtEl>
                                          <p:spTgt spid="5243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4443"/>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5244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24457"/>
                                        </p:tgtEl>
                                        <p:attrNameLst>
                                          <p:attrName>style.visibility</p:attrName>
                                        </p:attrNameLst>
                                      </p:cBhvr>
                                      <p:to>
                                        <p:strVal val="visible"/>
                                      </p:to>
                                    </p:set>
                                    <p:animEffect transition="in" filter="wipe(up)">
                                      <p:cBhvr>
                                        <p:cTn id="49" dur="500"/>
                                        <p:tgtEl>
                                          <p:spTgt spid="52445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524444"/>
                                        </p:tgtEl>
                                        <p:attrNameLst>
                                          <p:attrName>style.visibility</p:attrName>
                                        </p:attrNameLst>
                                      </p:cBhvr>
                                      <p:to>
                                        <p:strVal val="visible"/>
                                      </p:to>
                                    </p:set>
                                    <p:animEffect transition="in" filter="wipe(up)">
                                      <p:cBhvr>
                                        <p:cTn id="54" dur="500"/>
                                        <p:tgtEl>
                                          <p:spTgt spid="524444"/>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524445"/>
                                        </p:tgtEl>
                                        <p:attrNameLst>
                                          <p:attrName>style.visibility</p:attrName>
                                        </p:attrNameLst>
                                      </p:cBhvr>
                                      <p:to>
                                        <p:strVal val="visible"/>
                                      </p:to>
                                    </p:set>
                                    <p:animEffect transition="in" filter="wipe(up)">
                                      <p:cBhvr>
                                        <p:cTn id="58" dur="500"/>
                                        <p:tgtEl>
                                          <p:spTgt spid="5244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524454"/>
                                        </p:tgtEl>
                                        <p:attrNameLst>
                                          <p:attrName>style.visibility</p:attrName>
                                        </p:attrNameLst>
                                      </p:cBhvr>
                                      <p:to>
                                        <p:strVal val="visible"/>
                                      </p:to>
                                    </p:set>
                                    <p:animEffect transition="in" filter="slide(fromBottom)">
                                      <p:cBhvr>
                                        <p:cTn id="63" dur="500"/>
                                        <p:tgtEl>
                                          <p:spTgt spid="524454"/>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524455"/>
                                        </p:tgtEl>
                                        <p:attrNameLst>
                                          <p:attrName>style.visibility</p:attrName>
                                        </p:attrNameLst>
                                      </p:cBhvr>
                                      <p:to>
                                        <p:strVal val="visible"/>
                                      </p:to>
                                    </p:set>
                                    <p:animEffect transition="in" filter="wipe(up)">
                                      <p:cBhvr>
                                        <p:cTn id="67" dur="500"/>
                                        <p:tgtEl>
                                          <p:spTgt spid="5244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524456"/>
                                        </p:tgtEl>
                                        <p:attrNameLst>
                                          <p:attrName>style.visibility</p:attrName>
                                        </p:attrNameLst>
                                      </p:cBhvr>
                                      <p:to>
                                        <p:strVal val="visible"/>
                                      </p:to>
                                    </p:set>
                                    <p:anim calcmode="lin" valueType="num">
                                      <p:cBhvr>
                                        <p:cTn id="72" dur="500" fill="hold"/>
                                        <p:tgtEl>
                                          <p:spTgt spid="524456"/>
                                        </p:tgtEl>
                                        <p:attrNameLst>
                                          <p:attrName>ppt_w</p:attrName>
                                        </p:attrNameLst>
                                      </p:cBhvr>
                                      <p:tavLst>
                                        <p:tav tm="0">
                                          <p:val>
                                            <p:fltVal val="0"/>
                                          </p:val>
                                        </p:tav>
                                        <p:tav tm="100000">
                                          <p:val>
                                            <p:strVal val="#ppt_w"/>
                                          </p:val>
                                        </p:tav>
                                      </p:tavLst>
                                    </p:anim>
                                    <p:anim calcmode="lin" valueType="num">
                                      <p:cBhvr>
                                        <p:cTn id="73" dur="500" fill="hold"/>
                                        <p:tgtEl>
                                          <p:spTgt spid="5244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p:bldP spid="524303" grpId="0"/>
      <p:bldP spid="524309" grpId="0"/>
      <p:bldP spid="524310" grpId="0"/>
      <p:bldP spid="524443" grpId="0" animBg="1"/>
      <p:bldP spid="524444" grpId="0" animBg="1"/>
      <p:bldP spid="524454" grpId="0"/>
      <p:bldP spid="524455" grpId="0" animBg="1"/>
      <p:bldP spid="524456" grpId="0"/>
      <p:bldP spid="524457" grpId="0" animBg="1"/>
      <p:bldP spid="5244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4"/>
          <p:cNvGrpSpPr>
            <a:grpSpLocks/>
          </p:cNvGrpSpPr>
          <p:nvPr/>
        </p:nvGrpSpPr>
        <p:grpSpPr bwMode="auto">
          <a:xfrm>
            <a:off x="1187450" y="4124325"/>
            <a:ext cx="5475288" cy="2112963"/>
            <a:chOff x="1334" y="3058"/>
            <a:chExt cx="3449" cy="1331"/>
          </a:xfrm>
        </p:grpSpPr>
        <p:grpSp>
          <p:nvGrpSpPr>
            <p:cNvPr id="29710" name="Group 5"/>
            <p:cNvGrpSpPr>
              <a:grpSpLocks/>
            </p:cNvGrpSpPr>
            <p:nvPr/>
          </p:nvGrpSpPr>
          <p:grpSpPr bwMode="auto">
            <a:xfrm>
              <a:off x="1474" y="3406"/>
              <a:ext cx="944" cy="322"/>
              <a:chOff x="0" y="0"/>
              <a:chExt cx="823" cy="384"/>
            </a:xfrm>
          </p:grpSpPr>
          <p:sp>
            <p:nvSpPr>
              <p:cNvPr id="29736" name="Rectangle 6"/>
              <p:cNvSpPr>
                <a:spLocks noChangeArrowheads="1"/>
              </p:cNvSpPr>
              <p:nvPr/>
            </p:nvSpPr>
            <p:spPr bwMode="auto">
              <a:xfrm>
                <a:off x="43" y="0"/>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40468"/>
                    </a:solidFill>
                    <a:latin typeface="楷体_GB2312" pitchFamily="49" charset="-122"/>
                    <a:ea typeface="楷体_GB2312" pitchFamily="49" charset="-122"/>
                  </a:rPr>
                  <a:t>电压</a:t>
                </a:r>
                <a:r>
                  <a:rPr kumimoji="1" lang="en-US" altLang="zh-CN" sz="2400">
                    <a:solidFill>
                      <a:srgbClr val="040468"/>
                    </a:solidFill>
                    <a:latin typeface="楷体_GB2312" pitchFamily="49" charset="-122"/>
                    <a:ea typeface="楷体_GB2312" pitchFamily="49" charset="-122"/>
                  </a:rPr>
                  <a:t>(V)</a:t>
                </a:r>
              </a:p>
            </p:txBody>
          </p:sp>
          <p:sp>
            <p:nvSpPr>
              <p:cNvPr id="29737" name="Rectangle 7"/>
              <p:cNvSpPr>
                <a:spLocks noChangeArrowheads="1"/>
              </p:cNvSpPr>
              <p:nvPr/>
            </p:nvSpPr>
            <p:spPr bwMode="auto">
              <a:xfrm>
                <a:off x="0" y="0"/>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1" name="Group 8"/>
            <p:cNvGrpSpPr>
              <a:grpSpLocks/>
            </p:cNvGrpSpPr>
            <p:nvPr/>
          </p:nvGrpSpPr>
          <p:grpSpPr bwMode="auto">
            <a:xfrm>
              <a:off x="2360" y="3406"/>
              <a:ext cx="1318" cy="322"/>
              <a:chOff x="823" y="0"/>
              <a:chExt cx="1149" cy="384"/>
            </a:xfrm>
          </p:grpSpPr>
          <p:sp>
            <p:nvSpPr>
              <p:cNvPr id="29734" name="Rectangle 9"/>
              <p:cNvSpPr>
                <a:spLocks noChangeArrowheads="1"/>
              </p:cNvSpPr>
              <p:nvPr/>
            </p:nvSpPr>
            <p:spPr bwMode="auto">
              <a:xfrm>
                <a:off x="866" y="0"/>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40468"/>
                    </a:solidFill>
                    <a:latin typeface="楷体_GB2312" pitchFamily="49" charset="-122"/>
                    <a:ea typeface="楷体_GB2312" pitchFamily="49" charset="-122"/>
                  </a:rPr>
                  <a:t>二值逻辑</a:t>
                </a:r>
              </a:p>
            </p:txBody>
          </p:sp>
          <p:sp>
            <p:nvSpPr>
              <p:cNvPr id="29735" name="Rectangle 10"/>
              <p:cNvSpPr>
                <a:spLocks noChangeArrowheads="1"/>
              </p:cNvSpPr>
              <p:nvPr/>
            </p:nvSpPr>
            <p:spPr bwMode="auto">
              <a:xfrm>
                <a:off x="823" y="0"/>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2" name="Group 11"/>
            <p:cNvGrpSpPr>
              <a:grpSpLocks/>
            </p:cNvGrpSpPr>
            <p:nvPr/>
          </p:nvGrpSpPr>
          <p:grpSpPr bwMode="auto">
            <a:xfrm>
              <a:off x="3620" y="3406"/>
              <a:ext cx="1074" cy="322"/>
              <a:chOff x="1972" y="0"/>
              <a:chExt cx="936" cy="384"/>
            </a:xfrm>
          </p:grpSpPr>
          <p:sp>
            <p:nvSpPr>
              <p:cNvPr id="29732" name="Rectangle 12"/>
              <p:cNvSpPr>
                <a:spLocks noChangeArrowheads="1"/>
              </p:cNvSpPr>
              <p:nvPr/>
            </p:nvSpPr>
            <p:spPr bwMode="auto">
              <a:xfrm>
                <a:off x="2015" y="0"/>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40468"/>
                    </a:solidFill>
                    <a:latin typeface="楷体_GB2312" pitchFamily="49" charset="-122"/>
                    <a:ea typeface="楷体_GB2312" pitchFamily="49" charset="-122"/>
                  </a:rPr>
                  <a:t>电 平</a:t>
                </a:r>
              </a:p>
            </p:txBody>
          </p:sp>
          <p:sp>
            <p:nvSpPr>
              <p:cNvPr id="29733" name="Rectangle 13"/>
              <p:cNvSpPr>
                <a:spLocks noChangeArrowheads="1"/>
              </p:cNvSpPr>
              <p:nvPr/>
            </p:nvSpPr>
            <p:spPr bwMode="auto">
              <a:xfrm>
                <a:off x="1972" y="0"/>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3" name="Group 14"/>
            <p:cNvGrpSpPr>
              <a:grpSpLocks/>
            </p:cNvGrpSpPr>
            <p:nvPr/>
          </p:nvGrpSpPr>
          <p:grpSpPr bwMode="auto">
            <a:xfrm>
              <a:off x="1474" y="3737"/>
              <a:ext cx="944" cy="321"/>
              <a:chOff x="0" y="384"/>
              <a:chExt cx="823" cy="384"/>
            </a:xfrm>
          </p:grpSpPr>
          <p:sp>
            <p:nvSpPr>
              <p:cNvPr id="29730" name="Rectangle 15"/>
              <p:cNvSpPr>
                <a:spLocks noChangeArrowheads="1"/>
              </p:cNvSpPr>
              <p:nvPr/>
            </p:nvSpPr>
            <p:spPr bwMode="auto">
              <a:xfrm>
                <a:off x="43" y="384"/>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+5</a:t>
                </a:r>
              </a:p>
            </p:txBody>
          </p:sp>
          <p:sp>
            <p:nvSpPr>
              <p:cNvPr id="29731" name="Rectangle 16"/>
              <p:cNvSpPr>
                <a:spLocks noChangeArrowheads="1"/>
              </p:cNvSpPr>
              <p:nvPr/>
            </p:nvSpPr>
            <p:spPr bwMode="auto">
              <a:xfrm>
                <a:off x="0" y="384"/>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4" name="Group 17"/>
            <p:cNvGrpSpPr>
              <a:grpSpLocks/>
            </p:cNvGrpSpPr>
            <p:nvPr/>
          </p:nvGrpSpPr>
          <p:grpSpPr bwMode="auto">
            <a:xfrm>
              <a:off x="2360" y="3737"/>
              <a:ext cx="1318" cy="321"/>
              <a:chOff x="823" y="384"/>
              <a:chExt cx="1149" cy="384"/>
            </a:xfrm>
          </p:grpSpPr>
          <p:sp>
            <p:nvSpPr>
              <p:cNvPr id="29728" name="Rectangle 18"/>
              <p:cNvSpPr>
                <a:spLocks noChangeArrowheads="1"/>
              </p:cNvSpPr>
              <p:nvPr/>
            </p:nvSpPr>
            <p:spPr bwMode="auto">
              <a:xfrm>
                <a:off x="866" y="384"/>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1</a:t>
                </a:r>
              </a:p>
            </p:txBody>
          </p:sp>
          <p:sp>
            <p:nvSpPr>
              <p:cNvPr id="29729" name="Rectangle 19"/>
              <p:cNvSpPr>
                <a:spLocks noChangeArrowheads="1"/>
              </p:cNvSpPr>
              <p:nvPr/>
            </p:nvSpPr>
            <p:spPr bwMode="auto">
              <a:xfrm>
                <a:off x="823" y="384"/>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5" name="Group 20"/>
            <p:cNvGrpSpPr>
              <a:grpSpLocks/>
            </p:cNvGrpSpPr>
            <p:nvPr/>
          </p:nvGrpSpPr>
          <p:grpSpPr bwMode="auto">
            <a:xfrm>
              <a:off x="3620" y="3737"/>
              <a:ext cx="1074" cy="321"/>
              <a:chOff x="1972" y="384"/>
              <a:chExt cx="936" cy="384"/>
            </a:xfrm>
          </p:grpSpPr>
          <p:sp>
            <p:nvSpPr>
              <p:cNvPr id="29726" name="Rectangle 21"/>
              <p:cNvSpPr>
                <a:spLocks noChangeArrowheads="1"/>
              </p:cNvSpPr>
              <p:nvPr/>
            </p:nvSpPr>
            <p:spPr bwMode="auto">
              <a:xfrm>
                <a:off x="2015" y="384"/>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H</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高电平</a:t>
                </a:r>
                <a:r>
                  <a:rPr kumimoji="1" lang="en-US" altLang="zh-CN" sz="2400">
                    <a:solidFill>
                      <a:srgbClr val="040468"/>
                    </a:solidFill>
                    <a:latin typeface="楷体_GB2312" pitchFamily="49" charset="-122"/>
                    <a:ea typeface="楷体_GB2312" pitchFamily="49" charset="-122"/>
                  </a:rPr>
                  <a:t>)</a:t>
                </a:r>
              </a:p>
            </p:txBody>
          </p:sp>
          <p:sp>
            <p:nvSpPr>
              <p:cNvPr id="29727" name="Rectangle 22"/>
              <p:cNvSpPr>
                <a:spLocks noChangeArrowheads="1"/>
              </p:cNvSpPr>
              <p:nvPr/>
            </p:nvSpPr>
            <p:spPr bwMode="auto">
              <a:xfrm>
                <a:off x="1972" y="384"/>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6" name="Group 23"/>
            <p:cNvGrpSpPr>
              <a:grpSpLocks/>
            </p:cNvGrpSpPr>
            <p:nvPr/>
          </p:nvGrpSpPr>
          <p:grpSpPr bwMode="auto">
            <a:xfrm>
              <a:off x="1474" y="4067"/>
              <a:ext cx="944" cy="322"/>
              <a:chOff x="0" y="768"/>
              <a:chExt cx="823" cy="384"/>
            </a:xfrm>
          </p:grpSpPr>
          <p:sp>
            <p:nvSpPr>
              <p:cNvPr id="29724" name="Rectangle 24"/>
              <p:cNvSpPr>
                <a:spLocks noChangeArrowheads="1"/>
              </p:cNvSpPr>
              <p:nvPr/>
            </p:nvSpPr>
            <p:spPr bwMode="auto">
              <a:xfrm>
                <a:off x="43" y="768"/>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0</a:t>
                </a:r>
              </a:p>
            </p:txBody>
          </p:sp>
          <p:sp>
            <p:nvSpPr>
              <p:cNvPr id="29725" name="Rectangle 25"/>
              <p:cNvSpPr>
                <a:spLocks noChangeArrowheads="1"/>
              </p:cNvSpPr>
              <p:nvPr/>
            </p:nvSpPr>
            <p:spPr bwMode="auto">
              <a:xfrm>
                <a:off x="0" y="768"/>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7" name="Group 26"/>
            <p:cNvGrpSpPr>
              <a:grpSpLocks/>
            </p:cNvGrpSpPr>
            <p:nvPr/>
          </p:nvGrpSpPr>
          <p:grpSpPr bwMode="auto">
            <a:xfrm>
              <a:off x="2360" y="4067"/>
              <a:ext cx="1318" cy="322"/>
              <a:chOff x="823" y="768"/>
              <a:chExt cx="1149" cy="384"/>
            </a:xfrm>
          </p:grpSpPr>
          <p:sp>
            <p:nvSpPr>
              <p:cNvPr id="29722" name="Rectangle 27"/>
              <p:cNvSpPr>
                <a:spLocks noChangeArrowheads="1"/>
              </p:cNvSpPr>
              <p:nvPr/>
            </p:nvSpPr>
            <p:spPr bwMode="auto">
              <a:xfrm>
                <a:off x="866" y="768"/>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0</a:t>
                </a:r>
              </a:p>
            </p:txBody>
          </p:sp>
          <p:sp>
            <p:nvSpPr>
              <p:cNvPr id="29723" name="Rectangle 28"/>
              <p:cNvSpPr>
                <a:spLocks noChangeArrowheads="1"/>
              </p:cNvSpPr>
              <p:nvPr/>
            </p:nvSpPr>
            <p:spPr bwMode="auto">
              <a:xfrm>
                <a:off x="823" y="768"/>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9718" name="Group 29"/>
            <p:cNvGrpSpPr>
              <a:grpSpLocks/>
            </p:cNvGrpSpPr>
            <p:nvPr/>
          </p:nvGrpSpPr>
          <p:grpSpPr bwMode="auto">
            <a:xfrm>
              <a:off x="3620" y="4067"/>
              <a:ext cx="1074" cy="322"/>
              <a:chOff x="1972" y="768"/>
              <a:chExt cx="936" cy="384"/>
            </a:xfrm>
          </p:grpSpPr>
          <p:sp>
            <p:nvSpPr>
              <p:cNvPr id="29720" name="Rectangle 30"/>
              <p:cNvSpPr>
                <a:spLocks noChangeArrowheads="1"/>
              </p:cNvSpPr>
              <p:nvPr/>
            </p:nvSpPr>
            <p:spPr bwMode="auto">
              <a:xfrm>
                <a:off x="2015" y="768"/>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1pPr>
                <a:lvl2pPr marL="742950" indent="-28575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2pPr>
                <a:lvl3pPr marL="11430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3pPr>
                <a:lvl4pPr marL="16002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4pPr>
                <a:lvl5pPr marL="2057400" indent="-228600">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2339975" algn="l"/>
                    <a:tab pos="4968875" algn="r"/>
                    <a:tab pos="5221288"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Times New Roman" panose="02020603050405020304" pitchFamily="18" charset="0"/>
                    <a:ea typeface="楷体_GB2312" pitchFamily="49" charset="-122"/>
                  </a:rPr>
                  <a:t>L</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低电平</a:t>
                </a:r>
                <a:r>
                  <a:rPr kumimoji="1" lang="en-US" altLang="zh-CN" sz="2400">
                    <a:solidFill>
                      <a:srgbClr val="040468"/>
                    </a:solidFill>
                    <a:latin typeface="楷体_GB2312" pitchFamily="49" charset="-122"/>
                    <a:ea typeface="楷体_GB2312" pitchFamily="49" charset="-122"/>
                  </a:rPr>
                  <a:t>)</a:t>
                </a:r>
              </a:p>
            </p:txBody>
          </p:sp>
          <p:sp>
            <p:nvSpPr>
              <p:cNvPr id="29721" name="Rectangle 31"/>
              <p:cNvSpPr>
                <a:spLocks noChangeArrowheads="1"/>
              </p:cNvSpPr>
              <p:nvPr/>
            </p:nvSpPr>
            <p:spPr bwMode="auto">
              <a:xfrm>
                <a:off x="1972" y="768"/>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29719" name="Text Box 32"/>
            <p:cNvSpPr txBox="1">
              <a:spLocks noChangeArrowheads="1"/>
            </p:cNvSpPr>
            <p:nvPr/>
          </p:nvSpPr>
          <p:spPr bwMode="auto">
            <a:xfrm>
              <a:off x="1334" y="3058"/>
              <a:ext cx="3449" cy="29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逻辑电平与电压值的关系（正逻辑）</a:t>
              </a:r>
            </a:p>
          </p:txBody>
        </p:sp>
      </p:grpSp>
      <p:sp>
        <p:nvSpPr>
          <p:cNvPr id="29699" name="Text Box 33"/>
          <p:cNvSpPr txBox="1">
            <a:spLocks noChangeArrowheads="1"/>
          </p:cNvSpPr>
          <p:nvPr/>
        </p:nvSpPr>
        <p:spPr bwMode="auto">
          <a:xfrm>
            <a:off x="612775" y="476250"/>
            <a:ext cx="532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CC0000"/>
                </a:solidFill>
                <a:latin typeface="Times New Roman" panose="02020603050405020304" pitchFamily="18" charset="0"/>
                <a:ea typeface="楷体_GB2312" pitchFamily="49" charset="-122"/>
              </a:rPr>
              <a:t>1.1.4 </a:t>
            </a:r>
            <a:r>
              <a:rPr kumimoji="1" lang="zh-CN" altLang="en-US" sz="2800">
                <a:solidFill>
                  <a:srgbClr val="CC0000"/>
                </a:solidFill>
                <a:latin typeface="楷体_GB2312" pitchFamily="49" charset="-122"/>
                <a:ea typeface="楷体_GB2312" pitchFamily="49" charset="-122"/>
              </a:rPr>
              <a:t>数字信号的描述方法</a:t>
            </a:r>
          </a:p>
        </p:txBody>
      </p:sp>
      <p:sp>
        <p:nvSpPr>
          <p:cNvPr id="29700" name="Text Box 34"/>
          <p:cNvSpPr txBox="1">
            <a:spLocks noChangeArrowheads="1"/>
          </p:cNvSpPr>
          <p:nvPr/>
        </p:nvSpPr>
        <p:spPr bwMode="auto">
          <a:xfrm>
            <a:off x="466725" y="1123950"/>
            <a:ext cx="586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楷体_GB2312" pitchFamily="49" charset="-122"/>
                <a:ea typeface="楷体_GB2312" pitchFamily="49" charset="-122"/>
              </a:rPr>
              <a:t>1. </a:t>
            </a:r>
            <a:r>
              <a:rPr kumimoji="1" lang="zh-CN" altLang="en-US" sz="2400">
                <a:solidFill>
                  <a:srgbClr val="CC0000"/>
                </a:solidFill>
                <a:latin typeface="楷体_GB2312" pitchFamily="49" charset="-122"/>
                <a:ea typeface="楷体_GB2312" pitchFamily="49" charset="-122"/>
              </a:rPr>
              <a:t>二值数字逻辑和逻辑电平</a:t>
            </a:r>
          </a:p>
        </p:txBody>
      </p:sp>
      <p:sp>
        <p:nvSpPr>
          <p:cNvPr id="29701" name="Rectangle 35"/>
          <p:cNvSpPr>
            <a:spLocks noChangeArrowheads="1"/>
          </p:cNvSpPr>
          <p:nvPr/>
        </p:nvSpPr>
        <p:spPr bwMode="auto">
          <a:xfrm>
            <a:off x="873125" y="3403600"/>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在电路中用低、高电平表示</a:t>
            </a:r>
            <a:r>
              <a:rPr kumimoji="1" lang="en-US" altLang="zh-CN" sz="2400">
                <a:solidFill>
                  <a:srgbClr val="040468"/>
                </a:solidFill>
                <a:latin typeface="黑体" panose="02010609060101010101" pitchFamily="49" charset="-122"/>
                <a:ea typeface="黑体" panose="02010609060101010101" pitchFamily="49" charset="-122"/>
              </a:rPr>
              <a:t>0</a:t>
            </a:r>
            <a:r>
              <a:rPr kumimoji="1" lang="zh-CN" altLang="en-US" sz="2400">
                <a:solidFill>
                  <a:srgbClr val="040468"/>
                </a:solidFill>
                <a:latin typeface="黑体" panose="02010609060101010101" pitchFamily="49" charset="-122"/>
                <a:ea typeface="黑体" panose="02010609060101010101" pitchFamily="49" charset="-122"/>
              </a:rPr>
              <a:t>、</a:t>
            </a:r>
            <a:r>
              <a:rPr kumimoji="1" lang="en-US" altLang="zh-CN" sz="2400">
                <a:solidFill>
                  <a:srgbClr val="040468"/>
                </a:solidFill>
                <a:latin typeface="黑体" panose="02010609060101010101" pitchFamily="49" charset="-122"/>
                <a:ea typeface="黑体" panose="02010609060101010101" pitchFamily="49" charset="-122"/>
              </a:rPr>
              <a:t>1</a:t>
            </a:r>
            <a:r>
              <a:rPr kumimoji="1" lang="zh-CN" altLang="en-US" sz="2400">
                <a:solidFill>
                  <a:srgbClr val="040468"/>
                </a:solidFill>
                <a:latin typeface="楷体_GB2312" pitchFamily="49" charset="-122"/>
                <a:ea typeface="楷体_GB2312" pitchFamily="49" charset="-122"/>
              </a:rPr>
              <a:t>两种逻辑状态</a:t>
            </a:r>
          </a:p>
        </p:txBody>
      </p:sp>
      <p:sp>
        <p:nvSpPr>
          <p:cNvPr id="398372" name="Text Box 36"/>
          <p:cNvSpPr txBox="1">
            <a:spLocks noChangeArrowheads="1"/>
          </p:cNvSpPr>
          <p:nvPr/>
        </p:nvSpPr>
        <p:spPr bwMode="auto">
          <a:xfrm>
            <a:off x="827088" y="2060575"/>
            <a:ext cx="561657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5000"/>
              </a:lnSpc>
              <a:spcBef>
                <a:spcPct val="50000"/>
              </a:spcBef>
              <a:defRPr/>
            </a:pPr>
            <a:r>
              <a:rPr kumimoji="1" lang="en-US" altLang="zh-CN" sz="2400">
                <a:solidFill>
                  <a:srgbClr val="040468"/>
                </a:solidFill>
                <a:latin typeface="黑体" panose="02010609060101010101" pitchFamily="49" charset="-122"/>
                <a:ea typeface="黑体" panose="02010609060101010101" pitchFamily="49" charset="-122"/>
              </a:rPr>
              <a:t> </a:t>
            </a:r>
            <a:r>
              <a:rPr kumimoji="1" lang="en-US" altLang="zh-CN" sz="2400">
                <a:solidFill>
                  <a:schemeClr val="folHlink"/>
                </a:solidFill>
                <a:latin typeface="黑体" panose="02010609060101010101" pitchFamily="49" charset="-122"/>
                <a:ea typeface="黑体" panose="02010609060101010101" pitchFamily="49" charset="-122"/>
              </a:rPr>
              <a:t>0</a:t>
            </a:r>
            <a:r>
              <a:rPr kumimoji="1" lang="zh-CN" altLang="en-US" sz="2400">
                <a:solidFill>
                  <a:schemeClr val="folHlink"/>
                </a:solidFill>
                <a:latin typeface="黑体" panose="02010609060101010101" pitchFamily="49" charset="-122"/>
                <a:ea typeface="黑体" panose="02010609060101010101" pitchFamily="49" charset="-122"/>
              </a:rPr>
              <a:t>、</a:t>
            </a:r>
            <a:r>
              <a:rPr kumimoji="1" lang="en-US" altLang="zh-CN" sz="2400">
                <a:solidFill>
                  <a:schemeClr val="folHlink"/>
                </a:solidFill>
                <a:latin typeface="黑体" panose="02010609060101010101" pitchFamily="49" charset="-122"/>
                <a:ea typeface="黑体" panose="02010609060101010101" pitchFamily="49" charset="-122"/>
              </a:rPr>
              <a:t>1</a:t>
            </a:r>
            <a:r>
              <a:rPr kumimoji="1" lang="zh-CN" altLang="en-US" sz="2400">
                <a:solidFill>
                  <a:srgbClr val="040468"/>
                </a:solidFill>
                <a:latin typeface="楷体_GB2312" pitchFamily="49" charset="-122"/>
                <a:ea typeface="楷体_GB2312" pitchFamily="49" charset="-122"/>
              </a:rPr>
              <a:t>数码</a:t>
            </a:r>
            <a:r>
              <a:rPr kumimoji="1" lang="en-US" altLang="zh-CN" sz="2400">
                <a:solidFill>
                  <a:srgbClr val="040468"/>
                </a:solidFill>
                <a:latin typeface="楷体_GB2312" pitchFamily="49" charset="-122"/>
                <a:ea typeface="楷体_GB2312" pitchFamily="49" charset="-122"/>
              </a:rPr>
              <a:t>---</a:t>
            </a:r>
            <a:r>
              <a:rPr lang="zh-CN" altLang="en-US" sz="2400">
                <a:solidFill>
                  <a:srgbClr val="000066"/>
                </a:solidFill>
                <a:effectLst>
                  <a:outerShdw blurRad="38100" dist="38100" dir="2700000" algn="tl">
                    <a:srgbClr val="C0C0C0"/>
                  </a:outerShdw>
                </a:effectLst>
                <a:latin typeface="Arial" panose="020B0604020202020204" pitchFamily="34" charset="0"/>
                <a:ea typeface="楷体_GB2312" pitchFamily="49" charset="-122"/>
              </a:rPr>
              <a:t>表示数量时称二进制数</a:t>
            </a:r>
          </a:p>
        </p:txBody>
      </p:sp>
      <p:grpSp>
        <p:nvGrpSpPr>
          <p:cNvPr id="29703" name="Group 37"/>
          <p:cNvGrpSpPr>
            <a:grpSpLocks/>
          </p:cNvGrpSpPr>
          <p:nvPr/>
        </p:nvGrpSpPr>
        <p:grpSpPr bwMode="auto">
          <a:xfrm>
            <a:off x="612775" y="2900363"/>
            <a:ext cx="1462088" cy="457200"/>
            <a:chOff x="481" y="2070"/>
            <a:chExt cx="921" cy="288"/>
          </a:xfrm>
        </p:grpSpPr>
        <p:sp>
          <p:nvSpPr>
            <p:cNvPr id="29708" name="Rectangle 38"/>
            <p:cNvSpPr>
              <a:spLocks noChangeArrowheads="1"/>
            </p:cNvSpPr>
            <p:nvPr/>
          </p:nvSpPr>
          <p:spPr bwMode="auto">
            <a:xfrm>
              <a:off x="481" y="2197"/>
              <a:ext cx="56" cy="56"/>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9709" name="Rectangle 39"/>
            <p:cNvSpPr>
              <a:spLocks noChangeArrowheads="1"/>
            </p:cNvSpPr>
            <p:nvPr/>
          </p:nvSpPr>
          <p:spPr bwMode="auto">
            <a:xfrm>
              <a:off x="514" y="207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表示方式</a:t>
              </a:r>
            </a:p>
          </p:txBody>
        </p:sp>
      </p:grpSp>
      <p:grpSp>
        <p:nvGrpSpPr>
          <p:cNvPr id="29704" name="Group 40"/>
          <p:cNvGrpSpPr>
            <a:grpSpLocks/>
          </p:cNvGrpSpPr>
          <p:nvPr/>
        </p:nvGrpSpPr>
        <p:grpSpPr bwMode="auto">
          <a:xfrm>
            <a:off x="612775" y="1676400"/>
            <a:ext cx="2074863" cy="457200"/>
            <a:chOff x="481" y="2070"/>
            <a:chExt cx="1307" cy="288"/>
          </a:xfrm>
        </p:grpSpPr>
        <p:sp>
          <p:nvSpPr>
            <p:cNvPr id="29706" name="Rectangle 41"/>
            <p:cNvSpPr>
              <a:spLocks noChangeArrowheads="1"/>
            </p:cNvSpPr>
            <p:nvPr/>
          </p:nvSpPr>
          <p:spPr bwMode="auto">
            <a:xfrm>
              <a:off x="481" y="2197"/>
              <a:ext cx="56" cy="56"/>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9707" name="Rectangle 42"/>
            <p:cNvSpPr>
              <a:spLocks noChangeArrowheads="1"/>
            </p:cNvSpPr>
            <p:nvPr/>
          </p:nvSpPr>
          <p:spPr bwMode="auto">
            <a:xfrm>
              <a:off x="514" y="207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Arial" panose="020B0604020202020204" pitchFamily="34" charset="0"/>
                  <a:ea typeface="楷体_GB2312" pitchFamily="49" charset="-122"/>
                </a:rPr>
                <a:t>二值数字逻辑</a:t>
              </a:r>
              <a:endParaRPr kumimoji="1" lang="zh-CN" altLang="en-US" sz="2400">
                <a:solidFill>
                  <a:srgbClr val="040468"/>
                </a:solidFill>
                <a:latin typeface="楷体_GB2312" pitchFamily="49" charset="-122"/>
                <a:ea typeface="楷体_GB2312" pitchFamily="49" charset="-122"/>
              </a:endParaRPr>
            </a:p>
          </p:txBody>
        </p:sp>
      </p:grpSp>
      <p:sp>
        <p:nvSpPr>
          <p:cNvPr id="398379" name="Rectangle 43"/>
          <p:cNvSpPr>
            <a:spLocks noChangeArrowheads="1"/>
          </p:cNvSpPr>
          <p:nvPr/>
        </p:nvSpPr>
        <p:spPr bwMode="auto">
          <a:xfrm>
            <a:off x="323850" y="2420938"/>
            <a:ext cx="72358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5000"/>
              </a:lnSpc>
              <a:spcBef>
                <a:spcPct val="50000"/>
              </a:spcBef>
              <a:defRPr/>
            </a:pPr>
            <a:r>
              <a:rPr kumimoji="1" lang="en-US" altLang="zh-CN" sz="2400">
                <a:solidFill>
                  <a:srgbClr val="040468"/>
                </a:solidFill>
                <a:latin typeface="楷体_GB2312" pitchFamily="49" charset="-122"/>
                <a:ea typeface="楷体_GB2312" pitchFamily="49" charset="-122"/>
              </a:rPr>
              <a:t>            ---</a:t>
            </a: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表示事物状态时称二值逻辑</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0" y="5661025"/>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楷体_GB2312" pitchFamily="49" charset="-122"/>
                <a:ea typeface="楷体_GB2312" pitchFamily="49" charset="-122"/>
                <a:cs typeface="Times New Roman" panose="02020603050405020304" pitchFamily="18" charset="0"/>
              </a:rPr>
              <a:t>(a) </a:t>
            </a:r>
            <a:r>
              <a:rPr kumimoji="1" lang="zh-CN" altLang="en-US" sz="2400">
                <a:solidFill>
                  <a:srgbClr val="040468"/>
                </a:solidFill>
                <a:latin typeface="楷体_GB2312" pitchFamily="49" charset="-122"/>
                <a:ea typeface="楷体_GB2312" pitchFamily="49" charset="-122"/>
                <a:cs typeface="Times New Roman" panose="02020603050405020304" pitchFamily="18" charset="0"/>
              </a:rPr>
              <a:t>用逻辑电平描述的数字波形</a:t>
            </a:r>
          </a:p>
        </p:txBody>
      </p:sp>
      <p:sp>
        <p:nvSpPr>
          <p:cNvPr id="30723" name="Rectangle 5"/>
          <p:cNvSpPr>
            <a:spLocks noChangeArrowheads="1"/>
          </p:cNvSpPr>
          <p:nvPr/>
        </p:nvSpPr>
        <p:spPr bwMode="auto">
          <a:xfrm>
            <a:off x="4968875" y="5661025"/>
            <a:ext cx="399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en-US" altLang="zh-CN" sz="2400">
                <a:solidFill>
                  <a:srgbClr val="040468"/>
                </a:solidFill>
                <a:latin typeface="楷体_GB2312" pitchFamily="49" charset="-122"/>
                <a:ea typeface="楷体_GB2312" pitchFamily="49" charset="-122"/>
              </a:rPr>
              <a:t>(b) </a:t>
            </a:r>
            <a:r>
              <a:rPr kumimoji="1" lang="zh-CN" altLang="en-US" sz="2400">
                <a:solidFill>
                  <a:srgbClr val="040468"/>
                </a:solidFill>
                <a:latin typeface="楷体_GB2312" pitchFamily="49" charset="-122"/>
                <a:ea typeface="楷体_GB2312" pitchFamily="49" charset="-122"/>
              </a:rPr>
              <a:t>数字波形的常规表示</a:t>
            </a:r>
          </a:p>
        </p:txBody>
      </p:sp>
      <p:sp>
        <p:nvSpPr>
          <p:cNvPr id="30724" name="Rectangle 6"/>
          <p:cNvSpPr>
            <a:spLocks noChangeArrowheads="1"/>
          </p:cNvSpPr>
          <p:nvPr/>
        </p:nvSpPr>
        <p:spPr bwMode="auto">
          <a:xfrm>
            <a:off x="827088" y="549275"/>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cs typeface="Times New Roman" panose="02020603050405020304" pitchFamily="18" charset="0"/>
              </a:rPr>
              <a:t>2.</a:t>
            </a:r>
            <a:r>
              <a:rPr kumimoji="1" lang="zh-CN" altLang="en-US" sz="2400">
                <a:solidFill>
                  <a:srgbClr val="CC0000"/>
                </a:solidFill>
                <a:latin typeface="楷体_GB2312" pitchFamily="49" charset="-122"/>
                <a:ea typeface="楷体_GB2312" pitchFamily="49" charset="-122"/>
                <a:cs typeface="Times New Roman" panose="02020603050405020304" pitchFamily="18" charset="0"/>
              </a:rPr>
              <a:t>数字波形</a:t>
            </a:r>
          </a:p>
        </p:txBody>
      </p:sp>
      <p:sp>
        <p:nvSpPr>
          <p:cNvPr id="30725" name="Rectangle 7"/>
          <p:cNvSpPr>
            <a:spLocks noChangeArrowheads="1"/>
          </p:cNvSpPr>
          <p:nvPr/>
        </p:nvSpPr>
        <p:spPr bwMode="auto">
          <a:xfrm>
            <a:off x="827088" y="1282700"/>
            <a:ext cx="631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数字波形</a:t>
            </a:r>
            <a:r>
              <a:rPr kumimoji="1" lang="zh-CN" altLang="en-US" sz="2400">
                <a:solidFill>
                  <a:srgbClr val="040468"/>
                </a:solidFill>
                <a:latin typeface="楷体_GB2312" pitchFamily="49" charset="-122"/>
                <a:ea typeface="楷体_GB2312" pitchFamily="49" charset="-122"/>
                <a:sym typeface="Symbol" panose="05050102010706020507" pitchFamily="18" charset="2"/>
              </a:rPr>
              <a:t></a:t>
            </a:r>
            <a:r>
              <a:rPr kumimoji="1" lang="zh-CN" altLang="en-US" sz="2400">
                <a:solidFill>
                  <a:srgbClr val="040468"/>
                </a:solidFill>
                <a:latin typeface="楷体_GB2312" pitchFamily="49" charset="-122"/>
                <a:ea typeface="楷体_GB2312" pitchFamily="49" charset="-122"/>
              </a:rPr>
              <a:t>是信号逻辑电平对时间的图形表示</a:t>
            </a:r>
          </a:p>
        </p:txBody>
      </p:sp>
      <p:graphicFrame>
        <p:nvGraphicFramePr>
          <p:cNvPr id="30726" name="Object 9"/>
          <p:cNvGraphicFramePr>
            <a:graphicFrameLocks noChangeAspect="1"/>
          </p:cNvGraphicFramePr>
          <p:nvPr/>
        </p:nvGraphicFramePr>
        <p:xfrm>
          <a:off x="584200" y="3198813"/>
          <a:ext cx="3987800" cy="1730375"/>
        </p:xfrm>
        <a:graphic>
          <a:graphicData uri="http://schemas.openxmlformats.org/presentationml/2006/ole">
            <mc:AlternateContent xmlns:mc="http://schemas.openxmlformats.org/markup-compatibility/2006">
              <mc:Choice xmlns:v="urn:schemas-microsoft-com:vml" Requires="v">
                <p:oleObj spid="_x0000_s30732" name="图片" r:id="rId3" imgW="2373484" imgH="1016338" progId="Word.Picture.8">
                  <p:embed/>
                </p:oleObj>
              </mc:Choice>
              <mc:Fallback>
                <p:oleObj name="图片" r:id="rId3" imgW="2373484" imgH="1016338"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t="-1418"/>
                      <a:stretch>
                        <a:fillRect/>
                      </a:stretch>
                    </p:blipFill>
                    <p:spPr bwMode="auto">
                      <a:xfrm>
                        <a:off x="584200" y="3198813"/>
                        <a:ext cx="3987800" cy="173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11"/>
          <p:cNvGraphicFramePr>
            <a:graphicFrameLocks noChangeAspect="1"/>
          </p:cNvGraphicFramePr>
          <p:nvPr/>
        </p:nvGraphicFramePr>
        <p:xfrm>
          <a:off x="5387975" y="3714750"/>
          <a:ext cx="3251200" cy="695325"/>
        </p:xfrm>
        <a:graphic>
          <a:graphicData uri="http://schemas.openxmlformats.org/presentationml/2006/ole">
            <mc:AlternateContent xmlns:mc="http://schemas.openxmlformats.org/markup-compatibility/2006">
              <mc:Choice xmlns:v="urn:schemas-microsoft-com:vml" Requires="v">
                <p:oleObj spid="_x0000_s30733" name="图片" r:id="rId5" imgW="1935302" imgH="409274" progId="Word.Picture.8">
                  <p:embed/>
                </p:oleObj>
              </mc:Choice>
              <mc:Fallback>
                <p:oleObj name="图片" r:id="rId5" imgW="1935302" imgH="409274" progId="Word.Picture.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t="-1418"/>
                      <a:stretch>
                        <a:fillRect/>
                      </a:stretch>
                    </p:blipFill>
                    <p:spPr bwMode="auto">
                      <a:xfrm>
                        <a:off x="5387975" y="3714750"/>
                        <a:ext cx="3251200" cy="695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4"/>
          <p:cNvGraphicFramePr>
            <a:graphicFrameLocks noChangeAspect="1"/>
          </p:cNvGraphicFramePr>
          <p:nvPr/>
        </p:nvGraphicFramePr>
        <p:xfrm>
          <a:off x="107950" y="2070100"/>
          <a:ext cx="8928100" cy="3332163"/>
        </p:xfrm>
        <a:graphic>
          <a:graphicData uri="http://schemas.openxmlformats.org/presentationml/2006/ole">
            <mc:AlternateContent xmlns:mc="http://schemas.openxmlformats.org/markup-compatibility/2006">
              <mc:Choice xmlns:v="urn:schemas-microsoft-com:vml" Requires="v">
                <p:oleObj spid="_x0000_s31756" name="Image" r:id="rId3" imgW="29114286" imgH="10866667" progId="Photoshop.Image.8">
                  <p:embed/>
                </p:oleObj>
              </mc:Choice>
              <mc:Fallback>
                <p:oleObj name="Image" r:id="rId3" imgW="29114286" imgH="10866667" progId="Photoshop.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070100"/>
                        <a:ext cx="89281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7" name="AutoShape 5"/>
          <p:cNvSpPr>
            <a:spLocks noChangeArrowheads="1"/>
          </p:cNvSpPr>
          <p:nvPr/>
        </p:nvSpPr>
        <p:spPr bwMode="auto">
          <a:xfrm>
            <a:off x="4500563" y="1946275"/>
            <a:ext cx="1328737" cy="381000"/>
          </a:xfrm>
          <a:prstGeom prst="wedgeRoundRectCallout">
            <a:avLst>
              <a:gd name="adj1" fmla="val 64218"/>
              <a:gd name="adj2" fmla="val 243333"/>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高电平</a:t>
            </a:r>
          </a:p>
        </p:txBody>
      </p:sp>
      <p:sp>
        <p:nvSpPr>
          <p:cNvPr id="31748" name="AutoShape 6"/>
          <p:cNvSpPr>
            <a:spLocks noChangeArrowheads="1"/>
          </p:cNvSpPr>
          <p:nvPr/>
        </p:nvSpPr>
        <p:spPr bwMode="auto">
          <a:xfrm>
            <a:off x="6948488" y="2162175"/>
            <a:ext cx="1373187" cy="381000"/>
          </a:xfrm>
          <a:prstGeom prst="wedgeRoundRectCallout">
            <a:avLst>
              <a:gd name="adj1" fmla="val -82139"/>
              <a:gd name="adj2" fmla="val 295000"/>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低电平</a:t>
            </a:r>
          </a:p>
        </p:txBody>
      </p:sp>
      <p:sp>
        <p:nvSpPr>
          <p:cNvPr id="31749" name="AutoShape 7"/>
          <p:cNvSpPr>
            <a:spLocks noChangeArrowheads="1"/>
          </p:cNvSpPr>
          <p:nvPr/>
        </p:nvSpPr>
        <p:spPr bwMode="auto">
          <a:xfrm>
            <a:off x="7596188" y="3314700"/>
            <a:ext cx="1208087" cy="452438"/>
          </a:xfrm>
          <a:prstGeom prst="wedgeRoundRectCallout">
            <a:avLst>
              <a:gd name="adj1" fmla="val -81407"/>
              <a:gd name="adj2" fmla="val 186139"/>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有脉冲</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31750" name="Rectangle 8"/>
          <p:cNvSpPr>
            <a:spLocks noChangeArrowheads="1"/>
          </p:cNvSpPr>
          <p:nvPr/>
        </p:nvSpPr>
        <p:spPr bwMode="auto">
          <a:xfrm>
            <a:off x="3924300" y="1370013"/>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非归零型</a:t>
            </a:r>
          </a:p>
        </p:txBody>
      </p:sp>
      <p:sp>
        <p:nvSpPr>
          <p:cNvPr id="31751" name="Rectangle 9"/>
          <p:cNvSpPr>
            <a:spLocks noChangeArrowheads="1"/>
          </p:cNvSpPr>
          <p:nvPr/>
        </p:nvSpPr>
        <p:spPr bwMode="auto">
          <a:xfrm>
            <a:off x="6084888" y="1370013"/>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归零型</a:t>
            </a:r>
          </a:p>
        </p:txBody>
      </p:sp>
      <p:sp>
        <p:nvSpPr>
          <p:cNvPr id="31752" name="AutoShape 11"/>
          <p:cNvSpPr>
            <a:spLocks noChangeArrowheads="1"/>
          </p:cNvSpPr>
          <p:nvPr/>
        </p:nvSpPr>
        <p:spPr bwMode="auto">
          <a:xfrm>
            <a:off x="7385050" y="4756150"/>
            <a:ext cx="1208088" cy="381000"/>
          </a:xfrm>
          <a:prstGeom prst="wedgeRoundRectCallout">
            <a:avLst>
              <a:gd name="adj1" fmla="val -106505"/>
              <a:gd name="adj2" fmla="val -84167"/>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无脉冲</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31753" name="Rectangle 12"/>
          <p:cNvSpPr>
            <a:spLocks noChangeArrowheads="1"/>
          </p:cNvSpPr>
          <p:nvPr/>
        </p:nvSpPr>
        <p:spPr bwMode="auto">
          <a:xfrm>
            <a:off x="468313" y="1341438"/>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(1)</a:t>
            </a:r>
            <a:r>
              <a:rPr kumimoji="1" lang="zh-CN" altLang="en-US" sz="2400">
                <a:solidFill>
                  <a:srgbClr val="040468"/>
                </a:solidFill>
                <a:latin typeface="楷体_GB2312" pitchFamily="49" charset="-122"/>
                <a:ea typeface="楷体_GB2312" pitchFamily="49" charset="-122"/>
              </a:rPr>
              <a:t>数字波形的两种类型</a:t>
            </a:r>
            <a:r>
              <a:rPr kumimoji="1" lang="en-US" altLang="zh-CN" sz="2400">
                <a:solidFill>
                  <a:srgbClr val="040468"/>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539750" y="1844675"/>
            <a:ext cx="82089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400">
                <a:solidFill>
                  <a:schemeClr val="folHlink"/>
                </a:solidFill>
                <a:latin typeface="Times New Roman" panose="02020603050405020304" pitchFamily="18" charset="0"/>
                <a:ea typeface="楷体_GB2312" pitchFamily="49" charset="-122"/>
                <a:cs typeface="Arial" panose="020B0604020202020204" pitchFamily="34" charset="0"/>
              </a:rPr>
              <a:t>例</a:t>
            </a:r>
            <a:r>
              <a:rPr kumimoji="1" lang="en-US" altLang="zh-CN" sz="2400">
                <a:solidFill>
                  <a:schemeClr val="folHlink"/>
                </a:solidFill>
                <a:latin typeface="Times New Roman" panose="02020603050405020304" pitchFamily="18" charset="0"/>
                <a:ea typeface="楷体_GB2312" pitchFamily="49" charset="-122"/>
                <a:cs typeface="Arial" panose="020B0604020202020204" pitchFamily="34" charset="0"/>
              </a:rPr>
              <a:t>1.1.1</a:t>
            </a:r>
            <a:r>
              <a:rPr kumimoji="1" lang="en-US" altLang="zh-CN" sz="2400">
                <a:solidFill>
                  <a:schemeClr val="folHlink"/>
                </a:solidFill>
                <a:latin typeface="楷体_GB2312" pitchFamily="49" charset="-122"/>
                <a:ea typeface="楷体_GB2312" pitchFamily="49" charset="-122"/>
                <a:cs typeface="Arial" panose="020B0604020202020204" pitchFamily="34" charset="0"/>
              </a:rPr>
              <a:t>  </a:t>
            </a:r>
            <a:r>
              <a:rPr kumimoji="1" lang="zh-CN" altLang="en-US" sz="2400">
                <a:solidFill>
                  <a:schemeClr val="folHlink"/>
                </a:solidFill>
                <a:latin typeface="楷体_GB2312" pitchFamily="49" charset="-122"/>
                <a:ea typeface="楷体_GB2312" pitchFamily="49" charset="-122"/>
                <a:cs typeface="Arial" panose="020B0604020202020204" pitchFamily="34" charset="0"/>
              </a:rPr>
              <a:t>某通信系统每秒钟传输</a:t>
            </a:r>
            <a:r>
              <a:rPr kumimoji="1" lang="en-US" altLang="zh-CN" sz="2400">
                <a:solidFill>
                  <a:schemeClr val="folHlink"/>
                </a:solidFill>
                <a:latin typeface="楷体_GB2312" pitchFamily="49" charset="-122"/>
                <a:ea typeface="楷体_GB2312" pitchFamily="49" charset="-122"/>
                <a:cs typeface="Arial" panose="020B0604020202020204" pitchFamily="34" charset="0"/>
              </a:rPr>
              <a:t>1544000</a:t>
            </a:r>
            <a:r>
              <a:rPr kumimoji="1" lang="zh-CN" altLang="en-US" sz="2400">
                <a:solidFill>
                  <a:schemeClr val="folHlink"/>
                </a:solidFill>
                <a:latin typeface="楷体_GB2312" pitchFamily="49" charset="-122"/>
                <a:ea typeface="楷体_GB2312" pitchFamily="49" charset="-122"/>
                <a:cs typeface="Arial" panose="020B0604020202020204" pitchFamily="34" charset="0"/>
              </a:rPr>
              <a:t>位</a:t>
            </a:r>
            <a:r>
              <a:rPr kumimoji="1" lang="en-US" altLang="zh-CN" sz="2400">
                <a:solidFill>
                  <a:schemeClr val="folHlink"/>
                </a:solidFill>
                <a:latin typeface="楷体_GB2312" pitchFamily="49" charset="-122"/>
                <a:ea typeface="楷体_GB2312" pitchFamily="49" charset="-122"/>
                <a:cs typeface="Arial" panose="020B0604020202020204" pitchFamily="34" charset="0"/>
              </a:rPr>
              <a:t>(1.544</a:t>
            </a:r>
            <a:r>
              <a:rPr kumimoji="1" lang="zh-CN" altLang="en-US" sz="2400">
                <a:solidFill>
                  <a:schemeClr val="folHlink"/>
                </a:solidFill>
                <a:latin typeface="楷体_GB2312" pitchFamily="49" charset="-122"/>
                <a:ea typeface="楷体_GB2312" pitchFamily="49" charset="-122"/>
                <a:cs typeface="Arial" panose="020B0604020202020204" pitchFamily="34" charset="0"/>
              </a:rPr>
              <a:t>兆位</a:t>
            </a:r>
            <a:r>
              <a:rPr kumimoji="1" lang="en-US" altLang="zh-CN" sz="2400">
                <a:solidFill>
                  <a:schemeClr val="folHlink"/>
                </a:solidFill>
                <a:latin typeface="楷体_GB2312" pitchFamily="49" charset="-122"/>
                <a:ea typeface="楷体_GB2312" pitchFamily="49" charset="-122"/>
                <a:cs typeface="Arial" panose="020B0604020202020204" pitchFamily="34" charset="0"/>
              </a:rPr>
              <a:t>)</a:t>
            </a:r>
            <a:r>
              <a:rPr kumimoji="1" lang="zh-CN" altLang="en-US" sz="2400">
                <a:solidFill>
                  <a:schemeClr val="folHlink"/>
                </a:solidFill>
                <a:latin typeface="楷体_GB2312" pitchFamily="49" charset="-122"/>
                <a:ea typeface="楷体_GB2312" pitchFamily="49" charset="-122"/>
                <a:cs typeface="Arial" panose="020B0604020202020204" pitchFamily="34" charset="0"/>
              </a:rPr>
              <a:t>数据，求每位数据的时间</a:t>
            </a:r>
            <a:r>
              <a:rPr kumimoji="1" lang="en-US" altLang="zh-CN" sz="2400">
                <a:solidFill>
                  <a:srgbClr val="CC0000"/>
                </a:solidFill>
                <a:latin typeface="楷体_GB2312" pitchFamily="49" charset="-122"/>
                <a:ea typeface="楷体_GB2312" pitchFamily="49" charset="-122"/>
                <a:cs typeface="Arial" panose="020B0604020202020204" pitchFamily="34" charset="0"/>
              </a:rPr>
              <a:t>(</a:t>
            </a:r>
            <a:r>
              <a:rPr kumimoji="1" lang="zh-CN" altLang="en-US" sz="2400">
                <a:solidFill>
                  <a:srgbClr val="CC0000"/>
                </a:solidFill>
                <a:latin typeface="楷体_GB2312" pitchFamily="49" charset="-122"/>
                <a:ea typeface="楷体_GB2312" pitchFamily="49" charset="-122"/>
                <a:cs typeface="Arial" panose="020B0604020202020204" pitchFamily="34" charset="0"/>
              </a:rPr>
              <a:t>位时间</a:t>
            </a:r>
            <a:r>
              <a:rPr kumimoji="1" lang="en-US" altLang="zh-CN" sz="2400">
                <a:solidFill>
                  <a:srgbClr val="CC0000"/>
                </a:solidFill>
                <a:latin typeface="楷体_GB2312" pitchFamily="49" charset="-122"/>
                <a:ea typeface="楷体_GB2312" pitchFamily="49" charset="-122"/>
                <a:cs typeface="Arial" panose="020B0604020202020204" pitchFamily="34" charset="0"/>
              </a:rPr>
              <a:t>)</a:t>
            </a:r>
            <a:r>
              <a:rPr kumimoji="1" lang="zh-CN" altLang="en-US" sz="2400">
                <a:solidFill>
                  <a:schemeClr val="folHlink"/>
                </a:solidFill>
                <a:latin typeface="楷体_GB2312" pitchFamily="49" charset="-122"/>
                <a:ea typeface="楷体_GB2312" pitchFamily="49" charset="-122"/>
                <a:cs typeface="Arial" panose="020B0604020202020204" pitchFamily="34" charset="0"/>
              </a:rPr>
              <a:t>。</a:t>
            </a:r>
          </a:p>
          <a:p>
            <a:endParaRPr kumimoji="1" lang="en-US" altLang="zh-CN" sz="2400">
              <a:solidFill>
                <a:schemeClr val="folHlink"/>
              </a:solidFill>
              <a:latin typeface="楷体_GB2312" pitchFamily="49" charset="-122"/>
              <a:ea typeface="楷体_GB2312" pitchFamily="49" charset="-122"/>
              <a:cs typeface="Arial" panose="020B0604020202020204" pitchFamily="34" charset="0"/>
            </a:endParaRPr>
          </a:p>
        </p:txBody>
      </p:sp>
      <p:graphicFrame>
        <p:nvGraphicFramePr>
          <p:cNvPr id="32771" name="Object 4"/>
          <p:cNvGraphicFramePr>
            <a:graphicFrameLocks noChangeAspect="1"/>
          </p:cNvGraphicFramePr>
          <p:nvPr/>
        </p:nvGraphicFramePr>
        <p:xfrm>
          <a:off x="971550" y="4764088"/>
          <a:ext cx="7627938" cy="976312"/>
        </p:xfrm>
        <a:graphic>
          <a:graphicData uri="http://schemas.openxmlformats.org/presentationml/2006/ole">
            <mc:AlternateContent xmlns:mc="http://schemas.openxmlformats.org/markup-compatibility/2006">
              <mc:Choice xmlns:v="urn:schemas-microsoft-com:vml" Requires="v">
                <p:oleObj spid="_x0000_s32776" name="Equation" r:id="rId3" imgW="2489200" imgH="419100" progId="Equation.DSMT4">
                  <p:embed/>
                </p:oleObj>
              </mc:Choice>
              <mc:Fallback>
                <p:oleObj name="Equation" r:id="rId3" imgW="24892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64088"/>
                        <a:ext cx="7627938"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6"/>
          <p:cNvSpPr>
            <a:spLocks noChangeArrowheads="1"/>
          </p:cNvSpPr>
          <p:nvPr/>
        </p:nvSpPr>
        <p:spPr bwMode="auto">
          <a:xfrm>
            <a:off x="395288" y="3284538"/>
            <a:ext cx="68405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kumimoji="1" lang="en-US" altLang="zh-CN" sz="2400">
              <a:solidFill>
                <a:schemeClr val="folHlink"/>
              </a:solidFill>
              <a:latin typeface="楷体_GB2312" pitchFamily="49" charset="-122"/>
              <a:ea typeface="楷体_GB2312" pitchFamily="49" charset="-122"/>
            </a:endParaRPr>
          </a:p>
          <a:p>
            <a:r>
              <a:rPr kumimoji="1" lang="zh-CN" altLang="en-US" sz="2400">
                <a:solidFill>
                  <a:schemeClr val="folHlink"/>
                </a:solidFill>
                <a:latin typeface="楷体_GB2312" pitchFamily="49" charset="-122"/>
                <a:ea typeface="楷体_GB2312" pitchFamily="49" charset="-122"/>
                <a:cs typeface="Arial" panose="020B0604020202020204" pitchFamily="34" charset="0"/>
              </a:rPr>
              <a:t>解：</a:t>
            </a:r>
            <a:r>
              <a:rPr kumimoji="1" lang="zh-CN" altLang="en-US" sz="2400">
                <a:solidFill>
                  <a:schemeClr val="folHlink"/>
                </a:solidFill>
                <a:latin typeface="楷体_GB2312" pitchFamily="49" charset="-122"/>
                <a:ea typeface="楷体_GB2312" pitchFamily="49" charset="-122"/>
                <a:cs typeface="Times New Roman" panose="02020603050405020304" pitchFamily="18" charset="0"/>
              </a:rPr>
              <a:t>按题意，每位数据的时间为</a:t>
            </a:r>
            <a:endParaRPr kumimoji="1" lang="zh-CN" altLang="en-US" sz="2400">
              <a:solidFill>
                <a:schemeClr val="folHlink"/>
              </a:solidFill>
              <a:latin typeface="楷体_GB2312" pitchFamily="49" charset="-122"/>
              <a:ea typeface="楷体_GB2312" pitchFamily="49" charset="-122"/>
            </a:endParaRPr>
          </a:p>
          <a:p>
            <a:endParaRPr kumimoji="1" lang="en-US" altLang="zh-CN" sz="2400">
              <a:solidFill>
                <a:schemeClr val="folHlink"/>
              </a:solidFill>
              <a:latin typeface="楷体_GB2312" pitchFamily="49" charset="-122"/>
              <a:ea typeface="楷体_GB2312" pitchFamily="49" charset="-122"/>
            </a:endParaRPr>
          </a:p>
        </p:txBody>
      </p:sp>
      <p:sp>
        <p:nvSpPr>
          <p:cNvPr id="32773" name="Rectangle 7"/>
          <p:cNvSpPr>
            <a:spLocks noChangeArrowheads="1"/>
          </p:cNvSpPr>
          <p:nvPr/>
        </p:nvSpPr>
        <p:spPr bwMode="auto">
          <a:xfrm>
            <a:off x="1619250" y="981075"/>
            <a:ext cx="582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 </a:t>
            </a:r>
            <a:r>
              <a:rPr kumimoji="1" lang="zh-CN" altLang="en-US" sz="2400">
                <a:solidFill>
                  <a:srgbClr val="CC0000"/>
                </a:solidFill>
                <a:latin typeface="楷体_GB2312" pitchFamily="49" charset="-122"/>
                <a:ea typeface="楷体_GB2312" pitchFamily="49" charset="-122"/>
              </a:rPr>
              <a:t>比特率</a:t>
            </a:r>
            <a:r>
              <a:rPr kumimoji="1" lang="zh-CN" altLang="en-US" sz="2400">
                <a:solidFill>
                  <a:srgbClr val="040468"/>
                </a:solidFill>
                <a:latin typeface="楷体_GB2312" pitchFamily="49" charset="-122"/>
                <a:ea typeface="楷体_GB2312" pitchFamily="49" charset="-122"/>
              </a:rPr>
              <a:t> </a:t>
            </a:r>
            <a:r>
              <a:rPr kumimoji="1" lang="en-US" altLang="zh-CN" sz="2400">
                <a:solidFill>
                  <a:srgbClr val="040468"/>
                </a:solidFill>
                <a:latin typeface="楷体_GB2312" pitchFamily="49" charset="-122"/>
                <a:ea typeface="楷体_GB2312" pitchFamily="49" charset="-122"/>
              </a:rPr>
              <a:t>-------- </a:t>
            </a:r>
            <a:r>
              <a:rPr kumimoji="1" lang="zh-CN" altLang="en-US" sz="2400">
                <a:solidFill>
                  <a:srgbClr val="040468"/>
                </a:solidFill>
                <a:latin typeface="楷体_GB2312" pitchFamily="49" charset="-122"/>
                <a:ea typeface="楷体_GB2312" pitchFamily="49" charset="-122"/>
              </a:rPr>
              <a:t>每秒钟传输数据的位数</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4"/>
          <p:cNvGraphicFramePr>
            <a:graphicFrameLocks noChangeAspect="1"/>
          </p:cNvGraphicFramePr>
          <p:nvPr/>
        </p:nvGraphicFramePr>
        <p:xfrm>
          <a:off x="203200" y="2060575"/>
          <a:ext cx="8616950" cy="3529013"/>
        </p:xfrm>
        <a:graphic>
          <a:graphicData uri="http://schemas.openxmlformats.org/presentationml/2006/ole">
            <mc:AlternateContent xmlns:mc="http://schemas.openxmlformats.org/markup-compatibility/2006">
              <mc:Choice xmlns:v="urn:schemas-microsoft-com:vml" Requires="v">
                <p:oleObj spid="_x0000_s33806" name="Image" r:id="rId3" imgW="29000000" imgH="8809524" progId="Photoshop.Image.8">
                  <p:embed/>
                </p:oleObj>
              </mc:Choice>
              <mc:Fallback>
                <p:oleObj name="Image" r:id="rId3" imgW="29000000" imgH="8809524" progId="Photoshop.Imag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2060575"/>
                        <a:ext cx="861695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Rectangle 5"/>
          <p:cNvSpPr>
            <a:spLocks noChangeArrowheads="1"/>
          </p:cNvSpPr>
          <p:nvPr/>
        </p:nvSpPr>
        <p:spPr bwMode="auto">
          <a:xfrm>
            <a:off x="611188" y="1125538"/>
            <a:ext cx="3109912" cy="469900"/>
          </a:xfrm>
          <a:prstGeom prst="rect">
            <a:avLst/>
          </a:prstGeom>
          <a:noFill/>
          <a:ln w="12700">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(2)</a:t>
            </a:r>
            <a:r>
              <a:rPr kumimoji="1" lang="zh-CN" altLang="en-US" sz="2400">
                <a:solidFill>
                  <a:srgbClr val="040468"/>
                </a:solidFill>
                <a:latin typeface="楷体_GB2312" pitchFamily="49" charset="-122"/>
                <a:ea typeface="楷体_GB2312" pitchFamily="49" charset="-122"/>
              </a:rPr>
              <a:t>周期性和非周期性</a:t>
            </a:r>
          </a:p>
        </p:txBody>
      </p:sp>
      <p:sp>
        <p:nvSpPr>
          <p:cNvPr id="33796" name="AutoShape 6"/>
          <p:cNvSpPr>
            <a:spLocks noChangeAspect="1" noChangeArrowheads="1" noTextEdit="1"/>
          </p:cNvSpPr>
          <p:nvPr/>
        </p:nvSpPr>
        <p:spPr bwMode="auto">
          <a:xfrm>
            <a:off x="1370013" y="2152650"/>
            <a:ext cx="6026150" cy="2287588"/>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797" name="Rectangle 7"/>
          <p:cNvSpPr>
            <a:spLocks noChangeArrowheads="1"/>
          </p:cNvSpPr>
          <p:nvPr/>
        </p:nvSpPr>
        <p:spPr bwMode="auto">
          <a:xfrm>
            <a:off x="2773363" y="4264025"/>
            <a:ext cx="138112" cy="314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40468"/>
                </a:solidFill>
                <a:latin typeface="楷体_GB2312" pitchFamily="49" charset="-122"/>
                <a:ea typeface="楷体_GB2312" pitchFamily="49" charset="-122"/>
              </a:rPr>
              <a:t> </a:t>
            </a:r>
            <a:endParaRPr lang="en-US" altLang="zh-CN" sz="2000" b="0">
              <a:solidFill>
                <a:srgbClr val="040468"/>
              </a:solidFill>
              <a:latin typeface="楷体_GB2312" pitchFamily="49" charset="-122"/>
              <a:ea typeface="楷体_GB2312" pitchFamily="49" charset="-122"/>
            </a:endParaRPr>
          </a:p>
        </p:txBody>
      </p:sp>
      <p:grpSp>
        <p:nvGrpSpPr>
          <p:cNvPr id="33798" name="Group 8"/>
          <p:cNvGrpSpPr>
            <a:grpSpLocks/>
          </p:cNvGrpSpPr>
          <p:nvPr/>
        </p:nvGrpSpPr>
        <p:grpSpPr bwMode="auto">
          <a:xfrm>
            <a:off x="842963" y="1865313"/>
            <a:ext cx="6864350" cy="4016375"/>
            <a:chOff x="1104" y="2160"/>
            <a:chExt cx="3648" cy="1872"/>
          </a:xfrm>
        </p:grpSpPr>
        <p:sp>
          <p:nvSpPr>
            <p:cNvPr id="33802" name="Text Box 9"/>
            <p:cNvSpPr txBox="1">
              <a:spLocks noChangeArrowheads="1"/>
            </p:cNvSpPr>
            <p:nvPr/>
          </p:nvSpPr>
          <p:spPr bwMode="auto">
            <a:xfrm>
              <a:off x="2352" y="3792"/>
              <a:ext cx="1056" cy="93"/>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endParaRPr kumimoji="1" lang="en-GB" altLang="zh-CN" sz="2000" baseline="-25000">
                <a:solidFill>
                  <a:srgbClr val="040468"/>
                </a:solidFill>
                <a:latin typeface="楷体_GB2312" pitchFamily="49" charset="-122"/>
                <a:ea typeface="楷体_GB2312" pitchFamily="49" charset="-122"/>
              </a:endParaRPr>
            </a:p>
          </p:txBody>
        </p:sp>
        <p:sp>
          <p:nvSpPr>
            <p:cNvPr id="33803" name="Rectangle 10"/>
            <p:cNvSpPr>
              <a:spLocks noChangeArrowheads="1"/>
            </p:cNvSpPr>
            <p:nvPr/>
          </p:nvSpPr>
          <p:spPr bwMode="auto">
            <a:xfrm>
              <a:off x="1104" y="2160"/>
              <a:ext cx="3648" cy="1872"/>
            </a:xfrm>
            <a:prstGeom prst="rect">
              <a:avLst/>
            </a:prstGeom>
            <a:noFill/>
            <a:ln w="19050">
              <a:solidFill>
                <a:srgbClr val="FFFFFF">
                  <a:alpha val="0"/>
                </a:srgbClr>
              </a:solidFill>
              <a:miter lim="800000"/>
              <a:headEnd/>
              <a:tailEnd/>
            </a:ln>
            <a:effectLst/>
            <a:extLst>
              <a:ext uri="{909E8E84-426E-40DD-AFC4-6F175D3DCCD1}">
                <a14:hiddenFill xmlns:a14="http://schemas.microsoft.com/office/drawing/2010/main">
                  <a:solidFill>
                    <a:srgbClr val="FFCC99">
                      <a:alpha val="0"/>
                    </a:srgbClr>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33799" name="AutoShape 11"/>
          <p:cNvSpPr>
            <a:spLocks noChangeArrowheads="1"/>
          </p:cNvSpPr>
          <p:nvPr/>
        </p:nvSpPr>
        <p:spPr bwMode="auto">
          <a:xfrm>
            <a:off x="5076825" y="1628775"/>
            <a:ext cx="2808288" cy="676275"/>
          </a:xfrm>
          <a:prstGeom prst="wedgeRoundRectCallout">
            <a:avLst>
              <a:gd name="adj1" fmla="val -51468"/>
              <a:gd name="adj2" fmla="val 141079"/>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非周期性数字波形</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33800" name="AutoShape 12"/>
          <p:cNvSpPr>
            <a:spLocks noChangeArrowheads="1"/>
          </p:cNvSpPr>
          <p:nvPr/>
        </p:nvSpPr>
        <p:spPr bwMode="auto">
          <a:xfrm>
            <a:off x="6227763" y="5300663"/>
            <a:ext cx="2663825" cy="381000"/>
          </a:xfrm>
          <a:prstGeom prst="wedgeRoundRectCallout">
            <a:avLst>
              <a:gd name="adj1" fmla="val -95588"/>
              <a:gd name="adj2" fmla="val -240417"/>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周期性数字波形</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33801" name="Rectangle 13"/>
          <p:cNvSpPr>
            <a:spLocks noChangeArrowheads="1"/>
          </p:cNvSpPr>
          <p:nvPr/>
        </p:nvSpPr>
        <p:spPr bwMode="auto">
          <a:xfrm>
            <a:off x="3881438" y="3606800"/>
            <a:ext cx="11477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000" b="0">
                <a:latin typeface="Times New Roman" panose="02020603050405020304" pitchFamily="18" charset="0"/>
                <a:ea typeface="华康简宋" charset="-122"/>
                <a:cs typeface="Times New Roman" panose="02020603050405020304" pitchFamily="18" charset="0"/>
              </a:rPr>
              <a:t>	</a:t>
            </a:r>
            <a:r>
              <a:rPr kumimoji="1" lang="en-US" altLang="zh-CN" sz="1100" b="0">
                <a:latin typeface="Verdana" panose="020B0604030504040204" pitchFamily="34" charset="0"/>
                <a:ea typeface="华康简宋" charset="-122"/>
                <a:cs typeface="Times New Roman" panose="02020603050405020304" pitchFamily="18" charset="0"/>
              </a:rPr>
              <a:t> </a:t>
            </a:r>
            <a:endParaRPr kumimoji="1" lang="en-US" altLang="zh-CN" sz="2400" b="0">
              <a:latin typeface="Times New Roman" panose="02020603050405020304" pitchFamily="18" charset="0"/>
              <a:ea typeface="华康简宋"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ChangeArrowheads="1"/>
          </p:cNvSpPr>
          <p:nvPr/>
        </p:nvSpPr>
        <p:spPr bwMode="auto">
          <a:xfrm>
            <a:off x="0" y="1412875"/>
            <a:ext cx="91249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400">
                <a:solidFill>
                  <a:schemeClr val="folHlink"/>
                </a:solidFill>
                <a:latin typeface="Times New Roman" panose="02020603050405020304" pitchFamily="18" charset="0"/>
                <a:ea typeface="楷体_GB2312" pitchFamily="49" charset="-122"/>
                <a:cs typeface="Arial" panose="020B0604020202020204" pitchFamily="34" charset="0"/>
              </a:rPr>
              <a:t>例</a:t>
            </a:r>
            <a:r>
              <a:rPr kumimoji="1" lang="en-US" altLang="zh-CN" sz="2400">
                <a:solidFill>
                  <a:schemeClr val="folHlink"/>
                </a:solidFill>
                <a:latin typeface="Times New Roman" panose="02020603050405020304" pitchFamily="18" charset="0"/>
                <a:ea typeface="楷体_GB2312" pitchFamily="49" charset="-122"/>
                <a:cs typeface="Arial" panose="020B0604020202020204" pitchFamily="34" charset="0"/>
              </a:rPr>
              <a:t>1.1.2</a:t>
            </a:r>
            <a:r>
              <a:rPr kumimoji="1"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设周期性数字波形的高电平持续</a:t>
            </a:r>
            <a:r>
              <a:rPr kumimoji="1"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6ms</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，低电平持续</a:t>
            </a:r>
            <a:r>
              <a:rPr kumimoji="1"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10ms</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ct val="180000"/>
              </a:lnSpc>
            </a:pP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求</a:t>
            </a:r>
            <a:r>
              <a:rPr kumimoji="1" lang="zh-CN" altLang="en-US" sz="2400">
                <a:solidFill>
                  <a:srgbClr val="CC0000"/>
                </a:solidFill>
                <a:latin typeface="Times New Roman" panose="02020603050405020304" pitchFamily="18" charset="0"/>
                <a:ea typeface="楷体_GB2312" pitchFamily="49" charset="-122"/>
                <a:cs typeface="Times New Roman" panose="02020603050405020304" pitchFamily="18" charset="0"/>
              </a:rPr>
              <a:t>占空比</a:t>
            </a:r>
            <a:r>
              <a:rPr kumimoji="1"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2400">
              <a:solidFill>
                <a:schemeClr val="folHlink"/>
              </a:solidFill>
              <a:latin typeface="Times New Roman" panose="02020603050405020304" pitchFamily="18" charset="0"/>
              <a:ea typeface="楷体_GB2312" pitchFamily="49" charset="-122"/>
            </a:endParaRPr>
          </a:p>
        </p:txBody>
      </p:sp>
      <p:graphicFrame>
        <p:nvGraphicFramePr>
          <p:cNvPr id="34819" name="Object 4"/>
          <p:cNvGraphicFramePr>
            <a:graphicFrameLocks noChangeAspect="1"/>
          </p:cNvGraphicFramePr>
          <p:nvPr/>
        </p:nvGraphicFramePr>
        <p:xfrm>
          <a:off x="2771775" y="4221163"/>
          <a:ext cx="3532188" cy="855662"/>
        </p:xfrm>
        <a:graphic>
          <a:graphicData uri="http://schemas.openxmlformats.org/presentationml/2006/ole">
            <mc:AlternateContent xmlns:mc="http://schemas.openxmlformats.org/markup-compatibility/2006">
              <mc:Choice xmlns:v="urn:schemas-microsoft-com:vml" Requires="v">
                <p:oleObj spid="_x0000_s34823" name="公式" r:id="rId3" imgW="1396394" imgH="342751" progId="Equation.3">
                  <p:embed/>
                </p:oleObj>
              </mc:Choice>
              <mc:Fallback>
                <p:oleObj name="公式" r:id="rId3" imgW="1396394"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221163"/>
                        <a:ext cx="35321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Rectangle 8"/>
          <p:cNvSpPr>
            <a:spLocks noChangeArrowheads="1"/>
          </p:cNvSpPr>
          <p:nvPr/>
        </p:nvSpPr>
        <p:spPr bwMode="auto">
          <a:xfrm>
            <a:off x="0" y="3141663"/>
            <a:ext cx="8870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r>
              <a:rPr kumimoji="1" lang="zh-CN" altLang="en-US" sz="2400">
                <a:solidFill>
                  <a:schemeClr val="folHlink"/>
                </a:solidFill>
                <a:latin typeface="Times New Roman" panose="02020603050405020304" pitchFamily="18" charset="0"/>
                <a:ea typeface="楷体_GB2312" pitchFamily="49" charset="-122"/>
                <a:cs typeface="Arial" panose="020B0604020202020204" pitchFamily="34" charset="0"/>
              </a:rPr>
              <a:t>解：</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因数字波形的脉冲宽度</a:t>
            </a:r>
            <a:r>
              <a:rPr kumimoji="1"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t</a:t>
            </a:r>
            <a:r>
              <a:rPr kumimoji="1" lang="en-US" altLang="zh-CN" sz="2400" baseline="-30000">
                <a:solidFill>
                  <a:schemeClr val="folHlink"/>
                </a:solidFill>
                <a:latin typeface="Times New Roman" panose="02020603050405020304" pitchFamily="18" charset="0"/>
                <a:ea typeface="楷体_GB2312" pitchFamily="49" charset="-122"/>
                <a:cs typeface="Times New Roman" panose="02020603050405020304" pitchFamily="18" charset="0"/>
              </a:rPr>
              <a:t>w</a:t>
            </a:r>
            <a:r>
              <a:rPr kumimoji="1"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=6ms</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，周期</a:t>
            </a:r>
            <a:r>
              <a:rPr kumimoji="1"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T</a:t>
            </a:r>
            <a:r>
              <a:rPr kumimoji="1"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=6ms+10ms=16ms</a:t>
            </a:r>
            <a:r>
              <a:rPr kumimoji="1" lang="zh-CN" altLang="en-US" sz="2400">
                <a:solidFill>
                  <a:schemeClr val="folHlink"/>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2400">
              <a:solidFill>
                <a:schemeClr val="folHlink"/>
              </a:solidFill>
              <a:latin typeface="Times New Roman" panose="02020603050405020304" pitchFamily="18" charset="0"/>
              <a:ea typeface="楷体_GB2312" pitchFamily="49" charset="-122"/>
            </a:endParaRPr>
          </a:p>
          <a:p>
            <a:pPr algn="ctr"/>
            <a:endParaRPr kumimoji="1" lang="en-US" altLang="zh-CN" sz="2400">
              <a:solidFill>
                <a:schemeClr val="folHlink"/>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ChangeArrowheads="1"/>
          </p:cNvSpPr>
          <p:nvPr/>
        </p:nvSpPr>
        <p:spPr bwMode="auto">
          <a:xfrm>
            <a:off x="179388" y="620713"/>
            <a:ext cx="8515350"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sz="2400">
                <a:solidFill>
                  <a:srgbClr val="000066"/>
                </a:solidFill>
                <a:latin typeface="楷体_GB2312" pitchFamily="49" charset="-122"/>
                <a:ea typeface="楷体_GB2312" pitchFamily="49" charset="-122"/>
              </a:rPr>
              <a:t>    数字信号传输、变换、产生等。内容涉及相关器件、功能电路及系统。</a:t>
            </a:r>
            <a:r>
              <a:rPr kumimoji="1" lang="zh-CN" altLang="en-US" sz="2400" b="0">
                <a:latin typeface="楷体_GB2312" pitchFamily="49" charset="-122"/>
                <a:ea typeface="楷体_GB2312" pitchFamily="49" charset="-122"/>
              </a:rPr>
              <a:t> </a:t>
            </a:r>
          </a:p>
        </p:txBody>
      </p:sp>
      <p:sp>
        <p:nvSpPr>
          <p:cNvPr id="4099" name="Text Box 34"/>
          <p:cNvSpPr txBox="1">
            <a:spLocks noChangeArrowheads="1"/>
          </p:cNvSpPr>
          <p:nvPr/>
        </p:nvSpPr>
        <p:spPr bwMode="auto">
          <a:xfrm>
            <a:off x="466725" y="1628775"/>
            <a:ext cx="7489825"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spcBef>
                <a:spcPct val="20000"/>
              </a:spcBef>
              <a:buClr>
                <a:schemeClr val="hlink"/>
              </a:buClr>
              <a:buFont typeface="Wingdings" panose="05000000000000000000" pitchFamily="2" charset="2"/>
              <a:buNone/>
            </a:pPr>
            <a:r>
              <a:rPr lang="en-US" altLang="zh-CN" sz="2400">
                <a:solidFill>
                  <a:srgbClr val="CC0066"/>
                </a:solidFill>
                <a:latin typeface="楷体_GB2312" pitchFamily="49" charset="-122"/>
                <a:ea typeface="楷体_GB2312" pitchFamily="49" charset="-122"/>
              </a:rPr>
              <a:t>  </a:t>
            </a:r>
            <a:r>
              <a:rPr lang="zh-CN" altLang="en-US" sz="2400">
                <a:solidFill>
                  <a:srgbClr val="CC0066"/>
                </a:solidFill>
                <a:latin typeface="楷体_GB2312" pitchFamily="49" charset="-122"/>
                <a:ea typeface="楷体_GB2312" pitchFamily="49" charset="-122"/>
              </a:rPr>
              <a:t>硬件</a:t>
            </a:r>
            <a:r>
              <a:rPr lang="zh-CN" altLang="en-US" sz="2400">
                <a:solidFill>
                  <a:srgbClr val="000066"/>
                </a:solidFill>
                <a:latin typeface="楷体_GB2312" pitchFamily="49" charset="-122"/>
                <a:ea typeface="楷体_GB2312" pitchFamily="49" charset="-122"/>
              </a:rPr>
              <a:t>    处理数字信号的电子电路及其逻辑功能</a:t>
            </a:r>
          </a:p>
          <a:p>
            <a:pPr eaLnBrk="1" hangingPunct="1">
              <a:lnSpc>
                <a:spcPct val="145000"/>
              </a:lnSpc>
              <a:spcBef>
                <a:spcPct val="20000"/>
              </a:spcBef>
              <a:buClr>
                <a:schemeClr val="hlink"/>
              </a:buClr>
              <a:buFont typeface="Wingdings" panose="05000000000000000000" pitchFamily="2" charset="2"/>
              <a:buNone/>
            </a:pPr>
            <a:r>
              <a:rPr lang="zh-CN" altLang="en-US" sz="2400">
                <a:solidFill>
                  <a:srgbClr val="000066"/>
                </a:solidFill>
                <a:latin typeface="楷体_GB2312" pitchFamily="49" charset="-122"/>
                <a:ea typeface="楷体_GB2312" pitchFamily="49" charset="-122"/>
              </a:rPr>
              <a:t>          数字电路的分析方法</a:t>
            </a:r>
          </a:p>
          <a:p>
            <a:pPr eaLnBrk="1" hangingPunct="1">
              <a:lnSpc>
                <a:spcPct val="145000"/>
              </a:lnSpc>
              <a:spcBef>
                <a:spcPct val="20000"/>
              </a:spcBef>
              <a:buClr>
                <a:schemeClr val="hlink"/>
              </a:buClr>
              <a:buFont typeface="Wingdings" panose="05000000000000000000" pitchFamily="2" charset="2"/>
              <a:buNone/>
            </a:pPr>
            <a:r>
              <a:rPr lang="zh-CN" altLang="en-US" sz="2400">
                <a:solidFill>
                  <a:srgbClr val="000066"/>
                </a:solidFill>
                <a:latin typeface="楷体_GB2312" pitchFamily="49" charset="-122"/>
                <a:ea typeface="楷体_GB2312" pitchFamily="49" charset="-122"/>
              </a:rPr>
              <a:t>          数字电路的设计方法</a:t>
            </a:r>
          </a:p>
          <a:p>
            <a:pPr lvl="1" eaLnBrk="1" hangingPunct="1">
              <a:lnSpc>
                <a:spcPct val="145000"/>
              </a:lnSpc>
              <a:spcBef>
                <a:spcPct val="20000"/>
              </a:spcBef>
              <a:buClr>
                <a:schemeClr val="tx2"/>
              </a:buClr>
              <a:buSzPct val="85000"/>
              <a:buFont typeface="Wingdings" panose="05000000000000000000" pitchFamily="2" charset="2"/>
              <a:buNone/>
            </a:pPr>
            <a:r>
              <a:rPr lang="zh-CN" altLang="en-US" sz="2400">
                <a:solidFill>
                  <a:srgbClr val="000066"/>
                </a:solidFill>
                <a:latin typeface="楷体_GB2312" pitchFamily="49" charset="-122"/>
                <a:ea typeface="楷体_GB2312" pitchFamily="49" charset="-122"/>
              </a:rPr>
              <a:t>       各种典型器件在电子系统中的应用</a:t>
            </a:r>
          </a:p>
        </p:txBody>
      </p:sp>
      <p:sp>
        <p:nvSpPr>
          <p:cNvPr id="4100" name="Rectangle 35"/>
          <p:cNvSpPr>
            <a:spLocks noChangeArrowheads="1"/>
          </p:cNvSpPr>
          <p:nvPr/>
        </p:nvSpPr>
        <p:spPr bwMode="auto">
          <a:xfrm>
            <a:off x="754063" y="3933825"/>
            <a:ext cx="79406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zh-CN" altLang="en-US" sz="2400">
                <a:solidFill>
                  <a:srgbClr val="FF0000"/>
                </a:solidFill>
                <a:latin typeface="Times New Roman" panose="02020603050405020304" pitchFamily="18" charset="0"/>
                <a:ea typeface="楷体_GB2312" pitchFamily="49" charset="-122"/>
              </a:rPr>
              <a:t>软件      系统分析、设计的软件工具</a:t>
            </a:r>
            <a:r>
              <a:rPr lang="en-US" altLang="zh-CN" sz="2400">
                <a:solidFill>
                  <a:srgbClr val="FF0000"/>
                </a:solidFill>
                <a:latin typeface="Times New Roman" panose="02020603050405020304" pitchFamily="18" charset="0"/>
                <a:ea typeface="楷体_GB2312" pitchFamily="49" charset="-122"/>
              </a:rPr>
              <a:t>——ABEL</a:t>
            </a:r>
            <a:r>
              <a:rPr lang="zh-CN" altLang="en-US" sz="2400">
                <a:solidFill>
                  <a:srgbClr val="FF0000"/>
                </a:solidFill>
                <a:latin typeface="Times New Roman" panose="02020603050405020304" pitchFamily="18" charset="0"/>
                <a:ea typeface="楷体_GB2312" pitchFamily="49" charset="-122"/>
              </a:rPr>
              <a:t>、</a:t>
            </a:r>
            <a:r>
              <a:rPr lang="en-US" altLang="zh-CN" sz="2400">
                <a:solidFill>
                  <a:srgbClr val="FF0000"/>
                </a:solidFill>
                <a:latin typeface="Times New Roman" panose="02020603050405020304" pitchFamily="18" charset="0"/>
                <a:ea typeface="楷体_GB2312" pitchFamily="49" charset="-122"/>
              </a:rPr>
              <a:t>VHDL</a:t>
            </a:r>
            <a:r>
              <a:rPr lang="zh-CN" altLang="en-US" sz="2400">
                <a:solidFill>
                  <a:srgbClr val="FF0000"/>
                </a:solidFill>
                <a:latin typeface="Times New Roman" panose="02020603050405020304" pitchFamily="18" charset="0"/>
                <a:ea typeface="楷体_GB2312" pitchFamily="49" charset="-122"/>
              </a:rPr>
              <a:t>、</a:t>
            </a:r>
          </a:p>
          <a:p>
            <a:pPr eaLnBrk="1" hangingPunct="1">
              <a:lnSpc>
                <a:spcPct val="150000"/>
              </a:lnSpc>
            </a:pPr>
            <a:r>
              <a:rPr lang="zh-CN" altLang="en-US" sz="2400">
                <a:solidFill>
                  <a:srgbClr val="FF0000"/>
                </a:solidFill>
                <a:latin typeface="Times New Roman" panose="02020603050405020304" pitchFamily="18" charset="0"/>
                <a:ea typeface="楷体_GB2312" pitchFamily="49" charset="-122"/>
              </a:rPr>
              <a:t>               </a:t>
            </a:r>
            <a:r>
              <a:rPr kumimoji="1" lang="en-US" altLang="zh-CN" sz="2400">
                <a:solidFill>
                  <a:srgbClr val="FF0000"/>
                </a:solidFill>
                <a:latin typeface="Times New Roman" panose="02020603050405020304" pitchFamily="18" charset="0"/>
                <a:ea typeface="楷体_GB2312" pitchFamily="49" charset="-122"/>
              </a:rPr>
              <a:t>VerlogHDL</a:t>
            </a:r>
            <a:r>
              <a:rPr kumimoji="1" lang="zh-CN" altLang="en-US" sz="2400">
                <a:solidFill>
                  <a:srgbClr val="FF0000"/>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EDA</a:t>
            </a:r>
            <a:r>
              <a:rPr kumimoji="1" lang="zh-CN" altLang="en-US" sz="2400">
                <a:solidFill>
                  <a:srgbClr val="FF0000"/>
                </a:solidFill>
                <a:latin typeface="Times New Roman" panose="02020603050405020304" pitchFamily="18" charset="0"/>
                <a:ea typeface="楷体_GB2312" pitchFamily="49" charset="-122"/>
              </a:rPr>
              <a:t>工具软件</a:t>
            </a:r>
            <a:r>
              <a:rPr kumimoji="1" lang="en-US" altLang="zh-CN" sz="2400">
                <a:solidFill>
                  <a:srgbClr val="FF0000"/>
                </a:solidFill>
                <a:latin typeface="Times New Roman" panose="02020603050405020304" pitchFamily="18" charset="0"/>
                <a:ea typeface="楷体_GB2312" pitchFamily="49" charset="-122"/>
              </a:rPr>
              <a:t>QuartusII</a:t>
            </a:r>
            <a:r>
              <a:rPr kumimoji="1" lang="zh-CN" altLang="en-US" sz="2400">
                <a:solidFill>
                  <a:srgbClr val="FF0000"/>
                </a:solidFill>
                <a:latin typeface="Times New Roman" panose="02020603050405020304" pitchFamily="18" charset="0"/>
                <a:ea typeface="楷体_GB2312" pitchFamily="49" charset="-122"/>
              </a:rPr>
              <a:t>等</a:t>
            </a:r>
          </a:p>
        </p:txBody>
      </p:sp>
      <p:sp>
        <p:nvSpPr>
          <p:cNvPr id="4101" name="AutoShape 36"/>
          <p:cNvSpPr>
            <a:spLocks/>
          </p:cNvSpPr>
          <p:nvPr/>
        </p:nvSpPr>
        <p:spPr bwMode="auto">
          <a:xfrm>
            <a:off x="395288" y="1989138"/>
            <a:ext cx="287337" cy="2376487"/>
          </a:xfrm>
          <a:prstGeom prst="leftBrace">
            <a:avLst>
              <a:gd name="adj1" fmla="val 68923"/>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2" name="Rectangle 37"/>
          <p:cNvSpPr>
            <a:spLocks noChangeArrowheads="1"/>
          </p:cNvSpPr>
          <p:nvPr/>
        </p:nvSpPr>
        <p:spPr bwMode="auto">
          <a:xfrm>
            <a:off x="466725" y="144463"/>
            <a:ext cx="2682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chemeClr val="accent2"/>
                </a:solidFill>
                <a:latin typeface="Times New Roman" panose="02020603050405020304" pitchFamily="18" charset="0"/>
                <a:ea typeface="楷体_GB2312" pitchFamily="49" charset="-122"/>
              </a:rPr>
              <a:t>3. </a:t>
            </a:r>
            <a:r>
              <a:rPr kumimoji="1" lang="zh-CN" altLang="en-US" sz="2800">
                <a:solidFill>
                  <a:schemeClr val="accent2"/>
                </a:solidFill>
                <a:latin typeface="楷体_GB2312" pitchFamily="49" charset="-122"/>
                <a:ea typeface="楷体_GB2312" pitchFamily="49" charset="-122"/>
              </a:rPr>
              <a:t>课程研究内容</a:t>
            </a:r>
          </a:p>
        </p:txBody>
      </p:sp>
      <p:sp>
        <p:nvSpPr>
          <p:cNvPr id="4103" name="Rectangle 25"/>
          <p:cNvSpPr>
            <a:spLocks noChangeArrowheads="1"/>
          </p:cNvSpPr>
          <p:nvPr/>
        </p:nvSpPr>
        <p:spPr bwMode="auto">
          <a:xfrm>
            <a:off x="307975" y="5081588"/>
            <a:ext cx="18970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chemeClr val="accent2"/>
                </a:solidFill>
                <a:latin typeface="Times New Roman" panose="02020603050405020304" pitchFamily="18" charset="0"/>
                <a:ea typeface="楷体_GB2312" pitchFamily="49" charset="-122"/>
              </a:rPr>
              <a:t>4.</a:t>
            </a:r>
            <a:r>
              <a:rPr kumimoji="1" lang="zh-CN" altLang="en-US" sz="2800">
                <a:solidFill>
                  <a:schemeClr val="accent2"/>
                </a:solidFill>
                <a:latin typeface="Times New Roman" panose="02020603050405020304" pitchFamily="18" charset="0"/>
                <a:ea typeface="楷体_GB2312" pitchFamily="49" charset="-122"/>
              </a:rPr>
              <a:t>学习方法</a:t>
            </a:r>
          </a:p>
        </p:txBody>
      </p:sp>
      <p:sp>
        <p:nvSpPr>
          <p:cNvPr id="4104" name="Rectangle 26"/>
          <p:cNvSpPr>
            <a:spLocks noChangeArrowheads="1"/>
          </p:cNvSpPr>
          <p:nvPr/>
        </p:nvSpPr>
        <p:spPr bwMode="auto">
          <a:xfrm>
            <a:off x="2555875" y="5184775"/>
            <a:ext cx="71818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楷体_GB2312" pitchFamily="49" charset="-122"/>
                <a:ea typeface="楷体_GB2312" pitchFamily="49" charset="-122"/>
              </a:rPr>
              <a:t>打好基础、关注发展、主动更新、注重实践</a:t>
            </a:r>
          </a:p>
        </p:txBody>
      </p:sp>
      <p:sp>
        <p:nvSpPr>
          <p:cNvPr id="4105" name="Rectangle 36"/>
          <p:cNvSpPr>
            <a:spLocks noChangeArrowheads="1"/>
          </p:cNvSpPr>
          <p:nvPr/>
        </p:nvSpPr>
        <p:spPr bwMode="auto">
          <a:xfrm>
            <a:off x="395288" y="5680075"/>
            <a:ext cx="727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hlink"/>
              </a:buClr>
              <a:buFont typeface="Wingdings" panose="05000000000000000000" pitchFamily="2" charset="2"/>
              <a:buNone/>
            </a:pPr>
            <a:r>
              <a:rPr lang="en-US" altLang="zh-CN" sz="2400">
                <a:solidFill>
                  <a:srgbClr val="000066"/>
                </a:solidFill>
                <a:latin typeface="楷体_GB2312" pitchFamily="49" charset="-122"/>
                <a:ea typeface="楷体_GB2312" pitchFamily="49" charset="-122"/>
              </a:rPr>
              <a:t>a</a:t>
            </a:r>
            <a:r>
              <a:rPr lang="zh-CN" altLang="en-US" sz="2400">
                <a:solidFill>
                  <a:srgbClr val="000066"/>
                </a:solidFill>
                <a:latin typeface="楷体_GB2312" pitchFamily="49" charset="-122"/>
                <a:ea typeface="楷体_GB2312" pitchFamily="49" charset="-122"/>
              </a:rPr>
              <a:t>、掌握</a:t>
            </a:r>
            <a:r>
              <a:rPr kumimoji="1" lang="zh-CN" altLang="en-US" sz="2400">
                <a:solidFill>
                  <a:srgbClr val="000066"/>
                </a:solidFill>
                <a:latin typeface="楷体_GB2312" pitchFamily="49" charset="-122"/>
                <a:ea typeface="楷体_GB2312" pitchFamily="49" charset="-122"/>
              </a:rPr>
              <a:t>基本概念、基本电路和基本分析、设计方法</a:t>
            </a:r>
          </a:p>
        </p:txBody>
      </p:sp>
      <p:sp>
        <p:nvSpPr>
          <p:cNvPr id="4106" name="Rectangle 40"/>
          <p:cNvSpPr>
            <a:spLocks noChangeArrowheads="1"/>
          </p:cNvSpPr>
          <p:nvPr/>
        </p:nvSpPr>
        <p:spPr bwMode="auto">
          <a:xfrm>
            <a:off x="441325" y="6151563"/>
            <a:ext cx="727233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en-US" altLang="zh-CN" sz="2400">
                <a:solidFill>
                  <a:srgbClr val="000066"/>
                </a:solidFill>
                <a:latin typeface="Times New Roman" panose="02020603050405020304" pitchFamily="18" charset="0"/>
                <a:ea typeface="楷体_GB2312" pitchFamily="49" charset="-122"/>
              </a:rPr>
              <a:t>b</a:t>
            </a:r>
            <a:r>
              <a:rPr kumimoji="1" lang="zh-CN" altLang="en-US"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Arial" panose="020B0604020202020204" pitchFamily="34" charset="0"/>
                <a:ea typeface="楷体_GB2312" pitchFamily="49" charset="-122"/>
              </a:rPr>
              <a:t>能独立分析和解决数字电路的实际问题</a:t>
            </a:r>
            <a:r>
              <a:rPr kumimoji="1" lang="zh-CN" altLang="en-US" sz="2400" b="0">
                <a:solidFill>
                  <a:srgbClr val="000066"/>
                </a:solidFill>
                <a:latin typeface="Arial" panose="020B0604020202020204" pitchFamily="34" charset="0"/>
                <a:ea typeface="楷体_GB2312" pitchFamily="49" charset="-122"/>
              </a:rPr>
              <a:t>的</a:t>
            </a:r>
            <a:r>
              <a:rPr kumimoji="1" lang="zh-CN" altLang="en-US" sz="2400">
                <a:solidFill>
                  <a:srgbClr val="000066"/>
                </a:solidFill>
                <a:latin typeface="Arial" panose="020B0604020202020204" pitchFamily="34" charset="0"/>
                <a:ea typeface="楷体_GB2312" pitchFamily="49" charset="-122"/>
              </a:rPr>
              <a:t>能力</a:t>
            </a:r>
          </a:p>
        </p:txBody>
      </p:sp>
    </p:spTree>
  </p:cSld>
  <p:clrMapOvr>
    <a:masterClrMapping/>
  </p:clrMapOvr>
  <p:transition>
    <p:wipe dir="r"/>
    <p:sndAc>
      <p:stSnd>
        <p:snd r:embed="rId3" name="chimes.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7"/>
          <p:cNvGraphicFramePr>
            <a:graphicFrameLocks noChangeAspect="1"/>
          </p:cNvGraphicFramePr>
          <p:nvPr/>
        </p:nvGraphicFramePr>
        <p:xfrm>
          <a:off x="684213" y="549275"/>
          <a:ext cx="7524750" cy="4249738"/>
        </p:xfrm>
        <a:graphic>
          <a:graphicData uri="http://schemas.openxmlformats.org/presentationml/2006/ole">
            <mc:AlternateContent xmlns:mc="http://schemas.openxmlformats.org/markup-compatibility/2006">
              <mc:Choice xmlns:v="urn:schemas-microsoft-com:vml" Requires="v">
                <p:oleObj spid="_x0000_s35856" name="Image" r:id="rId4" imgW="21476190" imgH="10180952" progId="Photoshop.Image.8">
                  <p:embed/>
                </p:oleObj>
              </mc:Choice>
              <mc:Fallback>
                <p:oleObj name="Image" r:id="rId4" imgW="21476190" imgH="10180952" progId="Photoshop.Imag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49275"/>
                        <a:ext cx="7524750"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4485" name="Text Box 5"/>
          <p:cNvSpPr txBox="1">
            <a:spLocks noChangeArrowheads="1"/>
          </p:cNvSpPr>
          <p:nvPr/>
        </p:nvSpPr>
        <p:spPr bwMode="auto">
          <a:xfrm>
            <a:off x="539750" y="1196975"/>
            <a:ext cx="3152775"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楷体_GB2312" pitchFamily="49" charset="-122"/>
                <a:ea typeface="楷体_GB2312" pitchFamily="49" charset="-122"/>
              </a:rPr>
              <a:t>非理想脉冲波形</a:t>
            </a:r>
          </a:p>
        </p:txBody>
      </p:sp>
      <p:sp>
        <p:nvSpPr>
          <p:cNvPr id="35844" name="Text Box 6"/>
          <p:cNvSpPr txBox="1">
            <a:spLocks noChangeArrowheads="1"/>
          </p:cNvSpPr>
          <p:nvPr/>
        </p:nvSpPr>
        <p:spPr bwMode="auto">
          <a:xfrm>
            <a:off x="900113" y="476250"/>
            <a:ext cx="692308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楷体_GB2312" pitchFamily="49" charset="-122"/>
                <a:ea typeface="楷体_GB2312" pitchFamily="49" charset="-122"/>
              </a:rPr>
              <a:t>(3)</a:t>
            </a:r>
            <a:r>
              <a:rPr kumimoji="1" lang="zh-CN" altLang="en-US" sz="2400">
                <a:solidFill>
                  <a:srgbClr val="000066"/>
                </a:solidFill>
                <a:latin typeface="楷体_GB2312" pitchFamily="49" charset="-122"/>
                <a:ea typeface="楷体_GB2312" pitchFamily="49" charset="-122"/>
              </a:rPr>
              <a:t>实际数字信号波形及主要参数</a:t>
            </a:r>
          </a:p>
        </p:txBody>
      </p:sp>
      <p:sp>
        <p:nvSpPr>
          <p:cNvPr id="404490" name="Text Box 10"/>
          <p:cNvSpPr txBox="1">
            <a:spLocks noChangeArrowheads="1"/>
          </p:cNvSpPr>
          <p:nvPr/>
        </p:nvSpPr>
        <p:spPr bwMode="auto">
          <a:xfrm>
            <a:off x="466725" y="5705475"/>
            <a:ext cx="8353425" cy="11525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sz="2400">
                <a:solidFill>
                  <a:srgbClr val="CC0000"/>
                </a:solidFill>
                <a:latin typeface="楷体_GB2312" pitchFamily="49" charset="-122"/>
                <a:ea typeface="楷体_GB2312" pitchFamily="49" charset="-122"/>
              </a:rPr>
              <a:t>上升时间</a:t>
            </a:r>
            <a:r>
              <a:rPr kumimoji="1" lang="en-US" altLang="zh-CN" sz="2400" i="1">
                <a:solidFill>
                  <a:srgbClr val="CC0000"/>
                </a:solidFill>
                <a:latin typeface="楷体_GB2312" pitchFamily="49" charset="-122"/>
                <a:ea typeface="楷体_GB2312" pitchFamily="49" charset="-122"/>
              </a:rPr>
              <a:t>t</a:t>
            </a:r>
            <a:r>
              <a:rPr kumimoji="1" lang="en-US" altLang="zh-CN" sz="2400" baseline="-30000">
                <a:solidFill>
                  <a:srgbClr val="CC0000"/>
                </a:solidFill>
                <a:latin typeface="楷体_GB2312" pitchFamily="49" charset="-122"/>
                <a:ea typeface="楷体_GB2312" pitchFamily="49" charset="-122"/>
              </a:rPr>
              <a:t>r</a:t>
            </a:r>
            <a:r>
              <a:rPr kumimoji="1" lang="en-US" altLang="zh-CN" sz="2400">
                <a:solidFill>
                  <a:srgbClr val="CC0000"/>
                </a:solidFill>
                <a:latin typeface="楷体_GB2312" pitchFamily="49" charset="-122"/>
                <a:ea typeface="楷体_GB2312" pitchFamily="49" charset="-122"/>
              </a:rPr>
              <a:t> </a:t>
            </a:r>
            <a:r>
              <a:rPr kumimoji="1" lang="zh-CN" altLang="en-US" sz="2400">
                <a:solidFill>
                  <a:srgbClr val="CC0000"/>
                </a:solidFill>
                <a:latin typeface="楷体_GB2312" pitchFamily="49" charset="-122"/>
                <a:ea typeface="楷体_GB2312" pitchFamily="49" charset="-122"/>
              </a:rPr>
              <a:t>和下降时间</a:t>
            </a:r>
            <a:r>
              <a:rPr kumimoji="1" lang="en-US" altLang="zh-CN" sz="2400" i="1">
                <a:solidFill>
                  <a:srgbClr val="CC0000"/>
                </a:solidFill>
                <a:latin typeface="楷体_GB2312" pitchFamily="49" charset="-122"/>
                <a:ea typeface="楷体_GB2312" pitchFamily="49" charset="-122"/>
              </a:rPr>
              <a:t>t</a:t>
            </a:r>
            <a:r>
              <a:rPr kumimoji="1" lang="en-US" altLang="zh-CN" sz="2400" baseline="-30000">
                <a:solidFill>
                  <a:srgbClr val="CC0000"/>
                </a:solidFill>
                <a:latin typeface="楷体_GB2312" pitchFamily="49" charset="-122"/>
                <a:ea typeface="楷体_GB2312" pitchFamily="49" charset="-122"/>
              </a:rPr>
              <a:t>f</a:t>
            </a:r>
            <a:r>
              <a:rPr kumimoji="1" lang="en-US" altLang="zh-CN" sz="2400" baseline="-30000">
                <a:solidFill>
                  <a:srgbClr val="000066"/>
                </a:solidFill>
                <a:latin typeface="楷体_GB2312" pitchFamily="49" charset="-122"/>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楷体_GB2312" pitchFamily="49" charset="-122"/>
                <a:ea typeface="楷体_GB2312" pitchFamily="49" charset="-122"/>
              </a:rPr>
              <a:t>从脉冲幅值的</a:t>
            </a:r>
            <a:r>
              <a:rPr kumimoji="1" lang="en-US" altLang="zh-CN" sz="2400">
                <a:solidFill>
                  <a:srgbClr val="000066"/>
                </a:solidFill>
                <a:latin typeface="Times New Roman" panose="02020603050405020304" pitchFamily="18" charset="0"/>
                <a:ea typeface="楷体_GB2312" pitchFamily="49" charset="-122"/>
              </a:rPr>
              <a:t>10%</a:t>
            </a:r>
            <a:r>
              <a:rPr kumimoji="1" lang="zh-CN" altLang="en-US" sz="2400">
                <a:solidFill>
                  <a:srgbClr val="000066"/>
                </a:solidFill>
                <a:latin typeface="Times New Roman" panose="02020603050405020304" pitchFamily="18" charset="0"/>
                <a:ea typeface="楷体_GB2312" pitchFamily="49" charset="-122"/>
              </a:rPr>
              <a:t>到</a:t>
            </a:r>
            <a:r>
              <a:rPr kumimoji="1" lang="en-US" altLang="zh-CN" sz="2400">
                <a:solidFill>
                  <a:srgbClr val="000066"/>
                </a:solidFill>
                <a:latin typeface="Times New Roman" panose="02020603050405020304" pitchFamily="18" charset="0"/>
                <a:ea typeface="楷体_GB2312" pitchFamily="49" charset="-122"/>
              </a:rPr>
              <a:t>90% </a:t>
            </a:r>
            <a:r>
              <a:rPr kumimoji="1" lang="zh-CN" altLang="en-US" sz="2400">
                <a:solidFill>
                  <a:srgbClr val="000066"/>
                </a:solidFill>
                <a:latin typeface="Times New Roman" panose="02020603050405020304" pitchFamily="18" charset="0"/>
                <a:ea typeface="楷体_GB2312" pitchFamily="49" charset="-122"/>
              </a:rPr>
              <a:t>上升</a:t>
            </a:r>
            <a:r>
              <a:rPr kumimoji="1" lang="zh-CN" altLang="en-US" sz="2400">
                <a:solidFill>
                  <a:srgbClr val="000066"/>
                </a:solidFill>
                <a:latin typeface="楷体_GB2312" pitchFamily="49" charset="-122"/>
                <a:ea typeface="楷体_GB2312" pitchFamily="49" charset="-122"/>
              </a:rPr>
              <a:t> </a:t>
            </a:r>
          </a:p>
          <a:p>
            <a:pPr eaLnBrk="1" hangingPunct="1">
              <a:lnSpc>
                <a:spcPct val="145000"/>
              </a:lnSpc>
            </a:pPr>
            <a:r>
              <a:rPr kumimoji="1" lang="zh-CN" altLang="en-US" sz="2400">
                <a:solidFill>
                  <a:srgbClr val="000066"/>
                </a:solidFill>
                <a:latin typeface="楷体_GB2312" pitchFamily="49" charset="-122"/>
                <a:ea typeface="楷体_GB2312" pitchFamily="49" charset="-122"/>
              </a:rPr>
              <a:t>下降所经历的时间</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典型值</a:t>
            </a:r>
            <a:r>
              <a:rPr kumimoji="1" lang="en-US" altLang="zh-CN" sz="2400">
                <a:solidFill>
                  <a:srgbClr val="000066"/>
                </a:solidFill>
                <a:latin typeface="Times New Roman" panose="02020603050405020304" pitchFamily="18" charset="0"/>
                <a:ea typeface="楷体_GB2312" pitchFamily="49" charset="-122"/>
              </a:rPr>
              <a:t>ns</a:t>
            </a:r>
            <a:r>
              <a:rPr kumimoji="1" lang="en-US" altLang="zh-CN" sz="2400">
                <a:solidFill>
                  <a:srgbClr val="000066"/>
                </a:solidFill>
                <a:latin typeface="楷体_GB2312" pitchFamily="49" charset="-122"/>
                <a:ea typeface="楷体_GB2312" pitchFamily="49" charset="-122"/>
              </a:rPr>
              <a:t> )</a:t>
            </a:r>
          </a:p>
        </p:txBody>
      </p:sp>
      <p:sp>
        <p:nvSpPr>
          <p:cNvPr id="404491" name="Text Box 11"/>
          <p:cNvSpPr txBox="1">
            <a:spLocks noChangeArrowheads="1"/>
          </p:cNvSpPr>
          <p:nvPr/>
        </p:nvSpPr>
        <p:spPr bwMode="auto">
          <a:xfrm>
            <a:off x="466725" y="5275263"/>
            <a:ext cx="8364538"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CC0000"/>
                </a:solidFill>
                <a:latin typeface="楷体_GB2312" pitchFamily="49" charset="-122"/>
                <a:ea typeface="楷体_GB2312" pitchFamily="49" charset="-122"/>
              </a:rPr>
              <a:t>脉冲宽度 </a:t>
            </a:r>
            <a:r>
              <a:rPr kumimoji="1" lang="en-US" altLang="zh-CN" sz="2400">
                <a:solidFill>
                  <a:srgbClr val="CC0000"/>
                </a:solidFill>
                <a:latin typeface="Times New Roman" panose="02020603050405020304" pitchFamily="18" charset="0"/>
                <a:ea typeface="楷体_GB2312" pitchFamily="49" charset="-122"/>
              </a:rPr>
              <a:t>(</a:t>
            </a:r>
            <a:r>
              <a:rPr kumimoji="1" lang="en-US" altLang="zh-CN" sz="2400" i="1">
                <a:solidFill>
                  <a:srgbClr val="CC0000"/>
                </a:solidFill>
                <a:latin typeface="Times New Roman" panose="02020603050405020304" pitchFamily="18" charset="0"/>
                <a:ea typeface="楷体_GB2312" pitchFamily="49" charset="-122"/>
              </a:rPr>
              <a:t>t</a:t>
            </a:r>
            <a:r>
              <a:rPr kumimoji="1" lang="en-US" altLang="zh-CN" sz="2400" baseline="-30000">
                <a:solidFill>
                  <a:srgbClr val="CC0000"/>
                </a:solidFill>
                <a:latin typeface="Times New Roman" panose="02020603050405020304" pitchFamily="18" charset="0"/>
                <a:ea typeface="楷体_GB2312" pitchFamily="49" charset="-122"/>
              </a:rPr>
              <a:t>w </a:t>
            </a:r>
            <a:r>
              <a:rPr kumimoji="1" lang="en-US" altLang="zh-CN" sz="2400">
                <a:solidFill>
                  <a:srgbClr val="CC0000"/>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楷体_GB2312" pitchFamily="49" charset="-122"/>
                <a:ea typeface="楷体_GB2312" pitchFamily="49" charset="-122"/>
              </a:rPr>
              <a:t>脉冲幅值的</a:t>
            </a:r>
            <a:r>
              <a:rPr kumimoji="1" lang="en-US" altLang="zh-CN" sz="2400">
                <a:solidFill>
                  <a:srgbClr val="000066"/>
                </a:solidFill>
                <a:latin typeface="楷体_GB2312" pitchFamily="49" charset="-122"/>
                <a:ea typeface="楷体_GB2312" pitchFamily="49" charset="-122"/>
              </a:rPr>
              <a:t>50%</a:t>
            </a:r>
            <a:r>
              <a:rPr kumimoji="1" lang="zh-CN" altLang="en-US" sz="2400">
                <a:solidFill>
                  <a:srgbClr val="000066"/>
                </a:solidFill>
                <a:latin typeface="楷体_GB2312" pitchFamily="49" charset="-122"/>
                <a:ea typeface="楷体_GB2312" pitchFamily="49" charset="-122"/>
              </a:rPr>
              <a:t>的两个时间所跨越的时间</a:t>
            </a:r>
          </a:p>
        </p:txBody>
      </p:sp>
      <p:sp>
        <p:nvSpPr>
          <p:cNvPr id="404492" name="Rectangle 12"/>
          <p:cNvSpPr>
            <a:spLocks noChangeArrowheads="1"/>
          </p:cNvSpPr>
          <p:nvPr/>
        </p:nvSpPr>
        <p:spPr bwMode="auto">
          <a:xfrm>
            <a:off x="482600" y="4789488"/>
            <a:ext cx="6516688" cy="5302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20000"/>
              </a:lnSpc>
              <a:spcBef>
                <a:spcPct val="50000"/>
              </a:spcBef>
            </a:pPr>
            <a:r>
              <a:rPr kumimoji="1" lang="zh-CN" altLang="en-US" sz="2400">
                <a:solidFill>
                  <a:srgbClr val="CC0000"/>
                </a:solidFill>
                <a:latin typeface="楷体_GB2312" pitchFamily="49" charset="-122"/>
                <a:ea typeface="楷体_GB2312" pitchFamily="49" charset="-122"/>
              </a:rPr>
              <a:t>周期 </a:t>
            </a:r>
            <a:r>
              <a:rPr kumimoji="1" lang="en-US" altLang="zh-CN" sz="2400">
                <a:solidFill>
                  <a:srgbClr val="CC0000"/>
                </a:solidFill>
                <a:latin typeface="Times New Roman" panose="02020603050405020304" pitchFamily="18" charset="0"/>
                <a:ea typeface="楷体_GB2312" pitchFamily="49" charset="-122"/>
              </a:rPr>
              <a:t>(</a:t>
            </a:r>
            <a:r>
              <a:rPr kumimoji="1" lang="en-US" altLang="zh-CN" sz="2400" i="1">
                <a:solidFill>
                  <a:srgbClr val="CC0000"/>
                </a:solidFill>
                <a:latin typeface="Times New Roman" panose="02020603050405020304" pitchFamily="18" charset="0"/>
                <a:ea typeface="楷体_GB2312" pitchFamily="49" charset="-122"/>
              </a:rPr>
              <a:t>T</a:t>
            </a:r>
            <a:r>
              <a:rPr kumimoji="1" lang="en-US" altLang="zh-CN" sz="2400">
                <a:solidFill>
                  <a:srgbClr val="CC0000"/>
                </a:solidFill>
                <a:latin typeface="Times New Roman" panose="02020603050405020304" pitchFamily="18" charset="0"/>
                <a:ea typeface="楷体_GB2312" pitchFamily="49" charset="-122"/>
              </a:rPr>
              <a:t>)</a:t>
            </a:r>
            <a:r>
              <a:rPr kumimoji="1" lang="en-US" altLang="zh-CN"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sym typeface="Symbol" panose="05050102010706020507" pitchFamily="18" charset="2"/>
              </a:rPr>
              <a:t></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表示两个相邻脉冲之间的时间间隔</a:t>
            </a:r>
          </a:p>
        </p:txBody>
      </p:sp>
      <p:grpSp>
        <p:nvGrpSpPr>
          <p:cNvPr id="8" name="Group 8"/>
          <p:cNvGrpSpPr>
            <a:grpSpLocks/>
          </p:cNvGrpSpPr>
          <p:nvPr/>
        </p:nvGrpSpPr>
        <p:grpSpPr bwMode="auto">
          <a:xfrm>
            <a:off x="1909763" y="1989138"/>
            <a:ext cx="5975350" cy="1800225"/>
            <a:chOff x="1196" y="2010"/>
            <a:chExt cx="3339" cy="1491"/>
          </a:xfrm>
        </p:grpSpPr>
        <p:sp>
          <p:nvSpPr>
            <p:cNvPr id="35849" name="Line 9"/>
            <p:cNvSpPr>
              <a:spLocks noChangeShapeType="1"/>
            </p:cNvSpPr>
            <p:nvPr/>
          </p:nvSpPr>
          <p:spPr bwMode="auto">
            <a:xfrm flipV="1">
              <a:off x="1196" y="3483"/>
              <a:ext cx="1015" cy="1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Line 10"/>
            <p:cNvSpPr>
              <a:spLocks noChangeShapeType="1"/>
            </p:cNvSpPr>
            <p:nvPr/>
          </p:nvSpPr>
          <p:spPr bwMode="auto">
            <a:xfrm>
              <a:off x="3566" y="2023"/>
              <a:ext cx="8" cy="146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1" name="Line 11"/>
            <p:cNvSpPr>
              <a:spLocks noChangeShapeType="1"/>
            </p:cNvSpPr>
            <p:nvPr/>
          </p:nvSpPr>
          <p:spPr bwMode="auto">
            <a:xfrm flipH="1">
              <a:off x="2216" y="2010"/>
              <a:ext cx="1368" cy="2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Line 12"/>
            <p:cNvSpPr>
              <a:spLocks noChangeShapeType="1"/>
            </p:cNvSpPr>
            <p:nvPr/>
          </p:nvSpPr>
          <p:spPr bwMode="auto">
            <a:xfrm flipH="1">
              <a:off x="2222" y="2040"/>
              <a:ext cx="9" cy="145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3" name="Line 13"/>
            <p:cNvSpPr>
              <a:spLocks noChangeShapeType="1"/>
            </p:cNvSpPr>
            <p:nvPr/>
          </p:nvSpPr>
          <p:spPr bwMode="auto">
            <a:xfrm>
              <a:off x="3566" y="3492"/>
              <a:ext cx="96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4485"/>
                                        </p:tgtEl>
                                        <p:attrNameLst>
                                          <p:attrName>style.visibility</p:attrName>
                                        </p:attrNameLst>
                                      </p:cBhvr>
                                      <p:to>
                                        <p:strVal val="visible"/>
                                      </p:to>
                                    </p:set>
                                    <p:animEffect transition="in" filter="strips(downRight)">
                                      <p:cBhvr>
                                        <p:cTn id="12" dur="1000"/>
                                        <p:tgtEl>
                                          <p:spTgt spid="404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4492"/>
                                        </p:tgtEl>
                                        <p:attrNameLst>
                                          <p:attrName>style.visibility</p:attrName>
                                        </p:attrNameLst>
                                      </p:cBhvr>
                                      <p:to>
                                        <p:strVal val="visible"/>
                                      </p:to>
                                    </p:set>
                                    <p:animEffect transition="in" filter="strips(downRight)">
                                      <p:cBhvr>
                                        <p:cTn id="17" dur="500"/>
                                        <p:tgtEl>
                                          <p:spTgt spid="404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4491"/>
                                        </p:tgtEl>
                                        <p:attrNameLst>
                                          <p:attrName>style.visibility</p:attrName>
                                        </p:attrNameLst>
                                      </p:cBhvr>
                                      <p:to>
                                        <p:strVal val="visible"/>
                                      </p:to>
                                    </p:set>
                                    <p:animEffect transition="in" filter="strips(downRight)">
                                      <p:cBhvr>
                                        <p:cTn id="22" dur="500"/>
                                        <p:tgtEl>
                                          <p:spTgt spid="404491"/>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4490"/>
                                        </p:tgtEl>
                                        <p:attrNameLst>
                                          <p:attrName>style.visibility</p:attrName>
                                        </p:attrNameLst>
                                      </p:cBhvr>
                                      <p:to>
                                        <p:strVal val="visible"/>
                                      </p:to>
                                    </p:set>
                                    <p:animEffect transition="in" filter="strips(downRight)">
                                      <p:cBhvr>
                                        <p:cTn id="27" dur="1000"/>
                                        <p:tgtEl>
                                          <p:spTgt spid="404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5" grpId="0"/>
      <p:bldP spid="404490" grpId="0"/>
      <p:bldP spid="404491" grpId="0" autoUpdateAnimBg="0"/>
      <p:bldP spid="4044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p:cNvSpPr txBox="1">
            <a:spLocks noChangeArrowheads="1"/>
          </p:cNvSpPr>
          <p:nvPr/>
        </p:nvSpPr>
        <p:spPr bwMode="auto">
          <a:xfrm>
            <a:off x="515938" y="549275"/>
            <a:ext cx="8161337"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sz="2400">
                <a:solidFill>
                  <a:srgbClr val="0000FF"/>
                </a:solidFill>
                <a:latin typeface="楷体_GB2312" pitchFamily="49" charset="-122"/>
                <a:ea typeface="楷体_GB2312" pitchFamily="49" charset="-122"/>
              </a:rPr>
              <a:t>(4)</a:t>
            </a:r>
            <a:r>
              <a:rPr kumimoji="1" lang="zh-CN" altLang="en-US" sz="2400">
                <a:solidFill>
                  <a:srgbClr val="0000FF"/>
                </a:solidFill>
                <a:latin typeface="楷体_GB2312" pitchFamily="49" charset="-122"/>
                <a:ea typeface="楷体_GB2312" pitchFamily="49" charset="-122"/>
              </a:rPr>
              <a:t>时序图</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表明各个数字信号时序关系的多重波形图</a:t>
            </a:r>
          </a:p>
        </p:txBody>
      </p:sp>
      <p:sp>
        <p:nvSpPr>
          <p:cNvPr id="407557" name="Text Box 5"/>
          <p:cNvSpPr txBox="1">
            <a:spLocks noChangeArrowheads="1"/>
          </p:cNvSpPr>
          <p:nvPr/>
        </p:nvSpPr>
        <p:spPr bwMode="auto">
          <a:xfrm>
            <a:off x="0" y="1449388"/>
            <a:ext cx="9144000" cy="13144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由于各信号的路径不同，这些信号之间不可能严格保持同步关系。为了保证可靠工作，各信号之间通常允许一定的时差，但这些时差必须限定在规定范围内，各个信号的时序关系用时序图表达。</a:t>
            </a:r>
          </a:p>
        </p:txBody>
      </p:sp>
      <p:graphicFrame>
        <p:nvGraphicFramePr>
          <p:cNvPr id="36868" name="Object 7"/>
          <p:cNvGraphicFramePr>
            <a:graphicFrameLocks noChangeAspect="1"/>
          </p:cNvGraphicFramePr>
          <p:nvPr/>
        </p:nvGraphicFramePr>
        <p:xfrm>
          <a:off x="971550" y="3305175"/>
          <a:ext cx="6985000" cy="2936875"/>
        </p:xfrm>
        <a:graphic>
          <a:graphicData uri="http://schemas.openxmlformats.org/presentationml/2006/ole">
            <mc:AlternateContent xmlns:mc="http://schemas.openxmlformats.org/markup-compatibility/2006">
              <mc:Choice xmlns:v="urn:schemas-microsoft-com:vml" Requires="v">
                <p:oleObj spid="_x0000_s36872" name="图片" r:id="rId4" imgW="3435116" imgH="1433743" progId="Word.Picture.8">
                  <p:embed/>
                </p:oleObj>
              </mc:Choice>
              <mc:Fallback>
                <p:oleObj name="图片" r:id="rId4" imgW="3435116" imgH="1433743"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t="-1256"/>
                      <a:stretch>
                        <a:fillRect/>
                      </a:stretch>
                    </p:blipFill>
                    <p:spPr bwMode="auto">
                      <a:xfrm>
                        <a:off x="971550" y="3305175"/>
                        <a:ext cx="6985000" cy="293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9"/>
          <p:cNvSpPr txBox="1">
            <a:spLocks noChangeArrowheads="1"/>
          </p:cNvSpPr>
          <p:nvPr/>
        </p:nvSpPr>
        <p:spPr bwMode="auto">
          <a:xfrm>
            <a:off x="600075" y="2827338"/>
            <a:ext cx="7993063" cy="4127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000">
                <a:latin typeface="楷体_GB2312" pitchFamily="49" charset="-122"/>
                <a:ea typeface="楷体_GB2312" pitchFamily="49" charset="-122"/>
              </a:rPr>
              <a:t>某微处理器应用的定时图</a:t>
            </a:r>
            <a:r>
              <a:rPr kumimoji="1" lang="en-US" altLang="zh-CN" sz="2000">
                <a:latin typeface="楷体_GB2312" pitchFamily="49" charset="-122"/>
                <a:ea typeface="楷体_GB2312" pitchFamily="49" charset="-122"/>
              </a:rPr>
              <a:t>-</a:t>
            </a:r>
            <a:r>
              <a:rPr kumimoji="1" lang="en-US" altLang="zh-CN" sz="2000">
                <a:latin typeface="新宋体" panose="02010609030101010101" pitchFamily="49" charset="-122"/>
                <a:ea typeface="楷体_GB2312" pitchFamily="49" charset="-122"/>
              </a:rPr>
              <a:t>“</a:t>
            </a:r>
            <a:r>
              <a:rPr kumimoji="1" lang="zh-CN" altLang="en-US" sz="2000">
                <a:latin typeface="楷体_GB2312" pitchFamily="49" charset="-122"/>
                <a:ea typeface="楷体_GB2312" pitchFamily="49" charset="-122"/>
              </a:rPr>
              <a:t>地址</a:t>
            </a:r>
            <a:r>
              <a:rPr kumimoji="1" lang="zh-CN" altLang="en-US" sz="2000">
                <a:latin typeface="新宋体" panose="02010609030101010101" pitchFamily="49" charset="-122"/>
                <a:ea typeface="楷体_GB2312" pitchFamily="49" charset="-122"/>
              </a:rPr>
              <a:t>”</a:t>
            </a:r>
            <a:r>
              <a:rPr kumimoji="1" lang="zh-CN" altLang="en-US" sz="2000">
                <a:latin typeface="楷体_GB2312" pitchFamily="49" charset="-122"/>
                <a:ea typeface="楷体_GB2312" pitchFamily="49" charset="-122"/>
              </a:rPr>
              <a:t>要先于</a:t>
            </a:r>
            <a:r>
              <a:rPr kumimoji="1" lang="zh-CN" altLang="en-US" sz="2000">
                <a:latin typeface="新宋体" panose="02010609030101010101" pitchFamily="49" charset="-122"/>
                <a:ea typeface="楷体_GB2312" pitchFamily="49" charset="-122"/>
              </a:rPr>
              <a:t>“</a:t>
            </a:r>
            <a:r>
              <a:rPr kumimoji="1" lang="zh-CN" altLang="en-US" sz="2000">
                <a:latin typeface="楷体_GB2312" pitchFamily="49" charset="-122"/>
                <a:ea typeface="楷体_GB2312" pitchFamily="49" charset="-122"/>
              </a:rPr>
              <a:t>读信号</a:t>
            </a:r>
            <a:r>
              <a:rPr kumimoji="1" lang="zh-CN" altLang="en-US" sz="2000">
                <a:latin typeface="新宋体" panose="02010609030101010101" pitchFamily="49" charset="-122"/>
                <a:ea typeface="楷体_GB2312" pitchFamily="49" charset="-122"/>
              </a:rPr>
              <a:t>”</a:t>
            </a:r>
            <a:r>
              <a:rPr kumimoji="1" lang="zh-CN" altLang="en-US" sz="2000">
                <a:latin typeface="楷体_GB2312" pitchFamily="49" charset="-122"/>
                <a:ea typeface="楷体_GB2312" pitchFamily="49" charset="-122"/>
              </a:rPr>
              <a:t>有效一定时间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strips(downRight)">
                                      <p:cBhvr>
                                        <p:cTn id="7" dur="500"/>
                                        <p:tgtEl>
                                          <p:spTgt spid="40755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strips(downRight)">
                                      <p:cBhvr>
                                        <p:cTn id="12" dur="500"/>
                                        <p:tgtEl>
                                          <p:spTgt spid="407557"/>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utoUpdateAnimBg="0"/>
      <p:bldP spid="407557" grpId="0" autoUpdateAnimBg="0"/>
      <p:bldP spid="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66725" y="2282825"/>
            <a:ext cx="352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ea typeface="楷体_GB2312" pitchFamily="49" charset="-122"/>
              </a:rPr>
              <a:t>　</a:t>
            </a:r>
            <a:r>
              <a:rPr kumimoji="1" lang="en-US" altLang="zh-CN" sz="3600">
                <a:solidFill>
                  <a:srgbClr val="000066"/>
                </a:solidFill>
                <a:latin typeface="Times New Roman" panose="02020603050405020304" pitchFamily="18" charset="0"/>
                <a:ea typeface="楷体_GB2312" pitchFamily="49" charset="-122"/>
                <a:hlinkClick r:id="rId2" action="ppaction://hlinksldjump"/>
              </a:rPr>
              <a:t>1.2.1</a:t>
            </a:r>
            <a:r>
              <a:rPr kumimoji="1" lang="zh-CN" altLang="en-US" sz="3600">
                <a:solidFill>
                  <a:srgbClr val="000066"/>
                </a:solidFill>
                <a:latin typeface="Times New Roman" panose="02020603050405020304" pitchFamily="18" charset="0"/>
                <a:ea typeface="楷体_GB2312" pitchFamily="49" charset="-122"/>
                <a:hlinkClick r:id="rId2" action="ppaction://hlinksldjump"/>
              </a:rPr>
              <a:t>十进制</a:t>
            </a:r>
            <a:endParaRPr kumimoji="1" lang="zh-CN" altLang="en-US" sz="3600">
              <a:solidFill>
                <a:srgbClr val="000066"/>
              </a:solidFill>
              <a:latin typeface="Times New Roman" panose="02020603050405020304" pitchFamily="18" charset="0"/>
              <a:ea typeface="楷体_GB2312" pitchFamily="49" charset="-122"/>
            </a:endParaRPr>
          </a:p>
        </p:txBody>
      </p:sp>
      <p:sp>
        <p:nvSpPr>
          <p:cNvPr id="37891" name="Text Box 3"/>
          <p:cNvSpPr txBox="1">
            <a:spLocks noChangeArrowheads="1"/>
          </p:cNvSpPr>
          <p:nvPr/>
        </p:nvSpPr>
        <p:spPr bwMode="auto">
          <a:xfrm>
            <a:off x="720725" y="1203325"/>
            <a:ext cx="4019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800">
                <a:solidFill>
                  <a:srgbClr val="CC0000"/>
                </a:solidFill>
                <a:latin typeface="Times New Roman" panose="02020603050405020304" pitchFamily="18" charset="0"/>
                <a:ea typeface="楷体_GB2312" pitchFamily="49" charset="-122"/>
              </a:rPr>
              <a:t>1.2</a:t>
            </a:r>
            <a:r>
              <a:rPr kumimoji="1" lang="zh-CN" altLang="en-US" sz="4800">
                <a:solidFill>
                  <a:srgbClr val="CC0000"/>
                </a:solidFill>
                <a:latin typeface="Times New Roman" panose="02020603050405020304" pitchFamily="18" charset="0"/>
                <a:ea typeface="楷体_GB2312" pitchFamily="49" charset="-122"/>
              </a:rPr>
              <a:t>　数制</a:t>
            </a:r>
          </a:p>
        </p:txBody>
      </p:sp>
      <p:sp>
        <p:nvSpPr>
          <p:cNvPr id="37892" name="Text Box 4"/>
          <p:cNvSpPr txBox="1">
            <a:spLocks noChangeArrowheads="1"/>
          </p:cNvSpPr>
          <p:nvPr/>
        </p:nvSpPr>
        <p:spPr bwMode="auto">
          <a:xfrm>
            <a:off x="466725" y="3003550"/>
            <a:ext cx="352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ea typeface="楷体_GB2312" pitchFamily="49" charset="-122"/>
              </a:rPr>
              <a:t>　</a:t>
            </a:r>
            <a:r>
              <a:rPr kumimoji="1" lang="en-US" altLang="zh-CN" sz="3600">
                <a:solidFill>
                  <a:srgbClr val="000066"/>
                </a:solidFill>
                <a:latin typeface="Times New Roman" panose="02020603050405020304" pitchFamily="18" charset="0"/>
                <a:ea typeface="楷体_GB2312" pitchFamily="49" charset="-122"/>
                <a:hlinkClick r:id="rId3" action="ppaction://hlinksldjump"/>
              </a:rPr>
              <a:t>1.2.2 </a:t>
            </a:r>
            <a:r>
              <a:rPr kumimoji="1" lang="zh-CN" altLang="en-US" sz="3600">
                <a:solidFill>
                  <a:srgbClr val="000066"/>
                </a:solidFill>
                <a:latin typeface="Times New Roman" panose="02020603050405020304" pitchFamily="18" charset="0"/>
                <a:ea typeface="楷体_GB2312" pitchFamily="49" charset="-122"/>
                <a:hlinkClick r:id="rId3" action="ppaction://hlinksldjump"/>
              </a:rPr>
              <a:t>二进制</a:t>
            </a:r>
            <a:endParaRPr kumimoji="1" lang="zh-CN" altLang="en-US" sz="3600">
              <a:solidFill>
                <a:srgbClr val="000066"/>
              </a:solidFill>
              <a:latin typeface="Times New Roman" panose="02020603050405020304" pitchFamily="18" charset="0"/>
              <a:ea typeface="楷体_GB2312" pitchFamily="49" charset="-122"/>
            </a:endParaRPr>
          </a:p>
        </p:txBody>
      </p:sp>
      <p:sp>
        <p:nvSpPr>
          <p:cNvPr id="37893" name="Text Box 5"/>
          <p:cNvSpPr txBox="1">
            <a:spLocks noChangeArrowheads="1"/>
          </p:cNvSpPr>
          <p:nvPr/>
        </p:nvSpPr>
        <p:spPr bwMode="auto">
          <a:xfrm>
            <a:off x="466725" y="3722688"/>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ea typeface="楷体_GB2312" pitchFamily="49" charset="-122"/>
              </a:rPr>
              <a:t>　</a:t>
            </a:r>
            <a:r>
              <a:rPr kumimoji="1" lang="en-US" altLang="zh-CN" sz="3600">
                <a:solidFill>
                  <a:srgbClr val="000066"/>
                </a:solidFill>
                <a:latin typeface="Times New Roman" panose="02020603050405020304" pitchFamily="18" charset="0"/>
                <a:ea typeface="楷体_GB2312" pitchFamily="49" charset="-122"/>
                <a:hlinkClick r:id="rId4" action="ppaction://hlinksldjump"/>
              </a:rPr>
              <a:t>1.2.3 </a:t>
            </a:r>
            <a:r>
              <a:rPr kumimoji="1" lang="zh-CN" altLang="en-US" sz="3600">
                <a:solidFill>
                  <a:srgbClr val="000066"/>
                </a:solidFill>
                <a:latin typeface="Times New Roman" panose="02020603050405020304" pitchFamily="18" charset="0"/>
                <a:ea typeface="楷体_GB2312" pitchFamily="49" charset="-122"/>
                <a:hlinkClick r:id="rId4" action="ppaction://hlinksldjump"/>
              </a:rPr>
              <a:t>二</a:t>
            </a:r>
            <a:r>
              <a:rPr kumimoji="1" lang="en-US" altLang="zh-CN" sz="3600">
                <a:solidFill>
                  <a:srgbClr val="000066"/>
                </a:solidFill>
                <a:latin typeface="Times New Roman" panose="02020603050405020304" pitchFamily="18" charset="0"/>
                <a:ea typeface="楷体_GB2312" pitchFamily="49" charset="-122"/>
                <a:cs typeface="Times New Roman" panose="02020603050405020304" pitchFamily="18" charset="0"/>
                <a:hlinkClick r:id="rId4" action="ppaction://hlinksldjump"/>
              </a:rPr>
              <a:t>–</a:t>
            </a:r>
            <a:r>
              <a:rPr kumimoji="1" lang="zh-CN" altLang="en-US" sz="3600">
                <a:solidFill>
                  <a:srgbClr val="000066"/>
                </a:solidFill>
                <a:latin typeface="Times New Roman" panose="02020603050405020304" pitchFamily="18" charset="0"/>
                <a:ea typeface="楷体_GB2312" pitchFamily="49" charset="-122"/>
                <a:hlinkClick r:id="rId4" action="ppaction://hlinksldjump"/>
              </a:rPr>
              <a:t>十进制之间的转换</a:t>
            </a:r>
            <a:endParaRPr kumimoji="1" lang="zh-CN" altLang="en-US" sz="3600">
              <a:solidFill>
                <a:srgbClr val="000066"/>
              </a:solidFill>
              <a:latin typeface="Times New Roman" panose="02020603050405020304" pitchFamily="18" charset="0"/>
              <a:ea typeface="楷体_GB2312" pitchFamily="49" charset="-122"/>
            </a:endParaRPr>
          </a:p>
        </p:txBody>
      </p:sp>
      <p:sp>
        <p:nvSpPr>
          <p:cNvPr id="37894" name="Text Box 6"/>
          <p:cNvSpPr txBox="1">
            <a:spLocks noChangeArrowheads="1"/>
          </p:cNvSpPr>
          <p:nvPr/>
        </p:nvSpPr>
        <p:spPr bwMode="auto">
          <a:xfrm>
            <a:off x="466725" y="4443413"/>
            <a:ext cx="7129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ea typeface="楷体_GB2312" pitchFamily="49" charset="-122"/>
              </a:rPr>
              <a:t>　</a:t>
            </a:r>
            <a:r>
              <a:rPr kumimoji="1" lang="en-US" altLang="zh-CN" sz="3600">
                <a:solidFill>
                  <a:srgbClr val="000066"/>
                </a:solidFill>
                <a:latin typeface="Times New Roman" panose="02020603050405020304" pitchFamily="18" charset="0"/>
                <a:ea typeface="楷体_GB2312" pitchFamily="49" charset="-122"/>
                <a:hlinkClick r:id="rId5" action="ppaction://hlinksldjump"/>
              </a:rPr>
              <a:t>1.2.4</a:t>
            </a:r>
            <a:r>
              <a:rPr kumimoji="1" lang="zh-CN" altLang="en-US" sz="3600">
                <a:solidFill>
                  <a:srgbClr val="000066"/>
                </a:solidFill>
                <a:latin typeface="Times New Roman" panose="02020603050405020304" pitchFamily="18" charset="0"/>
                <a:ea typeface="楷体_GB2312" pitchFamily="49" charset="-122"/>
                <a:hlinkClick r:id="rId5" action="ppaction://hlinksldjump"/>
              </a:rPr>
              <a:t>十六进制和八进制</a:t>
            </a:r>
            <a:endParaRPr kumimoji="1" lang="zh-CN" altLang="en-US" sz="3600">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3343275" y="1344613"/>
            <a:ext cx="377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以</a:t>
            </a:r>
            <a:r>
              <a:rPr kumimoji="1" lang="en-US" altLang="zh-CN" sz="2400">
                <a:latin typeface="Times New Roman" panose="02020603050405020304" pitchFamily="18" charset="0"/>
                <a:ea typeface="楷体_GB2312" pitchFamily="49" charset="-122"/>
              </a:rPr>
              <a:t>N</a:t>
            </a:r>
            <a:r>
              <a:rPr kumimoji="1" lang="zh-CN" altLang="en-US" sz="2400">
                <a:latin typeface="Times New Roman" panose="02020603050405020304" pitchFamily="18" charset="0"/>
                <a:ea typeface="楷体_GB2312" pitchFamily="49" charset="-122"/>
              </a:rPr>
              <a:t>为基数的记数体制</a:t>
            </a:r>
          </a:p>
        </p:txBody>
      </p:sp>
      <p:sp>
        <p:nvSpPr>
          <p:cNvPr id="525315" name="Text Box 3"/>
          <p:cNvSpPr txBox="1">
            <a:spLocks noChangeArrowheads="1"/>
          </p:cNvSpPr>
          <p:nvPr/>
        </p:nvSpPr>
        <p:spPr bwMode="auto">
          <a:xfrm>
            <a:off x="3343275" y="1985963"/>
            <a:ext cx="503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2. </a:t>
            </a:r>
            <a:r>
              <a:rPr kumimoji="1" lang="zh-CN" altLang="en-US" sz="2400">
                <a:latin typeface="Times New Roman" panose="02020603050405020304" pitchFamily="18" charset="0"/>
                <a:ea typeface="楷体_GB2312" pitchFamily="49" charset="-122"/>
              </a:rPr>
              <a:t>有</a:t>
            </a:r>
            <a:r>
              <a:rPr kumimoji="1" lang="en-US" altLang="zh-CN" sz="2400">
                <a:latin typeface="Times New Roman" panose="02020603050405020304" pitchFamily="18" charset="0"/>
                <a:ea typeface="楷体_GB2312" pitchFamily="49" charset="-122"/>
              </a:rPr>
              <a:t>N</a:t>
            </a:r>
            <a:r>
              <a:rPr kumimoji="1" lang="zh-CN" altLang="en-US" sz="2400">
                <a:latin typeface="Times New Roman" panose="02020603050405020304" pitchFamily="18" charset="0"/>
                <a:ea typeface="楷体_GB2312" pitchFamily="49" charset="-122"/>
              </a:rPr>
              <a:t>个数码</a:t>
            </a:r>
            <a:r>
              <a:rPr kumimoji="1" lang="en-US" altLang="zh-CN" sz="2400">
                <a:latin typeface="Times New Roman" panose="02020603050405020304" pitchFamily="18" charset="0"/>
                <a:ea typeface="楷体_GB2312" pitchFamily="49" charset="-122"/>
              </a:rPr>
              <a:t>(Digit)</a:t>
            </a:r>
            <a:r>
              <a:rPr kumimoji="1" lang="zh-CN" altLang="en-US" sz="2400">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0 ~</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N</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p>
        </p:txBody>
      </p:sp>
      <p:sp>
        <p:nvSpPr>
          <p:cNvPr id="525316" name="Text Box 4"/>
          <p:cNvSpPr txBox="1">
            <a:spLocks noChangeArrowheads="1"/>
          </p:cNvSpPr>
          <p:nvPr/>
        </p:nvSpPr>
        <p:spPr bwMode="auto">
          <a:xfrm>
            <a:off x="3343275" y="26289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3. </a:t>
            </a:r>
            <a:r>
              <a:rPr kumimoji="1" lang="zh-CN" altLang="en-US" sz="2400">
                <a:latin typeface="Times New Roman" panose="02020603050405020304" pitchFamily="18" charset="0"/>
                <a:ea typeface="楷体_GB2312" pitchFamily="49" charset="-122"/>
              </a:rPr>
              <a:t>逢</a:t>
            </a:r>
            <a:r>
              <a:rPr kumimoji="1" lang="en-US" altLang="zh-CN" sz="2400">
                <a:latin typeface="Times New Roman" panose="02020603050405020304" pitchFamily="18" charset="0"/>
                <a:ea typeface="楷体_GB2312" pitchFamily="49" charset="-122"/>
              </a:rPr>
              <a:t>N</a:t>
            </a:r>
            <a:r>
              <a:rPr kumimoji="1" lang="zh-CN" altLang="en-US" sz="2400">
                <a:latin typeface="Times New Roman" panose="02020603050405020304" pitchFamily="18" charset="0"/>
                <a:ea typeface="楷体_GB2312" pitchFamily="49" charset="-122"/>
              </a:rPr>
              <a:t>进</a:t>
            </a:r>
            <a:r>
              <a:rPr kumimoji="1" lang="en-US" altLang="zh-CN" sz="2400">
                <a:latin typeface="Times New Roman" panose="02020603050405020304" pitchFamily="18" charset="0"/>
                <a:ea typeface="楷体_GB2312" pitchFamily="49" charset="-122"/>
              </a:rPr>
              <a:t>1</a:t>
            </a:r>
          </a:p>
        </p:txBody>
      </p:sp>
      <p:sp>
        <p:nvSpPr>
          <p:cNvPr id="38917" name="Text Box 5"/>
          <p:cNvSpPr txBox="1">
            <a:spLocks noChangeArrowheads="1"/>
          </p:cNvSpPr>
          <p:nvPr/>
        </p:nvSpPr>
        <p:spPr bwMode="auto">
          <a:xfrm>
            <a:off x="1363663" y="41497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0066"/>
                </a:solidFill>
                <a:latin typeface="Times New Roman" panose="02020603050405020304" pitchFamily="18" charset="0"/>
                <a:ea typeface="楷体_GB2312" pitchFamily="49" charset="-122"/>
              </a:rPr>
              <a:t>二进制</a:t>
            </a:r>
            <a:r>
              <a:rPr kumimoji="1" lang="zh-CN" altLang="en-US" sz="2400">
                <a:latin typeface="Times New Roman" panose="02020603050405020304" pitchFamily="18" charset="0"/>
                <a:ea typeface="楷体_GB2312" pitchFamily="49" charset="-122"/>
              </a:rPr>
              <a:t>：</a:t>
            </a:r>
          </a:p>
        </p:txBody>
      </p:sp>
      <p:sp>
        <p:nvSpPr>
          <p:cNvPr id="38918" name="Text Box 6"/>
          <p:cNvSpPr txBox="1">
            <a:spLocks noChangeArrowheads="1"/>
          </p:cNvSpPr>
          <p:nvPr/>
        </p:nvSpPr>
        <p:spPr bwMode="auto">
          <a:xfrm>
            <a:off x="2792413" y="4149725"/>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Binary, </a:t>
            </a:r>
            <a:r>
              <a:rPr kumimoji="1" lang="zh-CN" altLang="en-US" sz="2400">
                <a:latin typeface="Times New Roman" panose="02020603050405020304" pitchFamily="18" charset="0"/>
                <a:ea typeface="楷体_GB2312" pitchFamily="49" charset="-122"/>
              </a:rPr>
              <a:t>如</a:t>
            </a:r>
            <a:r>
              <a:rPr kumimoji="1" lang="en-US" altLang="zh-CN" sz="2400">
                <a:latin typeface="Times New Roman" panose="02020603050405020304" pitchFamily="18" charset="0"/>
                <a:ea typeface="楷体_GB2312" pitchFamily="49" charset="-122"/>
              </a:rPr>
              <a:t>(1001.001)</a:t>
            </a:r>
            <a:r>
              <a:rPr kumimoji="1" lang="en-US" altLang="zh-CN" sz="2400" baseline="-25000">
                <a:latin typeface="Times New Roman" panose="02020603050405020304" pitchFamily="18" charset="0"/>
                <a:ea typeface="楷体_GB2312" pitchFamily="49" charset="-122"/>
              </a:rPr>
              <a:t>B</a:t>
            </a:r>
          </a:p>
        </p:txBody>
      </p:sp>
      <p:sp>
        <p:nvSpPr>
          <p:cNvPr id="38919" name="Text Box 7"/>
          <p:cNvSpPr txBox="1">
            <a:spLocks noChangeArrowheads="1"/>
          </p:cNvSpPr>
          <p:nvPr/>
        </p:nvSpPr>
        <p:spPr bwMode="auto">
          <a:xfrm>
            <a:off x="1363663" y="47974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0066"/>
                </a:solidFill>
                <a:latin typeface="Times New Roman" panose="02020603050405020304" pitchFamily="18" charset="0"/>
                <a:ea typeface="楷体_GB2312" pitchFamily="49" charset="-122"/>
              </a:rPr>
              <a:t>八进制</a:t>
            </a:r>
            <a:r>
              <a:rPr kumimoji="1" lang="zh-CN" altLang="en-US" sz="2400">
                <a:latin typeface="Times New Roman" panose="02020603050405020304" pitchFamily="18" charset="0"/>
                <a:ea typeface="楷体_GB2312" pitchFamily="49" charset="-122"/>
              </a:rPr>
              <a:t>：</a:t>
            </a:r>
          </a:p>
        </p:txBody>
      </p:sp>
      <p:sp>
        <p:nvSpPr>
          <p:cNvPr id="38920" name="Text Box 8"/>
          <p:cNvSpPr txBox="1">
            <a:spLocks noChangeArrowheads="1"/>
          </p:cNvSpPr>
          <p:nvPr/>
        </p:nvSpPr>
        <p:spPr bwMode="auto">
          <a:xfrm>
            <a:off x="2792413" y="4873625"/>
            <a:ext cx="503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Octonary or Octal, </a:t>
            </a:r>
            <a:r>
              <a:rPr kumimoji="1" lang="zh-CN" altLang="en-US" sz="2400">
                <a:latin typeface="Times New Roman" panose="02020603050405020304" pitchFamily="18" charset="0"/>
                <a:ea typeface="楷体_GB2312" pitchFamily="49" charset="-122"/>
              </a:rPr>
              <a:t>如 </a:t>
            </a:r>
            <a:r>
              <a:rPr kumimoji="1" lang="en-US" altLang="zh-CN" sz="2400">
                <a:latin typeface="Times New Roman" panose="02020603050405020304" pitchFamily="18" charset="0"/>
                <a:ea typeface="楷体_GB2312" pitchFamily="49" charset="-122"/>
              </a:rPr>
              <a:t>(75.2)</a:t>
            </a:r>
            <a:r>
              <a:rPr kumimoji="1" lang="en-US" altLang="zh-CN" sz="2400" baseline="-25000">
                <a:latin typeface="Times New Roman" panose="02020603050405020304" pitchFamily="18" charset="0"/>
                <a:ea typeface="楷体_GB2312" pitchFamily="49" charset="-122"/>
              </a:rPr>
              <a:t>O</a:t>
            </a:r>
          </a:p>
        </p:txBody>
      </p:sp>
      <p:sp>
        <p:nvSpPr>
          <p:cNvPr id="38921" name="Text Box 9"/>
          <p:cNvSpPr txBox="1">
            <a:spLocks noChangeArrowheads="1"/>
          </p:cNvSpPr>
          <p:nvPr/>
        </p:nvSpPr>
        <p:spPr bwMode="auto">
          <a:xfrm>
            <a:off x="3116263" y="5478463"/>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Hexadecimal, </a:t>
            </a:r>
            <a:r>
              <a:rPr kumimoji="1" lang="zh-CN" altLang="en-US" sz="2400">
                <a:latin typeface="Times New Roman" panose="02020603050405020304" pitchFamily="18" charset="0"/>
                <a:ea typeface="楷体_GB2312" pitchFamily="49" charset="-122"/>
              </a:rPr>
              <a:t>如</a:t>
            </a:r>
            <a:r>
              <a:rPr kumimoji="1" lang="en-US" altLang="zh-CN" sz="2400">
                <a:latin typeface="Times New Roman" panose="02020603050405020304" pitchFamily="18" charset="0"/>
                <a:ea typeface="楷体_GB2312" pitchFamily="49" charset="-122"/>
              </a:rPr>
              <a:t>(9E.0A)</a:t>
            </a:r>
            <a:r>
              <a:rPr kumimoji="1" lang="en-US" altLang="zh-CN" sz="2400" baseline="-25000">
                <a:latin typeface="Times New Roman" panose="02020603050405020304" pitchFamily="18" charset="0"/>
                <a:ea typeface="楷体_GB2312" pitchFamily="49" charset="-122"/>
              </a:rPr>
              <a:t>H</a:t>
            </a:r>
          </a:p>
        </p:txBody>
      </p:sp>
      <p:sp>
        <p:nvSpPr>
          <p:cNvPr id="38922" name="Text Box 10"/>
          <p:cNvSpPr txBox="1">
            <a:spLocks noChangeArrowheads="1"/>
          </p:cNvSpPr>
          <p:nvPr/>
        </p:nvSpPr>
        <p:spPr bwMode="auto">
          <a:xfrm>
            <a:off x="1363663" y="54641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0066"/>
                </a:solidFill>
                <a:latin typeface="Times New Roman" panose="02020603050405020304" pitchFamily="18" charset="0"/>
                <a:ea typeface="楷体_GB2312" pitchFamily="49" charset="-122"/>
              </a:rPr>
              <a:t>十六进制</a:t>
            </a:r>
            <a:r>
              <a:rPr kumimoji="1" lang="zh-CN" altLang="en-US" sz="2400">
                <a:latin typeface="Times New Roman" panose="02020603050405020304" pitchFamily="18" charset="0"/>
                <a:ea typeface="楷体_GB2312" pitchFamily="49" charset="-122"/>
              </a:rPr>
              <a:t>：</a:t>
            </a:r>
          </a:p>
        </p:txBody>
      </p:sp>
      <p:sp>
        <p:nvSpPr>
          <p:cNvPr id="38923" name="Text Box 11"/>
          <p:cNvSpPr txBox="1">
            <a:spLocks noChangeArrowheads="1"/>
          </p:cNvSpPr>
          <p:nvPr/>
        </p:nvSpPr>
        <p:spPr bwMode="auto">
          <a:xfrm>
            <a:off x="1363663" y="34004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FF0066"/>
                </a:solidFill>
                <a:latin typeface="Times New Roman" panose="02020603050405020304" pitchFamily="18" charset="0"/>
                <a:ea typeface="楷体_GB2312" pitchFamily="49" charset="-122"/>
              </a:rPr>
              <a:t>十进制</a:t>
            </a:r>
            <a:r>
              <a:rPr kumimoji="1" lang="zh-CN" altLang="en-US" sz="2400">
                <a:latin typeface="Times New Roman" panose="02020603050405020304" pitchFamily="18" charset="0"/>
                <a:ea typeface="楷体_GB2312" pitchFamily="49" charset="-122"/>
              </a:rPr>
              <a:t>：</a:t>
            </a:r>
          </a:p>
        </p:txBody>
      </p:sp>
      <p:sp>
        <p:nvSpPr>
          <p:cNvPr id="38924" name="Text Box 12"/>
          <p:cNvSpPr txBox="1">
            <a:spLocks noChangeArrowheads="1"/>
          </p:cNvSpPr>
          <p:nvPr/>
        </p:nvSpPr>
        <p:spPr bwMode="auto">
          <a:xfrm>
            <a:off x="2792413" y="3414713"/>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Decimal or Denary, </a:t>
            </a:r>
            <a:r>
              <a:rPr kumimoji="1" lang="zh-CN" altLang="en-US" sz="2400">
                <a:latin typeface="Times New Roman" panose="02020603050405020304" pitchFamily="18" charset="0"/>
                <a:ea typeface="楷体_GB2312" pitchFamily="49" charset="-122"/>
              </a:rPr>
              <a:t>如</a:t>
            </a:r>
            <a:r>
              <a:rPr kumimoji="1" lang="en-US" altLang="zh-CN" sz="2400">
                <a:latin typeface="Times New Roman" panose="02020603050405020304" pitchFamily="18" charset="0"/>
                <a:ea typeface="楷体_GB2312" pitchFamily="49" charset="-122"/>
              </a:rPr>
              <a:t>(19.2)</a:t>
            </a:r>
            <a:r>
              <a:rPr kumimoji="1" lang="en-US" altLang="zh-CN" sz="2400" baseline="-25000">
                <a:latin typeface="Times New Roman" panose="02020603050405020304" pitchFamily="18" charset="0"/>
                <a:ea typeface="楷体_GB2312" pitchFamily="49" charset="-122"/>
              </a:rPr>
              <a:t>D</a:t>
            </a:r>
          </a:p>
        </p:txBody>
      </p:sp>
      <p:grpSp>
        <p:nvGrpSpPr>
          <p:cNvPr id="525326" name="Group 14"/>
          <p:cNvGrpSpPr>
            <a:grpSpLocks/>
          </p:cNvGrpSpPr>
          <p:nvPr/>
        </p:nvGrpSpPr>
        <p:grpSpPr bwMode="auto">
          <a:xfrm>
            <a:off x="1196975" y="1573213"/>
            <a:ext cx="2243138" cy="1317625"/>
            <a:chOff x="754" y="991"/>
            <a:chExt cx="1413" cy="830"/>
          </a:xfrm>
        </p:grpSpPr>
        <p:sp>
          <p:nvSpPr>
            <p:cNvPr id="38926" name="Rectangle 15"/>
            <p:cNvSpPr>
              <a:spLocks noChangeArrowheads="1"/>
            </p:cNvSpPr>
            <p:nvPr/>
          </p:nvSpPr>
          <p:spPr bwMode="auto">
            <a:xfrm>
              <a:off x="754" y="1234"/>
              <a:ext cx="1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楷体_GB2312" pitchFamily="49" charset="-122"/>
                </a:rPr>
                <a:t>N</a:t>
              </a:r>
              <a:r>
                <a:rPr kumimoji="1" lang="zh-CN" altLang="en-US" sz="2400">
                  <a:latin typeface="Times New Roman" panose="02020603050405020304" pitchFamily="18" charset="0"/>
                  <a:ea typeface="楷体_GB2312" pitchFamily="49" charset="-122"/>
                </a:rPr>
                <a:t>进制数特点：</a:t>
              </a:r>
            </a:p>
          </p:txBody>
        </p:sp>
        <p:sp>
          <p:nvSpPr>
            <p:cNvPr id="38927" name="AutoShape 16"/>
            <p:cNvSpPr>
              <a:spLocks/>
            </p:cNvSpPr>
            <p:nvPr/>
          </p:nvSpPr>
          <p:spPr bwMode="auto">
            <a:xfrm>
              <a:off x="2036" y="991"/>
              <a:ext cx="56" cy="830"/>
            </a:xfrm>
            <a:prstGeom prst="leftBrace">
              <a:avLst>
                <a:gd name="adj1" fmla="val 1235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5326"/>
                                        </p:tgtEl>
                                        <p:attrNameLst>
                                          <p:attrName>style.visibility</p:attrName>
                                        </p:attrNameLst>
                                      </p:cBhvr>
                                      <p:to>
                                        <p:strVal val="visible"/>
                                      </p:to>
                                    </p:set>
                                    <p:animEffect transition="in" filter="wipe(left)">
                                      <p:cBhvr>
                                        <p:cTn id="7" dur="500"/>
                                        <p:tgtEl>
                                          <p:spTgt spid="525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5314"/>
                                        </p:tgtEl>
                                        <p:attrNameLst>
                                          <p:attrName>style.visibility</p:attrName>
                                        </p:attrNameLst>
                                      </p:cBhvr>
                                      <p:to>
                                        <p:strVal val="visible"/>
                                      </p:to>
                                    </p:set>
                                    <p:animEffect transition="in" filter="wipe(left)">
                                      <p:cBhvr>
                                        <p:cTn id="12" dur="500"/>
                                        <p:tgtEl>
                                          <p:spTgt spid="525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315"/>
                                        </p:tgtEl>
                                        <p:attrNameLst>
                                          <p:attrName>style.visibility</p:attrName>
                                        </p:attrNameLst>
                                      </p:cBhvr>
                                      <p:to>
                                        <p:strVal val="visible"/>
                                      </p:to>
                                    </p:set>
                                    <p:animEffect transition="in" filter="wipe(left)">
                                      <p:cBhvr>
                                        <p:cTn id="17" dur="500"/>
                                        <p:tgtEl>
                                          <p:spTgt spid="525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5316"/>
                                        </p:tgtEl>
                                        <p:attrNameLst>
                                          <p:attrName>style.visibility</p:attrName>
                                        </p:attrNameLst>
                                      </p:cBhvr>
                                      <p:to>
                                        <p:strVal val="visible"/>
                                      </p:to>
                                    </p:set>
                                    <p:animEffect transition="in" filter="wipe(left)">
                                      <p:cBhvr>
                                        <p:cTn id="22" dur="500"/>
                                        <p:tgtEl>
                                          <p:spTgt spid="525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autoUpdateAnimBg="0"/>
      <p:bldP spid="525315" grpId="0"/>
      <p:bldP spid="52531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3343275" y="1344613"/>
            <a:ext cx="377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以</a:t>
            </a:r>
            <a:r>
              <a:rPr kumimoji="1" lang="en-US" altLang="zh-CN" sz="2400">
                <a:latin typeface="Times New Roman" panose="02020603050405020304" pitchFamily="18" charset="0"/>
                <a:ea typeface="楷体_GB2312" pitchFamily="49" charset="-122"/>
              </a:rPr>
              <a:t>10</a:t>
            </a:r>
            <a:r>
              <a:rPr kumimoji="1" lang="zh-CN" altLang="en-US" sz="2400">
                <a:latin typeface="Times New Roman" panose="02020603050405020304" pitchFamily="18" charset="0"/>
                <a:ea typeface="楷体_GB2312" pitchFamily="49" charset="-122"/>
              </a:rPr>
              <a:t>为基数的记数体制</a:t>
            </a:r>
          </a:p>
        </p:txBody>
      </p:sp>
      <p:sp>
        <p:nvSpPr>
          <p:cNvPr id="527363" name="Text Box 3"/>
          <p:cNvSpPr txBox="1">
            <a:spLocks noChangeArrowheads="1"/>
          </p:cNvSpPr>
          <p:nvPr/>
        </p:nvSpPr>
        <p:spPr bwMode="auto">
          <a:xfrm>
            <a:off x="3343275" y="1985963"/>
            <a:ext cx="503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2. </a:t>
            </a:r>
            <a:r>
              <a:rPr kumimoji="1" lang="zh-CN" altLang="en-US" sz="2400">
                <a:latin typeface="Times New Roman" panose="02020603050405020304" pitchFamily="18" charset="0"/>
                <a:ea typeface="楷体_GB2312" pitchFamily="49" charset="-122"/>
              </a:rPr>
              <a:t>有</a:t>
            </a:r>
            <a:r>
              <a:rPr kumimoji="1" lang="en-US" altLang="zh-CN" sz="2400">
                <a:latin typeface="Times New Roman" panose="02020603050405020304" pitchFamily="18" charset="0"/>
                <a:ea typeface="楷体_GB2312" pitchFamily="49" charset="-122"/>
              </a:rPr>
              <a:t>10</a:t>
            </a:r>
            <a:r>
              <a:rPr kumimoji="1" lang="zh-CN" altLang="en-US" sz="2400">
                <a:latin typeface="Times New Roman" panose="02020603050405020304" pitchFamily="18" charset="0"/>
                <a:ea typeface="楷体_GB2312" pitchFamily="49" charset="-122"/>
              </a:rPr>
              <a:t>个数码</a:t>
            </a:r>
            <a:r>
              <a:rPr kumimoji="1" lang="en-US" altLang="zh-CN" sz="2400">
                <a:latin typeface="Times New Roman" panose="02020603050405020304" pitchFamily="18" charset="0"/>
                <a:ea typeface="楷体_GB2312" pitchFamily="49" charset="-122"/>
              </a:rPr>
              <a:t>(Digit)</a:t>
            </a:r>
            <a:r>
              <a:rPr kumimoji="1" lang="zh-CN" altLang="en-US" sz="2400">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0</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9</a:t>
            </a:r>
          </a:p>
        </p:txBody>
      </p:sp>
      <p:sp>
        <p:nvSpPr>
          <p:cNvPr id="527364" name="Text Box 4"/>
          <p:cNvSpPr txBox="1">
            <a:spLocks noChangeArrowheads="1"/>
          </p:cNvSpPr>
          <p:nvPr/>
        </p:nvSpPr>
        <p:spPr bwMode="auto">
          <a:xfrm>
            <a:off x="3343275" y="26289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3. </a:t>
            </a:r>
            <a:r>
              <a:rPr kumimoji="1" lang="zh-CN" altLang="en-US" sz="2400">
                <a:latin typeface="Times New Roman" panose="02020603050405020304" pitchFamily="18" charset="0"/>
                <a:ea typeface="楷体_GB2312" pitchFamily="49" charset="-122"/>
              </a:rPr>
              <a:t>逢</a:t>
            </a:r>
            <a:r>
              <a:rPr kumimoji="1" lang="en-US" altLang="zh-CN" sz="2400">
                <a:latin typeface="Times New Roman" panose="02020603050405020304" pitchFamily="18" charset="0"/>
                <a:ea typeface="楷体_GB2312" pitchFamily="49" charset="-122"/>
              </a:rPr>
              <a:t>10</a:t>
            </a:r>
            <a:r>
              <a:rPr kumimoji="1" lang="zh-CN" altLang="en-US" sz="2400">
                <a:latin typeface="Times New Roman" panose="02020603050405020304" pitchFamily="18" charset="0"/>
                <a:ea typeface="楷体_GB2312" pitchFamily="49" charset="-122"/>
              </a:rPr>
              <a:t>进</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9+1</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10</a:t>
            </a:r>
            <a:r>
              <a:rPr kumimoji="1" lang="zh-CN" altLang="en-US" sz="2400">
                <a:latin typeface="Times New Roman" panose="02020603050405020304" pitchFamily="18" charset="0"/>
                <a:ea typeface="楷体_GB2312" pitchFamily="49" charset="-122"/>
              </a:rPr>
              <a:t>（拾）</a:t>
            </a:r>
          </a:p>
        </p:txBody>
      </p:sp>
      <p:sp>
        <p:nvSpPr>
          <p:cNvPr id="40965" name="Rectangle 5"/>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grpSp>
        <p:nvGrpSpPr>
          <p:cNvPr id="527366" name="Group 6"/>
          <p:cNvGrpSpPr>
            <a:grpSpLocks/>
          </p:cNvGrpSpPr>
          <p:nvPr/>
        </p:nvGrpSpPr>
        <p:grpSpPr bwMode="auto">
          <a:xfrm>
            <a:off x="1235075" y="1573213"/>
            <a:ext cx="2085975" cy="1317625"/>
            <a:chOff x="778" y="991"/>
            <a:chExt cx="1314" cy="830"/>
          </a:xfrm>
        </p:grpSpPr>
        <p:sp>
          <p:nvSpPr>
            <p:cNvPr id="41006" name="Rectangle 7"/>
            <p:cNvSpPr>
              <a:spLocks noChangeArrowheads="1"/>
            </p:cNvSpPr>
            <p:nvPr/>
          </p:nvSpPr>
          <p:spPr bwMode="auto">
            <a:xfrm>
              <a:off x="778" y="1221"/>
              <a:ext cx="9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楷体_GB2312" pitchFamily="49" charset="-122"/>
                  <a:ea typeface="楷体_GB2312" pitchFamily="49" charset="-122"/>
                </a:rPr>
                <a:t>10</a:t>
              </a:r>
              <a:r>
                <a:rPr kumimoji="1" lang="zh-CN" altLang="en-US" sz="2400">
                  <a:latin typeface="楷体_GB2312" pitchFamily="49" charset="-122"/>
                  <a:ea typeface="楷体_GB2312" pitchFamily="49" charset="-122"/>
                </a:rPr>
                <a:t>进制数</a:t>
              </a:r>
              <a:r>
                <a:rPr kumimoji="1" lang="en-US" altLang="zh-CN" sz="2400">
                  <a:latin typeface="楷体_GB2312" pitchFamily="49" charset="-122"/>
                  <a:ea typeface="楷体_GB2312" pitchFamily="49" charset="-122"/>
                </a:rPr>
                <a:t>:</a:t>
              </a:r>
            </a:p>
          </p:txBody>
        </p:sp>
        <p:sp>
          <p:nvSpPr>
            <p:cNvPr id="41007" name="AutoShape 8"/>
            <p:cNvSpPr>
              <a:spLocks/>
            </p:cNvSpPr>
            <p:nvPr/>
          </p:nvSpPr>
          <p:spPr bwMode="auto">
            <a:xfrm>
              <a:off x="2036" y="991"/>
              <a:ext cx="56" cy="830"/>
            </a:xfrm>
            <a:prstGeom prst="leftBrace">
              <a:avLst>
                <a:gd name="adj1" fmla="val 1235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27369" name="Text Box 9"/>
          <p:cNvSpPr txBox="1">
            <a:spLocks noChangeArrowheads="1"/>
          </p:cNvSpPr>
          <p:nvPr/>
        </p:nvSpPr>
        <p:spPr bwMode="auto">
          <a:xfrm>
            <a:off x="992188" y="652463"/>
            <a:ext cx="1865312"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1.2.1  </a:t>
            </a:r>
            <a:r>
              <a:rPr kumimoji="1" lang="zh-CN" altLang="en-US" sz="2400">
                <a:latin typeface="Times New Roman" panose="02020603050405020304" pitchFamily="18" charset="0"/>
                <a:ea typeface="楷体_GB2312" pitchFamily="49" charset="-122"/>
              </a:rPr>
              <a:t>十进制</a:t>
            </a:r>
          </a:p>
        </p:txBody>
      </p:sp>
      <p:sp>
        <p:nvSpPr>
          <p:cNvPr id="527370" name="Text Box 10"/>
          <p:cNvSpPr txBox="1">
            <a:spLocks noChangeArrowheads="1"/>
          </p:cNvSpPr>
          <p:nvPr/>
        </p:nvSpPr>
        <p:spPr bwMode="auto">
          <a:xfrm>
            <a:off x="654050" y="3300413"/>
            <a:ext cx="143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solidFill>
                  <a:srgbClr val="33CC33"/>
                </a:solidFill>
                <a:latin typeface="Times New Roman" panose="02020603050405020304" pitchFamily="18" charset="0"/>
              </a:rPr>
              <a:t>4</a:t>
            </a:r>
            <a:r>
              <a:rPr kumimoji="1" lang="en-US" altLang="zh-CN" sz="2400" b="0">
                <a:latin typeface="Times New Roman" panose="02020603050405020304" pitchFamily="18" charset="0"/>
              </a:rPr>
              <a:t> 5 </a:t>
            </a:r>
            <a:r>
              <a:rPr kumimoji="1" lang="en-US" altLang="zh-CN" sz="2400" b="0">
                <a:solidFill>
                  <a:srgbClr val="0099FF"/>
                </a:solidFill>
                <a:latin typeface="Times New Roman" panose="02020603050405020304" pitchFamily="18" charset="0"/>
              </a:rPr>
              <a:t>6</a:t>
            </a:r>
            <a:r>
              <a:rPr kumimoji="1" lang="en-US" altLang="zh-CN" sz="2400" b="0">
                <a:latin typeface="Times New Roman" panose="02020603050405020304" pitchFamily="18" charset="0"/>
              </a:rPr>
              <a:t> </a:t>
            </a:r>
            <a:r>
              <a:rPr kumimoji="1" lang="en-US" altLang="zh-CN" sz="2400" b="0">
                <a:solidFill>
                  <a:srgbClr val="0000FF"/>
                </a:solidFill>
                <a:latin typeface="Times New Roman" panose="02020603050405020304" pitchFamily="18" charset="0"/>
              </a:rPr>
              <a:t>7</a:t>
            </a:r>
          </a:p>
        </p:txBody>
      </p:sp>
      <p:sp>
        <p:nvSpPr>
          <p:cNvPr id="527371" name="Text Box 11"/>
          <p:cNvSpPr txBox="1">
            <a:spLocks noChangeArrowheads="1"/>
          </p:cNvSpPr>
          <p:nvPr/>
        </p:nvSpPr>
        <p:spPr bwMode="auto">
          <a:xfrm>
            <a:off x="290513" y="2800350"/>
            <a:ext cx="223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33CC33"/>
                </a:solidFill>
                <a:latin typeface="Times New Roman" panose="02020603050405020304" pitchFamily="18" charset="0"/>
              </a:rPr>
              <a:t>千位</a:t>
            </a:r>
            <a:r>
              <a:rPr kumimoji="1" lang="zh-CN" altLang="en-US" sz="2000">
                <a:latin typeface="Times New Roman" panose="02020603050405020304" pitchFamily="18" charset="0"/>
              </a:rPr>
              <a:t>百位</a:t>
            </a:r>
            <a:r>
              <a:rPr kumimoji="1" lang="zh-CN" altLang="en-US" sz="2000">
                <a:solidFill>
                  <a:srgbClr val="0099FF"/>
                </a:solidFill>
                <a:latin typeface="Times New Roman" panose="02020603050405020304" pitchFamily="18" charset="0"/>
              </a:rPr>
              <a:t>十位</a:t>
            </a:r>
            <a:r>
              <a:rPr kumimoji="1" lang="zh-CN" altLang="en-US" sz="2000">
                <a:solidFill>
                  <a:srgbClr val="0000FF"/>
                </a:solidFill>
                <a:latin typeface="Times New Roman" panose="02020603050405020304" pitchFamily="18" charset="0"/>
              </a:rPr>
              <a:t>个位</a:t>
            </a:r>
          </a:p>
        </p:txBody>
      </p:sp>
      <p:grpSp>
        <p:nvGrpSpPr>
          <p:cNvPr id="527372" name="Group 12"/>
          <p:cNvGrpSpPr>
            <a:grpSpLocks/>
          </p:cNvGrpSpPr>
          <p:nvPr/>
        </p:nvGrpSpPr>
        <p:grpSpPr bwMode="auto">
          <a:xfrm>
            <a:off x="1525588" y="3700463"/>
            <a:ext cx="547687" cy="168275"/>
            <a:chOff x="1303" y="3022"/>
            <a:chExt cx="345" cy="89"/>
          </a:xfrm>
        </p:grpSpPr>
        <p:sp>
          <p:nvSpPr>
            <p:cNvPr id="41004" name="Line 13"/>
            <p:cNvSpPr>
              <a:spLocks noChangeShapeType="1"/>
            </p:cNvSpPr>
            <p:nvPr/>
          </p:nvSpPr>
          <p:spPr bwMode="auto">
            <a:xfrm>
              <a:off x="1303" y="3111"/>
              <a:ext cx="345" cy="0"/>
            </a:xfrm>
            <a:prstGeom prst="line">
              <a:avLst/>
            </a:prstGeom>
            <a:noFill/>
            <a:ln w="952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5" name="Line 14"/>
            <p:cNvSpPr>
              <a:spLocks noChangeShapeType="1"/>
            </p:cNvSpPr>
            <p:nvPr/>
          </p:nvSpPr>
          <p:spPr bwMode="auto">
            <a:xfrm>
              <a:off x="1303" y="3022"/>
              <a:ext cx="0" cy="8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7375" name="Group 15"/>
          <p:cNvGrpSpPr>
            <a:grpSpLocks/>
          </p:cNvGrpSpPr>
          <p:nvPr/>
        </p:nvGrpSpPr>
        <p:grpSpPr bwMode="auto">
          <a:xfrm>
            <a:off x="1284288" y="3725863"/>
            <a:ext cx="787400" cy="436562"/>
            <a:chOff x="1303" y="3022"/>
            <a:chExt cx="345" cy="89"/>
          </a:xfrm>
        </p:grpSpPr>
        <p:sp>
          <p:nvSpPr>
            <p:cNvPr id="41002" name="Line 16"/>
            <p:cNvSpPr>
              <a:spLocks noChangeShapeType="1"/>
            </p:cNvSpPr>
            <p:nvPr/>
          </p:nvSpPr>
          <p:spPr bwMode="auto">
            <a:xfrm>
              <a:off x="1303" y="3111"/>
              <a:ext cx="345" cy="0"/>
            </a:xfrm>
            <a:prstGeom prst="line">
              <a:avLst/>
            </a:prstGeom>
            <a:noFill/>
            <a:ln w="9525">
              <a:solidFill>
                <a:srgbClr val="0099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Line 17"/>
            <p:cNvSpPr>
              <a:spLocks noChangeShapeType="1"/>
            </p:cNvSpPr>
            <p:nvPr/>
          </p:nvSpPr>
          <p:spPr bwMode="auto">
            <a:xfrm>
              <a:off x="1303" y="3022"/>
              <a:ext cx="0" cy="88"/>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7378" name="Group 18"/>
          <p:cNvGrpSpPr>
            <a:grpSpLocks/>
          </p:cNvGrpSpPr>
          <p:nvPr/>
        </p:nvGrpSpPr>
        <p:grpSpPr bwMode="auto">
          <a:xfrm>
            <a:off x="1057275" y="3722688"/>
            <a:ext cx="1027113" cy="733425"/>
            <a:chOff x="1303" y="3022"/>
            <a:chExt cx="345" cy="89"/>
          </a:xfrm>
        </p:grpSpPr>
        <p:sp>
          <p:nvSpPr>
            <p:cNvPr id="41000" name="Line 19"/>
            <p:cNvSpPr>
              <a:spLocks noChangeShapeType="1"/>
            </p:cNvSpPr>
            <p:nvPr/>
          </p:nvSpPr>
          <p:spPr bwMode="auto">
            <a:xfrm>
              <a:off x="1303" y="3111"/>
              <a:ext cx="345"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1" name="Line 20"/>
            <p:cNvSpPr>
              <a:spLocks noChangeShapeType="1"/>
            </p:cNvSpPr>
            <p:nvPr/>
          </p:nvSpPr>
          <p:spPr bwMode="auto">
            <a:xfrm>
              <a:off x="1303" y="3022"/>
              <a:ext cx="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7381" name="Group 21"/>
          <p:cNvGrpSpPr>
            <a:grpSpLocks/>
          </p:cNvGrpSpPr>
          <p:nvPr/>
        </p:nvGrpSpPr>
        <p:grpSpPr bwMode="auto">
          <a:xfrm>
            <a:off x="842963" y="3733800"/>
            <a:ext cx="1211262" cy="1068388"/>
            <a:chOff x="1303" y="3022"/>
            <a:chExt cx="345" cy="89"/>
          </a:xfrm>
        </p:grpSpPr>
        <p:sp>
          <p:nvSpPr>
            <p:cNvPr id="40998" name="Line 22"/>
            <p:cNvSpPr>
              <a:spLocks noChangeShapeType="1"/>
            </p:cNvSpPr>
            <p:nvPr/>
          </p:nvSpPr>
          <p:spPr bwMode="auto">
            <a:xfrm>
              <a:off x="1303" y="3111"/>
              <a:ext cx="345" cy="0"/>
            </a:xfrm>
            <a:prstGeom prst="line">
              <a:avLst/>
            </a:prstGeom>
            <a:noFill/>
            <a:ln w="9525">
              <a:solidFill>
                <a:srgbClr val="33CC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9" name="Line 23"/>
            <p:cNvSpPr>
              <a:spLocks noChangeShapeType="1"/>
            </p:cNvSpPr>
            <p:nvPr/>
          </p:nvSpPr>
          <p:spPr bwMode="auto">
            <a:xfrm>
              <a:off x="1303" y="3022"/>
              <a:ext cx="0" cy="88"/>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7384" name="Line 24"/>
          <p:cNvSpPr>
            <a:spLocks noChangeShapeType="1"/>
          </p:cNvSpPr>
          <p:nvPr/>
        </p:nvSpPr>
        <p:spPr bwMode="auto">
          <a:xfrm flipV="1">
            <a:off x="1665288" y="3165475"/>
            <a:ext cx="239712" cy="239713"/>
          </a:xfrm>
          <a:prstGeom prst="line">
            <a:avLst/>
          </a:prstGeom>
          <a:noFill/>
          <a:ln w="952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7385" name="Line 25"/>
          <p:cNvSpPr>
            <a:spLocks noChangeShapeType="1"/>
          </p:cNvSpPr>
          <p:nvPr/>
        </p:nvSpPr>
        <p:spPr bwMode="auto">
          <a:xfrm flipV="1">
            <a:off x="1339850" y="3135313"/>
            <a:ext cx="141288" cy="239712"/>
          </a:xfrm>
          <a:prstGeom prst="line">
            <a:avLst/>
          </a:prstGeom>
          <a:noFill/>
          <a:ln w="9525">
            <a:solidFill>
              <a:srgbClr val="0099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7386" name="Line 26"/>
          <p:cNvSpPr>
            <a:spLocks noChangeShapeType="1"/>
          </p:cNvSpPr>
          <p:nvPr/>
        </p:nvSpPr>
        <p:spPr bwMode="auto">
          <a:xfrm flipV="1">
            <a:off x="1057275" y="3135313"/>
            <a:ext cx="0" cy="254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7387" name="Line 27"/>
          <p:cNvSpPr>
            <a:spLocks noChangeShapeType="1"/>
          </p:cNvSpPr>
          <p:nvPr/>
        </p:nvSpPr>
        <p:spPr bwMode="auto">
          <a:xfrm flipH="1" flipV="1">
            <a:off x="636588" y="3122613"/>
            <a:ext cx="153987" cy="280987"/>
          </a:xfrm>
          <a:prstGeom prst="line">
            <a:avLst/>
          </a:prstGeom>
          <a:noFill/>
          <a:ln w="9525">
            <a:solidFill>
              <a:srgbClr val="33CC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27388" name="Object 28"/>
          <p:cNvGraphicFramePr>
            <a:graphicFrameLocks noChangeAspect="1"/>
          </p:cNvGraphicFramePr>
          <p:nvPr/>
        </p:nvGraphicFramePr>
        <p:xfrm>
          <a:off x="2147888" y="3713163"/>
          <a:ext cx="312737" cy="277812"/>
        </p:xfrm>
        <a:graphic>
          <a:graphicData uri="http://schemas.openxmlformats.org/presentationml/2006/ole">
            <mc:AlternateContent xmlns:mc="http://schemas.openxmlformats.org/markup-compatibility/2006">
              <mc:Choice xmlns:v="urn:schemas-microsoft-com:vml" Requires="v">
                <p:oleObj spid="_x0000_s41038" name="Equation" r:id="rId4" imgW="228501" imgH="203112" progId="Equation.DSMT4">
                  <p:embed/>
                </p:oleObj>
              </mc:Choice>
              <mc:Fallback>
                <p:oleObj name="Equation" r:id="rId4" imgW="228501" imgH="203112" progId="Equation.DSMT4">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7888" y="3713163"/>
                        <a:ext cx="312737"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89" name="Object 29"/>
          <p:cNvGraphicFramePr>
            <a:graphicFrameLocks noChangeAspect="1"/>
          </p:cNvGraphicFramePr>
          <p:nvPr/>
        </p:nvGraphicFramePr>
        <p:xfrm>
          <a:off x="2151063" y="4022725"/>
          <a:ext cx="295275" cy="277813"/>
        </p:xfrm>
        <a:graphic>
          <a:graphicData uri="http://schemas.openxmlformats.org/presentationml/2006/ole">
            <mc:AlternateContent xmlns:mc="http://schemas.openxmlformats.org/markup-compatibility/2006">
              <mc:Choice xmlns:v="urn:schemas-microsoft-com:vml" Requires="v">
                <p:oleObj spid="_x0000_s41039" name="Equation" r:id="rId6" imgW="215713" imgH="203024" progId="Equation.DSMT4">
                  <p:embed/>
                </p:oleObj>
              </mc:Choice>
              <mc:Fallback>
                <p:oleObj name="Equation" r:id="rId6" imgW="215713" imgH="203024"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3" y="4022725"/>
                        <a:ext cx="295275"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0" name="Object 30"/>
          <p:cNvGraphicFramePr>
            <a:graphicFrameLocks noChangeAspect="1"/>
          </p:cNvGraphicFramePr>
          <p:nvPr/>
        </p:nvGraphicFramePr>
        <p:xfrm>
          <a:off x="2154238" y="4330700"/>
          <a:ext cx="312737" cy="277813"/>
        </p:xfrm>
        <a:graphic>
          <a:graphicData uri="http://schemas.openxmlformats.org/presentationml/2006/ole">
            <mc:AlternateContent xmlns:mc="http://schemas.openxmlformats.org/markup-compatibility/2006">
              <mc:Choice xmlns:v="urn:schemas-microsoft-com:vml" Requires="v">
                <p:oleObj spid="_x0000_s41040" name="Equation" r:id="rId8" imgW="228501" imgH="203112" progId="Equation.DSMT4">
                  <p:embed/>
                </p:oleObj>
              </mc:Choice>
              <mc:Fallback>
                <p:oleObj name="Equation" r:id="rId8" imgW="228501" imgH="203112"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4238" y="4330700"/>
                        <a:ext cx="312737"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1" name="Object 31"/>
          <p:cNvGraphicFramePr>
            <a:graphicFrameLocks noChangeAspect="1"/>
          </p:cNvGraphicFramePr>
          <p:nvPr/>
        </p:nvGraphicFramePr>
        <p:xfrm>
          <a:off x="2152650" y="4664075"/>
          <a:ext cx="312738" cy="277813"/>
        </p:xfrm>
        <a:graphic>
          <a:graphicData uri="http://schemas.openxmlformats.org/presentationml/2006/ole">
            <mc:AlternateContent xmlns:mc="http://schemas.openxmlformats.org/markup-compatibility/2006">
              <mc:Choice xmlns:v="urn:schemas-microsoft-com:vml" Requires="v">
                <p:oleObj spid="_x0000_s41041" name="Equation" r:id="rId10" imgW="228501" imgH="203112" progId="Equation.DSMT4">
                  <p:embed/>
                </p:oleObj>
              </mc:Choice>
              <mc:Fallback>
                <p:oleObj name="Equation" r:id="rId10" imgW="228501" imgH="203112" progId="Equation.DSMT4">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2650" y="4664075"/>
                        <a:ext cx="312738"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2" name="Object 32"/>
          <p:cNvGraphicFramePr>
            <a:graphicFrameLocks noChangeAspect="1"/>
          </p:cNvGraphicFramePr>
          <p:nvPr/>
        </p:nvGraphicFramePr>
        <p:xfrm>
          <a:off x="2541588" y="3722688"/>
          <a:ext cx="434975" cy="242887"/>
        </p:xfrm>
        <a:graphic>
          <a:graphicData uri="http://schemas.openxmlformats.org/presentationml/2006/ole">
            <mc:AlternateContent xmlns:mc="http://schemas.openxmlformats.org/markup-compatibility/2006">
              <mc:Choice xmlns:v="urn:schemas-microsoft-com:vml" Requires="v">
                <p:oleObj spid="_x0000_s41042" name="Equation" r:id="rId12" imgW="317087" imgH="177569" progId="Equation.DSMT4">
                  <p:embed/>
                </p:oleObj>
              </mc:Choice>
              <mc:Fallback>
                <p:oleObj name="Equation" r:id="rId12" imgW="317087" imgH="177569" progId="Equation.DSMT4">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1588" y="3722688"/>
                        <a:ext cx="43497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3" name="Object 33"/>
          <p:cNvGraphicFramePr>
            <a:graphicFrameLocks noChangeAspect="1"/>
          </p:cNvGraphicFramePr>
          <p:nvPr/>
        </p:nvGraphicFramePr>
        <p:xfrm>
          <a:off x="2551113" y="4032250"/>
          <a:ext cx="434975" cy="242888"/>
        </p:xfrm>
        <a:graphic>
          <a:graphicData uri="http://schemas.openxmlformats.org/presentationml/2006/ole">
            <mc:AlternateContent xmlns:mc="http://schemas.openxmlformats.org/markup-compatibility/2006">
              <mc:Choice xmlns:v="urn:schemas-microsoft-com:vml" Requires="v">
                <p:oleObj spid="_x0000_s41043" name="Equation" r:id="rId14" imgW="317087" imgH="177569" progId="Equation.DSMT4">
                  <p:embed/>
                </p:oleObj>
              </mc:Choice>
              <mc:Fallback>
                <p:oleObj name="Equation" r:id="rId14" imgW="317087" imgH="177569" progId="Equation.DSMT4">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51113" y="4032250"/>
                        <a:ext cx="434975"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4" name="Object 34"/>
          <p:cNvGraphicFramePr>
            <a:graphicFrameLocks noChangeAspect="1"/>
          </p:cNvGraphicFramePr>
          <p:nvPr/>
        </p:nvGraphicFramePr>
        <p:xfrm>
          <a:off x="2536825" y="4346575"/>
          <a:ext cx="434975" cy="242888"/>
        </p:xfrm>
        <a:graphic>
          <a:graphicData uri="http://schemas.openxmlformats.org/presentationml/2006/ole">
            <mc:AlternateContent xmlns:mc="http://schemas.openxmlformats.org/markup-compatibility/2006">
              <mc:Choice xmlns:v="urn:schemas-microsoft-com:vml" Requires="v">
                <p:oleObj spid="_x0000_s41044" name="Equation" r:id="rId16" imgW="317087" imgH="177569" progId="Equation.DSMT4">
                  <p:embed/>
                </p:oleObj>
              </mc:Choice>
              <mc:Fallback>
                <p:oleObj name="Equation" r:id="rId16" imgW="317087" imgH="177569" progId="Equation.DSMT4">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36825" y="4346575"/>
                        <a:ext cx="434975"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5" name="Object 35"/>
          <p:cNvGraphicFramePr>
            <a:graphicFrameLocks noChangeAspect="1"/>
          </p:cNvGraphicFramePr>
          <p:nvPr/>
        </p:nvGraphicFramePr>
        <p:xfrm>
          <a:off x="2522538" y="4668838"/>
          <a:ext cx="434975" cy="225425"/>
        </p:xfrm>
        <a:graphic>
          <a:graphicData uri="http://schemas.openxmlformats.org/presentationml/2006/ole">
            <mc:AlternateContent xmlns:mc="http://schemas.openxmlformats.org/markup-compatibility/2006">
              <mc:Choice xmlns:v="urn:schemas-microsoft-com:vml" Requires="v">
                <p:oleObj spid="_x0000_s41045" name="Equation" r:id="rId18" imgW="317087" imgH="164885" progId="Equation.DSMT4">
                  <p:embed/>
                </p:oleObj>
              </mc:Choice>
              <mc:Fallback>
                <p:oleObj name="Equation" r:id="rId18" imgW="317087" imgH="164885" progId="Equation.DSMT4">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2538" y="4668838"/>
                        <a:ext cx="434975" cy="22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6" name="Object 36"/>
          <p:cNvGraphicFramePr>
            <a:graphicFrameLocks noChangeAspect="1"/>
          </p:cNvGraphicFramePr>
          <p:nvPr/>
        </p:nvGraphicFramePr>
        <p:xfrm>
          <a:off x="3543300" y="3722688"/>
          <a:ext cx="174625" cy="242887"/>
        </p:xfrm>
        <a:graphic>
          <a:graphicData uri="http://schemas.openxmlformats.org/presentationml/2006/ole">
            <mc:AlternateContent xmlns:mc="http://schemas.openxmlformats.org/markup-compatibility/2006">
              <mc:Choice xmlns:v="urn:schemas-microsoft-com:vml" Requires="v">
                <p:oleObj spid="_x0000_s41046" name="Equation" r:id="rId20" imgW="126725" imgH="177415" progId="Equation.DSMT4">
                  <p:embed/>
                </p:oleObj>
              </mc:Choice>
              <mc:Fallback>
                <p:oleObj name="Equation" r:id="rId20" imgW="126725" imgH="177415" progId="Equation.DSMT4">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43300" y="3722688"/>
                        <a:ext cx="17462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7" name="Object 37"/>
          <p:cNvGraphicFramePr>
            <a:graphicFrameLocks noChangeAspect="1"/>
          </p:cNvGraphicFramePr>
          <p:nvPr/>
        </p:nvGraphicFramePr>
        <p:xfrm>
          <a:off x="3443288" y="4046538"/>
          <a:ext cx="279400" cy="242887"/>
        </p:xfrm>
        <a:graphic>
          <a:graphicData uri="http://schemas.openxmlformats.org/presentationml/2006/ole">
            <mc:AlternateContent xmlns:mc="http://schemas.openxmlformats.org/markup-compatibility/2006">
              <mc:Choice xmlns:v="urn:schemas-microsoft-com:vml" Requires="v">
                <p:oleObj spid="_x0000_s41047" name="Equation" r:id="rId22" imgW="202936" imgH="177569" progId="Equation.DSMT4">
                  <p:embed/>
                </p:oleObj>
              </mc:Choice>
              <mc:Fallback>
                <p:oleObj name="Equation" r:id="rId22" imgW="202936" imgH="177569" progId="Equation.DSMT4">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43288" y="4046538"/>
                        <a:ext cx="279400"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8" name="Object 38"/>
          <p:cNvGraphicFramePr>
            <a:graphicFrameLocks noChangeAspect="1"/>
          </p:cNvGraphicFramePr>
          <p:nvPr/>
        </p:nvGraphicFramePr>
        <p:xfrm>
          <a:off x="3348038" y="4365625"/>
          <a:ext cx="366712" cy="242888"/>
        </p:xfrm>
        <a:graphic>
          <a:graphicData uri="http://schemas.openxmlformats.org/presentationml/2006/ole">
            <mc:AlternateContent xmlns:mc="http://schemas.openxmlformats.org/markup-compatibility/2006">
              <mc:Choice xmlns:v="urn:schemas-microsoft-com:vml" Requires="v">
                <p:oleObj spid="_x0000_s41048" name="Equation" r:id="rId24" imgW="266353" imgH="177569" progId="Equation.DSMT4">
                  <p:embed/>
                </p:oleObj>
              </mc:Choice>
              <mc:Fallback>
                <p:oleObj name="Equation" r:id="rId24" imgW="266353" imgH="177569" progId="Equation.DSMT4">
                  <p:embed/>
                  <p:pic>
                    <p:nvPicPr>
                      <p:cNvPr id="0"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8038" y="4365625"/>
                        <a:ext cx="366712"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99" name="Object 39"/>
          <p:cNvGraphicFramePr>
            <a:graphicFrameLocks noChangeAspect="1"/>
          </p:cNvGraphicFramePr>
          <p:nvPr/>
        </p:nvGraphicFramePr>
        <p:xfrm>
          <a:off x="3230563" y="4708525"/>
          <a:ext cx="488950" cy="242888"/>
        </p:xfrm>
        <a:graphic>
          <a:graphicData uri="http://schemas.openxmlformats.org/presentationml/2006/ole">
            <mc:AlternateContent xmlns:mc="http://schemas.openxmlformats.org/markup-compatibility/2006">
              <mc:Choice xmlns:v="urn:schemas-microsoft-com:vml" Requires="v">
                <p:oleObj spid="_x0000_s41049" name="Equation" r:id="rId26" imgW="355138" imgH="177569" progId="Equation.DSMT4">
                  <p:embed/>
                </p:oleObj>
              </mc:Choice>
              <mc:Fallback>
                <p:oleObj name="Equation" r:id="rId26" imgW="355138" imgH="177569" progId="Equation.DSMT4">
                  <p:embed/>
                  <p:pic>
                    <p:nvPicPr>
                      <p:cNvPr id="0" name="Object 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30563" y="4708525"/>
                        <a:ext cx="488950"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400" name="Group 40"/>
          <p:cNvGrpSpPr>
            <a:grpSpLocks/>
          </p:cNvGrpSpPr>
          <p:nvPr/>
        </p:nvGrpSpPr>
        <p:grpSpPr bwMode="auto">
          <a:xfrm>
            <a:off x="2932113" y="4746625"/>
            <a:ext cx="801687" cy="457200"/>
            <a:chOff x="2189" y="3672"/>
            <a:chExt cx="505" cy="288"/>
          </a:xfrm>
        </p:grpSpPr>
        <p:sp>
          <p:nvSpPr>
            <p:cNvPr id="40996" name="Text Box 41"/>
            <p:cNvSpPr txBox="1">
              <a:spLocks noChangeArrowheads="1"/>
            </p:cNvSpPr>
            <p:nvPr/>
          </p:nvSpPr>
          <p:spPr bwMode="auto">
            <a:xfrm>
              <a:off x="2189" y="3672"/>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a:t>
              </a:r>
            </a:p>
          </p:txBody>
        </p:sp>
        <p:sp>
          <p:nvSpPr>
            <p:cNvPr id="40997" name="Line 42"/>
            <p:cNvSpPr>
              <a:spLocks noChangeShapeType="1"/>
            </p:cNvSpPr>
            <p:nvPr/>
          </p:nvSpPr>
          <p:spPr bwMode="auto">
            <a:xfrm>
              <a:off x="2215" y="3890"/>
              <a:ext cx="4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27403" name="Object 43"/>
          <p:cNvGraphicFramePr>
            <a:graphicFrameLocks noChangeAspect="1"/>
          </p:cNvGraphicFramePr>
          <p:nvPr/>
        </p:nvGraphicFramePr>
        <p:xfrm>
          <a:off x="3203575" y="5157788"/>
          <a:ext cx="488950" cy="242887"/>
        </p:xfrm>
        <a:graphic>
          <a:graphicData uri="http://schemas.openxmlformats.org/presentationml/2006/ole">
            <mc:AlternateContent xmlns:mc="http://schemas.openxmlformats.org/markup-compatibility/2006">
              <mc:Choice xmlns:v="urn:schemas-microsoft-com:vml" Requires="v">
                <p:oleObj spid="_x0000_s41050" name="Equation" r:id="rId28" imgW="355138" imgH="177569" progId="Equation.DSMT4">
                  <p:embed/>
                </p:oleObj>
              </mc:Choice>
              <mc:Fallback>
                <p:oleObj name="Equation" r:id="rId28" imgW="355138" imgH="177569" progId="Equation.DSMT4">
                  <p:embed/>
                  <p:pic>
                    <p:nvPicPr>
                      <p:cNvPr id="0" name="Object 4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3575" y="5157788"/>
                        <a:ext cx="488950"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404" name="Object 44"/>
          <p:cNvGraphicFramePr>
            <a:graphicFrameLocks noChangeAspect="1"/>
          </p:cNvGraphicFramePr>
          <p:nvPr/>
        </p:nvGraphicFramePr>
        <p:xfrm>
          <a:off x="5187950" y="4083050"/>
          <a:ext cx="2028825" cy="811213"/>
        </p:xfrm>
        <a:graphic>
          <a:graphicData uri="http://schemas.openxmlformats.org/presentationml/2006/ole">
            <mc:AlternateContent xmlns:mc="http://schemas.openxmlformats.org/markup-compatibility/2006">
              <mc:Choice xmlns:v="urn:schemas-microsoft-com:vml" Requires="v">
                <p:oleObj spid="_x0000_s41051" name="Equation" r:id="rId30" imgW="1079032" imgH="431613" progId="Equation.DSMT4">
                  <p:embed/>
                </p:oleObj>
              </mc:Choice>
              <mc:Fallback>
                <p:oleObj name="Equation" r:id="rId30" imgW="1079032" imgH="431613" progId="Equation.DSMT4">
                  <p:embed/>
                  <p:pic>
                    <p:nvPicPr>
                      <p:cNvPr id="0" name="Object 4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7950" y="4083050"/>
                        <a:ext cx="2028825"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405" name="Text Box 45"/>
          <p:cNvSpPr txBox="1">
            <a:spLocks noChangeArrowheads="1"/>
          </p:cNvSpPr>
          <p:nvPr/>
        </p:nvSpPr>
        <p:spPr bwMode="auto">
          <a:xfrm>
            <a:off x="449263" y="5397500"/>
            <a:ext cx="186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b="0">
                <a:solidFill>
                  <a:srgbClr val="008000"/>
                </a:solidFill>
                <a:latin typeface="Times New Roman" panose="02020603050405020304" pitchFamily="18" charset="0"/>
                <a:ea typeface="楷体_GB2312" pitchFamily="49" charset="-122"/>
              </a:rPr>
              <a:t>例：</a:t>
            </a:r>
            <a:r>
              <a:rPr kumimoji="1" lang="en-US" altLang="zh-CN" sz="2400" b="0">
                <a:latin typeface="Times New Roman" panose="02020603050405020304" pitchFamily="18" charset="0"/>
              </a:rPr>
              <a:t>328.54</a:t>
            </a:r>
          </a:p>
        </p:txBody>
      </p:sp>
      <p:sp>
        <p:nvSpPr>
          <p:cNvPr id="527406" name="Rectangle 46"/>
          <p:cNvSpPr>
            <a:spLocks noChangeArrowheads="1"/>
          </p:cNvSpPr>
          <p:nvPr/>
        </p:nvSpPr>
        <p:spPr bwMode="auto">
          <a:xfrm>
            <a:off x="4678363" y="3436938"/>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Arial" panose="020B0604020202020204" pitchFamily="34" charset="0"/>
              </a:rPr>
              <a:t>十进制数的表达式：</a:t>
            </a:r>
          </a:p>
        </p:txBody>
      </p:sp>
      <p:graphicFrame>
        <p:nvGraphicFramePr>
          <p:cNvPr id="527407" name="Object 47"/>
          <p:cNvGraphicFramePr>
            <a:graphicFrameLocks noChangeAspect="1"/>
          </p:cNvGraphicFramePr>
          <p:nvPr/>
        </p:nvGraphicFramePr>
        <p:xfrm>
          <a:off x="2051050" y="5440363"/>
          <a:ext cx="5827713" cy="1417637"/>
        </p:xfrm>
        <a:graphic>
          <a:graphicData uri="http://schemas.openxmlformats.org/presentationml/2006/ole">
            <mc:AlternateContent xmlns:mc="http://schemas.openxmlformats.org/markup-compatibility/2006">
              <mc:Choice xmlns:v="urn:schemas-microsoft-com:vml" Requires="v">
                <p:oleObj spid="_x0000_s41052" name="Equation" r:id="rId32" imgW="2717800" imgH="660400" progId="Equation.DSMT4">
                  <p:embed/>
                </p:oleObj>
              </mc:Choice>
              <mc:Fallback>
                <p:oleObj name="Equation" r:id="rId32" imgW="2717800" imgH="660400" progId="Equation.DSMT4">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51050" y="5440363"/>
                        <a:ext cx="5827713"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7369"/>
                                        </p:tgtEl>
                                        <p:attrNameLst>
                                          <p:attrName>style.visibility</p:attrName>
                                        </p:attrNameLst>
                                      </p:cBhvr>
                                      <p:to>
                                        <p:strVal val="visible"/>
                                      </p:to>
                                    </p:set>
                                    <p:anim calcmode="lin" valueType="num">
                                      <p:cBhvr>
                                        <p:cTn id="7" dur="500" fill="hold"/>
                                        <p:tgtEl>
                                          <p:spTgt spid="527369"/>
                                        </p:tgtEl>
                                        <p:attrNameLst>
                                          <p:attrName>ppt_w</p:attrName>
                                        </p:attrNameLst>
                                      </p:cBhvr>
                                      <p:tavLst>
                                        <p:tav tm="0">
                                          <p:val>
                                            <p:fltVal val="0"/>
                                          </p:val>
                                        </p:tav>
                                        <p:tav tm="100000">
                                          <p:val>
                                            <p:strVal val="#ppt_w"/>
                                          </p:val>
                                        </p:tav>
                                      </p:tavLst>
                                    </p:anim>
                                    <p:anim calcmode="lin" valueType="num">
                                      <p:cBhvr>
                                        <p:cTn id="8" dur="500" fill="hold"/>
                                        <p:tgtEl>
                                          <p:spTgt spid="52736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27366"/>
                                        </p:tgtEl>
                                        <p:attrNameLst>
                                          <p:attrName>style.visibility</p:attrName>
                                        </p:attrNameLst>
                                      </p:cBhvr>
                                      <p:to>
                                        <p:strVal val="visible"/>
                                      </p:to>
                                    </p:set>
                                    <p:animEffect transition="in" filter="wipe(left)">
                                      <p:cBhvr>
                                        <p:cTn id="13" dur="500"/>
                                        <p:tgtEl>
                                          <p:spTgt spid="5273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27362"/>
                                        </p:tgtEl>
                                        <p:attrNameLst>
                                          <p:attrName>style.visibility</p:attrName>
                                        </p:attrNameLst>
                                      </p:cBhvr>
                                      <p:to>
                                        <p:strVal val="visible"/>
                                      </p:to>
                                    </p:set>
                                    <p:animEffect transition="in" filter="wipe(left)">
                                      <p:cBhvr>
                                        <p:cTn id="18" dur="500"/>
                                        <p:tgtEl>
                                          <p:spTgt spid="5273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27363"/>
                                        </p:tgtEl>
                                        <p:attrNameLst>
                                          <p:attrName>style.visibility</p:attrName>
                                        </p:attrNameLst>
                                      </p:cBhvr>
                                      <p:to>
                                        <p:strVal val="visible"/>
                                      </p:to>
                                    </p:set>
                                    <p:animEffect transition="in" filter="wipe(left)">
                                      <p:cBhvr>
                                        <p:cTn id="23" dur="500"/>
                                        <p:tgtEl>
                                          <p:spTgt spid="5273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7364"/>
                                        </p:tgtEl>
                                        <p:attrNameLst>
                                          <p:attrName>style.visibility</p:attrName>
                                        </p:attrNameLst>
                                      </p:cBhvr>
                                      <p:to>
                                        <p:strVal val="visible"/>
                                      </p:to>
                                    </p:set>
                                    <p:animEffect transition="in" filter="wipe(left)">
                                      <p:cBhvr>
                                        <p:cTn id="28" dur="500"/>
                                        <p:tgtEl>
                                          <p:spTgt spid="5273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27370"/>
                                        </p:tgtEl>
                                        <p:attrNameLst>
                                          <p:attrName>style.visibility</p:attrName>
                                        </p:attrNameLst>
                                      </p:cBhvr>
                                      <p:to>
                                        <p:strVal val="visible"/>
                                      </p:to>
                                    </p:set>
                                    <p:anim calcmode="lin" valueType="num">
                                      <p:cBhvr additive="base">
                                        <p:cTn id="33" dur="500" fill="hold"/>
                                        <p:tgtEl>
                                          <p:spTgt spid="527370"/>
                                        </p:tgtEl>
                                        <p:attrNameLst>
                                          <p:attrName>ppt_x</p:attrName>
                                        </p:attrNameLst>
                                      </p:cBhvr>
                                      <p:tavLst>
                                        <p:tav tm="0">
                                          <p:val>
                                            <p:strVal val="0-#ppt_w/2"/>
                                          </p:val>
                                        </p:tav>
                                        <p:tav tm="100000">
                                          <p:val>
                                            <p:strVal val="#ppt_x"/>
                                          </p:val>
                                        </p:tav>
                                      </p:tavLst>
                                    </p:anim>
                                    <p:anim calcmode="lin" valueType="num">
                                      <p:cBhvr additive="base">
                                        <p:cTn id="34" dur="500" fill="hold"/>
                                        <p:tgtEl>
                                          <p:spTgt spid="52737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527371"/>
                                        </p:tgtEl>
                                        <p:attrNameLst>
                                          <p:attrName>style.visibility</p:attrName>
                                        </p:attrNameLst>
                                      </p:cBhvr>
                                      <p:to>
                                        <p:strVal val="visible"/>
                                      </p:to>
                                    </p:set>
                                    <p:anim calcmode="lin" valueType="num">
                                      <p:cBhvr>
                                        <p:cTn id="39" dur="500" fill="hold"/>
                                        <p:tgtEl>
                                          <p:spTgt spid="527371"/>
                                        </p:tgtEl>
                                        <p:attrNameLst>
                                          <p:attrName>ppt_w</p:attrName>
                                        </p:attrNameLst>
                                      </p:cBhvr>
                                      <p:tavLst>
                                        <p:tav tm="0">
                                          <p:val>
                                            <p:fltVal val="0"/>
                                          </p:val>
                                        </p:tav>
                                        <p:tav tm="100000">
                                          <p:val>
                                            <p:strVal val="#ppt_w"/>
                                          </p:val>
                                        </p:tav>
                                      </p:tavLst>
                                    </p:anim>
                                    <p:anim calcmode="lin" valueType="num">
                                      <p:cBhvr>
                                        <p:cTn id="40" dur="500" fill="hold"/>
                                        <p:tgtEl>
                                          <p:spTgt spid="527371"/>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27384"/>
                                        </p:tgtEl>
                                        <p:attrNameLst>
                                          <p:attrName>style.visibility</p:attrName>
                                        </p:attrNameLst>
                                      </p:cBhvr>
                                      <p:to>
                                        <p:strVal val="visible"/>
                                      </p:to>
                                    </p:set>
                                    <p:animEffect transition="in" filter="wipe(down)">
                                      <p:cBhvr>
                                        <p:cTn id="45" dur="500"/>
                                        <p:tgtEl>
                                          <p:spTgt spid="527384"/>
                                        </p:tgtEl>
                                      </p:cBhvr>
                                    </p:animEffect>
                                  </p:childTnLst>
                                </p:cTn>
                              </p:par>
                            </p:childTnLst>
                          </p:cTn>
                        </p:par>
                        <p:par>
                          <p:cTn id="46" fill="hold" nodeType="afterGroup">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527385"/>
                                        </p:tgtEl>
                                        <p:attrNameLst>
                                          <p:attrName>style.visibility</p:attrName>
                                        </p:attrNameLst>
                                      </p:cBhvr>
                                      <p:to>
                                        <p:strVal val="visible"/>
                                      </p:to>
                                    </p:set>
                                    <p:animEffect transition="in" filter="wipe(down)">
                                      <p:cBhvr>
                                        <p:cTn id="49" dur="500"/>
                                        <p:tgtEl>
                                          <p:spTgt spid="527385"/>
                                        </p:tgtEl>
                                      </p:cBhvr>
                                    </p:animEffect>
                                  </p:childTnLst>
                                </p:cTn>
                              </p:par>
                            </p:childTnLst>
                          </p:cTn>
                        </p:par>
                        <p:par>
                          <p:cTn id="50" fill="hold" nodeType="afterGroup">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527386"/>
                                        </p:tgtEl>
                                        <p:attrNameLst>
                                          <p:attrName>style.visibility</p:attrName>
                                        </p:attrNameLst>
                                      </p:cBhvr>
                                      <p:to>
                                        <p:strVal val="visible"/>
                                      </p:to>
                                    </p:set>
                                    <p:animEffect transition="in" filter="wipe(down)">
                                      <p:cBhvr>
                                        <p:cTn id="53" dur="500"/>
                                        <p:tgtEl>
                                          <p:spTgt spid="527386"/>
                                        </p:tgtEl>
                                      </p:cBhvr>
                                    </p:animEffect>
                                  </p:childTnLst>
                                </p:cTn>
                              </p:par>
                            </p:childTnLst>
                          </p:cTn>
                        </p:par>
                        <p:par>
                          <p:cTn id="54" fill="hold" nodeType="afterGroup">
                            <p:stCondLst>
                              <p:cond delay="1500"/>
                            </p:stCondLst>
                            <p:childTnLst>
                              <p:par>
                                <p:cTn id="55" presetID="22" presetClass="entr" presetSubtype="4" fill="hold" grpId="0" nodeType="afterEffect">
                                  <p:stCondLst>
                                    <p:cond delay="0"/>
                                  </p:stCondLst>
                                  <p:childTnLst>
                                    <p:set>
                                      <p:cBhvr>
                                        <p:cTn id="56" dur="1" fill="hold">
                                          <p:stCondLst>
                                            <p:cond delay="0"/>
                                          </p:stCondLst>
                                        </p:cTn>
                                        <p:tgtEl>
                                          <p:spTgt spid="527387"/>
                                        </p:tgtEl>
                                        <p:attrNameLst>
                                          <p:attrName>style.visibility</p:attrName>
                                        </p:attrNameLst>
                                      </p:cBhvr>
                                      <p:to>
                                        <p:strVal val="visible"/>
                                      </p:to>
                                    </p:set>
                                    <p:animEffect transition="in" filter="wipe(down)">
                                      <p:cBhvr>
                                        <p:cTn id="57" dur="500"/>
                                        <p:tgtEl>
                                          <p:spTgt spid="52738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527372"/>
                                        </p:tgtEl>
                                        <p:attrNameLst>
                                          <p:attrName>style.visibility</p:attrName>
                                        </p:attrNameLst>
                                      </p:cBhvr>
                                      <p:to>
                                        <p:strVal val="visible"/>
                                      </p:to>
                                    </p:set>
                                    <p:animEffect transition="in" filter="strips(downRight)">
                                      <p:cBhvr>
                                        <p:cTn id="62" dur="500"/>
                                        <p:tgtEl>
                                          <p:spTgt spid="527372"/>
                                        </p:tgtEl>
                                      </p:cBhvr>
                                    </p:animEffec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52738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6" fill="hold" nodeType="clickEffect">
                                  <p:stCondLst>
                                    <p:cond delay="0"/>
                                  </p:stCondLst>
                                  <p:childTnLst>
                                    <p:set>
                                      <p:cBhvr>
                                        <p:cTn id="69" dur="1" fill="hold">
                                          <p:stCondLst>
                                            <p:cond delay="0"/>
                                          </p:stCondLst>
                                        </p:cTn>
                                        <p:tgtEl>
                                          <p:spTgt spid="527375"/>
                                        </p:tgtEl>
                                        <p:attrNameLst>
                                          <p:attrName>style.visibility</p:attrName>
                                        </p:attrNameLst>
                                      </p:cBhvr>
                                      <p:to>
                                        <p:strVal val="visible"/>
                                      </p:to>
                                    </p:set>
                                    <p:animEffect transition="in" filter="strips(downRight)">
                                      <p:cBhvr>
                                        <p:cTn id="70" dur="500"/>
                                        <p:tgtEl>
                                          <p:spTgt spid="527375"/>
                                        </p:tgtEl>
                                      </p:cBhvr>
                                    </p:animEffect>
                                  </p:childTnLst>
                                </p:cTn>
                              </p:par>
                            </p:childTnLst>
                          </p:cTn>
                        </p:par>
                        <p:par>
                          <p:cTn id="71" fill="hold" nodeType="afterGroup">
                            <p:stCondLst>
                              <p:cond delay="500"/>
                            </p:stCondLst>
                            <p:childTnLst>
                              <p:par>
                                <p:cTn id="72" presetID="1" presetClass="entr" presetSubtype="0" fill="hold" nodeType="afterEffect">
                                  <p:stCondLst>
                                    <p:cond delay="0"/>
                                  </p:stCondLst>
                                  <p:childTnLst>
                                    <p:set>
                                      <p:cBhvr>
                                        <p:cTn id="73" dur="1" fill="hold">
                                          <p:stCondLst>
                                            <p:cond delay="499"/>
                                          </p:stCondLst>
                                        </p:cTn>
                                        <p:tgtEl>
                                          <p:spTgt spid="52738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nodeType="clickEffect">
                                  <p:stCondLst>
                                    <p:cond delay="0"/>
                                  </p:stCondLst>
                                  <p:childTnLst>
                                    <p:set>
                                      <p:cBhvr>
                                        <p:cTn id="77" dur="1" fill="hold">
                                          <p:stCondLst>
                                            <p:cond delay="0"/>
                                          </p:stCondLst>
                                        </p:cTn>
                                        <p:tgtEl>
                                          <p:spTgt spid="527378"/>
                                        </p:tgtEl>
                                        <p:attrNameLst>
                                          <p:attrName>style.visibility</p:attrName>
                                        </p:attrNameLst>
                                      </p:cBhvr>
                                      <p:to>
                                        <p:strVal val="visible"/>
                                      </p:to>
                                    </p:set>
                                    <p:animEffect transition="in" filter="strips(downRight)">
                                      <p:cBhvr>
                                        <p:cTn id="78" dur="500"/>
                                        <p:tgtEl>
                                          <p:spTgt spid="527378"/>
                                        </p:tgtEl>
                                      </p:cBhvr>
                                    </p:animEffect>
                                  </p:childTnLst>
                                </p:cTn>
                              </p:par>
                            </p:childTnLst>
                          </p:cTn>
                        </p:par>
                        <p:par>
                          <p:cTn id="79" fill="hold" nodeType="afterGroup">
                            <p:stCondLst>
                              <p:cond delay="500"/>
                            </p:stCondLst>
                            <p:childTnLst>
                              <p:par>
                                <p:cTn id="80" presetID="1" presetClass="entr" presetSubtype="0" fill="hold" nodeType="afterEffect">
                                  <p:stCondLst>
                                    <p:cond delay="0"/>
                                  </p:stCondLst>
                                  <p:childTnLst>
                                    <p:set>
                                      <p:cBhvr>
                                        <p:cTn id="81" dur="1" fill="hold">
                                          <p:stCondLst>
                                            <p:cond delay="499"/>
                                          </p:stCondLst>
                                        </p:cTn>
                                        <p:tgtEl>
                                          <p:spTgt spid="527390"/>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nodeType="clickEffect">
                                  <p:stCondLst>
                                    <p:cond delay="0"/>
                                  </p:stCondLst>
                                  <p:childTnLst>
                                    <p:set>
                                      <p:cBhvr>
                                        <p:cTn id="85" dur="1" fill="hold">
                                          <p:stCondLst>
                                            <p:cond delay="0"/>
                                          </p:stCondLst>
                                        </p:cTn>
                                        <p:tgtEl>
                                          <p:spTgt spid="527381"/>
                                        </p:tgtEl>
                                        <p:attrNameLst>
                                          <p:attrName>style.visibility</p:attrName>
                                        </p:attrNameLst>
                                      </p:cBhvr>
                                      <p:to>
                                        <p:strVal val="visible"/>
                                      </p:to>
                                    </p:set>
                                    <p:animEffect transition="in" filter="strips(downRight)">
                                      <p:cBhvr>
                                        <p:cTn id="86" dur="500"/>
                                        <p:tgtEl>
                                          <p:spTgt spid="527381"/>
                                        </p:tgtEl>
                                      </p:cBhvr>
                                    </p:animEffec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527391"/>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527392"/>
                                        </p:tgtEl>
                                        <p:attrNameLst>
                                          <p:attrName>style.visibility</p:attrName>
                                        </p:attrNameLst>
                                      </p:cBhvr>
                                      <p:to>
                                        <p:strVal val="visible"/>
                                      </p:to>
                                    </p:se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499"/>
                                          </p:stCondLst>
                                        </p:cTn>
                                        <p:tgtEl>
                                          <p:spTgt spid="527396"/>
                                        </p:tgtEl>
                                        <p:attrNameLst>
                                          <p:attrName>style.visibility</p:attrName>
                                        </p:attrNameLst>
                                      </p:cBhvr>
                                      <p:to>
                                        <p:strVal val="visible"/>
                                      </p:to>
                                    </p:set>
                                  </p:childTnLst>
                                </p:cTn>
                              </p:par>
                            </p:childTnLst>
                          </p:cTn>
                        </p:par>
                        <p:par>
                          <p:cTn id="97" fill="hold" nodeType="afterGroup">
                            <p:stCondLst>
                              <p:cond delay="1000"/>
                            </p:stCondLst>
                            <p:childTnLst>
                              <p:par>
                                <p:cTn id="98" presetID="1" presetClass="entr" presetSubtype="0" fill="hold" nodeType="afterEffect">
                                  <p:stCondLst>
                                    <p:cond delay="0"/>
                                  </p:stCondLst>
                                  <p:childTnLst>
                                    <p:set>
                                      <p:cBhvr>
                                        <p:cTn id="99" dur="1" fill="hold">
                                          <p:stCondLst>
                                            <p:cond delay="499"/>
                                          </p:stCondLst>
                                        </p:cTn>
                                        <p:tgtEl>
                                          <p:spTgt spid="527393"/>
                                        </p:tgtEl>
                                        <p:attrNameLst>
                                          <p:attrName>style.visibility</p:attrName>
                                        </p:attrNameLst>
                                      </p:cBhvr>
                                      <p:to>
                                        <p:strVal val="visible"/>
                                      </p:to>
                                    </p:set>
                                  </p:childTnLst>
                                </p:cTn>
                              </p:par>
                            </p:childTnLst>
                          </p:cTn>
                        </p:par>
                        <p:par>
                          <p:cTn id="100" fill="hold" nodeType="afterGroup">
                            <p:stCondLst>
                              <p:cond delay="1500"/>
                            </p:stCondLst>
                            <p:childTnLst>
                              <p:par>
                                <p:cTn id="101" presetID="1" presetClass="entr" presetSubtype="0" fill="hold" nodeType="afterEffect">
                                  <p:stCondLst>
                                    <p:cond delay="0"/>
                                  </p:stCondLst>
                                  <p:childTnLst>
                                    <p:set>
                                      <p:cBhvr>
                                        <p:cTn id="102" dur="1" fill="hold">
                                          <p:stCondLst>
                                            <p:cond delay="499"/>
                                          </p:stCondLst>
                                        </p:cTn>
                                        <p:tgtEl>
                                          <p:spTgt spid="527397"/>
                                        </p:tgtEl>
                                        <p:attrNameLst>
                                          <p:attrName>style.visibility</p:attrName>
                                        </p:attrNameLst>
                                      </p:cBhvr>
                                      <p:to>
                                        <p:strVal val="visible"/>
                                      </p:to>
                                    </p:set>
                                  </p:childTnLst>
                                </p:cTn>
                              </p:par>
                            </p:childTnLst>
                          </p:cTn>
                        </p:par>
                        <p:par>
                          <p:cTn id="103" fill="hold" nodeType="afterGroup">
                            <p:stCondLst>
                              <p:cond delay="2000"/>
                            </p:stCondLst>
                            <p:childTnLst>
                              <p:par>
                                <p:cTn id="104" presetID="1" presetClass="entr" presetSubtype="0" fill="hold" nodeType="afterEffect">
                                  <p:stCondLst>
                                    <p:cond delay="0"/>
                                  </p:stCondLst>
                                  <p:childTnLst>
                                    <p:set>
                                      <p:cBhvr>
                                        <p:cTn id="105" dur="1" fill="hold">
                                          <p:stCondLst>
                                            <p:cond delay="499"/>
                                          </p:stCondLst>
                                        </p:cTn>
                                        <p:tgtEl>
                                          <p:spTgt spid="527394"/>
                                        </p:tgtEl>
                                        <p:attrNameLst>
                                          <p:attrName>style.visibility</p:attrName>
                                        </p:attrNameLst>
                                      </p:cBhvr>
                                      <p:to>
                                        <p:strVal val="visible"/>
                                      </p:to>
                                    </p:set>
                                  </p:childTnLst>
                                </p:cTn>
                              </p:par>
                            </p:childTnLst>
                          </p:cTn>
                        </p:par>
                        <p:par>
                          <p:cTn id="106" fill="hold" nodeType="afterGroup">
                            <p:stCondLst>
                              <p:cond delay="2500"/>
                            </p:stCondLst>
                            <p:childTnLst>
                              <p:par>
                                <p:cTn id="107" presetID="1" presetClass="entr" presetSubtype="0" fill="hold" nodeType="afterEffect">
                                  <p:stCondLst>
                                    <p:cond delay="0"/>
                                  </p:stCondLst>
                                  <p:childTnLst>
                                    <p:set>
                                      <p:cBhvr>
                                        <p:cTn id="108" dur="1" fill="hold">
                                          <p:stCondLst>
                                            <p:cond delay="499"/>
                                          </p:stCondLst>
                                        </p:cTn>
                                        <p:tgtEl>
                                          <p:spTgt spid="527398"/>
                                        </p:tgtEl>
                                        <p:attrNameLst>
                                          <p:attrName>style.visibility</p:attrName>
                                        </p:attrNameLst>
                                      </p:cBhvr>
                                      <p:to>
                                        <p:strVal val="visible"/>
                                      </p:to>
                                    </p:set>
                                  </p:childTnLst>
                                </p:cTn>
                              </p:par>
                            </p:childTnLst>
                          </p:cTn>
                        </p:par>
                        <p:par>
                          <p:cTn id="109" fill="hold" nodeType="afterGroup">
                            <p:stCondLst>
                              <p:cond delay="3000"/>
                            </p:stCondLst>
                            <p:childTnLst>
                              <p:par>
                                <p:cTn id="110" presetID="1" presetClass="entr" presetSubtype="0" fill="hold" nodeType="afterEffect">
                                  <p:stCondLst>
                                    <p:cond delay="0"/>
                                  </p:stCondLst>
                                  <p:childTnLst>
                                    <p:set>
                                      <p:cBhvr>
                                        <p:cTn id="111" dur="1" fill="hold">
                                          <p:stCondLst>
                                            <p:cond delay="499"/>
                                          </p:stCondLst>
                                        </p:cTn>
                                        <p:tgtEl>
                                          <p:spTgt spid="527399"/>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527395"/>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4" fill="hold" nodeType="clickEffect">
                                  <p:stCondLst>
                                    <p:cond delay="0"/>
                                  </p:stCondLst>
                                  <p:childTnLst>
                                    <p:set>
                                      <p:cBhvr>
                                        <p:cTn id="117" dur="1" fill="hold">
                                          <p:stCondLst>
                                            <p:cond delay="0"/>
                                          </p:stCondLst>
                                        </p:cTn>
                                        <p:tgtEl>
                                          <p:spTgt spid="527400"/>
                                        </p:tgtEl>
                                        <p:attrNameLst>
                                          <p:attrName>style.visibility</p:attrName>
                                        </p:attrNameLst>
                                      </p:cBhvr>
                                      <p:to>
                                        <p:strVal val="visible"/>
                                      </p:to>
                                    </p:set>
                                    <p:anim calcmode="lin" valueType="num">
                                      <p:cBhvr additive="base">
                                        <p:cTn id="118" dur="500" fill="hold"/>
                                        <p:tgtEl>
                                          <p:spTgt spid="527400"/>
                                        </p:tgtEl>
                                        <p:attrNameLst>
                                          <p:attrName>ppt_x</p:attrName>
                                        </p:attrNameLst>
                                      </p:cBhvr>
                                      <p:tavLst>
                                        <p:tav tm="0">
                                          <p:val>
                                            <p:strVal val="#ppt_x"/>
                                          </p:val>
                                        </p:tav>
                                        <p:tav tm="100000">
                                          <p:val>
                                            <p:strVal val="#ppt_x"/>
                                          </p:val>
                                        </p:tav>
                                      </p:tavLst>
                                    </p:anim>
                                    <p:anim calcmode="lin" valueType="num">
                                      <p:cBhvr additive="base">
                                        <p:cTn id="119" dur="500" fill="hold"/>
                                        <p:tgtEl>
                                          <p:spTgt spid="527400"/>
                                        </p:tgtEl>
                                        <p:attrNameLst>
                                          <p:attrName>ppt_y</p:attrName>
                                        </p:attrNameLst>
                                      </p:cBhvr>
                                      <p:tavLst>
                                        <p:tav tm="0">
                                          <p:val>
                                            <p:strVal val="1+#ppt_h/2"/>
                                          </p:val>
                                        </p:tav>
                                        <p:tav tm="100000">
                                          <p:val>
                                            <p:strVal val="#ppt_y"/>
                                          </p:val>
                                        </p:tav>
                                      </p:tavLst>
                                    </p:anim>
                                  </p:childTnLst>
                                </p:cTn>
                              </p:par>
                            </p:childTnLst>
                          </p:cTn>
                        </p:par>
                        <p:par>
                          <p:cTn id="120" fill="hold" nodeType="afterGroup">
                            <p:stCondLst>
                              <p:cond delay="500"/>
                            </p:stCondLst>
                            <p:childTnLst>
                              <p:par>
                                <p:cTn id="121" presetID="3" presetClass="entr" presetSubtype="5" fill="hold" nodeType="afterEffect">
                                  <p:stCondLst>
                                    <p:cond delay="0"/>
                                  </p:stCondLst>
                                  <p:childTnLst>
                                    <p:set>
                                      <p:cBhvr>
                                        <p:cTn id="122" dur="1" fill="hold">
                                          <p:stCondLst>
                                            <p:cond delay="0"/>
                                          </p:stCondLst>
                                        </p:cTn>
                                        <p:tgtEl>
                                          <p:spTgt spid="527403"/>
                                        </p:tgtEl>
                                        <p:attrNameLst>
                                          <p:attrName>style.visibility</p:attrName>
                                        </p:attrNameLst>
                                      </p:cBhvr>
                                      <p:to>
                                        <p:strVal val="visible"/>
                                      </p:to>
                                    </p:set>
                                    <p:animEffect transition="in" filter="blinds(vertical)">
                                      <p:cBhvr>
                                        <p:cTn id="123" dur="500"/>
                                        <p:tgtEl>
                                          <p:spTgt spid="52740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9" presetClass="entr" presetSubtype="0" decel="100000" fill="hold" grpId="0" nodeType="clickEffect">
                                  <p:stCondLst>
                                    <p:cond delay="0"/>
                                  </p:stCondLst>
                                  <p:childTnLst>
                                    <p:set>
                                      <p:cBhvr>
                                        <p:cTn id="127" dur="1" fill="hold">
                                          <p:stCondLst>
                                            <p:cond delay="0"/>
                                          </p:stCondLst>
                                        </p:cTn>
                                        <p:tgtEl>
                                          <p:spTgt spid="527406"/>
                                        </p:tgtEl>
                                        <p:attrNameLst>
                                          <p:attrName>style.visibility</p:attrName>
                                        </p:attrNameLst>
                                      </p:cBhvr>
                                      <p:to>
                                        <p:strVal val="visible"/>
                                      </p:to>
                                    </p:set>
                                    <p:anim calcmode="lin" valueType="num">
                                      <p:cBhvr>
                                        <p:cTn id="128" dur="500" fill="hold"/>
                                        <p:tgtEl>
                                          <p:spTgt spid="527406"/>
                                        </p:tgtEl>
                                        <p:attrNameLst>
                                          <p:attrName>ppt_w</p:attrName>
                                        </p:attrNameLst>
                                      </p:cBhvr>
                                      <p:tavLst>
                                        <p:tav tm="0">
                                          <p:val>
                                            <p:fltVal val="0"/>
                                          </p:val>
                                        </p:tav>
                                        <p:tav tm="100000">
                                          <p:val>
                                            <p:strVal val="#ppt_w"/>
                                          </p:val>
                                        </p:tav>
                                      </p:tavLst>
                                    </p:anim>
                                    <p:anim calcmode="lin" valueType="num">
                                      <p:cBhvr>
                                        <p:cTn id="129" dur="500" fill="hold"/>
                                        <p:tgtEl>
                                          <p:spTgt spid="527406"/>
                                        </p:tgtEl>
                                        <p:attrNameLst>
                                          <p:attrName>ppt_h</p:attrName>
                                        </p:attrNameLst>
                                      </p:cBhvr>
                                      <p:tavLst>
                                        <p:tav tm="0">
                                          <p:val>
                                            <p:fltVal val="0"/>
                                          </p:val>
                                        </p:tav>
                                        <p:tav tm="100000">
                                          <p:val>
                                            <p:strVal val="#ppt_h"/>
                                          </p:val>
                                        </p:tav>
                                      </p:tavLst>
                                    </p:anim>
                                    <p:anim calcmode="lin" valueType="num">
                                      <p:cBhvr>
                                        <p:cTn id="130" dur="500" fill="hold"/>
                                        <p:tgtEl>
                                          <p:spTgt spid="527406"/>
                                        </p:tgtEl>
                                        <p:attrNameLst>
                                          <p:attrName>style.rotation</p:attrName>
                                        </p:attrNameLst>
                                      </p:cBhvr>
                                      <p:tavLst>
                                        <p:tav tm="0">
                                          <p:val>
                                            <p:fltVal val="360"/>
                                          </p:val>
                                        </p:tav>
                                        <p:tav tm="100000">
                                          <p:val>
                                            <p:fltVal val="0"/>
                                          </p:val>
                                        </p:tav>
                                      </p:tavLst>
                                    </p:anim>
                                    <p:animEffect transition="in" filter="fade">
                                      <p:cBhvr>
                                        <p:cTn id="131" dur="500"/>
                                        <p:tgtEl>
                                          <p:spTgt spid="527406"/>
                                        </p:tgtEl>
                                      </p:cBhvr>
                                    </p:animEffect>
                                  </p:childTnLst>
                                </p:cTn>
                              </p:par>
                            </p:childTnLst>
                          </p:cTn>
                        </p:par>
                        <p:par>
                          <p:cTn id="132" fill="hold" nodeType="afterGroup">
                            <p:stCondLst>
                              <p:cond delay="500"/>
                            </p:stCondLst>
                            <p:childTnLst>
                              <p:par>
                                <p:cTn id="133" presetID="4" presetClass="entr" presetSubtype="16" fill="hold" nodeType="afterEffect">
                                  <p:stCondLst>
                                    <p:cond delay="0"/>
                                  </p:stCondLst>
                                  <p:childTnLst>
                                    <p:set>
                                      <p:cBhvr>
                                        <p:cTn id="134" dur="1" fill="hold">
                                          <p:stCondLst>
                                            <p:cond delay="0"/>
                                          </p:stCondLst>
                                        </p:cTn>
                                        <p:tgtEl>
                                          <p:spTgt spid="527404"/>
                                        </p:tgtEl>
                                        <p:attrNameLst>
                                          <p:attrName>style.visibility</p:attrName>
                                        </p:attrNameLst>
                                      </p:cBhvr>
                                      <p:to>
                                        <p:strVal val="visible"/>
                                      </p:to>
                                    </p:set>
                                    <p:animEffect transition="in" filter="box(in)">
                                      <p:cBhvr>
                                        <p:cTn id="135" dur="500"/>
                                        <p:tgtEl>
                                          <p:spTgt spid="52740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grpId="0" nodeType="clickEffect">
                                  <p:stCondLst>
                                    <p:cond delay="0"/>
                                  </p:stCondLst>
                                  <p:childTnLst>
                                    <p:set>
                                      <p:cBhvr>
                                        <p:cTn id="139" dur="1" fill="hold">
                                          <p:stCondLst>
                                            <p:cond delay="0"/>
                                          </p:stCondLst>
                                        </p:cTn>
                                        <p:tgtEl>
                                          <p:spTgt spid="527405"/>
                                        </p:tgtEl>
                                        <p:attrNameLst>
                                          <p:attrName>style.visibility</p:attrName>
                                        </p:attrNameLst>
                                      </p:cBhvr>
                                      <p:to>
                                        <p:strVal val="visible"/>
                                      </p:to>
                                    </p:set>
                                    <p:animEffect transition="in" filter="box(in)">
                                      <p:cBhvr>
                                        <p:cTn id="140" dur="500"/>
                                        <p:tgtEl>
                                          <p:spTgt spid="52740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527407"/>
                                        </p:tgtEl>
                                        <p:attrNameLst>
                                          <p:attrName>style.visibility</p:attrName>
                                        </p:attrNameLst>
                                      </p:cBhvr>
                                      <p:to>
                                        <p:strVal val="visible"/>
                                      </p:to>
                                    </p:set>
                                    <p:animEffect transition="in" filter="wipe(left)">
                                      <p:cBhvr>
                                        <p:cTn id="145" dur="500"/>
                                        <p:tgtEl>
                                          <p:spTgt spid="52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autoUpdateAnimBg="0"/>
      <p:bldP spid="527363" grpId="0"/>
      <p:bldP spid="527364" grpId="0" autoUpdateAnimBg="0"/>
      <p:bldP spid="527369" grpId="0" animBg="1"/>
      <p:bldP spid="527370" grpId="0" autoUpdateAnimBg="0"/>
      <p:bldP spid="527371" grpId="0" autoUpdateAnimBg="0"/>
      <p:bldP spid="527384" grpId="0" animBg="1"/>
      <p:bldP spid="527385" grpId="0" animBg="1"/>
      <p:bldP spid="527386" grpId="0" animBg="1"/>
      <p:bldP spid="527387" grpId="0" animBg="1"/>
      <p:bldP spid="527405" grpId="0" autoUpdateAnimBg="0"/>
      <p:bldP spid="5274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9410" name="Object 2"/>
          <p:cNvGraphicFramePr>
            <a:graphicFrameLocks noChangeAspect="1"/>
          </p:cNvGraphicFramePr>
          <p:nvPr/>
        </p:nvGraphicFramePr>
        <p:xfrm>
          <a:off x="536575" y="3522663"/>
          <a:ext cx="1152525" cy="533400"/>
        </p:xfrm>
        <a:graphic>
          <a:graphicData uri="http://schemas.openxmlformats.org/presentationml/2006/ole">
            <mc:AlternateContent xmlns:mc="http://schemas.openxmlformats.org/markup-compatibility/2006">
              <mc:Choice xmlns:v="urn:schemas-microsoft-com:vml" Requires="v">
                <p:oleObj spid="_x0000_s43063" name="Equation" r:id="rId3" imgW="495085" imgH="228501" progId="Equation.DSMT4">
                  <p:embed/>
                </p:oleObj>
              </mc:Choice>
              <mc:Fallback>
                <p:oleObj name="Equation" r:id="rId3" imgW="495085"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3522663"/>
                        <a:ext cx="1152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9411" name="Group 3"/>
          <p:cNvGrpSpPr>
            <a:grpSpLocks/>
          </p:cNvGrpSpPr>
          <p:nvPr/>
        </p:nvGrpSpPr>
        <p:grpSpPr bwMode="auto">
          <a:xfrm>
            <a:off x="1281113" y="3956050"/>
            <a:ext cx="623887" cy="168275"/>
            <a:chOff x="1303" y="3022"/>
            <a:chExt cx="345" cy="89"/>
          </a:xfrm>
        </p:grpSpPr>
        <p:sp>
          <p:nvSpPr>
            <p:cNvPr id="43039" name="Line 4"/>
            <p:cNvSpPr>
              <a:spLocks noChangeShapeType="1"/>
            </p:cNvSpPr>
            <p:nvPr/>
          </p:nvSpPr>
          <p:spPr bwMode="auto">
            <a:xfrm>
              <a:off x="1303" y="3111"/>
              <a:ext cx="345" cy="0"/>
            </a:xfrm>
            <a:prstGeom prst="line">
              <a:avLst/>
            </a:prstGeom>
            <a:noFill/>
            <a:ln w="9525">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0" name="Line 5"/>
            <p:cNvSpPr>
              <a:spLocks noChangeShapeType="1"/>
            </p:cNvSpPr>
            <p:nvPr/>
          </p:nvSpPr>
          <p:spPr bwMode="auto">
            <a:xfrm>
              <a:off x="1303" y="3022"/>
              <a:ext cx="0" cy="8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9414" name="Group 6"/>
          <p:cNvGrpSpPr>
            <a:grpSpLocks/>
          </p:cNvGrpSpPr>
          <p:nvPr/>
        </p:nvGrpSpPr>
        <p:grpSpPr bwMode="auto">
          <a:xfrm>
            <a:off x="1128713" y="3956050"/>
            <a:ext cx="787400" cy="436563"/>
            <a:chOff x="1303" y="3022"/>
            <a:chExt cx="345" cy="89"/>
          </a:xfrm>
        </p:grpSpPr>
        <p:sp>
          <p:nvSpPr>
            <p:cNvPr id="43037" name="Line 7"/>
            <p:cNvSpPr>
              <a:spLocks noChangeShapeType="1"/>
            </p:cNvSpPr>
            <p:nvPr/>
          </p:nvSpPr>
          <p:spPr bwMode="auto">
            <a:xfrm>
              <a:off x="1303" y="3111"/>
              <a:ext cx="345" cy="0"/>
            </a:xfrm>
            <a:prstGeom prst="line">
              <a:avLst/>
            </a:prstGeom>
            <a:noFill/>
            <a:ln w="9525">
              <a:solidFill>
                <a:srgbClr val="0099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8" name="Line 8"/>
            <p:cNvSpPr>
              <a:spLocks noChangeShapeType="1"/>
            </p:cNvSpPr>
            <p:nvPr/>
          </p:nvSpPr>
          <p:spPr bwMode="auto">
            <a:xfrm>
              <a:off x="1303" y="3022"/>
              <a:ext cx="0" cy="88"/>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9417" name="Group 9"/>
          <p:cNvGrpSpPr>
            <a:grpSpLocks/>
          </p:cNvGrpSpPr>
          <p:nvPr/>
        </p:nvGrpSpPr>
        <p:grpSpPr bwMode="auto">
          <a:xfrm>
            <a:off x="927100" y="3927475"/>
            <a:ext cx="987425" cy="733425"/>
            <a:chOff x="1303" y="3022"/>
            <a:chExt cx="345" cy="89"/>
          </a:xfrm>
        </p:grpSpPr>
        <p:sp>
          <p:nvSpPr>
            <p:cNvPr id="43035" name="Line 10"/>
            <p:cNvSpPr>
              <a:spLocks noChangeShapeType="1"/>
            </p:cNvSpPr>
            <p:nvPr/>
          </p:nvSpPr>
          <p:spPr bwMode="auto">
            <a:xfrm>
              <a:off x="1303" y="3111"/>
              <a:ext cx="345"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6" name="Line 11"/>
            <p:cNvSpPr>
              <a:spLocks noChangeShapeType="1"/>
            </p:cNvSpPr>
            <p:nvPr/>
          </p:nvSpPr>
          <p:spPr bwMode="auto">
            <a:xfrm>
              <a:off x="1303" y="3022"/>
              <a:ext cx="0" cy="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9420" name="Group 12"/>
          <p:cNvGrpSpPr>
            <a:grpSpLocks/>
          </p:cNvGrpSpPr>
          <p:nvPr/>
        </p:nvGrpSpPr>
        <p:grpSpPr bwMode="auto">
          <a:xfrm>
            <a:off x="738188" y="3963988"/>
            <a:ext cx="1171575" cy="1068387"/>
            <a:chOff x="1303" y="3022"/>
            <a:chExt cx="345" cy="89"/>
          </a:xfrm>
        </p:grpSpPr>
        <p:sp>
          <p:nvSpPr>
            <p:cNvPr id="43033" name="Line 13"/>
            <p:cNvSpPr>
              <a:spLocks noChangeShapeType="1"/>
            </p:cNvSpPr>
            <p:nvPr/>
          </p:nvSpPr>
          <p:spPr bwMode="auto">
            <a:xfrm>
              <a:off x="1303" y="3111"/>
              <a:ext cx="345" cy="0"/>
            </a:xfrm>
            <a:prstGeom prst="line">
              <a:avLst/>
            </a:prstGeom>
            <a:noFill/>
            <a:ln w="9525">
              <a:solidFill>
                <a:srgbClr val="33CC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4" name="Line 14"/>
            <p:cNvSpPr>
              <a:spLocks noChangeShapeType="1"/>
            </p:cNvSpPr>
            <p:nvPr/>
          </p:nvSpPr>
          <p:spPr bwMode="auto">
            <a:xfrm>
              <a:off x="1303" y="3022"/>
              <a:ext cx="0" cy="88"/>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29423" name="Object 15"/>
          <p:cNvGraphicFramePr>
            <a:graphicFrameLocks noChangeAspect="1"/>
          </p:cNvGraphicFramePr>
          <p:nvPr/>
        </p:nvGraphicFramePr>
        <p:xfrm>
          <a:off x="1944688" y="3968750"/>
          <a:ext cx="520700" cy="260350"/>
        </p:xfrm>
        <a:graphic>
          <a:graphicData uri="http://schemas.openxmlformats.org/presentationml/2006/ole">
            <mc:AlternateContent xmlns:mc="http://schemas.openxmlformats.org/markup-compatibility/2006">
              <mc:Choice xmlns:v="urn:schemas-microsoft-com:vml" Requires="v">
                <p:oleObj spid="_x0000_s43064" name="Equation" r:id="rId5" imgW="380835" imgH="190417" progId="Equation.DSMT4">
                  <p:embed/>
                </p:oleObj>
              </mc:Choice>
              <mc:Fallback>
                <p:oleObj name="Equation" r:id="rId5" imgW="380835" imgH="190417"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4688" y="3968750"/>
                        <a:ext cx="5207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4" name="Object 16"/>
          <p:cNvGraphicFramePr>
            <a:graphicFrameLocks noChangeAspect="1"/>
          </p:cNvGraphicFramePr>
          <p:nvPr/>
        </p:nvGraphicFramePr>
        <p:xfrm>
          <a:off x="1927225" y="4248150"/>
          <a:ext cx="555625" cy="260350"/>
        </p:xfrm>
        <a:graphic>
          <a:graphicData uri="http://schemas.openxmlformats.org/presentationml/2006/ole">
            <mc:AlternateContent xmlns:mc="http://schemas.openxmlformats.org/markup-compatibility/2006">
              <mc:Choice xmlns:v="urn:schemas-microsoft-com:vml" Requires="v">
                <p:oleObj spid="_x0000_s43065" name="Equation" r:id="rId7" imgW="406224" imgH="190417" progId="Equation.DSMT4">
                  <p:embed/>
                </p:oleObj>
              </mc:Choice>
              <mc:Fallback>
                <p:oleObj name="Equation" r:id="rId7" imgW="406224" imgH="190417"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225" y="4248150"/>
                        <a:ext cx="55562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5" name="Object 17"/>
          <p:cNvGraphicFramePr>
            <a:graphicFrameLocks noChangeAspect="1"/>
          </p:cNvGraphicFramePr>
          <p:nvPr/>
        </p:nvGraphicFramePr>
        <p:xfrm>
          <a:off x="1919288" y="4527550"/>
          <a:ext cx="573087" cy="260350"/>
        </p:xfrm>
        <a:graphic>
          <a:graphicData uri="http://schemas.openxmlformats.org/presentationml/2006/ole">
            <mc:AlternateContent xmlns:mc="http://schemas.openxmlformats.org/markup-compatibility/2006">
              <mc:Choice xmlns:v="urn:schemas-microsoft-com:vml" Requires="v">
                <p:oleObj spid="_x0000_s43066" name="Equation" r:id="rId9" imgW="419100" imgH="190500" progId="Equation.DSMT4">
                  <p:embed/>
                </p:oleObj>
              </mc:Choice>
              <mc:Fallback>
                <p:oleObj name="Equation" r:id="rId9" imgW="419100" imgH="1905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88" y="4527550"/>
                        <a:ext cx="5730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6" name="Object 18"/>
          <p:cNvGraphicFramePr>
            <a:graphicFrameLocks noChangeAspect="1"/>
          </p:cNvGraphicFramePr>
          <p:nvPr/>
        </p:nvGraphicFramePr>
        <p:xfrm>
          <a:off x="1914525" y="4862513"/>
          <a:ext cx="555625" cy="277812"/>
        </p:xfrm>
        <a:graphic>
          <a:graphicData uri="http://schemas.openxmlformats.org/presentationml/2006/ole">
            <mc:AlternateContent xmlns:mc="http://schemas.openxmlformats.org/markup-compatibility/2006">
              <mc:Choice xmlns:v="urn:schemas-microsoft-com:vml" Requires="v">
                <p:oleObj spid="_x0000_s43067" name="Equation" r:id="rId11" imgW="406048" imgH="203024" progId="Equation.DSMT4">
                  <p:embed/>
                </p:oleObj>
              </mc:Choice>
              <mc:Fallback>
                <p:oleObj name="Equation" r:id="rId11" imgW="406048" imgH="203024"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4525" y="4862513"/>
                        <a:ext cx="555625"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7" name="Object 19"/>
          <p:cNvGraphicFramePr>
            <a:graphicFrameLocks noChangeAspect="1"/>
          </p:cNvGraphicFramePr>
          <p:nvPr/>
        </p:nvGraphicFramePr>
        <p:xfrm>
          <a:off x="1858963" y="5132388"/>
          <a:ext cx="658812" cy="277812"/>
        </p:xfrm>
        <a:graphic>
          <a:graphicData uri="http://schemas.openxmlformats.org/presentationml/2006/ole">
            <mc:AlternateContent xmlns:mc="http://schemas.openxmlformats.org/markup-compatibility/2006">
              <mc:Choice xmlns:v="urn:schemas-microsoft-com:vml" Requires="v">
                <p:oleObj spid="_x0000_s43068" name="Equation" r:id="rId13" imgW="482391" imgH="203112" progId="Equation.DSMT4">
                  <p:embed/>
                </p:oleObj>
              </mc:Choice>
              <mc:Fallback>
                <p:oleObj name="Equation" r:id="rId13" imgW="482391" imgH="203112"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8963" y="5132388"/>
                        <a:ext cx="658812"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8" name="Object 20"/>
          <p:cNvGraphicFramePr>
            <a:graphicFrameLocks noChangeAspect="1"/>
          </p:cNvGraphicFramePr>
          <p:nvPr/>
        </p:nvGraphicFramePr>
        <p:xfrm>
          <a:off x="1858963" y="5399088"/>
          <a:ext cx="658812" cy="277812"/>
        </p:xfrm>
        <a:graphic>
          <a:graphicData uri="http://schemas.openxmlformats.org/presentationml/2006/ole">
            <mc:AlternateContent xmlns:mc="http://schemas.openxmlformats.org/markup-compatibility/2006">
              <mc:Choice xmlns:v="urn:schemas-microsoft-com:vml" Requires="v">
                <p:oleObj spid="_x0000_s43069" name="Equation" r:id="rId15" imgW="482391" imgH="203112" progId="Equation.DSMT4">
                  <p:embed/>
                </p:oleObj>
              </mc:Choice>
              <mc:Fallback>
                <p:oleObj name="Equation" r:id="rId15" imgW="482391" imgH="203112"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8963" y="5399088"/>
                        <a:ext cx="658812" cy="27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29" name="Object 21"/>
          <p:cNvGraphicFramePr>
            <a:graphicFrameLocks noChangeAspect="1"/>
          </p:cNvGraphicFramePr>
          <p:nvPr/>
        </p:nvGraphicFramePr>
        <p:xfrm>
          <a:off x="2239963" y="5721350"/>
          <a:ext cx="276225" cy="242888"/>
        </p:xfrm>
        <a:graphic>
          <a:graphicData uri="http://schemas.openxmlformats.org/presentationml/2006/ole">
            <mc:AlternateContent xmlns:mc="http://schemas.openxmlformats.org/markup-compatibility/2006">
              <mc:Choice xmlns:v="urn:schemas-microsoft-com:vml" Requires="v">
                <p:oleObj spid="_x0000_s43070" name="Equation" r:id="rId17" imgW="202936" imgH="177569" progId="Equation.DSMT4">
                  <p:embed/>
                </p:oleObj>
              </mc:Choice>
              <mc:Fallback>
                <p:oleObj name="Equation" r:id="rId17" imgW="202936" imgH="177569"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9963" y="5721350"/>
                        <a:ext cx="276225"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30" name="Object 22"/>
          <p:cNvGraphicFramePr>
            <a:graphicFrameLocks noChangeAspect="1"/>
          </p:cNvGraphicFramePr>
          <p:nvPr/>
        </p:nvGraphicFramePr>
        <p:xfrm>
          <a:off x="3021013" y="4351338"/>
          <a:ext cx="6084887" cy="1541462"/>
        </p:xfrm>
        <a:graphic>
          <a:graphicData uri="http://schemas.openxmlformats.org/presentationml/2006/ole">
            <mc:AlternateContent xmlns:mc="http://schemas.openxmlformats.org/markup-compatibility/2006">
              <mc:Choice xmlns:v="urn:schemas-microsoft-com:vml" Requires="v">
                <p:oleObj spid="_x0000_s43071" name="Equation" r:id="rId19" imgW="2616200" imgH="660400" progId="Equation.DSMT4">
                  <p:embed/>
                </p:oleObj>
              </mc:Choice>
              <mc:Fallback>
                <p:oleObj name="Equation" r:id="rId19" imgW="2616200" imgH="66040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21013" y="4351338"/>
                        <a:ext cx="6084887" cy="154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9431" name="Object 23"/>
          <p:cNvGraphicFramePr>
            <a:graphicFrameLocks noChangeAspect="1"/>
          </p:cNvGraphicFramePr>
          <p:nvPr/>
        </p:nvGraphicFramePr>
        <p:xfrm>
          <a:off x="1693863" y="3486150"/>
          <a:ext cx="6610350" cy="461963"/>
        </p:xfrm>
        <a:graphic>
          <a:graphicData uri="http://schemas.openxmlformats.org/presentationml/2006/ole">
            <mc:AlternateContent xmlns:mc="http://schemas.openxmlformats.org/markup-compatibility/2006">
              <mc:Choice xmlns:v="urn:schemas-microsoft-com:vml" Requires="v">
                <p:oleObj spid="_x0000_s43072" name="Equation" r:id="rId21" imgW="2908300" imgH="203200" progId="Equation.DSMT4">
                  <p:embed/>
                </p:oleObj>
              </mc:Choice>
              <mc:Fallback>
                <p:oleObj name="Equation" r:id="rId21" imgW="2908300" imgH="20320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3863" y="3486150"/>
                        <a:ext cx="66103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4" name="Rectangle 24"/>
          <p:cNvSpPr>
            <a:spLocks noChangeArrowheads="1"/>
          </p:cNvSpPr>
          <p:nvPr/>
        </p:nvSpPr>
        <p:spPr bwMode="auto">
          <a:xfrm>
            <a:off x="1631950" y="63500"/>
            <a:ext cx="2003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29433" name="Text Box 25"/>
          <p:cNvSpPr txBox="1">
            <a:spLocks noChangeArrowheads="1"/>
          </p:cNvSpPr>
          <p:nvPr/>
        </p:nvSpPr>
        <p:spPr bwMode="auto">
          <a:xfrm>
            <a:off x="1806575" y="1344613"/>
            <a:ext cx="377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以</a:t>
            </a: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为基数的记数体制</a:t>
            </a:r>
          </a:p>
        </p:txBody>
      </p:sp>
      <p:sp>
        <p:nvSpPr>
          <p:cNvPr id="529434" name="Text Box 26"/>
          <p:cNvSpPr txBox="1">
            <a:spLocks noChangeArrowheads="1"/>
          </p:cNvSpPr>
          <p:nvPr/>
        </p:nvSpPr>
        <p:spPr bwMode="auto">
          <a:xfrm>
            <a:off x="1781175" y="1985963"/>
            <a:ext cx="393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2. </a:t>
            </a:r>
            <a:r>
              <a:rPr kumimoji="1" lang="zh-CN" altLang="en-US" sz="2400">
                <a:latin typeface="Times New Roman" panose="02020603050405020304" pitchFamily="18" charset="0"/>
                <a:ea typeface="楷体_GB2312" pitchFamily="49" charset="-122"/>
              </a:rPr>
              <a:t>有</a:t>
            </a: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个数码</a:t>
            </a:r>
            <a:r>
              <a:rPr kumimoji="1" lang="en-US" altLang="zh-CN" sz="2400">
                <a:latin typeface="Times New Roman" panose="02020603050405020304" pitchFamily="18" charset="0"/>
                <a:ea typeface="楷体_GB2312" pitchFamily="49" charset="-122"/>
              </a:rPr>
              <a:t>(Digit)</a:t>
            </a:r>
            <a:r>
              <a:rPr kumimoji="1" lang="zh-CN" altLang="en-US" sz="2400">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0</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a:t>
            </a:r>
          </a:p>
        </p:txBody>
      </p:sp>
      <p:sp>
        <p:nvSpPr>
          <p:cNvPr id="529435" name="Text Box 27"/>
          <p:cNvSpPr txBox="1">
            <a:spLocks noChangeArrowheads="1"/>
          </p:cNvSpPr>
          <p:nvPr/>
        </p:nvSpPr>
        <p:spPr bwMode="auto">
          <a:xfrm>
            <a:off x="1806575" y="26289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3. </a:t>
            </a:r>
            <a:r>
              <a:rPr kumimoji="1" lang="zh-CN" altLang="en-US" sz="2400">
                <a:latin typeface="Times New Roman" panose="02020603050405020304" pitchFamily="18" charset="0"/>
                <a:ea typeface="楷体_GB2312" pitchFamily="49" charset="-122"/>
              </a:rPr>
              <a:t>逢</a:t>
            </a: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进</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1+1</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10</a:t>
            </a:r>
            <a:r>
              <a:rPr kumimoji="1" lang="zh-CN" altLang="en-US" sz="2400">
                <a:latin typeface="Times New Roman" panose="02020603050405020304" pitchFamily="18" charset="0"/>
                <a:ea typeface="楷体_GB2312" pitchFamily="49" charset="-122"/>
              </a:rPr>
              <a:t>（壹零）</a:t>
            </a:r>
          </a:p>
        </p:txBody>
      </p:sp>
      <p:grpSp>
        <p:nvGrpSpPr>
          <p:cNvPr id="529436" name="Group 28"/>
          <p:cNvGrpSpPr>
            <a:grpSpLocks/>
          </p:cNvGrpSpPr>
          <p:nvPr/>
        </p:nvGrpSpPr>
        <p:grpSpPr bwMode="auto">
          <a:xfrm>
            <a:off x="333375" y="1573213"/>
            <a:ext cx="1450975" cy="1317625"/>
            <a:chOff x="210" y="991"/>
            <a:chExt cx="914" cy="830"/>
          </a:xfrm>
        </p:grpSpPr>
        <p:sp>
          <p:nvSpPr>
            <p:cNvPr id="43031" name="Rectangle 29"/>
            <p:cNvSpPr>
              <a:spLocks noChangeArrowheads="1"/>
            </p:cNvSpPr>
            <p:nvPr/>
          </p:nvSpPr>
          <p:spPr bwMode="auto">
            <a:xfrm>
              <a:off x="210" y="1221"/>
              <a:ext cx="8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楷体_GB2312" pitchFamily="49" charset="-122"/>
                  <a:ea typeface="楷体_GB2312" pitchFamily="49" charset="-122"/>
                </a:rPr>
                <a:t>2</a:t>
              </a:r>
              <a:r>
                <a:rPr kumimoji="1" lang="zh-CN" altLang="en-US" sz="2400">
                  <a:latin typeface="楷体_GB2312" pitchFamily="49" charset="-122"/>
                  <a:ea typeface="楷体_GB2312" pitchFamily="49" charset="-122"/>
                </a:rPr>
                <a:t>进制数</a:t>
              </a:r>
              <a:r>
                <a:rPr kumimoji="1" lang="en-US" altLang="zh-CN" sz="2400">
                  <a:latin typeface="楷体_GB2312" pitchFamily="49" charset="-122"/>
                  <a:ea typeface="楷体_GB2312" pitchFamily="49" charset="-122"/>
                </a:rPr>
                <a:t>:</a:t>
              </a:r>
            </a:p>
          </p:txBody>
        </p:sp>
        <p:sp>
          <p:nvSpPr>
            <p:cNvPr id="43032" name="AutoShape 30"/>
            <p:cNvSpPr>
              <a:spLocks/>
            </p:cNvSpPr>
            <p:nvPr/>
          </p:nvSpPr>
          <p:spPr bwMode="auto">
            <a:xfrm>
              <a:off x="1068" y="991"/>
              <a:ext cx="56" cy="830"/>
            </a:xfrm>
            <a:prstGeom prst="leftBrace">
              <a:avLst>
                <a:gd name="adj1" fmla="val 1235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29439" name="Text Box 31"/>
          <p:cNvSpPr txBox="1">
            <a:spLocks noChangeArrowheads="1"/>
          </p:cNvSpPr>
          <p:nvPr/>
        </p:nvSpPr>
        <p:spPr bwMode="auto">
          <a:xfrm>
            <a:off x="971550" y="620713"/>
            <a:ext cx="1860550"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1.2.2  </a:t>
            </a:r>
            <a:r>
              <a:rPr kumimoji="1" lang="zh-CN" altLang="en-US" sz="2400">
                <a:latin typeface="Times New Roman" panose="02020603050405020304" pitchFamily="18" charset="0"/>
                <a:ea typeface="楷体_GB2312" pitchFamily="49" charset="-122"/>
              </a:rPr>
              <a:t>二进制</a:t>
            </a:r>
          </a:p>
        </p:txBody>
      </p:sp>
      <p:graphicFrame>
        <p:nvGraphicFramePr>
          <p:cNvPr id="529440" name="Object 32"/>
          <p:cNvGraphicFramePr>
            <a:graphicFrameLocks noChangeAspect="1"/>
          </p:cNvGraphicFramePr>
          <p:nvPr/>
        </p:nvGraphicFramePr>
        <p:xfrm>
          <a:off x="6334125" y="1838325"/>
          <a:ext cx="1884363" cy="811213"/>
        </p:xfrm>
        <a:graphic>
          <a:graphicData uri="http://schemas.openxmlformats.org/presentationml/2006/ole">
            <mc:AlternateContent xmlns:mc="http://schemas.openxmlformats.org/markup-compatibility/2006">
              <mc:Choice xmlns:v="urn:schemas-microsoft-com:vml" Requires="v">
                <p:oleObj spid="_x0000_s43073" name="Equation" r:id="rId23" imgW="1002865" imgH="431613" progId="Equation.DSMT4">
                  <p:embed/>
                </p:oleObj>
              </mc:Choice>
              <mc:Fallback>
                <p:oleObj name="Equation" r:id="rId23" imgW="1002865" imgH="431613"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34125" y="1838325"/>
                        <a:ext cx="1884363"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9439"/>
                                        </p:tgtEl>
                                        <p:attrNameLst>
                                          <p:attrName>style.visibility</p:attrName>
                                        </p:attrNameLst>
                                      </p:cBhvr>
                                      <p:to>
                                        <p:strVal val="visible"/>
                                      </p:to>
                                    </p:set>
                                    <p:anim calcmode="lin" valueType="num">
                                      <p:cBhvr>
                                        <p:cTn id="7" dur="500" fill="hold"/>
                                        <p:tgtEl>
                                          <p:spTgt spid="529439"/>
                                        </p:tgtEl>
                                        <p:attrNameLst>
                                          <p:attrName>ppt_w</p:attrName>
                                        </p:attrNameLst>
                                      </p:cBhvr>
                                      <p:tavLst>
                                        <p:tav tm="0">
                                          <p:val>
                                            <p:fltVal val="0"/>
                                          </p:val>
                                        </p:tav>
                                        <p:tav tm="100000">
                                          <p:val>
                                            <p:strVal val="#ppt_w"/>
                                          </p:val>
                                        </p:tav>
                                      </p:tavLst>
                                    </p:anim>
                                    <p:anim calcmode="lin" valueType="num">
                                      <p:cBhvr>
                                        <p:cTn id="8" dur="500" fill="hold"/>
                                        <p:tgtEl>
                                          <p:spTgt spid="52943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29436"/>
                                        </p:tgtEl>
                                        <p:attrNameLst>
                                          <p:attrName>style.visibility</p:attrName>
                                        </p:attrNameLst>
                                      </p:cBhvr>
                                      <p:to>
                                        <p:strVal val="visible"/>
                                      </p:to>
                                    </p:set>
                                    <p:animEffect transition="in" filter="wipe(left)">
                                      <p:cBhvr>
                                        <p:cTn id="13" dur="500"/>
                                        <p:tgtEl>
                                          <p:spTgt spid="5294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29433"/>
                                        </p:tgtEl>
                                        <p:attrNameLst>
                                          <p:attrName>style.visibility</p:attrName>
                                        </p:attrNameLst>
                                      </p:cBhvr>
                                      <p:to>
                                        <p:strVal val="visible"/>
                                      </p:to>
                                    </p:set>
                                    <p:animEffect transition="in" filter="wipe(left)">
                                      <p:cBhvr>
                                        <p:cTn id="18" dur="500"/>
                                        <p:tgtEl>
                                          <p:spTgt spid="5294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29434"/>
                                        </p:tgtEl>
                                        <p:attrNameLst>
                                          <p:attrName>style.visibility</p:attrName>
                                        </p:attrNameLst>
                                      </p:cBhvr>
                                      <p:to>
                                        <p:strVal val="visible"/>
                                      </p:to>
                                    </p:set>
                                    <p:animEffect transition="in" filter="wipe(left)">
                                      <p:cBhvr>
                                        <p:cTn id="23" dur="500"/>
                                        <p:tgtEl>
                                          <p:spTgt spid="5294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9435"/>
                                        </p:tgtEl>
                                        <p:attrNameLst>
                                          <p:attrName>style.visibility</p:attrName>
                                        </p:attrNameLst>
                                      </p:cBhvr>
                                      <p:to>
                                        <p:strVal val="visible"/>
                                      </p:to>
                                    </p:set>
                                    <p:animEffect transition="in" filter="wipe(left)">
                                      <p:cBhvr>
                                        <p:cTn id="28" dur="500"/>
                                        <p:tgtEl>
                                          <p:spTgt spid="5294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529410"/>
                                        </p:tgtEl>
                                        <p:attrNameLst>
                                          <p:attrName>style.visibility</p:attrName>
                                        </p:attrNameLst>
                                      </p:cBhvr>
                                      <p:to>
                                        <p:strVal val="visible"/>
                                      </p:to>
                                    </p:set>
                                    <p:animEffect transition="in" filter="box(in)">
                                      <p:cBhvr>
                                        <p:cTn id="33" dur="500"/>
                                        <p:tgtEl>
                                          <p:spTgt spid="5294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529411"/>
                                        </p:tgtEl>
                                        <p:attrNameLst>
                                          <p:attrName>style.visibility</p:attrName>
                                        </p:attrNameLst>
                                      </p:cBhvr>
                                      <p:to>
                                        <p:strVal val="visible"/>
                                      </p:to>
                                    </p:set>
                                    <p:animEffect transition="in" filter="strips(downRight)">
                                      <p:cBhvr>
                                        <p:cTn id="38" dur="500"/>
                                        <p:tgtEl>
                                          <p:spTgt spid="529411"/>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52942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529414"/>
                                        </p:tgtEl>
                                        <p:attrNameLst>
                                          <p:attrName>style.visibility</p:attrName>
                                        </p:attrNameLst>
                                      </p:cBhvr>
                                      <p:to>
                                        <p:strVal val="visible"/>
                                      </p:to>
                                    </p:set>
                                    <p:animEffect transition="in" filter="strips(downRight)">
                                      <p:cBhvr>
                                        <p:cTn id="46" dur="500"/>
                                        <p:tgtEl>
                                          <p:spTgt spid="529414"/>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52942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nodeType="clickEffect">
                                  <p:stCondLst>
                                    <p:cond delay="0"/>
                                  </p:stCondLst>
                                  <p:childTnLst>
                                    <p:set>
                                      <p:cBhvr>
                                        <p:cTn id="53" dur="1" fill="hold">
                                          <p:stCondLst>
                                            <p:cond delay="0"/>
                                          </p:stCondLst>
                                        </p:cTn>
                                        <p:tgtEl>
                                          <p:spTgt spid="529417"/>
                                        </p:tgtEl>
                                        <p:attrNameLst>
                                          <p:attrName>style.visibility</p:attrName>
                                        </p:attrNameLst>
                                      </p:cBhvr>
                                      <p:to>
                                        <p:strVal val="visible"/>
                                      </p:to>
                                    </p:set>
                                    <p:animEffect transition="in" filter="strips(downRight)">
                                      <p:cBhvr>
                                        <p:cTn id="54" dur="500"/>
                                        <p:tgtEl>
                                          <p:spTgt spid="529417"/>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529425"/>
                                        </p:tgtEl>
                                        <p:attrNameLst>
                                          <p:attrName>style.visibility</p:attrName>
                                        </p:attrNameLst>
                                      </p:cBhvr>
                                      <p:to>
                                        <p:strVal val="visible"/>
                                      </p:to>
                                    </p:set>
                                  </p:childTnLst>
                                </p:cTn>
                              </p:par>
                              <p:par>
                                <p:cTn id="58" presetID="18" presetClass="entr" presetSubtype="6" fill="hold" nodeType="withEffect">
                                  <p:stCondLst>
                                    <p:cond delay="0"/>
                                  </p:stCondLst>
                                  <p:childTnLst>
                                    <p:set>
                                      <p:cBhvr>
                                        <p:cTn id="59" dur="1" fill="hold">
                                          <p:stCondLst>
                                            <p:cond delay="0"/>
                                          </p:stCondLst>
                                        </p:cTn>
                                        <p:tgtEl>
                                          <p:spTgt spid="529420"/>
                                        </p:tgtEl>
                                        <p:attrNameLst>
                                          <p:attrName>style.visibility</p:attrName>
                                        </p:attrNameLst>
                                      </p:cBhvr>
                                      <p:to>
                                        <p:strVal val="visible"/>
                                      </p:to>
                                    </p:set>
                                    <p:animEffect transition="in" filter="strips(downRight)">
                                      <p:cBhvr>
                                        <p:cTn id="60" dur="500"/>
                                        <p:tgtEl>
                                          <p:spTgt spid="529420"/>
                                        </p:tgtEl>
                                      </p:cBhvr>
                                    </p:animEffect>
                                  </p:childTnLst>
                                </p:cTn>
                              </p:par>
                              <p:par>
                                <p:cTn id="61" presetID="1" presetClass="entr" presetSubtype="0" fill="hold" nodeType="withEffect">
                                  <p:stCondLst>
                                    <p:cond delay="0"/>
                                  </p:stCondLst>
                                  <p:childTnLst>
                                    <p:set>
                                      <p:cBhvr>
                                        <p:cTn id="62" dur="1" fill="hold">
                                          <p:stCondLst>
                                            <p:cond delay="499"/>
                                          </p:stCondLst>
                                        </p:cTn>
                                        <p:tgtEl>
                                          <p:spTgt spid="529426"/>
                                        </p:tgtEl>
                                        <p:attrNameLst>
                                          <p:attrName>style.visibility</p:attrName>
                                        </p:attrNameLst>
                                      </p:cBhvr>
                                      <p:to>
                                        <p:strVal val="visible"/>
                                      </p:to>
                                    </p:set>
                                  </p:childTnLst>
                                </p:cTn>
                              </p:par>
                            </p:childTnLst>
                          </p:cTn>
                        </p:par>
                        <p:par>
                          <p:cTn id="63" fill="hold" nodeType="afterGroup">
                            <p:stCondLst>
                              <p:cond delay="1000"/>
                            </p:stCondLst>
                            <p:childTnLst>
                              <p:par>
                                <p:cTn id="64" presetID="2" presetClass="entr" presetSubtype="4" fill="hold" nodeType="afterEffect">
                                  <p:stCondLst>
                                    <p:cond delay="1000"/>
                                  </p:stCondLst>
                                  <p:childTnLst>
                                    <p:set>
                                      <p:cBhvr>
                                        <p:cTn id="65" dur="1" fill="hold">
                                          <p:stCondLst>
                                            <p:cond delay="0"/>
                                          </p:stCondLst>
                                        </p:cTn>
                                        <p:tgtEl>
                                          <p:spTgt spid="529427"/>
                                        </p:tgtEl>
                                        <p:attrNameLst>
                                          <p:attrName>style.visibility</p:attrName>
                                        </p:attrNameLst>
                                      </p:cBhvr>
                                      <p:to>
                                        <p:strVal val="visible"/>
                                      </p:to>
                                    </p:set>
                                    <p:anim calcmode="lin" valueType="num">
                                      <p:cBhvr additive="base">
                                        <p:cTn id="66" dur="500" fill="hold"/>
                                        <p:tgtEl>
                                          <p:spTgt spid="529427"/>
                                        </p:tgtEl>
                                        <p:attrNameLst>
                                          <p:attrName>ppt_x</p:attrName>
                                        </p:attrNameLst>
                                      </p:cBhvr>
                                      <p:tavLst>
                                        <p:tav tm="0">
                                          <p:val>
                                            <p:strVal val="#ppt_x"/>
                                          </p:val>
                                        </p:tav>
                                        <p:tav tm="100000">
                                          <p:val>
                                            <p:strVal val="#ppt_x"/>
                                          </p:val>
                                        </p:tav>
                                      </p:tavLst>
                                    </p:anim>
                                    <p:anim calcmode="lin" valueType="num">
                                      <p:cBhvr additive="base">
                                        <p:cTn id="67" dur="500" fill="hold"/>
                                        <p:tgtEl>
                                          <p:spTgt spid="529427"/>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2500"/>
                            </p:stCondLst>
                            <p:childTnLst>
                              <p:par>
                                <p:cTn id="69" presetID="2" presetClass="entr" presetSubtype="4" fill="hold" nodeType="afterEffect">
                                  <p:stCondLst>
                                    <p:cond delay="0"/>
                                  </p:stCondLst>
                                  <p:childTnLst>
                                    <p:set>
                                      <p:cBhvr>
                                        <p:cTn id="70" dur="1" fill="hold">
                                          <p:stCondLst>
                                            <p:cond delay="0"/>
                                          </p:stCondLst>
                                        </p:cTn>
                                        <p:tgtEl>
                                          <p:spTgt spid="529428"/>
                                        </p:tgtEl>
                                        <p:attrNameLst>
                                          <p:attrName>style.visibility</p:attrName>
                                        </p:attrNameLst>
                                      </p:cBhvr>
                                      <p:to>
                                        <p:strVal val="visible"/>
                                      </p:to>
                                    </p:set>
                                    <p:anim calcmode="lin" valueType="num">
                                      <p:cBhvr additive="base">
                                        <p:cTn id="71" dur="500" fill="hold"/>
                                        <p:tgtEl>
                                          <p:spTgt spid="529428"/>
                                        </p:tgtEl>
                                        <p:attrNameLst>
                                          <p:attrName>ppt_x</p:attrName>
                                        </p:attrNameLst>
                                      </p:cBhvr>
                                      <p:tavLst>
                                        <p:tav tm="0">
                                          <p:val>
                                            <p:strVal val="#ppt_x"/>
                                          </p:val>
                                        </p:tav>
                                        <p:tav tm="100000">
                                          <p:val>
                                            <p:strVal val="#ppt_x"/>
                                          </p:val>
                                        </p:tav>
                                      </p:tavLst>
                                    </p:anim>
                                    <p:anim calcmode="lin" valueType="num">
                                      <p:cBhvr additive="base">
                                        <p:cTn id="72" dur="500" fill="hold"/>
                                        <p:tgtEl>
                                          <p:spTgt spid="529428"/>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3000"/>
                            </p:stCondLst>
                            <p:childTnLst>
                              <p:par>
                                <p:cTn id="74" presetID="2" presetClass="entr" presetSubtype="4" fill="hold" nodeType="afterEffect">
                                  <p:stCondLst>
                                    <p:cond delay="0"/>
                                  </p:stCondLst>
                                  <p:childTnLst>
                                    <p:set>
                                      <p:cBhvr>
                                        <p:cTn id="75" dur="1" fill="hold">
                                          <p:stCondLst>
                                            <p:cond delay="0"/>
                                          </p:stCondLst>
                                        </p:cTn>
                                        <p:tgtEl>
                                          <p:spTgt spid="529429"/>
                                        </p:tgtEl>
                                        <p:attrNameLst>
                                          <p:attrName>style.visibility</p:attrName>
                                        </p:attrNameLst>
                                      </p:cBhvr>
                                      <p:to>
                                        <p:strVal val="visible"/>
                                      </p:to>
                                    </p:set>
                                    <p:anim calcmode="lin" valueType="num">
                                      <p:cBhvr additive="base">
                                        <p:cTn id="76" dur="500" fill="hold"/>
                                        <p:tgtEl>
                                          <p:spTgt spid="529429"/>
                                        </p:tgtEl>
                                        <p:attrNameLst>
                                          <p:attrName>ppt_x</p:attrName>
                                        </p:attrNameLst>
                                      </p:cBhvr>
                                      <p:tavLst>
                                        <p:tav tm="0">
                                          <p:val>
                                            <p:strVal val="#ppt_x"/>
                                          </p:val>
                                        </p:tav>
                                        <p:tav tm="100000">
                                          <p:val>
                                            <p:strVal val="#ppt_x"/>
                                          </p:val>
                                        </p:tav>
                                      </p:tavLst>
                                    </p:anim>
                                    <p:anim calcmode="lin" valueType="num">
                                      <p:cBhvr additive="base">
                                        <p:cTn id="77" dur="500" fill="hold"/>
                                        <p:tgtEl>
                                          <p:spTgt spid="529429"/>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29431"/>
                                        </p:tgtEl>
                                        <p:attrNameLst>
                                          <p:attrName>style.visibility</p:attrName>
                                        </p:attrNameLst>
                                      </p:cBhvr>
                                      <p:to>
                                        <p:strVal val="visible"/>
                                      </p:to>
                                    </p:set>
                                    <p:animEffect transition="in" filter="wipe(left)">
                                      <p:cBhvr>
                                        <p:cTn id="82" dur="500"/>
                                        <p:tgtEl>
                                          <p:spTgt spid="52943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529440"/>
                                        </p:tgtEl>
                                        <p:attrNameLst>
                                          <p:attrName>style.visibility</p:attrName>
                                        </p:attrNameLst>
                                      </p:cBhvr>
                                      <p:to>
                                        <p:strVal val="visible"/>
                                      </p:to>
                                    </p:set>
                                    <p:animEffect transition="in" filter="box(in)">
                                      <p:cBhvr>
                                        <p:cTn id="87" dur="500"/>
                                        <p:tgtEl>
                                          <p:spTgt spid="52944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29430"/>
                                        </p:tgtEl>
                                        <p:attrNameLst>
                                          <p:attrName>style.visibility</p:attrName>
                                        </p:attrNameLst>
                                      </p:cBhvr>
                                      <p:to>
                                        <p:strVal val="visible"/>
                                      </p:to>
                                    </p:set>
                                    <p:animEffect transition="in" filter="wipe(up)">
                                      <p:cBhvr>
                                        <p:cTn id="92" dur="500"/>
                                        <p:tgtEl>
                                          <p:spTgt spid="529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33" grpId="0" autoUpdateAnimBg="0"/>
      <p:bldP spid="529434" grpId="0"/>
      <p:bldP spid="529435" grpId="0" autoUpdateAnimBg="0"/>
      <p:bldP spid="5294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625475" y="2233613"/>
            <a:ext cx="7451725" cy="3048000"/>
            <a:chOff x="394" y="1678"/>
            <a:chExt cx="4694" cy="1920"/>
          </a:xfrm>
        </p:grpSpPr>
        <p:grpSp>
          <p:nvGrpSpPr>
            <p:cNvPr id="44055" name="Group 3"/>
            <p:cNvGrpSpPr>
              <a:grpSpLocks/>
            </p:cNvGrpSpPr>
            <p:nvPr/>
          </p:nvGrpSpPr>
          <p:grpSpPr bwMode="auto">
            <a:xfrm>
              <a:off x="3648" y="1678"/>
              <a:ext cx="480" cy="288"/>
              <a:chOff x="2352" y="720"/>
              <a:chExt cx="288" cy="288"/>
            </a:xfrm>
          </p:grpSpPr>
          <p:sp>
            <p:nvSpPr>
              <p:cNvPr id="44137" name="Line 4"/>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8" name="Line 5"/>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9" name="Line 6"/>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40" name="Line 7"/>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6" name="Group 8"/>
            <p:cNvGrpSpPr>
              <a:grpSpLocks/>
            </p:cNvGrpSpPr>
            <p:nvPr/>
          </p:nvGrpSpPr>
          <p:grpSpPr bwMode="auto">
            <a:xfrm>
              <a:off x="4128" y="1678"/>
              <a:ext cx="480" cy="288"/>
              <a:chOff x="2352" y="720"/>
              <a:chExt cx="288" cy="288"/>
            </a:xfrm>
          </p:grpSpPr>
          <p:sp>
            <p:nvSpPr>
              <p:cNvPr id="44133" name="Line 9"/>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4" name="Line 10"/>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5" name="Line 11"/>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6" name="Line 12"/>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57" name="Line 13"/>
            <p:cNvSpPr>
              <a:spLocks noChangeShapeType="1"/>
            </p:cNvSpPr>
            <p:nvPr/>
          </p:nvSpPr>
          <p:spPr bwMode="auto">
            <a:xfrm>
              <a:off x="4608" y="1966"/>
              <a:ext cx="24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8" name="Group 14"/>
            <p:cNvGrpSpPr>
              <a:grpSpLocks/>
            </p:cNvGrpSpPr>
            <p:nvPr/>
          </p:nvGrpSpPr>
          <p:grpSpPr bwMode="auto">
            <a:xfrm>
              <a:off x="768" y="1678"/>
              <a:ext cx="480" cy="288"/>
              <a:chOff x="2352" y="720"/>
              <a:chExt cx="288" cy="288"/>
            </a:xfrm>
          </p:grpSpPr>
          <p:sp>
            <p:nvSpPr>
              <p:cNvPr id="44129" name="Line 15"/>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0" name="Line 16"/>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1" name="Line 17"/>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2" name="Line 18"/>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9" name="Group 19"/>
            <p:cNvGrpSpPr>
              <a:grpSpLocks/>
            </p:cNvGrpSpPr>
            <p:nvPr/>
          </p:nvGrpSpPr>
          <p:grpSpPr bwMode="auto">
            <a:xfrm>
              <a:off x="1248" y="1678"/>
              <a:ext cx="480" cy="288"/>
              <a:chOff x="2352" y="720"/>
              <a:chExt cx="288" cy="288"/>
            </a:xfrm>
          </p:grpSpPr>
          <p:sp>
            <p:nvSpPr>
              <p:cNvPr id="44125" name="Line 20"/>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6" name="Line 21"/>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7" name="Line 22"/>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8" name="Line 23"/>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0" name="Group 24"/>
            <p:cNvGrpSpPr>
              <a:grpSpLocks/>
            </p:cNvGrpSpPr>
            <p:nvPr/>
          </p:nvGrpSpPr>
          <p:grpSpPr bwMode="auto">
            <a:xfrm>
              <a:off x="1728" y="1678"/>
              <a:ext cx="480" cy="288"/>
              <a:chOff x="2352" y="720"/>
              <a:chExt cx="288" cy="288"/>
            </a:xfrm>
          </p:grpSpPr>
          <p:sp>
            <p:nvSpPr>
              <p:cNvPr id="44121" name="Line 25"/>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2" name="Line 26"/>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3" name="Line 27"/>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4" name="Line 28"/>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1" name="Group 29"/>
            <p:cNvGrpSpPr>
              <a:grpSpLocks/>
            </p:cNvGrpSpPr>
            <p:nvPr/>
          </p:nvGrpSpPr>
          <p:grpSpPr bwMode="auto">
            <a:xfrm>
              <a:off x="2208" y="1678"/>
              <a:ext cx="480" cy="288"/>
              <a:chOff x="2352" y="720"/>
              <a:chExt cx="288" cy="288"/>
            </a:xfrm>
          </p:grpSpPr>
          <p:sp>
            <p:nvSpPr>
              <p:cNvPr id="44117" name="Line 30"/>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8" name="Line 31"/>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9" name="Line 32"/>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20" name="Line 33"/>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2" name="Group 34"/>
            <p:cNvGrpSpPr>
              <a:grpSpLocks/>
            </p:cNvGrpSpPr>
            <p:nvPr/>
          </p:nvGrpSpPr>
          <p:grpSpPr bwMode="auto">
            <a:xfrm>
              <a:off x="2688" y="1678"/>
              <a:ext cx="480" cy="288"/>
              <a:chOff x="2352" y="720"/>
              <a:chExt cx="288" cy="288"/>
            </a:xfrm>
          </p:grpSpPr>
          <p:sp>
            <p:nvSpPr>
              <p:cNvPr id="44113" name="Line 35"/>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4" name="Line 36"/>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5" name="Line 37"/>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6" name="Line 38"/>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3" name="Group 39"/>
            <p:cNvGrpSpPr>
              <a:grpSpLocks/>
            </p:cNvGrpSpPr>
            <p:nvPr/>
          </p:nvGrpSpPr>
          <p:grpSpPr bwMode="auto">
            <a:xfrm>
              <a:off x="3168" y="1678"/>
              <a:ext cx="480" cy="288"/>
              <a:chOff x="2352" y="720"/>
              <a:chExt cx="288" cy="288"/>
            </a:xfrm>
          </p:grpSpPr>
          <p:sp>
            <p:nvSpPr>
              <p:cNvPr id="44109" name="Line 40"/>
              <p:cNvSpPr>
                <a:spLocks noChangeShapeType="1"/>
              </p:cNvSpPr>
              <p:nvPr/>
            </p:nvSpPr>
            <p:spPr bwMode="auto">
              <a:xfrm>
                <a:off x="2352" y="1008"/>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0" name="Line 41"/>
              <p:cNvSpPr>
                <a:spLocks noChangeShapeType="1"/>
              </p:cNvSpPr>
              <p:nvPr/>
            </p:nvSpPr>
            <p:spPr bwMode="auto">
              <a:xfrm flipV="1">
                <a:off x="2496"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1" name="Line 42"/>
              <p:cNvSpPr>
                <a:spLocks noChangeShapeType="1"/>
              </p:cNvSpPr>
              <p:nvPr/>
            </p:nvSpPr>
            <p:spPr bwMode="auto">
              <a:xfrm>
                <a:off x="2496" y="720"/>
                <a:ext cx="14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12" name="Line 43"/>
              <p:cNvSpPr>
                <a:spLocks noChangeShapeType="1"/>
              </p:cNvSpPr>
              <p:nvPr/>
            </p:nvSpPr>
            <p:spPr bwMode="auto">
              <a:xfrm>
                <a:off x="2640" y="720"/>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64" name="Line 44"/>
            <p:cNvSpPr>
              <a:spLocks noChangeShapeType="1"/>
            </p:cNvSpPr>
            <p:nvPr/>
          </p:nvSpPr>
          <p:spPr bwMode="auto">
            <a:xfrm flipV="1">
              <a:off x="2688" y="278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65" name="Group 45"/>
            <p:cNvGrpSpPr>
              <a:grpSpLocks/>
            </p:cNvGrpSpPr>
            <p:nvPr/>
          </p:nvGrpSpPr>
          <p:grpSpPr bwMode="auto">
            <a:xfrm>
              <a:off x="2688" y="2782"/>
              <a:ext cx="1920" cy="288"/>
              <a:chOff x="624" y="1776"/>
              <a:chExt cx="1152" cy="288"/>
            </a:xfrm>
          </p:grpSpPr>
          <p:sp>
            <p:nvSpPr>
              <p:cNvPr id="44103" name="Line 46"/>
              <p:cNvSpPr>
                <a:spLocks noChangeShapeType="1"/>
              </p:cNvSpPr>
              <p:nvPr/>
            </p:nvSpPr>
            <p:spPr bwMode="auto">
              <a:xfrm>
                <a:off x="1200" y="1776"/>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104" name="Group 47"/>
              <p:cNvGrpSpPr>
                <a:grpSpLocks/>
              </p:cNvGrpSpPr>
              <p:nvPr/>
            </p:nvGrpSpPr>
            <p:grpSpPr bwMode="auto">
              <a:xfrm>
                <a:off x="624" y="1776"/>
                <a:ext cx="1152" cy="288"/>
                <a:chOff x="624" y="1776"/>
                <a:chExt cx="1152" cy="288"/>
              </a:xfrm>
            </p:grpSpPr>
            <p:sp>
              <p:nvSpPr>
                <p:cNvPr id="44105" name="Line 48"/>
                <p:cNvSpPr>
                  <a:spLocks noChangeShapeType="1"/>
                </p:cNvSpPr>
                <p:nvPr/>
              </p:nvSpPr>
              <p:spPr bwMode="auto">
                <a:xfrm>
                  <a:off x="624" y="2064"/>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6" name="Line 49"/>
                <p:cNvSpPr>
                  <a:spLocks noChangeShapeType="1"/>
                </p:cNvSpPr>
                <p:nvPr/>
              </p:nvSpPr>
              <p:spPr bwMode="auto">
                <a:xfrm>
                  <a:off x="912" y="2064"/>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7" name="Line 50"/>
                <p:cNvSpPr>
                  <a:spLocks noChangeShapeType="1"/>
                </p:cNvSpPr>
                <p:nvPr/>
              </p:nvSpPr>
              <p:spPr bwMode="auto">
                <a:xfrm flipV="1">
                  <a:off x="1200" y="1776"/>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8" name="Line 51"/>
                <p:cNvSpPr>
                  <a:spLocks noChangeShapeType="1"/>
                </p:cNvSpPr>
                <p:nvPr/>
              </p:nvSpPr>
              <p:spPr bwMode="auto">
                <a:xfrm flipV="1">
                  <a:off x="1776" y="1776"/>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4066" name="Line 52"/>
            <p:cNvSpPr>
              <a:spLocks noChangeShapeType="1"/>
            </p:cNvSpPr>
            <p:nvPr/>
          </p:nvSpPr>
          <p:spPr bwMode="auto">
            <a:xfrm>
              <a:off x="4608" y="3070"/>
              <a:ext cx="48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67" name="Group 53"/>
            <p:cNvGrpSpPr>
              <a:grpSpLocks/>
            </p:cNvGrpSpPr>
            <p:nvPr/>
          </p:nvGrpSpPr>
          <p:grpSpPr bwMode="auto">
            <a:xfrm>
              <a:off x="1584" y="3310"/>
              <a:ext cx="3504" cy="288"/>
              <a:chOff x="1536" y="2352"/>
              <a:chExt cx="3504" cy="288"/>
            </a:xfrm>
          </p:grpSpPr>
          <p:sp>
            <p:nvSpPr>
              <p:cNvPr id="44098" name="Line 54"/>
              <p:cNvSpPr>
                <a:spLocks noChangeShapeType="1"/>
              </p:cNvSpPr>
              <p:nvPr/>
            </p:nvSpPr>
            <p:spPr bwMode="auto">
              <a:xfrm flipV="1">
                <a:off x="2640" y="235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9" name="Line 55"/>
              <p:cNvSpPr>
                <a:spLocks noChangeShapeType="1"/>
              </p:cNvSpPr>
              <p:nvPr/>
            </p:nvSpPr>
            <p:spPr bwMode="auto">
              <a:xfrm>
                <a:off x="1536" y="2640"/>
                <a:ext cx="110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0" name="Line 56"/>
              <p:cNvSpPr>
                <a:spLocks noChangeShapeType="1"/>
              </p:cNvSpPr>
              <p:nvPr/>
            </p:nvSpPr>
            <p:spPr bwMode="auto">
              <a:xfrm>
                <a:off x="2640" y="2352"/>
                <a:ext cx="192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1" name="Line 57"/>
              <p:cNvSpPr>
                <a:spLocks noChangeShapeType="1"/>
              </p:cNvSpPr>
              <p:nvPr/>
            </p:nvSpPr>
            <p:spPr bwMode="auto">
              <a:xfrm flipV="1">
                <a:off x="4560" y="235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2" name="Line 58"/>
              <p:cNvSpPr>
                <a:spLocks noChangeShapeType="1"/>
              </p:cNvSpPr>
              <p:nvPr/>
            </p:nvSpPr>
            <p:spPr bwMode="auto">
              <a:xfrm>
                <a:off x="4560" y="2640"/>
                <a:ext cx="48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8" name="Group 59"/>
            <p:cNvGrpSpPr>
              <a:grpSpLocks/>
            </p:cNvGrpSpPr>
            <p:nvPr/>
          </p:nvGrpSpPr>
          <p:grpSpPr bwMode="auto">
            <a:xfrm>
              <a:off x="2208" y="2206"/>
              <a:ext cx="480" cy="288"/>
              <a:chOff x="2160" y="1248"/>
              <a:chExt cx="480" cy="288"/>
            </a:xfrm>
          </p:grpSpPr>
          <p:sp>
            <p:nvSpPr>
              <p:cNvPr id="44096" name="Line 60"/>
              <p:cNvSpPr>
                <a:spLocks noChangeShapeType="1"/>
              </p:cNvSpPr>
              <p:nvPr/>
            </p:nvSpPr>
            <p:spPr bwMode="auto">
              <a:xfrm flipV="1">
                <a:off x="2160" y="124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7" name="Line 61"/>
              <p:cNvSpPr>
                <a:spLocks noChangeShapeType="1"/>
              </p:cNvSpPr>
              <p:nvPr/>
            </p:nvSpPr>
            <p:spPr bwMode="auto">
              <a:xfrm>
                <a:off x="2160" y="1248"/>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69" name="Line 62"/>
            <p:cNvSpPr>
              <a:spLocks noChangeShapeType="1"/>
            </p:cNvSpPr>
            <p:nvPr/>
          </p:nvSpPr>
          <p:spPr bwMode="auto">
            <a:xfrm>
              <a:off x="2688" y="2206"/>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70" name="Group 63"/>
            <p:cNvGrpSpPr>
              <a:grpSpLocks/>
            </p:cNvGrpSpPr>
            <p:nvPr/>
          </p:nvGrpSpPr>
          <p:grpSpPr bwMode="auto">
            <a:xfrm>
              <a:off x="2688" y="2206"/>
              <a:ext cx="960" cy="288"/>
              <a:chOff x="624" y="1200"/>
              <a:chExt cx="576" cy="288"/>
            </a:xfrm>
          </p:grpSpPr>
          <p:sp>
            <p:nvSpPr>
              <p:cNvPr id="44092" name="Line 64"/>
              <p:cNvSpPr>
                <a:spLocks noChangeShapeType="1"/>
              </p:cNvSpPr>
              <p:nvPr/>
            </p:nvSpPr>
            <p:spPr bwMode="auto">
              <a:xfrm>
                <a:off x="624" y="1488"/>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3" name="Line 65"/>
              <p:cNvSpPr>
                <a:spLocks noChangeShapeType="1"/>
              </p:cNvSpPr>
              <p:nvPr/>
            </p:nvSpPr>
            <p:spPr bwMode="auto">
              <a:xfrm flipV="1">
                <a:off x="912"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Line 66"/>
              <p:cNvSpPr>
                <a:spLocks noChangeShapeType="1"/>
              </p:cNvSpPr>
              <p:nvPr/>
            </p:nvSpPr>
            <p:spPr bwMode="auto">
              <a:xfrm>
                <a:off x="912" y="120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5" name="Line 67"/>
              <p:cNvSpPr>
                <a:spLocks noChangeShapeType="1"/>
              </p:cNvSpPr>
              <p:nvPr/>
            </p:nvSpPr>
            <p:spPr bwMode="auto">
              <a:xfrm>
                <a:off x="1200"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1" name="Group 68"/>
            <p:cNvGrpSpPr>
              <a:grpSpLocks/>
            </p:cNvGrpSpPr>
            <p:nvPr/>
          </p:nvGrpSpPr>
          <p:grpSpPr bwMode="auto">
            <a:xfrm>
              <a:off x="3648" y="2206"/>
              <a:ext cx="960" cy="288"/>
              <a:chOff x="624" y="1200"/>
              <a:chExt cx="576" cy="288"/>
            </a:xfrm>
          </p:grpSpPr>
          <p:sp>
            <p:nvSpPr>
              <p:cNvPr id="44088" name="Line 69"/>
              <p:cNvSpPr>
                <a:spLocks noChangeShapeType="1"/>
              </p:cNvSpPr>
              <p:nvPr/>
            </p:nvSpPr>
            <p:spPr bwMode="auto">
              <a:xfrm>
                <a:off x="624" y="1488"/>
                <a:ext cx="2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9" name="Line 70"/>
              <p:cNvSpPr>
                <a:spLocks noChangeShapeType="1"/>
              </p:cNvSpPr>
              <p:nvPr/>
            </p:nvSpPr>
            <p:spPr bwMode="auto">
              <a:xfrm flipV="1">
                <a:off x="912"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Line 71"/>
              <p:cNvSpPr>
                <a:spLocks noChangeShapeType="1"/>
              </p:cNvSpPr>
              <p:nvPr/>
            </p:nvSpPr>
            <p:spPr bwMode="auto">
              <a:xfrm>
                <a:off x="912" y="120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1" name="Line 72"/>
              <p:cNvSpPr>
                <a:spLocks noChangeShapeType="1"/>
              </p:cNvSpPr>
              <p:nvPr/>
            </p:nvSpPr>
            <p:spPr bwMode="auto">
              <a:xfrm>
                <a:off x="1200"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72" name="Line 73"/>
            <p:cNvSpPr>
              <a:spLocks noChangeShapeType="1"/>
            </p:cNvSpPr>
            <p:nvPr/>
          </p:nvSpPr>
          <p:spPr bwMode="auto">
            <a:xfrm>
              <a:off x="4608" y="2494"/>
              <a:ext cx="48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73" name="Group 74"/>
            <p:cNvGrpSpPr>
              <a:grpSpLocks/>
            </p:cNvGrpSpPr>
            <p:nvPr/>
          </p:nvGrpSpPr>
          <p:grpSpPr bwMode="auto">
            <a:xfrm>
              <a:off x="1728" y="2206"/>
              <a:ext cx="480" cy="288"/>
              <a:chOff x="1680" y="1248"/>
              <a:chExt cx="480" cy="288"/>
            </a:xfrm>
          </p:grpSpPr>
          <p:sp>
            <p:nvSpPr>
              <p:cNvPr id="44086" name="Line 75"/>
              <p:cNvSpPr>
                <a:spLocks noChangeShapeType="1"/>
              </p:cNvSpPr>
              <p:nvPr/>
            </p:nvSpPr>
            <p:spPr bwMode="auto">
              <a:xfrm>
                <a:off x="1680" y="1536"/>
                <a:ext cx="48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7" name="Line 76"/>
              <p:cNvSpPr>
                <a:spLocks noChangeShapeType="1"/>
              </p:cNvSpPr>
              <p:nvPr/>
            </p:nvSpPr>
            <p:spPr bwMode="auto">
              <a:xfrm>
                <a:off x="1680" y="124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4" name="Group 77"/>
            <p:cNvGrpSpPr>
              <a:grpSpLocks/>
            </p:cNvGrpSpPr>
            <p:nvPr/>
          </p:nvGrpSpPr>
          <p:grpSpPr bwMode="auto">
            <a:xfrm>
              <a:off x="768" y="2206"/>
              <a:ext cx="960" cy="1392"/>
              <a:chOff x="720" y="1248"/>
              <a:chExt cx="960" cy="1392"/>
            </a:xfrm>
          </p:grpSpPr>
          <p:sp>
            <p:nvSpPr>
              <p:cNvPr id="44082" name="Line 78"/>
              <p:cNvSpPr>
                <a:spLocks noChangeShapeType="1"/>
              </p:cNvSpPr>
              <p:nvPr/>
            </p:nvSpPr>
            <p:spPr bwMode="auto">
              <a:xfrm>
                <a:off x="720" y="2112"/>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3" name="Line 79"/>
              <p:cNvSpPr>
                <a:spLocks noChangeShapeType="1"/>
              </p:cNvSpPr>
              <p:nvPr/>
            </p:nvSpPr>
            <p:spPr bwMode="auto">
              <a:xfrm>
                <a:off x="1200" y="1248"/>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4" name="Line 80"/>
              <p:cNvSpPr>
                <a:spLocks noChangeShapeType="1"/>
              </p:cNvSpPr>
              <p:nvPr/>
            </p:nvSpPr>
            <p:spPr bwMode="auto">
              <a:xfrm flipV="1">
                <a:off x="1200" y="1248"/>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5" name="Line 81"/>
              <p:cNvSpPr>
                <a:spLocks noChangeShapeType="1"/>
              </p:cNvSpPr>
              <p:nvPr/>
            </p:nvSpPr>
            <p:spPr bwMode="auto">
              <a:xfrm>
                <a:off x="720" y="2640"/>
                <a:ext cx="96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75" name="Line 82"/>
            <p:cNvSpPr>
              <a:spLocks noChangeShapeType="1"/>
            </p:cNvSpPr>
            <p:nvPr/>
          </p:nvSpPr>
          <p:spPr bwMode="auto">
            <a:xfrm>
              <a:off x="2208" y="2782"/>
              <a:ext cx="4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76" name="Group 83"/>
            <p:cNvGrpSpPr>
              <a:grpSpLocks/>
            </p:cNvGrpSpPr>
            <p:nvPr/>
          </p:nvGrpSpPr>
          <p:grpSpPr bwMode="auto">
            <a:xfrm>
              <a:off x="1728" y="2782"/>
              <a:ext cx="480" cy="288"/>
              <a:chOff x="1680" y="1824"/>
              <a:chExt cx="960" cy="288"/>
            </a:xfrm>
          </p:grpSpPr>
          <p:sp>
            <p:nvSpPr>
              <p:cNvPr id="44080" name="Line 84"/>
              <p:cNvSpPr>
                <a:spLocks noChangeShapeType="1"/>
              </p:cNvSpPr>
              <p:nvPr/>
            </p:nvSpPr>
            <p:spPr bwMode="auto">
              <a:xfrm>
                <a:off x="1680" y="1824"/>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Line 85"/>
              <p:cNvSpPr>
                <a:spLocks noChangeShapeType="1"/>
              </p:cNvSpPr>
              <p:nvPr/>
            </p:nvSpPr>
            <p:spPr bwMode="auto">
              <a:xfrm flipV="1">
                <a:off x="1680" y="1824"/>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77" name="Line 86"/>
            <p:cNvSpPr>
              <a:spLocks noChangeShapeType="1"/>
            </p:cNvSpPr>
            <p:nvPr/>
          </p:nvSpPr>
          <p:spPr bwMode="auto">
            <a:xfrm>
              <a:off x="779" y="2483"/>
              <a:ext cx="48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Text Box 87"/>
            <p:cNvSpPr txBox="1">
              <a:spLocks noChangeArrowheads="1"/>
            </p:cNvSpPr>
            <p:nvPr/>
          </p:nvSpPr>
          <p:spPr bwMode="auto">
            <a:xfrm>
              <a:off x="438" y="3382"/>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MSB</a:t>
              </a:r>
            </a:p>
          </p:txBody>
        </p:sp>
        <p:sp>
          <p:nvSpPr>
            <p:cNvPr id="44079" name="Text Box 88"/>
            <p:cNvSpPr txBox="1">
              <a:spLocks noChangeArrowheads="1"/>
            </p:cNvSpPr>
            <p:nvPr/>
          </p:nvSpPr>
          <p:spPr bwMode="auto">
            <a:xfrm>
              <a:off x="394" y="1733"/>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LSB</a:t>
              </a:r>
            </a:p>
          </p:txBody>
        </p:sp>
      </p:grpSp>
      <p:sp>
        <p:nvSpPr>
          <p:cNvPr id="44035" name="Rectangle 89"/>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44036" name="Text Box 90"/>
          <p:cNvSpPr txBox="1">
            <a:spLocks noChangeArrowheads="1"/>
          </p:cNvSpPr>
          <p:nvPr/>
        </p:nvSpPr>
        <p:spPr bwMode="auto">
          <a:xfrm>
            <a:off x="992188" y="652463"/>
            <a:ext cx="1865312"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1.2.2  </a:t>
            </a:r>
            <a:r>
              <a:rPr kumimoji="1" lang="zh-CN" altLang="en-US" sz="2400">
                <a:latin typeface="Times New Roman" panose="02020603050405020304" pitchFamily="18" charset="0"/>
                <a:ea typeface="楷体_GB2312" pitchFamily="49" charset="-122"/>
              </a:rPr>
              <a:t>二进制</a:t>
            </a:r>
          </a:p>
        </p:txBody>
      </p:sp>
      <p:sp>
        <p:nvSpPr>
          <p:cNvPr id="530523" name="Text Box 91"/>
          <p:cNvSpPr txBox="1">
            <a:spLocks noChangeArrowheads="1"/>
          </p:cNvSpPr>
          <p:nvPr/>
        </p:nvSpPr>
        <p:spPr bwMode="auto">
          <a:xfrm>
            <a:off x="273050" y="1289050"/>
            <a:ext cx="304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二进制数的波形表示</a:t>
            </a:r>
          </a:p>
        </p:txBody>
      </p:sp>
      <p:sp>
        <p:nvSpPr>
          <p:cNvPr id="530524" name="Text Box 92"/>
          <p:cNvSpPr txBox="1">
            <a:spLocks noChangeArrowheads="1"/>
          </p:cNvSpPr>
          <p:nvPr/>
        </p:nvSpPr>
        <p:spPr bwMode="auto">
          <a:xfrm>
            <a:off x="1200150" y="221773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25" name="Text Box 93"/>
          <p:cNvSpPr txBox="1">
            <a:spLocks noChangeArrowheads="1"/>
          </p:cNvSpPr>
          <p:nvPr/>
        </p:nvSpPr>
        <p:spPr bwMode="auto">
          <a:xfrm>
            <a:off x="1200150" y="3082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26" name="Text Box 94"/>
          <p:cNvSpPr txBox="1">
            <a:spLocks noChangeArrowheads="1"/>
          </p:cNvSpPr>
          <p:nvPr/>
        </p:nvSpPr>
        <p:spPr bwMode="auto">
          <a:xfrm>
            <a:off x="1200150" y="39481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27" name="Text Box 95"/>
          <p:cNvSpPr txBox="1">
            <a:spLocks noChangeArrowheads="1"/>
          </p:cNvSpPr>
          <p:nvPr/>
        </p:nvSpPr>
        <p:spPr bwMode="auto">
          <a:xfrm>
            <a:off x="1200150" y="48133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28" name="Text Box 96"/>
          <p:cNvSpPr txBox="1">
            <a:spLocks noChangeArrowheads="1"/>
          </p:cNvSpPr>
          <p:nvPr/>
        </p:nvSpPr>
        <p:spPr bwMode="auto">
          <a:xfrm>
            <a:off x="1581150" y="221773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29" name="Text Box 97"/>
          <p:cNvSpPr txBox="1">
            <a:spLocks noChangeArrowheads="1"/>
          </p:cNvSpPr>
          <p:nvPr/>
        </p:nvSpPr>
        <p:spPr bwMode="auto">
          <a:xfrm>
            <a:off x="1581150" y="3082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0" name="Text Box 98"/>
          <p:cNvSpPr txBox="1">
            <a:spLocks noChangeArrowheads="1"/>
          </p:cNvSpPr>
          <p:nvPr/>
        </p:nvSpPr>
        <p:spPr bwMode="auto">
          <a:xfrm>
            <a:off x="1581150" y="39481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1" name="Text Box 99"/>
          <p:cNvSpPr txBox="1">
            <a:spLocks noChangeArrowheads="1"/>
          </p:cNvSpPr>
          <p:nvPr/>
        </p:nvSpPr>
        <p:spPr bwMode="auto">
          <a:xfrm>
            <a:off x="1581150" y="48133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2" name="Text Box 100"/>
          <p:cNvSpPr txBox="1">
            <a:spLocks noChangeArrowheads="1"/>
          </p:cNvSpPr>
          <p:nvPr/>
        </p:nvSpPr>
        <p:spPr bwMode="auto">
          <a:xfrm>
            <a:off x="1960563" y="221773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3" name="Text Box 101"/>
          <p:cNvSpPr txBox="1">
            <a:spLocks noChangeArrowheads="1"/>
          </p:cNvSpPr>
          <p:nvPr/>
        </p:nvSpPr>
        <p:spPr bwMode="auto">
          <a:xfrm>
            <a:off x="1960563" y="3082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34" name="Text Box 102"/>
          <p:cNvSpPr txBox="1">
            <a:spLocks noChangeArrowheads="1"/>
          </p:cNvSpPr>
          <p:nvPr/>
        </p:nvSpPr>
        <p:spPr bwMode="auto">
          <a:xfrm>
            <a:off x="1960563" y="39481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5" name="Text Box 103"/>
          <p:cNvSpPr txBox="1">
            <a:spLocks noChangeArrowheads="1"/>
          </p:cNvSpPr>
          <p:nvPr/>
        </p:nvSpPr>
        <p:spPr bwMode="auto">
          <a:xfrm>
            <a:off x="1960563" y="48133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0066FF"/>
                </a:solidFill>
                <a:latin typeface="Tahoma" panose="020B0604030504040204" pitchFamily="34" charset="0"/>
              </a:rPr>
              <a:t>0</a:t>
            </a:r>
          </a:p>
        </p:txBody>
      </p:sp>
      <p:sp>
        <p:nvSpPr>
          <p:cNvPr id="530536" name="Text Box 104"/>
          <p:cNvSpPr txBox="1">
            <a:spLocks noChangeArrowheads="1"/>
          </p:cNvSpPr>
          <p:nvPr/>
        </p:nvSpPr>
        <p:spPr bwMode="auto">
          <a:xfrm>
            <a:off x="6915150" y="22447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37" name="Text Box 105"/>
          <p:cNvSpPr txBox="1">
            <a:spLocks noChangeArrowheads="1"/>
          </p:cNvSpPr>
          <p:nvPr/>
        </p:nvSpPr>
        <p:spPr bwMode="auto">
          <a:xfrm>
            <a:off x="6915150" y="3109913"/>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38" name="Text Box 106"/>
          <p:cNvSpPr txBox="1">
            <a:spLocks noChangeArrowheads="1"/>
          </p:cNvSpPr>
          <p:nvPr/>
        </p:nvSpPr>
        <p:spPr bwMode="auto">
          <a:xfrm>
            <a:off x="6915150" y="39751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39" name="Text Box 107"/>
          <p:cNvSpPr txBox="1">
            <a:spLocks noChangeArrowheads="1"/>
          </p:cNvSpPr>
          <p:nvPr/>
        </p:nvSpPr>
        <p:spPr bwMode="auto">
          <a:xfrm>
            <a:off x="6915150" y="4840288"/>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a:solidFill>
                  <a:srgbClr val="FF0000"/>
                </a:solidFill>
                <a:latin typeface="Tahoma" panose="020B0604030504040204" pitchFamily="34" charset="0"/>
              </a:rPr>
              <a:t>1</a:t>
            </a:r>
          </a:p>
        </p:txBody>
      </p:sp>
      <p:sp>
        <p:nvSpPr>
          <p:cNvPr id="530540" name="Text Box 108"/>
          <p:cNvSpPr txBox="1">
            <a:spLocks noChangeArrowheads="1"/>
          </p:cNvSpPr>
          <p:nvPr/>
        </p:nvSpPr>
        <p:spPr bwMode="auto">
          <a:xfrm>
            <a:off x="1187450" y="5445125"/>
            <a:ext cx="667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chemeClr val="tx2"/>
                </a:solidFill>
                <a:latin typeface="Arial" panose="020B0604020202020204" pitchFamily="34" charset="0"/>
              </a:rPr>
              <a:t>0    1    2          • • • • • •              </a:t>
            </a:r>
            <a:r>
              <a:rPr kumimoji="1" lang="en-US" altLang="zh-CN">
                <a:solidFill>
                  <a:schemeClr val="tx2"/>
                </a:solidFill>
                <a:latin typeface="Arial" panose="020B0604020202020204" pitchFamily="34" charset="0"/>
              </a:rPr>
              <a:t>• • • • • •</a:t>
            </a:r>
            <a:r>
              <a:rPr kumimoji="1" lang="en-US" altLang="zh-CN" sz="2000">
                <a:solidFill>
                  <a:schemeClr val="tx2"/>
                </a:solidFill>
                <a:latin typeface="Arial" panose="020B0604020202020204" pitchFamily="34" charset="0"/>
              </a:rPr>
              <a:t>              14  15</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30523"/>
                                        </p:tgtEl>
                                        <p:attrNameLst>
                                          <p:attrName>style.visibility</p:attrName>
                                        </p:attrNameLst>
                                      </p:cBhvr>
                                      <p:to>
                                        <p:strVal val="visible"/>
                                      </p:to>
                                    </p:set>
                                    <p:anim calcmode="lin" valueType="num">
                                      <p:cBhvr additive="base">
                                        <p:cTn id="7" dur="500" fill="hold"/>
                                        <p:tgtEl>
                                          <p:spTgt spid="530523"/>
                                        </p:tgtEl>
                                        <p:attrNameLst>
                                          <p:attrName>ppt_x</p:attrName>
                                        </p:attrNameLst>
                                      </p:cBhvr>
                                      <p:tavLst>
                                        <p:tav tm="0">
                                          <p:val>
                                            <p:strVal val="#ppt_x"/>
                                          </p:val>
                                        </p:tav>
                                        <p:tav tm="100000">
                                          <p:val>
                                            <p:strVal val="#ppt_x"/>
                                          </p:val>
                                        </p:tav>
                                      </p:tavLst>
                                    </p:anim>
                                    <p:anim calcmode="lin" valueType="num">
                                      <p:cBhvr additive="base">
                                        <p:cTn id="8" dur="500" fill="hold"/>
                                        <p:tgtEl>
                                          <p:spTgt spid="53052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30524"/>
                                        </p:tgtEl>
                                        <p:attrNameLst>
                                          <p:attrName>style.visibility</p:attrName>
                                        </p:attrNameLst>
                                      </p:cBhvr>
                                      <p:to>
                                        <p:strVal val="visible"/>
                                      </p:to>
                                    </p:set>
                                    <p:animEffect transition="in" filter="wipe(down)">
                                      <p:cBhvr>
                                        <p:cTn id="13" dur="500"/>
                                        <p:tgtEl>
                                          <p:spTgt spid="53052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30525"/>
                                        </p:tgtEl>
                                        <p:attrNameLst>
                                          <p:attrName>style.visibility</p:attrName>
                                        </p:attrNameLst>
                                      </p:cBhvr>
                                      <p:to>
                                        <p:strVal val="visible"/>
                                      </p:to>
                                    </p:set>
                                    <p:animEffect transition="in" filter="wipe(down)">
                                      <p:cBhvr>
                                        <p:cTn id="16" dur="500"/>
                                        <p:tgtEl>
                                          <p:spTgt spid="53052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30526"/>
                                        </p:tgtEl>
                                        <p:attrNameLst>
                                          <p:attrName>style.visibility</p:attrName>
                                        </p:attrNameLst>
                                      </p:cBhvr>
                                      <p:to>
                                        <p:strVal val="visible"/>
                                      </p:to>
                                    </p:set>
                                    <p:animEffect transition="in" filter="wipe(down)">
                                      <p:cBhvr>
                                        <p:cTn id="19" dur="500"/>
                                        <p:tgtEl>
                                          <p:spTgt spid="53052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30527"/>
                                        </p:tgtEl>
                                        <p:attrNameLst>
                                          <p:attrName>style.visibility</p:attrName>
                                        </p:attrNameLst>
                                      </p:cBhvr>
                                      <p:to>
                                        <p:strVal val="visible"/>
                                      </p:to>
                                    </p:set>
                                    <p:animEffect transition="in" filter="wipe(down)">
                                      <p:cBhvr>
                                        <p:cTn id="22" dur="500"/>
                                        <p:tgtEl>
                                          <p:spTgt spid="5305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30528"/>
                                        </p:tgtEl>
                                        <p:attrNameLst>
                                          <p:attrName>style.visibility</p:attrName>
                                        </p:attrNameLst>
                                      </p:cBhvr>
                                      <p:to>
                                        <p:strVal val="visible"/>
                                      </p:to>
                                    </p:set>
                                    <p:animEffect transition="in" filter="wipe(down)">
                                      <p:cBhvr>
                                        <p:cTn id="27" dur="500"/>
                                        <p:tgtEl>
                                          <p:spTgt spid="53052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0529"/>
                                        </p:tgtEl>
                                        <p:attrNameLst>
                                          <p:attrName>style.visibility</p:attrName>
                                        </p:attrNameLst>
                                      </p:cBhvr>
                                      <p:to>
                                        <p:strVal val="visible"/>
                                      </p:to>
                                    </p:set>
                                    <p:animEffect transition="in" filter="wipe(down)">
                                      <p:cBhvr>
                                        <p:cTn id="30" dur="500"/>
                                        <p:tgtEl>
                                          <p:spTgt spid="53052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30530"/>
                                        </p:tgtEl>
                                        <p:attrNameLst>
                                          <p:attrName>style.visibility</p:attrName>
                                        </p:attrNameLst>
                                      </p:cBhvr>
                                      <p:to>
                                        <p:strVal val="visible"/>
                                      </p:to>
                                    </p:set>
                                    <p:animEffect transition="in" filter="wipe(down)">
                                      <p:cBhvr>
                                        <p:cTn id="33" dur="500"/>
                                        <p:tgtEl>
                                          <p:spTgt spid="5305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30531"/>
                                        </p:tgtEl>
                                        <p:attrNameLst>
                                          <p:attrName>style.visibility</p:attrName>
                                        </p:attrNameLst>
                                      </p:cBhvr>
                                      <p:to>
                                        <p:strVal val="visible"/>
                                      </p:to>
                                    </p:set>
                                    <p:animEffect transition="in" filter="wipe(down)">
                                      <p:cBhvr>
                                        <p:cTn id="36" dur="500"/>
                                        <p:tgtEl>
                                          <p:spTgt spid="5305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30532"/>
                                        </p:tgtEl>
                                        <p:attrNameLst>
                                          <p:attrName>style.visibility</p:attrName>
                                        </p:attrNameLst>
                                      </p:cBhvr>
                                      <p:to>
                                        <p:strVal val="visible"/>
                                      </p:to>
                                    </p:set>
                                    <p:animEffect transition="in" filter="wipe(down)">
                                      <p:cBhvr>
                                        <p:cTn id="41" dur="500"/>
                                        <p:tgtEl>
                                          <p:spTgt spid="53053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30533"/>
                                        </p:tgtEl>
                                        <p:attrNameLst>
                                          <p:attrName>style.visibility</p:attrName>
                                        </p:attrNameLst>
                                      </p:cBhvr>
                                      <p:to>
                                        <p:strVal val="visible"/>
                                      </p:to>
                                    </p:set>
                                    <p:animEffect transition="in" filter="wipe(down)">
                                      <p:cBhvr>
                                        <p:cTn id="44" dur="500"/>
                                        <p:tgtEl>
                                          <p:spTgt spid="53053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30534"/>
                                        </p:tgtEl>
                                        <p:attrNameLst>
                                          <p:attrName>style.visibility</p:attrName>
                                        </p:attrNameLst>
                                      </p:cBhvr>
                                      <p:to>
                                        <p:strVal val="visible"/>
                                      </p:to>
                                    </p:set>
                                    <p:animEffect transition="in" filter="wipe(down)">
                                      <p:cBhvr>
                                        <p:cTn id="47" dur="500"/>
                                        <p:tgtEl>
                                          <p:spTgt spid="53053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30535"/>
                                        </p:tgtEl>
                                        <p:attrNameLst>
                                          <p:attrName>style.visibility</p:attrName>
                                        </p:attrNameLst>
                                      </p:cBhvr>
                                      <p:to>
                                        <p:strVal val="visible"/>
                                      </p:to>
                                    </p:set>
                                    <p:animEffect transition="in" filter="wipe(down)">
                                      <p:cBhvr>
                                        <p:cTn id="50" dur="500"/>
                                        <p:tgtEl>
                                          <p:spTgt spid="53053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30536"/>
                                        </p:tgtEl>
                                        <p:attrNameLst>
                                          <p:attrName>style.visibility</p:attrName>
                                        </p:attrNameLst>
                                      </p:cBhvr>
                                      <p:to>
                                        <p:strVal val="visible"/>
                                      </p:to>
                                    </p:set>
                                    <p:animEffect transition="in" filter="wipe(down)">
                                      <p:cBhvr>
                                        <p:cTn id="55" dur="500"/>
                                        <p:tgtEl>
                                          <p:spTgt spid="53053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30537"/>
                                        </p:tgtEl>
                                        <p:attrNameLst>
                                          <p:attrName>style.visibility</p:attrName>
                                        </p:attrNameLst>
                                      </p:cBhvr>
                                      <p:to>
                                        <p:strVal val="visible"/>
                                      </p:to>
                                    </p:set>
                                    <p:animEffect transition="in" filter="wipe(down)">
                                      <p:cBhvr>
                                        <p:cTn id="58" dur="500"/>
                                        <p:tgtEl>
                                          <p:spTgt spid="53053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30538"/>
                                        </p:tgtEl>
                                        <p:attrNameLst>
                                          <p:attrName>style.visibility</p:attrName>
                                        </p:attrNameLst>
                                      </p:cBhvr>
                                      <p:to>
                                        <p:strVal val="visible"/>
                                      </p:to>
                                    </p:set>
                                    <p:animEffect transition="in" filter="wipe(down)">
                                      <p:cBhvr>
                                        <p:cTn id="61" dur="500"/>
                                        <p:tgtEl>
                                          <p:spTgt spid="53053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30539"/>
                                        </p:tgtEl>
                                        <p:attrNameLst>
                                          <p:attrName>style.visibility</p:attrName>
                                        </p:attrNameLst>
                                      </p:cBhvr>
                                      <p:to>
                                        <p:strVal val="visible"/>
                                      </p:to>
                                    </p:set>
                                    <p:animEffect transition="in" filter="wipe(down)">
                                      <p:cBhvr>
                                        <p:cTn id="64" dur="500"/>
                                        <p:tgtEl>
                                          <p:spTgt spid="530539"/>
                                        </p:tgtEl>
                                      </p:cBhvr>
                                    </p:animEffect>
                                  </p:childTnLst>
                                </p:cTn>
                              </p:par>
                            </p:childTnLst>
                          </p:cTn>
                        </p:par>
                        <p:par>
                          <p:cTn id="65" fill="hold" nodeType="afterGroup">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530540"/>
                                        </p:tgtEl>
                                        <p:attrNameLst>
                                          <p:attrName>style.visibility</p:attrName>
                                        </p:attrNameLst>
                                      </p:cBhvr>
                                      <p:to>
                                        <p:strVal val="visible"/>
                                      </p:to>
                                    </p:set>
                                    <p:animEffect transition="in" filter="wipe(down)">
                                      <p:cBhvr>
                                        <p:cTn id="68" dur="500"/>
                                        <p:tgtEl>
                                          <p:spTgt spid="53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523" grpId="0" autoUpdateAnimBg="0"/>
      <p:bldP spid="530524" grpId="0"/>
      <p:bldP spid="530525" grpId="0"/>
      <p:bldP spid="530526" grpId="0"/>
      <p:bldP spid="530527" grpId="0"/>
      <p:bldP spid="530528" grpId="0"/>
      <p:bldP spid="530529" grpId="0"/>
      <p:bldP spid="530530" grpId="0"/>
      <p:bldP spid="530531" grpId="0"/>
      <p:bldP spid="530532" grpId="0"/>
      <p:bldP spid="530533" grpId="0"/>
      <p:bldP spid="530534" grpId="0"/>
      <p:bldP spid="530535" grpId="0"/>
      <p:bldP spid="530536" grpId="0"/>
      <p:bldP spid="530537" grpId="0"/>
      <p:bldP spid="530538" grpId="0"/>
      <p:bldP spid="530539" grpId="0"/>
      <p:bldP spid="5305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273050" y="1289050"/>
            <a:ext cx="296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二进制数据的传输</a:t>
            </a:r>
          </a:p>
        </p:txBody>
      </p:sp>
      <p:grpSp>
        <p:nvGrpSpPr>
          <p:cNvPr id="45059" name="Group 3"/>
          <p:cNvGrpSpPr>
            <a:grpSpLocks/>
          </p:cNvGrpSpPr>
          <p:nvPr/>
        </p:nvGrpSpPr>
        <p:grpSpPr bwMode="auto">
          <a:xfrm>
            <a:off x="2016125" y="1666875"/>
            <a:ext cx="5802313" cy="1438275"/>
            <a:chOff x="1270" y="1050"/>
            <a:chExt cx="3655" cy="906"/>
          </a:xfrm>
        </p:grpSpPr>
        <p:grpSp>
          <p:nvGrpSpPr>
            <p:cNvPr id="45237" name="Group 4"/>
            <p:cNvGrpSpPr>
              <a:grpSpLocks/>
            </p:cNvGrpSpPr>
            <p:nvPr/>
          </p:nvGrpSpPr>
          <p:grpSpPr bwMode="auto">
            <a:xfrm>
              <a:off x="1270" y="1050"/>
              <a:ext cx="985" cy="892"/>
              <a:chOff x="650" y="702"/>
              <a:chExt cx="1594" cy="1887"/>
            </a:xfrm>
          </p:grpSpPr>
          <p:sp>
            <p:nvSpPr>
              <p:cNvPr id="45295" name="Freeform 5"/>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6" name="Freeform 6"/>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7" name="Freeform 7"/>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8" name="Freeform 8"/>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9" name="Freeform 9"/>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0" name="Freeform 10"/>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1" name="Freeform 11"/>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2" name="Freeform 12"/>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3" name="Freeform 13"/>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4" name="Freeform 14"/>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5" name="Freeform 15"/>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6" name="Freeform 16"/>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7" name="Freeform 17"/>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8" name="Freeform 18"/>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09" name="Freeform 19"/>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0" name="Freeform 20"/>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1" name="Freeform 21"/>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2" name="Freeform 22"/>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3" name="Freeform 23"/>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4" name="Freeform 24"/>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5" name="Freeform 25"/>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6" name="Freeform 26"/>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7" name="Freeform 27"/>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8" name="Freeform 28"/>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19" name="Freeform 29"/>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0" name="Freeform 30"/>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1" name="Freeform 31"/>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2" name="Freeform 32"/>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3" name="Freeform 33"/>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4" name="Freeform 34"/>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5" name="Freeform 35"/>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6" name="Freeform 36"/>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7" name="Freeform 37"/>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8" name="Freeform 38"/>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29" name="Freeform 39"/>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0" name="Freeform 40"/>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1" name="Freeform 41"/>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2" name="Freeform 42"/>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3" name="Freeform 43"/>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4" name="Freeform 44"/>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5" name="Freeform 45"/>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6" name="Freeform 46"/>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7" name="Freeform 47"/>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8" name="Freeform 48"/>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39" name="Freeform 49"/>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0" name="Freeform 50"/>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1" name="Freeform 51"/>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2" name="Freeform 52"/>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3" name="Freeform 53"/>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4" name="Freeform 54"/>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5" name="Freeform 55"/>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6" name="Freeform 56"/>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7" name="Freeform 57"/>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8" name="Freeform 58"/>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49" name="Freeform 59"/>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50" name="Freeform 60"/>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238" name="Group 61"/>
            <p:cNvGrpSpPr>
              <a:grpSpLocks/>
            </p:cNvGrpSpPr>
            <p:nvPr/>
          </p:nvGrpSpPr>
          <p:grpSpPr bwMode="auto">
            <a:xfrm>
              <a:off x="3940" y="1064"/>
              <a:ext cx="985" cy="892"/>
              <a:chOff x="650" y="702"/>
              <a:chExt cx="1594" cy="1887"/>
            </a:xfrm>
          </p:grpSpPr>
          <p:sp>
            <p:nvSpPr>
              <p:cNvPr id="45239" name="Freeform 62"/>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0" name="Freeform 63"/>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1" name="Freeform 64"/>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2" name="Freeform 65"/>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3" name="Freeform 66"/>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4" name="Freeform 67"/>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5" name="Freeform 68"/>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6" name="Freeform 69"/>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7" name="Freeform 70"/>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8" name="Freeform 71"/>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49" name="Freeform 72"/>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0" name="Freeform 73"/>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1" name="Freeform 74"/>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2" name="Freeform 75"/>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3" name="Freeform 76"/>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4" name="Freeform 77"/>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5" name="Freeform 78"/>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6" name="Freeform 79"/>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7" name="Freeform 80"/>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8" name="Freeform 81"/>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59" name="Freeform 82"/>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0" name="Freeform 83"/>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1" name="Freeform 84"/>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2" name="Freeform 85"/>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3" name="Freeform 86"/>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4" name="Freeform 87"/>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5" name="Freeform 88"/>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6" name="Freeform 89"/>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7" name="Freeform 90"/>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8" name="Freeform 91"/>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69" name="Freeform 92"/>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0" name="Freeform 93"/>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1" name="Freeform 94"/>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2" name="Freeform 95"/>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3" name="Freeform 96"/>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4" name="Freeform 97"/>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5" name="Freeform 98"/>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6" name="Freeform 99"/>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7" name="Freeform 100"/>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8" name="Freeform 101"/>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79" name="Freeform 102"/>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0" name="Freeform 103"/>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1" name="Freeform 104"/>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2" name="Freeform 105"/>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3" name="Freeform 106"/>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4" name="Freeform 107"/>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5" name="Freeform 108"/>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6" name="Freeform 109"/>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7" name="Freeform 110"/>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8" name="Freeform 111"/>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89" name="Freeform 112"/>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0" name="Freeform 113"/>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1" name="Freeform 114"/>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2" name="Freeform 115"/>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3" name="Freeform 116"/>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94" name="Freeform 117"/>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565366" name="Line 118"/>
          <p:cNvSpPr>
            <a:spLocks noChangeShapeType="1"/>
          </p:cNvSpPr>
          <p:nvPr/>
        </p:nvSpPr>
        <p:spPr bwMode="auto">
          <a:xfrm>
            <a:off x="3490913" y="2862263"/>
            <a:ext cx="29511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367" name="Text Box 119"/>
          <p:cNvSpPr txBox="1">
            <a:spLocks noChangeArrowheads="1"/>
          </p:cNvSpPr>
          <p:nvPr/>
        </p:nvSpPr>
        <p:spPr bwMode="auto">
          <a:xfrm>
            <a:off x="4114800" y="3144838"/>
            <a:ext cx="1814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串行数据传输</a:t>
            </a:r>
          </a:p>
        </p:txBody>
      </p:sp>
      <p:sp>
        <p:nvSpPr>
          <p:cNvPr id="565368" name="Text Box 120"/>
          <p:cNvSpPr txBox="1">
            <a:spLocks noChangeArrowheads="1"/>
          </p:cNvSpPr>
          <p:nvPr/>
        </p:nvSpPr>
        <p:spPr bwMode="auto">
          <a:xfrm>
            <a:off x="2430463" y="6264275"/>
            <a:ext cx="1814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并行数据传输</a:t>
            </a:r>
          </a:p>
        </p:txBody>
      </p:sp>
      <p:sp>
        <p:nvSpPr>
          <p:cNvPr id="565369" name="Text Box 121"/>
          <p:cNvSpPr txBox="1">
            <a:spLocks noChangeArrowheads="1"/>
          </p:cNvSpPr>
          <p:nvPr/>
        </p:nvSpPr>
        <p:spPr bwMode="auto">
          <a:xfrm>
            <a:off x="3879850" y="1174750"/>
            <a:ext cx="226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b="0">
                <a:latin typeface="Times New Roman" panose="02020603050405020304" pitchFamily="18" charset="0"/>
              </a:rPr>
              <a:t>数据 </a:t>
            </a:r>
            <a:r>
              <a:rPr kumimoji="1" lang="en-US" altLang="zh-CN" sz="2400" b="0">
                <a:latin typeface="Times New Roman" panose="02020603050405020304" pitchFamily="18" charset="0"/>
              </a:rPr>
              <a:t>01011010</a:t>
            </a:r>
          </a:p>
        </p:txBody>
      </p:sp>
      <p:grpSp>
        <p:nvGrpSpPr>
          <p:cNvPr id="565370" name="Group 122"/>
          <p:cNvGrpSpPr>
            <a:grpSpLocks/>
          </p:cNvGrpSpPr>
          <p:nvPr/>
        </p:nvGrpSpPr>
        <p:grpSpPr bwMode="auto">
          <a:xfrm>
            <a:off x="3771900" y="1701800"/>
            <a:ext cx="2611438" cy="1225550"/>
            <a:chOff x="2376" y="1072"/>
            <a:chExt cx="1645" cy="772"/>
          </a:xfrm>
        </p:grpSpPr>
        <p:sp>
          <p:nvSpPr>
            <p:cNvPr id="45220" name="Text Box 123"/>
            <p:cNvSpPr txBox="1">
              <a:spLocks noChangeArrowheads="1"/>
            </p:cNvSpPr>
            <p:nvPr/>
          </p:nvSpPr>
          <p:spPr bwMode="auto">
            <a:xfrm>
              <a:off x="2376" y="1399"/>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LSB</a:t>
              </a:r>
            </a:p>
          </p:txBody>
        </p:sp>
        <p:sp>
          <p:nvSpPr>
            <p:cNvPr id="45221" name="Text Box 124"/>
            <p:cNvSpPr txBox="1">
              <a:spLocks noChangeArrowheads="1"/>
            </p:cNvSpPr>
            <p:nvPr/>
          </p:nvSpPr>
          <p:spPr bwMode="auto">
            <a:xfrm>
              <a:off x="3634" y="1398"/>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MSB</a:t>
              </a:r>
            </a:p>
          </p:txBody>
        </p:sp>
        <p:sp>
          <p:nvSpPr>
            <p:cNvPr id="45222" name="Text Box 125"/>
            <p:cNvSpPr txBox="1">
              <a:spLocks noChangeArrowheads="1"/>
            </p:cNvSpPr>
            <p:nvPr/>
          </p:nvSpPr>
          <p:spPr bwMode="auto">
            <a:xfrm>
              <a:off x="2679" y="1072"/>
              <a:ext cx="1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1    1 1    1</a:t>
              </a:r>
            </a:p>
          </p:txBody>
        </p:sp>
        <p:sp>
          <p:nvSpPr>
            <p:cNvPr id="45223" name="Line 126"/>
            <p:cNvSpPr>
              <a:spLocks noChangeShapeType="1"/>
            </p:cNvSpPr>
            <p:nvPr/>
          </p:nvSpPr>
          <p:spPr bwMode="auto">
            <a:xfrm flipV="1">
              <a:off x="2707" y="1329"/>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4" name="Line 127"/>
            <p:cNvSpPr>
              <a:spLocks noChangeShapeType="1"/>
            </p:cNvSpPr>
            <p:nvPr/>
          </p:nvSpPr>
          <p:spPr bwMode="auto">
            <a:xfrm flipV="1">
              <a:off x="2707" y="1337"/>
              <a:ext cx="145"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5" name="Line 128"/>
            <p:cNvSpPr>
              <a:spLocks noChangeShapeType="1"/>
            </p:cNvSpPr>
            <p:nvPr/>
          </p:nvSpPr>
          <p:spPr bwMode="auto">
            <a:xfrm>
              <a:off x="2835" y="1329"/>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6" name="Line 129"/>
            <p:cNvSpPr>
              <a:spLocks noChangeShapeType="1"/>
            </p:cNvSpPr>
            <p:nvPr/>
          </p:nvSpPr>
          <p:spPr bwMode="auto">
            <a:xfrm>
              <a:off x="2839" y="1609"/>
              <a:ext cx="154"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7" name="Line 130"/>
            <p:cNvSpPr>
              <a:spLocks noChangeShapeType="1"/>
            </p:cNvSpPr>
            <p:nvPr/>
          </p:nvSpPr>
          <p:spPr bwMode="auto">
            <a:xfrm>
              <a:off x="2545" y="1607"/>
              <a:ext cx="17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8" name="Line 131"/>
            <p:cNvSpPr>
              <a:spLocks noChangeShapeType="1"/>
            </p:cNvSpPr>
            <p:nvPr/>
          </p:nvSpPr>
          <p:spPr bwMode="auto">
            <a:xfrm>
              <a:off x="2978" y="1329"/>
              <a:ext cx="336"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29" name="Line 132"/>
            <p:cNvSpPr>
              <a:spLocks noChangeShapeType="1"/>
            </p:cNvSpPr>
            <p:nvPr/>
          </p:nvSpPr>
          <p:spPr bwMode="auto">
            <a:xfrm>
              <a:off x="3301" y="1329"/>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0" name="Line 133"/>
            <p:cNvSpPr>
              <a:spLocks noChangeShapeType="1"/>
            </p:cNvSpPr>
            <p:nvPr/>
          </p:nvSpPr>
          <p:spPr bwMode="auto">
            <a:xfrm>
              <a:off x="3312" y="1604"/>
              <a:ext cx="15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1" name="Rectangle 134"/>
            <p:cNvSpPr>
              <a:spLocks noChangeArrowheads="1"/>
            </p:cNvSpPr>
            <p:nvPr/>
          </p:nvSpPr>
          <p:spPr bwMode="auto">
            <a:xfrm>
              <a:off x="2527" y="1556"/>
              <a:ext cx="13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b="0">
                  <a:latin typeface="Times New Roman" panose="02020603050405020304" pitchFamily="18" charset="0"/>
                </a:rPr>
                <a:t>0    0        0    0</a:t>
              </a:r>
            </a:p>
          </p:txBody>
        </p:sp>
        <p:sp>
          <p:nvSpPr>
            <p:cNvPr id="45232" name="Line 135"/>
            <p:cNvSpPr>
              <a:spLocks noChangeShapeType="1"/>
            </p:cNvSpPr>
            <p:nvPr/>
          </p:nvSpPr>
          <p:spPr bwMode="auto">
            <a:xfrm flipV="1">
              <a:off x="2979" y="1321"/>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3" name="Line 136"/>
            <p:cNvSpPr>
              <a:spLocks noChangeShapeType="1"/>
            </p:cNvSpPr>
            <p:nvPr/>
          </p:nvSpPr>
          <p:spPr bwMode="auto">
            <a:xfrm flipV="1">
              <a:off x="3451" y="1305"/>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4" name="Line 137"/>
            <p:cNvSpPr>
              <a:spLocks noChangeShapeType="1"/>
            </p:cNvSpPr>
            <p:nvPr/>
          </p:nvSpPr>
          <p:spPr bwMode="auto">
            <a:xfrm flipV="1">
              <a:off x="3451" y="1313"/>
              <a:ext cx="145"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5" name="Line 138"/>
            <p:cNvSpPr>
              <a:spLocks noChangeShapeType="1"/>
            </p:cNvSpPr>
            <p:nvPr/>
          </p:nvSpPr>
          <p:spPr bwMode="auto">
            <a:xfrm>
              <a:off x="3579" y="1305"/>
              <a:ext cx="0" cy="29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36" name="Line 139"/>
            <p:cNvSpPr>
              <a:spLocks noChangeShapeType="1"/>
            </p:cNvSpPr>
            <p:nvPr/>
          </p:nvSpPr>
          <p:spPr bwMode="auto">
            <a:xfrm>
              <a:off x="3571" y="1596"/>
              <a:ext cx="17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5388" name="Group 140"/>
          <p:cNvGrpSpPr>
            <a:grpSpLocks/>
          </p:cNvGrpSpPr>
          <p:nvPr/>
        </p:nvGrpSpPr>
        <p:grpSpPr bwMode="auto">
          <a:xfrm>
            <a:off x="411163" y="3579813"/>
            <a:ext cx="7456487" cy="2889250"/>
            <a:chOff x="259" y="2255"/>
            <a:chExt cx="4697" cy="1820"/>
          </a:xfrm>
        </p:grpSpPr>
        <p:grpSp>
          <p:nvGrpSpPr>
            <p:cNvPr id="45068" name="Group 141"/>
            <p:cNvGrpSpPr>
              <a:grpSpLocks/>
            </p:cNvGrpSpPr>
            <p:nvPr/>
          </p:nvGrpSpPr>
          <p:grpSpPr bwMode="auto">
            <a:xfrm>
              <a:off x="259" y="2908"/>
              <a:ext cx="985" cy="892"/>
              <a:chOff x="650" y="702"/>
              <a:chExt cx="1594" cy="1887"/>
            </a:xfrm>
          </p:grpSpPr>
          <p:sp>
            <p:nvSpPr>
              <p:cNvPr id="45164" name="Freeform 142"/>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5" name="Freeform 143"/>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6" name="Freeform 144"/>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7" name="Freeform 145"/>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8" name="Freeform 146"/>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9" name="Freeform 147"/>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0" name="Freeform 148"/>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1" name="Freeform 149"/>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2" name="Freeform 150"/>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3" name="Freeform 151"/>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4" name="Freeform 152"/>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5" name="Freeform 153"/>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6" name="Freeform 154"/>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7" name="Freeform 155"/>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8" name="Freeform 156"/>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79" name="Freeform 157"/>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0" name="Freeform 158"/>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1" name="Freeform 159"/>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2" name="Freeform 160"/>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3" name="Freeform 161"/>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4" name="Freeform 162"/>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5" name="Freeform 163"/>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6" name="Freeform 164"/>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7" name="Freeform 165"/>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8" name="Freeform 166"/>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89" name="Freeform 167"/>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0" name="Freeform 168"/>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1" name="Freeform 169"/>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2" name="Freeform 170"/>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3" name="Freeform 171"/>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4" name="Freeform 172"/>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5" name="Freeform 173"/>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6" name="Freeform 174"/>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7" name="Freeform 175"/>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8" name="Freeform 176"/>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99" name="Freeform 177"/>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0" name="Freeform 178"/>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1" name="Freeform 179"/>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2" name="Freeform 180"/>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3" name="Freeform 181"/>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4" name="Freeform 182"/>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5" name="Freeform 183"/>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6" name="Freeform 184"/>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7" name="Freeform 185"/>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8" name="Freeform 186"/>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09" name="Freeform 187"/>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0" name="Freeform 188"/>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1" name="Freeform 189"/>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2" name="Freeform 190"/>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3" name="Freeform 191"/>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4" name="Freeform 192"/>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5" name="Freeform 193"/>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6" name="Freeform 194"/>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7" name="Freeform 195"/>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8" name="Freeform 196"/>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19" name="Freeform 197"/>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69" name="Line 198"/>
            <p:cNvSpPr>
              <a:spLocks noChangeShapeType="1"/>
            </p:cNvSpPr>
            <p:nvPr/>
          </p:nvSpPr>
          <p:spPr bwMode="auto">
            <a:xfrm>
              <a:off x="1536" y="3184"/>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0" name="Text Box 199"/>
            <p:cNvSpPr txBox="1">
              <a:spLocks noChangeArrowheads="1"/>
            </p:cNvSpPr>
            <p:nvPr/>
          </p:nvSpPr>
          <p:spPr bwMode="auto">
            <a:xfrm>
              <a:off x="2279" y="2255"/>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LSB</a:t>
              </a:r>
              <a:r>
                <a:rPr kumimoji="1" lang="en-US" altLang="zh-CN" sz="1600" b="0">
                  <a:latin typeface="Times New Roman" panose="02020603050405020304" pitchFamily="18" charset="0"/>
                </a:rPr>
                <a:t> </a:t>
              </a:r>
            </a:p>
          </p:txBody>
        </p:sp>
        <p:sp>
          <p:nvSpPr>
            <p:cNvPr id="45071" name="Text Box 200"/>
            <p:cNvSpPr txBox="1">
              <a:spLocks noChangeArrowheads="1"/>
            </p:cNvSpPr>
            <p:nvPr/>
          </p:nvSpPr>
          <p:spPr bwMode="auto">
            <a:xfrm>
              <a:off x="2224" y="3614"/>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b="0" i="1">
                  <a:latin typeface="Times New Roman" panose="02020603050405020304" pitchFamily="18" charset="0"/>
                </a:rPr>
                <a:t>MSB</a:t>
              </a:r>
            </a:p>
          </p:txBody>
        </p:sp>
        <p:sp>
          <p:nvSpPr>
            <p:cNvPr id="45072" name="Line 201"/>
            <p:cNvSpPr>
              <a:spLocks noChangeShapeType="1"/>
            </p:cNvSpPr>
            <p:nvPr/>
          </p:nvSpPr>
          <p:spPr bwMode="auto">
            <a:xfrm>
              <a:off x="1538" y="3323"/>
              <a:ext cx="1294" cy="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3" name="Line 202"/>
            <p:cNvSpPr>
              <a:spLocks noChangeShapeType="1"/>
            </p:cNvSpPr>
            <p:nvPr/>
          </p:nvSpPr>
          <p:spPr bwMode="auto">
            <a:xfrm>
              <a:off x="1536" y="3040"/>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4" name="Line 203"/>
            <p:cNvSpPr>
              <a:spLocks noChangeShapeType="1"/>
            </p:cNvSpPr>
            <p:nvPr/>
          </p:nvSpPr>
          <p:spPr bwMode="auto">
            <a:xfrm>
              <a:off x="1536" y="3472"/>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5" name="Line 204"/>
            <p:cNvSpPr>
              <a:spLocks noChangeShapeType="1"/>
            </p:cNvSpPr>
            <p:nvPr/>
          </p:nvSpPr>
          <p:spPr bwMode="auto">
            <a:xfrm>
              <a:off x="1536" y="289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6" name="Line 205"/>
            <p:cNvSpPr>
              <a:spLocks noChangeShapeType="1"/>
            </p:cNvSpPr>
            <p:nvPr/>
          </p:nvSpPr>
          <p:spPr bwMode="auto">
            <a:xfrm>
              <a:off x="1536" y="3616"/>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7" name="Line 206"/>
            <p:cNvSpPr>
              <a:spLocks noChangeShapeType="1"/>
            </p:cNvSpPr>
            <p:nvPr/>
          </p:nvSpPr>
          <p:spPr bwMode="auto">
            <a:xfrm>
              <a:off x="1536" y="2605"/>
              <a:ext cx="1776"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8" name="Line 207"/>
            <p:cNvSpPr>
              <a:spLocks noChangeShapeType="1"/>
            </p:cNvSpPr>
            <p:nvPr/>
          </p:nvSpPr>
          <p:spPr bwMode="auto">
            <a:xfrm>
              <a:off x="1538" y="2752"/>
              <a:ext cx="16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9" name="Line 208"/>
            <p:cNvSpPr>
              <a:spLocks noChangeShapeType="1"/>
            </p:cNvSpPr>
            <p:nvPr/>
          </p:nvSpPr>
          <p:spPr bwMode="auto">
            <a:xfrm>
              <a:off x="2640" y="361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0" name="Line 209"/>
            <p:cNvSpPr>
              <a:spLocks noChangeShapeType="1"/>
            </p:cNvSpPr>
            <p:nvPr/>
          </p:nvSpPr>
          <p:spPr bwMode="auto">
            <a:xfrm>
              <a:off x="2736" y="347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1" name="Line 210"/>
            <p:cNvSpPr>
              <a:spLocks noChangeShapeType="1"/>
            </p:cNvSpPr>
            <p:nvPr/>
          </p:nvSpPr>
          <p:spPr bwMode="auto">
            <a:xfrm>
              <a:off x="2832" y="332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2" name="Line 211"/>
            <p:cNvSpPr>
              <a:spLocks noChangeShapeType="1"/>
            </p:cNvSpPr>
            <p:nvPr/>
          </p:nvSpPr>
          <p:spPr bwMode="auto">
            <a:xfrm>
              <a:off x="2928" y="3184"/>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3" name="Line 212"/>
            <p:cNvSpPr>
              <a:spLocks noChangeShapeType="1"/>
            </p:cNvSpPr>
            <p:nvPr/>
          </p:nvSpPr>
          <p:spPr bwMode="auto">
            <a:xfrm>
              <a:off x="3024" y="304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4" name="Line 213"/>
            <p:cNvSpPr>
              <a:spLocks noChangeShapeType="1"/>
            </p:cNvSpPr>
            <p:nvPr/>
          </p:nvSpPr>
          <p:spPr bwMode="auto">
            <a:xfrm>
              <a:off x="3120" y="2896"/>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5" name="Line 214"/>
            <p:cNvSpPr>
              <a:spLocks noChangeShapeType="1"/>
            </p:cNvSpPr>
            <p:nvPr/>
          </p:nvSpPr>
          <p:spPr bwMode="auto">
            <a:xfrm>
              <a:off x="3216" y="2752"/>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6" name="Line 215"/>
            <p:cNvSpPr>
              <a:spLocks noChangeShapeType="1"/>
            </p:cNvSpPr>
            <p:nvPr/>
          </p:nvSpPr>
          <p:spPr bwMode="auto">
            <a:xfrm>
              <a:off x="3312" y="2608"/>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7" name="Line 216"/>
            <p:cNvSpPr>
              <a:spLocks noChangeShapeType="1"/>
            </p:cNvSpPr>
            <p:nvPr/>
          </p:nvSpPr>
          <p:spPr bwMode="auto">
            <a:xfrm>
              <a:off x="3312" y="371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8" name="Line 217"/>
            <p:cNvSpPr>
              <a:spLocks noChangeShapeType="1"/>
            </p:cNvSpPr>
            <p:nvPr/>
          </p:nvSpPr>
          <p:spPr bwMode="auto">
            <a:xfrm>
              <a:off x="3216" y="376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9" name="Line 218"/>
            <p:cNvSpPr>
              <a:spLocks noChangeShapeType="1"/>
            </p:cNvSpPr>
            <p:nvPr/>
          </p:nvSpPr>
          <p:spPr bwMode="auto">
            <a:xfrm>
              <a:off x="3120" y="380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0" name="Line 219"/>
            <p:cNvSpPr>
              <a:spLocks noChangeShapeType="1"/>
            </p:cNvSpPr>
            <p:nvPr/>
          </p:nvSpPr>
          <p:spPr bwMode="auto">
            <a:xfrm>
              <a:off x="3024" y="385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1" name="Line 220"/>
            <p:cNvSpPr>
              <a:spLocks noChangeShapeType="1"/>
            </p:cNvSpPr>
            <p:nvPr/>
          </p:nvSpPr>
          <p:spPr bwMode="auto">
            <a:xfrm>
              <a:off x="2928" y="390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2" name="Line 221"/>
            <p:cNvSpPr>
              <a:spLocks noChangeShapeType="1"/>
            </p:cNvSpPr>
            <p:nvPr/>
          </p:nvSpPr>
          <p:spPr bwMode="auto">
            <a:xfrm>
              <a:off x="2832" y="3952"/>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3" name="Line 222"/>
            <p:cNvSpPr>
              <a:spLocks noChangeShapeType="1"/>
            </p:cNvSpPr>
            <p:nvPr/>
          </p:nvSpPr>
          <p:spPr bwMode="auto">
            <a:xfrm>
              <a:off x="2736" y="400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4" name="Line 223"/>
            <p:cNvSpPr>
              <a:spLocks noChangeShapeType="1"/>
            </p:cNvSpPr>
            <p:nvPr/>
          </p:nvSpPr>
          <p:spPr bwMode="auto">
            <a:xfrm>
              <a:off x="2640" y="404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5" name="Line 224"/>
            <p:cNvSpPr>
              <a:spLocks noChangeShapeType="1"/>
            </p:cNvSpPr>
            <p:nvPr/>
          </p:nvSpPr>
          <p:spPr bwMode="auto">
            <a:xfrm>
              <a:off x="1536" y="2584"/>
              <a:ext cx="0" cy="105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6" name="Line 225"/>
            <p:cNvSpPr>
              <a:spLocks noChangeShapeType="1"/>
            </p:cNvSpPr>
            <p:nvPr/>
          </p:nvSpPr>
          <p:spPr bwMode="auto">
            <a:xfrm flipH="1">
              <a:off x="3830" y="3701"/>
              <a:ext cx="8" cy="37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7" name="Line 226"/>
            <p:cNvSpPr>
              <a:spLocks noChangeShapeType="1"/>
            </p:cNvSpPr>
            <p:nvPr/>
          </p:nvSpPr>
          <p:spPr bwMode="auto">
            <a:xfrm flipH="1" flipV="1">
              <a:off x="3828" y="3718"/>
              <a:ext cx="387" cy="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8" name="Line 227"/>
            <p:cNvSpPr>
              <a:spLocks noChangeShapeType="1"/>
            </p:cNvSpPr>
            <p:nvPr/>
          </p:nvSpPr>
          <p:spPr bwMode="auto">
            <a:xfrm flipH="1" flipV="1">
              <a:off x="1207" y="3608"/>
              <a:ext cx="321" cy="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9" name="Rectangle 228"/>
            <p:cNvSpPr>
              <a:spLocks noChangeArrowheads="1"/>
            </p:cNvSpPr>
            <p:nvPr/>
          </p:nvSpPr>
          <p:spPr bwMode="auto">
            <a:xfrm>
              <a:off x="2338" y="242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0</a:t>
              </a:r>
            </a:p>
          </p:txBody>
        </p:sp>
        <p:sp>
          <p:nvSpPr>
            <p:cNvPr id="45100" name="Rectangle 229"/>
            <p:cNvSpPr>
              <a:spLocks noChangeArrowheads="1"/>
            </p:cNvSpPr>
            <p:nvPr/>
          </p:nvSpPr>
          <p:spPr bwMode="auto">
            <a:xfrm>
              <a:off x="2338" y="258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1</a:t>
              </a:r>
            </a:p>
          </p:txBody>
        </p:sp>
        <p:sp>
          <p:nvSpPr>
            <p:cNvPr id="45101" name="Rectangle 230"/>
            <p:cNvSpPr>
              <a:spLocks noChangeArrowheads="1"/>
            </p:cNvSpPr>
            <p:nvPr/>
          </p:nvSpPr>
          <p:spPr bwMode="auto">
            <a:xfrm>
              <a:off x="2338" y="272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0</a:t>
              </a:r>
            </a:p>
          </p:txBody>
        </p:sp>
        <p:sp>
          <p:nvSpPr>
            <p:cNvPr id="45102" name="Rectangle 231"/>
            <p:cNvSpPr>
              <a:spLocks noChangeArrowheads="1"/>
            </p:cNvSpPr>
            <p:nvPr/>
          </p:nvSpPr>
          <p:spPr bwMode="auto">
            <a:xfrm>
              <a:off x="2338" y="2877"/>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1</a:t>
              </a:r>
            </a:p>
          </p:txBody>
        </p:sp>
        <p:sp>
          <p:nvSpPr>
            <p:cNvPr id="45103" name="Rectangle 232"/>
            <p:cNvSpPr>
              <a:spLocks noChangeArrowheads="1"/>
            </p:cNvSpPr>
            <p:nvPr/>
          </p:nvSpPr>
          <p:spPr bwMode="auto">
            <a:xfrm>
              <a:off x="2338" y="314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0</a:t>
              </a:r>
            </a:p>
          </p:txBody>
        </p:sp>
        <p:sp>
          <p:nvSpPr>
            <p:cNvPr id="45104" name="Rectangle 233"/>
            <p:cNvSpPr>
              <a:spLocks noChangeArrowheads="1"/>
            </p:cNvSpPr>
            <p:nvPr/>
          </p:nvSpPr>
          <p:spPr bwMode="auto">
            <a:xfrm>
              <a:off x="2338" y="330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1</a:t>
              </a:r>
            </a:p>
          </p:txBody>
        </p:sp>
        <p:sp>
          <p:nvSpPr>
            <p:cNvPr id="45105" name="Rectangle 234"/>
            <p:cNvSpPr>
              <a:spLocks noChangeArrowheads="1"/>
            </p:cNvSpPr>
            <p:nvPr/>
          </p:nvSpPr>
          <p:spPr bwMode="auto">
            <a:xfrm>
              <a:off x="2338" y="344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0</a:t>
              </a:r>
            </a:p>
          </p:txBody>
        </p:sp>
        <p:sp>
          <p:nvSpPr>
            <p:cNvPr id="45106" name="Rectangle 235"/>
            <p:cNvSpPr>
              <a:spLocks noChangeArrowheads="1"/>
            </p:cNvSpPr>
            <p:nvPr/>
          </p:nvSpPr>
          <p:spPr bwMode="auto">
            <a:xfrm>
              <a:off x="2338" y="302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b="0">
                  <a:latin typeface="Times New Roman" panose="02020603050405020304" pitchFamily="18" charset="0"/>
                </a:rPr>
                <a:t>1</a:t>
              </a:r>
            </a:p>
          </p:txBody>
        </p:sp>
        <p:grpSp>
          <p:nvGrpSpPr>
            <p:cNvPr id="45107" name="Group 236"/>
            <p:cNvGrpSpPr>
              <a:grpSpLocks/>
            </p:cNvGrpSpPr>
            <p:nvPr/>
          </p:nvGrpSpPr>
          <p:grpSpPr bwMode="auto">
            <a:xfrm>
              <a:off x="3971" y="3036"/>
              <a:ext cx="985" cy="892"/>
              <a:chOff x="650" y="702"/>
              <a:chExt cx="1594" cy="1887"/>
            </a:xfrm>
          </p:grpSpPr>
          <p:sp>
            <p:nvSpPr>
              <p:cNvPr id="45108" name="Freeform 237"/>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09" name="Freeform 238"/>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0" name="Freeform 239"/>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1" name="Freeform 240"/>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2" name="Freeform 241"/>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3" name="Freeform 242"/>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4" name="Freeform 243"/>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5" name="Freeform 244"/>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6" name="Freeform 245"/>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7" name="Freeform 246"/>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8" name="Freeform 247"/>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19" name="Freeform 248"/>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0" name="Freeform 249"/>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1" name="Freeform 250"/>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2" name="Freeform 251"/>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3" name="Freeform 252"/>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4" name="Freeform 253"/>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5" name="Freeform 254"/>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6" name="Freeform 255"/>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7" name="Freeform 256"/>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8" name="Freeform 257"/>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29" name="Freeform 258"/>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0" name="Freeform 259"/>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1" name="Freeform 260"/>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2" name="Freeform 261"/>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3" name="Freeform 262"/>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4" name="Freeform 263"/>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5" name="Freeform 264"/>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6" name="Freeform 265"/>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7" name="Freeform 266"/>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8" name="Freeform 267"/>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39" name="Freeform 268"/>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0" name="Freeform 269"/>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1" name="Freeform 270"/>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2" name="Freeform 271"/>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3" name="Freeform 272"/>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4" name="Freeform 273"/>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5" name="Freeform 274"/>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6" name="Freeform 275"/>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7" name="Freeform 276"/>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8" name="Freeform 277"/>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49" name="Freeform 278"/>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0" name="Freeform 279"/>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1" name="Freeform 280"/>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2" name="Freeform 281"/>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3" name="Freeform 282"/>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4" name="Freeform 283"/>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5" name="Freeform 284"/>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6" name="Freeform 285"/>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7" name="Freeform 286"/>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8" name="Freeform 287"/>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59" name="Freeform 288"/>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0" name="Freeform 289"/>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1" name="Freeform 290"/>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2" name="Freeform 291"/>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163" name="Freeform 292"/>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5066" name="Rectangle 293"/>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45067" name="Text Box 294"/>
          <p:cNvSpPr txBox="1">
            <a:spLocks noChangeArrowheads="1"/>
          </p:cNvSpPr>
          <p:nvPr/>
        </p:nvSpPr>
        <p:spPr bwMode="auto">
          <a:xfrm>
            <a:off x="992188" y="652463"/>
            <a:ext cx="1865312"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1.2.2  </a:t>
            </a:r>
            <a:r>
              <a:rPr kumimoji="1" lang="zh-CN" altLang="en-US" sz="2400">
                <a:latin typeface="Times New Roman" panose="02020603050405020304" pitchFamily="18" charset="0"/>
                <a:ea typeface="楷体_GB2312" pitchFamily="49" charset="-122"/>
              </a:rPr>
              <a:t>二进制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5250"/>
                                        </p:tgtEl>
                                        <p:attrNameLst>
                                          <p:attrName>style.visibility</p:attrName>
                                        </p:attrNameLst>
                                      </p:cBhvr>
                                      <p:to>
                                        <p:strVal val="visible"/>
                                      </p:to>
                                    </p:set>
                                    <p:anim calcmode="lin" valueType="num">
                                      <p:cBhvr additive="base">
                                        <p:cTn id="7" dur="500" fill="hold"/>
                                        <p:tgtEl>
                                          <p:spTgt spid="565250"/>
                                        </p:tgtEl>
                                        <p:attrNameLst>
                                          <p:attrName>ppt_x</p:attrName>
                                        </p:attrNameLst>
                                      </p:cBhvr>
                                      <p:tavLst>
                                        <p:tav tm="0">
                                          <p:val>
                                            <p:strVal val="#ppt_x"/>
                                          </p:val>
                                        </p:tav>
                                        <p:tav tm="100000">
                                          <p:val>
                                            <p:strVal val="#ppt_x"/>
                                          </p:val>
                                        </p:tav>
                                      </p:tavLst>
                                    </p:anim>
                                    <p:anim calcmode="lin" valueType="num">
                                      <p:cBhvr additive="base">
                                        <p:cTn id="8" dur="500" fill="hold"/>
                                        <p:tgtEl>
                                          <p:spTgt spid="5652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53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5366"/>
                                        </p:tgtEl>
                                        <p:attrNameLst>
                                          <p:attrName>style.visibility</p:attrName>
                                        </p:attrNameLst>
                                      </p:cBhvr>
                                      <p:to>
                                        <p:strVal val="visible"/>
                                      </p:to>
                                    </p:set>
                                    <p:animEffect transition="in" filter="wipe(left)">
                                      <p:cBhvr>
                                        <p:cTn id="17" dur="500"/>
                                        <p:tgtEl>
                                          <p:spTgt spid="56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65370"/>
                                        </p:tgtEl>
                                        <p:attrNameLst>
                                          <p:attrName>style.visibility</p:attrName>
                                        </p:attrNameLst>
                                      </p:cBhvr>
                                      <p:to>
                                        <p:strVal val="visible"/>
                                      </p:to>
                                    </p:set>
                                    <p:animEffect transition="in" filter="box(in)">
                                      <p:cBhvr>
                                        <p:cTn id="22" dur="500"/>
                                        <p:tgtEl>
                                          <p:spTgt spid="5653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565367"/>
                                        </p:tgtEl>
                                        <p:attrNameLst>
                                          <p:attrName>style.visibility</p:attrName>
                                        </p:attrNameLst>
                                      </p:cBhvr>
                                      <p:to>
                                        <p:strVal val="visible"/>
                                      </p:to>
                                    </p:set>
                                    <p:anim calcmode="lin" valueType="num">
                                      <p:cBhvr>
                                        <p:cTn id="27" dur="500" fill="hold"/>
                                        <p:tgtEl>
                                          <p:spTgt spid="565367"/>
                                        </p:tgtEl>
                                        <p:attrNameLst>
                                          <p:attrName>ppt_w</p:attrName>
                                        </p:attrNameLst>
                                      </p:cBhvr>
                                      <p:tavLst>
                                        <p:tav tm="0">
                                          <p:val>
                                            <p:fltVal val="0"/>
                                          </p:val>
                                        </p:tav>
                                        <p:tav tm="100000">
                                          <p:val>
                                            <p:strVal val="#ppt_w"/>
                                          </p:val>
                                        </p:tav>
                                      </p:tavLst>
                                    </p:anim>
                                    <p:anim calcmode="lin" valueType="num">
                                      <p:cBhvr>
                                        <p:cTn id="28" dur="500" fill="hold"/>
                                        <p:tgtEl>
                                          <p:spTgt spid="56536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6538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65368"/>
                                        </p:tgtEl>
                                        <p:attrNameLst>
                                          <p:attrName>style.visibility</p:attrName>
                                        </p:attrNameLst>
                                      </p:cBhvr>
                                      <p:to>
                                        <p:strVal val="visible"/>
                                      </p:to>
                                    </p:set>
                                    <p:anim calcmode="lin" valueType="num">
                                      <p:cBhvr>
                                        <p:cTn id="37" dur="500" fill="hold"/>
                                        <p:tgtEl>
                                          <p:spTgt spid="565368"/>
                                        </p:tgtEl>
                                        <p:attrNameLst>
                                          <p:attrName>ppt_w</p:attrName>
                                        </p:attrNameLst>
                                      </p:cBhvr>
                                      <p:tavLst>
                                        <p:tav tm="0">
                                          <p:val>
                                            <p:fltVal val="0"/>
                                          </p:val>
                                        </p:tav>
                                        <p:tav tm="100000">
                                          <p:val>
                                            <p:strVal val="#ppt_w"/>
                                          </p:val>
                                        </p:tav>
                                      </p:tavLst>
                                    </p:anim>
                                    <p:anim calcmode="lin" valueType="num">
                                      <p:cBhvr>
                                        <p:cTn id="38" dur="500" fill="hold"/>
                                        <p:tgtEl>
                                          <p:spTgt spid="56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utoUpdateAnimBg="0"/>
      <p:bldP spid="565366" grpId="0" animBg="1"/>
      <p:bldP spid="565367" grpId="0" autoUpdateAnimBg="0"/>
      <p:bldP spid="565368" grpId="0" autoUpdateAnimBg="0"/>
      <p:bldP spid="56536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273050" y="1289050"/>
            <a:ext cx="296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华文新魏" panose="02010800040101010101" pitchFamily="2" charset="-122"/>
                <a:ea typeface="华文新魏" panose="02010800040101010101" pitchFamily="2" charset="-122"/>
              </a:rPr>
              <a:t>二进制数据的传输</a:t>
            </a:r>
          </a:p>
        </p:txBody>
      </p:sp>
      <p:grpSp>
        <p:nvGrpSpPr>
          <p:cNvPr id="46083" name="Group 3"/>
          <p:cNvGrpSpPr>
            <a:grpSpLocks/>
          </p:cNvGrpSpPr>
          <p:nvPr/>
        </p:nvGrpSpPr>
        <p:grpSpPr bwMode="auto">
          <a:xfrm>
            <a:off x="2016125" y="1666875"/>
            <a:ext cx="5802313" cy="1438275"/>
            <a:chOff x="1270" y="1050"/>
            <a:chExt cx="3655" cy="906"/>
          </a:xfrm>
        </p:grpSpPr>
        <p:grpSp>
          <p:nvGrpSpPr>
            <p:cNvPr id="46090" name="Group 4"/>
            <p:cNvGrpSpPr>
              <a:grpSpLocks/>
            </p:cNvGrpSpPr>
            <p:nvPr/>
          </p:nvGrpSpPr>
          <p:grpSpPr bwMode="auto">
            <a:xfrm>
              <a:off x="1270" y="1050"/>
              <a:ext cx="985" cy="892"/>
              <a:chOff x="650" y="702"/>
              <a:chExt cx="1594" cy="1887"/>
            </a:xfrm>
          </p:grpSpPr>
          <p:sp>
            <p:nvSpPr>
              <p:cNvPr id="46148" name="Freeform 5"/>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9" name="Freeform 6"/>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0" name="Freeform 7"/>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1" name="Freeform 8"/>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2" name="Freeform 9"/>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3" name="Freeform 10"/>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4" name="Freeform 11"/>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5" name="Freeform 12"/>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6" name="Freeform 13"/>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7" name="Freeform 14"/>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8" name="Freeform 15"/>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59" name="Freeform 16"/>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0" name="Freeform 17"/>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1" name="Freeform 18"/>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2" name="Freeform 19"/>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3" name="Freeform 20"/>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4" name="Freeform 21"/>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5" name="Freeform 22"/>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6" name="Freeform 23"/>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7" name="Freeform 24"/>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8" name="Freeform 25"/>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69" name="Freeform 26"/>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0" name="Freeform 27"/>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1" name="Freeform 28"/>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2" name="Freeform 29"/>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3" name="Freeform 30"/>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4" name="Freeform 31"/>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5" name="Freeform 32"/>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6" name="Freeform 33"/>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7" name="Freeform 34"/>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8" name="Freeform 35"/>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79" name="Freeform 36"/>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0" name="Freeform 37"/>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1" name="Freeform 38"/>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2" name="Freeform 39"/>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3" name="Freeform 40"/>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4" name="Freeform 41"/>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5" name="Freeform 42"/>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6" name="Freeform 43"/>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7" name="Freeform 44"/>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8" name="Freeform 45"/>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89" name="Freeform 46"/>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0" name="Freeform 47"/>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1" name="Freeform 48"/>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2" name="Freeform 49"/>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3" name="Freeform 50"/>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4" name="Freeform 51"/>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5" name="Freeform 52"/>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6" name="Freeform 53"/>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7" name="Freeform 54"/>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8" name="Freeform 55"/>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99" name="Freeform 56"/>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0" name="Freeform 57"/>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1" name="Freeform 58"/>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2" name="Freeform 59"/>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03" name="Freeform 60"/>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091" name="Group 61"/>
            <p:cNvGrpSpPr>
              <a:grpSpLocks/>
            </p:cNvGrpSpPr>
            <p:nvPr/>
          </p:nvGrpSpPr>
          <p:grpSpPr bwMode="auto">
            <a:xfrm>
              <a:off x="3940" y="1064"/>
              <a:ext cx="985" cy="892"/>
              <a:chOff x="650" y="702"/>
              <a:chExt cx="1594" cy="1887"/>
            </a:xfrm>
          </p:grpSpPr>
          <p:sp>
            <p:nvSpPr>
              <p:cNvPr id="46092" name="Freeform 62"/>
              <p:cNvSpPr>
                <a:spLocks/>
              </p:cNvSpPr>
              <p:nvPr/>
            </p:nvSpPr>
            <p:spPr bwMode="auto">
              <a:xfrm>
                <a:off x="982" y="752"/>
                <a:ext cx="1153" cy="1140"/>
              </a:xfrm>
              <a:custGeom>
                <a:avLst/>
                <a:gdLst>
                  <a:gd name="T0" fmla="*/ 42 w 2306"/>
                  <a:gd name="T1" fmla="*/ 278 h 2281"/>
                  <a:gd name="T2" fmla="*/ 31 w 2306"/>
                  <a:gd name="T3" fmla="*/ 250 h 2281"/>
                  <a:gd name="T4" fmla="*/ 0 w 2306"/>
                  <a:gd name="T5" fmla="*/ 86 h 2281"/>
                  <a:gd name="T6" fmla="*/ 1 w 2306"/>
                  <a:gd name="T7" fmla="*/ 67 h 2281"/>
                  <a:gd name="T8" fmla="*/ 12 w 2306"/>
                  <a:gd name="T9" fmla="*/ 58 h 2281"/>
                  <a:gd name="T10" fmla="*/ 41 w 2306"/>
                  <a:gd name="T11" fmla="*/ 46 h 2281"/>
                  <a:gd name="T12" fmla="*/ 86 w 2306"/>
                  <a:gd name="T13" fmla="*/ 35 h 2281"/>
                  <a:gd name="T14" fmla="*/ 180 w 2306"/>
                  <a:gd name="T15" fmla="*/ 11 h 2281"/>
                  <a:gd name="T16" fmla="*/ 231 w 2306"/>
                  <a:gd name="T17" fmla="*/ 0 h 2281"/>
                  <a:gd name="T18" fmla="*/ 254 w 2306"/>
                  <a:gd name="T19" fmla="*/ 0 h 2281"/>
                  <a:gd name="T20" fmla="*/ 259 w 2306"/>
                  <a:gd name="T21" fmla="*/ 1 h 2281"/>
                  <a:gd name="T22" fmla="*/ 259 w 2306"/>
                  <a:gd name="T23" fmla="*/ 30 h 2281"/>
                  <a:gd name="T24" fmla="*/ 254 w 2306"/>
                  <a:gd name="T25" fmla="*/ 74 h 2281"/>
                  <a:gd name="T26" fmla="*/ 256 w 2306"/>
                  <a:gd name="T27" fmla="*/ 137 h 2281"/>
                  <a:gd name="T28" fmla="*/ 273 w 2306"/>
                  <a:gd name="T29" fmla="*/ 13 h 2281"/>
                  <a:gd name="T30" fmla="*/ 278 w 2306"/>
                  <a:gd name="T31" fmla="*/ 12 h 2281"/>
                  <a:gd name="T32" fmla="*/ 285 w 2306"/>
                  <a:gd name="T33" fmla="*/ 27 h 2281"/>
                  <a:gd name="T34" fmla="*/ 289 w 2306"/>
                  <a:gd name="T35" fmla="*/ 47 h 2281"/>
                  <a:gd name="T36" fmla="*/ 276 w 2306"/>
                  <a:gd name="T37" fmla="*/ 148 h 2281"/>
                  <a:gd name="T38" fmla="*/ 259 w 2306"/>
                  <a:gd name="T39" fmla="*/ 276 h 2281"/>
                  <a:gd name="T40" fmla="*/ 247 w 2306"/>
                  <a:gd name="T41" fmla="*/ 282 h 2281"/>
                  <a:gd name="T42" fmla="*/ 202 w 2306"/>
                  <a:gd name="T43" fmla="*/ 285 h 2281"/>
                  <a:gd name="T44" fmla="*/ 65 w 2306"/>
                  <a:gd name="T45" fmla="*/ 283 h 2281"/>
                  <a:gd name="T46" fmla="*/ 51 w 2306"/>
                  <a:gd name="T47" fmla="*/ 280 h 2281"/>
                  <a:gd name="T48" fmla="*/ 42 w 2306"/>
                  <a:gd name="T49" fmla="*/ 278 h 2281"/>
                  <a:gd name="T50" fmla="*/ 42 w 2306"/>
                  <a:gd name="T51" fmla="*/ 278 h 2281"/>
                  <a:gd name="T52" fmla="*/ 42 w 2306"/>
                  <a:gd name="T53" fmla="*/ 278 h 22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3" name="Freeform 63"/>
              <p:cNvSpPr>
                <a:spLocks/>
              </p:cNvSpPr>
              <p:nvPr/>
            </p:nvSpPr>
            <p:spPr bwMode="auto">
              <a:xfrm>
                <a:off x="1122" y="910"/>
                <a:ext cx="803" cy="806"/>
              </a:xfrm>
              <a:custGeom>
                <a:avLst/>
                <a:gdLst>
                  <a:gd name="T0" fmla="*/ 6 w 1604"/>
                  <a:gd name="T1" fmla="*/ 117 h 1612"/>
                  <a:gd name="T2" fmla="*/ 3 w 1604"/>
                  <a:gd name="T3" fmla="*/ 94 h 1612"/>
                  <a:gd name="T4" fmla="*/ 0 w 1604"/>
                  <a:gd name="T5" fmla="*/ 73 h 1612"/>
                  <a:gd name="T6" fmla="*/ 8 w 1604"/>
                  <a:gd name="T7" fmla="*/ 37 h 1612"/>
                  <a:gd name="T8" fmla="*/ 32 w 1604"/>
                  <a:gd name="T9" fmla="*/ 28 h 1612"/>
                  <a:gd name="T10" fmla="*/ 138 w 1604"/>
                  <a:gd name="T11" fmla="*/ 0 h 1612"/>
                  <a:gd name="T12" fmla="*/ 170 w 1604"/>
                  <a:gd name="T13" fmla="*/ 1 h 1612"/>
                  <a:gd name="T14" fmla="*/ 194 w 1604"/>
                  <a:gd name="T15" fmla="*/ 18 h 1612"/>
                  <a:gd name="T16" fmla="*/ 201 w 1604"/>
                  <a:gd name="T17" fmla="*/ 52 h 1612"/>
                  <a:gd name="T18" fmla="*/ 179 w 1604"/>
                  <a:gd name="T19" fmla="*/ 184 h 1612"/>
                  <a:gd name="T20" fmla="*/ 30 w 1604"/>
                  <a:gd name="T21" fmla="*/ 202 h 1612"/>
                  <a:gd name="T22" fmla="*/ 22 w 1604"/>
                  <a:gd name="T23" fmla="*/ 190 h 1612"/>
                  <a:gd name="T24" fmla="*/ 6 w 1604"/>
                  <a:gd name="T25" fmla="*/ 117 h 1612"/>
                  <a:gd name="T26" fmla="*/ 6 w 1604"/>
                  <a:gd name="T27" fmla="*/ 117 h 1612"/>
                  <a:gd name="T28" fmla="*/ 6 w 1604"/>
                  <a:gd name="T29" fmla="*/ 117 h 16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4" name="Freeform 64"/>
              <p:cNvSpPr>
                <a:spLocks/>
              </p:cNvSpPr>
              <p:nvPr/>
            </p:nvSpPr>
            <p:spPr bwMode="auto">
              <a:xfrm>
                <a:off x="1242" y="1943"/>
                <a:ext cx="709" cy="133"/>
              </a:xfrm>
              <a:custGeom>
                <a:avLst/>
                <a:gdLst>
                  <a:gd name="T0" fmla="*/ 0 w 1418"/>
                  <a:gd name="T1" fmla="*/ 29 h 266"/>
                  <a:gd name="T2" fmla="*/ 6 w 1418"/>
                  <a:gd name="T3" fmla="*/ 22 h 266"/>
                  <a:gd name="T4" fmla="*/ 42 w 1418"/>
                  <a:gd name="T5" fmla="*/ 13 h 266"/>
                  <a:gd name="T6" fmla="*/ 109 w 1418"/>
                  <a:gd name="T7" fmla="*/ 2 h 266"/>
                  <a:gd name="T8" fmla="*/ 152 w 1418"/>
                  <a:gd name="T9" fmla="*/ 4 h 266"/>
                  <a:gd name="T10" fmla="*/ 178 w 1418"/>
                  <a:gd name="T11" fmla="*/ 0 h 266"/>
                  <a:gd name="T12" fmla="*/ 173 w 1418"/>
                  <a:gd name="T13" fmla="*/ 20 h 266"/>
                  <a:gd name="T14" fmla="*/ 103 w 1418"/>
                  <a:gd name="T15" fmla="*/ 21 h 266"/>
                  <a:gd name="T16" fmla="*/ 39 w 1418"/>
                  <a:gd name="T17" fmla="*/ 26 h 266"/>
                  <a:gd name="T18" fmla="*/ 8 w 1418"/>
                  <a:gd name="T19" fmla="*/ 34 h 266"/>
                  <a:gd name="T20" fmla="*/ 0 w 1418"/>
                  <a:gd name="T21" fmla="*/ 29 h 266"/>
                  <a:gd name="T22" fmla="*/ 0 w 1418"/>
                  <a:gd name="T23" fmla="*/ 29 h 266"/>
                  <a:gd name="T24" fmla="*/ 0 w 1418"/>
                  <a:gd name="T25" fmla="*/ 29 h 2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5" name="Freeform 65"/>
              <p:cNvSpPr>
                <a:spLocks/>
              </p:cNvSpPr>
              <p:nvPr/>
            </p:nvSpPr>
            <p:spPr bwMode="auto">
              <a:xfrm>
                <a:off x="1184" y="1040"/>
                <a:ext cx="291" cy="255"/>
              </a:xfrm>
              <a:custGeom>
                <a:avLst/>
                <a:gdLst>
                  <a:gd name="T0" fmla="*/ 50 w 582"/>
                  <a:gd name="T1" fmla="*/ 2 h 512"/>
                  <a:gd name="T2" fmla="*/ 30 w 582"/>
                  <a:gd name="T3" fmla="*/ 7 h 512"/>
                  <a:gd name="T4" fmla="*/ 13 w 582"/>
                  <a:gd name="T5" fmla="*/ 16 h 512"/>
                  <a:gd name="T6" fmla="*/ 5 w 582"/>
                  <a:gd name="T7" fmla="*/ 27 h 512"/>
                  <a:gd name="T8" fmla="*/ 0 w 582"/>
                  <a:gd name="T9" fmla="*/ 39 h 512"/>
                  <a:gd name="T10" fmla="*/ 7 w 582"/>
                  <a:gd name="T11" fmla="*/ 63 h 512"/>
                  <a:gd name="T12" fmla="*/ 21 w 582"/>
                  <a:gd name="T13" fmla="*/ 38 h 512"/>
                  <a:gd name="T14" fmla="*/ 41 w 582"/>
                  <a:gd name="T15" fmla="*/ 16 h 512"/>
                  <a:gd name="T16" fmla="*/ 73 w 582"/>
                  <a:gd name="T17" fmla="*/ 0 h 512"/>
                  <a:gd name="T18" fmla="*/ 50 w 582"/>
                  <a:gd name="T19" fmla="*/ 2 h 512"/>
                  <a:gd name="T20" fmla="*/ 50 w 582"/>
                  <a:gd name="T21" fmla="*/ 2 h 512"/>
                  <a:gd name="T22" fmla="*/ 50 w 582"/>
                  <a:gd name="T23" fmla="*/ 2 h 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6" name="Freeform 66"/>
              <p:cNvSpPr>
                <a:spLocks/>
              </p:cNvSpPr>
              <p:nvPr/>
            </p:nvSpPr>
            <p:spPr bwMode="auto">
              <a:xfrm>
                <a:off x="1631" y="1354"/>
                <a:ext cx="182" cy="242"/>
              </a:xfrm>
              <a:custGeom>
                <a:avLst/>
                <a:gdLst>
                  <a:gd name="T0" fmla="*/ 35 w 365"/>
                  <a:gd name="T1" fmla="*/ 8 h 482"/>
                  <a:gd name="T2" fmla="*/ 24 w 365"/>
                  <a:gd name="T3" fmla="*/ 32 h 482"/>
                  <a:gd name="T4" fmla="*/ 0 w 365"/>
                  <a:gd name="T5" fmla="*/ 57 h 482"/>
                  <a:gd name="T6" fmla="*/ 19 w 365"/>
                  <a:gd name="T7" fmla="*/ 61 h 482"/>
                  <a:gd name="T8" fmla="*/ 35 w 365"/>
                  <a:gd name="T9" fmla="*/ 53 h 482"/>
                  <a:gd name="T10" fmla="*/ 40 w 365"/>
                  <a:gd name="T11" fmla="*/ 33 h 482"/>
                  <a:gd name="T12" fmla="*/ 45 w 365"/>
                  <a:gd name="T13" fmla="*/ 0 h 482"/>
                  <a:gd name="T14" fmla="*/ 35 w 365"/>
                  <a:gd name="T15" fmla="*/ 8 h 482"/>
                  <a:gd name="T16" fmla="*/ 35 w 365"/>
                  <a:gd name="T17" fmla="*/ 8 h 482"/>
                  <a:gd name="T18" fmla="*/ 35 w 365"/>
                  <a:gd name="T19" fmla="*/ 8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5" h="482">
                    <a:moveTo>
                      <a:pt x="281" y="64"/>
                    </a:moveTo>
                    <a:lnTo>
                      <a:pt x="199" y="249"/>
                    </a:lnTo>
                    <a:lnTo>
                      <a:pt x="0" y="454"/>
                    </a:lnTo>
                    <a:lnTo>
                      <a:pt x="152" y="482"/>
                    </a:lnTo>
                    <a:lnTo>
                      <a:pt x="281" y="418"/>
                    </a:lnTo>
                    <a:lnTo>
                      <a:pt x="323" y="260"/>
                    </a:lnTo>
                    <a:lnTo>
                      <a:pt x="365" y="0"/>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7" name="Freeform 67"/>
              <p:cNvSpPr>
                <a:spLocks/>
              </p:cNvSpPr>
              <p:nvPr/>
            </p:nvSpPr>
            <p:spPr bwMode="auto">
              <a:xfrm>
                <a:off x="678" y="2238"/>
                <a:ext cx="1555" cy="335"/>
              </a:xfrm>
              <a:custGeom>
                <a:avLst/>
                <a:gdLst>
                  <a:gd name="T0" fmla="*/ 61 w 3108"/>
                  <a:gd name="T1" fmla="*/ 0 h 669"/>
                  <a:gd name="T2" fmla="*/ 50 w 3108"/>
                  <a:gd name="T3" fmla="*/ 7 h 669"/>
                  <a:gd name="T4" fmla="*/ 13 w 3108"/>
                  <a:gd name="T5" fmla="*/ 54 h 669"/>
                  <a:gd name="T6" fmla="*/ 0 w 3108"/>
                  <a:gd name="T7" fmla="*/ 61 h 669"/>
                  <a:gd name="T8" fmla="*/ 12 w 3108"/>
                  <a:gd name="T9" fmla="*/ 79 h 669"/>
                  <a:gd name="T10" fmla="*/ 95 w 3108"/>
                  <a:gd name="T11" fmla="*/ 74 h 669"/>
                  <a:gd name="T12" fmla="*/ 363 w 3108"/>
                  <a:gd name="T13" fmla="*/ 84 h 669"/>
                  <a:gd name="T14" fmla="*/ 389 w 3108"/>
                  <a:gd name="T15" fmla="*/ 71 h 669"/>
                  <a:gd name="T16" fmla="*/ 329 w 3108"/>
                  <a:gd name="T17" fmla="*/ 64 h 669"/>
                  <a:gd name="T18" fmla="*/ 378 w 3108"/>
                  <a:gd name="T19" fmla="*/ 60 h 669"/>
                  <a:gd name="T20" fmla="*/ 366 w 3108"/>
                  <a:gd name="T21" fmla="*/ 45 h 669"/>
                  <a:gd name="T22" fmla="*/ 347 w 3108"/>
                  <a:gd name="T23" fmla="*/ 18 h 669"/>
                  <a:gd name="T24" fmla="*/ 200 w 3108"/>
                  <a:gd name="T25" fmla="*/ 10 h 669"/>
                  <a:gd name="T26" fmla="*/ 75 w 3108"/>
                  <a:gd name="T27" fmla="*/ 1 h 669"/>
                  <a:gd name="T28" fmla="*/ 61 w 3108"/>
                  <a:gd name="T29" fmla="*/ 0 h 669"/>
                  <a:gd name="T30" fmla="*/ 61 w 3108"/>
                  <a:gd name="T31" fmla="*/ 0 h 669"/>
                  <a:gd name="T32" fmla="*/ 61 w 3108"/>
                  <a:gd name="T33" fmla="*/ 0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8" name="Freeform 68"/>
              <p:cNvSpPr>
                <a:spLocks/>
              </p:cNvSpPr>
              <p:nvPr/>
            </p:nvSpPr>
            <p:spPr bwMode="auto">
              <a:xfrm>
                <a:off x="985" y="2044"/>
                <a:ext cx="1191" cy="327"/>
              </a:xfrm>
              <a:custGeom>
                <a:avLst/>
                <a:gdLst>
                  <a:gd name="T0" fmla="*/ 0 w 2382"/>
                  <a:gd name="T1" fmla="*/ 42 h 653"/>
                  <a:gd name="T2" fmla="*/ 2 w 2382"/>
                  <a:gd name="T3" fmla="*/ 20 h 653"/>
                  <a:gd name="T4" fmla="*/ 26 w 2382"/>
                  <a:gd name="T5" fmla="*/ 19 h 653"/>
                  <a:gd name="T6" fmla="*/ 129 w 2382"/>
                  <a:gd name="T7" fmla="*/ 10 h 653"/>
                  <a:gd name="T8" fmla="*/ 172 w 2382"/>
                  <a:gd name="T9" fmla="*/ 5 h 653"/>
                  <a:gd name="T10" fmla="*/ 258 w 2382"/>
                  <a:gd name="T11" fmla="*/ 4 h 653"/>
                  <a:gd name="T12" fmla="*/ 289 w 2382"/>
                  <a:gd name="T13" fmla="*/ 3 h 653"/>
                  <a:gd name="T14" fmla="*/ 298 w 2382"/>
                  <a:gd name="T15" fmla="*/ 0 h 653"/>
                  <a:gd name="T16" fmla="*/ 292 w 2382"/>
                  <a:gd name="T17" fmla="*/ 82 h 653"/>
                  <a:gd name="T18" fmla="*/ 278 w 2382"/>
                  <a:gd name="T19" fmla="*/ 57 h 653"/>
                  <a:gd name="T20" fmla="*/ 0 w 2382"/>
                  <a:gd name="T21" fmla="*/ 42 h 653"/>
                  <a:gd name="T22" fmla="*/ 0 w 2382"/>
                  <a:gd name="T23" fmla="*/ 42 h 653"/>
                  <a:gd name="T24" fmla="*/ 0 w 2382"/>
                  <a:gd name="T25" fmla="*/ 42 h 6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9" name="Freeform 69"/>
              <p:cNvSpPr>
                <a:spLocks/>
              </p:cNvSpPr>
              <p:nvPr/>
            </p:nvSpPr>
            <p:spPr bwMode="auto">
              <a:xfrm>
                <a:off x="1295" y="1890"/>
                <a:ext cx="647" cy="144"/>
              </a:xfrm>
              <a:custGeom>
                <a:avLst/>
                <a:gdLst>
                  <a:gd name="T0" fmla="*/ 8 w 1292"/>
                  <a:gd name="T1" fmla="*/ 0 h 287"/>
                  <a:gd name="T2" fmla="*/ 9 w 1292"/>
                  <a:gd name="T3" fmla="*/ 12 h 287"/>
                  <a:gd name="T4" fmla="*/ 0 w 1292"/>
                  <a:gd name="T5" fmla="*/ 29 h 287"/>
                  <a:gd name="T6" fmla="*/ 51 w 1292"/>
                  <a:gd name="T7" fmla="*/ 18 h 287"/>
                  <a:gd name="T8" fmla="*/ 76 w 1292"/>
                  <a:gd name="T9" fmla="*/ 22 h 287"/>
                  <a:gd name="T10" fmla="*/ 48 w 1292"/>
                  <a:gd name="T11" fmla="*/ 36 h 287"/>
                  <a:gd name="T12" fmla="*/ 162 w 1292"/>
                  <a:gd name="T13" fmla="*/ 29 h 287"/>
                  <a:gd name="T14" fmla="*/ 160 w 1292"/>
                  <a:gd name="T15" fmla="*/ 13 h 287"/>
                  <a:gd name="T16" fmla="*/ 134 w 1292"/>
                  <a:gd name="T17" fmla="*/ 17 h 287"/>
                  <a:gd name="T18" fmla="*/ 121 w 1292"/>
                  <a:gd name="T19" fmla="*/ 2 h 287"/>
                  <a:gd name="T20" fmla="*/ 8 w 1292"/>
                  <a:gd name="T21" fmla="*/ 0 h 287"/>
                  <a:gd name="T22" fmla="*/ 8 w 1292"/>
                  <a:gd name="T23" fmla="*/ 0 h 287"/>
                  <a:gd name="T24" fmla="*/ 8 w 1292"/>
                  <a:gd name="T25" fmla="*/ 0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0" name="Freeform 70"/>
              <p:cNvSpPr>
                <a:spLocks/>
              </p:cNvSpPr>
              <p:nvPr/>
            </p:nvSpPr>
            <p:spPr bwMode="auto">
              <a:xfrm>
                <a:off x="1806" y="955"/>
                <a:ext cx="302" cy="964"/>
              </a:xfrm>
              <a:custGeom>
                <a:avLst/>
                <a:gdLst>
                  <a:gd name="T0" fmla="*/ 9 w 604"/>
                  <a:gd name="T1" fmla="*/ 230 h 1928"/>
                  <a:gd name="T2" fmla="*/ 31 w 604"/>
                  <a:gd name="T3" fmla="*/ 224 h 1928"/>
                  <a:gd name="T4" fmla="*/ 62 w 604"/>
                  <a:gd name="T5" fmla="*/ 44 h 1928"/>
                  <a:gd name="T6" fmla="*/ 72 w 604"/>
                  <a:gd name="T7" fmla="*/ 0 h 1928"/>
                  <a:gd name="T8" fmla="*/ 76 w 604"/>
                  <a:gd name="T9" fmla="*/ 14 h 1928"/>
                  <a:gd name="T10" fmla="*/ 67 w 604"/>
                  <a:gd name="T11" fmla="*/ 107 h 1928"/>
                  <a:gd name="T12" fmla="*/ 52 w 604"/>
                  <a:gd name="T13" fmla="*/ 222 h 1928"/>
                  <a:gd name="T14" fmla="*/ 49 w 604"/>
                  <a:gd name="T15" fmla="*/ 233 h 1928"/>
                  <a:gd name="T16" fmla="*/ 21 w 604"/>
                  <a:gd name="T17" fmla="*/ 241 h 1928"/>
                  <a:gd name="T18" fmla="*/ 0 w 604"/>
                  <a:gd name="T19" fmla="*/ 236 h 1928"/>
                  <a:gd name="T20" fmla="*/ 9 w 604"/>
                  <a:gd name="T21" fmla="*/ 230 h 1928"/>
                  <a:gd name="T22" fmla="*/ 9 w 604"/>
                  <a:gd name="T23" fmla="*/ 230 h 1928"/>
                  <a:gd name="T24" fmla="*/ 9 w 604"/>
                  <a:gd name="T25" fmla="*/ 230 h 19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1" name="Freeform 71"/>
              <p:cNvSpPr>
                <a:spLocks/>
              </p:cNvSpPr>
              <p:nvPr/>
            </p:nvSpPr>
            <p:spPr bwMode="auto">
              <a:xfrm>
                <a:off x="1246" y="1739"/>
                <a:ext cx="576" cy="95"/>
              </a:xfrm>
              <a:custGeom>
                <a:avLst/>
                <a:gdLst>
                  <a:gd name="T0" fmla="*/ 0 w 1152"/>
                  <a:gd name="T1" fmla="*/ 13 h 190"/>
                  <a:gd name="T2" fmla="*/ 5 w 1152"/>
                  <a:gd name="T3" fmla="*/ 24 h 190"/>
                  <a:gd name="T4" fmla="*/ 15 w 1152"/>
                  <a:gd name="T5" fmla="*/ 19 h 190"/>
                  <a:gd name="T6" fmla="*/ 144 w 1152"/>
                  <a:gd name="T7" fmla="*/ 8 h 190"/>
                  <a:gd name="T8" fmla="*/ 144 w 1152"/>
                  <a:gd name="T9" fmla="*/ 2 h 190"/>
                  <a:gd name="T10" fmla="*/ 87 w 1152"/>
                  <a:gd name="T11" fmla="*/ 0 h 190"/>
                  <a:gd name="T12" fmla="*/ 0 w 1152"/>
                  <a:gd name="T13" fmla="*/ 13 h 190"/>
                  <a:gd name="T14" fmla="*/ 0 w 1152"/>
                  <a:gd name="T15" fmla="*/ 13 h 190"/>
                  <a:gd name="T16" fmla="*/ 0 w 1152"/>
                  <a:gd name="T17" fmla="*/ 13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52" h="190">
                    <a:moveTo>
                      <a:pt x="0" y="103"/>
                    </a:moveTo>
                    <a:lnTo>
                      <a:pt x="34" y="190"/>
                    </a:lnTo>
                    <a:lnTo>
                      <a:pt x="114" y="151"/>
                    </a:lnTo>
                    <a:lnTo>
                      <a:pt x="1152" y="59"/>
                    </a:lnTo>
                    <a:lnTo>
                      <a:pt x="1152" y="12"/>
                    </a:lnTo>
                    <a:lnTo>
                      <a:pt x="696" y="0"/>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2" name="Freeform 72"/>
              <p:cNvSpPr>
                <a:spLocks/>
              </p:cNvSpPr>
              <p:nvPr/>
            </p:nvSpPr>
            <p:spPr bwMode="auto">
              <a:xfrm>
                <a:off x="1054" y="850"/>
                <a:ext cx="891" cy="834"/>
              </a:xfrm>
              <a:custGeom>
                <a:avLst/>
                <a:gdLst>
                  <a:gd name="T0" fmla="*/ 37 w 1783"/>
                  <a:gd name="T1" fmla="*/ 208 h 1669"/>
                  <a:gd name="T2" fmla="*/ 2 w 1783"/>
                  <a:gd name="T3" fmla="*/ 91 h 1669"/>
                  <a:gd name="T4" fmla="*/ 0 w 1783"/>
                  <a:gd name="T5" fmla="*/ 63 h 1669"/>
                  <a:gd name="T6" fmla="*/ 4 w 1783"/>
                  <a:gd name="T7" fmla="*/ 51 h 1669"/>
                  <a:gd name="T8" fmla="*/ 24 w 1783"/>
                  <a:gd name="T9" fmla="*/ 38 h 1669"/>
                  <a:gd name="T10" fmla="*/ 107 w 1783"/>
                  <a:gd name="T11" fmla="*/ 16 h 1669"/>
                  <a:gd name="T12" fmla="*/ 199 w 1783"/>
                  <a:gd name="T13" fmla="*/ 1 h 1669"/>
                  <a:gd name="T14" fmla="*/ 219 w 1783"/>
                  <a:gd name="T15" fmla="*/ 0 h 1669"/>
                  <a:gd name="T16" fmla="*/ 222 w 1783"/>
                  <a:gd name="T17" fmla="*/ 9 h 1669"/>
                  <a:gd name="T18" fmla="*/ 216 w 1783"/>
                  <a:gd name="T19" fmla="*/ 60 h 1669"/>
                  <a:gd name="T20" fmla="*/ 202 w 1783"/>
                  <a:gd name="T21" fmla="*/ 32 h 1669"/>
                  <a:gd name="T22" fmla="*/ 170 w 1783"/>
                  <a:gd name="T23" fmla="*/ 14 h 1669"/>
                  <a:gd name="T24" fmla="*/ 123 w 1783"/>
                  <a:gd name="T25" fmla="*/ 20 h 1669"/>
                  <a:gd name="T26" fmla="*/ 38 w 1783"/>
                  <a:gd name="T27" fmla="*/ 51 h 1669"/>
                  <a:gd name="T28" fmla="*/ 20 w 1783"/>
                  <a:gd name="T29" fmla="*/ 69 h 1669"/>
                  <a:gd name="T30" fmla="*/ 21 w 1783"/>
                  <a:gd name="T31" fmla="*/ 116 h 1669"/>
                  <a:gd name="T32" fmla="*/ 39 w 1783"/>
                  <a:gd name="T33" fmla="*/ 168 h 1669"/>
                  <a:gd name="T34" fmla="*/ 43 w 1783"/>
                  <a:gd name="T35" fmla="*/ 194 h 1669"/>
                  <a:gd name="T36" fmla="*/ 37 w 1783"/>
                  <a:gd name="T37" fmla="*/ 208 h 1669"/>
                  <a:gd name="T38" fmla="*/ 37 w 1783"/>
                  <a:gd name="T39" fmla="*/ 208 h 1669"/>
                  <a:gd name="T40" fmla="*/ 37 w 1783"/>
                  <a:gd name="T41" fmla="*/ 208 h 16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3" name="Freeform 73"/>
              <p:cNvSpPr>
                <a:spLocks/>
              </p:cNvSpPr>
              <p:nvPr/>
            </p:nvSpPr>
            <p:spPr bwMode="auto">
              <a:xfrm>
                <a:off x="1745" y="2098"/>
                <a:ext cx="383" cy="140"/>
              </a:xfrm>
              <a:custGeom>
                <a:avLst/>
                <a:gdLst>
                  <a:gd name="T0" fmla="*/ 0 w 766"/>
                  <a:gd name="T1" fmla="*/ 34 h 279"/>
                  <a:gd name="T2" fmla="*/ 8 w 766"/>
                  <a:gd name="T3" fmla="*/ 0 h 279"/>
                  <a:gd name="T4" fmla="*/ 96 w 766"/>
                  <a:gd name="T5" fmla="*/ 4 h 279"/>
                  <a:gd name="T6" fmla="*/ 93 w 766"/>
                  <a:gd name="T7" fmla="*/ 20 h 279"/>
                  <a:gd name="T8" fmla="*/ 88 w 766"/>
                  <a:gd name="T9" fmla="*/ 11 h 279"/>
                  <a:gd name="T10" fmla="*/ 22 w 766"/>
                  <a:gd name="T11" fmla="*/ 15 h 279"/>
                  <a:gd name="T12" fmla="*/ 10 w 766"/>
                  <a:gd name="T13" fmla="*/ 35 h 279"/>
                  <a:gd name="T14" fmla="*/ 0 w 766"/>
                  <a:gd name="T15" fmla="*/ 34 h 279"/>
                  <a:gd name="T16" fmla="*/ 0 w 766"/>
                  <a:gd name="T17" fmla="*/ 34 h 279"/>
                  <a:gd name="T18" fmla="*/ 0 w 766"/>
                  <a:gd name="T19" fmla="*/ 34 h 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 h="279">
                    <a:moveTo>
                      <a:pt x="0" y="268"/>
                    </a:moveTo>
                    <a:lnTo>
                      <a:pt x="61" y="0"/>
                    </a:lnTo>
                    <a:lnTo>
                      <a:pt x="766" y="28"/>
                    </a:lnTo>
                    <a:lnTo>
                      <a:pt x="741" y="160"/>
                    </a:lnTo>
                    <a:lnTo>
                      <a:pt x="703" y="84"/>
                    </a:lnTo>
                    <a:lnTo>
                      <a:pt x="175" y="114"/>
                    </a:lnTo>
                    <a:lnTo>
                      <a:pt x="76" y="279"/>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4" name="Freeform 74"/>
              <p:cNvSpPr>
                <a:spLocks/>
              </p:cNvSpPr>
              <p:nvPr/>
            </p:nvSpPr>
            <p:spPr bwMode="auto">
              <a:xfrm>
                <a:off x="1891" y="2164"/>
                <a:ext cx="188" cy="85"/>
              </a:xfrm>
              <a:custGeom>
                <a:avLst/>
                <a:gdLst>
                  <a:gd name="T0" fmla="*/ 0 w 374"/>
                  <a:gd name="T1" fmla="*/ 16 h 169"/>
                  <a:gd name="T2" fmla="*/ 8 w 374"/>
                  <a:gd name="T3" fmla="*/ 21 h 169"/>
                  <a:gd name="T4" fmla="*/ 26 w 374"/>
                  <a:gd name="T5" fmla="*/ 22 h 169"/>
                  <a:gd name="T6" fmla="*/ 26 w 374"/>
                  <a:gd name="T7" fmla="*/ 14 h 169"/>
                  <a:gd name="T8" fmla="*/ 48 w 374"/>
                  <a:gd name="T9" fmla="*/ 2 h 169"/>
                  <a:gd name="T10" fmla="*/ 14 w 374"/>
                  <a:gd name="T11" fmla="*/ 0 h 169"/>
                  <a:gd name="T12" fmla="*/ 6 w 374"/>
                  <a:gd name="T13" fmla="*/ 11 h 169"/>
                  <a:gd name="T14" fmla="*/ 0 w 374"/>
                  <a:gd name="T15" fmla="*/ 16 h 169"/>
                  <a:gd name="T16" fmla="*/ 0 w 374"/>
                  <a:gd name="T17" fmla="*/ 16 h 169"/>
                  <a:gd name="T18" fmla="*/ 0 w 374"/>
                  <a:gd name="T19" fmla="*/ 16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4" h="169">
                    <a:moveTo>
                      <a:pt x="0" y="124"/>
                    </a:moveTo>
                    <a:lnTo>
                      <a:pt x="62" y="164"/>
                    </a:lnTo>
                    <a:lnTo>
                      <a:pt x="203" y="169"/>
                    </a:lnTo>
                    <a:lnTo>
                      <a:pt x="207" y="112"/>
                    </a:lnTo>
                    <a:lnTo>
                      <a:pt x="374" y="15"/>
                    </a:lnTo>
                    <a:lnTo>
                      <a:pt x="108" y="0"/>
                    </a:lnTo>
                    <a:lnTo>
                      <a:pt x="47" y="8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5" name="Freeform 75"/>
              <p:cNvSpPr>
                <a:spLocks/>
              </p:cNvSpPr>
              <p:nvPr/>
            </p:nvSpPr>
            <p:spPr bwMode="auto">
              <a:xfrm>
                <a:off x="664" y="2477"/>
                <a:ext cx="1550" cy="100"/>
              </a:xfrm>
              <a:custGeom>
                <a:avLst/>
                <a:gdLst>
                  <a:gd name="T0" fmla="*/ 10 w 3099"/>
                  <a:gd name="T1" fmla="*/ 17 h 200"/>
                  <a:gd name="T2" fmla="*/ 0 w 3099"/>
                  <a:gd name="T3" fmla="*/ 6 h 200"/>
                  <a:gd name="T4" fmla="*/ 29 w 3099"/>
                  <a:gd name="T5" fmla="*/ 0 h 200"/>
                  <a:gd name="T6" fmla="*/ 379 w 3099"/>
                  <a:gd name="T7" fmla="*/ 7 h 200"/>
                  <a:gd name="T8" fmla="*/ 388 w 3099"/>
                  <a:gd name="T9" fmla="*/ 15 h 200"/>
                  <a:gd name="T10" fmla="*/ 373 w 3099"/>
                  <a:gd name="T11" fmla="*/ 25 h 200"/>
                  <a:gd name="T12" fmla="*/ 186 w 3099"/>
                  <a:gd name="T13" fmla="*/ 20 h 200"/>
                  <a:gd name="T14" fmla="*/ 62 w 3099"/>
                  <a:gd name="T15" fmla="*/ 15 h 200"/>
                  <a:gd name="T16" fmla="*/ 23 w 3099"/>
                  <a:gd name="T17" fmla="*/ 22 h 200"/>
                  <a:gd name="T18" fmla="*/ 10 w 3099"/>
                  <a:gd name="T19" fmla="*/ 17 h 200"/>
                  <a:gd name="T20" fmla="*/ 10 w 3099"/>
                  <a:gd name="T21" fmla="*/ 17 h 200"/>
                  <a:gd name="T22" fmla="*/ 10 w 3099"/>
                  <a:gd name="T23" fmla="*/ 17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6" name="Freeform 76"/>
              <p:cNvSpPr>
                <a:spLocks/>
              </p:cNvSpPr>
              <p:nvPr/>
            </p:nvSpPr>
            <p:spPr bwMode="auto">
              <a:xfrm>
                <a:off x="967" y="1997"/>
                <a:ext cx="1228" cy="99"/>
              </a:xfrm>
              <a:custGeom>
                <a:avLst/>
                <a:gdLst>
                  <a:gd name="T0" fmla="*/ 2 w 2456"/>
                  <a:gd name="T1" fmla="*/ 21 h 197"/>
                  <a:gd name="T2" fmla="*/ 29 w 2456"/>
                  <a:gd name="T3" fmla="*/ 18 h 197"/>
                  <a:gd name="T4" fmla="*/ 55 w 2456"/>
                  <a:gd name="T5" fmla="*/ 16 h 197"/>
                  <a:gd name="T6" fmla="*/ 90 w 2456"/>
                  <a:gd name="T7" fmla="*/ 12 h 197"/>
                  <a:gd name="T8" fmla="*/ 106 w 2456"/>
                  <a:gd name="T9" fmla="*/ 9 h 197"/>
                  <a:gd name="T10" fmla="*/ 124 w 2456"/>
                  <a:gd name="T11" fmla="*/ 5 h 197"/>
                  <a:gd name="T12" fmla="*/ 155 w 2456"/>
                  <a:gd name="T13" fmla="*/ 3 h 197"/>
                  <a:gd name="T14" fmla="*/ 212 w 2456"/>
                  <a:gd name="T15" fmla="*/ 0 h 197"/>
                  <a:gd name="T16" fmla="*/ 270 w 2456"/>
                  <a:gd name="T17" fmla="*/ 1 h 197"/>
                  <a:gd name="T18" fmla="*/ 282 w 2456"/>
                  <a:gd name="T19" fmla="*/ 1 h 197"/>
                  <a:gd name="T20" fmla="*/ 303 w 2456"/>
                  <a:gd name="T21" fmla="*/ 3 h 197"/>
                  <a:gd name="T22" fmla="*/ 306 w 2456"/>
                  <a:gd name="T23" fmla="*/ 4 h 197"/>
                  <a:gd name="T24" fmla="*/ 307 w 2456"/>
                  <a:gd name="T25" fmla="*/ 8 h 197"/>
                  <a:gd name="T26" fmla="*/ 306 w 2456"/>
                  <a:gd name="T27" fmla="*/ 10 h 197"/>
                  <a:gd name="T28" fmla="*/ 302 w 2456"/>
                  <a:gd name="T29" fmla="*/ 11 h 197"/>
                  <a:gd name="T30" fmla="*/ 282 w 2456"/>
                  <a:gd name="T31" fmla="*/ 10 h 197"/>
                  <a:gd name="T32" fmla="*/ 270 w 2456"/>
                  <a:gd name="T33" fmla="*/ 10 h 197"/>
                  <a:gd name="T34" fmla="*/ 213 w 2456"/>
                  <a:gd name="T35" fmla="*/ 9 h 197"/>
                  <a:gd name="T36" fmla="*/ 156 w 2456"/>
                  <a:gd name="T37" fmla="*/ 11 h 197"/>
                  <a:gd name="T38" fmla="*/ 126 w 2456"/>
                  <a:gd name="T39" fmla="*/ 13 h 197"/>
                  <a:gd name="T40" fmla="*/ 107 w 2456"/>
                  <a:gd name="T41" fmla="*/ 17 h 197"/>
                  <a:gd name="T42" fmla="*/ 90 w 2456"/>
                  <a:gd name="T43" fmla="*/ 19 h 197"/>
                  <a:gd name="T44" fmla="*/ 56 w 2456"/>
                  <a:gd name="T45" fmla="*/ 22 h 197"/>
                  <a:gd name="T46" fmla="*/ 3 w 2456"/>
                  <a:gd name="T47" fmla="*/ 25 h 197"/>
                  <a:gd name="T48" fmla="*/ 0 w 2456"/>
                  <a:gd name="T49" fmla="*/ 23 h 197"/>
                  <a:gd name="T50" fmla="*/ 2 w 2456"/>
                  <a:gd name="T51" fmla="*/ 21 h 197"/>
                  <a:gd name="T52" fmla="*/ 2 w 2456"/>
                  <a:gd name="T53" fmla="*/ 21 h 197"/>
                  <a:gd name="T54" fmla="*/ 2 w 2456"/>
                  <a:gd name="T55" fmla="*/ 21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7" name="Freeform 77"/>
              <p:cNvSpPr>
                <a:spLocks/>
              </p:cNvSpPr>
              <p:nvPr/>
            </p:nvSpPr>
            <p:spPr bwMode="auto">
              <a:xfrm>
                <a:off x="2131" y="2007"/>
                <a:ext cx="78" cy="376"/>
              </a:xfrm>
              <a:custGeom>
                <a:avLst/>
                <a:gdLst>
                  <a:gd name="T0" fmla="*/ 20 w 156"/>
                  <a:gd name="T1" fmla="*/ 5 h 751"/>
                  <a:gd name="T2" fmla="*/ 18 w 156"/>
                  <a:gd name="T3" fmla="*/ 31 h 751"/>
                  <a:gd name="T4" fmla="*/ 14 w 156"/>
                  <a:gd name="T5" fmla="*/ 57 h 751"/>
                  <a:gd name="T6" fmla="*/ 11 w 156"/>
                  <a:gd name="T7" fmla="*/ 74 h 751"/>
                  <a:gd name="T8" fmla="*/ 8 w 156"/>
                  <a:gd name="T9" fmla="*/ 94 h 751"/>
                  <a:gd name="T10" fmla="*/ 0 w 156"/>
                  <a:gd name="T11" fmla="*/ 81 h 751"/>
                  <a:gd name="T12" fmla="*/ 3 w 156"/>
                  <a:gd name="T13" fmla="*/ 70 h 751"/>
                  <a:gd name="T14" fmla="*/ 7 w 156"/>
                  <a:gd name="T15" fmla="*/ 56 h 751"/>
                  <a:gd name="T16" fmla="*/ 11 w 156"/>
                  <a:gd name="T17" fmla="*/ 5 h 751"/>
                  <a:gd name="T18" fmla="*/ 12 w 156"/>
                  <a:gd name="T19" fmla="*/ 1 h 751"/>
                  <a:gd name="T20" fmla="*/ 15 w 156"/>
                  <a:gd name="T21" fmla="*/ 0 h 751"/>
                  <a:gd name="T22" fmla="*/ 20 w 156"/>
                  <a:gd name="T23" fmla="*/ 5 h 751"/>
                  <a:gd name="T24" fmla="*/ 20 w 156"/>
                  <a:gd name="T25" fmla="*/ 5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8" name="Freeform 78"/>
              <p:cNvSpPr>
                <a:spLocks/>
              </p:cNvSpPr>
              <p:nvPr/>
            </p:nvSpPr>
            <p:spPr bwMode="auto">
              <a:xfrm>
                <a:off x="1735" y="2108"/>
                <a:ext cx="36" cy="126"/>
              </a:xfrm>
              <a:custGeom>
                <a:avLst/>
                <a:gdLst>
                  <a:gd name="T0" fmla="*/ 10 w 70"/>
                  <a:gd name="T1" fmla="*/ 3 h 253"/>
                  <a:gd name="T2" fmla="*/ 7 w 70"/>
                  <a:gd name="T3" fmla="*/ 12 h 253"/>
                  <a:gd name="T4" fmla="*/ 4 w 70"/>
                  <a:gd name="T5" fmla="*/ 29 h 253"/>
                  <a:gd name="T6" fmla="*/ 3 w 70"/>
                  <a:gd name="T7" fmla="*/ 31 h 253"/>
                  <a:gd name="T8" fmla="*/ 1 w 70"/>
                  <a:gd name="T9" fmla="*/ 29 h 253"/>
                  <a:gd name="T10" fmla="*/ 0 w 70"/>
                  <a:gd name="T11" fmla="*/ 11 h 253"/>
                  <a:gd name="T12" fmla="*/ 4 w 70"/>
                  <a:gd name="T13" fmla="*/ 1 h 253"/>
                  <a:gd name="T14" fmla="*/ 6 w 70"/>
                  <a:gd name="T15" fmla="*/ 0 h 253"/>
                  <a:gd name="T16" fmla="*/ 8 w 70"/>
                  <a:gd name="T17" fmla="*/ 0 h 253"/>
                  <a:gd name="T18" fmla="*/ 10 w 70"/>
                  <a:gd name="T19" fmla="*/ 3 h 253"/>
                  <a:gd name="T20" fmla="*/ 10 w 70"/>
                  <a:gd name="T21" fmla="*/ 3 h 253"/>
                  <a:gd name="T22" fmla="*/ 10 w 70"/>
                  <a:gd name="T23" fmla="*/ 3 h 2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9" name="Freeform 79"/>
              <p:cNvSpPr>
                <a:spLocks/>
              </p:cNvSpPr>
              <p:nvPr/>
            </p:nvSpPr>
            <p:spPr bwMode="auto">
              <a:xfrm>
                <a:off x="1750" y="2091"/>
                <a:ext cx="384" cy="32"/>
              </a:xfrm>
              <a:custGeom>
                <a:avLst/>
                <a:gdLst>
                  <a:gd name="T0" fmla="*/ 3 w 768"/>
                  <a:gd name="T1" fmla="*/ 3 h 64"/>
                  <a:gd name="T2" fmla="*/ 35 w 768"/>
                  <a:gd name="T3" fmla="*/ 0 h 64"/>
                  <a:gd name="T4" fmla="*/ 66 w 768"/>
                  <a:gd name="T5" fmla="*/ 1 h 64"/>
                  <a:gd name="T6" fmla="*/ 95 w 768"/>
                  <a:gd name="T7" fmla="*/ 5 h 64"/>
                  <a:gd name="T8" fmla="*/ 96 w 768"/>
                  <a:gd name="T9" fmla="*/ 7 h 64"/>
                  <a:gd name="T10" fmla="*/ 95 w 768"/>
                  <a:gd name="T11" fmla="*/ 8 h 64"/>
                  <a:gd name="T12" fmla="*/ 66 w 768"/>
                  <a:gd name="T13" fmla="*/ 8 h 64"/>
                  <a:gd name="T14" fmla="*/ 35 w 768"/>
                  <a:gd name="T15" fmla="*/ 7 h 64"/>
                  <a:gd name="T16" fmla="*/ 4 w 768"/>
                  <a:gd name="T17" fmla="*/ 8 h 64"/>
                  <a:gd name="T18" fmla="*/ 0 w 768"/>
                  <a:gd name="T19" fmla="*/ 6 h 64"/>
                  <a:gd name="T20" fmla="*/ 1 w 768"/>
                  <a:gd name="T21" fmla="*/ 4 h 64"/>
                  <a:gd name="T22" fmla="*/ 3 w 768"/>
                  <a:gd name="T23" fmla="*/ 3 h 64"/>
                  <a:gd name="T24" fmla="*/ 3 w 768"/>
                  <a:gd name="T25" fmla="*/ 3 h 64"/>
                  <a:gd name="T26" fmla="*/ 3 w 768"/>
                  <a:gd name="T27" fmla="*/ 3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0" name="Freeform 80"/>
              <p:cNvSpPr>
                <a:spLocks/>
              </p:cNvSpPr>
              <p:nvPr/>
            </p:nvSpPr>
            <p:spPr bwMode="auto">
              <a:xfrm>
                <a:off x="1883" y="2159"/>
                <a:ext cx="217" cy="63"/>
              </a:xfrm>
              <a:custGeom>
                <a:avLst/>
                <a:gdLst>
                  <a:gd name="T0" fmla="*/ 5 w 436"/>
                  <a:gd name="T1" fmla="*/ 4 h 125"/>
                  <a:gd name="T2" fmla="*/ 3 w 436"/>
                  <a:gd name="T3" fmla="*/ 12 h 125"/>
                  <a:gd name="T4" fmla="*/ 9 w 436"/>
                  <a:gd name="T5" fmla="*/ 9 h 125"/>
                  <a:gd name="T6" fmla="*/ 11 w 436"/>
                  <a:gd name="T7" fmla="*/ 4 h 125"/>
                  <a:gd name="T8" fmla="*/ 12 w 436"/>
                  <a:gd name="T9" fmla="*/ 2 h 125"/>
                  <a:gd name="T10" fmla="*/ 15 w 436"/>
                  <a:gd name="T11" fmla="*/ 1 h 125"/>
                  <a:gd name="T12" fmla="*/ 24 w 436"/>
                  <a:gd name="T13" fmla="*/ 0 h 125"/>
                  <a:gd name="T14" fmla="*/ 43 w 436"/>
                  <a:gd name="T15" fmla="*/ 0 h 125"/>
                  <a:gd name="T16" fmla="*/ 52 w 436"/>
                  <a:gd name="T17" fmla="*/ 3 h 125"/>
                  <a:gd name="T18" fmla="*/ 54 w 436"/>
                  <a:gd name="T19" fmla="*/ 4 h 125"/>
                  <a:gd name="T20" fmla="*/ 52 w 436"/>
                  <a:gd name="T21" fmla="*/ 6 h 125"/>
                  <a:gd name="T22" fmla="*/ 43 w 436"/>
                  <a:gd name="T23" fmla="*/ 9 h 125"/>
                  <a:gd name="T24" fmla="*/ 24 w 436"/>
                  <a:gd name="T25" fmla="*/ 9 h 125"/>
                  <a:gd name="T26" fmla="*/ 18 w 436"/>
                  <a:gd name="T27" fmla="*/ 8 h 125"/>
                  <a:gd name="T28" fmla="*/ 15 w 436"/>
                  <a:gd name="T29" fmla="*/ 12 h 125"/>
                  <a:gd name="T30" fmla="*/ 11 w 436"/>
                  <a:gd name="T31" fmla="*/ 14 h 125"/>
                  <a:gd name="T32" fmla="*/ 2 w 436"/>
                  <a:gd name="T33" fmla="*/ 16 h 125"/>
                  <a:gd name="T34" fmla="*/ 0 w 436"/>
                  <a:gd name="T35" fmla="*/ 14 h 125"/>
                  <a:gd name="T36" fmla="*/ 1 w 436"/>
                  <a:gd name="T37" fmla="*/ 3 h 125"/>
                  <a:gd name="T38" fmla="*/ 4 w 436"/>
                  <a:gd name="T39" fmla="*/ 2 h 125"/>
                  <a:gd name="T40" fmla="*/ 5 w 436"/>
                  <a:gd name="T41" fmla="*/ 4 h 125"/>
                  <a:gd name="T42" fmla="*/ 5 w 436"/>
                  <a:gd name="T43" fmla="*/ 4 h 125"/>
                  <a:gd name="T44" fmla="*/ 5 w 436"/>
                  <a:gd name="T45" fmla="*/ 4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1" name="Freeform 81"/>
              <p:cNvSpPr>
                <a:spLocks/>
              </p:cNvSpPr>
              <p:nvPr/>
            </p:nvSpPr>
            <p:spPr bwMode="auto">
              <a:xfrm>
                <a:off x="892" y="2197"/>
                <a:ext cx="1173" cy="83"/>
              </a:xfrm>
              <a:custGeom>
                <a:avLst/>
                <a:gdLst>
                  <a:gd name="T0" fmla="*/ 2 w 2345"/>
                  <a:gd name="T1" fmla="*/ 0 h 165"/>
                  <a:gd name="T2" fmla="*/ 75 w 2345"/>
                  <a:gd name="T3" fmla="*/ 3 h 165"/>
                  <a:gd name="T4" fmla="*/ 213 w 2345"/>
                  <a:gd name="T5" fmla="*/ 8 h 165"/>
                  <a:gd name="T6" fmla="*/ 253 w 2345"/>
                  <a:gd name="T7" fmla="*/ 10 h 165"/>
                  <a:gd name="T8" fmla="*/ 289 w 2345"/>
                  <a:gd name="T9" fmla="*/ 12 h 165"/>
                  <a:gd name="T10" fmla="*/ 293 w 2345"/>
                  <a:gd name="T11" fmla="*/ 13 h 165"/>
                  <a:gd name="T12" fmla="*/ 294 w 2345"/>
                  <a:gd name="T13" fmla="*/ 17 h 165"/>
                  <a:gd name="T14" fmla="*/ 293 w 2345"/>
                  <a:gd name="T15" fmla="*/ 20 h 165"/>
                  <a:gd name="T16" fmla="*/ 289 w 2345"/>
                  <a:gd name="T17" fmla="*/ 21 h 165"/>
                  <a:gd name="T18" fmla="*/ 253 w 2345"/>
                  <a:gd name="T19" fmla="*/ 19 h 165"/>
                  <a:gd name="T20" fmla="*/ 213 w 2345"/>
                  <a:gd name="T21" fmla="*/ 17 h 165"/>
                  <a:gd name="T22" fmla="*/ 74 w 2345"/>
                  <a:gd name="T23" fmla="*/ 9 h 165"/>
                  <a:gd name="T24" fmla="*/ 38 w 2345"/>
                  <a:gd name="T25" fmla="*/ 6 h 165"/>
                  <a:gd name="T26" fmla="*/ 2 w 2345"/>
                  <a:gd name="T27" fmla="*/ 4 h 165"/>
                  <a:gd name="T28" fmla="*/ 0 w 2345"/>
                  <a:gd name="T29" fmla="*/ 2 h 165"/>
                  <a:gd name="T30" fmla="*/ 2 w 2345"/>
                  <a:gd name="T31" fmla="*/ 0 h 165"/>
                  <a:gd name="T32" fmla="*/ 2 w 2345"/>
                  <a:gd name="T33" fmla="*/ 0 h 165"/>
                  <a:gd name="T34" fmla="*/ 2 w 234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2" name="Freeform 82"/>
              <p:cNvSpPr>
                <a:spLocks/>
              </p:cNvSpPr>
              <p:nvPr/>
            </p:nvSpPr>
            <p:spPr bwMode="auto">
              <a:xfrm>
                <a:off x="717" y="2447"/>
                <a:ext cx="1069" cy="64"/>
              </a:xfrm>
              <a:custGeom>
                <a:avLst/>
                <a:gdLst>
                  <a:gd name="T0" fmla="*/ 3 w 2137"/>
                  <a:gd name="T1" fmla="*/ 1 h 127"/>
                  <a:gd name="T2" fmla="*/ 52 w 2137"/>
                  <a:gd name="T3" fmla="*/ 0 h 127"/>
                  <a:gd name="T4" fmla="*/ 131 w 2137"/>
                  <a:gd name="T5" fmla="*/ 3 h 127"/>
                  <a:gd name="T6" fmla="*/ 169 w 2137"/>
                  <a:gd name="T7" fmla="*/ 5 h 127"/>
                  <a:gd name="T8" fmla="*/ 211 w 2137"/>
                  <a:gd name="T9" fmla="*/ 7 h 127"/>
                  <a:gd name="T10" fmla="*/ 239 w 2137"/>
                  <a:gd name="T11" fmla="*/ 9 h 127"/>
                  <a:gd name="T12" fmla="*/ 266 w 2137"/>
                  <a:gd name="T13" fmla="*/ 11 h 127"/>
                  <a:gd name="T14" fmla="*/ 268 w 2137"/>
                  <a:gd name="T15" fmla="*/ 12 h 127"/>
                  <a:gd name="T16" fmla="*/ 266 w 2137"/>
                  <a:gd name="T17" fmla="*/ 14 h 127"/>
                  <a:gd name="T18" fmla="*/ 238 w 2137"/>
                  <a:gd name="T19" fmla="*/ 15 h 127"/>
                  <a:gd name="T20" fmla="*/ 211 w 2137"/>
                  <a:gd name="T21" fmla="*/ 16 h 127"/>
                  <a:gd name="T22" fmla="*/ 131 w 2137"/>
                  <a:gd name="T23" fmla="*/ 12 h 127"/>
                  <a:gd name="T24" fmla="*/ 94 w 2137"/>
                  <a:gd name="T25" fmla="*/ 10 h 127"/>
                  <a:gd name="T26" fmla="*/ 52 w 2137"/>
                  <a:gd name="T27" fmla="*/ 10 h 127"/>
                  <a:gd name="T28" fmla="*/ 3 w 2137"/>
                  <a:gd name="T29" fmla="*/ 7 h 127"/>
                  <a:gd name="T30" fmla="*/ 0 w 2137"/>
                  <a:gd name="T31" fmla="*/ 4 h 127"/>
                  <a:gd name="T32" fmla="*/ 1 w 2137"/>
                  <a:gd name="T33" fmla="*/ 2 h 127"/>
                  <a:gd name="T34" fmla="*/ 3 w 2137"/>
                  <a:gd name="T35" fmla="*/ 1 h 127"/>
                  <a:gd name="T36" fmla="*/ 3 w 2137"/>
                  <a:gd name="T37" fmla="*/ 1 h 127"/>
                  <a:gd name="T38" fmla="*/ 3 w 2137"/>
                  <a:gd name="T39" fmla="*/ 1 h 1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3" name="Freeform 83"/>
              <p:cNvSpPr>
                <a:spLocks/>
              </p:cNvSpPr>
              <p:nvPr/>
            </p:nvSpPr>
            <p:spPr bwMode="auto">
              <a:xfrm>
                <a:off x="2097" y="2267"/>
                <a:ext cx="142" cy="211"/>
              </a:xfrm>
              <a:custGeom>
                <a:avLst/>
                <a:gdLst>
                  <a:gd name="T0" fmla="*/ 3 w 285"/>
                  <a:gd name="T1" fmla="*/ 1 h 422"/>
                  <a:gd name="T2" fmla="*/ 6 w 285"/>
                  <a:gd name="T3" fmla="*/ 9 h 422"/>
                  <a:gd name="T4" fmla="*/ 10 w 285"/>
                  <a:gd name="T5" fmla="*/ 15 h 422"/>
                  <a:gd name="T6" fmla="*/ 14 w 285"/>
                  <a:gd name="T7" fmla="*/ 22 h 422"/>
                  <a:gd name="T8" fmla="*/ 20 w 285"/>
                  <a:gd name="T9" fmla="*/ 28 h 422"/>
                  <a:gd name="T10" fmla="*/ 35 w 285"/>
                  <a:gd name="T11" fmla="*/ 49 h 422"/>
                  <a:gd name="T12" fmla="*/ 34 w 285"/>
                  <a:gd name="T13" fmla="*/ 52 h 422"/>
                  <a:gd name="T14" fmla="*/ 32 w 285"/>
                  <a:gd name="T15" fmla="*/ 53 h 422"/>
                  <a:gd name="T16" fmla="*/ 28 w 285"/>
                  <a:gd name="T17" fmla="*/ 50 h 422"/>
                  <a:gd name="T18" fmla="*/ 26 w 285"/>
                  <a:gd name="T19" fmla="*/ 44 h 422"/>
                  <a:gd name="T20" fmla="*/ 23 w 285"/>
                  <a:gd name="T21" fmla="*/ 40 h 422"/>
                  <a:gd name="T22" fmla="*/ 15 w 285"/>
                  <a:gd name="T23" fmla="*/ 32 h 422"/>
                  <a:gd name="T24" fmla="*/ 6 w 285"/>
                  <a:gd name="T25" fmla="*/ 18 h 422"/>
                  <a:gd name="T26" fmla="*/ 0 w 285"/>
                  <a:gd name="T27" fmla="*/ 3 h 422"/>
                  <a:gd name="T28" fmla="*/ 1 w 285"/>
                  <a:gd name="T29" fmla="*/ 0 h 422"/>
                  <a:gd name="T30" fmla="*/ 3 w 285"/>
                  <a:gd name="T31" fmla="*/ 1 h 422"/>
                  <a:gd name="T32" fmla="*/ 3 w 285"/>
                  <a:gd name="T33" fmla="*/ 1 h 422"/>
                  <a:gd name="T34" fmla="*/ 3 w 285"/>
                  <a:gd name="T35" fmla="*/ 1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4" name="Freeform 84"/>
              <p:cNvSpPr>
                <a:spLocks/>
              </p:cNvSpPr>
              <p:nvPr/>
            </p:nvSpPr>
            <p:spPr bwMode="auto">
              <a:xfrm>
                <a:off x="2162" y="2498"/>
                <a:ext cx="82" cy="80"/>
              </a:xfrm>
              <a:custGeom>
                <a:avLst/>
                <a:gdLst>
                  <a:gd name="T0" fmla="*/ 21 w 164"/>
                  <a:gd name="T1" fmla="*/ 2 h 162"/>
                  <a:gd name="T2" fmla="*/ 17 w 164"/>
                  <a:gd name="T3" fmla="*/ 7 h 162"/>
                  <a:gd name="T4" fmla="*/ 14 w 164"/>
                  <a:gd name="T5" fmla="*/ 11 h 162"/>
                  <a:gd name="T6" fmla="*/ 6 w 164"/>
                  <a:gd name="T7" fmla="*/ 20 h 162"/>
                  <a:gd name="T8" fmla="*/ 1 w 164"/>
                  <a:gd name="T9" fmla="*/ 20 h 162"/>
                  <a:gd name="T10" fmla="*/ 0 w 164"/>
                  <a:gd name="T11" fmla="*/ 18 h 162"/>
                  <a:gd name="T12" fmla="*/ 1 w 164"/>
                  <a:gd name="T13" fmla="*/ 15 h 162"/>
                  <a:gd name="T14" fmla="*/ 18 w 164"/>
                  <a:gd name="T15" fmla="*/ 0 h 162"/>
                  <a:gd name="T16" fmla="*/ 20 w 164"/>
                  <a:gd name="T17" fmla="*/ 0 h 162"/>
                  <a:gd name="T18" fmla="*/ 21 w 164"/>
                  <a:gd name="T19" fmla="*/ 2 h 162"/>
                  <a:gd name="T20" fmla="*/ 21 w 164"/>
                  <a:gd name="T21" fmla="*/ 2 h 162"/>
                  <a:gd name="T22" fmla="*/ 21 w 164"/>
                  <a:gd name="T23" fmla="*/ 2 h 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5" name="Freeform 85"/>
              <p:cNvSpPr>
                <a:spLocks/>
              </p:cNvSpPr>
              <p:nvPr/>
            </p:nvSpPr>
            <p:spPr bwMode="auto">
              <a:xfrm>
                <a:off x="689" y="2528"/>
                <a:ext cx="1500" cy="61"/>
              </a:xfrm>
              <a:custGeom>
                <a:avLst/>
                <a:gdLst>
                  <a:gd name="T0" fmla="*/ 3 w 3000"/>
                  <a:gd name="T1" fmla="*/ 3 h 122"/>
                  <a:gd name="T2" fmla="*/ 24 w 3000"/>
                  <a:gd name="T3" fmla="*/ 5 h 122"/>
                  <a:gd name="T4" fmla="*/ 41 w 3000"/>
                  <a:gd name="T5" fmla="*/ 2 h 122"/>
                  <a:gd name="T6" fmla="*/ 55 w 3000"/>
                  <a:gd name="T7" fmla="*/ 1 h 122"/>
                  <a:gd name="T8" fmla="*/ 86 w 3000"/>
                  <a:gd name="T9" fmla="*/ 0 h 122"/>
                  <a:gd name="T10" fmla="*/ 99 w 3000"/>
                  <a:gd name="T11" fmla="*/ 0 h 122"/>
                  <a:gd name="T12" fmla="*/ 237 w 3000"/>
                  <a:gd name="T13" fmla="*/ 3 h 122"/>
                  <a:gd name="T14" fmla="*/ 248 w 3000"/>
                  <a:gd name="T15" fmla="*/ 3 h 122"/>
                  <a:gd name="T16" fmla="*/ 254 w 3000"/>
                  <a:gd name="T17" fmla="*/ 4 h 122"/>
                  <a:gd name="T18" fmla="*/ 288 w 3000"/>
                  <a:gd name="T19" fmla="*/ 4 h 122"/>
                  <a:gd name="T20" fmla="*/ 294 w 3000"/>
                  <a:gd name="T21" fmla="*/ 5 h 122"/>
                  <a:gd name="T22" fmla="*/ 366 w 3000"/>
                  <a:gd name="T23" fmla="*/ 8 h 122"/>
                  <a:gd name="T24" fmla="*/ 375 w 3000"/>
                  <a:gd name="T25" fmla="*/ 8 h 122"/>
                  <a:gd name="T26" fmla="*/ 372 w 3000"/>
                  <a:gd name="T27" fmla="*/ 14 h 122"/>
                  <a:gd name="T28" fmla="*/ 366 w 3000"/>
                  <a:gd name="T29" fmla="*/ 16 h 122"/>
                  <a:gd name="T30" fmla="*/ 330 w 3000"/>
                  <a:gd name="T31" fmla="*/ 14 h 122"/>
                  <a:gd name="T32" fmla="*/ 293 w 3000"/>
                  <a:gd name="T33" fmla="*/ 12 h 122"/>
                  <a:gd name="T34" fmla="*/ 287 w 3000"/>
                  <a:gd name="T35" fmla="*/ 12 h 122"/>
                  <a:gd name="T36" fmla="*/ 254 w 3000"/>
                  <a:gd name="T37" fmla="*/ 11 h 122"/>
                  <a:gd name="T38" fmla="*/ 248 w 3000"/>
                  <a:gd name="T39" fmla="*/ 10 h 122"/>
                  <a:gd name="T40" fmla="*/ 237 w 3000"/>
                  <a:gd name="T41" fmla="*/ 10 h 122"/>
                  <a:gd name="T42" fmla="*/ 99 w 3000"/>
                  <a:gd name="T43" fmla="*/ 7 h 122"/>
                  <a:gd name="T44" fmla="*/ 86 w 3000"/>
                  <a:gd name="T45" fmla="*/ 7 h 122"/>
                  <a:gd name="T46" fmla="*/ 56 w 3000"/>
                  <a:gd name="T47" fmla="*/ 6 h 122"/>
                  <a:gd name="T48" fmla="*/ 25 w 3000"/>
                  <a:gd name="T49" fmla="*/ 8 h 122"/>
                  <a:gd name="T50" fmla="*/ 3 w 3000"/>
                  <a:gd name="T51" fmla="*/ 8 h 122"/>
                  <a:gd name="T52" fmla="*/ 0 w 3000"/>
                  <a:gd name="T53" fmla="*/ 5 h 122"/>
                  <a:gd name="T54" fmla="*/ 1 w 3000"/>
                  <a:gd name="T55" fmla="*/ 4 h 122"/>
                  <a:gd name="T56" fmla="*/ 3 w 3000"/>
                  <a:gd name="T57" fmla="*/ 3 h 122"/>
                  <a:gd name="T58" fmla="*/ 3 w 3000"/>
                  <a:gd name="T59" fmla="*/ 3 h 122"/>
                  <a:gd name="T60" fmla="*/ 3 w 3000"/>
                  <a:gd name="T61" fmla="*/ 3 h 12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6" name="Freeform 86"/>
              <p:cNvSpPr>
                <a:spLocks/>
              </p:cNvSpPr>
              <p:nvPr/>
            </p:nvSpPr>
            <p:spPr bwMode="auto">
              <a:xfrm>
                <a:off x="971" y="2277"/>
                <a:ext cx="800" cy="84"/>
              </a:xfrm>
              <a:custGeom>
                <a:avLst/>
                <a:gdLst>
                  <a:gd name="T0" fmla="*/ 4 w 1599"/>
                  <a:gd name="T1" fmla="*/ 0 h 168"/>
                  <a:gd name="T2" fmla="*/ 50 w 1599"/>
                  <a:gd name="T3" fmla="*/ 2 h 168"/>
                  <a:gd name="T4" fmla="*/ 81 w 1599"/>
                  <a:gd name="T5" fmla="*/ 5 h 168"/>
                  <a:gd name="T6" fmla="*/ 107 w 1599"/>
                  <a:gd name="T7" fmla="*/ 8 h 168"/>
                  <a:gd name="T8" fmla="*/ 165 w 1599"/>
                  <a:gd name="T9" fmla="*/ 13 h 168"/>
                  <a:gd name="T10" fmla="*/ 182 w 1599"/>
                  <a:gd name="T11" fmla="*/ 15 h 168"/>
                  <a:gd name="T12" fmla="*/ 199 w 1599"/>
                  <a:gd name="T13" fmla="*/ 18 h 168"/>
                  <a:gd name="T14" fmla="*/ 200 w 1599"/>
                  <a:gd name="T15" fmla="*/ 19 h 168"/>
                  <a:gd name="T16" fmla="*/ 199 w 1599"/>
                  <a:gd name="T17" fmla="*/ 21 h 168"/>
                  <a:gd name="T18" fmla="*/ 164 w 1599"/>
                  <a:gd name="T19" fmla="*/ 21 h 168"/>
                  <a:gd name="T20" fmla="*/ 49 w 1599"/>
                  <a:gd name="T21" fmla="*/ 11 h 168"/>
                  <a:gd name="T22" fmla="*/ 3 w 1599"/>
                  <a:gd name="T23" fmla="*/ 7 h 168"/>
                  <a:gd name="T24" fmla="*/ 0 w 1599"/>
                  <a:gd name="T25" fmla="*/ 3 h 168"/>
                  <a:gd name="T26" fmla="*/ 2 w 1599"/>
                  <a:gd name="T27" fmla="*/ 1 h 168"/>
                  <a:gd name="T28" fmla="*/ 4 w 1599"/>
                  <a:gd name="T29" fmla="*/ 0 h 168"/>
                  <a:gd name="T30" fmla="*/ 4 w 1599"/>
                  <a:gd name="T31" fmla="*/ 0 h 168"/>
                  <a:gd name="T32" fmla="*/ 4 w 1599"/>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7" name="Freeform 87"/>
              <p:cNvSpPr>
                <a:spLocks/>
              </p:cNvSpPr>
              <p:nvPr/>
            </p:nvSpPr>
            <p:spPr bwMode="auto">
              <a:xfrm>
                <a:off x="931" y="2353"/>
                <a:ext cx="582" cy="62"/>
              </a:xfrm>
              <a:custGeom>
                <a:avLst/>
                <a:gdLst>
                  <a:gd name="T0" fmla="*/ 2 w 1163"/>
                  <a:gd name="T1" fmla="*/ 0 h 124"/>
                  <a:gd name="T2" fmla="*/ 46 w 1163"/>
                  <a:gd name="T3" fmla="*/ 2 h 124"/>
                  <a:gd name="T4" fmla="*/ 73 w 1163"/>
                  <a:gd name="T5" fmla="*/ 5 h 124"/>
                  <a:gd name="T6" fmla="*/ 109 w 1163"/>
                  <a:gd name="T7" fmla="*/ 8 h 124"/>
                  <a:gd name="T8" fmla="*/ 125 w 1163"/>
                  <a:gd name="T9" fmla="*/ 10 h 124"/>
                  <a:gd name="T10" fmla="*/ 144 w 1163"/>
                  <a:gd name="T11" fmla="*/ 13 h 124"/>
                  <a:gd name="T12" fmla="*/ 146 w 1163"/>
                  <a:gd name="T13" fmla="*/ 14 h 124"/>
                  <a:gd name="T14" fmla="*/ 144 w 1163"/>
                  <a:gd name="T15" fmla="*/ 16 h 124"/>
                  <a:gd name="T16" fmla="*/ 73 w 1163"/>
                  <a:gd name="T17" fmla="*/ 12 h 124"/>
                  <a:gd name="T18" fmla="*/ 46 w 1163"/>
                  <a:gd name="T19" fmla="*/ 10 h 124"/>
                  <a:gd name="T20" fmla="*/ 24 w 1163"/>
                  <a:gd name="T21" fmla="*/ 6 h 124"/>
                  <a:gd name="T22" fmla="*/ 2 w 1163"/>
                  <a:gd name="T23" fmla="*/ 4 h 124"/>
                  <a:gd name="T24" fmla="*/ 0 w 1163"/>
                  <a:gd name="T25" fmla="*/ 2 h 124"/>
                  <a:gd name="T26" fmla="*/ 2 w 1163"/>
                  <a:gd name="T27" fmla="*/ 0 h 124"/>
                  <a:gd name="T28" fmla="*/ 2 w 1163"/>
                  <a:gd name="T29" fmla="*/ 0 h 124"/>
                  <a:gd name="T30" fmla="*/ 2 w 1163"/>
                  <a:gd name="T31" fmla="*/ 0 h 1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8" name="Freeform 88"/>
              <p:cNvSpPr>
                <a:spLocks/>
              </p:cNvSpPr>
              <p:nvPr/>
            </p:nvSpPr>
            <p:spPr bwMode="auto">
              <a:xfrm>
                <a:off x="1884" y="2335"/>
                <a:ext cx="176" cy="34"/>
              </a:xfrm>
              <a:custGeom>
                <a:avLst/>
                <a:gdLst>
                  <a:gd name="T0" fmla="*/ 2 w 352"/>
                  <a:gd name="T1" fmla="*/ 0 h 69"/>
                  <a:gd name="T2" fmla="*/ 41 w 352"/>
                  <a:gd name="T3" fmla="*/ 1 h 69"/>
                  <a:gd name="T4" fmla="*/ 44 w 352"/>
                  <a:gd name="T5" fmla="*/ 4 h 69"/>
                  <a:gd name="T6" fmla="*/ 43 w 352"/>
                  <a:gd name="T7" fmla="*/ 7 h 69"/>
                  <a:gd name="T8" fmla="*/ 41 w 352"/>
                  <a:gd name="T9" fmla="*/ 8 h 69"/>
                  <a:gd name="T10" fmla="*/ 21 w 352"/>
                  <a:gd name="T11" fmla="*/ 6 h 69"/>
                  <a:gd name="T12" fmla="*/ 2 w 352"/>
                  <a:gd name="T13" fmla="*/ 3 h 69"/>
                  <a:gd name="T14" fmla="*/ 0 w 352"/>
                  <a:gd name="T15" fmla="*/ 1 h 69"/>
                  <a:gd name="T16" fmla="*/ 2 w 352"/>
                  <a:gd name="T17" fmla="*/ 0 h 69"/>
                  <a:gd name="T18" fmla="*/ 2 w 352"/>
                  <a:gd name="T19" fmla="*/ 0 h 69"/>
                  <a:gd name="T20" fmla="*/ 2 w 3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19" name="Freeform 89"/>
              <p:cNvSpPr>
                <a:spLocks/>
              </p:cNvSpPr>
              <p:nvPr/>
            </p:nvSpPr>
            <p:spPr bwMode="auto">
              <a:xfrm>
                <a:off x="1923" y="2380"/>
                <a:ext cx="178" cy="30"/>
              </a:xfrm>
              <a:custGeom>
                <a:avLst/>
                <a:gdLst>
                  <a:gd name="T0" fmla="*/ 2 w 358"/>
                  <a:gd name="T1" fmla="*/ 3 h 60"/>
                  <a:gd name="T2" fmla="*/ 21 w 358"/>
                  <a:gd name="T3" fmla="*/ 3 h 60"/>
                  <a:gd name="T4" fmla="*/ 40 w 358"/>
                  <a:gd name="T5" fmla="*/ 0 h 60"/>
                  <a:gd name="T6" fmla="*/ 44 w 358"/>
                  <a:gd name="T7" fmla="*/ 4 h 60"/>
                  <a:gd name="T8" fmla="*/ 43 w 358"/>
                  <a:gd name="T9" fmla="*/ 7 h 60"/>
                  <a:gd name="T10" fmla="*/ 41 w 358"/>
                  <a:gd name="T11" fmla="*/ 8 h 60"/>
                  <a:gd name="T12" fmla="*/ 21 w 358"/>
                  <a:gd name="T13" fmla="*/ 8 h 60"/>
                  <a:gd name="T14" fmla="*/ 1 w 358"/>
                  <a:gd name="T15" fmla="*/ 6 h 60"/>
                  <a:gd name="T16" fmla="*/ 0 w 358"/>
                  <a:gd name="T17" fmla="*/ 4 h 60"/>
                  <a:gd name="T18" fmla="*/ 2 w 358"/>
                  <a:gd name="T19" fmla="*/ 3 h 60"/>
                  <a:gd name="T20" fmla="*/ 2 w 358"/>
                  <a:gd name="T21" fmla="*/ 3 h 60"/>
                  <a:gd name="T22" fmla="*/ 2 w 358"/>
                  <a:gd name="T23" fmla="*/ 3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0" name="Freeform 90"/>
              <p:cNvSpPr>
                <a:spLocks/>
              </p:cNvSpPr>
              <p:nvPr/>
            </p:nvSpPr>
            <p:spPr bwMode="auto">
              <a:xfrm>
                <a:off x="1938" y="2432"/>
                <a:ext cx="205" cy="36"/>
              </a:xfrm>
              <a:custGeom>
                <a:avLst/>
                <a:gdLst>
                  <a:gd name="T0" fmla="*/ 3 w 410"/>
                  <a:gd name="T1" fmla="*/ 3 h 72"/>
                  <a:gd name="T2" fmla="*/ 41 w 410"/>
                  <a:gd name="T3" fmla="*/ 2 h 72"/>
                  <a:gd name="T4" fmla="*/ 50 w 410"/>
                  <a:gd name="T5" fmla="*/ 0 h 72"/>
                  <a:gd name="T6" fmla="*/ 52 w 410"/>
                  <a:gd name="T7" fmla="*/ 2 h 72"/>
                  <a:gd name="T8" fmla="*/ 51 w 410"/>
                  <a:gd name="T9" fmla="*/ 4 h 72"/>
                  <a:gd name="T10" fmla="*/ 47 w 410"/>
                  <a:gd name="T11" fmla="*/ 6 h 72"/>
                  <a:gd name="T12" fmla="*/ 42 w 410"/>
                  <a:gd name="T13" fmla="*/ 9 h 72"/>
                  <a:gd name="T14" fmla="*/ 23 w 410"/>
                  <a:gd name="T15" fmla="*/ 9 h 72"/>
                  <a:gd name="T16" fmla="*/ 3 w 410"/>
                  <a:gd name="T17" fmla="*/ 9 h 72"/>
                  <a:gd name="T18" fmla="*/ 0 w 410"/>
                  <a:gd name="T19" fmla="*/ 6 h 72"/>
                  <a:gd name="T20" fmla="*/ 1 w 410"/>
                  <a:gd name="T21" fmla="*/ 4 h 72"/>
                  <a:gd name="T22" fmla="*/ 3 w 410"/>
                  <a:gd name="T23" fmla="*/ 3 h 72"/>
                  <a:gd name="T24" fmla="*/ 3 w 410"/>
                  <a:gd name="T25" fmla="*/ 3 h 72"/>
                  <a:gd name="T26" fmla="*/ 3 w 410"/>
                  <a:gd name="T27" fmla="*/ 3 h 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1" name="Freeform 91"/>
              <p:cNvSpPr>
                <a:spLocks/>
              </p:cNvSpPr>
              <p:nvPr/>
            </p:nvSpPr>
            <p:spPr bwMode="auto">
              <a:xfrm>
                <a:off x="943" y="702"/>
                <a:ext cx="1092" cy="298"/>
              </a:xfrm>
              <a:custGeom>
                <a:avLst/>
                <a:gdLst>
                  <a:gd name="T0" fmla="*/ 0 w 2185"/>
                  <a:gd name="T1" fmla="*/ 72 h 595"/>
                  <a:gd name="T2" fmla="*/ 10 w 2185"/>
                  <a:gd name="T3" fmla="*/ 65 h 595"/>
                  <a:gd name="T4" fmla="*/ 19 w 2185"/>
                  <a:gd name="T5" fmla="*/ 59 h 595"/>
                  <a:gd name="T6" fmla="*/ 37 w 2185"/>
                  <a:gd name="T7" fmla="*/ 50 h 595"/>
                  <a:gd name="T8" fmla="*/ 56 w 2185"/>
                  <a:gd name="T9" fmla="*/ 42 h 595"/>
                  <a:gd name="T10" fmla="*/ 78 w 2185"/>
                  <a:gd name="T11" fmla="*/ 36 h 595"/>
                  <a:gd name="T12" fmla="*/ 93 w 2185"/>
                  <a:gd name="T13" fmla="*/ 32 h 595"/>
                  <a:gd name="T14" fmla="*/ 106 w 2185"/>
                  <a:gd name="T15" fmla="*/ 27 h 595"/>
                  <a:gd name="T16" fmla="*/ 119 w 2185"/>
                  <a:gd name="T17" fmla="*/ 23 h 595"/>
                  <a:gd name="T18" fmla="*/ 134 w 2185"/>
                  <a:gd name="T19" fmla="*/ 20 h 595"/>
                  <a:gd name="T20" fmla="*/ 155 w 2185"/>
                  <a:gd name="T21" fmla="*/ 15 h 595"/>
                  <a:gd name="T22" fmla="*/ 177 w 2185"/>
                  <a:gd name="T23" fmla="*/ 8 h 595"/>
                  <a:gd name="T24" fmla="*/ 202 w 2185"/>
                  <a:gd name="T25" fmla="*/ 4 h 595"/>
                  <a:gd name="T26" fmla="*/ 223 w 2185"/>
                  <a:gd name="T27" fmla="*/ 1 h 595"/>
                  <a:gd name="T28" fmla="*/ 271 w 2185"/>
                  <a:gd name="T29" fmla="*/ 0 h 595"/>
                  <a:gd name="T30" fmla="*/ 273 w 2185"/>
                  <a:gd name="T31" fmla="*/ 2 h 595"/>
                  <a:gd name="T32" fmla="*/ 271 w 2185"/>
                  <a:gd name="T33" fmla="*/ 4 h 595"/>
                  <a:gd name="T34" fmla="*/ 225 w 2185"/>
                  <a:gd name="T35" fmla="*/ 8 h 595"/>
                  <a:gd name="T36" fmla="*/ 203 w 2185"/>
                  <a:gd name="T37" fmla="*/ 12 h 595"/>
                  <a:gd name="T38" fmla="*/ 179 w 2185"/>
                  <a:gd name="T39" fmla="*/ 18 h 595"/>
                  <a:gd name="T40" fmla="*/ 157 w 2185"/>
                  <a:gd name="T41" fmla="*/ 24 h 595"/>
                  <a:gd name="T42" fmla="*/ 136 w 2185"/>
                  <a:gd name="T43" fmla="*/ 29 h 595"/>
                  <a:gd name="T44" fmla="*/ 108 w 2185"/>
                  <a:gd name="T45" fmla="*/ 36 h 595"/>
                  <a:gd name="T46" fmla="*/ 95 w 2185"/>
                  <a:gd name="T47" fmla="*/ 40 h 595"/>
                  <a:gd name="T48" fmla="*/ 80 w 2185"/>
                  <a:gd name="T49" fmla="*/ 45 h 595"/>
                  <a:gd name="T50" fmla="*/ 58 w 2185"/>
                  <a:gd name="T51" fmla="*/ 50 h 595"/>
                  <a:gd name="T52" fmla="*/ 39 w 2185"/>
                  <a:gd name="T53" fmla="*/ 56 h 595"/>
                  <a:gd name="T54" fmla="*/ 21 w 2185"/>
                  <a:gd name="T55" fmla="*/ 63 h 595"/>
                  <a:gd name="T56" fmla="*/ 12 w 2185"/>
                  <a:gd name="T57" fmla="*/ 68 h 595"/>
                  <a:gd name="T58" fmla="*/ 2 w 2185"/>
                  <a:gd name="T59" fmla="*/ 75 h 595"/>
                  <a:gd name="T60" fmla="*/ 0 w 2185"/>
                  <a:gd name="T61" fmla="*/ 74 h 595"/>
                  <a:gd name="T62" fmla="*/ 0 w 2185"/>
                  <a:gd name="T63" fmla="*/ 72 h 595"/>
                  <a:gd name="T64" fmla="*/ 0 w 2185"/>
                  <a:gd name="T65" fmla="*/ 72 h 5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2" name="Freeform 92"/>
              <p:cNvSpPr>
                <a:spLocks/>
              </p:cNvSpPr>
              <p:nvPr/>
            </p:nvSpPr>
            <p:spPr bwMode="auto">
              <a:xfrm>
                <a:off x="2072" y="726"/>
                <a:ext cx="112" cy="169"/>
              </a:xfrm>
              <a:custGeom>
                <a:avLst/>
                <a:gdLst>
                  <a:gd name="T0" fmla="*/ 4 w 224"/>
                  <a:gd name="T1" fmla="*/ 0 h 338"/>
                  <a:gd name="T2" fmla="*/ 12 w 224"/>
                  <a:gd name="T3" fmla="*/ 9 h 338"/>
                  <a:gd name="T4" fmla="*/ 18 w 224"/>
                  <a:gd name="T5" fmla="*/ 17 h 338"/>
                  <a:gd name="T6" fmla="*/ 28 w 224"/>
                  <a:gd name="T7" fmla="*/ 37 h 338"/>
                  <a:gd name="T8" fmla="*/ 28 w 224"/>
                  <a:gd name="T9" fmla="*/ 41 h 338"/>
                  <a:gd name="T10" fmla="*/ 26 w 224"/>
                  <a:gd name="T11" fmla="*/ 43 h 338"/>
                  <a:gd name="T12" fmla="*/ 22 w 224"/>
                  <a:gd name="T13" fmla="*/ 43 h 338"/>
                  <a:gd name="T14" fmla="*/ 20 w 224"/>
                  <a:gd name="T15" fmla="*/ 40 h 338"/>
                  <a:gd name="T16" fmla="*/ 16 w 224"/>
                  <a:gd name="T17" fmla="*/ 29 h 338"/>
                  <a:gd name="T18" fmla="*/ 13 w 224"/>
                  <a:gd name="T19" fmla="*/ 20 h 338"/>
                  <a:gd name="T20" fmla="*/ 8 w 224"/>
                  <a:gd name="T21" fmla="*/ 12 h 338"/>
                  <a:gd name="T22" fmla="*/ 5 w 224"/>
                  <a:gd name="T23" fmla="*/ 7 h 338"/>
                  <a:gd name="T24" fmla="*/ 1 w 224"/>
                  <a:gd name="T25" fmla="*/ 3 h 338"/>
                  <a:gd name="T26" fmla="*/ 0 w 224"/>
                  <a:gd name="T27" fmla="*/ 2 h 338"/>
                  <a:gd name="T28" fmla="*/ 1 w 224"/>
                  <a:gd name="T29" fmla="*/ 0 h 338"/>
                  <a:gd name="T30" fmla="*/ 4 w 224"/>
                  <a:gd name="T31" fmla="*/ 0 h 338"/>
                  <a:gd name="T32" fmla="*/ 4 w 224"/>
                  <a:gd name="T33" fmla="*/ 0 h 338"/>
                  <a:gd name="T34" fmla="*/ 4 w 224"/>
                  <a:gd name="T35" fmla="*/ 0 h 3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3" name="Freeform 93"/>
              <p:cNvSpPr>
                <a:spLocks/>
              </p:cNvSpPr>
              <p:nvPr/>
            </p:nvSpPr>
            <p:spPr bwMode="auto">
              <a:xfrm>
                <a:off x="1998" y="871"/>
                <a:ext cx="189" cy="991"/>
              </a:xfrm>
              <a:custGeom>
                <a:avLst/>
                <a:gdLst>
                  <a:gd name="T0" fmla="*/ 48 w 378"/>
                  <a:gd name="T1" fmla="*/ 4 h 1983"/>
                  <a:gd name="T2" fmla="*/ 40 w 378"/>
                  <a:gd name="T3" fmla="*/ 61 h 1983"/>
                  <a:gd name="T4" fmla="*/ 37 w 378"/>
                  <a:gd name="T5" fmla="*/ 79 h 1983"/>
                  <a:gd name="T6" fmla="*/ 33 w 378"/>
                  <a:gd name="T7" fmla="*/ 97 h 1983"/>
                  <a:gd name="T8" fmla="*/ 30 w 378"/>
                  <a:gd name="T9" fmla="*/ 112 h 1983"/>
                  <a:gd name="T10" fmla="*/ 28 w 378"/>
                  <a:gd name="T11" fmla="*/ 125 h 1983"/>
                  <a:gd name="T12" fmla="*/ 23 w 378"/>
                  <a:gd name="T13" fmla="*/ 149 h 1983"/>
                  <a:gd name="T14" fmla="*/ 15 w 378"/>
                  <a:gd name="T15" fmla="*/ 203 h 1983"/>
                  <a:gd name="T16" fmla="*/ 10 w 378"/>
                  <a:gd name="T17" fmla="*/ 243 h 1983"/>
                  <a:gd name="T18" fmla="*/ 8 w 378"/>
                  <a:gd name="T19" fmla="*/ 246 h 1983"/>
                  <a:gd name="T20" fmla="*/ 5 w 378"/>
                  <a:gd name="T21" fmla="*/ 247 h 1983"/>
                  <a:gd name="T22" fmla="*/ 0 w 378"/>
                  <a:gd name="T23" fmla="*/ 243 h 1983"/>
                  <a:gd name="T24" fmla="*/ 3 w 378"/>
                  <a:gd name="T25" fmla="*/ 222 h 1983"/>
                  <a:gd name="T26" fmla="*/ 6 w 378"/>
                  <a:gd name="T27" fmla="*/ 202 h 1983"/>
                  <a:gd name="T28" fmla="*/ 10 w 378"/>
                  <a:gd name="T29" fmla="*/ 173 h 1983"/>
                  <a:gd name="T30" fmla="*/ 14 w 378"/>
                  <a:gd name="T31" fmla="*/ 148 h 1983"/>
                  <a:gd name="T32" fmla="*/ 20 w 378"/>
                  <a:gd name="T33" fmla="*/ 124 h 1983"/>
                  <a:gd name="T34" fmla="*/ 22 w 378"/>
                  <a:gd name="T35" fmla="*/ 110 h 1983"/>
                  <a:gd name="T36" fmla="*/ 26 w 378"/>
                  <a:gd name="T37" fmla="*/ 96 h 1983"/>
                  <a:gd name="T38" fmla="*/ 33 w 378"/>
                  <a:gd name="T39" fmla="*/ 60 h 1983"/>
                  <a:gd name="T40" fmla="*/ 40 w 378"/>
                  <a:gd name="T41" fmla="*/ 3 h 1983"/>
                  <a:gd name="T42" fmla="*/ 41 w 378"/>
                  <a:gd name="T43" fmla="*/ 0 h 1983"/>
                  <a:gd name="T44" fmla="*/ 44 w 378"/>
                  <a:gd name="T45" fmla="*/ 0 h 1983"/>
                  <a:gd name="T46" fmla="*/ 48 w 378"/>
                  <a:gd name="T47" fmla="*/ 4 h 1983"/>
                  <a:gd name="T48" fmla="*/ 48 w 378"/>
                  <a:gd name="T49" fmla="*/ 4 h 1983"/>
                  <a:gd name="T50" fmla="*/ 48 w 378"/>
                  <a:gd name="T51" fmla="*/ 4 h 19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4" name="Freeform 94"/>
              <p:cNvSpPr>
                <a:spLocks/>
              </p:cNvSpPr>
              <p:nvPr/>
            </p:nvSpPr>
            <p:spPr bwMode="auto">
              <a:xfrm>
                <a:off x="1948" y="791"/>
                <a:ext cx="122" cy="898"/>
              </a:xfrm>
              <a:custGeom>
                <a:avLst/>
                <a:gdLst>
                  <a:gd name="T0" fmla="*/ 31 w 243"/>
                  <a:gd name="T1" fmla="*/ 3 h 1797"/>
                  <a:gd name="T2" fmla="*/ 31 w 243"/>
                  <a:gd name="T3" fmla="*/ 30 h 1797"/>
                  <a:gd name="T4" fmla="*/ 29 w 243"/>
                  <a:gd name="T5" fmla="*/ 41 h 1797"/>
                  <a:gd name="T6" fmla="*/ 27 w 243"/>
                  <a:gd name="T7" fmla="*/ 76 h 1797"/>
                  <a:gd name="T8" fmla="*/ 26 w 243"/>
                  <a:gd name="T9" fmla="*/ 110 h 1797"/>
                  <a:gd name="T10" fmla="*/ 22 w 243"/>
                  <a:gd name="T11" fmla="*/ 140 h 1797"/>
                  <a:gd name="T12" fmla="*/ 17 w 243"/>
                  <a:gd name="T13" fmla="*/ 169 h 1797"/>
                  <a:gd name="T14" fmla="*/ 13 w 243"/>
                  <a:gd name="T15" fmla="*/ 184 h 1797"/>
                  <a:gd name="T16" fmla="*/ 10 w 243"/>
                  <a:gd name="T17" fmla="*/ 196 h 1797"/>
                  <a:gd name="T18" fmla="*/ 4 w 243"/>
                  <a:gd name="T19" fmla="*/ 222 h 1797"/>
                  <a:gd name="T20" fmla="*/ 2 w 243"/>
                  <a:gd name="T21" fmla="*/ 224 h 1797"/>
                  <a:gd name="T22" fmla="*/ 0 w 243"/>
                  <a:gd name="T23" fmla="*/ 222 h 1797"/>
                  <a:gd name="T24" fmla="*/ 7 w 243"/>
                  <a:gd name="T25" fmla="*/ 168 h 1797"/>
                  <a:gd name="T26" fmla="*/ 16 w 243"/>
                  <a:gd name="T27" fmla="*/ 109 h 1797"/>
                  <a:gd name="T28" fmla="*/ 19 w 243"/>
                  <a:gd name="T29" fmla="*/ 75 h 1797"/>
                  <a:gd name="T30" fmla="*/ 21 w 243"/>
                  <a:gd name="T31" fmla="*/ 41 h 1797"/>
                  <a:gd name="T32" fmla="*/ 22 w 243"/>
                  <a:gd name="T33" fmla="*/ 30 h 1797"/>
                  <a:gd name="T34" fmla="*/ 25 w 243"/>
                  <a:gd name="T35" fmla="*/ 3 h 1797"/>
                  <a:gd name="T36" fmla="*/ 25 w 243"/>
                  <a:gd name="T37" fmla="*/ 1 h 1797"/>
                  <a:gd name="T38" fmla="*/ 27 w 243"/>
                  <a:gd name="T39" fmla="*/ 0 h 1797"/>
                  <a:gd name="T40" fmla="*/ 31 w 243"/>
                  <a:gd name="T41" fmla="*/ 3 h 1797"/>
                  <a:gd name="T42" fmla="*/ 31 w 243"/>
                  <a:gd name="T43" fmla="*/ 3 h 1797"/>
                  <a:gd name="T44" fmla="*/ 31 w 243"/>
                  <a:gd name="T45" fmla="*/ 3 h 17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5" name="Freeform 95"/>
              <p:cNvSpPr>
                <a:spLocks/>
              </p:cNvSpPr>
              <p:nvPr/>
            </p:nvSpPr>
            <p:spPr bwMode="auto">
              <a:xfrm>
                <a:off x="942" y="1024"/>
                <a:ext cx="210" cy="837"/>
              </a:xfrm>
              <a:custGeom>
                <a:avLst/>
                <a:gdLst>
                  <a:gd name="T0" fmla="*/ 3 w 421"/>
                  <a:gd name="T1" fmla="*/ 2 h 1673"/>
                  <a:gd name="T2" fmla="*/ 7 w 421"/>
                  <a:gd name="T3" fmla="*/ 30 h 1673"/>
                  <a:gd name="T4" fmla="*/ 9 w 421"/>
                  <a:gd name="T5" fmla="*/ 42 h 1673"/>
                  <a:gd name="T6" fmla="*/ 12 w 421"/>
                  <a:gd name="T7" fmla="*/ 53 h 1673"/>
                  <a:gd name="T8" fmla="*/ 15 w 421"/>
                  <a:gd name="T9" fmla="*/ 65 h 1673"/>
                  <a:gd name="T10" fmla="*/ 19 w 421"/>
                  <a:gd name="T11" fmla="*/ 77 h 1673"/>
                  <a:gd name="T12" fmla="*/ 23 w 421"/>
                  <a:gd name="T13" fmla="*/ 90 h 1673"/>
                  <a:gd name="T14" fmla="*/ 28 w 421"/>
                  <a:gd name="T15" fmla="*/ 104 h 1673"/>
                  <a:gd name="T16" fmla="*/ 41 w 421"/>
                  <a:gd name="T17" fmla="*/ 161 h 1673"/>
                  <a:gd name="T18" fmla="*/ 52 w 421"/>
                  <a:gd name="T19" fmla="*/ 202 h 1673"/>
                  <a:gd name="T20" fmla="*/ 52 w 421"/>
                  <a:gd name="T21" fmla="*/ 205 h 1673"/>
                  <a:gd name="T22" fmla="*/ 50 w 421"/>
                  <a:gd name="T23" fmla="*/ 210 h 1673"/>
                  <a:gd name="T24" fmla="*/ 46 w 421"/>
                  <a:gd name="T25" fmla="*/ 208 h 1673"/>
                  <a:gd name="T26" fmla="*/ 44 w 421"/>
                  <a:gd name="T27" fmla="*/ 205 h 1673"/>
                  <a:gd name="T28" fmla="*/ 42 w 421"/>
                  <a:gd name="T29" fmla="*/ 193 h 1673"/>
                  <a:gd name="T30" fmla="*/ 40 w 421"/>
                  <a:gd name="T31" fmla="*/ 183 h 1673"/>
                  <a:gd name="T32" fmla="*/ 37 w 421"/>
                  <a:gd name="T33" fmla="*/ 174 h 1673"/>
                  <a:gd name="T34" fmla="*/ 34 w 421"/>
                  <a:gd name="T35" fmla="*/ 163 h 1673"/>
                  <a:gd name="T36" fmla="*/ 22 w 421"/>
                  <a:gd name="T37" fmla="*/ 105 h 1673"/>
                  <a:gd name="T38" fmla="*/ 17 w 421"/>
                  <a:gd name="T39" fmla="*/ 91 h 1673"/>
                  <a:gd name="T40" fmla="*/ 14 w 421"/>
                  <a:gd name="T41" fmla="*/ 78 h 1673"/>
                  <a:gd name="T42" fmla="*/ 7 w 421"/>
                  <a:gd name="T43" fmla="*/ 55 h 1673"/>
                  <a:gd name="T44" fmla="*/ 0 w 421"/>
                  <a:gd name="T45" fmla="*/ 2 h 1673"/>
                  <a:gd name="T46" fmla="*/ 1 w 421"/>
                  <a:gd name="T47" fmla="*/ 0 h 1673"/>
                  <a:gd name="T48" fmla="*/ 3 w 421"/>
                  <a:gd name="T49" fmla="*/ 2 h 1673"/>
                  <a:gd name="T50" fmla="*/ 3 w 421"/>
                  <a:gd name="T51" fmla="*/ 2 h 1673"/>
                  <a:gd name="T52" fmla="*/ 3 w 421"/>
                  <a:gd name="T53" fmla="*/ 2 h 167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6" name="Freeform 96"/>
              <p:cNvSpPr>
                <a:spLocks/>
              </p:cNvSpPr>
              <p:nvPr/>
            </p:nvSpPr>
            <p:spPr bwMode="auto">
              <a:xfrm>
                <a:off x="1173" y="1866"/>
                <a:ext cx="687" cy="43"/>
              </a:xfrm>
              <a:custGeom>
                <a:avLst/>
                <a:gdLst>
                  <a:gd name="T0" fmla="*/ 2 w 1375"/>
                  <a:gd name="T1" fmla="*/ 1 h 88"/>
                  <a:gd name="T2" fmla="*/ 24 w 1375"/>
                  <a:gd name="T3" fmla="*/ 1 h 88"/>
                  <a:gd name="T4" fmla="*/ 47 w 1375"/>
                  <a:gd name="T5" fmla="*/ 0 h 88"/>
                  <a:gd name="T6" fmla="*/ 167 w 1375"/>
                  <a:gd name="T7" fmla="*/ 1 h 88"/>
                  <a:gd name="T8" fmla="*/ 170 w 1375"/>
                  <a:gd name="T9" fmla="*/ 2 h 88"/>
                  <a:gd name="T10" fmla="*/ 171 w 1375"/>
                  <a:gd name="T11" fmla="*/ 6 h 88"/>
                  <a:gd name="T12" fmla="*/ 170 w 1375"/>
                  <a:gd name="T13" fmla="*/ 9 h 88"/>
                  <a:gd name="T14" fmla="*/ 167 w 1375"/>
                  <a:gd name="T15" fmla="*/ 10 h 88"/>
                  <a:gd name="T16" fmla="*/ 107 w 1375"/>
                  <a:gd name="T17" fmla="*/ 9 h 88"/>
                  <a:gd name="T18" fmla="*/ 47 w 1375"/>
                  <a:gd name="T19" fmla="*/ 8 h 88"/>
                  <a:gd name="T20" fmla="*/ 24 w 1375"/>
                  <a:gd name="T21" fmla="*/ 7 h 88"/>
                  <a:gd name="T22" fmla="*/ 1 w 1375"/>
                  <a:gd name="T23" fmla="*/ 5 h 88"/>
                  <a:gd name="T24" fmla="*/ 0 w 1375"/>
                  <a:gd name="T25" fmla="*/ 2 h 88"/>
                  <a:gd name="T26" fmla="*/ 2 w 1375"/>
                  <a:gd name="T27" fmla="*/ 1 h 88"/>
                  <a:gd name="T28" fmla="*/ 2 w 1375"/>
                  <a:gd name="T29" fmla="*/ 1 h 88"/>
                  <a:gd name="T30" fmla="*/ 2 w 1375"/>
                  <a:gd name="T31" fmla="*/ 1 h 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7" name="Freeform 97"/>
              <p:cNvSpPr>
                <a:spLocks/>
              </p:cNvSpPr>
              <p:nvPr/>
            </p:nvSpPr>
            <p:spPr bwMode="auto">
              <a:xfrm>
                <a:off x="1874" y="1868"/>
                <a:ext cx="130" cy="47"/>
              </a:xfrm>
              <a:custGeom>
                <a:avLst/>
                <a:gdLst>
                  <a:gd name="T0" fmla="*/ 3 w 261"/>
                  <a:gd name="T1" fmla="*/ 5 h 95"/>
                  <a:gd name="T2" fmla="*/ 12 w 261"/>
                  <a:gd name="T3" fmla="*/ 3 h 95"/>
                  <a:gd name="T4" fmla="*/ 30 w 261"/>
                  <a:gd name="T5" fmla="*/ 0 h 95"/>
                  <a:gd name="T6" fmla="*/ 32 w 261"/>
                  <a:gd name="T7" fmla="*/ 1 h 95"/>
                  <a:gd name="T8" fmla="*/ 31 w 261"/>
                  <a:gd name="T9" fmla="*/ 3 h 95"/>
                  <a:gd name="T10" fmla="*/ 23 w 261"/>
                  <a:gd name="T11" fmla="*/ 7 h 95"/>
                  <a:gd name="T12" fmla="*/ 15 w 261"/>
                  <a:gd name="T13" fmla="*/ 11 h 95"/>
                  <a:gd name="T14" fmla="*/ 3 w 261"/>
                  <a:gd name="T15" fmla="*/ 11 h 95"/>
                  <a:gd name="T16" fmla="*/ 0 w 261"/>
                  <a:gd name="T17" fmla="*/ 8 h 95"/>
                  <a:gd name="T18" fmla="*/ 0 w 261"/>
                  <a:gd name="T19" fmla="*/ 6 h 95"/>
                  <a:gd name="T20" fmla="*/ 3 w 261"/>
                  <a:gd name="T21" fmla="*/ 5 h 95"/>
                  <a:gd name="T22" fmla="*/ 3 w 261"/>
                  <a:gd name="T23" fmla="*/ 5 h 95"/>
                  <a:gd name="T24" fmla="*/ 3 w 261"/>
                  <a:gd name="T25" fmla="*/ 5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8" name="Freeform 98"/>
              <p:cNvSpPr>
                <a:spLocks/>
              </p:cNvSpPr>
              <p:nvPr/>
            </p:nvSpPr>
            <p:spPr bwMode="auto">
              <a:xfrm>
                <a:off x="1242" y="1877"/>
                <a:ext cx="105" cy="142"/>
              </a:xfrm>
              <a:custGeom>
                <a:avLst/>
                <a:gdLst>
                  <a:gd name="T0" fmla="*/ 22 w 209"/>
                  <a:gd name="T1" fmla="*/ 3 h 283"/>
                  <a:gd name="T2" fmla="*/ 27 w 209"/>
                  <a:gd name="T3" fmla="*/ 13 h 283"/>
                  <a:gd name="T4" fmla="*/ 26 w 209"/>
                  <a:gd name="T5" fmla="*/ 16 h 283"/>
                  <a:gd name="T6" fmla="*/ 22 w 209"/>
                  <a:gd name="T7" fmla="*/ 23 h 283"/>
                  <a:gd name="T8" fmla="*/ 17 w 209"/>
                  <a:gd name="T9" fmla="*/ 29 h 283"/>
                  <a:gd name="T10" fmla="*/ 10 w 209"/>
                  <a:gd name="T11" fmla="*/ 33 h 283"/>
                  <a:gd name="T12" fmla="*/ 3 w 209"/>
                  <a:gd name="T13" fmla="*/ 36 h 283"/>
                  <a:gd name="T14" fmla="*/ 0 w 209"/>
                  <a:gd name="T15" fmla="*/ 35 h 283"/>
                  <a:gd name="T16" fmla="*/ 1 w 209"/>
                  <a:gd name="T17" fmla="*/ 33 h 283"/>
                  <a:gd name="T18" fmla="*/ 11 w 209"/>
                  <a:gd name="T19" fmla="*/ 25 h 283"/>
                  <a:gd name="T20" fmla="*/ 17 w 209"/>
                  <a:gd name="T21" fmla="*/ 14 h 283"/>
                  <a:gd name="T22" fmla="*/ 13 w 209"/>
                  <a:gd name="T23" fmla="*/ 6 h 283"/>
                  <a:gd name="T24" fmla="*/ 13 w 209"/>
                  <a:gd name="T25" fmla="*/ 3 h 283"/>
                  <a:gd name="T26" fmla="*/ 16 w 209"/>
                  <a:gd name="T27" fmla="*/ 0 h 283"/>
                  <a:gd name="T28" fmla="*/ 22 w 209"/>
                  <a:gd name="T29" fmla="*/ 3 h 283"/>
                  <a:gd name="T30" fmla="*/ 22 w 209"/>
                  <a:gd name="T31" fmla="*/ 3 h 283"/>
                  <a:gd name="T32" fmla="*/ 22 w 209"/>
                  <a:gd name="T33" fmla="*/ 3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29" name="Freeform 99"/>
              <p:cNvSpPr>
                <a:spLocks/>
              </p:cNvSpPr>
              <p:nvPr/>
            </p:nvSpPr>
            <p:spPr bwMode="auto">
              <a:xfrm>
                <a:off x="1182" y="2007"/>
                <a:ext cx="51" cy="65"/>
              </a:xfrm>
              <a:custGeom>
                <a:avLst/>
                <a:gdLst>
                  <a:gd name="T0" fmla="*/ 4 w 101"/>
                  <a:gd name="T1" fmla="*/ 16 h 130"/>
                  <a:gd name="T2" fmla="*/ 0 w 101"/>
                  <a:gd name="T3" fmla="*/ 10 h 130"/>
                  <a:gd name="T4" fmla="*/ 1 w 101"/>
                  <a:gd name="T5" fmla="*/ 8 h 130"/>
                  <a:gd name="T6" fmla="*/ 5 w 101"/>
                  <a:gd name="T7" fmla="*/ 4 h 130"/>
                  <a:gd name="T8" fmla="*/ 10 w 101"/>
                  <a:gd name="T9" fmla="*/ 0 h 130"/>
                  <a:gd name="T10" fmla="*/ 13 w 101"/>
                  <a:gd name="T11" fmla="*/ 1 h 130"/>
                  <a:gd name="T12" fmla="*/ 12 w 101"/>
                  <a:gd name="T13" fmla="*/ 4 h 130"/>
                  <a:gd name="T14" fmla="*/ 7 w 101"/>
                  <a:gd name="T15" fmla="*/ 10 h 130"/>
                  <a:gd name="T16" fmla="*/ 8 w 101"/>
                  <a:gd name="T17" fmla="*/ 14 h 130"/>
                  <a:gd name="T18" fmla="*/ 7 w 101"/>
                  <a:gd name="T19" fmla="*/ 17 h 130"/>
                  <a:gd name="T20" fmla="*/ 4 w 101"/>
                  <a:gd name="T21" fmla="*/ 16 h 130"/>
                  <a:gd name="T22" fmla="*/ 4 w 101"/>
                  <a:gd name="T23" fmla="*/ 16 h 130"/>
                  <a:gd name="T24" fmla="*/ 4 w 101"/>
                  <a:gd name="T25" fmla="*/ 16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0" name="Freeform 100"/>
              <p:cNvSpPr>
                <a:spLocks/>
              </p:cNvSpPr>
              <p:nvPr/>
            </p:nvSpPr>
            <p:spPr bwMode="auto">
              <a:xfrm>
                <a:off x="1755" y="1874"/>
                <a:ext cx="152" cy="93"/>
              </a:xfrm>
              <a:custGeom>
                <a:avLst/>
                <a:gdLst>
                  <a:gd name="T0" fmla="*/ 9 w 304"/>
                  <a:gd name="T1" fmla="*/ 3 h 187"/>
                  <a:gd name="T2" fmla="*/ 10 w 304"/>
                  <a:gd name="T3" fmla="*/ 7 h 187"/>
                  <a:gd name="T4" fmla="*/ 12 w 304"/>
                  <a:gd name="T5" fmla="*/ 11 h 187"/>
                  <a:gd name="T6" fmla="*/ 16 w 304"/>
                  <a:gd name="T7" fmla="*/ 13 h 187"/>
                  <a:gd name="T8" fmla="*/ 19 w 304"/>
                  <a:gd name="T9" fmla="*/ 15 h 187"/>
                  <a:gd name="T10" fmla="*/ 36 w 304"/>
                  <a:gd name="T11" fmla="*/ 16 h 187"/>
                  <a:gd name="T12" fmla="*/ 38 w 304"/>
                  <a:gd name="T13" fmla="*/ 17 h 187"/>
                  <a:gd name="T14" fmla="*/ 37 w 304"/>
                  <a:gd name="T15" fmla="*/ 19 h 187"/>
                  <a:gd name="T16" fmla="*/ 27 w 304"/>
                  <a:gd name="T17" fmla="*/ 21 h 187"/>
                  <a:gd name="T18" fmla="*/ 18 w 304"/>
                  <a:gd name="T19" fmla="*/ 23 h 187"/>
                  <a:gd name="T20" fmla="*/ 6 w 304"/>
                  <a:gd name="T21" fmla="*/ 16 h 187"/>
                  <a:gd name="T22" fmla="*/ 0 w 304"/>
                  <a:gd name="T23" fmla="*/ 4 h 187"/>
                  <a:gd name="T24" fmla="*/ 1 w 304"/>
                  <a:gd name="T25" fmla="*/ 1 h 187"/>
                  <a:gd name="T26" fmla="*/ 4 w 304"/>
                  <a:gd name="T27" fmla="*/ 0 h 187"/>
                  <a:gd name="T28" fmla="*/ 9 w 304"/>
                  <a:gd name="T29" fmla="*/ 3 h 187"/>
                  <a:gd name="T30" fmla="*/ 9 w 304"/>
                  <a:gd name="T31" fmla="*/ 3 h 187"/>
                  <a:gd name="T32" fmla="*/ 9 w 304"/>
                  <a:gd name="T33" fmla="*/ 3 h 1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1" name="Freeform 101"/>
              <p:cNvSpPr>
                <a:spLocks/>
              </p:cNvSpPr>
              <p:nvPr/>
            </p:nvSpPr>
            <p:spPr bwMode="auto">
              <a:xfrm>
                <a:off x="1928" y="1943"/>
                <a:ext cx="25" cy="83"/>
              </a:xfrm>
              <a:custGeom>
                <a:avLst/>
                <a:gdLst>
                  <a:gd name="T0" fmla="*/ 6 w 49"/>
                  <a:gd name="T1" fmla="*/ 2 h 167"/>
                  <a:gd name="T2" fmla="*/ 7 w 49"/>
                  <a:gd name="T3" fmla="*/ 8 h 167"/>
                  <a:gd name="T4" fmla="*/ 5 w 49"/>
                  <a:gd name="T5" fmla="*/ 19 h 167"/>
                  <a:gd name="T6" fmla="*/ 3 w 49"/>
                  <a:gd name="T7" fmla="*/ 20 h 167"/>
                  <a:gd name="T8" fmla="*/ 2 w 49"/>
                  <a:gd name="T9" fmla="*/ 19 h 167"/>
                  <a:gd name="T10" fmla="*/ 0 w 49"/>
                  <a:gd name="T11" fmla="*/ 8 h 167"/>
                  <a:gd name="T12" fmla="*/ 1 w 49"/>
                  <a:gd name="T13" fmla="*/ 2 h 167"/>
                  <a:gd name="T14" fmla="*/ 3 w 49"/>
                  <a:gd name="T15" fmla="*/ 0 h 167"/>
                  <a:gd name="T16" fmla="*/ 6 w 49"/>
                  <a:gd name="T17" fmla="*/ 2 h 167"/>
                  <a:gd name="T18" fmla="*/ 6 w 49"/>
                  <a:gd name="T19" fmla="*/ 2 h 167"/>
                  <a:gd name="T20" fmla="*/ 6 w 49"/>
                  <a:gd name="T21" fmla="*/ 2 h 1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2" name="Freeform 102"/>
              <p:cNvSpPr>
                <a:spLocks/>
              </p:cNvSpPr>
              <p:nvPr/>
            </p:nvSpPr>
            <p:spPr bwMode="auto">
              <a:xfrm>
                <a:off x="1229" y="1770"/>
                <a:ext cx="33" cy="70"/>
              </a:xfrm>
              <a:custGeom>
                <a:avLst/>
                <a:gdLst>
                  <a:gd name="T0" fmla="*/ 7 w 66"/>
                  <a:gd name="T1" fmla="*/ 3 h 141"/>
                  <a:gd name="T2" fmla="*/ 9 w 66"/>
                  <a:gd name="T3" fmla="*/ 15 h 141"/>
                  <a:gd name="T4" fmla="*/ 8 w 66"/>
                  <a:gd name="T5" fmla="*/ 17 h 141"/>
                  <a:gd name="T6" fmla="*/ 5 w 66"/>
                  <a:gd name="T7" fmla="*/ 16 h 141"/>
                  <a:gd name="T8" fmla="*/ 0 w 66"/>
                  <a:gd name="T9" fmla="*/ 3 h 141"/>
                  <a:gd name="T10" fmla="*/ 1 w 66"/>
                  <a:gd name="T11" fmla="*/ 1 h 141"/>
                  <a:gd name="T12" fmla="*/ 3 w 66"/>
                  <a:gd name="T13" fmla="*/ 0 h 141"/>
                  <a:gd name="T14" fmla="*/ 7 w 66"/>
                  <a:gd name="T15" fmla="*/ 3 h 141"/>
                  <a:gd name="T16" fmla="*/ 7 w 66"/>
                  <a:gd name="T17" fmla="*/ 3 h 141"/>
                  <a:gd name="T18" fmla="*/ 7 w 66"/>
                  <a:gd name="T19" fmla="*/ 3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 h="141">
                    <a:moveTo>
                      <a:pt x="51" y="27"/>
                    </a:moveTo>
                    <a:lnTo>
                      <a:pt x="66" y="122"/>
                    </a:lnTo>
                    <a:lnTo>
                      <a:pt x="57" y="141"/>
                    </a:lnTo>
                    <a:lnTo>
                      <a:pt x="38" y="133"/>
                    </a:lnTo>
                    <a:lnTo>
                      <a:pt x="0" y="31"/>
                    </a:lnTo>
                    <a:lnTo>
                      <a:pt x="5" y="8"/>
                    </a:lnTo>
                    <a:lnTo>
                      <a:pt x="20" y="0"/>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3" name="Freeform 103"/>
              <p:cNvSpPr>
                <a:spLocks/>
              </p:cNvSpPr>
              <p:nvPr/>
            </p:nvSpPr>
            <p:spPr bwMode="auto">
              <a:xfrm>
                <a:off x="1232" y="1727"/>
                <a:ext cx="606" cy="60"/>
              </a:xfrm>
              <a:custGeom>
                <a:avLst/>
                <a:gdLst>
                  <a:gd name="T0" fmla="*/ 0 w 1213"/>
                  <a:gd name="T1" fmla="*/ 11 h 119"/>
                  <a:gd name="T2" fmla="*/ 15 w 1213"/>
                  <a:gd name="T3" fmla="*/ 10 h 119"/>
                  <a:gd name="T4" fmla="*/ 77 w 1213"/>
                  <a:gd name="T5" fmla="*/ 3 h 119"/>
                  <a:gd name="T6" fmla="*/ 113 w 1213"/>
                  <a:gd name="T7" fmla="*/ 0 h 119"/>
                  <a:gd name="T8" fmla="*/ 150 w 1213"/>
                  <a:gd name="T9" fmla="*/ 1 h 119"/>
                  <a:gd name="T10" fmla="*/ 151 w 1213"/>
                  <a:gd name="T11" fmla="*/ 3 h 119"/>
                  <a:gd name="T12" fmla="*/ 150 w 1213"/>
                  <a:gd name="T13" fmla="*/ 5 h 119"/>
                  <a:gd name="T14" fmla="*/ 74 w 1213"/>
                  <a:gd name="T15" fmla="*/ 9 h 119"/>
                  <a:gd name="T16" fmla="*/ 15 w 1213"/>
                  <a:gd name="T17" fmla="*/ 15 h 119"/>
                  <a:gd name="T18" fmla="*/ 3 w 1213"/>
                  <a:gd name="T19" fmla="*/ 15 h 119"/>
                  <a:gd name="T20" fmla="*/ 0 w 1213"/>
                  <a:gd name="T21" fmla="*/ 14 h 119"/>
                  <a:gd name="T22" fmla="*/ 0 w 1213"/>
                  <a:gd name="T23" fmla="*/ 11 h 119"/>
                  <a:gd name="T24" fmla="*/ 0 w 1213"/>
                  <a:gd name="T25" fmla="*/ 11 h 119"/>
                  <a:gd name="T26" fmla="*/ 0 w 1213"/>
                  <a:gd name="T27" fmla="*/ 11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4" name="Freeform 104"/>
              <p:cNvSpPr>
                <a:spLocks/>
              </p:cNvSpPr>
              <p:nvPr/>
            </p:nvSpPr>
            <p:spPr bwMode="auto">
              <a:xfrm>
                <a:off x="1821" y="1730"/>
                <a:ext cx="24" cy="80"/>
              </a:xfrm>
              <a:custGeom>
                <a:avLst/>
                <a:gdLst>
                  <a:gd name="T0" fmla="*/ 6 w 47"/>
                  <a:gd name="T1" fmla="*/ 4 h 160"/>
                  <a:gd name="T2" fmla="*/ 5 w 47"/>
                  <a:gd name="T3" fmla="*/ 19 h 160"/>
                  <a:gd name="T4" fmla="*/ 3 w 47"/>
                  <a:gd name="T5" fmla="*/ 20 h 160"/>
                  <a:gd name="T6" fmla="*/ 1 w 47"/>
                  <a:gd name="T7" fmla="*/ 19 h 160"/>
                  <a:gd name="T8" fmla="*/ 0 w 47"/>
                  <a:gd name="T9" fmla="*/ 4 h 160"/>
                  <a:gd name="T10" fmla="*/ 1 w 47"/>
                  <a:gd name="T11" fmla="*/ 1 h 160"/>
                  <a:gd name="T12" fmla="*/ 3 w 47"/>
                  <a:gd name="T13" fmla="*/ 0 h 160"/>
                  <a:gd name="T14" fmla="*/ 6 w 47"/>
                  <a:gd name="T15" fmla="*/ 4 h 160"/>
                  <a:gd name="T16" fmla="*/ 6 w 47"/>
                  <a:gd name="T17" fmla="*/ 4 h 160"/>
                  <a:gd name="T18" fmla="*/ 6 w 47"/>
                  <a:gd name="T19" fmla="*/ 4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160">
                    <a:moveTo>
                      <a:pt x="47" y="25"/>
                    </a:moveTo>
                    <a:lnTo>
                      <a:pt x="38" y="147"/>
                    </a:lnTo>
                    <a:lnTo>
                      <a:pt x="23" y="160"/>
                    </a:lnTo>
                    <a:lnTo>
                      <a:pt x="8" y="147"/>
                    </a:lnTo>
                    <a:lnTo>
                      <a:pt x="0" y="25"/>
                    </a:lnTo>
                    <a:lnTo>
                      <a:pt x="8" y="6"/>
                    </a:lnTo>
                    <a:lnTo>
                      <a:pt x="23" y="0"/>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5" name="Freeform 105"/>
              <p:cNvSpPr>
                <a:spLocks/>
              </p:cNvSpPr>
              <p:nvPr/>
            </p:nvSpPr>
            <p:spPr bwMode="auto">
              <a:xfrm>
                <a:off x="1696" y="1761"/>
                <a:ext cx="23" cy="61"/>
              </a:xfrm>
              <a:custGeom>
                <a:avLst/>
                <a:gdLst>
                  <a:gd name="T0" fmla="*/ 6 w 46"/>
                  <a:gd name="T1" fmla="*/ 3 h 122"/>
                  <a:gd name="T2" fmla="*/ 5 w 46"/>
                  <a:gd name="T3" fmla="*/ 14 h 122"/>
                  <a:gd name="T4" fmla="*/ 3 w 46"/>
                  <a:gd name="T5" fmla="*/ 16 h 122"/>
                  <a:gd name="T6" fmla="*/ 2 w 46"/>
                  <a:gd name="T7" fmla="*/ 14 h 122"/>
                  <a:gd name="T8" fmla="*/ 0 w 46"/>
                  <a:gd name="T9" fmla="*/ 3 h 122"/>
                  <a:gd name="T10" fmla="*/ 1 w 46"/>
                  <a:gd name="T11" fmla="*/ 1 h 122"/>
                  <a:gd name="T12" fmla="*/ 3 w 46"/>
                  <a:gd name="T13" fmla="*/ 0 h 122"/>
                  <a:gd name="T14" fmla="*/ 6 w 46"/>
                  <a:gd name="T15" fmla="*/ 3 h 122"/>
                  <a:gd name="T16" fmla="*/ 6 w 46"/>
                  <a:gd name="T17" fmla="*/ 3 h 122"/>
                  <a:gd name="T18" fmla="*/ 6 w 46"/>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122">
                    <a:moveTo>
                      <a:pt x="46" y="23"/>
                    </a:moveTo>
                    <a:lnTo>
                      <a:pt x="38" y="108"/>
                    </a:lnTo>
                    <a:lnTo>
                      <a:pt x="23" y="122"/>
                    </a:lnTo>
                    <a:lnTo>
                      <a:pt x="9" y="105"/>
                    </a:lnTo>
                    <a:lnTo>
                      <a:pt x="0" y="23"/>
                    </a:lnTo>
                    <a:lnTo>
                      <a:pt x="7" y="6"/>
                    </a:lnTo>
                    <a:lnTo>
                      <a:pt x="23" y="0"/>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6" name="Freeform 106"/>
              <p:cNvSpPr>
                <a:spLocks/>
              </p:cNvSpPr>
              <p:nvPr/>
            </p:nvSpPr>
            <p:spPr bwMode="auto">
              <a:xfrm>
                <a:off x="1582" y="1760"/>
                <a:ext cx="29" cy="61"/>
              </a:xfrm>
              <a:custGeom>
                <a:avLst/>
                <a:gdLst>
                  <a:gd name="T0" fmla="*/ 8 w 57"/>
                  <a:gd name="T1" fmla="*/ 3 h 122"/>
                  <a:gd name="T2" fmla="*/ 6 w 57"/>
                  <a:gd name="T3" fmla="*/ 13 h 122"/>
                  <a:gd name="T4" fmla="*/ 4 w 57"/>
                  <a:gd name="T5" fmla="*/ 16 h 122"/>
                  <a:gd name="T6" fmla="*/ 3 w 57"/>
                  <a:gd name="T7" fmla="*/ 13 h 122"/>
                  <a:gd name="T8" fmla="*/ 0 w 57"/>
                  <a:gd name="T9" fmla="*/ 2 h 122"/>
                  <a:gd name="T10" fmla="*/ 2 w 57"/>
                  <a:gd name="T11" fmla="*/ 1 h 122"/>
                  <a:gd name="T12" fmla="*/ 4 w 57"/>
                  <a:gd name="T13" fmla="*/ 0 h 122"/>
                  <a:gd name="T14" fmla="*/ 8 w 57"/>
                  <a:gd name="T15" fmla="*/ 3 h 122"/>
                  <a:gd name="T16" fmla="*/ 8 w 57"/>
                  <a:gd name="T17" fmla="*/ 3 h 122"/>
                  <a:gd name="T18" fmla="*/ 8 w 57"/>
                  <a:gd name="T19" fmla="*/ 3 h 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22">
                    <a:moveTo>
                      <a:pt x="57" y="17"/>
                    </a:moveTo>
                    <a:lnTo>
                      <a:pt x="47" y="97"/>
                    </a:lnTo>
                    <a:lnTo>
                      <a:pt x="32" y="122"/>
                    </a:lnTo>
                    <a:lnTo>
                      <a:pt x="17" y="103"/>
                    </a:lnTo>
                    <a:lnTo>
                      <a:pt x="0" y="15"/>
                    </a:lnTo>
                    <a:lnTo>
                      <a:pt x="9" y="2"/>
                    </a:lnTo>
                    <a:lnTo>
                      <a:pt x="28" y="0"/>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7" name="Freeform 107"/>
              <p:cNvSpPr>
                <a:spLocks/>
              </p:cNvSpPr>
              <p:nvPr/>
            </p:nvSpPr>
            <p:spPr bwMode="auto">
              <a:xfrm>
                <a:off x="1451" y="1756"/>
                <a:ext cx="27" cy="64"/>
              </a:xfrm>
              <a:custGeom>
                <a:avLst/>
                <a:gdLst>
                  <a:gd name="T0" fmla="*/ 7 w 54"/>
                  <a:gd name="T1" fmla="*/ 3 h 127"/>
                  <a:gd name="T2" fmla="*/ 6 w 54"/>
                  <a:gd name="T3" fmla="*/ 13 h 127"/>
                  <a:gd name="T4" fmla="*/ 4 w 54"/>
                  <a:gd name="T5" fmla="*/ 16 h 127"/>
                  <a:gd name="T6" fmla="*/ 2 w 54"/>
                  <a:gd name="T7" fmla="*/ 14 h 127"/>
                  <a:gd name="T8" fmla="*/ 0 w 54"/>
                  <a:gd name="T9" fmla="*/ 3 h 127"/>
                  <a:gd name="T10" fmla="*/ 1 w 54"/>
                  <a:gd name="T11" fmla="*/ 1 h 127"/>
                  <a:gd name="T12" fmla="*/ 4 w 54"/>
                  <a:gd name="T13" fmla="*/ 0 h 127"/>
                  <a:gd name="T14" fmla="*/ 7 w 54"/>
                  <a:gd name="T15" fmla="*/ 3 h 127"/>
                  <a:gd name="T16" fmla="*/ 7 w 54"/>
                  <a:gd name="T17" fmla="*/ 3 h 127"/>
                  <a:gd name="T18" fmla="*/ 7 w 54"/>
                  <a:gd name="T19" fmla="*/ 3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127">
                    <a:moveTo>
                      <a:pt x="54" y="24"/>
                    </a:moveTo>
                    <a:lnTo>
                      <a:pt x="48" y="104"/>
                    </a:lnTo>
                    <a:lnTo>
                      <a:pt x="31" y="127"/>
                    </a:lnTo>
                    <a:lnTo>
                      <a:pt x="12" y="108"/>
                    </a:lnTo>
                    <a:lnTo>
                      <a:pt x="0" y="24"/>
                    </a:lnTo>
                    <a:lnTo>
                      <a:pt x="8" y="7"/>
                    </a:lnTo>
                    <a:lnTo>
                      <a:pt x="27" y="0"/>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8" name="Freeform 108"/>
              <p:cNvSpPr>
                <a:spLocks/>
              </p:cNvSpPr>
              <p:nvPr/>
            </p:nvSpPr>
            <p:spPr bwMode="auto">
              <a:xfrm>
                <a:off x="1337" y="1763"/>
                <a:ext cx="29" cy="68"/>
              </a:xfrm>
              <a:custGeom>
                <a:avLst/>
                <a:gdLst>
                  <a:gd name="T0" fmla="*/ 8 w 57"/>
                  <a:gd name="T1" fmla="*/ 2 h 137"/>
                  <a:gd name="T2" fmla="*/ 7 w 57"/>
                  <a:gd name="T3" fmla="*/ 7 h 137"/>
                  <a:gd name="T4" fmla="*/ 7 w 57"/>
                  <a:gd name="T5" fmla="*/ 15 h 137"/>
                  <a:gd name="T6" fmla="*/ 5 w 57"/>
                  <a:gd name="T7" fmla="*/ 17 h 137"/>
                  <a:gd name="T8" fmla="*/ 3 w 57"/>
                  <a:gd name="T9" fmla="*/ 15 h 137"/>
                  <a:gd name="T10" fmla="*/ 1 w 57"/>
                  <a:gd name="T11" fmla="*/ 7 h 137"/>
                  <a:gd name="T12" fmla="*/ 0 w 57"/>
                  <a:gd name="T13" fmla="*/ 2 h 137"/>
                  <a:gd name="T14" fmla="*/ 1 w 57"/>
                  <a:gd name="T15" fmla="*/ 0 h 137"/>
                  <a:gd name="T16" fmla="*/ 4 w 57"/>
                  <a:gd name="T17" fmla="*/ 0 h 137"/>
                  <a:gd name="T18" fmla="*/ 8 w 57"/>
                  <a:gd name="T19" fmla="*/ 2 h 137"/>
                  <a:gd name="T20" fmla="*/ 8 w 57"/>
                  <a:gd name="T21" fmla="*/ 2 h 137"/>
                  <a:gd name="T22" fmla="*/ 8 w 57"/>
                  <a:gd name="T23" fmla="*/ 2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39" name="Freeform 109"/>
              <p:cNvSpPr>
                <a:spLocks/>
              </p:cNvSpPr>
              <p:nvPr/>
            </p:nvSpPr>
            <p:spPr bwMode="auto">
              <a:xfrm>
                <a:off x="1671" y="911"/>
                <a:ext cx="218" cy="93"/>
              </a:xfrm>
              <a:custGeom>
                <a:avLst/>
                <a:gdLst>
                  <a:gd name="T0" fmla="*/ 2 w 437"/>
                  <a:gd name="T1" fmla="*/ 0 h 184"/>
                  <a:gd name="T2" fmla="*/ 30 w 437"/>
                  <a:gd name="T3" fmla="*/ 2 h 184"/>
                  <a:gd name="T4" fmla="*/ 42 w 437"/>
                  <a:gd name="T5" fmla="*/ 6 h 184"/>
                  <a:gd name="T6" fmla="*/ 52 w 437"/>
                  <a:gd name="T7" fmla="*/ 15 h 184"/>
                  <a:gd name="T8" fmla="*/ 53 w 437"/>
                  <a:gd name="T9" fmla="*/ 18 h 184"/>
                  <a:gd name="T10" fmla="*/ 54 w 437"/>
                  <a:gd name="T11" fmla="*/ 21 h 184"/>
                  <a:gd name="T12" fmla="*/ 52 w 437"/>
                  <a:gd name="T13" fmla="*/ 24 h 184"/>
                  <a:gd name="T14" fmla="*/ 47 w 437"/>
                  <a:gd name="T15" fmla="*/ 22 h 184"/>
                  <a:gd name="T16" fmla="*/ 45 w 437"/>
                  <a:gd name="T17" fmla="*/ 20 h 184"/>
                  <a:gd name="T18" fmla="*/ 41 w 437"/>
                  <a:gd name="T19" fmla="*/ 15 h 184"/>
                  <a:gd name="T20" fmla="*/ 36 w 437"/>
                  <a:gd name="T21" fmla="*/ 11 h 184"/>
                  <a:gd name="T22" fmla="*/ 31 w 437"/>
                  <a:gd name="T23" fmla="*/ 8 h 184"/>
                  <a:gd name="T24" fmla="*/ 26 w 437"/>
                  <a:gd name="T25" fmla="*/ 7 h 184"/>
                  <a:gd name="T26" fmla="*/ 2 w 437"/>
                  <a:gd name="T27" fmla="*/ 4 h 184"/>
                  <a:gd name="T28" fmla="*/ 0 w 437"/>
                  <a:gd name="T29" fmla="*/ 2 h 184"/>
                  <a:gd name="T30" fmla="*/ 2 w 437"/>
                  <a:gd name="T31" fmla="*/ 0 h 184"/>
                  <a:gd name="T32" fmla="*/ 2 w 437"/>
                  <a:gd name="T33" fmla="*/ 0 h 184"/>
                  <a:gd name="T34" fmla="*/ 2 w 437"/>
                  <a:gd name="T35" fmla="*/ 0 h 1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0" name="Freeform 110"/>
              <p:cNvSpPr>
                <a:spLocks/>
              </p:cNvSpPr>
              <p:nvPr/>
            </p:nvSpPr>
            <p:spPr bwMode="auto">
              <a:xfrm>
                <a:off x="1064" y="1197"/>
                <a:ext cx="175" cy="496"/>
              </a:xfrm>
              <a:custGeom>
                <a:avLst/>
                <a:gdLst>
                  <a:gd name="T0" fmla="*/ 9 w 349"/>
                  <a:gd name="T1" fmla="*/ 4 h 992"/>
                  <a:gd name="T2" fmla="*/ 10 w 349"/>
                  <a:gd name="T3" fmla="*/ 19 h 992"/>
                  <a:gd name="T4" fmla="*/ 13 w 349"/>
                  <a:gd name="T5" fmla="*/ 35 h 992"/>
                  <a:gd name="T6" fmla="*/ 18 w 349"/>
                  <a:gd name="T7" fmla="*/ 46 h 992"/>
                  <a:gd name="T8" fmla="*/ 30 w 349"/>
                  <a:gd name="T9" fmla="*/ 76 h 992"/>
                  <a:gd name="T10" fmla="*/ 37 w 349"/>
                  <a:gd name="T11" fmla="*/ 96 h 992"/>
                  <a:gd name="T12" fmla="*/ 44 w 349"/>
                  <a:gd name="T13" fmla="*/ 118 h 992"/>
                  <a:gd name="T14" fmla="*/ 44 w 349"/>
                  <a:gd name="T15" fmla="*/ 122 h 992"/>
                  <a:gd name="T16" fmla="*/ 41 w 349"/>
                  <a:gd name="T17" fmla="*/ 124 h 992"/>
                  <a:gd name="T18" fmla="*/ 37 w 349"/>
                  <a:gd name="T19" fmla="*/ 124 h 992"/>
                  <a:gd name="T20" fmla="*/ 35 w 349"/>
                  <a:gd name="T21" fmla="*/ 121 h 992"/>
                  <a:gd name="T22" fmla="*/ 28 w 349"/>
                  <a:gd name="T23" fmla="*/ 99 h 992"/>
                  <a:gd name="T24" fmla="*/ 23 w 349"/>
                  <a:gd name="T25" fmla="*/ 78 h 992"/>
                  <a:gd name="T26" fmla="*/ 9 w 349"/>
                  <a:gd name="T27" fmla="*/ 36 h 992"/>
                  <a:gd name="T28" fmla="*/ 4 w 349"/>
                  <a:gd name="T29" fmla="*/ 20 h 992"/>
                  <a:gd name="T30" fmla="*/ 0 w 349"/>
                  <a:gd name="T31" fmla="*/ 4 h 992"/>
                  <a:gd name="T32" fmla="*/ 2 w 349"/>
                  <a:gd name="T33" fmla="*/ 1 h 992"/>
                  <a:gd name="T34" fmla="*/ 4 w 349"/>
                  <a:gd name="T35" fmla="*/ 0 h 992"/>
                  <a:gd name="T36" fmla="*/ 9 w 349"/>
                  <a:gd name="T37" fmla="*/ 4 h 992"/>
                  <a:gd name="T38" fmla="*/ 9 w 349"/>
                  <a:gd name="T39" fmla="*/ 4 h 9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1" name="Freeform 111"/>
              <p:cNvSpPr>
                <a:spLocks/>
              </p:cNvSpPr>
              <p:nvPr/>
            </p:nvSpPr>
            <p:spPr bwMode="auto">
              <a:xfrm>
                <a:off x="1237" y="1620"/>
                <a:ext cx="624" cy="92"/>
              </a:xfrm>
              <a:custGeom>
                <a:avLst/>
                <a:gdLst>
                  <a:gd name="T0" fmla="*/ 5 w 1247"/>
                  <a:gd name="T1" fmla="*/ 17 h 182"/>
                  <a:gd name="T2" fmla="*/ 33 w 1247"/>
                  <a:gd name="T3" fmla="*/ 13 h 182"/>
                  <a:gd name="T4" fmla="*/ 60 w 1247"/>
                  <a:gd name="T5" fmla="*/ 11 h 182"/>
                  <a:gd name="T6" fmla="*/ 106 w 1247"/>
                  <a:gd name="T7" fmla="*/ 5 h 182"/>
                  <a:gd name="T8" fmla="*/ 127 w 1247"/>
                  <a:gd name="T9" fmla="*/ 2 h 182"/>
                  <a:gd name="T10" fmla="*/ 151 w 1247"/>
                  <a:gd name="T11" fmla="*/ 0 h 182"/>
                  <a:gd name="T12" fmla="*/ 155 w 1247"/>
                  <a:gd name="T13" fmla="*/ 2 h 182"/>
                  <a:gd name="T14" fmla="*/ 156 w 1247"/>
                  <a:gd name="T15" fmla="*/ 5 h 182"/>
                  <a:gd name="T16" fmla="*/ 155 w 1247"/>
                  <a:gd name="T17" fmla="*/ 8 h 182"/>
                  <a:gd name="T18" fmla="*/ 151 w 1247"/>
                  <a:gd name="T19" fmla="*/ 10 h 182"/>
                  <a:gd name="T20" fmla="*/ 106 w 1247"/>
                  <a:gd name="T21" fmla="*/ 14 h 182"/>
                  <a:gd name="T22" fmla="*/ 85 w 1247"/>
                  <a:gd name="T23" fmla="*/ 17 h 182"/>
                  <a:gd name="T24" fmla="*/ 61 w 1247"/>
                  <a:gd name="T25" fmla="*/ 19 h 182"/>
                  <a:gd name="T26" fmla="*/ 0 w 1247"/>
                  <a:gd name="T27" fmla="*/ 24 h 182"/>
                  <a:gd name="T28" fmla="*/ 1 w 1247"/>
                  <a:gd name="T29" fmla="*/ 21 h 182"/>
                  <a:gd name="T30" fmla="*/ 5 w 1247"/>
                  <a:gd name="T31" fmla="*/ 17 h 182"/>
                  <a:gd name="T32" fmla="*/ 5 w 1247"/>
                  <a:gd name="T33" fmla="*/ 17 h 182"/>
                  <a:gd name="T34" fmla="*/ 5 w 1247"/>
                  <a:gd name="T35" fmla="*/ 17 h 18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2" name="Freeform 112"/>
              <p:cNvSpPr>
                <a:spLocks/>
              </p:cNvSpPr>
              <p:nvPr/>
            </p:nvSpPr>
            <p:spPr bwMode="auto">
              <a:xfrm>
                <a:off x="1820" y="887"/>
                <a:ext cx="129" cy="772"/>
              </a:xfrm>
              <a:custGeom>
                <a:avLst/>
                <a:gdLst>
                  <a:gd name="T0" fmla="*/ 30 w 259"/>
                  <a:gd name="T1" fmla="*/ 2 h 1546"/>
                  <a:gd name="T2" fmla="*/ 32 w 259"/>
                  <a:gd name="T3" fmla="*/ 20 h 1546"/>
                  <a:gd name="T4" fmla="*/ 30 w 259"/>
                  <a:gd name="T5" fmla="*/ 49 h 1546"/>
                  <a:gd name="T6" fmla="*/ 27 w 259"/>
                  <a:gd name="T7" fmla="*/ 74 h 1546"/>
                  <a:gd name="T8" fmla="*/ 22 w 259"/>
                  <a:gd name="T9" fmla="*/ 99 h 1546"/>
                  <a:gd name="T10" fmla="*/ 17 w 259"/>
                  <a:gd name="T11" fmla="*/ 128 h 1546"/>
                  <a:gd name="T12" fmla="*/ 13 w 259"/>
                  <a:gd name="T13" fmla="*/ 159 h 1546"/>
                  <a:gd name="T14" fmla="*/ 12 w 259"/>
                  <a:gd name="T15" fmla="*/ 174 h 1546"/>
                  <a:gd name="T16" fmla="*/ 9 w 259"/>
                  <a:gd name="T17" fmla="*/ 189 h 1546"/>
                  <a:gd name="T18" fmla="*/ 7 w 259"/>
                  <a:gd name="T19" fmla="*/ 192 h 1546"/>
                  <a:gd name="T20" fmla="*/ 4 w 259"/>
                  <a:gd name="T21" fmla="*/ 193 h 1546"/>
                  <a:gd name="T22" fmla="*/ 0 w 259"/>
                  <a:gd name="T23" fmla="*/ 187 h 1546"/>
                  <a:gd name="T24" fmla="*/ 3 w 259"/>
                  <a:gd name="T25" fmla="*/ 159 h 1546"/>
                  <a:gd name="T26" fmla="*/ 7 w 259"/>
                  <a:gd name="T27" fmla="*/ 127 h 1546"/>
                  <a:gd name="T28" fmla="*/ 10 w 259"/>
                  <a:gd name="T29" fmla="*/ 111 h 1546"/>
                  <a:gd name="T30" fmla="*/ 13 w 259"/>
                  <a:gd name="T31" fmla="*/ 98 h 1546"/>
                  <a:gd name="T32" fmla="*/ 19 w 259"/>
                  <a:gd name="T33" fmla="*/ 73 h 1546"/>
                  <a:gd name="T34" fmla="*/ 25 w 259"/>
                  <a:gd name="T35" fmla="*/ 18 h 1546"/>
                  <a:gd name="T36" fmla="*/ 23 w 259"/>
                  <a:gd name="T37" fmla="*/ 8 h 1546"/>
                  <a:gd name="T38" fmla="*/ 24 w 259"/>
                  <a:gd name="T39" fmla="*/ 3 h 1546"/>
                  <a:gd name="T40" fmla="*/ 26 w 259"/>
                  <a:gd name="T41" fmla="*/ 0 h 1546"/>
                  <a:gd name="T42" fmla="*/ 29 w 259"/>
                  <a:gd name="T43" fmla="*/ 0 h 1546"/>
                  <a:gd name="T44" fmla="*/ 30 w 259"/>
                  <a:gd name="T45" fmla="*/ 2 h 1546"/>
                  <a:gd name="T46" fmla="*/ 30 w 259"/>
                  <a:gd name="T47" fmla="*/ 2 h 1546"/>
                  <a:gd name="T48" fmla="*/ 30 w 259"/>
                  <a:gd name="T49" fmla="*/ 2 h 15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3" name="Freeform 113"/>
              <p:cNvSpPr>
                <a:spLocks/>
              </p:cNvSpPr>
              <p:nvPr/>
            </p:nvSpPr>
            <p:spPr bwMode="auto">
              <a:xfrm>
                <a:off x="660" y="2227"/>
                <a:ext cx="220" cy="252"/>
              </a:xfrm>
              <a:custGeom>
                <a:avLst/>
                <a:gdLst>
                  <a:gd name="T0" fmla="*/ 55 w 439"/>
                  <a:gd name="T1" fmla="*/ 3 h 503"/>
                  <a:gd name="T2" fmla="*/ 41 w 439"/>
                  <a:gd name="T3" fmla="*/ 17 h 503"/>
                  <a:gd name="T4" fmla="*/ 30 w 439"/>
                  <a:gd name="T5" fmla="*/ 31 h 503"/>
                  <a:gd name="T6" fmla="*/ 19 w 439"/>
                  <a:gd name="T7" fmla="*/ 46 h 503"/>
                  <a:gd name="T8" fmla="*/ 7 w 439"/>
                  <a:gd name="T9" fmla="*/ 62 h 503"/>
                  <a:gd name="T10" fmla="*/ 4 w 439"/>
                  <a:gd name="T11" fmla="*/ 63 h 503"/>
                  <a:gd name="T12" fmla="*/ 1 w 439"/>
                  <a:gd name="T13" fmla="*/ 62 h 503"/>
                  <a:gd name="T14" fmla="*/ 0 w 439"/>
                  <a:gd name="T15" fmla="*/ 56 h 503"/>
                  <a:gd name="T16" fmla="*/ 13 w 439"/>
                  <a:gd name="T17" fmla="*/ 41 h 503"/>
                  <a:gd name="T18" fmla="*/ 25 w 439"/>
                  <a:gd name="T19" fmla="*/ 27 h 503"/>
                  <a:gd name="T20" fmla="*/ 38 w 439"/>
                  <a:gd name="T21" fmla="*/ 14 h 503"/>
                  <a:gd name="T22" fmla="*/ 53 w 439"/>
                  <a:gd name="T23" fmla="*/ 0 h 503"/>
                  <a:gd name="T24" fmla="*/ 55 w 439"/>
                  <a:gd name="T25" fmla="*/ 0 h 503"/>
                  <a:gd name="T26" fmla="*/ 55 w 439"/>
                  <a:gd name="T27" fmla="*/ 3 h 503"/>
                  <a:gd name="T28" fmla="*/ 55 w 439"/>
                  <a:gd name="T29" fmla="*/ 3 h 5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4" name="Freeform 114"/>
              <p:cNvSpPr>
                <a:spLocks/>
              </p:cNvSpPr>
              <p:nvPr/>
            </p:nvSpPr>
            <p:spPr bwMode="auto">
              <a:xfrm>
                <a:off x="650" y="2462"/>
                <a:ext cx="64" cy="89"/>
              </a:xfrm>
              <a:custGeom>
                <a:avLst/>
                <a:gdLst>
                  <a:gd name="T0" fmla="*/ 8 w 127"/>
                  <a:gd name="T1" fmla="*/ 1 h 179"/>
                  <a:gd name="T2" fmla="*/ 16 w 127"/>
                  <a:gd name="T3" fmla="*/ 16 h 179"/>
                  <a:gd name="T4" fmla="*/ 16 w 127"/>
                  <a:gd name="T5" fmla="*/ 20 h 179"/>
                  <a:gd name="T6" fmla="*/ 14 w 127"/>
                  <a:gd name="T7" fmla="*/ 22 h 179"/>
                  <a:gd name="T8" fmla="*/ 9 w 127"/>
                  <a:gd name="T9" fmla="*/ 20 h 179"/>
                  <a:gd name="T10" fmla="*/ 1 w 127"/>
                  <a:gd name="T11" fmla="*/ 6 h 179"/>
                  <a:gd name="T12" fmla="*/ 0 w 127"/>
                  <a:gd name="T13" fmla="*/ 2 h 179"/>
                  <a:gd name="T14" fmla="*/ 3 w 127"/>
                  <a:gd name="T15" fmla="*/ 0 h 179"/>
                  <a:gd name="T16" fmla="*/ 8 w 127"/>
                  <a:gd name="T17" fmla="*/ 1 h 179"/>
                  <a:gd name="T18" fmla="*/ 8 w 127"/>
                  <a:gd name="T19" fmla="*/ 1 h 179"/>
                  <a:gd name="T20" fmla="*/ 8 w 127"/>
                  <a:gd name="T21" fmla="*/ 1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5" name="Freeform 115"/>
              <p:cNvSpPr>
                <a:spLocks/>
              </p:cNvSpPr>
              <p:nvPr/>
            </p:nvSpPr>
            <p:spPr bwMode="auto">
              <a:xfrm>
                <a:off x="1063" y="879"/>
                <a:ext cx="853" cy="234"/>
              </a:xfrm>
              <a:custGeom>
                <a:avLst/>
                <a:gdLst>
                  <a:gd name="T0" fmla="*/ 212 w 1705"/>
                  <a:gd name="T1" fmla="*/ 4 h 468"/>
                  <a:gd name="T2" fmla="*/ 186 w 1705"/>
                  <a:gd name="T3" fmla="*/ 8 h 468"/>
                  <a:gd name="T4" fmla="*/ 163 w 1705"/>
                  <a:gd name="T5" fmla="*/ 11 h 468"/>
                  <a:gd name="T6" fmla="*/ 114 w 1705"/>
                  <a:gd name="T7" fmla="*/ 19 h 468"/>
                  <a:gd name="T8" fmla="*/ 89 w 1705"/>
                  <a:gd name="T9" fmla="*/ 25 h 468"/>
                  <a:gd name="T10" fmla="*/ 63 w 1705"/>
                  <a:gd name="T11" fmla="*/ 33 h 468"/>
                  <a:gd name="T12" fmla="*/ 47 w 1705"/>
                  <a:gd name="T13" fmla="*/ 37 h 468"/>
                  <a:gd name="T14" fmla="*/ 33 w 1705"/>
                  <a:gd name="T15" fmla="*/ 42 h 468"/>
                  <a:gd name="T16" fmla="*/ 20 w 1705"/>
                  <a:gd name="T17" fmla="*/ 48 h 468"/>
                  <a:gd name="T18" fmla="*/ 8 w 1705"/>
                  <a:gd name="T19" fmla="*/ 57 h 468"/>
                  <a:gd name="T20" fmla="*/ 4 w 1705"/>
                  <a:gd name="T21" fmla="*/ 59 h 468"/>
                  <a:gd name="T22" fmla="*/ 2 w 1705"/>
                  <a:gd name="T23" fmla="*/ 57 h 468"/>
                  <a:gd name="T24" fmla="*/ 0 w 1705"/>
                  <a:gd name="T25" fmla="*/ 55 h 468"/>
                  <a:gd name="T26" fmla="*/ 2 w 1705"/>
                  <a:gd name="T27" fmla="*/ 52 h 468"/>
                  <a:gd name="T28" fmla="*/ 8 w 1705"/>
                  <a:gd name="T29" fmla="*/ 46 h 468"/>
                  <a:gd name="T30" fmla="*/ 15 w 1705"/>
                  <a:gd name="T31" fmla="*/ 41 h 468"/>
                  <a:gd name="T32" fmla="*/ 29 w 1705"/>
                  <a:gd name="T33" fmla="*/ 34 h 468"/>
                  <a:gd name="T34" fmla="*/ 44 w 1705"/>
                  <a:gd name="T35" fmla="*/ 30 h 468"/>
                  <a:gd name="T36" fmla="*/ 61 w 1705"/>
                  <a:gd name="T37" fmla="*/ 25 h 468"/>
                  <a:gd name="T38" fmla="*/ 87 w 1705"/>
                  <a:gd name="T39" fmla="*/ 17 h 468"/>
                  <a:gd name="T40" fmla="*/ 113 w 1705"/>
                  <a:gd name="T41" fmla="*/ 11 h 468"/>
                  <a:gd name="T42" fmla="*/ 161 w 1705"/>
                  <a:gd name="T43" fmla="*/ 3 h 468"/>
                  <a:gd name="T44" fmla="*/ 184 w 1705"/>
                  <a:gd name="T45" fmla="*/ 1 h 468"/>
                  <a:gd name="T46" fmla="*/ 211 w 1705"/>
                  <a:gd name="T47" fmla="*/ 0 h 468"/>
                  <a:gd name="T48" fmla="*/ 214 w 1705"/>
                  <a:gd name="T49" fmla="*/ 2 h 468"/>
                  <a:gd name="T50" fmla="*/ 212 w 1705"/>
                  <a:gd name="T51" fmla="*/ 4 h 468"/>
                  <a:gd name="T52" fmla="*/ 212 w 1705"/>
                  <a:gd name="T53" fmla="*/ 4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6" name="Freeform 116"/>
              <p:cNvSpPr>
                <a:spLocks/>
              </p:cNvSpPr>
              <p:nvPr/>
            </p:nvSpPr>
            <p:spPr bwMode="auto">
              <a:xfrm>
                <a:off x="1119" y="948"/>
                <a:ext cx="348" cy="390"/>
              </a:xfrm>
              <a:custGeom>
                <a:avLst/>
                <a:gdLst>
                  <a:gd name="T0" fmla="*/ 5 w 698"/>
                  <a:gd name="T1" fmla="*/ 96 h 781"/>
                  <a:gd name="T2" fmla="*/ 0 w 698"/>
                  <a:gd name="T3" fmla="*/ 57 h 781"/>
                  <a:gd name="T4" fmla="*/ 1 w 698"/>
                  <a:gd name="T5" fmla="*/ 49 h 781"/>
                  <a:gd name="T6" fmla="*/ 3 w 698"/>
                  <a:gd name="T7" fmla="*/ 40 h 781"/>
                  <a:gd name="T8" fmla="*/ 7 w 698"/>
                  <a:gd name="T9" fmla="*/ 32 h 781"/>
                  <a:gd name="T10" fmla="*/ 14 w 698"/>
                  <a:gd name="T11" fmla="*/ 24 h 781"/>
                  <a:gd name="T12" fmla="*/ 26 w 698"/>
                  <a:gd name="T13" fmla="*/ 17 h 781"/>
                  <a:gd name="T14" fmla="*/ 41 w 698"/>
                  <a:gd name="T15" fmla="*/ 11 h 781"/>
                  <a:gd name="T16" fmla="*/ 55 w 698"/>
                  <a:gd name="T17" fmla="*/ 7 h 781"/>
                  <a:gd name="T18" fmla="*/ 68 w 698"/>
                  <a:gd name="T19" fmla="*/ 4 h 781"/>
                  <a:gd name="T20" fmla="*/ 84 w 698"/>
                  <a:gd name="T21" fmla="*/ 0 h 781"/>
                  <a:gd name="T22" fmla="*/ 87 w 698"/>
                  <a:gd name="T23" fmla="*/ 1 h 781"/>
                  <a:gd name="T24" fmla="*/ 85 w 698"/>
                  <a:gd name="T25" fmla="*/ 3 h 781"/>
                  <a:gd name="T26" fmla="*/ 70 w 698"/>
                  <a:gd name="T27" fmla="*/ 8 h 781"/>
                  <a:gd name="T28" fmla="*/ 57 w 698"/>
                  <a:gd name="T29" fmla="*/ 13 h 781"/>
                  <a:gd name="T30" fmla="*/ 44 w 698"/>
                  <a:gd name="T31" fmla="*/ 19 h 781"/>
                  <a:gd name="T32" fmla="*/ 30 w 698"/>
                  <a:gd name="T33" fmla="*/ 25 h 781"/>
                  <a:gd name="T34" fmla="*/ 20 w 698"/>
                  <a:gd name="T35" fmla="*/ 31 h 781"/>
                  <a:gd name="T36" fmla="*/ 14 w 698"/>
                  <a:gd name="T37" fmla="*/ 38 h 781"/>
                  <a:gd name="T38" fmla="*/ 10 w 698"/>
                  <a:gd name="T39" fmla="*/ 45 h 781"/>
                  <a:gd name="T40" fmla="*/ 6 w 698"/>
                  <a:gd name="T41" fmla="*/ 61 h 781"/>
                  <a:gd name="T42" fmla="*/ 6 w 698"/>
                  <a:gd name="T43" fmla="*/ 77 h 781"/>
                  <a:gd name="T44" fmla="*/ 9 w 698"/>
                  <a:gd name="T45" fmla="*/ 95 h 781"/>
                  <a:gd name="T46" fmla="*/ 8 w 698"/>
                  <a:gd name="T47" fmla="*/ 97 h 781"/>
                  <a:gd name="T48" fmla="*/ 5 w 698"/>
                  <a:gd name="T49" fmla="*/ 96 h 781"/>
                  <a:gd name="T50" fmla="*/ 5 w 698"/>
                  <a:gd name="T51" fmla="*/ 96 h 7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47" name="Freeform 117"/>
              <p:cNvSpPr>
                <a:spLocks/>
              </p:cNvSpPr>
              <p:nvPr/>
            </p:nvSpPr>
            <p:spPr bwMode="auto">
              <a:xfrm>
                <a:off x="959" y="2079"/>
                <a:ext cx="31" cy="131"/>
              </a:xfrm>
              <a:custGeom>
                <a:avLst/>
                <a:gdLst>
                  <a:gd name="T0" fmla="*/ 6 w 62"/>
                  <a:gd name="T1" fmla="*/ 11 h 262"/>
                  <a:gd name="T2" fmla="*/ 6 w 62"/>
                  <a:gd name="T3" fmla="*/ 18 h 262"/>
                  <a:gd name="T4" fmla="*/ 8 w 62"/>
                  <a:gd name="T5" fmla="*/ 33 h 262"/>
                  <a:gd name="T6" fmla="*/ 1 w 62"/>
                  <a:gd name="T7" fmla="*/ 33 h 262"/>
                  <a:gd name="T8" fmla="*/ 0 w 62"/>
                  <a:gd name="T9" fmla="*/ 2 h 262"/>
                  <a:gd name="T10" fmla="*/ 5 w 62"/>
                  <a:gd name="T11" fmla="*/ 0 h 262"/>
                  <a:gd name="T12" fmla="*/ 7 w 62"/>
                  <a:gd name="T13" fmla="*/ 4 h 262"/>
                  <a:gd name="T14" fmla="*/ 6 w 62"/>
                  <a:gd name="T15" fmla="*/ 11 h 262"/>
                  <a:gd name="T16" fmla="*/ 6 w 62"/>
                  <a:gd name="T17" fmla="*/ 11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 h="262">
                    <a:moveTo>
                      <a:pt x="43" y="86"/>
                    </a:moveTo>
                    <a:lnTo>
                      <a:pt x="43" y="139"/>
                    </a:lnTo>
                    <a:lnTo>
                      <a:pt x="62" y="262"/>
                    </a:lnTo>
                    <a:lnTo>
                      <a:pt x="2" y="262"/>
                    </a:lnTo>
                    <a:lnTo>
                      <a:pt x="0" y="10"/>
                    </a:lnTo>
                    <a:lnTo>
                      <a:pt x="40" y="0"/>
                    </a:lnTo>
                    <a:lnTo>
                      <a:pt x="53" y="25"/>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6084" name="Rectangle 293"/>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46085" name="Text Box 294"/>
          <p:cNvSpPr txBox="1">
            <a:spLocks noChangeArrowheads="1"/>
          </p:cNvSpPr>
          <p:nvPr/>
        </p:nvSpPr>
        <p:spPr bwMode="auto">
          <a:xfrm>
            <a:off x="992188" y="652463"/>
            <a:ext cx="1865312"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1.2.2  </a:t>
            </a:r>
            <a:r>
              <a:rPr kumimoji="1" lang="zh-CN" altLang="en-US" sz="2400">
                <a:latin typeface="Times New Roman" panose="02020603050405020304" pitchFamily="18" charset="0"/>
                <a:ea typeface="楷体_GB2312" pitchFamily="49" charset="-122"/>
              </a:rPr>
              <a:t>二进制</a:t>
            </a:r>
          </a:p>
        </p:txBody>
      </p:sp>
      <p:pic>
        <p:nvPicPr>
          <p:cNvPr id="46086" name="Picture 2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500438"/>
            <a:ext cx="4032250"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7" name="Rectangle 296"/>
          <p:cNvSpPr>
            <a:spLocks noChangeArrowheads="1"/>
          </p:cNvSpPr>
          <p:nvPr/>
        </p:nvSpPr>
        <p:spPr bwMode="auto">
          <a:xfrm>
            <a:off x="466725" y="5805488"/>
            <a:ext cx="35274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1415"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b="0"/>
              <a:t>并口硬盘数据线</a:t>
            </a:r>
            <a:r>
              <a:rPr kumimoji="1" lang="en-US" altLang="zh-CN" sz="3200" b="0"/>
              <a:t>(40)</a:t>
            </a:r>
            <a:endParaRPr kumimoji="1" lang="en-US" altLang="zh-CN" sz="3200" b="0">
              <a:latin typeface="Times New Roman" panose="02020603050405020304" pitchFamily="18" charset="0"/>
            </a:endParaRPr>
          </a:p>
        </p:txBody>
      </p:sp>
      <p:pic>
        <p:nvPicPr>
          <p:cNvPr id="46088" name="Picture 2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213100"/>
            <a:ext cx="3311525"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9" name="Rectangle 298"/>
          <p:cNvSpPr>
            <a:spLocks noChangeArrowheads="1"/>
          </p:cNvSpPr>
          <p:nvPr/>
        </p:nvSpPr>
        <p:spPr bwMode="auto">
          <a:xfrm>
            <a:off x="5292725" y="5805488"/>
            <a:ext cx="35274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71415"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b="0"/>
              <a:t>串口硬盘数据线</a:t>
            </a:r>
            <a:r>
              <a:rPr kumimoji="1" lang="en-US" altLang="zh-CN" sz="3200" b="0"/>
              <a:t>(7)</a:t>
            </a:r>
            <a:endParaRPr kumimoji="1" lang="en-US" altLang="zh-CN" sz="3200" b="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1458"/>
                                        </p:tgtEl>
                                        <p:attrNameLst>
                                          <p:attrName>style.visibility</p:attrName>
                                        </p:attrNameLst>
                                      </p:cBhvr>
                                      <p:to>
                                        <p:strVal val="visible"/>
                                      </p:to>
                                    </p:set>
                                    <p:anim calcmode="lin" valueType="num">
                                      <p:cBhvr additive="base">
                                        <p:cTn id="7" dur="500" fill="hold"/>
                                        <p:tgtEl>
                                          <p:spTgt spid="531458"/>
                                        </p:tgtEl>
                                        <p:attrNameLst>
                                          <p:attrName>ppt_x</p:attrName>
                                        </p:attrNameLst>
                                      </p:cBhvr>
                                      <p:tavLst>
                                        <p:tav tm="0">
                                          <p:val>
                                            <p:strVal val="#ppt_x"/>
                                          </p:val>
                                        </p:tav>
                                        <p:tav tm="100000">
                                          <p:val>
                                            <p:strVal val="#ppt_x"/>
                                          </p:val>
                                        </p:tav>
                                      </p:tavLst>
                                    </p:anim>
                                    <p:anim calcmode="lin" valueType="num">
                                      <p:cBhvr additive="base">
                                        <p:cTn id="8" dur="500" fill="hold"/>
                                        <p:tgtEl>
                                          <p:spTgt spid="5314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Oval 2"/>
          <p:cNvSpPr>
            <a:spLocks noChangeArrowheads="1"/>
          </p:cNvSpPr>
          <p:nvPr/>
        </p:nvSpPr>
        <p:spPr bwMode="auto">
          <a:xfrm>
            <a:off x="6394450" y="4621213"/>
            <a:ext cx="444500" cy="79692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532483" name="Group 3"/>
          <p:cNvGrpSpPr>
            <a:grpSpLocks/>
          </p:cNvGrpSpPr>
          <p:nvPr/>
        </p:nvGrpSpPr>
        <p:grpSpPr bwMode="auto">
          <a:xfrm>
            <a:off x="1489075" y="1614488"/>
            <a:ext cx="3403600" cy="619125"/>
            <a:chOff x="862" y="1340"/>
            <a:chExt cx="2144" cy="390"/>
          </a:xfrm>
        </p:grpSpPr>
        <p:sp>
          <p:nvSpPr>
            <p:cNvPr id="48143" name="Oval 4"/>
            <p:cNvSpPr>
              <a:spLocks noChangeArrowheads="1"/>
            </p:cNvSpPr>
            <p:nvPr/>
          </p:nvSpPr>
          <p:spPr bwMode="auto">
            <a:xfrm>
              <a:off x="2808" y="1340"/>
              <a:ext cx="198" cy="3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8144" name="Oval 5"/>
            <p:cNvSpPr>
              <a:spLocks noChangeArrowheads="1"/>
            </p:cNvSpPr>
            <p:nvPr/>
          </p:nvSpPr>
          <p:spPr bwMode="auto">
            <a:xfrm>
              <a:off x="2169" y="1368"/>
              <a:ext cx="198" cy="3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8145" name="Oval 6"/>
            <p:cNvSpPr>
              <a:spLocks noChangeArrowheads="1"/>
            </p:cNvSpPr>
            <p:nvPr/>
          </p:nvSpPr>
          <p:spPr bwMode="auto">
            <a:xfrm>
              <a:off x="1497" y="1362"/>
              <a:ext cx="198" cy="3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8146" name="Oval 7"/>
            <p:cNvSpPr>
              <a:spLocks noChangeArrowheads="1"/>
            </p:cNvSpPr>
            <p:nvPr/>
          </p:nvSpPr>
          <p:spPr bwMode="auto">
            <a:xfrm>
              <a:off x="862" y="1363"/>
              <a:ext cx="198" cy="3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32488" name="Oval 8"/>
          <p:cNvSpPr>
            <a:spLocks noChangeArrowheads="1"/>
          </p:cNvSpPr>
          <p:nvPr/>
        </p:nvSpPr>
        <p:spPr bwMode="auto">
          <a:xfrm>
            <a:off x="7537450" y="3598863"/>
            <a:ext cx="444500" cy="79692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32489" name="Object 9"/>
          <p:cNvGraphicFramePr>
            <a:graphicFrameLocks noChangeAspect="1"/>
          </p:cNvGraphicFramePr>
          <p:nvPr/>
        </p:nvGraphicFramePr>
        <p:xfrm>
          <a:off x="379413" y="2600325"/>
          <a:ext cx="7335837" cy="649288"/>
        </p:xfrm>
        <a:graphic>
          <a:graphicData uri="http://schemas.openxmlformats.org/presentationml/2006/ole">
            <mc:AlternateContent xmlns:mc="http://schemas.openxmlformats.org/markup-compatibility/2006">
              <mc:Choice xmlns:v="urn:schemas-microsoft-com:vml" Requires="v">
                <p:oleObj spid="_x0000_s48155" name="Equation" r:id="rId3" imgW="2870200" imgH="254000" progId="Equation.DSMT4">
                  <p:embed/>
                </p:oleObj>
              </mc:Choice>
              <mc:Fallback>
                <p:oleObj name="Equation" r:id="rId3" imgW="2870200" imgH="2540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2600325"/>
                        <a:ext cx="7335837"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90" name="Object 10"/>
          <p:cNvGraphicFramePr>
            <a:graphicFrameLocks noChangeAspect="1"/>
          </p:cNvGraphicFramePr>
          <p:nvPr/>
        </p:nvGraphicFramePr>
        <p:xfrm>
          <a:off x="433388" y="1668463"/>
          <a:ext cx="8242300" cy="563562"/>
        </p:xfrm>
        <a:graphic>
          <a:graphicData uri="http://schemas.openxmlformats.org/presentationml/2006/ole">
            <mc:AlternateContent xmlns:mc="http://schemas.openxmlformats.org/markup-compatibility/2006">
              <mc:Choice xmlns:v="urn:schemas-microsoft-com:vml" Requires="v">
                <p:oleObj spid="_x0000_s48156" name="Equation" r:id="rId5" imgW="3543300" imgH="241300" progId="Equation.DSMT4">
                  <p:embed/>
                </p:oleObj>
              </mc:Choice>
              <mc:Fallback>
                <p:oleObj name="Equation" r:id="rId5" imgW="35433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8" y="1668463"/>
                        <a:ext cx="82423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91" name="Object 11"/>
          <p:cNvGraphicFramePr>
            <a:graphicFrameLocks noChangeAspect="1"/>
          </p:cNvGraphicFramePr>
          <p:nvPr/>
        </p:nvGraphicFramePr>
        <p:xfrm>
          <a:off x="401638" y="3514725"/>
          <a:ext cx="7594600" cy="1006475"/>
        </p:xfrm>
        <a:graphic>
          <a:graphicData uri="http://schemas.openxmlformats.org/presentationml/2006/ole">
            <mc:AlternateContent xmlns:mc="http://schemas.openxmlformats.org/markup-compatibility/2006">
              <mc:Choice xmlns:v="urn:schemas-microsoft-com:vml" Requires="v">
                <p:oleObj spid="_x0000_s48157" name="Equation" r:id="rId7" imgW="2971800" imgH="393700" progId="Equation.DSMT4">
                  <p:embed/>
                </p:oleObj>
              </mc:Choice>
              <mc:Fallback>
                <p:oleObj name="Equation" r:id="rId7" imgW="2971800" imgH="3937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38" y="3514725"/>
                        <a:ext cx="75946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92" name="Object 12"/>
          <p:cNvGraphicFramePr>
            <a:graphicFrameLocks noChangeAspect="1"/>
          </p:cNvGraphicFramePr>
          <p:nvPr/>
        </p:nvGraphicFramePr>
        <p:xfrm>
          <a:off x="265113" y="4478338"/>
          <a:ext cx="6491287" cy="1006475"/>
        </p:xfrm>
        <a:graphic>
          <a:graphicData uri="http://schemas.openxmlformats.org/presentationml/2006/ole">
            <mc:AlternateContent xmlns:mc="http://schemas.openxmlformats.org/markup-compatibility/2006">
              <mc:Choice xmlns:v="urn:schemas-microsoft-com:vml" Requires="v">
                <p:oleObj spid="_x0000_s48158" name="Equation" r:id="rId9" imgW="2540000" imgH="393700" progId="Equation.DSMT4">
                  <p:embed/>
                </p:oleObj>
              </mc:Choice>
              <mc:Fallback>
                <p:oleObj name="Equation" r:id="rId9" imgW="2540000" imgH="3937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113" y="4478338"/>
                        <a:ext cx="64912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493" name="AutoShape 13"/>
          <p:cNvSpPr>
            <a:spLocks noChangeArrowheads="1"/>
          </p:cNvSpPr>
          <p:nvPr/>
        </p:nvSpPr>
        <p:spPr bwMode="auto">
          <a:xfrm>
            <a:off x="8150225" y="4586288"/>
            <a:ext cx="836613" cy="404812"/>
          </a:xfrm>
          <a:prstGeom prst="wedgeRoundRectCallout">
            <a:avLst>
              <a:gd name="adj1" fmla="val -68977"/>
              <a:gd name="adj2" fmla="val -134704"/>
              <a:gd name="adj3" fmla="val 16667"/>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余数</a:t>
            </a:r>
          </a:p>
        </p:txBody>
      </p:sp>
      <p:sp>
        <p:nvSpPr>
          <p:cNvPr id="48138" name="Rectangle 14"/>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32495" name="Text Box 15"/>
          <p:cNvSpPr txBox="1">
            <a:spLocks noChangeArrowheads="1"/>
          </p:cNvSpPr>
          <p:nvPr/>
        </p:nvSpPr>
        <p:spPr bwMode="auto">
          <a:xfrm>
            <a:off x="992188" y="652463"/>
            <a:ext cx="4010025"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1.2.3  </a:t>
            </a:r>
            <a:r>
              <a:rPr kumimoji="1" lang="zh-CN" altLang="en-US" sz="2400">
                <a:latin typeface="Times New Roman" panose="02020603050405020304" pitchFamily="18" charset="0"/>
                <a:ea typeface="楷体_GB2312" pitchFamily="49" charset="-122"/>
              </a:rPr>
              <a:t>十－二进制之间的转换</a:t>
            </a:r>
          </a:p>
        </p:txBody>
      </p:sp>
      <p:sp>
        <p:nvSpPr>
          <p:cNvPr id="532496" name="Text Box 16"/>
          <p:cNvSpPr txBox="1">
            <a:spLocks noChangeArrowheads="1"/>
          </p:cNvSpPr>
          <p:nvPr/>
        </p:nvSpPr>
        <p:spPr bwMode="auto">
          <a:xfrm>
            <a:off x="641350" y="5856288"/>
            <a:ext cx="7702550" cy="46672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3333CC"/>
                </a:solidFill>
                <a:latin typeface="楷体_GB2312" pitchFamily="49" charset="-122"/>
                <a:ea typeface="楷体_GB2312" pitchFamily="49" charset="-122"/>
              </a:rPr>
              <a:t>整数除</a:t>
            </a:r>
            <a:r>
              <a:rPr kumimoji="1" lang="en-US" altLang="zh-CN" sz="2400">
                <a:solidFill>
                  <a:srgbClr val="3333CC"/>
                </a:solidFill>
                <a:latin typeface="楷体_GB2312" pitchFamily="49" charset="-122"/>
                <a:ea typeface="楷体_GB2312" pitchFamily="49" charset="-122"/>
              </a:rPr>
              <a:t>2</a:t>
            </a:r>
            <a:r>
              <a:rPr kumimoji="1" lang="zh-CN" altLang="en-US" sz="2400">
                <a:solidFill>
                  <a:srgbClr val="3333CC"/>
                </a:solidFill>
                <a:latin typeface="楷体_GB2312" pitchFamily="49" charset="-122"/>
                <a:ea typeface="楷体_GB2312" pitchFamily="49" charset="-122"/>
              </a:rPr>
              <a:t>，取出余数再除</a:t>
            </a:r>
            <a:r>
              <a:rPr kumimoji="1" lang="en-US" altLang="zh-CN" sz="2400">
                <a:solidFill>
                  <a:srgbClr val="3333CC"/>
                </a:solidFill>
                <a:latin typeface="楷体_GB2312" pitchFamily="49" charset="-122"/>
                <a:ea typeface="楷体_GB2312" pitchFamily="49" charset="-122"/>
              </a:rPr>
              <a:t>2</a:t>
            </a:r>
            <a:r>
              <a:rPr kumimoji="1" lang="zh-CN" altLang="en-US" sz="2400">
                <a:solidFill>
                  <a:srgbClr val="3333CC"/>
                </a:solidFill>
                <a:latin typeface="楷体_GB2312" pitchFamily="49" charset="-122"/>
                <a:ea typeface="楷体_GB2312" pitchFamily="49" charset="-122"/>
              </a:rPr>
              <a:t>，直到商为</a:t>
            </a:r>
            <a:r>
              <a:rPr kumimoji="1" lang="en-US" altLang="zh-CN" sz="2400">
                <a:solidFill>
                  <a:srgbClr val="3333CC"/>
                </a:solidFill>
                <a:latin typeface="楷体_GB2312" pitchFamily="49" charset="-122"/>
                <a:ea typeface="楷体_GB2312" pitchFamily="49" charset="-122"/>
              </a:rPr>
              <a:t>0</a:t>
            </a:r>
            <a:r>
              <a:rPr kumimoji="1" lang="zh-CN" altLang="en-US" sz="2400">
                <a:solidFill>
                  <a:srgbClr val="3333CC"/>
                </a:solidFill>
                <a:latin typeface="楷体_GB2312" pitchFamily="49" charset="-122"/>
                <a:ea typeface="楷体_GB2312" pitchFamily="49" charset="-122"/>
              </a:rPr>
              <a:t>，将余数倒序排列</a:t>
            </a:r>
            <a:endParaRPr kumimoji="1" lang="zh-CN" altLang="en-US" sz="2400" b="0">
              <a:solidFill>
                <a:srgbClr val="3333CC"/>
              </a:solidFill>
              <a:latin typeface="楷体_GB2312" pitchFamily="49" charset="-122"/>
              <a:ea typeface="楷体_GB2312" pitchFamily="49" charset="-122"/>
            </a:endParaRPr>
          </a:p>
        </p:txBody>
      </p:sp>
      <p:sp>
        <p:nvSpPr>
          <p:cNvPr id="48141" name="Text Box 17"/>
          <p:cNvSpPr txBox="1">
            <a:spLocks noChangeArrowheads="1"/>
          </p:cNvSpPr>
          <p:nvPr/>
        </p:nvSpPr>
        <p:spPr bwMode="auto">
          <a:xfrm>
            <a:off x="5273675" y="6683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十进制整数转化为二进制</a:t>
            </a:r>
          </a:p>
        </p:txBody>
      </p:sp>
      <p:sp>
        <p:nvSpPr>
          <p:cNvPr id="532498" name="AutoShape 18"/>
          <p:cNvSpPr>
            <a:spLocks noChangeArrowheads="1"/>
          </p:cNvSpPr>
          <p:nvPr/>
        </p:nvSpPr>
        <p:spPr bwMode="auto">
          <a:xfrm>
            <a:off x="7450138" y="5246688"/>
            <a:ext cx="836612" cy="404812"/>
          </a:xfrm>
          <a:prstGeom prst="wedgeRoundRectCallout">
            <a:avLst>
              <a:gd name="adj1" fmla="val -139565"/>
              <a:gd name="adj2" fmla="val -121370"/>
              <a:gd name="adj3" fmla="val 16667"/>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余数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32495"/>
                                        </p:tgtEl>
                                        <p:attrNameLst>
                                          <p:attrName>style.visibility</p:attrName>
                                        </p:attrNameLst>
                                      </p:cBhvr>
                                      <p:to>
                                        <p:strVal val="visible"/>
                                      </p:to>
                                    </p:set>
                                    <p:anim calcmode="lin" valueType="num">
                                      <p:cBhvr>
                                        <p:cTn id="7" dur="500" fill="hold"/>
                                        <p:tgtEl>
                                          <p:spTgt spid="532495"/>
                                        </p:tgtEl>
                                        <p:attrNameLst>
                                          <p:attrName>ppt_w</p:attrName>
                                        </p:attrNameLst>
                                      </p:cBhvr>
                                      <p:tavLst>
                                        <p:tav tm="0">
                                          <p:val>
                                            <p:fltVal val="0"/>
                                          </p:val>
                                        </p:tav>
                                        <p:tav tm="100000">
                                          <p:val>
                                            <p:strVal val="#ppt_w"/>
                                          </p:val>
                                        </p:tav>
                                      </p:tavLst>
                                    </p:anim>
                                    <p:anim calcmode="lin" valueType="num">
                                      <p:cBhvr>
                                        <p:cTn id="8" dur="500" fill="hold"/>
                                        <p:tgtEl>
                                          <p:spTgt spid="53249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32490"/>
                                        </p:tgtEl>
                                        <p:attrNameLst>
                                          <p:attrName>style.visibility</p:attrName>
                                        </p:attrNameLst>
                                      </p:cBhvr>
                                      <p:to>
                                        <p:strVal val="visible"/>
                                      </p:to>
                                    </p:set>
                                    <p:animEffect transition="in" filter="wipe(left)">
                                      <p:cBhvr>
                                        <p:cTn id="13" dur="500"/>
                                        <p:tgtEl>
                                          <p:spTgt spid="5324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32483"/>
                                        </p:tgtEl>
                                        <p:attrNameLst>
                                          <p:attrName>style.visibility</p:attrName>
                                        </p:attrNameLst>
                                      </p:cBhvr>
                                      <p:to>
                                        <p:strVal val="visible"/>
                                      </p:to>
                                    </p:set>
                                    <p:animEffect transition="in" filter="wipe(up)">
                                      <p:cBhvr>
                                        <p:cTn id="18" dur="500"/>
                                        <p:tgtEl>
                                          <p:spTgt spid="5324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32489"/>
                                        </p:tgtEl>
                                        <p:attrNameLst>
                                          <p:attrName>style.visibility</p:attrName>
                                        </p:attrNameLst>
                                      </p:cBhvr>
                                      <p:to>
                                        <p:strVal val="visible"/>
                                      </p:to>
                                    </p:set>
                                    <p:animEffect transition="in" filter="blinds(horizontal)">
                                      <p:cBhvr>
                                        <p:cTn id="23" dur="500"/>
                                        <p:tgtEl>
                                          <p:spTgt spid="5324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53249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532488"/>
                                        </p:tgtEl>
                                        <p:attrNameLst>
                                          <p:attrName>style.visibility</p:attrName>
                                        </p:attrNameLst>
                                      </p:cBhvr>
                                      <p:to>
                                        <p:strVal val="visible"/>
                                      </p:to>
                                    </p:set>
                                    <p:anim calcmode="lin" valueType="num">
                                      <p:cBhvr>
                                        <p:cTn id="32" dur="500" fill="hold"/>
                                        <p:tgtEl>
                                          <p:spTgt spid="532488"/>
                                        </p:tgtEl>
                                        <p:attrNameLst>
                                          <p:attrName>ppt_w</p:attrName>
                                        </p:attrNameLst>
                                      </p:cBhvr>
                                      <p:tavLst>
                                        <p:tav tm="0">
                                          <p:val>
                                            <p:fltVal val="0"/>
                                          </p:val>
                                        </p:tav>
                                        <p:tav tm="100000">
                                          <p:val>
                                            <p:strVal val="#ppt_w"/>
                                          </p:val>
                                        </p:tav>
                                      </p:tavLst>
                                    </p:anim>
                                    <p:anim calcmode="lin" valueType="num">
                                      <p:cBhvr>
                                        <p:cTn id="33" dur="500" fill="hold"/>
                                        <p:tgtEl>
                                          <p:spTgt spid="53248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532493"/>
                                        </p:tgtEl>
                                        <p:attrNameLst>
                                          <p:attrName>style.visibility</p:attrName>
                                        </p:attrNameLst>
                                      </p:cBhvr>
                                      <p:to>
                                        <p:strVal val="visible"/>
                                      </p:to>
                                    </p:set>
                                    <p:animEffect transition="in" filter="wipe(down)">
                                      <p:cBhvr>
                                        <p:cTn id="37" dur="500"/>
                                        <p:tgtEl>
                                          <p:spTgt spid="5324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3249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532482"/>
                                        </p:tgtEl>
                                        <p:attrNameLst>
                                          <p:attrName>style.visibility</p:attrName>
                                        </p:attrNameLst>
                                      </p:cBhvr>
                                      <p:to>
                                        <p:strVal val="visible"/>
                                      </p:to>
                                    </p:set>
                                    <p:anim calcmode="lin" valueType="num">
                                      <p:cBhvr>
                                        <p:cTn id="46" dur="500" fill="hold"/>
                                        <p:tgtEl>
                                          <p:spTgt spid="532482"/>
                                        </p:tgtEl>
                                        <p:attrNameLst>
                                          <p:attrName>ppt_w</p:attrName>
                                        </p:attrNameLst>
                                      </p:cBhvr>
                                      <p:tavLst>
                                        <p:tav tm="0">
                                          <p:val>
                                            <p:fltVal val="0"/>
                                          </p:val>
                                        </p:tav>
                                        <p:tav tm="100000">
                                          <p:val>
                                            <p:strVal val="#ppt_w"/>
                                          </p:val>
                                        </p:tav>
                                      </p:tavLst>
                                    </p:anim>
                                    <p:anim calcmode="lin" valueType="num">
                                      <p:cBhvr>
                                        <p:cTn id="47" dur="500" fill="hold"/>
                                        <p:tgtEl>
                                          <p:spTgt spid="532482"/>
                                        </p:tgtEl>
                                        <p:attrNameLst>
                                          <p:attrName>ppt_h</p:attrName>
                                        </p:attrNameLst>
                                      </p:cBhvr>
                                      <p:tavLst>
                                        <p:tav tm="0">
                                          <p:val>
                                            <p:fltVal val="0"/>
                                          </p:val>
                                        </p:tav>
                                        <p:tav tm="100000">
                                          <p:val>
                                            <p:strVal val="#ppt_h"/>
                                          </p:val>
                                        </p:tav>
                                      </p:tavLst>
                                    </p:anim>
                                  </p:child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532498"/>
                                        </p:tgtEl>
                                        <p:attrNameLst>
                                          <p:attrName>style.visibility</p:attrName>
                                        </p:attrNameLst>
                                      </p:cBhvr>
                                      <p:to>
                                        <p:strVal val="visible"/>
                                      </p:to>
                                    </p:set>
                                    <p:animEffect transition="in" filter="wipe(down)">
                                      <p:cBhvr>
                                        <p:cTn id="51" dur="500"/>
                                        <p:tgtEl>
                                          <p:spTgt spid="53249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532496"/>
                                        </p:tgtEl>
                                        <p:attrNameLst>
                                          <p:attrName>style.visibility</p:attrName>
                                        </p:attrNameLst>
                                      </p:cBhvr>
                                      <p:to>
                                        <p:strVal val="visible"/>
                                      </p:to>
                                    </p:set>
                                    <p:anim calcmode="lin" valueType="num">
                                      <p:cBhvr>
                                        <p:cTn id="56" dur="500" fill="hold"/>
                                        <p:tgtEl>
                                          <p:spTgt spid="532496"/>
                                        </p:tgtEl>
                                        <p:attrNameLst>
                                          <p:attrName>ppt_w</p:attrName>
                                        </p:attrNameLst>
                                      </p:cBhvr>
                                      <p:tavLst>
                                        <p:tav tm="0">
                                          <p:val>
                                            <p:fltVal val="0"/>
                                          </p:val>
                                        </p:tav>
                                        <p:tav tm="100000">
                                          <p:val>
                                            <p:strVal val="#ppt_w"/>
                                          </p:val>
                                        </p:tav>
                                      </p:tavLst>
                                    </p:anim>
                                    <p:anim calcmode="lin" valueType="num">
                                      <p:cBhvr>
                                        <p:cTn id="57" dur="500" fill="hold"/>
                                        <p:tgtEl>
                                          <p:spTgt spid="532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nimBg="1"/>
      <p:bldP spid="532488" grpId="0" animBg="1"/>
      <p:bldP spid="532493" grpId="0" animBg="1" autoUpdateAnimBg="0"/>
      <p:bldP spid="532495" grpId="0" animBg="1"/>
      <p:bldP spid="532496" grpId="0" animBg="1"/>
      <p:bldP spid="53249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323850" y="577850"/>
            <a:ext cx="7207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lang="zh-CN" altLang="en-US" sz="2800">
                <a:solidFill>
                  <a:srgbClr val="FF0066"/>
                </a:solidFill>
                <a:latin typeface="Times New Roman" panose="02020603050405020304" pitchFamily="18" charset="0"/>
                <a:ea typeface="楷体_GB2312" pitchFamily="49" charset="-122"/>
              </a:rPr>
              <a:t>第一章</a:t>
            </a:r>
            <a:r>
              <a:rPr lang="en-US" altLang="zh-CN" sz="2800">
                <a:solidFill>
                  <a:srgbClr val="FF0066"/>
                </a:solidFill>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 1.2.4(4), 1.2.8(3), 1.4.2(4),1.6.3</a:t>
            </a:r>
          </a:p>
        </p:txBody>
      </p:sp>
      <p:sp>
        <p:nvSpPr>
          <p:cNvPr id="6147" name="Rectangle 6"/>
          <p:cNvSpPr>
            <a:spLocks noChangeArrowheads="1"/>
          </p:cNvSpPr>
          <p:nvPr/>
        </p:nvSpPr>
        <p:spPr bwMode="auto">
          <a:xfrm>
            <a:off x="323850" y="1290638"/>
            <a:ext cx="8370888"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lang="zh-CN" altLang="en-US" sz="2800">
                <a:solidFill>
                  <a:srgbClr val="0033CC"/>
                </a:solidFill>
                <a:latin typeface="Times New Roman" panose="02020603050405020304" pitchFamily="18" charset="0"/>
                <a:ea typeface="楷体_GB2312" pitchFamily="49" charset="-122"/>
              </a:rPr>
              <a:t>第二章</a:t>
            </a:r>
            <a:r>
              <a:rPr lang="en-US" altLang="zh-CN" sz="2800">
                <a:solidFill>
                  <a:srgbClr val="0033CC"/>
                </a:solidFill>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 2.1.3(3),2.2.3(2), 2.3.1(6),2.3.3(2), 2.4.3(1)(6)</a:t>
            </a:r>
          </a:p>
        </p:txBody>
      </p:sp>
      <p:sp>
        <p:nvSpPr>
          <p:cNvPr id="6148" name="Rectangle 3"/>
          <p:cNvSpPr>
            <a:spLocks noChangeArrowheads="1"/>
          </p:cNvSpPr>
          <p:nvPr/>
        </p:nvSpPr>
        <p:spPr bwMode="auto">
          <a:xfrm>
            <a:off x="323850" y="2303463"/>
            <a:ext cx="8820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lang="zh-CN" altLang="en-US" sz="2800">
                <a:solidFill>
                  <a:srgbClr val="FF0066"/>
                </a:solidFill>
                <a:latin typeface="Times New Roman" panose="02020603050405020304" pitchFamily="18" charset="0"/>
                <a:ea typeface="楷体_GB2312" pitchFamily="49" charset="-122"/>
              </a:rPr>
              <a:t>第三章</a:t>
            </a:r>
            <a:r>
              <a:rPr lang="en-US" altLang="zh-CN" sz="2800">
                <a:solidFill>
                  <a:srgbClr val="FF0066"/>
                </a:solidFill>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3.2.10</a:t>
            </a:r>
            <a:r>
              <a:rPr lang="zh-CN" altLang="en-US" sz="2800">
                <a:latin typeface="Times New Roman" panose="02020603050405020304" pitchFamily="18" charset="0"/>
                <a:ea typeface="楷体_GB2312" pitchFamily="49" charset="-122"/>
              </a:rPr>
              <a:t> ，</a:t>
            </a:r>
            <a:r>
              <a:rPr lang="en-US" altLang="zh-CN" sz="2800">
                <a:latin typeface="Times New Roman" panose="02020603050405020304" pitchFamily="18" charset="0"/>
                <a:ea typeface="楷体_GB2312" pitchFamily="49" charset="-122"/>
              </a:rPr>
              <a:t>3.3.4 </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3.3.5 </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3.3.7(d)</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3.8.1</a:t>
            </a:r>
          </a:p>
        </p:txBody>
      </p:sp>
      <p:sp>
        <p:nvSpPr>
          <p:cNvPr id="6149" name="Rectangle 5"/>
          <p:cNvSpPr>
            <a:spLocks noChangeArrowheads="1"/>
          </p:cNvSpPr>
          <p:nvPr/>
        </p:nvSpPr>
        <p:spPr bwMode="auto">
          <a:xfrm>
            <a:off x="323850" y="3025775"/>
            <a:ext cx="8820150" cy="957263"/>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800">
                <a:solidFill>
                  <a:srgbClr val="0033CC"/>
                </a:solidFill>
                <a:latin typeface="Times New Roman" panose="02020603050405020304" pitchFamily="18" charset="0"/>
                <a:ea typeface="楷体_GB2312" pitchFamily="49" charset="-122"/>
                <a:cs typeface="宋体" panose="02010600030101010101" pitchFamily="2" charset="-122"/>
              </a:rPr>
              <a:t>第四章</a:t>
            </a:r>
            <a:r>
              <a:rPr lang="en-US" altLang="zh-CN" sz="2800">
                <a:solidFill>
                  <a:srgbClr val="0033CC"/>
                </a:solidFill>
                <a:latin typeface="Times New Roman" panose="02020603050405020304" pitchFamily="18" charset="0"/>
                <a:ea typeface="楷体_GB2312" pitchFamily="49" charset="-122"/>
                <a:cs typeface="宋体" panose="02010600030101010101" pitchFamily="2" charset="-122"/>
              </a:rPr>
              <a:t>: P193</a:t>
            </a:r>
            <a:r>
              <a:rPr lang="en-US" altLang="zh-CN" sz="2800">
                <a:latin typeface="Times New Roman" panose="02020603050405020304" pitchFamily="18" charset="0"/>
                <a:ea typeface="楷体_GB2312" pitchFamily="49" charset="-122"/>
                <a:cs typeface="宋体" panose="02010600030101010101" pitchFamily="2" charset="-122"/>
              </a:rPr>
              <a:t>   4.1.5</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4.2.3</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4.2.7</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4.2.9</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4.3.3</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4.4.8</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4.4.21(1)</a:t>
            </a:r>
          </a:p>
        </p:txBody>
      </p:sp>
      <p:sp>
        <p:nvSpPr>
          <p:cNvPr id="6150" name="Rectangle 5"/>
          <p:cNvSpPr>
            <a:spLocks noChangeArrowheads="1"/>
          </p:cNvSpPr>
          <p:nvPr/>
        </p:nvSpPr>
        <p:spPr bwMode="auto">
          <a:xfrm>
            <a:off x="323850" y="4119563"/>
            <a:ext cx="7026275" cy="52546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800">
                <a:solidFill>
                  <a:srgbClr val="FF0066"/>
                </a:solidFill>
                <a:latin typeface="Times New Roman" panose="02020603050405020304" pitchFamily="18" charset="0"/>
                <a:ea typeface="楷体_GB2312" pitchFamily="49" charset="-122"/>
                <a:cs typeface="宋体" panose="02010600030101010101" pitchFamily="2" charset="-122"/>
              </a:rPr>
              <a:t>第五章</a:t>
            </a:r>
            <a:r>
              <a:rPr lang="en-US" altLang="zh-CN" sz="2800">
                <a:solidFill>
                  <a:srgbClr val="FF0066"/>
                </a:solidFill>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  5.5.3</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5.5.4</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5.6.7</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5.5.9</a:t>
            </a:r>
          </a:p>
        </p:txBody>
      </p:sp>
      <p:sp>
        <p:nvSpPr>
          <p:cNvPr id="6151" name="Rectangle 5"/>
          <p:cNvSpPr>
            <a:spLocks noChangeArrowheads="1"/>
          </p:cNvSpPr>
          <p:nvPr/>
        </p:nvSpPr>
        <p:spPr bwMode="auto">
          <a:xfrm>
            <a:off x="323850" y="4783138"/>
            <a:ext cx="8632825" cy="525462"/>
          </a:xfrm>
          <a:prstGeom prst="rect">
            <a:avLst/>
          </a:prstGeom>
          <a:noFill/>
          <a:ln>
            <a:noFill/>
          </a:ln>
          <a:extLst>
            <a:ext uri="{909E8E84-426E-40DD-AFC4-6F175D3DCCD1}">
              <a14:hiddenFill xmlns:a14="http://schemas.microsoft.com/office/drawing/2010/main">
                <a:solidFill>
                  <a:srgbClr val="FF3399">
                    <a:alpha val="30196"/>
                  </a:srgbClr>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800">
                <a:solidFill>
                  <a:srgbClr val="0033CC"/>
                </a:solidFill>
                <a:latin typeface="Times New Roman" panose="02020603050405020304" pitchFamily="18" charset="0"/>
                <a:ea typeface="楷体_GB2312" pitchFamily="49" charset="-122"/>
                <a:cs typeface="宋体" panose="02010600030101010101" pitchFamily="2" charset="-122"/>
              </a:rPr>
              <a:t>第六章</a:t>
            </a:r>
            <a:r>
              <a:rPr lang="en-US" altLang="zh-CN" sz="2800">
                <a:solidFill>
                  <a:srgbClr val="0033CC"/>
                </a:solidFill>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 6.1.6</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6.2. 4</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6.2.5</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 6.4.2</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6.5.17</a:t>
            </a:r>
            <a:r>
              <a:rPr lang="zh-CN" altLang="en-US" sz="2800">
                <a:latin typeface="Times New Roman" panose="02020603050405020304" pitchFamily="18" charset="0"/>
                <a:ea typeface="楷体_GB2312" pitchFamily="49" charset="-122"/>
                <a:cs typeface="宋体" panose="02010600030101010101" pitchFamily="2" charset="-122"/>
              </a:rPr>
              <a:t>，  </a:t>
            </a:r>
            <a:r>
              <a:rPr lang="en-US" altLang="zh-CN" sz="2800">
                <a:latin typeface="Times New Roman" panose="02020603050405020304" pitchFamily="18" charset="0"/>
                <a:ea typeface="楷体_GB2312" pitchFamily="49" charset="-122"/>
                <a:cs typeface="宋体" panose="02010600030101010101" pitchFamily="2" charset="-122"/>
              </a:rPr>
              <a:t>6.5.20</a:t>
            </a:r>
          </a:p>
        </p:txBody>
      </p:sp>
      <p:sp>
        <p:nvSpPr>
          <p:cNvPr id="6152" name="Text Box 19">
            <a:hlinkClick r:id="rId2" action="ppaction://hlinkfile"/>
          </p:cNvPr>
          <p:cNvSpPr txBox="1">
            <a:spLocks noChangeArrowheads="1"/>
          </p:cNvSpPr>
          <p:nvPr/>
        </p:nvSpPr>
        <p:spPr bwMode="auto">
          <a:xfrm>
            <a:off x="2217738" y="90488"/>
            <a:ext cx="43513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sz="4400">
                <a:solidFill>
                  <a:srgbClr val="0000FF"/>
                </a:solidFill>
                <a:latin typeface="华文行楷" panose="02010800040101010101" pitchFamily="2" charset="-122"/>
                <a:ea typeface="华文行楷" panose="02010800040101010101" pitchFamily="2" charset="-122"/>
              </a:rPr>
              <a:t>作  业</a:t>
            </a:r>
            <a:r>
              <a:rPr kumimoji="1" lang="zh-CN" altLang="en-US" sz="4400" b="0">
                <a:solidFill>
                  <a:srgbClr val="0000FF"/>
                </a:solidFill>
                <a:latin typeface="华文行楷" panose="02010800040101010101" pitchFamily="2" charset="-122"/>
                <a:ea typeface="华文行楷" panose="02010800040101010101" pitchFamily="2" charset="-122"/>
              </a:rPr>
              <a:t> </a:t>
            </a:r>
            <a:endParaRPr lang="zh-CN" altLang="en-US" sz="4400" b="0">
              <a:solidFill>
                <a:srgbClr val="0000FF"/>
              </a:solidFill>
              <a:latin typeface="华文行楷" panose="02010800040101010101" pitchFamily="2" charset="-122"/>
              <a:ea typeface="华文行楷" panose="02010800040101010101" pitchFamily="2" charset="-122"/>
            </a:endParaRPr>
          </a:p>
        </p:txBody>
      </p:sp>
      <p:sp>
        <p:nvSpPr>
          <p:cNvPr id="6153" name="Rectangle 5"/>
          <p:cNvSpPr>
            <a:spLocks noChangeArrowheads="1"/>
          </p:cNvSpPr>
          <p:nvPr/>
        </p:nvSpPr>
        <p:spPr bwMode="auto">
          <a:xfrm>
            <a:off x="323850" y="5445125"/>
            <a:ext cx="7769225" cy="525463"/>
          </a:xfrm>
          <a:prstGeom prst="rect">
            <a:avLst/>
          </a:prstGeom>
          <a:noFill/>
          <a:ln>
            <a:noFill/>
          </a:ln>
          <a:extLst>
            <a:ext uri="{909E8E84-426E-40DD-AFC4-6F175D3DCCD1}">
              <a14:hiddenFill xmlns:a14="http://schemas.microsoft.com/office/drawing/2010/main">
                <a:solidFill>
                  <a:srgbClr val="FF3399">
                    <a:alpha val="30196"/>
                  </a:srgbClr>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800">
                <a:solidFill>
                  <a:srgbClr val="0033CC"/>
                </a:solidFill>
                <a:latin typeface="Times New Roman" panose="02020603050405020304" pitchFamily="18" charset="0"/>
                <a:ea typeface="楷体_GB2312" pitchFamily="49" charset="-122"/>
                <a:cs typeface="宋体" panose="02010600030101010101" pitchFamily="2" charset="-122"/>
              </a:rPr>
              <a:t>第九章</a:t>
            </a:r>
            <a:r>
              <a:rPr lang="en-US" altLang="zh-CN" sz="2800">
                <a:solidFill>
                  <a:srgbClr val="0033CC"/>
                </a:solidFill>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 9.1.6</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9.2.3</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9.3.3</a:t>
            </a:r>
            <a:r>
              <a:rPr lang="zh-CN" altLang="en-US" sz="2800">
                <a:latin typeface="Times New Roman" panose="02020603050405020304" pitchFamily="18" charset="0"/>
                <a:ea typeface="楷体_GB2312" pitchFamily="49" charset="-122"/>
                <a:cs typeface="宋体" panose="02010600030101010101" pitchFamily="2" charset="-122"/>
              </a:rPr>
              <a:t>，</a:t>
            </a:r>
            <a:r>
              <a:rPr lang="en-US" altLang="zh-CN" sz="2800">
                <a:latin typeface="Times New Roman" panose="02020603050405020304" pitchFamily="18" charset="0"/>
                <a:ea typeface="楷体_GB2312" pitchFamily="49" charset="-122"/>
                <a:cs typeface="宋体" panose="02010600030101010101" pitchFamily="2" charset="-122"/>
              </a:rPr>
              <a:t>9.4.7</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ChangeArrowheads="1"/>
          </p:cNvSpPr>
          <p:nvPr/>
        </p:nvSpPr>
        <p:spPr bwMode="auto">
          <a:xfrm>
            <a:off x="280988" y="1905000"/>
            <a:ext cx="2935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8000"/>
                </a:solidFill>
                <a:latin typeface="楷体_GB2312" pitchFamily="49" charset="-122"/>
                <a:ea typeface="楷体_GB2312" pitchFamily="49" charset="-122"/>
              </a:rPr>
              <a:t>例</a:t>
            </a:r>
            <a:r>
              <a:rPr kumimoji="1" lang="zh-CN" altLang="en-US" sz="2800">
                <a:solidFill>
                  <a:srgbClr val="008000"/>
                </a:solidFill>
                <a:latin typeface="宋体" panose="02010600030101010101" pitchFamily="2" charset="-122"/>
              </a:rPr>
              <a:t>：</a:t>
            </a:r>
            <a:r>
              <a:rPr kumimoji="1" lang="en-US" altLang="zh-CN" sz="2800">
                <a:latin typeface="宋体" panose="02010600030101010101" pitchFamily="2" charset="-122"/>
              </a:rPr>
              <a:t>(25)</a:t>
            </a:r>
            <a:r>
              <a:rPr kumimoji="1" lang="en-US" altLang="zh-CN" sz="2800" baseline="-25000">
                <a:latin typeface="宋体" panose="02010600030101010101" pitchFamily="2" charset="-122"/>
              </a:rPr>
              <a:t>D</a:t>
            </a:r>
            <a:r>
              <a:rPr kumimoji="1" lang="zh-CN" altLang="en-US" sz="2800">
                <a:latin typeface="宋体" panose="02010600030101010101" pitchFamily="2" charset="-122"/>
              </a:rPr>
              <a:t>＝ </a:t>
            </a:r>
            <a:r>
              <a:rPr kumimoji="1" lang="en-US" altLang="zh-CN" sz="2800">
                <a:latin typeface="宋体" panose="02010600030101010101" pitchFamily="2" charset="-122"/>
              </a:rPr>
              <a:t>(?)</a:t>
            </a:r>
            <a:r>
              <a:rPr kumimoji="1" lang="en-US" altLang="zh-CN" sz="2800" baseline="-25000">
                <a:latin typeface="宋体" panose="02010600030101010101" pitchFamily="2" charset="-122"/>
              </a:rPr>
              <a:t>B</a:t>
            </a:r>
          </a:p>
        </p:txBody>
      </p:sp>
      <p:grpSp>
        <p:nvGrpSpPr>
          <p:cNvPr id="533507" name="Group 3"/>
          <p:cNvGrpSpPr>
            <a:grpSpLocks/>
          </p:cNvGrpSpPr>
          <p:nvPr/>
        </p:nvGrpSpPr>
        <p:grpSpPr bwMode="auto">
          <a:xfrm>
            <a:off x="3862388" y="2033588"/>
            <a:ext cx="5273675" cy="1084262"/>
            <a:chOff x="1223" y="291"/>
            <a:chExt cx="3322" cy="1072"/>
          </a:xfrm>
        </p:grpSpPr>
        <p:grpSp>
          <p:nvGrpSpPr>
            <p:cNvPr id="49213" name="Group 4"/>
            <p:cNvGrpSpPr>
              <a:grpSpLocks/>
            </p:cNvGrpSpPr>
            <p:nvPr/>
          </p:nvGrpSpPr>
          <p:grpSpPr bwMode="auto">
            <a:xfrm>
              <a:off x="1223" y="291"/>
              <a:ext cx="3322" cy="639"/>
              <a:chOff x="1475" y="291"/>
              <a:chExt cx="3322" cy="639"/>
            </a:xfrm>
          </p:grpSpPr>
          <p:sp>
            <p:nvSpPr>
              <p:cNvPr id="49215" name="Line 5"/>
              <p:cNvSpPr>
                <a:spLocks noChangeShapeType="1"/>
              </p:cNvSpPr>
              <p:nvPr/>
            </p:nvSpPr>
            <p:spPr bwMode="auto">
              <a:xfrm>
                <a:off x="1836" y="456"/>
                <a:ext cx="0" cy="3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16" name="Line 6"/>
              <p:cNvSpPr>
                <a:spLocks noChangeShapeType="1"/>
              </p:cNvSpPr>
              <p:nvPr/>
            </p:nvSpPr>
            <p:spPr bwMode="auto">
              <a:xfrm>
                <a:off x="1824" y="85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17" name="Text Box 7"/>
              <p:cNvSpPr txBox="1">
                <a:spLocks noChangeArrowheads="1"/>
              </p:cNvSpPr>
              <p:nvPr/>
            </p:nvSpPr>
            <p:spPr bwMode="auto">
              <a:xfrm>
                <a:off x="1475" y="357"/>
                <a:ext cx="242"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a:t>
                </a:r>
              </a:p>
            </p:txBody>
          </p:sp>
          <p:sp>
            <p:nvSpPr>
              <p:cNvPr id="49218" name="Text Box 8"/>
              <p:cNvSpPr txBox="1">
                <a:spLocks noChangeArrowheads="1"/>
              </p:cNvSpPr>
              <p:nvPr/>
            </p:nvSpPr>
            <p:spPr bwMode="auto">
              <a:xfrm>
                <a:off x="2041" y="351"/>
                <a:ext cx="370"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25</a:t>
                </a:r>
              </a:p>
            </p:txBody>
          </p:sp>
          <p:sp>
            <p:nvSpPr>
              <p:cNvPr id="49219" name="Text Box 9"/>
              <p:cNvSpPr txBox="1">
                <a:spLocks noChangeArrowheads="1"/>
              </p:cNvSpPr>
              <p:nvPr/>
            </p:nvSpPr>
            <p:spPr bwMode="auto">
              <a:xfrm>
                <a:off x="2622" y="302"/>
                <a:ext cx="948"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zh-CN" altLang="en-US" sz="3200">
                    <a:latin typeface="Times New Roman" panose="02020603050405020304" pitchFamily="18" charset="0"/>
                    <a:ea typeface="楷体_GB2312" pitchFamily="49" charset="-122"/>
                    <a:sym typeface="Symbol" panose="05050102010706020507" pitchFamily="18" charset="2"/>
                  </a:rPr>
                  <a:t>余</a:t>
                </a:r>
                <a:endParaRPr kumimoji="1" lang="zh-CN" altLang="en-US" sz="3200">
                  <a:latin typeface="Times New Roman" panose="02020603050405020304" pitchFamily="18" charset="0"/>
                  <a:ea typeface="楷体_GB2312" pitchFamily="49" charset="-122"/>
                </a:endParaRPr>
              </a:p>
            </p:txBody>
          </p:sp>
          <p:sp>
            <p:nvSpPr>
              <p:cNvPr id="49220" name="Text Box 10"/>
              <p:cNvSpPr txBox="1">
                <a:spLocks noChangeArrowheads="1"/>
              </p:cNvSpPr>
              <p:nvPr/>
            </p:nvSpPr>
            <p:spPr bwMode="auto">
              <a:xfrm>
                <a:off x="3521" y="315"/>
                <a:ext cx="24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1</a:t>
                </a:r>
              </a:p>
            </p:txBody>
          </p:sp>
          <p:sp>
            <p:nvSpPr>
              <p:cNvPr id="49221" name="Text Box 11"/>
              <p:cNvSpPr txBox="1">
                <a:spLocks noChangeArrowheads="1"/>
              </p:cNvSpPr>
              <p:nvPr/>
            </p:nvSpPr>
            <p:spPr bwMode="auto">
              <a:xfrm>
                <a:off x="4077" y="291"/>
                <a:ext cx="114"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sym typeface="Symbol" panose="05050102010706020507" pitchFamily="18" charset="2"/>
                </a:endParaRPr>
              </a:p>
            </p:txBody>
          </p:sp>
          <p:sp>
            <p:nvSpPr>
              <p:cNvPr id="49222" name="Text Box 12"/>
              <p:cNvSpPr txBox="1">
                <a:spLocks noChangeArrowheads="1"/>
              </p:cNvSpPr>
              <p:nvPr/>
            </p:nvSpPr>
            <p:spPr bwMode="auto">
              <a:xfrm>
                <a:off x="4683" y="333"/>
                <a:ext cx="114"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grpSp>
        <p:sp>
          <p:nvSpPr>
            <p:cNvPr id="49214" name="Text Box 13"/>
            <p:cNvSpPr txBox="1">
              <a:spLocks noChangeArrowheads="1"/>
            </p:cNvSpPr>
            <p:nvPr/>
          </p:nvSpPr>
          <p:spPr bwMode="auto">
            <a:xfrm>
              <a:off x="1789" y="790"/>
              <a:ext cx="370"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12</a:t>
              </a:r>
            </a:p>
          </p:txBody>
        </p:sp>
      </p:grpSp>
      <p:grpSp>
        <p:nvGrpSpPr>
          <p:cNvPr id="533518" name="Group 14"/>
          <p:cNvGrpSpPr>
            <a:grpSpLocks/>
          </p:cNvGrpSpPr>
          <p:nvPr/>
        </p:nvGrpSpPr>
        <p:grpSpPr bwMode="auto">
          <a:xfrm>
            <a:off x="3870325" y="2593975"/>
            <a:ext cx="5273675" cy="1108075"/>
            <a:chOff x="1223" y="304"/>
            <a:chExt cx="3322" cy="1044"/>
          </a:xfrm>
        </p:grpSpPr>
        <p:grpSp>
          <p:nvGrpSpPr>
            <p:cNvPr id="49203" name="Group 15"/>
            <p:cNvGrpSpPr>
              <a:grpSpLocks/>
            </p:cNvGrpSpPr>
            <p:nvPr/>
          </p:nvGrpSpPr>
          <p:grpSpPr bwMode="auto">
            <a:xfrm>
              <a:off x="1223" y="304"/>
              <a:ext cx="3322" cy="612"/>
              <a:chOff x="1475" y="304"/>
              <a:chExt cx="3322" cy="612"/>
            </a:xfrm>
          </p:grpSpPr>
          <p:sp>
            <p:nvSpPr>
              <p:cNvPr id="49205" name="Line 16"/>
              <p:cNvSpPr>
                <a:spLocks noChangeShapeType="1"/>
              </p:cNvSpPr>
              <p:nvPr/>
            </p:nvSpPr>
            <p:spPr bwMode="auto">
              <a:xfrm>
                <a:off x="1836" y="456"/>
                <a:ext cx="0" cy="3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06" name="Line 17"/>
              <p:cNvSpPr>
                <a:spLocks noChangeShapeType="1"/>
              </p:cNvSpPr>
              <p:nvPr/>
            </p:nvSpPr>
            <p:spPr bwMode="auto">
              <a:xfrm>
                <a:off x="1824" y="85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07" name="Text Box 18"/>
              <p:cNvSpPr txBox="1">
                <a:spLocks noChangeArrowheads="1"/>
              </p:cNvSpPr>
              <p:nvPr/>
            </p:nvSpPr>
            <p:spPr bwMode="auto">
              <a:xfrm>
                <a:off x="1475" y="370"/>
                <a:ext cx="24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a:t>
                </a:r>
              </a:p>
            </p:txBody>
          </p:sp>
          <p:sp>
            <p:nvSpPr>
              <p:cNvPr id="49208" name="Text Box 19"/>
              <p:cNvSpPr txBox="1">
                <a:spLocks noChangeArrowheads="1"/>
              </p:cNvSpPr>
              <p:nvPr/>
            </p:nvSpPr>
            <p:spPr bwMode="auto">
              <a:xfrm>
                <a:off x="2169" y="359"/>
                <a:ext cx="1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sp>
            <p:nvSpPr>
              <p:cNvPr id="49209" name="Text Box 20"/>
              <p:cNvSpPr txBox="1">
                <a:spLocks noChangeArrowheads="1"/>
              </p:cNvSpPr>
              <p:nvPr/>
            </p:nvSpPr>
            <p:spPr bwMode="auto">
              <a:xfrm>
                <a:off x="2622" y="313"/>
                <a:ext cx="94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zh-CN" altLang="en-US" sz="3200">
                    <a:latin typeface="Times New Roman" panose="02020603050405020304" pitchFamily="18" charset="0"/>
                    <a:ea typeface="楷体_GB2312" pitchFamily="49" charset="-122"/>
                    <a:sym typeface="Symbol" panose="05050102010706020507" pitchFamily="18" charset="2"/>
                  </a:rPr>
                  <a:t>余</a:t>
                </a:r>
                <a:endParaRPr kumimoji="1" lang="zh-CN" altLang="en-US" sz="3200">
                  <a:latin typeface="Times New Roman" panose="02020603050405020304" pitchFamily="18" charset="0"/>
                  <a:ea typeface="楷体_GB2312" pitchFamily="49" charset="-122"/>
                </a:endParaRPr>
              </a:p>
            </p:txBody>
          </p:sp>
          <p:sp>
            <p:nvSpPr>
              <p:cNvPr id="49210" name="Text Box 21"/>
              <p:cNvSpPr txBox="1">
                <a:spLocks noChangeArrowheads="1"/>
              </p:cNvSpPr>
              <p:nvPr/>
            </p:nvSpPr>
            <p:spPr bwMode="auto">
              <a:xfrm>
                <a:off x="3521" y="327"/>
                <a:ext cx="24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0</a:t>
                </a:r>
              </a:p>
            </p:txBody>
          </p:sp>
          <p:sp>
            <p:nvSpPr>
              <p:cNvPr id="49211" name="Text Box 22"/>
              <p:cNvSpPr txBox="1">
                <a:spLocks noChangeArrowheads="1"/>
              </p:cNvSpPr>
              <p:nvPr/>
            </p:nvSpPr>
            <p:spPr bwMode="auto">
              <a:xfrm>
                <a:off x="4077" y="304"/>
                <a:ext cx="1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sym typeface="Symbol" panose="05050102010706020507" pitchFamily="18" charset="2"/>
                </a:endParaRPr>
              </a:p>
            </p:txBody>
          </p:sp>
          <p:sp>
            <p:nvSpPr>
              <p:cNvPr id="49212" name="Text Box 23"/>
              <p:cNvSpPr txBox="1">
                <a:spLocks noChangeArrowheads="1"/>
              </p:cNvSpPr>
              <p:nvPr/>
            </p:nvSpPr>
            <p:spPr bwMode="auto">
              <a:xfrm>
                <a:off x="4683" y="344"/>
                <a:ext cx="114"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grpSp>
        <p:sp>
          <p:nvSpPr>
            <p:cNvPr id="49204" name="Text Box 24"/>
            <p:cNvSpPr txBox="1">
              <a:spLocks noChangeArrowheads="1"/>
            </p:cNvSpPr>
            <p:nvPr/>
          </p:nvSpPr>
          <p:spPr bwMode="auto">
            <a:xfrm>
              <a:off x="1853" y="802"/>
              <a:ext cx="24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6</a:t>
              </a:r>
            </a:p>
          </p:txBody>
        </p:sp>
      </p:grpSp>
      <p:grpSp>
        <p:nvGrpSpPr>
          <p:cNvPr id="533529" name="Group 25"/>
          <p:cNvGrpSpPr>
            <a:grpSpLocks/>
          </p:cNvGrpSpPr>
          <p:nvPr/>
        </p:nvGrpSpPr>
        <p:grpSpPr bwMode="auto">
          <a:xfrm>
            <a:off x="3870325" y="3206750"/>
            <a:ext cx="5273675" cy="1060450"/>
            <a:chOff x="1223" y="275"/>
            <a:chExt cx="3322" cy="1101"/>
          </a:xfrm>
        </p:grpSpPr>
        <p:grpSp>
          <p:nvGrpSpPr>
            <p:cNvPr id="49193" name="Group 26"/>
            <p:cNvGrpSpPr>
              <a:grpSpLocks/>
            </p:cNvGrpSpPr>
            <p:nvPr/>
          </p:nvGrpSpPr>
          <p:grpSpPr bwMode="auto">
            <a:xfrm>
              <a:off x="1223" y="275"/>
              <a:ext cx="3322" cy="669"/>
              <a:chOff x="1475" y="275"/>
              <a:chExt cx="3322" cy="669"/>
            </a:xfrm>
          </p:grpSpPr>
          <p:sp>
            <p:nvSpPr>
              <p:cNvPr id="49195" name="Line 27"/>
              <p:cNvSpPr>
                <a:spLocks noChangeShapeType="1"/>
              </p:cNvSpPr>
              <p:nvPr/>
            </p:nvSpPr>
            <p:spPr bwMode="auto">
              <a:xfrm>
                <a:off x="1836" y="456"/>
                <a:ext cx="0" cy="3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6" name="Line 28"/>
              <p:cNvSpPr>
                <a:spLocks noChangeShapeType="1"/>
              </p:cNvSpPr>
              <p:nvPr/>
            </p:nvSpPr>
            <p:spPr bwMode="auto">
              <a:xfrm>
                <a:off x="1824" y="85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7" name="Text Box 29"/>
              <p:cNvSpPr txBox="1">
                <a:spLocks noChangeArrowheads="1"/>
              </p:cNvSpPr>
              <p:nvPr/>
            </p:nvSpPr>
            <p:spPr bwMode="auto">
              <a:xfrm>
                <a:off x="1475" y="343"/>
                <a:ext cx="24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a:t>
                </a:r>
              </a:p>
            </p:txBody>
          </p:sp>
          <p:sp>
            <p:nvSpPr>
              <p:cNvPr id="49198" name="Text Box 30"/>
              <p:cNvSpPr txBox="1">
                <a:spLocks noChangeArrowheads="1"/>
              </p:cNvSpPr>
              <p:nvPr/>
            </p:nvSpPr>
            <p:spPr bwMode="auto">
              <a:xfrm>
                <a:off x="2169" y="331"/>
                <a:ext cx="114"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sp>
            <p:nvSpPr>
              <p:cNvPr id="49199" name="Text Box 31"/>
              <p:cNvSpPr txBox="1">
                <a:spLocks noChangeArrowheads="1"/>
              </p:cNvSpPr>
              <p:nvPr/>
            </p:nvSpPr>
            <p:spPr bwMode="auto">
              <a:xfrm>
                <a:off x="2622" y="291"/>
                <a:ext cx="948"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zh-CN" altLang="en-US" sz="3200">
                    <a:latin typeface="Times New Roman" panose="02020603050405020304" pitchFamily="18" charset="0"/>
                    <a:ea typeface="楷体_GB2312" pitchFamily="49" charset="-122"/>
                    <a:sym typeface="Symbol" panose="05050102010706020507" pitchFamily="18" charset="2"/>
                  </a:rPr>
                  <a:t>余</a:t>
                </a:r>
                <a:endParaRPr kumimoji="1" lang="zh-CN" altLang="en-US" sz="3200">
                  <a:latin typeface="Times New Roman" panose="02020603050405020304" pitchFamily="18" charset="0"/>
                  <a:ea typeface="楷体_GB2312" pitchFamily="49" charset="-122"/>
                </a:endParaRPr>
              </a:p>
            </p:txBody>
          </p:sp>
          <p:sp>
            <p:nvSpPr>
              <p:cNvPr id="49200" name="Text Box 32"/>
              <p:cNvSpPr txBox="1">
                <a:spLocks noChangeArrowheads="1"/>
              </p:cNvSpPr>
              <p:nvPr/>
            </p:nvSpPr>
            <p:spPr bwMode="auto">
              <a:xfrm>
                <a:off x="3521" y="302"/>
                <a:ext cx="24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0</a:t>
                </a:r>
              </a:p>
            </p:txBody>
          </p:sp>
          <p:sp>
            <p:nvSpPr>
              <p:cNvPr id="49201" name="Text Box 33"/>
              <p:cNvSpPr txBox="1">
                <a:spLocks noChangeArrowheads="1"/>
              </p:cNvSpPr>
              <p:nvPr/>
            </p:nvSpPr>
            <p:spPr bwMode="auto">
              <a:xfrm>
                <a:off x="4077" y="275"/>
                <a:ext cx="114" cy="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sym typeface="Symbol" panose="05050102010706020507" pitchFamily="18" charset="2"/>
                </a:endParaRPr>
              </a:p>
            </p:txBody>
          </p:sp>
          <p:sp>
            <p:nvSpPr>
              <p:cNvPr id="49202" name="Text Box 34"/>
              <p:cNvSpPr txBox="1">
                <a:spLocks noChangeArrowheads="1"/>
              </p:cNvSpPr>
              <p:nvPr/>
            </p:nvSpPr>
            <p:spPr bwMode="auto">
              <a:xfrm>
                <a:off x="4683" y="315"/>
                <a:ext cx="114"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grpSp>
        <p:sp>
          <p:nvSpPr>
            <p:cNvPr id="49194" name="Text Box 35"/>
            <p:cNvSpPr txBox="1">
              <a:spLocks noChangeArrowheads="1"/>
            </p:cNvSpPr>
            <p:nvPr/>
          </p:nvSpPr>
          <p:spPr bwMode="auto">
            <a:xfrm>
              <a:off x="1853" y="775"/>
              <a:ext cx="24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3</a:t>
              </a:r>
            </a:p>
          </p:txBody>
        </p:sp>
      </p:grpSp>
      <p:grpSp>
        <p:nvGrpSpPr>
          <p:cNvPr id="533540" name="Group 36"/>
          <p:cNvGrpSpPr>
            <a:grpSpLocks/>
          </p:cNvGrpSpPr>
          <p:nvPr/>
        </p:nvGrpSpPr>
        <p:grpSpPr bwMode="auto">
          <a:xfrm>
            <a:off x="3870325" y="3775075"/>
            <a:ext cx="5273675" cy="1090613"/>
            <a:chOff x="1223" y="295"/>
            <a:chExt cx="3322" cy="1063"/>
          </a:xfrm>
        </p:grpSpPr>
        <p:grpSp>
          <p:nvGrpSpPr>
            <p:cNvPr id="49183" name="Group 37"/>
            <p:cNvGrpSpPr>
              <a:grpSpLocks/>
            </p:cNvGrpSpPr>
            <p:nvPr/>
          </p:nvGrpSpPr>
          <p:grpSpPr bwMode="auto">
            <a:xfrm>
              <a:off x="1223" y="295"/>
              <a:ext cx="3322" cy="630"/>
              <a:chOff x="1475" y="295"/>
              <a:chExt cx="3322" cy="630"/>
            </a:xfrm>
          </p:grpSpPr>
          <p:sp>
            <p:nvSpPr>
              <p:cNvPr id="49185" name="Line 38"/>
              <p:cNvSpPr>
                <a:spLocks noChangeShapeType="1"/>
              </p:cNvSpPr>
              <p:nvPr/>
            </p:nvSpPr>
            <p:spPr bwMode="auto">
              <a:xfrm>
                <a:off x="1836" y="456"/>
                <a:ext cx="0" cy="3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6" name="Line 39"/>
              <p:cNvSpPr>
                <a:spLocks noChangeShapeType="1"/>
              </p:cNvSpPr>
              <p:nvPr/>
            </p:nvSpPr>
            <p:spPr bwMode="auto">
              <a:xfrm>
                <a:off x="1824" y="85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7" name="Text Box 40"/>
              <p:cNvSpPr txBox="1">
                <a:spLocks noChangeArrowheads="1"/>
              </p:cNvSpPr>
              <p:nvPr/>
            </p:nvSpPr>
            <p:spPr bwMode="auto">
              <a:xfrm>
                <a:off x="1475" y="360"/>
                <a:ext cx="242"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a:t>
                </a:r>
              </a:p>
            </p:txBody>
          </p:sp>
          <p:sp>
            <p:nvSpPr>
              <p:cNvPr id="49188" name="Text Box 41"/>
              <p:cNvSpPr txBox="1">
                <a:spLocks noChangeArrowheads="1"/>
              </p:cNvSpPr>
              <p:nvPr/>
            </p:nvSpPr>
            <p:spPr bwMode="auto">
              <a:xfrm>
                <a:off x="2169" y="354"/>
                <a:ext cx="114"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sp>
            <p:nvSpPr>
              <p:cNvPr id="49189" name="Text Box 42"/>
              <p:cNvSpPr txBox="1">
                <a:spLocks noChangeArrowheads="1"/>
              </p:cNvSpPr>
              <p:nvPr/>
            </p:nvSpPr>
            <p:spPr bwMode="auto">
              <a:xfrm>
                <a:off x="2622" y="308"/>
                <a:ext cx="948"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zh-CN" altLang="en-US" sz="3200">
                    <a:latin typeface="Times New Roman" panose="02020603050405020304" pitchFamily="18" charset="0"/>
                    <a:ea typeface="楷体_GB2312" pitchFamily="49" charset="-122"/>
                    <a:sym typeface="Symbol" panose="05050102010706020507" pitchFamily="18" charset="2"/>
                  </a:rPr>
                  <a:t>余</a:t>
                </a:r>
                <a:endParaRPr kumimoji="1" lang="zh-CN" altLang="en-US" sz="3200">
                  <a:latin typeface="Times New Roman" panose="02020603050405020304" pitchFamily="18" charset="0"/>
                  <a:ea typeface="楷体_GB2312" pitchFamily="49" charset="-122"/>
                </a:endParaRPr>
              </a:p>
            </p:txBody>
          </p:sp>
          <p:sp>
            <p:nvSpPr>
              <p:cNvPr id="49190" name="Text Box 43"/>
              <p:cNvSpPr txBox="1">
                <a:spLocks noChangeArrowheads="1"/>
              </p:cNvSpPr>
              <p:nvPr/>
            </p:nvSpPr>
            <p:spPr bwMode="auto">
              <a:xfrm>
                <a:off x="3521" y="320"/>
                <a:ext cx="242"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1</a:t>
                </a:r>
              </a:p>
            </p:txBody>
          </p:sp>
          <p:sp>
            <p:nvSpPr>
              <p:cNvPr id="49191" name="Text Box 44"/>
              <p:cNvSpPr txBox="1">
                <a:spLocks noChangeArrowheads="1"/>
              </p:cNvSpPr>
              <p:nvPr/>
            </p:nvSpPr>
            <p:spPr bwMode="auto">
              <a:xfrm>
                <a:off x="4077" y="295"/>
                <a:ext cx="114"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sym typeface="Symbol" panose="05050102010706020507" pitchFamily="18" charset="2"/>
                </a:endParaRPr>
              </a:p>
            </p:txBody>
          </p:sp>
          <p:sp>
            <p:nvSpPr>
              <p:cNvPr id="49192" name="Text Box 45"/>
              <p:cNvSpPr txBox="1">
                <a:spLocks noChangeArrowheads="1"/>
              </p:cNvSpPr>
              <p:nvPr/>
            </p:nvSpPr>
            <p:spPr bwMode="auto">
              <a:xfrm>
                <a:off x="4683" y="337"/>
                <a:ext cx="114"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grpSp>
        <p:sp>
          <p:nvSpPr>
            <p:cNvPr id="49184" name="Text Box 46"/>
            <p:cNvSpPr txBox="1">
              <a:spLocks noChangeArrowheads="1"/>
            </p:cNvSpPr>
            <p:nvPr/>
          </p:nvSpPr>
          <p:spPr bwMode="auto">
            <a:xfrm>
              <a:off x="1853" y="793"/>
              <a:ext cx="242"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1</a:t>
              </a:r>
            </a:p>
          </p:txBody>
        </p:sp>
      </p:grpSp>
      <p:grpSp>
        <p:nvGrpSpPr>
          <p:cNvPr id="533551" name="Group 47"/>
          <p:cNvGrpSpPr>
            <a:grpSpLocks/>
          </p:cNvGrpSpPr>
          <p:nvPr/>
        </p:nvGrpSpPr>
        <p:grpSpPr bwMode="auto">
          <a:xfrm>
            <a:off x="3862388" y="4319588"/>
            <a:ext cx="5273675" cy="1069975"/>
            <a:chOff x="1223" y="281"/>
            <a:chExt cx="3322" cy="1089"/>
          </a:xfrm>
        </p:grpSpPr>
        <p:grpSp>
          <p:nvGrpSpPr>
            <p:cNvPr id="49173" name="Group 48"/>
            <p:cNvGrpSpPr>
              <a:grpSpLocks/>
            </p:cNvGrpSpPr>
            <p:nvPr/>
          </p:nvGrpSpPr>
          <p:grpSpPr bwMode="auto">
            <a:xfrm>
              <a:off x="1223" y="281"/>
              <a:ext cx="3322" cy="658"/>
              <a:chOff x="1475" y="281"/>
              <a:chExt cx="3322" cy="658"/>
            </a:xfrm>
          </p:grpSpPr>
          <p:sp>
            <p:nvSpPr>
              <p:cNvPr id="49175" name="Line 49"/>
              <p:cNvSpPr>
                <a:spLocks noChangeShapeType="1"/>
              </p:cNvSpPr>
              <p:nvPr/>
            </p:nvSpPr>
            <p:spPr bwMode="auto">
              <a:xfrm>
                <a:off x="1836" y="456"/>
                <a:ext cx="0" cy="3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6" name="Line 50"/>
              <p:cNvSpPr>
                <a:spLocks noChangeShapeType="1"/>
              </p:cNvSpPr>
              <p:nvPr/>
            </p:nvSpPr>
            <p:spPr bwMode="auto">
              <a:xfrm>
                <a:off x="1824" y="852"/>
                <a:ext cx="8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7" name="Text Box 51"/>
              <p:cNvSpPr txBox="1">
                <a:spLocks noChangeArrowheads="1"/>
              </p:cNvSpPr>
              <p:nvPr/>
            </p:nvSpPr>
            <p:spPr bwMode="auto">
              <a:xfrm>
                <a:off x="1475" y="349"/>
                <a:ext cx="242"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a:t>
                </a:r>
              </a:p>
            </p:txBody>
          </p:sp>
          <p:sp>
            <p:nvSpPr>
              <p:cNvPr id="49178" name="Text Box 52"/>
              <p:cNvSpPr txBox="1">
                <a:spLocks noChangeArrowheads="1"/>
              </p:cNvSpPr>
              <p:nvPr/>
            </p:nvSpPr>
            <p:spPr bwMode="auto">
              <a:xfrm>
                <a:off x="2169" y="341"/>
                <a:ext cx="114"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sp>
            <p:nvSpPr>
              <p:cNvPr id="49179" name="Text Box 53"/>
              <p:cNvSpPr txBox="1">
                <a:spLocks noChangeArrowheads="1"/>
              </p:cNvSpPr>
              <p:nvPr/>
            </p:nvSpPr>
            <p:spPr bwMode="auto">
              <a:xfrm>
                <a:off x="2622" y="294"/>
                <a:ext cx="948"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sym typeface="Symbol" panose="05050102010706020507" pitchFamily="18" charset="2"/>
                  </a:rPr>
                  <a:t> </a:t>
                </a:r>
                <a:r>
                  <a:rPr kumimoji="1" lang="zh-CN" altLang="en-US" sz="3200">
                    <a:latin typeface="Times New Roman" panose="02020603050405020304" pitchFamily="18" charset="0"/>
                    <a:ea typeface="楷体_GB2312" pitchFamily="49" charset="-122"/>
                    <a:sym typeface="Symbol" panose="05050102010706020507" pitchFamily="18" charset="2"/>
                  </a:rPr>
                  <a:t>余</a:t>
                </a:r>
                <a:endParaRPr kumimoji="1" lang="zh-CN" altLang="en-US" sz="3200">
                  <a:latin typeface="Times New Roman" panose="02020603050405020304" pitchFamily="18" charset="0"/>
                  <a:ea typeface="楷体_GB2312" pitchFamily="49" charset="-122"/>
                </a:endParaRPr>
              </a:p>
            </p:txBody>
          </p:sp>
          <p:sp>
            <p:nvSpPr>
              <p:cNvPr id="49180" name="Text Box 54"/>
              <p:cNvSpPr txBox="1">
                <a:spLocks noChangeArrowheads="1"/>
              </p:cNvSpPr>
              <p:nvPr/>
            </p:nvSpPr>
            <p:spPr bwMode="auto">
              <a:xfrm>
                <a:off x="3521" y="305"/>
                <a:ext cx="242"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1</a:t>
                </a:r>
              </a:p>
            </p:txBody>
          </p:sp>
          <p:sp>
            <p:nvSpPr>
              <p:cNvPr id="49181" name="Text Box 55"/>
              <p:cNvSpPr txBox="1">
                <a:spLocks noChangeArrowheads="1"/>
              </p:cNvSpPr>
              <p:nvPr/>
            </p:nvSpPr>
            <p:spPr bwMode="auto">
              <a:xfrm>
                <a:off x="4077" y="281"/>
                <a:ext cx="114"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sym typeface="Symbol" panose="05050102010706020507" pitchFamily="18" charset="2"/>
                </a:endParaRPr>
              </a:p>
            </p:txBody>
          </p:sp>
          <p:sp>
            <p:nvSpPr>
              <p:cNvPr id="49182" name="Text Box 56"/>
              <p:cNvSpPr txBox="1">
                <a:spLocks noChangeArrowheads="1"/>
              </p:cNvSpPr>
              <p:nvPr/>
            </p:nvSpPr>
            <p:spPr bwMode="auto">
              <a:xfrm>
                <a:off x="4683" y="325"/>
                <a:ext cx="114"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zh-CN" altLang="zh-CN" sz="3200">
                  <a:latin typeface="Times New Roman" panose="02020603050405020304" pitchFamily="18" charset="0"/>
                  <a:ea typeface="楷体_GB2312" pitchFamily="49" charset="-122"/>
                </a:endParaRPr>
              </a:p>
            </p:txBody>
          </p:sp>
        </p:grpSp>
        <p:sp>
          <p:nvSpPr>
            <p:cNvPr id="49174" name="Text Box 57"/>
            <p:cNvSpPr txBox="1">
              <a:spLocks noChangeArrowheads="1"/>
            </p:cNvSpPr>
            <p:nvPr/>
          </p:nvSpPr>
          <p:spPr bwMode="auto">
            <a:xfrm>
              <a:off x="1853" y="781"/>
              <a:ext cx="242"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0</a:t>
              </a:r>
            </a:p>
          </p:txBody>
        </p:sp>
      </p:grpSp>
      <p:sp>
        <p:nvSpPr>
          <p:cNvPr id="533562" name="Text Box 58"/>
          <p:cNvSpPr txBox="1">
            <a:spLocks noChangeArrowheads="1"/>
          </p:cNvSpPr>
          <p:nvPr/>
        </p:nvSpPr>
        <p:spPr bwMode="auto">
          <a:xfrm>
            <a:off x="7696200" y="21336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3333FF"/>
                </a:solidFill>
                <a:latin typeface="Tahoma" panose="020B0604030504040204" pitchFamily="34" charset="0"/>
              </a:rPr>
              <a:t>b</a:t>
            </a:r>
            <a:r>
              <a:rPr kumimoji="1" lang="en-US" altLang="zh-CN" sz="2400" baseline="-25000">
                <a:solidFill>
                  <a:srgbClr val="3333FF"/>
                </a:solidFill>
                <a:latin typeface="Tahoma" panose="020B0604030504040204" pitchFamily="34" charset="0"/>
              </a:rPr>
              <a:t>0</a:t>
            </a:r>
            <a:endParaRPr kumimoji="1" lang="en-US" altLang="zh-CN" sz="2400" b="0">
              <a:solidFill>
                <a:srgbClr val="3333FF"/>
              </a:solidFill>
              <a:latin typeface="Tahoma" panose="020B0604030504040204" pitchFamily="34" charset="0"/>
            </a:endParaRPr>
          </a:p>
        </p:txBody>
      </p:sp>
      <p:sp>
        <p:nvSpPr>
          <p:cNvPr id="533563" name="Text Box 59"/>
          <p:cNvSpPr txBox="1">
            <a:spLocks noChangeArrowheads="1"/>
          </p:cNvSpPr>
          <p:nvPr/>
        </p:nvSpPr>
        <p:spPr bwMode="auto">
          <a:xfrm>
            <a:off x="7748588" y="27432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3333FF"/>
                </a:solidFill>
                <a:latin typeface="Tahoma" panose="020B0604030504040204" pitchFamily="34" charset="0"/>
              </a:rPr>
              <a:t>b</a:t>
            </a:r>
            <a:r>
              <a:rPr kumimoji="1" lang="en-US" altLang="zh-CN" sz="2400" baseline="-25000">
                <a:solidFill>
                  <a:srgbClr val="3333FF"/>
                </a:solidFill>
                <a:latin typeface="Tahoma" panose="020B0604030504040204" pitchFamily="34" charset="0"/>
              </a:rPr>
              <a:t>1</a:t>
            </a:r>
            <a:endParaRPr kumimoji="1" lang="en-US" altLang="zh-CN" sz="2400" b="0">
              <a:solidFill>
                <a:srgbClr val="3333FF"/>
              </a:solidFill>
              <a:latin typeface="Tahoma" panose="020B0604030504040204" pitchFamily="34" charset="0"/>
            </a:endParaRPr>
          </a:p>
        </p:txBody>
      </p:sp>
      <p:sp>
        <p:nvSpPr>
          <p:cNvPr id="533564" name="Text Box 60"/>
          <p:cNvSpPr txBox="1">
            <a:spLocks noChangeArrowheads="1"/>
          </p:cNvSpPr>
          <p:nvPr/>
        </p:nvSpPr>
        <p:spPr bwMode="auto">
          <a:xfrm>
            <a:off x="7772400" y="33528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3333FF"/>
                </a:solidFill>
                <a:latin typeface="Tahoma" panose="020B0604030504040204" pitchFamily="34" charset="0"/>
              </a:rPr>
              <a:t>b</a:t>
            </a:r>
            <a:r>
              <a:rPr kumimoji="1" lang="en-US" altLang="zh-CN" sz="2400" baseline="-25000">
                <a:solidFill>
                  <a:srgbClr val="3333FF"/>
                </a:solidFill>
                <a:latin typeface="Tahoma" panose="020B0604030504040204" pitchFamily="34" charset="0"/>
              </a:rPr>
              <a:t>2</a:t>
            </a:r>
            <a:endParaRPr kumimoji="1" lang="en-US" altLang="zh-CN" sz="2400" b="0">
              <a:solidFill>
                <a:srgbClr val="3333FF"/>
              </a:solidFill>
              <a:latin typeface="Tahoma" panose="020B0604030504040204" pitchFamily="34" charset="0"/>
            </a:endParaRPr>
          </a:p>
        </p:txBody>
      </p:sp>
      <p:sp>
        <p:nvSpPr>
          <p:cNvPr id="533565" name="Text Box 61"/>
          <p:cNvSpPr txBox="1">
            <a:spLocks noChangeArrowheads="1"/>
          </p:cNvSpPr>
          <p:nvPr/>
        </p:nvSpPr>
        <p:spPr bwMode="auto">
          <a:xfrm>
            <a:off x="7772400" y="38862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3333FF"/>
                </a:solidFill>
                <a:latin typeface="Tahoma" panose="020B0604030504040204" pitchFamily="34" charset="0"/>
              </a:rPr>
              <a:t>b</a:t>
            </a:r>
            <a:r>
              <a:rPr kumimoji="1" lang="en-US" altLang="zh-CN" sz="2400" baseline="-25000">
                <a:solidFill>
                  <a:srgbClr val="3333FF"/>
                </a:solidFill>
                <a:latin typeface="Tahoma" panose="020B0604030504040204" pitchFamily="34" charset="0"/>
              </a:rPr>
              <a:t>3</a:t>
            </a:r>
            <a:endParaRPr kumimoji="1" lang="en-US" altLang="zh-CN" sz="2400" b="0">
              <a:solidFill>
                <a:srgbClr val="3333FF"/>
              </a:solidFill>
              <a:latin typeface="Tahoma" panose="020B0604030504040204" pitchFamily="34" charset="0"/>
            </a:endParaRPr>
          </a:p>
        </p:txBody>
      </p:sp>
      <p:sp>
        <p:nvSpPr>
          <p:cNvPr id="533566" name="Text Box 62"/>
          <p:cNvSpPr txBox="1">
            <a:spLocks noChangeArrowheads="1"/>
          </p:cNvSpPr>
          <p:nvPr/>
        </p:nvSpPr>
        <p:spPr bwMode="auto">
          <a:xfrm>
            <a:off x="7772400" y="44196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3333FF"/>
                </a:solidFill>
                <a:latin typeface="Tahoma" panose="020B0604030504040204" pitchFamily="34" charset="0"/>
              </a:rPr>
              <a:t>b</a:t>
            </a:r>
            <a:r>
              <a:rPr kumimoji="1" lang="en-US" altLang="zh-CN" sz="2400" baseline="-25000">
                <a:solidFill>
                  <a:srgbClr val="3333FF"/>
                </a:solidFill>
                <a:latin typeface="Tahoma" panose="020B0604030504040204" pitchFamily="34" charset="0"/>
              </a:rPr>
              <a:t>4</a:t>
            </a:r>
            <a:endParaRPr kumimoji="1" lang="en-US" altLang="zh-CN" sz="2400" b="0">
              <a:solidFill>
                <a:srgbClr val="3333FF"/>
              </a:solidFill>
              <a:latin typeface="Tahoma" panose="020B0604030504040204" pitchFamily="34" charset="0"/>
            </a:endParaRPr>
          </a:p>
        </p:txBody>
      </p:sp>
      <p:graphicFrame>
        <p:nvGraphicFramePr>
          <p:cNvPr id="533567" name="Object 63"/>
          <p:cNvGraphicFramePr>
            <a:graphicFrameLocks noChangeAspect="1"/>
          </p:cNvGraphicFramePr>
          <p:nvPr/>
        </p:nvGraphicFramePr>
        <p:xfrm>
          <a:off x="1150938" y="2647950"/>
          <a:ext cx="2052637" cy="520700"/>
        </p:xfrm>
        <a:graphic>
          <a:graphicData uri="http://schemas.openxmlformats.org/presentationml/2006/ole">
            <mc:AlternateContent xmlns:mc="http://schemas.openxmlformats.org/markup-compatibility/2006">
              <mc:Choice xmlns:v="urn:schemas-microsoft-com:vml" Requires="v">
                <p:oleObj spid="_x0000_s49229" name="Equation" r:id="rId3" imgW="901309" imgH="228501" progId="Equation.DSMT4">
                  <p:embed/>
                </p:oleObj>
              </mc:Choice>
              <mc:Fallback>
                <p:oleObj name="Equation" r:id="rId3" imgW="901309" imgH="228501" progId="Equation.DSMT4">
                  <p:embed/>
                  <p:pic>
                    <p:nvPicPr>
                      <p:cNvPr id="0"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647950"/>
                        <a:ext cx="20526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568" name="Object 64"/>
          <p:cNvGraphicFramePr>
            <a:graphicFrameLocks noChangeAspect="1"/>
          </p:cNvGraphicFramePr>
          <p:nvPr/>
        </p:nvGraphicFramePr>
        <p:xfrm>
          <a:off x="1150938" y="3333750"/>
          <a:ext cx="1562100" cy="520700"/>
        </p:xfrm>
        <a:graphic>
          <a:graphicData uri="http://schemas.openxmlformats.org/presentationml/2006/ole">
            <mc:AlternateContent xmlns:mc="http://schemas.openxmlformats.org/markup-compatibility/2006">
              <mc:Choice xmlns:v="urn:schemas-microsoft-com:vml" Requires="v">
                <p:oleObj spid="_x0000_s49230" name="Equation" r:id="rId5" imgW="685800" imgH="228600" progId="Equation.DSMT4">
                  <p:embed/>
                </p:oleObj>
              </mc:Choice>
              <mc:Fallback>
                <p:oleObj name="Equation" r:id="rId5" imgW="685800" imgH="228600" progId="Equation.DSMT4">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938" y="3333750"/>
                        <a:ext cx="1562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569" name="Object 65"/>
          <p:cNvGraphicFramePr>
            <a:graphicFrameLocks noChangeAspect="1"/>
          </p:cNvGraphicFramePr>
          <p:nvPr/>
        </p:nvGraphicFramePr>
        <p:xfrm>
          <a:off x="1150938" y="3973513"/>
          <a:ext cx="2112962" cy="520700"/>
        </p:xfrm>
        <a:graphic>
          <a:graphicData uri="http://schemas.openxmlformats.org/presentationml/2006/ole">
            <mc:AlternateContent xmlns:mc="http://schemas.openxmlformats.org/markup-compatibility/2006">
              <mc:Choice xmlns:v="urn:schemas-microsoft-com:vml" Requires="v">
                <p:oleObj spid="_x0000_s49231" name="Equation" r:id="rId7" imgW="927100" imgH="228600" progId="Equation.DSMT4">
                  <p:embed/>
                </p:oleObj>
              </mc:Choice>
              <mc:Fallback>
                <p:oleObj name="Equation" r:id="rId7" imgW="927100" imgH="228600" progId="Equation.DSMT4">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938" y="3973513"/>
                        <a:ext cx="21129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8" name="Rectangle 66"/>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49169" name="Text Box 67"/>
          <p:cNvSpPr txBox="1">
            <a:spLocks noChangeArrowheads="1"/>
          </p:cNvSpPr>
          <p:nvPr/>
        </p:nvSpPr>
        <p:spPr bwMode="auto">
          <a:xfrm>
            <a:off x="992188" y="652463"/>
            <a:ext cx="4010025"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1.2.3  </a:t>
            </a:r>
            <a:r>
              <a:rPr kumimoji="1" lang="zh-CN" altLang="en-US" sz="2400">
                <a:latin typeface="Times New Roman" panose="02020603050405020304" pitchFamily="18" charset="0"/>
                <a:ea typeface="楷体_GB2312" pitchFamily="49" charset="-122"/>
              </a:rPr>
              <a:t>十－二进制之间的转换</a:t>
            </a:r>
          </a:p>
        </p:txBody>
      </p:sp>
      <p:sp>
        <p:nvSpPr>
          <p:cNvPr id="533572" name="AutoShape 68"/>
          <p:cNvSpPr>
            <a:spLocks noChangeArrowheads="1"/>
          </p:cNvSpPr>
          <p:nvPr/>
        </p:nvSpPr>
        <p:spPr bwMode="auto">
          <a:xfrm>
            <a:off x="1155700" y="4694238"/>
            <a:ext cx="1492250" cy="779462"/>
          </a:xfrm>
          <a:prstGeom prst="wedgeRoundRectCallout">
            <a:avLst>
              <a:gd name="adj1" fmla="val -3616"/>
              <a:gd name="adj2" fmla="val -83403"/>
              <a:gd name="adj3" fmla="val 16667"/>
            </a:avLst>
          </a:prstGeom>
          <a:solidFill>
            <a:schemeClr val="accent1">
              <a:alpha val="39999"/>
            </a:schemeClr>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000">
                <a:solidFill>
                  <a:schemeClr val="tx2"/>
                </a:solidFill>
                <a:latin typeface="Arial" panose="020B0604020202020204" pitchFamily="34" charset="0"/>
              </a:rPr>
              <a:t>位数不够前面补零</a:t>
            </a:r>
          </a:p>
        </p:txBody>
      </p:sp>
      <p:sp>
        <p:nvSpPr>
          <p:cNvPr id="49171" name="Text Box 69"/>
          <p:cNvSpPr txBox="1">
            <a:spLocks noChangeArrowheads="1"/>
          </p:cNvSpPr>
          <p:nvPr/>
        </p:nvSpPr>
        <p:spPr bwMode="auto">
          <a:xfrm>
            <a:off x="5273675" y="6683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十进制整数转化为二进制</a:t>
            </a:r>
          </a:p>
        </p:txBody>
      </p:sp>
      <p:sp>
        <p:nvSpPr>
          <p:cNvPr id="49172" name="Text Box 70"/>
          <p:cNvSpPr txBox="1">
            <a:spLocks noChangeArrowheads="1"/>
          </p:cNvSpPr>
          <p:nvPr/>
        </p:nvSpPr>
        <p:spPr bwMode="auto">
          <a:xfrm>
            <a:off x="641350" y="5856288"/>
            <a:ext cx="7702550" cy="46672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3333CC"/>
                </a:solidFill>
                <a:latin typeface="楷体_GB2312" pitchFamily="49" charset="-122"/>
                <a:ea typeface="楷体_GB2312" pitchFamily="49" charset="-122"/>
              </a:rPr>
              <a:t>整数除</a:t>
            </a:r>
            <a:r>
              <a:rPr kumimoji="1" lang="en-US" altLang="zh-CN" sz="2400">
                <a:solidFill>
                  <a:srgbClr val="3333CC"/>
                </a:solidFill>
                <a:latin typeface="楷体_GB2312" pitchFamily="49" charset="-122"/>
                <a:ea typeface="楷体_GB2312" pitchFamily="49" charset="-122"/>
              </a:rPr>
              <a:t>2</a:t>
            </a:r>
            <a:r>
              <a:rPr kumimoji="1" lang="zh-CN" altLang="en-US" sz="2400">
                <a:solidFill>
                  <a:srgbClr val="3333CC"/>
                </a:solidFill>
                <a:latin typeface="楷体_GB2312" pitchFamily="49" charset="-122"/>
                <a:ea typeface="楷体_GB2312" pitchFamily="49" charset="-122"/>
              </a:rPr>
              <a:t>，取出余数再除</a:t>
            </a:r>
            <a:r>
              <a:rPr kumimoji="1" lang="en-US" altLang="zh-CN" sz="2400">
                <a:solidFill>
                  <a:srgbClr val="3333CC"/>
                </a:solidFill>
                <a:latin typeface="楷体_GB2312" pitchFamily="49" charset="-122"/>
                <a:ea typeface="楷体_GB2312" pitchFamily="49" charset="-122"/>
              </a:rPr>
              <a:t>2</a:t>
            </a:r>
            <a:r>
              <a:rPr kumimoji="1" lang="zh-CN" altLang="en-US" sz="2400">
                <a:solidFill>
                  <a:srgbClr val="3333CC"/>
                </a:solidFill>
                <a:latin typeface="楷体_GB2312" pitchFamily="49" charset="-122"/>
                <a:ea typeface="楷体_GB2312" pitchFamily="49" charset="-122"/>
              </a:rPr>
              <a:t>，直到商为</a:t>
            </a:r>
            <a:r>
              <a:rPr kumimoji="1" lang="en-US" altLang="zh-CN" sz="2400">
                <a:solidFill>
                  <a:srgbClr val="3333CC"/>
                </a:solidFill>
                <a:latin typeface="楷体_GB2312" pitchFamily="49" charset="-122"/>
                <a:ea typeface="楷体_GB2312" pitchFamily="49" charset="-122"/>
              </a:rPr>
              <a:t>0</a:t>
            </a:r>
            <a:r>
              <a:rPr kumimoji="1" lang="zh-CN" altLang="en-US" sz="2400">
                <a:solidFill>
                  <a:srgbClr val="3333CC"/>
                </a:solidFill>
                <a:latin typeface="楷体_GB2312" pitchFamily="49" charset="-122"/>
                <a:ea typeface="楷体_GB2312" pitchFamily="49" charset="-122"/>
              </a:rPr>
              <a:t>，将余数倒序排列</a:t>
            </a:r>
            <a:endParaRPr kumimoji="1" lang="zh-CN" altLang="en-US" sz="2400" b="0">
              <a:solidFill>
                <a:srgbClr val="3333CC"/>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3506"/>
                                        </p:tgtEl>
                                        <p:attrNameLst>
                                          <p:attrName>style.visibility</p:attrName>
                                        </p:attrNameLst>
                                      </p:cBhvr>
                                      <p:to>
                                        <p:strVal val="visible"/>
                                      </p:to>
                                    </p:set>
                                    <p:anim calcmode="lin" valueType="num">
                                      <p:cBhvr additive="base">
                                        <p:cTn id="7" dur="500" fill="hold"/>
                                        <p:tgtEl>
                                          <p:spTgt spid="533506"/>
                                        </p:tgtEl>
                                        <p:attrNameLst>
                                          <p:attrName>ppt_x</p:attrName>
                                        </p:attrNameLst>
                                      </p:cBhvr>
                                      <p:tavLst>
                                        <p:tav tm="0">
                                          <p:val>
                                            <p:strVal val="0-#ppt_w/2"/>
                                          </p:val>
                                        </p:tav>
                                        <p:tav tm="100000">
                                          <p:val>
                                            <p:strVal val="#ppt_x"/>
                                          </p:val>
                                        </p:tav>
                                      </p:tavLst>
                                    </p:anim>
                                    <p:anim calcmode="lin" valueType="num">
                                      <p:cBhvr additive="base">
                                        <p:cTn id="8" dur="500" fill="hold"/>
                                        <p:tgtEl>
                                          <p:spTgt spid="533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33507"/>
                                        </p:tgtEl>
                                        <p:attrNameLst>
                                          <p:attrName>style.visibility</p:attrName>
                                        </p:attrNameLst>
                                      </p:cBhvr>
                                      <p:to>
                                        <p:strVal val="visible"/>
                                      </p:to>
                                    </p:set>
                                    <p:animEffect transition="in" filter="wipe(up)">
                                      <p:cBhvr>
                                        <p:cTn id="13" dur="500"/>
                                        <p:tgtEl>
                                          <p:spTgt spid="5335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33518"/>
                                        </p:tgtEl>
                                        <p:attrNameLst>
                                          <p:attrName>style.visibility</p:attrName>
                                        </p:attrNameLst>
                                      </p:cBhvr>
                                      <p:to>
                                        <p:strVal val="visible"/>
                                      </p:to>
                                    </p:set>
                                    <p:animEffect transition="in" filter="wipe(up)">
                                      <p:cBhvr>
                                        <p:cTn id="18" dur="500"/>
                                        <p:tgtEl>
                                          <p:spTgt spid="5335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33529"/>
                                        </p:tgtEl>
                                        <p:attrNameLst>
                                          <p:attrName>style.visibility</p:attrName>
                                        </p:attrNameLst>
                                      </p:cBhvr>
                                      <p:to>
                                        <p:strVal val="visible"/>
                                      </p:to>
                                    </p:set>
                                    <p:animEffect transition="in" filter="wipe(up)">
                                      <p:cBhvr>
                                        <p:cTn id="23" dur="500"/>
                                        <p:tgtEl>
                                          <p:spTgt spid="5335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33540"/>
                                        </p:tgtEl>
                                        <p:attrNameLst>
                                          <p:attrName>style.visibility</p:attrName>
                                        </p:attrNameLst>
                                      </p:cBhvr>
                                      <p:to>
                                        <p:strVal val="visible"/>
                                      </p:to>
                                    </p:set>
                                    <p:animEffect transition="in" filter="wipe(up)">
                                      <p:cBhvr>
                                        <p:cTn id="28" dur="500"/>
                                        <p:tgtEl>
                                          <p:spTgt spid="5335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33551"/>
                                        </p:tgtEl>
                                        <p:attrNameLst>
                                          <p:attrName>style.visibility</p:attrName>
                                        </p:attrNameLst>
                                      </p:cBhvr>
                                      <p:to>
                                        <p:strVal val="visible"/>
                                      </p:to>
                                    </p:set>
                                    <p:animEffect transition="in" filter="wipe(up)">
                                      <p:cBhvr>
                                        <p:cTn id="33" dur="500"/>
                                        <p:tgtEl>
                                          <p:spTgt spid="533551"/>
                                        </p:tgtEl>
                                      </p:cBhvr>
                                    </p:animEffec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533562"/>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533563"/>
                                        </p:tgtEl>
                                        <p:attrNameLst>
                                          <p:attrName>style.visibility</p:attrName>
                                        </p:attrNameLst>
                                      </p:cBhvr>
                                      <p:to>
                                        <p:strVal val="visible"/>
                                      </p:to>
                                    </p:set>
                                  </p:childTnLst>
                                </p:cTn>
                              </p:par>
                            </p:childTnLst>
                          </p:cTn>
                        </p:par>
                        <p:par>
                          <p:cTn id="40" fill="hold" nodeType="afterGroup">
                            <p:stCondLst>
                              <p:cond delay="1500"/>
                            </p:stCondLst>
                            <p:childTnLst>
                              <p:par>
                                <p:cTn id="41" presetID="1" presetClass="entr" presetSubtype="0" fill="hold" grpId="0" nodeType="afterEffect">
                                  <p:stCondLst>
                                    <p:cond delay="0"/>
                                  </p:stCondLst>
                                  <p:childTnLst>
                                    <p:set>
                                      <p:cBhvr>
                                        <p:cTn id="42" dur="1" fill="hold">
                                          <p:stCondLst>
                                            <p:cond delay="499"/>
                                          </p:stCondLst>
                                        </p:cTn>
                                        <p:tgtEl>
                                          <p:spTgt spid="533564"/>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499"/>
                                          </p:stCondLst>
                                        </p:cTn>
                                        <p:tgtEl>
                                          <p:spTgt spid="533565"/>
                                        </p:tgtEl>
                                        <p:attrNameLst>
                                          <p:attrName>style.visibility</p:attrName>
                                        </p:attrNameLst>
                                      </p:cBhvr>
                                      <p:to>
                                        <p:strVal val="visible"/>
                                      </p:to>
                                    </p:set>
                                  </p:childTnLst>
                                </p:cTn>
                              </p:par>
                            </p:childTnLst>
                          </p:cTn>
                        </p:par>
                        <p:par>
                          <p:cTn id="46" fill="hold" nodeType="afterGroup">
                            <p:stCondLst>
                              <p:cond delay="2500"/>
                            </p:stCondLst>
                            <p:childTnLst>
                              <p:par>
                                <p:cTn id="47" presetID="1" presetClass="entr" presetSubtype="0" fill="hold" grpId="0" nodeType="afterEffect">
                                  <p:stCondLst>
                                    <p:cond delay="0"/>
                                  </p:stCondLst>
                                  <p:childTnLst>
                                    <p:set>
                                      <p:cBhvr>
                                        <p:cTn id="48" dur="1" fill="hold">
                                          <p:stCondLst>
                                            <p:cond delay="499"/>
                                          </p:stCondLst>
                                        </p:cTn>
                                        <p:tgtEl>
                                          <p:spTgt spid="533566"/>
                                        </p:tgtEl>
                                        <p:attrNameLst>
                                          <p:attrName>style.visibility</p:attrName>
                                        </p:attrNameLst>
                                      </p:cBhvr>
                                      <p:to>
                                        <p:strVal val="visible"/>
                                      </p:to>
                                    </p:set>
                                  </p:childTnLst>
                                </p:cTn>
                              </p:par>
                            </p:childTnLst>
                          </p:cTn>
                        </p:par>
                        <p:par>
                          <p:cTn id="49" fill="hold" nodeType="afterGroup">
                            <p:stCondLst>
                              <p:cond delay="3000"/>
                            </p:stCondLst>
                            <p:childTnLst>
                              <p:par>
                                <p:cTn id="50" presetID="1" presetClass="entr" presetSubtype="0" fill="hold" nodeType="afterEffect">
                                  <p:stCondLst>
                                    <p:cond delay="0"/>
                                  </p:stCondLst>
                                  <p:childTnLst>
                                    <p:set>
                                      <p:cBhvr>
                                        <p:cTn id="51" dur="1" fill="hold">
                                          <p:stCondLst>
                                            <p:cond delay="499"/>
                                          </p:stCondLst>
                                        </p:cTn>
                                        <p:tgtEl>
                                          <p:spTgt spid="533567"/>
                                        </p:tgtEl>
                                        <p:attrNameLst>
                                          <p:attrName>style.visibility</p:attrName>
                                        </p:attrNameLst>
                                      </p:cBhvr>
                                      <p:to>
                                        <p:strVal val="visible"/>
                                      </p:to>
                                    </p:set>
                                  </p:childTnLst>
                                </p:cTn>
                              </p:par>
                            </p:childTnLst>
                          </p:cTn>
                        </p:par>
                        <p:par>
                          <p:cTn id="52" fill="hold" nodeType="afterGroup">
                            <p:stCondLst>
                              <p:cond delay="3500"/>
                            </p:stCondLst>
                            <p:childTnLst>
                              <p:par>
                                <p:cTn id="53" presetID="2" presetClass="entr" presetSubtype="8" fill="hold" nodeType="afterEffect">
                                  <p:stCondLst>
                                    <p:cond delay="0"/>
                                  </p:stCondLst>
                                  <p:childTnLst>
                                    <p:set>
                                      <p:cBhvr>
                                        <p:cTn id="54" dur="1" fill="hold">
                                          <p:stCondLst>
                                            <p:cond delay="0"/>
                                          </p:stCondLst>
                                        </p:cTn>
                                        <p:tgtEl>
                                          <p:spTgt spid="533568"/>
                                        </p:tgtEl>
                                        <p:attrNameLst>
                                          <p:attrName>style.visibility</p:attrName>
                                        </p:attrNameLst>
                                      </p:cBhvr>
                                      <p:to>
                                        <p:strVal val="visible"/>
                                      </p:to>
                                    </p:set>
                                    <p:anim calcmode="lin" valueType="num">
                                      <p:cBhvr additive="base">
                                        <p:cTn id="55" dur="500" fill="hold"/>
                                        <p:tgtEl>
                                          <p:spTgt spid="533568"/>
                                        </p:tgtEl>
                                        <p:attrNameLst>
                                          <p:attrName>ppt_x</p:attrName>
                                        </p:attrNameLst>
                                      </p:cBhvr>
                                      <p:tavLst>
                                        <p:tav tm="0">
                                          <p:val>
                                            <p:strVal val="0-#ppt_w/2"/>
                                          </p:val>
                                        </p:tav>
                                        <p:tav tm="100000">
                                          <p:val>
                                            <p:strVal val="#ppt_x"/>
                                          </p:val>
                                        </p:tav>
                                      </p:tavLst>
                                    </p:anim>
                                    <p:anim calcmode="lin" valueType="num">
                                      <p:cBhvr additive="base">
                                        <p:cTn id="56" dur="500" fill="hold"/>
                                        <p:tgtEl>
                                          <p:spTgt spid="533568"/>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4000"/>
                            </p:stCondLst>
                            <p:childTnLst>
                              <p:par>
                                <p:cTn id="58" presetID="2" presetClass="entr" presetSubtype="8" fill="hold" nodeType="afterEffect">
                                  <p:stCondLst>
                                    <p:cond delay="0"/>
                                  </p:stCondLst>
                                  <p:childTnLst>
                                    <p:set>
                                      <p:cBhvr>
                                        <p:cTn id="59" dur="1" fill="hold">
                                          <p:stCondLst>
                                            <p:cond delay="0"/>
                                          </p:stCondLst>
                                        </p:cTn>
                                        <p:tgtEl>
                                          <p:spTgt spid="533569"/>
                                        </p:tgtEl>
                                        <p:attrNameLst>
                                          <p:attrName>style.visibility</p:attrName>
                                        </p:attrNameLst>
                                      </p:cBhvr>
                                      <p:to>
                                        <p:strVal val="visible"/>
                                      </p:to>
                                    </p:set>
                                    <p:anim calcmode="lin" valueType="num">
                                      <p:cBhvr additive="base">
                                        <p:cTn id="60" dur="500" fill="hold"/>
                                        <p:tgtEl>
                                          <p:spTgt spid="533569"/>
                                        </p:tgtEl>
                                        <p:attrNameLst>
                                          <p:attrName>ppt_x</p:attrName>
                                        </p:attrNameLst>
                                      </p:cBhvr>
                                      <p:tavLst>
                                        <p:tav tm="0">
                                          <p:val>
                                            <p:strVal val="0-#ppt_w/2"/>
                                          </p:val>
                                        </p:tav>
                                        <p:tav tm="100000">
                                          <p:val>
                                            <p:strVal val="#ppt_x"/>
                                          </p:val>
                                        </p:tav>
                                      </p:tavLst>
                                    </p:anim>
                                    <p:anim calcmode="lin" valueType="num">
                                      <p:cBhvr additive="base">
                                        <p:cTn id="61" dur="500" fill="hold"/>
                                        <p:tgtEl>
                                          <p:spTgt spid="533569"/>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33572"/>
                                        </p:tgtEl>
                                        <p:attrNameLst>
                                          <p:attrName>style.visibility</p:attrName>
                                        </p:attrNameLst>
                                      </p:cBhvr>
                                      <p:to>
                                        <p:strVal val="visible"/>
                                      </p:to>
                                    </p:set>
                                    <p:animEffect transition="in" filter="wipe(down)">
                                      <p:cBhvr>
                                        <p:cTn id="66" dur="500"/>
                                        <p:tgtEl>
                                          <p:spTgt spid="533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autoUpdateAnimBg="0"/>
      <p:bldP spid="533562" grpId="0" autoUpdateAnimBg="0"/>
      <p:bldP spid="533563" grpId="0" autoUpdateAnimBg="0"/>
      <p:bldP spid="533564" grpId="0" autoUpdateAnimBg="0"/>
      <p:bldP spid="533565" grpId="0" autoUpdateAnimBg="0"/>
      <p:bldP spid="533566" grpId="0" autoUpdateAnimBg="0"/>
      <p:bldP spid="53357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Oval 2"/>
          <p:cNvSpPr>
            <a:spLocks noChangeArrowheads="1"/>
          </p:cNvSpPr>
          <p:nvPr/>
        </p:nvSpPr>
        <p:spPr bwMode="auto">
          <a:xfrm>
            <a:off x="2278063" y="5724525"/>
            <a:ext cx="444500" cy="79692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b="0">
              <a:latin typeface="Arial" panose="020B0604020202020204" pitchFamily="34" charset="0"/>
            </a:endParaRPr>
          </a:p>
        </p:txBody>
      </p:sp>
      <p:sp>
        <p:nvSpPr>
          <p:cNvPr id="534531" name="Oval 3"/>
          <p:cNvSpPr>
            <a:spLocks noChangeArrowheads="1"/>
          </p:cNvSpPr>
          <p:nvPr/>
        </p:nvSpPr>
        <p:spPr bwMode="auto">
          <a:xfrm>
            <a:off x="1427163" y="4733925"/>
            <a:ext cx="444500" cy="796925"/>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34532" name="Object 4"/>
          <p:cNvGraphicFramePr>
            <a:graphicFrameLocks noChangeAspect="1"/>
          </p:cNvGraphicFramePr>
          <p:nvPr/>
        </p:nvGraphicFramePr>
        <p:xfrm>
          <a:off x="498475" y="1357313"/>
          <a:ext cx="4667250" cy="2076450"/>
        </p:xfrm>
        <a:graphic>
          <a:graphicData uri="http://schemas.openxmlformats.org/presentationml/2006/ole">
            <mc:AlternateContent xmlns:mc="http://schemas.openxmlformats.org/markup-compatibility/2006">
              <mc:Choice xmlns:v="urn:schemas-microsoft-com:vml" Requires="v">
                <p:oleObj spid="_x0000_s50196" name="Equation" r:id="rId3" imgW="2006600" imgH="889000" progId="Equation.DSMT4">
                  <p:embed/>
                </p:oleObj>
              </mc:Choice>
              <mc:Fallback>
                <p:oleObj name="Equation" r:id="rId3" imgW="2006600" imgH="889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357313"/>
                        <a:ext cx="4667250"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4533" name="Object 5"/>
          <p:cNvGraphicFramePr>
            <a:graphicFrameLocks noChangeAspect="1"/>
          </p:cNvGraphicFramePr>
          <p:nvPr/>
        </p:nvGraphicFramePr>
        <p:xfrm>
          <a:off x="323850" y="3716338"/>
          <a:ext cx="8632825" cy="649287"/>
        </p:xfrm>
        <a:graphic>
          <a:graphicData uri="http://schemas.openxmlformats.org/presentationml/2006/ole">
            <mc:AlternateContent xmlns:mc="http://schemas.openxmlformats.org/markup-compatibility/2006">
              <mc:Choice xmlns:v="urn:schemas-microsoft-com:vml" Requires="v">
                <p:oleObj spid="_x0000_s50197" name="Equation" r:id="rId5" imgW="3378200" imgH="254000" progId="Equation.DSMT4">
                  <p:embed/>
                </p:oleObj>
              </mc:Choice>
              <mc:Fallback>
                <p:oleObj name="Equation" r:id="rId5" imgW="33782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716338"/>
                        <a:ext cx="863282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4534" name="Object 6"/>
          <p:cNvGraphicFramePr>
            <a:graphicFrameLocks noChangeAspect="1"/>
          </p:cNvGraphicFramePr>
          <p:nvPr/>
        </p:nvGraphicFramePr>
        <p:xfrm>
          <a:off x="0" y="4789488"/>
          <a:ext cx="9153525" cy="649287"/>
        </p:xfrm>
        <a:graphic>
          <a:graphicData uri="http://schemas.openxmlformats.org/presentationml/2006/ole">
            <mc:AlternateContent xmlns:mc="http://schemas.openxmlformats.org/markup-compatibility/2006">
              <mc:Choice xmlns:v="urn:schemas-microsoft-com:vml" Requires="v">
                <p:oleObj spid="_x0000_s50198" name="Equation" r:id="rId7" imgW="3581400" imgH="254000" progId="Equation.DSMT4">
                  <p:embed/>
                </p:oleObj>
              </mc:Choice>
              <mc:Fallback>
                <p:oleObj name="Equation" r:id="rId7" imgW="3581400" imgH="254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789488"/>
                        <a:ext cx="915352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4535" name="Object 7"/>
          <p:cNvGraphicFramePr>
            <a:graphicFrameLocks noChangeAspect="1"/>
          </p:cNvGraphicFramePr>
          <p:nvPr/>
        </p:nvGraphicFramePr>
        <p:xfrm>
          <a:off x="655638" y="5797550"/>
          <a:ext cx="7823200" cy="649288"/>
        </p:xfrm>
        <a:graphic>
          <a:graphicData uri="http://schemas.openxmlformats.org/presentationml/2006/ole">
            <mc:AlternateContent xmlns:mc="http://schemas.openxmlformats.org/markup-compatibility/2006">
              <mc:Choice xmlns:v="urn:schemas-microsoft-com:vml" Requires="v">
                <p:oleObj spid="_x0000_s50199" name="Equation" r:id="rId9" imgW="3060700" imgH="254000" progId="Equation.DSMT4">
                  <p:embed/>
                </p:oleObj>
              </mc:Choice>
              <mc:Fallback>
                <p:oleObj name="Equation" r:id="rId9" imgW="3060700" imgH="254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638" y="5797550"/>
                        <a:ext cx="78232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4536" name="Text Box 8"/>
          <p:cNvSpPr txBox="1">
            <a:spLocks noChangeArrowheads="1"/>
          </p:cNvSpPr>
          <p:nvPr/>
        </p:nvSpPr>
        <p:spPr bwMode="auto">
          <a:xfrm>
            <a:off x="5302250" y="1327150"/>
            <a:ext cx="3587750" cy="119697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accent2"/>
                </a:solidFill>
                <a:latin typeface="Tahoma" panose="020B0604030504040204" pitchFamily="34" charset="0"/>
                <a:ea typeface="楷体_GB2312" pitchFamily="49" charset="-122"/>
              </a:rPr>
              <a:t>循环将小数部分乘</a:t>
            </a:r>
            <a:r>
              <a:rPr kumimoji="1" lang="en-US" altLang="zh-CN" sz="2400">
                <a:solidFill>
                  <a:schemeClr val="accent2"/>
                </a:solidFill>
                <a:latin typeface="Tahoma" panose="020B0604030504040204" pitchFamily="34" charset="0"/>
                <a:ea typeface="楷体_GB2312" pitchFamily="49" charset="-122"/>
              </a:rPr>
              <a:t>2</a:t>
            </a:r>
            <a:r>
              <a:rPr kumimoji="1" lang="zh-CN" altLang="en-US" sz="2400">
                <a:solidFill>
                  <a:schemeClr val="accent2"/>
                </a:solidFill>
                <a:latin typeface="Tahoma" panose="020B0604030504040204" pitchFamily="34" charset="0"/>
                <a:ea typeface="楷体_GB2312" pitchFamily="49" charset="-122"/>
              </a:rPr>
              <a:t>，取出整数，直到误差满足要求，将所得整数正序排列</a:t>
            </a:r>
            <a:endParaRPr kumimoji="1" lang="zh-CN" altLang="en-US" sz="2400" b="0">
              <a:solidFill>
                <a:schemeClr val="accent2"/>
              </a:solidFill>
              <a:latin typeface="Tahoma" panose="020B0604030504040204" pitchFamily="34" charset="0"/>
            </a:endParaRPr>
          </a:p>
        </p:txBody>
      </p:sp>
      <p:sp>
        <p:nvSpPr>
          <p:cNvPr id="50185" name="Rectangle 9"/>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0186" name="Text Box 10"/>
          <p:cNvSpPr txBox="1">
            <a:spLocks noChangeArrowheads="1"/>
          </p:cNvSpPr>
          <p:nvPr/>
        </p:nvSpPr>
        <p:spPr bwMode="auto">
          <a:xfrm>
            <a:off x="992188" y="652463"/>
            <a:ext cx="3703637"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1.2.3  </a:t>
            </a:r>
            <a:r>
              <a:rPr kumimoji="1" lang="zh-CN" altLang="en-US" sz="2400">
                <a:latin typeface="Times New Roman" panose="02020603050405020304" pitchFamily="18" charset="0"/>
                <a:ea typeface="楷体_GB2312" pitchFamily="49" charset="-122"/>
              </a:rPr>
              <a:t>十二进制之间的转换</a:t>
            </a:r>
          </a:p>
        </p:txBody>
      </p:sp>
      <p:sp>
        <p:nvSpPr>
          <p:cNvPr id="534539" name="Text Box 11"/>
          <p:cNvSpPr txBox="1">
            <a:spLocks noChangeArrowheads="1"/>
          </p:cNvSpPr>
          <p:nvPr/>
        </p:nvSpPr>
        <p:spPr bwMode="auto">
          <a:xfrm>
            <a:off x="5273675" y="6683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十进制小数转化为二进制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4539"/>
                                        </p:tgtEl>
                                        <p:attrNameLst>
                                          <p:attrName>style.visibility</p:attrName>
                                        </p:attrNameLst>
                                      </p:cBhvr>
                                      <p:to>
                                        <p:strVal val="visible"/>
                                      </p:to>
                                    </p:set>
                                    <p:animEffect transition="in" filter="wipe(left)">
                                      <p:cBhvr>
                                        <p:cTn id="7" dur="500"/>
                                        <p:tgtEl>
                                          <p:spTgt spid="534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34532"/>
                                        </p:tgtEl>
                                        <p:attrNameLst>
                                          <p:attrName>style.visibility</p:attrName>
                                        </p:attrNameLst>
                                      </p:cBhvr>
                                      <p:to>
                                        <p:strVal val="visible"/>
                                      </p:to>
                                    </p:set>
                                    <p:animEffect transition="in" filter="box(in)">
                                      <p:cBhvr>
                                        <p:cTn id="12" dur="500"/>
                                        <p:tgtEl>
                                          <p:spTgt spid="534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34533"/>
                                        </p:tgtEl>
                                        <p:attrNameLst>
                                          <p:attrName>style.visibility</p:attrName>
                                        </p:attrNameLst>
                                      </p:cBhvr>
                                      <p:to>
                                        <p:strVal val="visible"/>
                                      </p:to>
                                    </p:set>
                                    <p:animEffect transition="in" filter="wipe(up)">
                                      <p:cBhvr>
                                        <p:cTn id="17" dur="500"/>
                                        <p:tgtEl>
                                          <p:spTgt spid="534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34534"/>
                                        </p:tgtEl>
                                        <p:attrNameLst>
                                          <p:attrName>style.visibility</p:attrName>
                                        </p:attrNameLst>
                                      </p:cBhvr>
                                      <p:to>
                                        <p:strVal val="visible"/>
                                      </p:to>
                                    </p:set>
                                    <p:animEffect transition="in" filter="wipe(up)">
                                      <p:cBhvr>
                                        <p:cTn id="22" dur="500"/>
                                        <p:tgtEl>
                                          <p:spTgt spid="534534"/>
                                        </p:tgtEl>
                                      </p:cBhvr>
                                    </p:animEffect>
                                  </p:childTnLst>
                                </p:cTn>
                              </p:par>
                            </p:childTnLst>
                          </p:cTn>
                        </p:par>
                        <p:par>
                          <p:cTn id="23" fill="hold" nodeType="afterGroup">
                            <p:stCondLst>
                              <p:cond delay="500"/>
                            </p:stCondLst>
                            <p:childTnLst>
                              <p:par>
                                <p:cTn id="24" presetID="23" presetClass="entr" presetSubtype="16" fill="hold" grpId="0" nodeType="afterEffect">
                                  <p:stCondLst>
                                    <p:cond delay="500"/>
                                  </p:stCondLst>
                                  <p:childTnLst>
                                    <p:set>
                                      <p:cBhvr>
                                        <p:cTn id="25" dur="1" fill="hold">
                                          <p:stCondLst>
                                            <p:cond delay="0"/>
                                          </p:stCondLst>
                                        </p:cTn>
                                        <p:tgtEl>
                                          <p:spTgt spid="534531"/>
                                        </p:tgtEl>
                                        <p:attrNameLst>
                                          <p:attrName>style.visibility</p:attrName>
                                        </p:attrNameLst>
                                      </p:cBhvr>
                                      <p:to>
                                        <p:strVal val="visible"/>
                                      </p:to>
                                    </p:set>
                                    <p:anim calcmode="lin" valueType="num">
                                      <p:cBhvr>
                                        <p:cTn id="26" dur="500" fill="hold"/>
                                        <p:tgtEl>
                                          <p:spTgt spid="534531"/>
                                        </p:tgtEl>
                                        <p:attrNameLst>
                                          <p:attrName>ppt_w</p:attrName>
                                        </p:attrNameLst>
                                      </p:cBhvr>
                                      <p:tavLst>
                                        <p:tav tm="0">
                                          <p:val>
                                            <p:fltVal val="0"/>
                                          </p:val>
                                        </p:tav>
                                        <p:tav tm="100000">
                                          <p:val>
                                            <p:strVal val="#ppt_w"/>
                                          </p:val>
                                        </p:tav>
                                      </p:tavLst>
                                    </p:anim>
                                    <p:anim calcmode="lin" valueType="num">
                                      <p:cBhvr>
                                        <p:cTn id="27" dur="500" fill="hold"/>
                                        <p:tgtEl>
                                          <p:spTgt spid="534531"/>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34535"/>
                                        </p:tgtEl>
                                        <p:attrNameLst>
                                          <p:attrName>style.visibility</p:attrName>
                                        </p:attrNameLst>
                                      </p:cBhvr>
                                      <p:to>
                                        <p:strVal val="visible"/>
                                      </p:to>
                                    </p:set>
                                    <p:animEffect transition="in" filter="wipe(up)">
                                      <p:cBhvr>
                                        <p:cTn id="32" dur="500"/>
                                        <p:tgtEl>
                                          <p:spTgt spid="534535"/>
                                        </p:tgtEl>
                                      </p:cBhvr>
                                    </p:animEffect>
                                  </p:childTnLst>
                                </p:cTn>
                              </p:par>
                            </p:childTnLst>
                          </p:cTn>
                        </p:par>
                        <p:par>
                          <p:cTn id="33" fill="hold" nodeType="afterGroup">
                            <p:stCondLst>
                              <p:cond delay="500"/>
                            </p:stCondLst>
                            <p:childTnLst>
                              <p:par>
                                <p:cTn id="34" presetID="23" presetClass="entr" presetSubtype="16" fill="hold" grpId="0" nodeType="afterEffect">
                                  <p:stCondLst>
                                    <p:cond delay="500"/>
                                  </p:stCondLst>
                                  <p:childTnLst>
                                    <p:set>
                                      <p:cBhvr>
                                        <p:cTn id="35" dur="1" fill="hold">
                                          <p:stCondLst>
                                            <p:cond delay="0"/>
                                          </p:stCondLst>
                                        </p:cTn>
                                        <p:tgtEl>
                                          <p:spTgt spid="534530"/>
                                        </p:tgtEl>
                                        <p:attrNameLst>
                                          <p:attrName>style.visibility</p:attrName>
                                        </p:attrNameLst>
                                      </p:cBhvr>
                                      <p:to>
                                        <p:strVal val="visible"/>
                                      </p:to>
                                    </p:set>
                                    <p:anim calcmode="lin" valueType="num">
                                      <p:cBhvr>
                                        <p:cTn id="36" dur="500" fill="hold"/>
                                        <p:tgtEl>
                                          <p:spTgt spid="534530"/>
                                        </p:tgtEl>
                                        <p:attrNameLst>
                                          <p:attrName>ppt_w</p:attrName>
                                        </p:attrNameLst>
                                      </p:cBhvr>
                                      <p:tavLst>
                                        <p:tav tm="0">
                                          <p:val>
                                            <p:fltVal val="0"/>
                                          </p:val>
                                        </p:tav>
                                        <p:tav tm="100000">
                                          <p:val>
                                            <p:strVal val="#ppt_w"/>
                                          </p:val>
                                        </p:tav>
                                      </p:tavLst>
                                    </p:anim>
                                    <p:anim calcmode="lin" valueType="num">
                                      <p:cBhvr>
                                        <p:cTn id="37" dur="500" fill="hold"/>
                                        <p:tgtEl>
                                          <p:spTgt spid="534530"/>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34536"/>
                                        </p:tgtEl>
                                        <p:attrNameLst>
                                          <p:attrName>style.visibility</p:attrName>
                                        </p:attrNameLst>
                                      </p:cBhvr>
                                      <p:to>
                                        <p:strVal val="visible"/>
                                      </p:to>
                                    </p:set>
                                    <p:anim calcmode="lin" valueType="num">
                                      <p:cBhvr additive="base">
                                        <p:cTn id="42" dur="500" fill="hold"/>
                                        <p:tgtEl>
                                          <p:spTgt spid="534536"/>
                                        </p:tgtEl>
                                        <p:attrNameLst>
                                          <p:attrName>ppt_x</p:attrName>
                                        </p:attrNameLst>
                                      </p:cBhvr>
                                      <p:tavLst>
                                        <p:tav tm="0">
                                          <p:val>
                                            <p:strVal val="1+#ppt_w/2"/>
                                          </p:val>
                                        </p:tav>
                                        <p:tav tm="100000">
                                          <p:val>
                                            <p:strVal val="#ppt_x"/>
                                          </p:val>
                                        </p:tav>
                                      </p:tavLst>
                                    </p:anim>
                                    <p:anim calcmode="lin" valueType="num">
                                      <p:cBhvr additive="base">
                                        <p:cTn id="43" dur="500" fill="hold"/>
                                        <p:tgtEl>
                                          <p:spTgt spid="534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1" grpId="0" animBg="1"/>
      <p:bldP spid="534536" grpId="0" animBg="1" autoUpdateAnimBg="0"/>
      <p:bldP spid="5345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5554" name="Object 2"/>
          <p:cNvGraphicFramePr>
            <a:graphicFrameLocks noChangeAspect="1"/>
          </p:cNvGraphicFramePr>
          <p:nvPr/>
        </p:nvGraphicFramePr>
        <p:xfrm>
          <a:off x="684213" y="1216025"/>
          <a:ext cx="4548187" cy="533400"/>
        </p:xfrm>
        <a:graphic>
          <a:graphicData uri="http://schemas.openxmlformats.org/presentationml/2006/ole">
            <mc:AlternateContent xmlns:mc="http://schemas.openxmlformats.org/markup-compatibility/2006">
              <mc:Choice xmlns:v="urn:schemas-microsoft-com:vml" Requires="v">
                <p:oleObj spid="_x0000_s51246" name="Equation" r:id="rId3" imgW="1955800" imgH="228600" progId="Equation.DSMT4">
                  <p:embed/>
                </p:oleObj>
              </mc:Choice>
              <mc:Fallback>
                <p:oleObj name="Equation" r:id="rId3" imgW="19558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16025"/>
                        <a:ext cx="45481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55" name="Object 3"/>
          <p:cNvGraphicFramePr>
            <a:graphicFrameLocks noChangeAspect="1"/>
          </p:cNvGraphicFramePr>
          <p:nvPr/>
        </p:nvGraphicFramePr>
        <p:xfrm>
          <a:off x="684213" y="1647825"/>
          <a:ext cx="4344987" cy="533400"/>
        </p:xfrm>
        <a:graphic>
          <a:graphicData uri="http://schemas.openxmlformats.org/presentationml/2006/ole">
            <mc:AlternateContent xmlns:mc="http://schemas.openxmlformats.org/markup-compatibility/2006">
              <mc:Choice xmlns:v="urn:schemas-microsoft-com:vml" Requires="v">
                <p:oleObj spid="_x0000_s51247" name="Equation" r:id="rId5" imgW="1866900" imgH="228600" progId="Equation.DSMT4">
                  <p:embed/>
                </p:oleObj>
              </mc:Choice>
              <mc:Fallback>
                <p:oleObj name="Equation" r:id="rId5" imgW="18669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647825"/>
                        <a:ext cx="4344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56" name="Object 4"/>
          <p:cNvGraphicFramePr>
            <a:graphicFrameLocks noChangeAspect="1"/>
          </p:cNvGraphicFramePr>
          <p:nvPr/>
        </p:nvGraphicFramePr>
        <p:xfrm>
          <a:off x="684213" y="2079625"/>
          <a:ext cx="4105275" cy="533400"/>
        </p:xfrm>
        <a:graphic>
          <a:graphicData uri="http://schemas.openxmlformats.org/presentationml/2006/ole">
            <mc:AlternateContent xmlns:mc="http://schemas.openxmlformats.org/markup-compatibility/2006">
              <mc:Choice xmlns:v="urn:schemas-microsoft-com:vml" Requires="v">
                <p:oleObj spid="_x0000_s51248" name="Equation" r:id="rId7" imgW="1765300" imgH="228600" progId="Equation.DSMT4">
                  <p:embed/>
                </p:oleObj>
              </mc:Choice>
              <mc:Fallback>
                <p:oleObj name="Equation" r:id="rId7" imgW="17653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079625"/>
                        <a:ext cx="41052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57" name="Object 5"/>
          <p:cNvGraphicFramePr>
            <a:graphicFrameLocks noChangeAspect="1"/>
          </p:cNvGraphicFramePr>
          <p:nvPr/>
        </p:nvGraphicFramePr>
        <p:xfrm>
          <a:off x="684213" y="2509838"/>
          <a:ext cx="3694112" cy="533400"/>
        </p:xfrm>
        <a:graphic>
          <a:graphicData uri="http://schemas.openxmlformats.org/presentationml/2006/ole">
            <mc:AlternateContent xmlns:mc="http://schemas.openxmlformats.org/markup-compatibility/2006">
              <mc:Choice xmlns:v="urn:schemas-microsoft-com:vml" Requires="v">
                <p:oleObj spid="_x0000_s51249" name="Equation" r:id="rId9" imgW="1587500" imgH="228600" progId="Equation.DSMT4">
                  <p:embed/>
                </p:oleObj>
              </mc:Choice>
              <mc:Fallback>
                <p:oleObj name="Equation" r:id="rId9" imgW="158750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509838"/>
                        <a:ext cx="3694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5558" name="Text Box 6"/>
          <p:cNvSpPr txBox="1">
            <a:spLocks noChangeArrowheads="1"/>
          </p:cNvSpPr>
          <p:nvPr/>
        </p:nvSpPr>
        <p:spPr bwMode="auto">
          <a:xfrm>
            <a:off x="847725" y="3495675"/>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0.706 </a:t>
            </a:r>
            <a:r>
              <a:rPr kumimoji="1" lang="en-US" altLang="zh-CN" sz="2400" b="0">
                <a:latin typeface="Arial" panose="020B0604020202020204" pitchFamily="34" charset="0"/>
              </a:rPr>
              <a:t>×</a:t>
            </a:r>
            <a:r>
              <a:rPr kumimoji="1" lang="en-US" altLang="zh-CN" sz="2400" b="0">
                <a:latin typeface="宋体" panose="02010600030101010101" pitchFamily="2" charset="-122"/>
              </a:rPr>
              <a:t> </a:t>
            </a:r>
            <a:r>
              <a:rPr kumimoji="1" lang="en-US" altLang="zh-CN" sz="2400" b="0">
                <a:latin typeface="Times New Roman" panose="02020603050405020304" pitchFamily="18" charset="0"/>
              </a:rPr>
              <a:t>2 = 1.412 </a:t>
            </a:r>
            <a:r>
              <a:rPr kumimoji="1" lang="en-US" altLang="zh-CN" sz="2400" b="0">
                <a:latin typeface="Times New Roman" panose="02020603050405020304" pitchFamily="18" charset="0"/>
                <a:cs typeface="Times New Roman" panose="02020603050405020304" pitchFamily="18" charset="0"/>
              </a:rPr>
              <a:t>— </a:t>
            </a:r>
            <a:r>
              <a:rPr kumimoji="1" lang="en-US" altLang="zh-CN" sz="2400" b="0">
                <a:solidFill>
                  <a:srgbClr val="9966FF"/>
                </a:solidFill>
                <a:latin typeface="Times New Roman" panose="02020603050405020304" pitchFamily="18" charset="0"/>
                <a:cs typeface="Times New Roman" panose="02020603050405020304" pitchFamily="18" charset="0"/>
              </a:rPr>
              <a:t>1</a:t>
            </a:r>
            <a:r>
              <a:rPr kumimoji="1" lang="en-US" altLang="zh-CN" sz="2400" b="0">
                <a:latin typeface="Times New Roman" panose="02020603050405020304" pitchFamily="18" charset="0"/>
                <a:cs typeface="Times New Roman" panose="02020603050405020304" pitchFamily="18" charset="0"/>
              </a:rPr>
              <a:t> — </a:t>
            </a:r>
            <a:r>
              <a:rPr kumimoji="1" lang="en-US" altLang="zh-CN" sz="2400" b="0" i="1">
                <a:latin typeface="Times New Roman" panose="02020603050405020304" pitchFamily="18" charset="0"/>
                <a:cs typeface="Times New Roman" panose="02020603050405020304" pitchFamily="18" charset="0"/>
              </a:rPr>
              <a:t>b</a:t>
            </a:r>
            <a:r>
              <a:rPr kumimoji="1" lang="en-US" altLang="zh-CN" sz="2400" b="0" baseline="-25000">
                <a:latin typeface="Times New Roman" panose="02020603050405020304" pitchFamily="18" charset="0"/>
                <a:cs typeface="Times New Roman" panose="02020603050405020304" pitchFamily="18" charset="0"/>
              </a:rPr>
              <a:t>-1</a:t>
            </a:r>
          </a:p>
        </p:txBody>
      </p:sp>
      <p:sp>
        <p:nvSpPr>
          <p:cNvPr id="535559" name="Text Box 7"/>
          <p:cNvSpPr txBox="1">
            <a:spLocks noChangeArrowheads="1"/>
          </p:cNvSpPr>
          <p:nvPr/>
        </p:nvSpPr>
        <p:spPr bwMode="auto">
          <a:xfrm>
            <a:off x="847725" y="3946525"/>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0.412 </a:t>
            </a:r>
            <a:r>
              <a:rPr kumimoji="1" lang="en-US" altLang="zh-CN" sz="2400" b="0">
                <a:latin typeface="Arial" panose="020B0604020202020204" pitchFamily="34" charset="0"/>
              </a:rPr>
              <a:t>×</a:t>
            </a:r>
            <a:r>
              <a:rPr kumimoji="1" lang="en-US" altLang="zh-CN" sz="2400" b="0">
                <a:latin typeface="宋体" panose="02010600030101010101" pitchFamily="2" charset="-122"/>
              </a:rPr>
              <a:t> </a:t>
            </a:r>
            <a:r>
              <a:rPr kumimoji="1" lang="en-US" altLang="zh-CN" sz="2400" b="0">
                <a:latin typeface="Times New Roman" panose="02020603050405020304" pitchFamily="18" charset="0"/>
              </a:rPr>
              <a:t>2 = 0.824 </a:t>
            </a:r>
            <a:r>
              <a:rPr kumimoji="1" lang="en-US" altLang="zh-CN" sz="2400" b="0">
                <a:latin typeface="Times New Roman" panose="02020603050405020304" pitchFamily="18" charset="0"/>
                <a:cs typeface="Times New Roman" panose="02020603050405020304" pitchFamily="18" charset="0"/>
              </a:rPr>
              <a:t>— </a:t>
            </a:r>
            <a:r>
              <a:rPr kumimoji="1" lang="en-US" altLang="zh-CN" sz="2400" b="0">
                <a:solidFill>
                  <a:srgbClr val="9966FF"/>
                </a:solidFill>
                <a:latin typeface="Times New Roman" panose="02020603050405020304" pitchFamily="18" charset="0"/>
                <a:cs typeface="Times New Roman" panose="02020603050405020304" pitchFamily="18" charset="0"/>
              </a:rPr>
              <a:t>0</a:t>
            </a:r>
            <a:r>
              <a:rPr kumimoji="1" lang="en-US" altLang="zh-CN" sz="2400" b="0">
                <a:latin typeface="Times New Roman" panose="02020603050405020304" pitchFamily="18" charset="0"/>
                <a:cs typeface="Times New Roman" panose="02020603050405020304" pitchFamily="18" charset="0"/>
              </a:rPr>
              <a:t> — </a:t>
            </a:r>
            <a:r>
              <a:rPr kumimoji="1" lang="en-US" altLang="zh-CN" sz="2400" b="0" i="1">
                <a:latin typeface="Times New Roman" panose="02020603050405020304" pitchFamily="18" charset="0"/>
                <a:cs typeface="Times New Roman" panose="02020603050405020304" pitchFamily="18" charset="0"/>
              </a:rPr>
              <a:t>b</a:t>
            </a:r>
            <a:r>
              <a:rPr kumimoji="1" lang="en-US" altLang="zh-CN" sz="2400" b="0" baseline="-25000">
                <a:latin typeface="Times New Roman" panose="02020603050405020304" pitchFamily="18" charset="0"/>
                <a:cs typeface="Times New Roman" panose="02020603050405020304" pitchFamily="18" charset="0"/>
              </a:rPr>
              <a:t>-2</a:t>
            </a:r>
          </a:p>
        </p:txBody>
      </p:sp>
      <p:sp>
        <p:nvSpPr>
          <p:cNvPr id="535560" name="Text Box 8"/>
          <p:cNvSpPr txBox="1">
            <a:spLocks noChangeArrowheads="1"/>
          </p:cNvSpPr>
          <p:nvPr/>
        </p:nvSpPr>
        <p:spPr bwMode="auto">
          <a:xfrm>
            <a:off x="847725" y="4397375"/>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solidFill>
                  <a:srgbClr val="CC0000"/>
                </a:solidFill>
                <a:latin typeface="Times New Roman" panose="02020603050405020304" pitchFamily="18" charset="0"/>
              </a:rPr>
              <a:t>0.824 </a:t>
            </a:r>
            <a:r>
              <a:rPr kumimoji="1" lang="en-US" altLang="zh-CN" sz="2400" b="0">
                <a:solidFill>
                  <a:srgbClr val="CC0000"/>
                </a:solidFill>
                <a:latin typeface="Arial" panose="020B0604020202020204" pitchFamily="34" charset="0"/>
              </a:rPr>
              <a:t>×</a:t>
            </a:r>
            <a:r>
              <a:rPr kumimoji="1" lang="en-US" altLang="zh-CN" sz="2400" b="0">
                <a:solidFill>
                  <a:srgbClr val="CC0000"/>
                </a:solidFill>
                <a:latin typeface="宋体" panose="02010600030101010101" pitchFamily="2" charset="-122"/>
              </a:rPr>
              <a:t> </a:t>
            </a:r>
            <a:r>
              <a:rPr kumimoji="1" lang="en-US" altLang="zh-CN" sz="2400" b="0">
                <a:solidFill>
                  <a:srgbClr val="CC0000"/>
                </a:solidFill>
                <a:latin typeface="Times New Roman" panose="02020603050405020304" pitchFamily="18" charset="0"/>
              </a:rPr>
              <a:t>2 = 1.648 </a:t>
            </a:r>
            <a:r>
              <a:rPr kumimoji="1" lang="en-US" altLang="zh-CN" sz="2400" b="0">
                <a:solidFill>
                  <a:srgbClr val="CC0000"/>
                </a:solidFill>
                <a:latin typeface="Times New Roman" panose="02020603050405020304" pitchFamily="18" charset="0"/>
                <a:cs typeface="Times New Roman" panose="02020603050405020304" pitchFamily="18" charset="0"/>
              </a:rPr>
              <a:t>— 1 — </a:t>
            </a:r>
            <a:r>
              <a:rPr kumimoji="1" lang="en-US" altLang="zh-CN" sz="2400" b="0" i="1">
                <a:solidFill>
                  <a:srgbClr val="CC0000"/>
                </a:solidFill>
                <a:latin typeface="Times New Roman" panose="02020603050405020304" pitchFamily="18" charset="0"/>
                <a:cs typeface="Times New Roman" panose="02020603050405020304" pitchFamily="18" charset="0"/>
              </a:rPr>
              <a:t>b</a:t>
            </a:r>
            <a:r>
              <a:rPr kumimoji="1" lang="en-US" altLang="zh-CN" sz="2400" b="0" baseline="-25000">
                <a:solidFill>
                  <a:srgbClr val="CC0000"/>
                </a:solidFill>
                <a:latin typeface="Times New Roman" panose="02020603050405020304" pitchFamily="18" charset="0"/>
                <a:cs typeface="Times New Roman" panose="02020603050405020304" pitchFamily="18" charset="0"/>
              </a:rPr>
              <a:t>-3</a:t>
            </a:r>
          </a:p>
        </p:txBody>
      </p:sp>
      <p:sp>
        <p:nvSpPr>
          <p:cNvPr id="535561" name="Text Box 9"/>
          <p:cNvSpPr txBox="1">
            <a:spLocks noChangeArrowheads="1"/>
          </p:cNvSpPr>
          <p:nvPr/>
        </p:nvSpPr>
        <p:spPr bwMode="auto">
          <a:xfrm>
            <a:off x="847725" y="4862513"/>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solidFill>
                  <a:srgbClr val="0000FF"/>
                </a:solidFill>
                <a:latin typeface="Times New Roman" panose="02020603050405020304" pitchFamily="18" charset="0"/>
              </a:rPr>
              <a:t>0.648 </a:t>
            </a:r>
            <a:r>
              <a:rPr kumimoji="1" lang="en-US" altLang="zh-CN" sz="2400" b="0">
                <a:solidFill>
                  <a:srgbClr val="0000FF"/>
                </a:solidFill>
                <a:latin typeface="Arial" panose="020B0604020202020204" pitchFamily="34" charset="0"/>
              </a:rPr>
              <a:t>×</a:t>
            </a:r>
            <a:r>
              <a:rPr kumimoji="1" lang="en-US" altLang="zh-CN" sz="2400" b="0">
                <a:solidFill>
                  <a:srgbClr val="0000FF"/>
                </a:solidFill>
                <a:latin typeface="宋体" panose="02010600030101010101" pitchFamily="2" charset="-122"/>
              </a:rPr>
              <a:t> </a:t>
            </a:r>
            <a:r>
              <a:rPr kumimoji="1" lang="en-US" altLang="zh-CN" sz="2400" b="0">
                <a:solidFill>
                  <a:srgbClr val="0000FF"/>
                </a:solidFill>
                <a:latin typeface="Times New Roman" panose="02020603050405020304" pitchFamily="18" charset="0"/>
              </a:rPr>
              <a:t>2 = 1.296 </a:t>
            </a:r>
            <a:r>
              <a:rPr kumimoji="1" lang="en-US" altLang="zh-CN" sz="2400" b="0">
                <a:solidFill>
                  <a:srgbClr val="0000FF"/>
                </a:solidFill>
                <a:latin typeface="Times New Roman" panose="02020603050405020304" pitchFamily="18" charset="0"/>
                <a:cs typeface="Times New Roman" panose="02020603050405020304" pitchFamily="18" charset="0"/>
              </a:rPr>
              <a:t>— 1 — </a:t>
            </a:r>
            <a:r>
              <a:rPr kumimoji="1" lang="en-US" altLang="zh-CN" sz="2400" b="0" i="1">
                <a:solidFill>
                  <a:srgbClr val="0000FF"/>
                </a:solidFill>
                <a:latin typeface="Times New Roman" panose="02020603050405020304" pitchFamily="18" charset="0"/>
                <a:cs typeface="Times New Roman" panose="02020603050405020304" pitchFamily="18" charset="0"/>
              </a:rPr>
              <a:t>b</a:t>
            </a:r>
            <a:r>
              <a:rPr kumimoji="1" lang="en-US" altLang="zh-CN" sz="2400" b="0" baseline="-25000">
                <a:solidFill>
                  <a:srgbClr val="0000FF"/>
                </a:solidFill>
                <a:latin typeface="Times New Roman" panose="02020603050405020304" pitchFamily="18" charset="0"/>
                <a:cs typeface="Times New Roman" panose="02020603050405020304" pitchFamily="18" charset="0"/>
              </a:rPr>
              <a:t>-4</a:t>
            </a:r>
          </a:p>
        </p:txBody>
      </p:sp>
      <p:sp>
        <p:nvSpPr>
          <p:cNvPr id="535562" name="Text Box 10"/>
          <p:cNvSpPr txBox="1">
            <a:spLocks noChangeArrowheads="1"/>
          </p:cNvSpPr>
          <p:nvPr/>
        </p:nvSpPr>
        <p:spPr bwMode="auto">
          <a:xfrm>
            <a:off x="55563" y="3009900"/>
            <a:ext cx="837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08000"/>
                </a:solidFill>
                <a:latin typeface="楷体_GB2312" pitchFamily="49" charset="-122"/>
                <a:ea typeface="楷体_GB2312" pitchFamily="49" charset="-122"/>
              </a:rPr>
              <a:t>例：</a:t>
            </a:r>
            <a:r>
              <a:rPr kumimoji="1" lang="en-US" altLang="zh-CN" sz="2400">
                <a:latin typeface="宋体" panose="02010600030101010101" pitchFamily="2" charset="-122"/>
              </a:rPr>
              <a:t>(0.706)</a:t>
            </a:r>
            <a:r>
              <a:rPr kumimoji="1" lang="en-US" altLang="zh-CN" sz="2400" baseline="-25000">
                <a:latin typeface="宋体" panose="02010600030101010101" pitchFamily="2" charset="-122"/>
              </a:rPr>
              <a:t>D</a:t>
            </a:r>
            <a:r>
              <a:rPr kumimoji="1" lang="en-US" altLang="zh-CN" sz="2400" b="0" baseline="-30000">
                <a:latin typeface="宋体" panose="02010600030101010101" pitchFamily="2" charset="-122"/>
              </a:rPr>
              <a:t> </a:t>
            </a:r>
            <a:r>
              <a:rPr kumimoji="1" lang="zh-CN" altLang="en-US" sz="2400" b="0">
                <a:latin typeface="宋体" panose="02010600030101010101" pitchFamily="2" charset="-122"/>
              </a:rPr>
              <a:t>转换为二进制数，要求其误差不大于</a:t>
            </a:r>
            <a:r>
              <a:rPr kumimoji="1" lang="en-US" altLang="zh-CN" sz="2400" b="0">
                <a:latin typeface="宋体" panose="02010600030101010101" pitchFamily="2" charset="-122"/>
              </a:rPr>
              <a:t>2</a:t>
            </a:r>
            <a:r>
              <a:rPr kumimoji="1" lang="en-US" altLang="zh-CN" sz="2400" b="0" baseline="30000">
                <a:latin typeface="宋体" panose="02010600030101010101" pitchFamily="2" charset="-122"/>
              </a:rPr>
              <a:t>-4</a:t>
            </a:r>
            <a:r>
              <a:rPr kumimoji="1" lang="en-US" altLang="zh-CN" sz="2400" b="0">
                <a:latin typeface="宋体" panose="02010600030101010101" pitchFamily="2" charset="-122"/>
              </a:rPr>
              <a:t>=0.0625</a:t>
            </a:r>
          </a:p>
        </p:txBody>
      </p:sp>
      <p:sp>
        <p:nvSpPr>
          <p:cNvPr id="535563" name="Rectangle 11"/>
          <p:cNvSpPr>
            <a:spLocks noChangeArrowheads="1"/>
          </p:cNvSpPr>
          <p:nvPr/>
        </p:nvSpPr>
        <p:spPr bwMode="auto">
          <a:xfrm>
            <a:off x="55563" y="11969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8000"/>
                </a:solidFill>
                <a:latin typeface="楷体_GB2312" pitchFamily="49" charset="-122"/>
                <a:ea typeface="楷体_GB2312" pitchFamily="49" charset="-122"/>
              </a:rPr>
              <a:t>例：</a:t>
            </a:r>
          </a:p>
        </p:txBody>
      </p:sp>
      <p:graphicFrame>
        <p:nvGraphicFramePr>
          <p:cNvPr id="535564" name="Object 12"/>
          <p:cNvGraphicFramePr>
            <a:graphicFrameLocks noChangeAspect="1"/>
          </p:cNvGraphicFramePr>
          <p:nvPr/>
        </p:nvGraphicFramePr>
        <p:xfrm>
          <a:off x="5608638" y="2517775"/>
          <a:ext cx="2776537" cy="533400"/>
        </p:xfrm>
        <a:graphic>
          <a:graphicData uri="http://schemas.openxmlformats.org/presentationml/2006/ole">
            <mc:AlternateContent xmlns:mc="http://schemas.openxmlformats.org/markup-compatibility/2006">
              <mc:Choice xmlns:v="urn:schemas-microsoft-com:vml" Requires="v">
                <p:oleObj spid="_x0000_s51250" name="Equation" r:id="rId11" imgW="1193800" imgH="228600" progId="Equation.DSMT4">
                  <p:embed/>
                </p:oleObj>
              </mc:Choice>
              <mc:Fallback>
                <p:oleObj name="Equation" r:id="rId11" imgW="11938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8638" y="2517775"/>
                        <a:ext cx="27765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65" name="Object 13"/>
          <p:cNvGraphicFramePr>
            <a:graphicFrameLocks noChangeAspect="1"/>
          </p:cNvGraphicFramePr>
          <p:nvPr/>
        </p:nvGraphicFramePr>
        <p:xfrm>
          <a:off x="5818188" y="3662363"/>
          <a:ext cx="2598737" cy="533400"/>
        </p:xfrm>
        <a:graphic>
          <a:graphicData uri="http://schemas.openxmlformats.org/presentationml/2006/ole">
            <mc:AlternateContent xmlns:mc="http://schemas.openxmlformats.org/markup-compatibility/2006">
              <mc:Choice xmlns:v="urn:schemas-microsoft-com:vml" Requires="v">
                <p:oleObj spid="_x0000_s51251" name="Equation" r:id="rId13" imgW="1117600" imgH="228600" progId="Equation.DSMT4">
                  <p:embed/>
                </p:oleObj>
              </mc:Choice>
              <mc:Fallback>
                <p:oleObj name="Equation" r:id="rId13" imgW="111760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18188" y="3662363"/>
                        <a:ext cx="25987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66" name="Object 14"/>
          <p:cNvGraphicFramePr>
            <a:graphicFrameLocks noChangeAspect="1"/>
          </p:cNvGraphicFramePr>
          <p:nvPr/>
        </p:nvGraphicFramePr>
        <p:xfrm>
          <a:off x="5795963" y="4365625"/>
          <a:ext cx="2805112" cy="533400"/>
        </p:xfrm>
        <a:graphic>
          <a:graphicData uri="http://schemas.openxmlformats.org/presentationml/2006/ole">
            <mc:AlternateContent xmlns:mc="http://schemas.openxmlformats.org/markup-compatibility/2006">
              <mc:Choice xmlns:v="urn:schemas-microsoft-com:vml" Requires="v">
                <p:oleObj spid="_x0000_s51252" name="Equation" r:id="rId15" imgW="1206500" imgH="228600" progId="Equation.DSMT4">
                  <p:embed/>
                </p:oleObj>
              </mc:Choice>
              <mc:Fallback>
                <p:oleObj name="Equation" r:id="rId15" imgW="1206500" imgH="228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4365625"/>
                        <a:ext cx="2805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67" name="Object 15"/>
          <p:cNvGraphicFramePr>
            <a:graphicFrameLocks noChangeAspect="1"/>
          </p:cNvGraphicFramePr>
          <p:nvPr/>
        </p:nvGraphicFramePr>
        <p:xfrm>
          <a:off x="784225" y="6240463"/>
          <a:ext cx="5610225" cy="474662"/>
        </p:xfrm>
        <a:graphic>
          <a:graphicData uri="http://schemas.openxmlformats.org/presentationml/2006/ole">
            <mc:AlternateContent xmlns:mc="http://schemas.openxmlformats.org/markup-compatibility/2006">
              <mc:Choice xmlns:v="urn:schemas-microsoft-com:vml" Requires="v">
                <p:oleObj spid="_x0000_s51253" name="Equation" r:id="rId17" imgW="2413000" imgH="203200" progId="Equation.DSMT4">
                  <p:embed/>
                </p:oleObj>
              </mc:Choice>
              <mc:Fallback>
                <p:oleObj name="Equation" r:id="rId17" imgW="2413000" imgH="2032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225" y="6240463"/>
                        <a:ext cx="56102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5568" name="Line 16"/>
          <p:cNvSpPr>
            <a:spLocks noChangeShapeType="1"/>
          </p:cNvSpPr>
          <p:nvPr/>
        </p:nvSpPr>
        <p:spPr bwMode="auto">
          <a:xfrm>
            <a:off x="4868863" y="5164138"/>
            <a:ext cx="711200" cy="0"/>
          </a:xfrm>
          <a:prstGeom prst="line">
            <a:avLst/>
          </a:prstGeom>
          <a:noFill/>
          <a:ln w="38100">
            <a:solidFill>
              <a:srgbClr val="0066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9" name="Rectangle 17"/>
          <p:cNvSpPr>
            <a:spLocks noChangeArrowheads="1"/>
          </p:cNvSpPr>
          <p:nvPr/>
        </p:nvSpPr>
        <p:spPr bwMode="auto">
          <a:xfrm>
            <a:off x="5618163" y="4910138"/>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b="0">
                <a:latin typeface="Times New Roman" panose="02020603050405020304" pitchFamily="18" charset="0"/>
                <a:ea typeface="楷体_GB2312" pitchFamily="49" charset="-122"/>
              </a:rPr>
              <a:t>2</a:t>
            </a:r>
            <a:r>
              <a:rPr kumimoji="1" lang="en-US" altLang="zh-CN" sz="2400" b="0" baseline="30000">
                <a:latin typeface="Times New Roman" panose="02020603050405020304" pitchFamily="18" charset="0"/>
                <a:ea typeface="楷体_GB2312" pitchFamily="49" charset="-122"/>
              </a:rPr>
              <a:t>-4</a:t>
            </a:r>
          </a:p>
        </p:txBody>
      </p:sp>
      <p:sp>
        <p:nvSpPr>
          <p:cNvPr id="535570" name="Text Box 18"/>
          <p:cNvSpPr txBox="1">
            <a:spLocks noChangeArrowheads="1"/>
          </p:cNvSpPr>
          <p:nvPr/>
        </p:nvSpPr>
        <p:spPr bwMode="auto">
          <a:xfrm>
            <a:off x="847725" y="5307013"/>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0.296 </a:t>
            </a:r>
            <a:r>
              <a:rPr kumimoji="1" lang="en-US" altLang="zh-CN" sz="2400" b="0">
                <a:latin typeface="Arial" panose="020B0604020202020204" pitchFamily="34" charset="0"/>
              </a:rPr>
              <a:t>×</a:t>
            </a:r>
            <a:r>
              <a:rPr kumimoji="1" lang="en-US" altLang="zh-CN" sz="2400" b="0">
                <a:latin typeface="宋体" panose="02010600030101010101" pitchFamily="2" charset="-122"/>
              </a:rPr>
              <a:t> </a:t>
            </a:r>
            <a:r>
              <a:rPr kumimoji="1" lang="en-US" altLang="zh-CN" sz="2400" b="0">
                <a:latin typeface="Times New Roman" panose="02020603050405020304" pitchFamily="18" charset="0"/>
              </a:rPr>
              <a:t>2 = 0.592 </a:t>
            </a:r>
            <a:r>
              <a:rPr kumimoji="1" lang="en-US" altLang="zh-CN" sz="2400" b="0">
                <a:latin typeface="Times New Roman" panose="02020603050405020304" pitchFamily="18" charset="0"/>
                <a:cs typeface="Times New Roman" panose="02020603050405020304" pitchFamily="18" charset="0"/>
              </a:rPr>
              <a:t>— 0 — </a:t>
            </a:r>
            <a:r>
              <a:rPr kumimoji="1" lang="en-US" altLang="zh-CN" sz="2400" b="0" i="1">
                <a:latin typeface="Times New Roman" panose="02020603050405020304" pitchFamily="18" charset="0"/>
                <a:cs typeface="Times New Roman" panose="02020603050405020304" pitchFamily="18" charset="0"/>
              </a:rPr>
              <a:t>b</a:t>
            </a:r>
            <a:r>
              <a:rPr kumimoji="1" lang="en-US" altLang="zh-CN" sz="2400" b="0" baseline="-25000">
                <a:latin typeface="Times New Roman" panose="02020603050405020304" pitchFamily="18" charset="0"/>
                <a:cs typeface="Times New Roman" panose="02020603050405020304" pitchFamily="18" charset="0"/>
              </a:rPr>
              <a:t>-5</a:t>
            </a:r>
          </a:p>
        </p:txBody>
      </p:sp>
      <p:sp>
        <p:nvSpPr>
          <p:cNvPr id="535571" name="Text Box 19"/>
          <p:cNvSpPr txBox="1">
            <a:spLocks noChangeArrowheads="1"/>
          </p:cNvSpPr>
          <p:nvPr/>
        </p:nvSpPr>
        <p:spPr bwMode="auto">
          <a:xfrm>
            <a:off x="865188" y="5719763"/>
            <a:ext cx="5029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b="0">
                <a:latin typeface="Times New Roman" panose="02020603050405020304" pitchFamily="18" charset="0"/>
              </a:rPr>
              <a:t>::::::::::::::::::::::::::::::::::::::::</a:t>
            </a:r>
            <a:endParaRPr kumimoji="1" lang="en-US" altLang="zh-CN" sz="2800" b="0" baseline="-25000">
              <a:latin typeface="Times New Roman" panose="02020603050405020304" pitchFamily="18" charset="0"/>
              <a:cs typeface="Times New Roman" panose="02020603050405020304" pitchFamily="18" charset="0"/>
            </a:endParaRPr>
          </a:p>
        </p:txBody>
      </p:sp>
      <p:sp>
        <p:nvSpPr>
          <p:cNvPr id="51220" name="Text Box 20"/>
          <p:cNvSpPr txBox="1">
            <a:spLocks noChangeArrowheads="1"/>
          </p:cNvSpPr>
          <p:nvPr/>
        </p:nvSpPr>
        <p:spPr bwMode="auto">
          <a:xfrm>
            <a:off x="5302250" y="1327150"/>
            <a:ext cx="3587750" cy="1196975"/>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accent2"/>
                </a:solidFill>
                <a:latin typeface="Tahoma" panose="020B0604030504040204" pitchFamily="34" charset="0"/>
                <a:ea typeface="楷体_GB2312" pitchFamily="49" charset="-122"/>
              </a:rPr>
              <a:t>循环将小数部分乘</a:t>
            </a:r>
            <a:r>
              <a:rPr kumimoji="1" lang="en-US" altLang="zh-CN" sz="2400">
                <a:solidFill>
                  <a:schemeClr val="accent2"/>
                </a:solidFill>
                <a:latin typeface="Tahoma" panose="020B0604030504040204" pitchFamily="34" charset="0"/>
                <a:ea typeface="楷体_GB2312" pitchFamily="49" charset="-122"/>
              </a:rPr>
              <a:t>2</a:t>
            </a:r>
            <a:r>
              <a:rPr kumimoji="1" lang="zh-CN" altLang="en-US" sz="2400">
                <a:solidFill>
                  <a:schemeClr val="accent2"/>
                </a:solidFill>
                <a:latin typeface="Tahoma" panose="020B0604030504040204" pitchFamily="34" charset="0"/>
                <a:ea typeface="楷体_GB2312" pitchFamily="49" charset="-122"/>
              </a:rPr>
              <a:t>，取出整数，直到误差满足要求，将所得整数正序排列</a:t>
            </a:r>
            <a:endParaRPr kumimoji="1" lang="zh-CN" altLang="en-US" sz="2400" b="0">
              <a:solidFill>
                <a:schemeClr val="accent2"/>
              </a:solidFill>
              <a:latin typeface="Tahoma" panose="020B0604030504040204" pitchFamily="34" charset="0"/>
            </a:endParaRPr>
          </a:p>
        </p:txBody>
      </p:sp>
      <p:sp>
        <p:nvSpPr>
          <p:cNvPr id="51221" name="Rectangle 21"/>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1222" name="Text Box 22"/>
          <p:cNvSpPr txBox="1">
            <a:spLocks noChangeArrowheads="1"/>
          </p:cNvSpPr>
          <p:nvPr/>
        </p:nvSpPr>
        <p:spPr bwMode="auto">
          <a:xfrm>
            <a:off x="992188" y="652463"/>
            <a:ext cx="3703637"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1.2.3  </a:t>
            </a:r>
            <a:r>
              <a:rPr kumimoji="1" lang="zh-CN" altLang="en-US" sz="2400">
                <a:latin typeface="Times New Roman" panose="02020603050405020304" pitchFamily="18" charset="0"/>
                <a:ea typeface="楷体_GB2312" pitchFamily="49" charset="-122"/>
              </a:rPr>
              <a:t>十二进制之间的转换</a:t>
            </a:r>
          </a:p>
        </p:txBody>
      </p:sp>
      <p:sp>
        <p:nvSpPr>
          <p:cNvPr id="51223" name="Text Box 23"/>
          <p:cNvSpPr txBox="1">
            <a:spLocks noChangeArrowheads="1"/>
          </p:cNvSpPr>
          <p:nvPr/>
        </p:nvSpPr>
        <p:spPr bwMode="auto">
          <a:xfrm>
            <a:off x="5273675" y="6683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十进制小数转化为二进制</a:t>
            </a:r>
          </a:p>
        </p:txBody>
      </p:sp>
      <p:graphicFrame>
        <p:nvGraphicFramePr>
          <p:cNvPr id="535576" name="Object 24"/>
          <p:cNvGraphicFramePr>
            <a:graphicFrameLocks noChangeAspect="1"/>
          </p:cNvGraphicFramePr>
          <p:nvPr/>
        </p:nvGraphicFramePr>
        <p:xfrm>
          <a:off x="6011863" y="5157788"/>
          <a:ext cx="2451100" cy="533400"/>
        </p:xfrm>
        <a:graphic>
          <a:graphicData uri="http://schemas.openxmlformats.org/presentationml/2006/ole">
            <mc:AlternateContent xmlns:mc="http://schemas.openxmlformats.org/markup-compatibility/2006">
              <mc:Choice xmlns:v="urn:schemas-microsoft-com:vml" Requires="v">
                <p:oleObj spid="_x0000_s51254" name="Equation" r:id="rId19" imgW="1054100" imgH="228600" progId="Equation.DSMT4">
                  <p:embed/>
                </p:oleObj>
              </mc:Choice>
              <mc:Fallback>
                <p:oleObj name="Equation" r:id="rId19" imgW="1054100" imgH="22860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1863" y="5157788"/>
                        <a:ext cx="2451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5577" name="Object 25"/>
          <p:cNvGraphicFramePr>
            <a:graphicFrameLocks noChangeAspect="1"/>
          </p:cNvGraphicFramePr>
          <p:nvPr/>
        </p:nvGraphicFramePr>
        <p:xfrm>
          <a:off x="4686300" y="5661025"/>
          <a:ext cx="4457700" cy="415925"/>
        </p:xfrm>
        <a:graphic>
          <a:graphicData uri="http://schemas.openxmlformats.org/presentationml/2006/ole">
            <mc:AlternateContent xmlns:mc="http://schemas.openxmlformats.org/markup-compatibility/2006">
              <mc:Choice xmlns:v="urn:schemas-microsoft-com:vml" Requires="v">
                <p:oleObj spid="_x0000_s51255" name="Equation" r:id="rId21" imgW="1916868" imgH="177723" progId="Equation.DSMT4">
                  <p:embed/>
                </p:oleObj>
              </mc:Choice>
              <mc:Fallback>
                <p:oleObj name="Equation" r:id="rId21" imgW="1916868" imgH="177723"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86300" y="5661025"/>
                        <a:ext cx="44577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5563"/>
                                        </p:tgtEl>
                                        <p:attrNameLst>
                                          <p:attrName>style.visibility</p:attrName>
                                        </p:attrNameLst>
                                      </p:cBhvr>
                                      <p:to>
                                        <p:strVal val="visible"/>
                                      </p:to>
                                    </p:set>
                                    <p:anim calcmode="lin" valueType="num">
                                      <p:cBhvr additive="base">
                                        <p:cTn id="7" dur="500" fill="hold"/>
                                        <p:tgtEl>
                                          <p:spTgt spid="535563"/>
                                        </p:tgtEl>
                                        <p:attrNameLst>
                                          <p:attrName>ppt_x</p:attrName>
                                        </p:attrNameLst>
                                      </p:cBhvr>
                                      <p:tavLst>
                                        <p:tav tm="0">
                                          <p:val>
                                            <p:strVal val="0-#ppt_w/2"/>
                                          </p:val>
                                        </p:tav>
                                        <p:tav tm="100000">
                                          <p:val>
                                            <p:strVal val="#ppt_x"/>
                                          </p:val>
                                        </p:tav>
                                      </p:tavLst>
                                    </p:anim>
                                    <p:anim calcmode="lin" valueType="num">
                                      <p:cBhvr additive="base">
                                        <p:cTn id="8" dur="500" fill="hold"/>
                                        <p:tgtEl>
                                          <p:spTgt spid="5355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1" fill="hold" nodeType="afterEffect">
                                  <p:stCondLst>
                                    <p:cond delay="0"/>
                                  </p:stCondLst>
                                  <p:childTnLst>
                                    <p:set>
                                      <p:cBhvr>
                                        <p:cTn id="11" dur="1" fill="hold">
                                          <p:stCondLst>
                                            <p:cond delay="0"/>
                                          </p:stCondLst>
                                        </p:cTn>
                                        <p:tgtEl>
                                          <p:spTgt spid="535554"/>
                                        </p:tgtEl>
                                        <p:attrNameLst>
                                          <p:attrName>style.visibility</p:attrName>
                                        </p:attrNameLst>
                                      </p:cBhvr>
                                      <p:to>
                                        <p:strVal val="visible"/>
                                      </p:to>
                                    </p:set>
                                    <p:animEffect transition="in" filter="slide(fromTop)">
                                      <p:cBhvr>
                                        <p:cTn id="12" dur="500"/>
                                        <p:tgtEl>
                                          <p:spTgt spid="535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535555"/>
                                        </p:tgtEl>
                                        <p:attrNameLst>
                                          <p:attrName>style.visibility</p:attrName>
                                        </p:attrNameLst>
                                      </p:cBhvr>
                                      <p:to>
                                        <p:strVal val="visible"/>
                                      </p:to>
                                    </p:set>
                                    <p:animEffect transition="in" filter="slide(fromTop)">
                                      <p:cBhvr>
                                        <p:cTn id="17" dur="500"/>
                                        <p:tgtEl>
                                          <p:spTgt spid="535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535556"/>
                                        </p:tgtEl>
                                        <p:attrNameLst>
                                          <p:attrName>style.visibility</p:attrName>
                                        </p:attrNameLst>
                                      </p:cBhvr>
                                      <p:to>
                                        <p:strVal val="visible"/>
                                      </p:to>
                                    </p:set>
                                    <p:animEffect transition="in" filter="slide(fromTop)">
                                      <p:cBhvr>
                                        <p:cTn id="22" dur="500"/>
                                        <p:tgtEl>
                                          <p:spTgt spid="535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535557"/>
                                        </p:tgtEl>
                                        <p:attrNameLst>
                                          <p:attrName>style.visibility</p:attrName>
                                        </p:attrNameLst>
                                      </p:cBhvr>
                                      <p:to>
                                        <p:strVal val="visible"/>
                                      </p:to>
                                    </p:set>
                                    <p:animEffect transition="in" filter="slide(fromTop)">
                                      <p:cBhvr>
                                        <p:cTn id="27" dur="500"/>
                                        <p:tgtEl>
                                          <p:spTgt spid="535557"/>
                                        </p:tgtEl>
                                      </p:cBhvr>
                                    </p:animEffect>
                                  </p:childTnLst>
                                </p:cTn>
                              </p:par>
                            </p:childTnLst>
                          </p:cTn>
                        </p:par>
                        <p:par>
                          <p:cTn id="28" fill="hold" nodeType="afterGroup">
                            <p:stCondLst>
                              <p:cond delay="500"/>
                            </p:stCondLst>
                            <p:childTnLst>
                              <p:par>
                                <p:cTn id="29" presetID="12" presetClass="entr" presetSubtype="1" fill="hold" nodeType="afterEffect">
                                  <p:stCondLst>
                                    <p:cond delay="0"/>
                                  </p:stCondLst>
                                  <p:childTnLst>
                                    <p:set>
                                      <p:cBhvr>
                                        <p:cTn id="30" dur="1" fill="hold">
                                          <p:stCondLst>
                                            <p:cond delay="0"/>
                                          </p:stCondLst>
                                        </p:cTn>
                                        <p:tgtEl>
                                          <p:spTgt spid="535564"/>
                                        </p:tgtEl>
                                        <p:attrNameLst>
                                          <p:attrName>style.visibility</p:attrName>
                                        </p:attrNameLst>
                                      </p:cBhvr>
                                      <p:to>
                                        <p:strVal val="visible"/>
                                      </p:to>
                                    </p:set>
                                    <p:animEffect transition="in" filter="slide(fromTop)">
                                      <p:cBhvr>
                                        <p:cTn id="31" dur="500"/>
                                        <p:tgtEl>
                                          <p:spTgt spid="5355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535562"/>
                                        </p:tgtEl>
                                        <p:attrNameLst>
                                          <p:attrName>style.visibility</p:attrName>
                                        </p:attrNameLst>
                                      </p:cBhvr>
                                      <p:to>
                                        <p:strVal val="visible"/>
                                      </p:to>
                                    </p:set>
                                    <p:animEffect transition="in" filter="slide(fromLeft)">
                                      <p:cBhvr>
                                        <p:cTn id="36" dur="500"/>
                                        <p:tgtEl>
                                          <p:spTgt spid="5355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355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3555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556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3556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5568"/>
                                        </p:tgtEl>
                                        <p:attrNameLst>
                                          <p:attrName>style.visibility</p:attrName>
                                        </p:attrNameLst>
                                      </p:cBhvr>
                                      <p:to>
                                        <p:strVal val="visible"/>
                                      </p:to>
                                    </p:set>
                                    <p:animEffect transition="in" filter="wipe(left)">
                                      <p:cBhvr>
                                        <p:cTn id="57" dur="500"/>
                                        <p:tgtEl>
                                          <p:spTgt spid="53556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35569"/>
                                        </p:tgtEl>
                                        <p:attrNameLst>
                                          <p:attrName>style.visibility</p:attrName>
                                        </p:attrNameLst>
                                      </p:cBhvr>
                                      <p:to>
                                        <p:strVal val="visible"/>
                                      </p:to>
                                    </p:set>
                                    <p:animEffect transition="in" filter="wipe(left)">
                                      <p:cBhvr>
                                        <p:cTn id="60" dur="500"/>
                                        <p:tgtEl>
                                          <p:spTgt spid="5355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35570"/>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53557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1" fill="hold" nodeType="clickEffect">
                                  <p:stCondLst>
                                    <p:cond delay="0"/>
                                  </p:stCondLst>
                                  <p:childTnLst>
                                    <p:set>
                                      <p:cBhvr>
                                        <p:cTn id="71" dur="1" fill="hold">
                                          <p:stCondLst>
                                            <p:cond delay="0"/>
                                          </p:stCondLst>
                                        </p:cTn>
                                        <p:tgtEl>
                                          <p:spTgt spid="535565"/>
                                        </p:tgtEl>
                                        <p:attrNameLst>
                                          <p:attrName>style.visibility</p:attrName>
                                        </p:attrNameLst>
                                      </p:cBhvr>
                                      <p:to>
                                        <p:strVal val="visible"/>
                                      </p:to>
                                    </p:set>
                                    <p:animEffect transition="in" filter="slide(fromTop)">
                                      <p:cBhvr>
                                        <p:cTn id="72" dur="500"/>
                                        <p:tgtEl>
                                          <p:spTgt spid="53556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nodeType="clickEffect">
                                  <p:stCondLst>
                                    <p:cond delay="0"/>
                                  </p:stCondLst>
                                  <p:childTnLst>
                                    <p:set>
                                      <p:cBhvr>
                                        <p:cTn id="76" dur="1" fill="hold">
                                          <p:stCondLst>
                                            <p:cond delay="0"/>
                                          </p:stCondLst>
                                        </p:cTn>
                                        <p:tgtEl>
                                          <p:spTgt spid="535566"/>
                                        </p:tgtEl>
                                        <p:attrNameLst>
                                          <p:attrName>style.visibility</p:attrName>
                                        </p:attrNameLst>
                                      </p:cBhvr>
                                      <p:to>
                                        <p:strVal val="visible"/>
                                      </p:to>
                                    </p:set>
                                    <p:animEffect transition="in" filter="slide(fromTop)">
                                      <p:cBhvr>
                                        <p:cTn id="77" dur="500"/>
                                        <p:tgtEl>
                                          <p:spTgt spid="535566"/>
                                        </p:tgtEl>
                                      </p:cBhvr>
                                    </p:animEffect>
                                  </p:childTnLst>
                                </p:cTn>
                              </p:par>
                            </p:childTnLst>
                          </p:cTn>
                        </p:par>
                        <p:par>
                          <p:cTn id="78" fill="hold" nodeType="afterGroup">
                            <p:stCondLst>
                              <p:cond delay="500"/>
                            </p:stCondLst>
                            <p:childTnLst>
                              <p:par>
                                <p:cTn id="79" presetID="12" presetClass="entr" presetSubtype="1" fill="hold" nodeType="afterEffect">
                                  <p:stCondLst>
                                    <p:cond delay="500"/>
                                  </p:stCondLst>
                                  <p:childTnLst>
                                    <p:set>
                                      <p:cBhvr>
                                        <p:cTn id="80" dur="1" fill="hold">
                                          <p:stCondLst>
                                            <p:cond delay="0"/>
                                          </p:stCondLst>
                                        </p:cTn>
                                        <p:tgtEl>
                                          <p:spTgt spid="535567"/>
                                        </p:tgtEl>
                                        <p:attrNameLst>
                                          <p:attrName>style.visibility</p:attrName>
                                        </p:attrNameLst>
                                      </p:cBhvr>
                                      <p:to>
                                        <p:strVal val="visible"/>
                                      </p:to>
                                    </p:set>
                                    <p:animEffect transition="in" filter="slide(fromTop)">
                                      <p:cBhvr>
                                        <p:cTn id="81" dur="500"/>
                                        <p:tgtEl>
                                          <p:spTgt spid="53556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nodeType="clickEffect">
                                  <p:stCondLst>
                                    <p:cond delay="0"/>
                                  </p:stCondLst>
                                  <p:childTnLst>
                                    <p:set>
                                      <p:cBhvr>
                                        <p:cTn id="85" dur="1" fill="hold">
                                          <p:stCondLst>
                                            <p:cond delay="0"/>
                                          </p:stCondLst>
                                        </p:cTn>
                                        <p:tgtEl>
                                          <p:spTgt spid="535576"/>
                                        </p:tgtEl>
                                        <p:attrNameLst>
                                          <p:attrName>style.visibility</p:attrName>
                                        </p:attrNameLst>
                                      </p:cBhvr>
                                      <p:to>
                                        <p:strVal val="visible"/>
                                      </p:to>
                                    </p:set>
                                    <p:animEffect transition="in" filter="slide(fromTop)">
                                      <p:cBhvr>
                                        <p:cTn id="86" dur="500"/>
                                        <p:tgtEl>
                                          <p:spTgt spid="535576"/>
                                        </p:tgtEl>
                                      </p:cBhvr>
                                    </p:animEffect>
                                  </p:childTnLst>
                                </p:cTn>
                              </p:par>
                            </p:childTnLst>
                          </p:cTn>
                        </p:par>
                        <p:par>
                          <p:cTn id="87" fill="hold" nodeType="afterGroup">
                            <p:stCondLst>
                              <p:cond delay="500"/>
                            </p:stCondLst>
                            <p:childTnLst>
                              <p:par>
                                <p:cTn id="88" presetID="12" presetClass="entr" presetSubtype="1" fill="hold" nodeType="afterEffect">
                                  <p:stCondLst>
                                    <p:cond delay="500"/>
                                  </p:stCondLst>
                                  <p:childTnLst>
                                    <p:set>
                                      <p:cBhvr>
                                        <p:cTn id="89" dur="1" fill="hold">
                                          <p:stCondLst>
                                            <p:cond delay="0"/>
                                          </p:stCondLst>
                                        </p:cTn>
                                        <p:tgtEl>
                                          <p:spTgt spid="535577"/>
                                        </p:tgtEl>
                                        <p:attrNameLst>
                                          <p:attrName>style.visibility</p:attrName>
                                        </p:attrNameLst>
                                      </p:cBhvr>
                                      <p:to>
                                        <p:strVal val="visible"/>
                                      </p:to>
                                    </p:set>
                                    <p:animEffect transition="in" filter="slide(fromTop)">
                                      <p:cBhvr>
                                        <p:cTn id="90" dur="500"/>
                                        <p:tgtEl>
                                          <p:spTgt spid="53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8" grpId="0" autoUpdateAnimBg="0"/>
      <p:bldP spid="535559" grpId="0" autoUpdateAnimBg="0"/>
      <p:bldP spid="535560" grpId="0" autoUpdateAnimBg="0"/>
      <p:bldP spid="535561" grpId="0" autoUpdateAnimBg="0"/>
      <p:bldP spid="535562" grpId="0" autoUpdateAnimBg="0"/>
      <p:bldP spid="535563" grpId="0" autoUpdateAnimBg="0"/>
      <p:bldP spid="535568" grpId="0" animBg="1"/>
      <p:bldP spid="535569" grpId="0"/>
      <p:bldP spid="535570" grpId="0" autoUpdateAnimBg="0"/>
      <p:bldP spid="53557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195263" y="1416050"/>
            <a:ext cx="364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以</a:t>
            </a:r>
            <a:r>
              <a:rPr kumimoji="1" lang="en-US" altLang="zh-CN" sz="2400">
                <a:latin typeface="Times New Roman" panose="02020603050405020304" pitchFamily="18" charset="0"/>
                <a:ea typeface="楷体_GB2312" pitchFamily="49" charset="-122"/>
              </a:rPr>
              <a:t>16</a:t>
            </a:r>
            <a:r>
              <a:rPr kumimoji="1" lang="zh-CN" altLang="en-US" sz="2400">
                <a:latin typeface="Times New Roman" panose="02020603050405020304" pitchFamily="18" charset="0"/>
                <a:ea typeface="楷体_GB2312" pitchFamily="49" charset="-122"/>
              </a:rPr>
              <a:t>为基数的记数体制</a:t>
            </a:r>
          </a:p>
        </p:txBody>
      </p:sp>
      <p:sp>
        <p:nvSpPr>
          <p:cNvPr id="536579" name="Text Box 3"/>
          <p:cNvSpPr txBox="1">
            <a:spLocks noChangeArrowheads="1"/>
          </p:cNvSpPr>
          <p:nvPr/>
        </p:nvSpPr>
        <p:spPr bwMode="auto">
          <a:xfrm>
            <a:off x="185738" y="1922463"/>
            <a:ext cx="871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有</a:t>
            </a:r>
            <a:r>
              <a:rPr kumimoji="1" lang="en-US" altLang="zh-CN" sz="2400">
                <a:latin typeface="Times New Roman" panose="02020603050405020304" pitchFamily="18" charset="0"/>
                <a:ea typeface="楷体_GB2312" pitchFamily="49" charset="-122"/>
              </a:rPr>
              <a:t>16</a:t>
            </a:r>
            <a:r>
              <a:rPr kumimoji="1" lang="zh-CN" altLang="en-US" sz="2400">
                <a:latin typeface="Times New Roman" panose="02020603050405020304" pitchFamily="18" charset="0"/>
                <a:ea typeface="楷体_GB2312" pitchFamily="49" charset="-122"/>
              </a:rPr>
              <a:t>个数码：</a:t>
            </a:r>
            <a:r>
              <a:rPr kumimoji="1" lang="en-US" altLang="zh-CN" sz="2400">
                <a:solidFill>
                  <a:srgbClr val="FF0000"/>
                </a:solidFill>
                <a:latin typeface="Times New Roman" panose="02020603050405020304" pitchFamily="18" charset="0"/>
                <a:ea typeface="楷体_GB2312" pitchFamily="49" charset="-122"/>
              </a:rPr>
              <a:t>0</a:t>
            </a:r>
            <a:r>
              <a:rPr kumimoji="1" lang="zh-CN" altLang="en-US" sz="2400">
                <a:solidFill>
                  <a:srgbClr val="FF0000"/>
                </a:solidFill>
                <a:latin typeface="Times New Roman" panose="02020603050405020304" pitchFamily="18" charset="0"/>
                <a:ea typeface="楷体_GB2312" pitchFamily="49" charset="-122"/>
              </a:rPr>
              <a:t>、</a:t>
            </a:r>
            <a:r>
              <a:rPr kumimoji="1" lang="en-US" altLang="zh-CN" sz="2400">
                <a:solidFill>
                  <a:srgbClr val="FF0000"/>
                </a:solidFill>
                <a:latin typeface="Times New Roman" panose="02020603050405020304" pitchFamily="18" charset="0"/>
                <a:ea typeface="楷体_GB2312" pitchFamily="49" charset="-122"/>
              </a:rPr>
              <a:t>1…7</a:t>
            </a:r>
            <a:r>
              <a:rPr kumimoji="1" lang="en-US" altLang="zh-CN" sz="2400">
                <a:solidFill>
                  <a:srgbClr val="006600"/>
                </a:solidFill>
                <a:latin typeface="Times New Roman" panose="02020603050405020304" pitchFamily="18" charset="0"/>
                <a:ea typeface="楷体_GB2312" pitchFamily="49" charset="-122"/>
              </a:rPr>
              <a:t> </a:t>
            </a:r>
            <a:r>
              <a:rPr kumimoji="1" lang="zh-CN" altLang="en-US" sz="2400">
                <a:solidFill>
                  <a:srgbClr val="006600"/>
                </a:solidFill>
                <a:latin typeface="Times New Roman" panose="02020603050405020304" pitchFamily="18" charset="0"/>
                <a:ea typeface="楷体_GB2312" pitchFamily="49" charset="-122"/>
              </a:rPr>
              <a:t>、</a:t>
            </a:r>
            <a:r>
              <a:rPr kumimoji="1" lang="en-US" altLang="zh-CN" sz="2400">
                <a:solidFill>
                  <a:srgbClr val="006600"/>
                </a:solidFill>
                <a:latin typeface="Times New Roman" panose="02020603050405020304" pitchFamily="18" charset="0"/>
                <a:ea typeface="楷体_GB2312" pitchFamily="49" charset="-122"/>
              </a:rPr>
              <a:t>8 </a:t>
            </a:r>
            <a:r>
              <a:rPr kumimoji="1" lang="zh-CN" altLang="en-US" sz="2400">
                <a:solidFill>
                  <a:srgbClr val="006600"/>
                </a:solidFill>
                <a:latin typeface="Times New Roman" panose="02020603050405020304" pitchFamily="18" charset="0"/>
                <a:ea typeface="楷体_GB2312" pitchFamily="49" charset="-122"/>
              </a:rPr>
              <a:t>、 </a:t>
            </a:r>
            <a:r>
              <a:rPr kumimoji="1" lang="en-US" altLang="zh-CN" sz="2400">
                <a:solidFill>
                  <a:srgbClr val="006600"/>
                </a:solidFill>
                <a:latin typeface="Times New Roman" panose="02020603050405020304" pitchFamily="18" charset="0"/>
                <a:ea typeface="楷体_GB2312" pitchFamily="49" charset="-122"/>
              </a:rPr>
              <a:t>9 </a:t>
            </a:r>
            <a:r>
              <a:rPr kumimoji="1" lang="zh-CN" altLang="en-US" sz="2400">
                <a:solidFill>
                  <a:srgbClr val="006600"/>
                </a:solidFill>
                <a:latin typeface="Times New Roman" panose="02020603050405020304" pitchFamily="18" charset="0"/>
              </a:rPr>
              <a:t>、</a:t>
            </a:r>
            <a:r>
              <a:rPr kumimoji="1" lang="zh-CN" altLang="en-US" sz="2400" b="0">
                <a:latin typeface="Times New Roman" panose="02020603050405020304" pitchFamily="18" charset="0"/>
              </a:rPr>
              <a:t> </a:t>
            </a:r>
            <a:r>
              <a:rPr kumimoji="1" lang="en-US" altLang="zh-CN" sz="2400" i="1">
                <a:solidFill>
                  <a:srgbClr val="006600"/>
                </a:solidFill>
                <a:latin typeface="Times New Roman" panose="02020603050405020304" pitchFamily="18" charset="0"/>
                <a:ea typeface="楷体_GB2312" pitchFamily="49" charset="-122"/>
              </a:rPr>
              <a:t>A </a:t>
            </a:r>
            <a:r>
              <a:rPr kumimoji="1" lang="zh-CN" altLang="en-US" sz="2400">
                <a:solidFill>
                  <a:srgbClr val="006600"/>
                </a:solidFill>
                <a:latin typeface="Times New Roman" panose="02020603050405020304" pitchFamily="18" charset="0"/>
                <a:ea typeface="楷体_GB2312" pitchFamily="49" charset="-122"/>
              </a:rPr>
              <a:t>、</a:t>
            </a:r>
            <a:r>
              <a:rPr kumimoji="1" lang="zh-CN" altLang="en-US" sz="2400" i="1">
                <a:solidFill>
                  <a:srgbClr val="006600"/>
                </a:solidFill>
                <a:latin typeface="Times New Roman" panose="02020603050405020304" pitchFamily="18" charset="0"/>
                <a:ea typeface="楷体_GB2312" pitchFamily="49" charset="-122"/>
              </a:rPr>
              <a:t> </a:t>
            </a:r>
            <a:r>
              <a:rPr kumimoji="1" lang="en-US" altLang="zh-CN" sz="2400" i="1">
                <a:solidFill>
                  <a:srgbClr val="006600"/>
                </a:solidFill>
                <a:latin typeface="Times New Roman" panose="02020603050405020304" pitchFamily="18" charset="0"/>
                <a:ea typeface="楷体_GB2312" pitchFamily="49" charset="-122"/>
              </a:rPr>
              <a:t>B </a:t>
            </a:r>
            <a:r>
              <a:rPr kumimoji="1" lang="zh-CN" altLang="en-US" sz="2400">
                <a:solidFill>
                  <a:srgbClr val="006600"/>
                </a:solidFill>
                <a:latin typeface="Times New Roman" panose="02020603050405020304" pitchFamily="18" charset="0"/>
                <a:ea typeface="楷体_GB2312" pitchFamily="49" charset="-122"/>
              </a:rPr>
              <a:t>、</a:t>
            </a:r>
            <a:r>
              <a:rPr kumimoji="1" lang="zh-CN" altLang="en-US" sz="2400" i="1">
                <a:solidFill>
                  <a:srgbClr val="006600"/>
                </a:solidFill>
                <a:latin typeface="Times New Roman" panose="02020603050405020304" pitchFamily="18" charset="0"/>
                <a:ea typeface="楷体_GB2312" pitchFamily="49" charset="-122"/>
              </a:rPr>
              <a:t> </a:t>
            </a:r>
            <a:r>
              <a:rPr kumimoji="1" lang="en-US" altLang="zh-CN" sz="2400" i="1">
                <a:solidFill>
                  <a:srgbClr val="006600"/>
                </a:solidFill>
                <a:latin typeface="Times New Roman" panose="02020603050405020304" pitchFamily="18" charset="0"/>
                <a:ea typeface="楷体_GB2312" pitchFamily="49" charset="-122"/>
              </a:rPr>
              <a:t>C </a:t>
            </a:r>
            <a:r>
              <a:rPr kumimoji="1" lang="zh-CN" altLang="en-US" sz="2400">
                <a:solidFill>
                  <a:srgbClr val="006600"/>
                </a:solidFill>
                <a:latin typeface="Times New Roman" panose="02020603050405020304" pitchFamily="18" charset="0"/>
                <a:ea typeface="楷体_GB2312" pitchFamily="49" charset="-122"/>
              </a:rPr>
              <a:t>、</a:t>
            </a:r>
            <a:r>
              <a:rPr kumimoji="1" lang="zh-CN" altLang="en-US" sz="2400" i="1">
                <a:solidFill>
                  <a:srgbClr val="006600"/>
                </a:solidFill>
                <a:latin typeface="Times New Roman" panose="02020603050405020304" pitchFamily="18" charset="0"/>
                <a:ea typeface="楷体_GB2312" pitchFamily="49" charset="-122"/>
              </a:rPr>
              <a:t> </a:t>
            </a:r>
            <a:r>
              <a:rPr kumimoji="1" lang="en-US" altLang="zh-CN" sz="2400" i="1">
                <a:solidFill>
                  <a:srgbClr val="006600"/>
                </a:solidFill>
                <a:latin typeface="Times New Roman" panose="02020603050405020304" pitchFamily="18" charset="0"/>
                <a:ea typeface="楷体_GB2312" pitchFamily="49" charset="-122"/>
              </a:rPr>
              <a:t>D </a:t>
            </a:r>
            <a:r>
              <a:rPr kumimoji="1" lang="zh-CN" altLang="en-US" sz="2400">
                <a:solidFill>
                  <a:srgbClr val="006600"/>
                </a:solidFill>
                <a:latin typeface="Times New Roman" panose="02020603050405020304" pitchFamily="18" charset="0"/>
                <a:ea typeface="楷体_GB2312" pitchFamily="49" charset="-122"/>
              </a:rPr>
              <a:t>、</a:t>
            </a:r>
            <a:r>
              <a:rPr kumimoji="1" lang="zh-CN" altLang="en-US" sz="2400" i="1">
                <a:solidFill>
                  <a:srgbClr val="006600"/>
                </a:solidFill>
                <a:latin typeface="Times New Roman" panose="02020603050405020304" pitchFamily="18" charset="0"/>
                <a:ea typeface="楷体_GB2312" pitchFamily="49" charset="-122"/>
              </a:rPr>
              <a:t> </a:t>
            </a:r>
            <a:r>
              <a:rPr kumimoji="1" lang="en-US" altLang="zh-CN" sz="2400" i="1">
                <a:solidFill>
                  <a:srgbClr val="006600"/>
                </a:solidFill>
                <a:latin typeface="Times New Roman" panose="02020603050405020304" pitchFamily="18" charset="0"/>
                <a:ea typeface="楷体_GB2312" pitchFamily="49" charset="-122"/>
              </a:rPr>
              <a:t>E </a:t>
            </a:r>
            <a:r>
              <a:rPr kumimoji="1" lang="zh-CN" altLang="en-US" sz="2400">
                <a:solidFill>
                  <a:srgbClr val="006600"/>
                </a:solidFill>
                <a:latin typeface="Times New Roman" panose="02020603050405020304" pitchFamily="18" charset="0"/>
                <a:ea typeface="楷体_GB2312" pitchFamily="49" charset="-122"/>
              </a:rPr>
              <a:t>、</a:t>
            </a:r>
            <a:r>
              <a:rPr kumimoji="1" lang="zh-CN" altLang="en-US" sz="2400" i="1">
                <a:solidFill>
                  <a:srgbClr val="006600"/>
                </a:solidFill>
                <a:latin typeface="Times New Roman" panose="02020603050405020304" pitchFamily="18" charset="0"/>
                <a:ea typeface="楷体_GB2312" pitchFamily="49" charset="-122"/>
              </a:rPr>
              <a:t> </a:t>
            </a:r>
            <a:r>
              <a:rPr kumimoji="1" lang="en-US" altLang="zh-CN" sz="2400" i="1">
                <a:solidFill>
                  <a:srgbClr val="006600"/>
                </a:solidFill>
                <a:latin typeface="Times New Roman" panose="02020603050405020304" pitchFamily="18" charset="0"/>
                <a:ea typeface="楷体_GB2312" pitchFamily="49" charset="-122"/>
              </a:rPr>
              <a:t>F</a:t>
            </a:r>
          </a:p>
        </p:txBody>
      </p:sp>
      <p:sp>
        <p:nvSpPr>
          <p:cNvPr id="536580" name="Text Box 4"/>
          <p:cNvSpPr txBox="1">
            <a:spLocks noChangeArrowheads="1"/>
          </p:cNvSpPr>
          <p:nvPr/>
        </p:nvSpPr>
        <p:spPr bwMode="auto">
          <a:xfrm>
            <a:off x="185738" y="2432050"/>
            <a:ext cx="52149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3.</a:t>
            </a:r>
            <a:r>
              <a:rPr kumimoji="1" lang="zh-CN" altLang="en-US" sz="2400">
                <a:latin typeface="Times New Roman" panose="02020603050405020304" pitchFamily="18" charset="0"/>
                <a:ea typeface="楷体_GB2312" pitchFamily="49" charset="-122"/>
              </a:rPr>
              <a:t>逢</a:t>
            </a:r>
            <a:r>
              <a:rPr kumimoji="1" lang="en-US" altLang="zh-CN" sz="2400">
                <a:latin typeface="Times New Roman" panose="02020603050405020304" pitchFamily="18" charset="0"/>
                <a:ea typeface="楷体_GB2312" pitchFamily="49" charset="-122"/>
              </a:rPr>
              <a:t>16</a:t>
            </a:r>
            <a:r>
              <a:rPr kumimoji="1" lang="zh-CN" altLang="en-US" sz="2400">
                <a:latin typeface="Times New Roman" panose="02020603050405020304" pitchFamily="18" charset="0"/>
                <a:ea typeface="楷体_GB2312" pitchFamily="49" charset="-122"/>
              </a:rPr>
              <a:t>进</a:t>
            </a:r>
            <a:r>
              <a:rPr kumimoji="1" lang="en-US" altLang="zh-CN" sz="24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9+5</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E</a:t>
            </a:r>
            <a:r>
              <a:rPr kumimoji="1" lang="zh-CN" altLang="en-US" sz="2400" i="1">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7+</a:t>
            </a:r>
            <a:r>
              <a:rPr kumimoji="1" lang="en-US" altLang="zh-CN" sz="2400" i="1">
                <a:latin typeface="Times New Roman" panose="02020603050405020304" pitchFamily="18" charset="0"/>
                <a:ea typeface="楷体_GB2312" pitchFamily="49" charset="-122"/>
              </a:rPr>
              <a:t>B</a:t>
            </a:r>
            <a:r>
              <a:rPr kumimoji="1" lang="zh-CN" altLang="en-US" sz="24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rPr>
              <a:t>(12</a:t>
            </a:r>
            <a:r>
              <a:rPr kumimoji="1" lang="en-US" altLang="zh-CN" sz="2400" b="0">
                <a:latin typeface="Times New Roman" panose="02020603050405020304" pitchFamily="18" charset="0"/>
                <a:ea typeface="楷体_GB2312" pitchFamily="49" charset="-122"/>
              </a:rPr>
              <a:t>)</a:t>
            </a:r>
            <a:r>
              <a:rPr kumimoji="1" lang="en-US" altLang="zh-CN" sz="2400" b="0" baseline="-25000">
                <a:latin typeface="Times New Roman" panose="02020603050405020304" pitchFamily="18" charset="0"/>
                <a:ea typeface="楷体_GB2312" pitchFamily="49" charset="-122"/>
              </a:rPr>
              <a:t>H</a:t>
            </a:r>
            <a:endParaRPr kumimoji="1" lang="en-US" altLang="zh-CN" sz="2400">
              <a:latin typeface="Times New Roman" panose="02020603050405020304" pitchFamily="18" charset="0"/>
              <a:ea typeface="楷体_GB2312" pitchFamily="49" charset="-122"/>
            </a:endParaRPr>
          </a:p>
        </p:txBody>
      </p:sp>
      <p:graphicFrame>
        <p:nvGraphicFramePr>
          <p:cNvPr id="536581" name="Object 5"/>
          <p:cNvGraphicFramePr>
            <a:graphicFrameLocks noChangeAspect="1"/>
          </p:cNvGraphicFramePr>
          <p:nvPr/>
        </p:nvGraphicFramePr>
        <p:xfrm>
          <a:off x="1485900" y="3052763"/>
          <a:ext cx="2030413" cy="811212"/>
        </p:xfrm>
        <a:graphic>
          <a:graphicData uri="http://schemas.openxmlformats.org/presentationml/2006/ole">
            <mc:AlternateContent xmlns:mc="http://schemas.openxmlformats.org/markup-compatibility/2006">
              <mc:Choice xmlns:v="urn:schemas-microsoft-com:vml" Requires="v">
                <p:oleObj spid="_x0000_s52245" name="Equation" r:id="rId3" imgW="1079032" imgH="431613" progId="Equation.DSMT4">
                  <p:embed/>
                </p:oleObj>
              </mc:Choice>
              <mc:Fallback>
                <p:oleObj name="Equation" r:id="rId3" imgW="1079032"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3052763"/>
                        <a:ext cx="2030413"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582" name="Text Box 6"/>
          <p:cNvSpPr txBox="1">
            <a:spLocks noChangeArrowheads="1"/>
          </p:cNvSpPr>
          <p:nvPr/>
        </p:nvSpPr>
        <p:spPr bwMode="auto">
          <a:xfrm>
            <a:off x="1042988" y="4240213"/>
            <a:ext cx="66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8000"/>
                </a:solidFill>
                <a:latin typeface="Times New Roman" panose="02020603050405020304" pitchFamily="18" charset="0"/>
                <a:ea typeface="楷体_GB2312" pitchFamily="49" charset="-122"/>
              </a:rPr>
              <a:t>例：</a:t>
            </a:r>
          </a:p>
        </p:txBody>
      </p:sp>
      <p:graphicFrame>
        <p:nvGraphicFramePr>
          <p:cNvPr id="536583" name="Object 7"/>
          <p:cNvGraphicFramePr>
            <a:graphicFrameLocks noChangeAspect="1"/>
          </p:cNvGraphicFramePr>
          <p:nvPr/>
        </p:nvGraphicFramePr>
        <p:xfrm>
          <a:off x="1682750" y="4257675"/>
          <a:ext cx="5138738" cy="476250"/>
        </p:xfrm>
        <a:graphic>
          <a:graphicData uri="http://schemas.openxmlformats.org/presentationml/2006/ole">
            <mc:AlternateContent xmlns:mc="http://schemas.openxmlformats.org/markup-compatibility/2006">
              <mc:Choice xmlns:v="urn:schemas-microsoft-com:vml" Requires="v">
                <p:oleObj spid="_x0000_s52246" name="Equation" r:id="rId5" imgW="2603500" imgH="241300" progId="Equation.DSMT4">
                  <p:embed/>
                </p:oleObj>
              </mc:Choice>
              <mc:Fallback>
                <p:oleObj name="Equation" r:id="rId5" imgW="26035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0" y="4257675"/>
                        <a:ext cx="51387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6584" name="Object 8"/>
          <p:cNvGraphicFramePr>
            <a:graphicFrameLocks noChangeAspect="1"/>
          </p:cNvGraphicFramePr>
          <p:nvPr/>
        </p:nvGraphicFramePr>
        <p:xfrm>
          <a:off x="4819650" y="3052763"/>
          <a:ext cx="1887538" cy="811212"/>
        </p:xfrm>
        <a:graphic>
          <a:graphicData uri="http://schemas.openxmlformats.org/presentationml/2006/ole">
            <mc:AlternateContent xmlns:mc="http://schemas.openxmlformats.org/markup-compatibility/2006">
              <mc:Choice xmlns:v="urn:schemas-microsoft-com:vml" Requires="v">
                <p:oleObj spid="_x0000_s52247" name="Equation" r:id="rId7" imgW="1002865" imgH="431613" progId="Equation.DSMT4">
                  <p:embed/>
                </p:oleObj>
              </mc:Choice>
              <mc:Fallback>
                <p:oleObj name="Equation" r:id="rId7" imgW="1002865" imgH="4316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9650" y="3052763"/>
                        <a:ext cx="1887538"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Rectangle 9"/>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36586" name="Text Box 10"/>
          <p:cNvSpPr txBox="1">
            <a:spLocks noChangeArrowheads="1"/>
          </p:cNvSpPr>
          <p:nvPr/>
        </p:nvSpPr>
        <p:spPr bwMode="auto">
          <a:xfrm>
            <a:off x="992188" y="652463"/>
            <a:ext cx="3397250" cy="457200"/>
          </a:xfrm>
          <a:prstGeom prst="rect">
            <a:avLst/>
          </a:prstGeom>
          <a:solidFill>
            <a:srgbClr val="00CC66">
              <a:alpha val="20000"/>
            </a:srgbClr>
          </a:solidFill>
          <a:ln>
            <a:noFill/>
          </a:ln>
          <a:effectLst>
            <a:outerShdw dist="12700" sy="50000" kx="-2453608" algn="br" rotWithShape="0">
              <a:srgbClr val="DDDDDD">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1.2.4  </a:t>
            </a:r>
            <a:r>
              <a:rPr kumimoji="1" lang="zh-CN" altLang="en-US" sz="2400">
                <a:latin typeface="Times New Roman" panose="02020603050405020304" pitchFamily="18" charset="0"/>
                <a:ea typeface="楷体_GB2312" pitchFamily="49" charset="-122"/>
              </a:rPr>
              <a:t>十六进制和八进制</a:t>
            </a:r>
          </a:p>
        </p:txBody>
      </p:sp>
      <p:sp>
        <p:nvSpPr>
          <p:cNvPr id="536587" name="Oval 11"/>
          <p:cNvSpPr>
            <a:spLocks noChangeArrowheads="1"/>
          </p:cNvSpPr>
          <p:nvPr/>
        </p:nvSpPr>
        <p:spPr bwMode="auto">
          <a:xfrm>
            <a:off x="2182813" y="1839913"/>
            <a:ext cx="1411287" cy="65881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536588" name="Object 12"/>
          <p:cNvGraphicFramePr>
            <a:graphicFrameLocks noChangeAspect="1"/>
          </p:cNvGraphicFramePr>
          <p:nvPr/>
        </p:nvGraphicFramePr>
        <p:xfrm>
          <a:off x="1692275" y="5133975"/>
          <a:ext cx="4837113" cy="476250"/>
        </p:xfrm>
        <a:graphic>
          <a:graphicData uri="http://schemas.openxmlformats.org/presentationml/2006/ole">
            <mc:AlternateContent xmlns:mc="http://schemas.openxmlformats.org/markup-compatibility/2006">
              <mc:Choice xmlns:v="urn:schemas-microsoft-com:vml" Requires="v">
                <p:oleObj spid="_x0000_s52248" name="Equation" r:id="rId9" imgW="2451100" imgH="241300" progId="Equation.DSMT4">
                  <p:embed/>
                </p:oleObj>
              </mc:Choice>
              <mc:Fallback>
                <p:oleObj name="Equation" r:id="rId9" imgW="2451100" imgH="2413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133975"/>
                        <a:ext cx="48371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36586"/>
                                        </p:tgtEl>
                                        <p:attrNameLst>
                                          <p:attrName>style.visibility</p:attrName>
                                        </p:attrNameLst>
                                      </p:cBhvr>
                                      <p:to>
                                        <p:strVal val="visible"/>
                                      </p:to>
                                    </p:set>
                                    <p:anim calcmode="lin" valueType="num">
                                      <p:cBhvr>
                                        <p:cTn id="7" dur="500" fill="hold"/>
                                        <p:tgtEl>
                                          <p:spTgt spid="536586"/>
                                        </p:tgtEl>
                                        <p:attrNameLst>
                                          <p:attrName>ppt_w</p:attrName>
                                        </p:attrNameLst>
                                      </p:cBhvr>
                                      <p:tavLst>
                                        <p:tav tm="0">
                                          <p:val>
                                            <p:fltVal val="0"/>
                                          </p:val>
                                        </p:tav>
                                        <p:tav tm="100000">
                                          <p:val>
                                            <p:strVal val="#ppt_w"/>
                                          </p:val>
                                        </p:tav>
                                      </p:tavLst>
                                    </p:anim>
                                    <p:anim calcmode="lin" valueType="num">
                                      <p:cBhvr>
                                        <p:cTn id="8" dur="500" fill="hold"/>
                                        <p:tgtEl>
                                          <p:spTgt spid="53658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36578"/>
                                        </p:tgtEl>
                                        <p:attrNameLst>
                                          <p:attrName>style.visibility</p:attrName>
                                        </p:attrNameLst>
                                      </p:cBhvr>
                                      <p:to>
                                        <p:strVal val="visible"/>
                                      </p:to>
                                    </p:set>
                                    <p:animEffect transition="in" filter="wipe(left)">
                                      <p:cBhvr>
                                        <p:cTn id="13" dur="500"/>
                                        <p:tgtEl>
                                          <p:spTgt spid="5365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36579"/>
                                        </p:tgtEl>
                                        <p:attrNameLst>
                                          <p:attrName>style.visibility</p:attrName>
                                        </p:attrNameLst>
                                      </p:cBhvr>
                                      <p:to>
                                        <p:strVal val="visible"/>
                                      </p:to>
                                    </p:set>
                                    <p:animEffect transition="in" filter="wipe(left)">
                                      <p:cBhvr>
                                        <p:cTn id="18" dur="500"/>
                                        <p:tgtEl>
                                          <p:spTgt spid="5365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6580"/>
                                        </p:tgtEl>
                                        <p:attrNameLst>
                                          <p:attrName>style.visibility</p:attrName>
                                        </p:attrNameLst>
                                      </p:cBhvr>
                                      <p:to>
                                        <p:strVal val="visible"/>
                                      </p:to>
                                    </p:set>
                                    <p:animEffect transition="in" filter="wipe(left)">
                                      <p:cBhvr>
                                        <p:cTn id="23" dur="500"/>
                                        <p:tgtEl>
                                          <p:spTgt spid="5365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536581"/>
                                        </p:tgtEl>
                                        <p:attrNameLst>
                                          <p:attrName>style.visibility</p:attrName>
                                        </p:attrNameLst>
                                      </p:cBhvr>
                                      <p:to>
                                        <p:strVal val="visible"/>
                                      </p:to>
                                    </p:set>
                                    <p:animEffect transition="in" filter="box(in)">
                                      <p:cBhvr>
                                        <p:cTn id="28" dur="500"/>
                                        <p:tgtEl>
                                          <p:spTgt spid="5365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36582"/>
                                        </p:tgtEl>
                                        <p:attrNameLst>
                                          <p:attrName>style.visibility</p:attrName>
                                        </p:attrNameLst>
                                      </p:cBhvr>
                                      <p:to>
                                        <p:strVal val="visible"/>
                                      </p:to>
                                    </p:set>
                                    <p:anim calcmode="lin" valueType="num">
                                      <p:cBhvr additive="base">
                                        <p:cTn id="33" dur="500" fill="hold"/>
                                        <p:tgtEl>
                                          <p:spTgt spid="536582"/>
                                        </p:tgtEl>
                                        <p:attrNameLst>
                                          <p:attrName>ppt_x</p:attrName>
                                        </p:attrNameLst>
                                      </p:cBhvr>
                                      <p:tavLst>
                                        <p:tav tm="0">
                                          <p:val>
                                            <p:strVal val="0-#ppt_w/2"/>
                                          </p:val>
                                        </p:tav>
                                        <p:tav tm="100000">
                                          <p:val>
                                            <p:strVal val="#ppt_x"/>
                                          </p:val>
                                        </p:tav>
                                      </p:tavLst>
                                    </p:anim>
                                    <p:anim calcmode="lin" valueType="num">
                                      <p:cBhvr additive="base">
                                        <p:cTn id="34" dur="500" fill="hold"/>
                                        <p:tgtEl>
                                          <p:spTgt spid="53658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36583"/>
                                        </p:tgtEl>
                                        <p:attrNameLst>
                                          <p:attrName>style.visibility</p:attrName>
                                        </p:attrNameLst>
                                      </p:cBhvr>
                                      <p:to>
                                        <p:strVal val="visible"/>
                                      </p:to>
                                    </p:set>
                                    <p:animEffect transition="in" filter="wipe(left)">
                                      <p:cBhvr>
                                        <p:cTn id="39" dur="500"/>
                                        <p:tgtEl>
                                          <p:spTgt spid="53658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536584"/>
                                        </p:tgtEl>
                                        <p:attrNameLst>
                                          <p:attrName>style.visibility</p:attrName>
                                        </p:attrNameLst>
                                      </p:cBhvr>
                                      <p:to>
                                        <p:strVal val="visible"/>
                                      </p:to>
                                    </p:set>
                                    <p:animEffect transition="in" filter="box(in)">
                                      <p:cBhvr>
                                        <p:cTn id="44" dur="500"/>
                                        <p:tgtEl>
                                          <p:spTgt spid="53658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536587"/>
                                        </p:tgtEl>
                                        <p:attrNameLst>
                                          <p:attrName>style.visibility</p:attrName>
                                        </p:attrNameLst>
                                      </p:cBhvr>
                                      <p:to>
                                        <p:strVal val="visible"/>
                                      </p:to>
                                    </p:set>
                                    <p:anim calcmode="lin" valueType="num">
                                      <p:cBhvr>
                                        <p:cTn id="49" dur="2000" fill="hold"/>
                                        <p:tgtEl>
                                          <p:spTgt spid="536587"/>
                                        </p:tgtEl>
                                        <p:attrNameLst>
                                          <p:attrName>ppt_w</p:attrName>
                                        </p:attrNameLst>
                                      </p:cBhvr>
                                      <p:tavLst>
                                        <p:tav tm="0" fmla="#ppt_w*sin(2.5*pi*$)">
                                          <p:val>
                                            <p:fltVal val="0"/>
                                          </p:val>
                                        </p:tav>
                                        <p:tav tm="100000">
                                          <p:val>
                                            <p:fltVal val="1"/>
                                          </p:val>
                                        </p:tav>
                                      </p:tavLst>
                                    </p:anim>
                                    <p:anim calcmode="lin" valueType="num">
                                      <p:cBhvr>
                                        <p:cTn id="50" dur="2000" fill="hold"/>
                                        <p:tgtEl>
                                          <p:spTgt spid="536587"/>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36588"/>
                                        </p:tgtEl>
                                        <p:attrNameLst>
                                          <p:attrName>style.visibility</p:attrName>
                                        </p:attrNameLst>
                                      </p:cBhvr>
                                      <p:to>
                                        <p:strVal val="visible"/>
                                      </p:to>
                                    </p:set>
                                    <p:animEffect transition="in" filter="wipe(left)">
                                      <p:cBhvr>
                                        <p:cTn id="55" dur="500"/>
                                        <p:tgtEl>
                                          <p:spTgt spid="536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8" grpId="0" autoUpdateAnimBg="0"/>
      <p:bldP spid="536579" grpId="0" autoUpdateAnimBg="0"/>
      <p:bldP spid="536580" grpId="0" autoUpdateAnimBg="0"/>
      <p:bldP spid="536582" grpId="0" autoUpdateAnimBg="0"/>
      <p:bldP spid="536586" grpId="0" animBg="1"/>
      <p:bldP spid="53658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355600" y="13081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ea typeface="楷体_GB2312" pitchFamily="49" charset="-122"/>
              </a:rPr>
              <a:t>1. </a:t>
            </a:r>
            <a:r>
              <a:rPr kumimoji="1" lang="zh-CN" altLang="zh-CN" sz="2400">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—D</a:t>
            </a:r>
            <a:r>
              <a:rPr kumimoji="1" lang="zh-CN" altLang="en-US" sz="2400">
                <a:latin typeface="Arial" panose="020B0604020202020204" pitchFamily="34" charset="0"/>
                <a:ea typeface="楷体_GB2312" pitchFamily="49" charset="-122"/>
              </a:rPr>
              <a:t>：</a:t>
            </a:r>
            <a:r>
              <a:rPr kumimoji="1" lang="zh-CN" altLang="en-US" sz="2400">
                <a:latin typeface="楷体_GB2312" pitchFamily="49" charset="-122"/>
                <a:ea typeface="楷体_GB2312" pitchFamily="49" charset="-122"/>
              </a:rPr>
              <a:t>二进制数按位（权）展开相加 </a:t>
            </a:r>
          </a:p>
        </p:txBody>
      </p:sp>
      <p:sp>
        <p:nvSpPr>
          <p:cNvPr id="537603" name="Text Box 3"/>
          <p:cNvSpPr txBox="1">
            <a:spLocks noChangeArrowheads="1"/>
          </p:cNvSpPr>
          <p:nvPr/>
        </p:nvSpPr>
        <p:spPr bwMode="auto">
          <a:xfrm>
            <a:off x="355600" y="1919288"/>
            <a:ext cx="416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8000"/>
                </a:solidFill>
                <a:latin typeface="Times New Roman" panose="02020603050405020304" pitchFamily="18" charset="0"/>
                <a:ea typeface="楷体_GB2312" pitchFamily="49" charset="-122"/>
              </a:rPr>
              <a:t>例：</a:t>
            </a:r>
            <a:r>
              <a:rPr kumimoji="1" lang="en-US" altLang="zh-CN" sz="2400" b="0">
                <a:latin typeface="Times New Roman" panose="02020603050405020304" pitchFamily="18" charset="0"/>
                <a:ea typeface="楷体_GB2312" pitchFamily="49" charset="-122"/>
              </a:rPr>
              <a:t>(11010.011)</a:t>
            </a:r>
            <a:r>
              <a:rPr kumimoji="1" lang="en-US" altLang="zh-CN" sz="2400" b="0" baseline="-30000">
                <a:latin typeface="Times New Roman" panose="02020603050405020304" pitchFamily="18" charset="0"/>
                <a:ea typeface="楷体_GB2312" pitchFamily="49" charset="-122"/>
              </a:rPr>
              <a:t>B</a:t>
            </a:r>
            <a:r>
              <a:rPr kumimoji="1" lang="en-US" altLang="zh-CN" sz="2400" b="0">
                <a:latin typeface="Times New Roman" panose="02020603050405020304" pitchFamily="18" charset="0"/>
                <a:ea typeface="楷体_GB2312" pitchFamily="49" charset="-122"/>
              </a:rPr>
              <a:t>=(   ?  )</a:t>
            </a:r>
            <a:r>
              <a:rPr kumimoji="1" lang="en-US" altLang="zh-CN" sz="2400" b="0" baseline="-25000">
                <a:latin typeface="Times New Roman" panose="02020603050405020304" pitchFamily="18" charset="0"/>
                <a:ea typeface="楷体_GB2312" pitchFamily="49" charset="-122"/>
              </a:rPr>
              <a:t>D</a:t>
            </a:r>
            <a:endParaRPr kumimoji="1" lang="en-US" altLang="zh-CN" sz="2400" b="0">
              <a:latin typeface="Times New Roman" panose="02020603050405020304" pitchFamily="18" charset="0"/>
              <a:ea typeface="楷体_GB2312" pitchFamily="49" charset="-122"/>
            </a:endParaRPr>
          </a:p>
        </p:txBody>
      </p:sp>
      <p:sp>
        <p:nvSpPr>
          <p:cNvPr id="537604" name="Text Box 4"/>
          <p:cNvSpPr txBox="1">
            <a:spLocks noChangeArrowheads="1"/>
          </p:cNvSpPr>
          <p:nvPr/>
        </p:nvSpPr>
        <p:spPr bwMode="auto">
          <a:xfrm>
            <a:off x="1065213" y="2470150"/>
            <a:ext cx="673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b="0">
                <a:latin typeface="Times New Roman" panose="02020603050405020304" pitchFamily="18" charset="0"/>
              </a:rPr>
              <a:t>＝</a:t>
            </a:r>
            <a:r>
              <a:rPr kumimoji="1" lang="en-US" altLang="zh-CN" sz="2400" b="0">
                <a:latin typeface="Times New Roman" panose="02020603050405020304" pitchFamily="18" charset="0"/>
              </a:rPr>
              <a:t>1</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rPr>
              <a:t>4 </a:t>
            </a:r>
            <a:r>
              <a:rPr kumimoji="1" lang="en-US" altLang="zh-CN" sz="2400" b="0">
                <a:latin typeface="Times New Roman" panose="02020603050405020304" pitchFamily="18" charset="0"/>
              </a:rPr>
              <a:t>+1</a:t>
            </a:r>
            <a:r>
              <a:rPr kumimoji="1" lang="en-US" altLang="zh-CN" sz="2400" b="0">
                <a:latin typeface="Times New Roman" panose="02020603050405020304" pitchFamily="18" charset="0"/>
                <a:sym typeface="Symbol" panose="05050102010706020507" pitchFamily="18" charset="2"/>
              </a:rPr>
              <a:t> </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rPr>
              <a:t>3</a:t>
            </a:r>
            <a:r>
              <a:rPr kumimoji="1" lang="en-US" altLang="zh-CN" sz="2400" b="0">
                <a:latin typeface="Times New Roman" panose="02020603050405020304" pitchFamily="18" charset="0"/>
              </a:rPr>
              <a:t>+0</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rPr>
              <a:t>2</a:t>
            </a:r>
            <a:r>
              <a:rPr kumimoji="1" lang="en-US" altLang="zh-CN" sz="2400" b="0">
                <a:latin typeface="Times New Roman" panose="02020603050405020304" pitchFamily="18" charset="0"/>
              </a:rPr>
              <a:t>+1</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rPr>
              <a:t>1</a:t>
            </a:r>
            <a:r>
              <a:rPr kumimoji="1" lang="en-US" altLang="zh-CN" sz="2400" b="0">
                <a:latin typeface="Times New Roman" panose="02020603050405020304" pitchFamily="18" charset="0"/>
              </a:rPr>
              <a:t>+0</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rPr>
              <a:t>0</a:t>
            </a:r>
            <a:r>
              <a:rPr kumimoji="1" lang="en-US" altLang="zh-CN" sz="2400" b="0">
                <a:latin typeface="Times New Roman" panose="02020603050405020304" pitchFamily="18" charset="0"/>
              </a:rPr>
              <a:t>+0</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sym typeface="Symbol" panose="05050102010706020507" pitchFamily="18" charset="2"/>
              </a:rPr>
              <a:t></a:t>
            </a:r>
            <a:r>
              <a:rPr kumimoji="1" lang="en-US" altLang="zh-CN" sz="2400" b="0" baseline="30000">
                <a:latin typeface="Times New Roman" panose="02020603050405020304" pitchFamily="18" charset="0"/>
              </a:rPr>
              <a:t>1</a:t>
            </a:r>
            <a:r>
              <a:rPr kumimoji="1" lang="en-US" altLang="zh-CN" sz="2400" b="0">
                <a:latin typeface="Times New Roman" panose="02020603050405020304" pitchFamily="18" charset="0"/>
              </a:rPr>
              <a:t>+1</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sym typeface="Symbol" panose="05050102010706020507" pitchFamily="18" charset="2"/>
              </a:rPr>
              <a:t></a:t>
            </a:r>
            <a:r>
              <a:rPr kumimoji="1" lang="en-US" altLang="zh-CN" sz="2400" b="0" baseline="30000">
                <a:latin typeface="Times New Roman" panose="02020603050405020304" pitchFamily="18" charset="0"/>
              </a:rPr>
              <a:t>2</a:t>
            </a:r>
            <a:r>
              <a:rPr kumimoji="1" lang="en-US" altLang="zh-CN" sz="2400" b="0">
                <a:latin typeface="Times New Roman" panose="02020603050405020304" pitchFamily="18" charset="0"/>
              </a:rPr>
              <a:t>+1</a:t>
            </a:r>
            <a:r>
              <a:rPr kumimoji="1" lang="en-US" altLang="zh-CN" sz="2400" b="0">
                <a:latin typeface="Times New Roman" panose="02020603050405020304" pitchFamily="18" charset="0"/>
                <a:sym typeface="Symbol" panose="05050102010706020507" pitchFamily="18" charset="2"/>
              </a:rPr>
              <a:t></a:t>
            </a:r>
            <a:r>
              <a:rPr kumimoji="1" lang="en-US" altLang="zh-CN" sz="2400" b="0">
                <a:latin typeface="Times New Roman" panose="02020603050405020304" pitchFamily="18" charset="0"/>
              </a:rPr>
              <a:t>2</a:t>
            </a:r>
            <a:r>
              <a:rPr kumimoji="1" lang="en-US" altLang="zh-CN" sz="2400" b="0" baseline="30000">
                <a:latin typeface="Times New Roman" panose="02020603050405020304" pitchFamily="18" charset="0"/>
                <a:sym typeface="Symbol" panose="05050102010706020507" pitchFamily="18" charset="2"/>
              </a:rPr>
              <a:t></a:t>
            </a:r>
            <a:r>
              <a:rPr kumimoji="1" lang="en-US" altLang="zh-CN" sz="2400" b="0" baseline="30000">
                <a:latin typeface="Times New Roman" panose="02020603050405020304" pitchFamily="18" charset="0"/>
              </a:rPr>
              <a:t>3</a:t>
            </a:r>
            <a:endParaRPr kumimoji="1" lang="en-US" altLang="zh-CN" sz="2400" b="0">
              <a:latin typeface="Times New Roman" panose="02020603050405020304" pitchFamily="18" charset="0"/>
            </a:endParaRPr>
          </a:p>
        </p:txBody>
      </p:sp>
      <p:sp>
        <p:nvSpPr>
          <p:cNvPr id="537605" name="Text Box 5"/>
          <p:cNvSpPr txBox="1">
            <a:spLocks noChangeArrowheads="1"/>
          </p:cNvSpPr>
          <p:nvPr/>
        </p:nvSpPr>
        <p:spPr bwMode="auto">
          <a:xfrm>
            <a:off x="1065213" y="295592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b="0">
                <a:latin typeface="Times New Roman" panose="02020603050405020304" pitchFamily="18" charset="0"/>
              </a:rPr>
              <a:t>＝</a:t>
            </a:r>
            <a:r>
              <a:rPr kumimoji="1" lang="zh-CN" altLang="en-US" sz="2400" b="0">
                <a:solidFill>
                  <a:schemeClr val="tx2"/>
                </a:solidFill>
                <a:latin typeface="Times New Roman" panose="02020603050405020304" pitchFamily="18" charset="0"/>
              </a:rPr>
              <a:t> </a:t>
            </a:r>
            <a:r>
              <a:rPr kumimoji="1" lang="en-US" altLang="zh-CN" sz="2400" b="0">
                <a:solidFill>
                  <a:schemeClr val="tx2"/>
                </a:solidFill>
                <a:latin typeface="Times New Roman" panose="02020603050405020304" pitchFamily="18" charset="0"/>
              </a:rPr>
              <a:t>(26.375)</a:t>
            </a:r>
            <a:r>
              <a:rPr kumimoji="1" lang="en-US" altLang="zh-CN" sz="2400" b="0" baseline="-30000">
                <a:solidFill>
                  <a:schemeClr val="tx2"/>
                </a:solidFill>
                <a:latin typeface="Times New Roman" panose="02020603050405020304" pitchFamily="18" charset="0"/>
              </a:rPr>
              <a:t>10</a:t>
            </a:r>
          </a:p>
        </p:txBody>
      </p:sp>
      <p:sp>
        <p:nvSpPr>
          <p:cNvPr id="537606" name="Text Box 6"/>
          <p:cNvSpPr txBox="1">
            <a:spLocks noChangeArrowheads="1"/>
          </p:cNvSpPr>
          <p:nvPr/>
        </p:nvSpPr>
        <p:spPr bwMode="auto">
          <a:xfrm>
            <a:off x="355600" y="3490913"/>
            <a:ext cx="652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ea typeface="楷体_GB2312" pitchFamily="49" charset="-122"/>
              </a:rPr>
              <a:t>2.D—B</a:t>
            </a:r>
            <a:r>
              <a:rPr kumimoji="1" lang="en-US" altLang="zh-CN" sz="2400">
                <a:latin typeface="楷体_GB2312" pitchFamily="49" charset="-122"/>
                <a:ea typeface="楷体_GB2312" pitchFamily="49" charset="-122"/>
              </a:rPr>
              <a:t>  </a:t>
            </a:r>
            <a:r>
              <a:rPr kumimoji="1" lang="zh-CN" altLang="en-US" sz="2400">
                <a:latin typeface="楷体_GB2312" pitchFamily="49" charset="-122"/>
                <a:ea typeface="楷体_GB2312" pitchFamily="49" charset="-122"/>
              </a:rPr>
              <a:t>整数和小数部分分别转换，最后相加</a:t>
            </a:r>
          </a:p>
        </p:txBody>
      </p:sp>
      <p:sp>
        <p:nvSpPr>
          <p:cNvPr id="537607" name="Text Box 7"/>
          <p:cNvSpPr txBox="1">
            <a:spLocks noChangeArrowheads="1"/>
          </p:cNvSpPr>
          <p:nvPr/>
        </p:nvSpPr>
        <p:spPr bwMode="auto">
          <a:xfrm>
            <a:off x="755650" y="4087813"/>
            <a:ext cx="663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ea typeface="楷体_GB2312" pitchFamily="49" charset="-122"/>
              </a:rPr>
              <a:t>整数除</a:t>
            </a:r>
            <a:r>
              <a:rPr kumimoji="1" lang="en-US" altLang="zh-CN" sz="2400">
                <a:latin typeface="Tahoma" panose="020B0604030504040204" pitchFamily="34" charset="0"/>
                <a:ea typeface="楷体_GB2312" pitchFamily="49" charset="-122"/>
              </a:rPr>
              <a:t>2</a:t>
            </a:r>
            <a:r>
              <a:rPr kumimoji="1" lang="zh-CN" altLang="en-US" sz="2400">
                <a:latin typeface="Tahoma" panose="020B0604030504040204" pitchFamily="34" charset="0"/>
                <a:ea typeface="楷体_GB2312" pitchFamily="49" charset="-122"/>
              </a:rPr>
              <a:t>，取出余数再除</a:t>
            </a:r>
            <a:r>
              <a:rPr kumimoji="1" lang="en-US" altLang="zh-CN" sz="2400">
                <a:latin typeface="Tahoma" panose="020B0604030504040204" pitchFamily="34" charset="0"/>
                <a:ea typeface="楷体_GB2312" pitchFamily="49" charset="-122"/>
              </a:rPr>
              <a:t>2</a:t>
            </a:r>
            <a:r>
              <a:rPr kumimoji="1" lang="zh-CN" altLang="en-US" sz="2400">
                <a:latin typeface="Tahoma" panose="020B0604030504040204" pitchFamily="34" charset="0"/>
                <a:ea typeface="楷体_GB2312" pitchFamily="49" charset="-122"/>
              </a:rPr>
              <a:t>，直到商为</a:t>
            </a:r>
            <a:r>
              <a:rPr kumimoji="1" lang="en-US" altLang="zh-CN" sz="2400">
                <a:latin typeface="Tahoma" panose="020B0604030504040204" pitchFamily="34" charset="0"/>
                <a:ea typeface="楷体_GB2312" pitchFamily="49" charset="-122"/>
              </a:rPr>
              <a:t>0</a:t>
            </a:r>
            <a:endParaRPr kumimoji="1" lang="en-US" altLang="zh-CN" sz="2400" b="0">
              <a:latin typeface="Tahoma" panose="020B0604030504040204" pitchFamily="34" charset="0"/>
            </a:endParaRPr>
          </a:p>
        </p:txBody>
      </p:sp>
      <p:sp>
        <p:nvSpPr>
          <p:cNvPr id="537608" name="Text Box 8"/>
          <p:cNvSpPr txBox="1">
            <a:spLocks noChangeArrowheads="1"/>
          </p:cNvSpPr>
          <p:nvPr/>
        </p:nvSpPr>
        <p:spPr bwMode="auto">
          <a:xfrm>
            <a:off x="755650" y="4724400"/>
            <a:ext cx="760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ea typeface="楷体_GB2312" pitchFamily="49" charset="-122"/>
              </a:rPr>
              <a:t>小数乘</a:t>
            </a:r>
            <a:r>
              <a:rPr kumimoji="1" lang="en-US" altLang="zh-CN" sz="2400">
                <a:latin typeface="Tahoma" panose="020B0604030504040204" pitchFamily="34" charset="0"/>
                <a:ea typeface="楷体_GB2312" pitchFamily="49" charset="-122"/>
              </a:rPr>
              <a:t>2</a:t>
            </a:r>
            <a:r>
              <a:rPr kumimoji="1" lang="zh-CN" altLang="en-US" sz="2400">
                <a:latin typeface="Tahoma" panose="020B0604030504040204" pitchFamily="34" charset="0"/>
                <a:ea typeface="楷体_GB2312" pitchFamily="49" charset="-122"/>
              </a:rPr>
              <a:t>，取出整数部分再乘</a:t>
            </a:r>
            <a:r>
              <a:rPr kumimoji="1" lang="en-US" altLang="zh-CN" sz="2400">
                <a:latin typeface="Tahoma" panose="020B0604030504040204" pitchFamily="34" charset="0"/>
                <a:ea typeface="楷体_GB2312" pitchFamily="49" charset="-122"/>
              </a:rPr>
              <a:t>2</a:t>
            </a:r>
            <a:r>
              <a:rPr kumimoji="1" lang="zh-CN" altLang="en-US" sz="2400">
                <a:latin typeface="Tahoma" panose="020B0604030504040204" pitchFamily="34" charset="0"/>
                <a:ea typeface="楷体_GB2312" pitchFamily="49" charset="-122"/>
              </a:rPr>
              <a:t>，直到满足误差要求</a:t>
            </a:r>
            <a:endParaRPr kumimoji="1" lang="zh-CN" altLang="en-US" sz="2400" b="0">
              <a:latin typeface="Tahoma" panose="020B0604030504040204" pitchFamily="34" charset="0"/>
            </a:endParaRPr>
          </a:p>
        </p:txBody>
      </p:sp>
      <p:sp>
        <p:nvSpPr>
          <p:cNvPr id="537609" name="Rectangle 9"/>
          <p:cNvSpPr>
            <a:spLocks noChangeArrowheads="1"/>
          </p:cNvSpPr>
          <p:nvPr/>
        </p:nvSpPr>
        <p:spPr bwMode="auto">
          <a:xfrm>
            <a:off x="355600" y="5418138"/>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8000"/>
                </a:solidFill>
                <a:latin typeface="Times New Roman" panose="02020603050405020304" pitchFamily="18" charset="0"/>
                <a:ea typeface="楷体_GB2312" pitchFamily="49" charset="-122"/>
              </a:rPr>
              <a:t>例：</a:t>
            </a:r>
            <a:r>
              <a:rPr kumimoji="1" lang="en-US" altLang="zh-CN" sz="2400" b="0">
                <a:latin typeface="Times New Roman" panose="02020603050405020304" pitchFamily="18" charset="0"/>
                <a:ea typeface="楷体_GB2312" pitchFamily="49" charset="-122"/>
              </a:rPr>
              <a:t>(10.375)</a:t>
            </a:r>
            <a:r>
              <a:rPr kumimoji="1" lang="en-US" altLang="zh-CN" sz="2400" b="0" baseline="-25000">
                <a:latin typeface="Times New Roman" panose="02020603050405020304" pitchFamily="18" charset="0"/>
                <a:ea typeface="楷体_GB2312" pitchFamily="49" charset="-122"/>
              </a:rPr>
              <a:t>D</a:t>
            </a:r>
            <a:r>
              <a:rPr kumimoji="1" lang="en-US" altLang="zh-CN" sz="2400" b="0" baseline="-30000">
                <a:latin typeface="Times New Roman" panose="02020603050405020304" pitchFamily="18" charset="0"/>
                <a:ea typeface="楷体_GB2312" pitchFamily="49" charset="-122"/>
              </a:rPr>
              <a:t> </a:t>
            </a:r>
            <a:r>
              <a:rPr kumimoji="1" lang="en-US" altLang="zh-CN" sz="2400" b="0">
                <a:latin typeface="Times New Roman" panose="02020603050405020304" pitchFamily="18" charset="0"/>
                <a:ea typeface="楷体_GB2312" pitchFamily="49" charset="-122"/>
              </a:rPr>
              <a:t>=(   ?  )</a:t>
            </a:r>
            <a:r>
              <a:rPr kumimoji="1" lang="en-US" altLang="zh-CN" sz="2400" b="0" baseline="-25000">
                <a:latin typeface="Times New Roman" panose="02020603050405020304" pitchFamily="18" charset="0"/>
                <a:ea typeface="楷体_GB2312" pitchFamily="49" charset="-122"/>
              </a:rPr>
              <a:t>B</a:t>
            </a:r>
            <a:endParaRPr kumimoji="1" lang="en-US" altLang="zh-CN" sz="2400" b="0">
              <a:latin typeface="Times New Roman" panose="02020603050405020304" pitchFamily="18" charset="0"/>
              <a:ea typeface="楷体_GB2312" pitchFamily="49" charset="-122"/>
            </a:endParaRPr>
          </a:p>
        </p:txBody>
      </p:sp>
      <p:sp>
        <p:nvSpPr>
          <p:cNvPr id="53258" name="Text Box 10"/>
          <p:cNvSpPr txBox="1">
            <a:spLocks noChangeArrowheads="1"/>
          </p:cNvSpPr>
          <p:nvPr/>
        </p:nvSpPr>
        <p:spPr bwMode="auto">
          <a:xfrm>
            <a:off x="2698750" y="709613"/>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不同进制之间的转换</a:t>
            </a:r>
          </a:p>
        </p:txBody>
      </p:sp>
      <p:sp>
        <p:nvSpPr>
          <p:cNvPr id="53259" name="Rectangle 11"/>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37612" name="Text Box 12"/>
          <p:cNvSpPr txBox="1">
            <a:spLocks noChangeArrowheads="1"/>
          </p:cNvSpPr>
          <p:nvPr/>
        </p:nvSpPr>
        <p:spPr bwMode="auto">
          <a:xfrm>
            <a:off x="1025525" y="596265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b="0">
                <a:latin typeface="Times New Roman" panose="02020603050405020304" pitchFamily="18" charset="0"/>
              </a:rPr>
              <a:t>＝</a:t>
            </a:r>
            <a:r>
              <a:rPr kumimoji="1" lang="zh-CN" altLang="en-US" sz="2400" b="0">
                <a:solidFill>
                  <a:schemeClr val="tx2"/>
                </a:solidFill>
                <a:latin typeface="Times New Roman" panose="02020603050405020304" pitchFamily="18" charset="0"/>
              </a:rPr>
              <a:t> </a:t>
            </a:r>
            <a:r>
              <a:rPr kumimoji="1" lang="en-US" altLang="zh-CN" sz="2400" b="0">
                <a:solidFill>
                  <a:schemeClr val="tx2"/>
                </a:solidFill>
                <a:latin typeface="Times New Roman" panose="02020603050405020304" pitchFamily="18" charset="0"/>
              </a:rPr>
              <a:t>(1010.011)</a:t>
            </a:r>
            <a:r>
              <a:rPr kumimoji="1" lang="en-US" altLang="zh-CN" sz="2400" b="0" baseline="-30000">
                <a:solidFill>
                  <a:schemeClr val="tx2"/>
                </a:solidFill>
                <a:latin typeface="Times New Roman" panose="02020603050405020304" pitchFamily="18" charset="0"/>
              </a:rPr>
              <a:t>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7602"/>
                                        </p:tgtEl>
                                        <p:attrNameLst>
                                          <p:attrName>style.visibility</p:attrName>
                                        </p:attrNameLst>
                                      </p:cBhvr>
                                      <p:to>
                                        <p:strVal val="visible"/>
                                      </p:to>
                                    </p:set>
                                    <p:animEffect transition="in" filter="wipe(left)">
                                      <p:cBhvr>
                                        <p:cTn id="7" dur="500"/>
                                        <p:tgtEl>
                                          <p:spTgt spid="53760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3760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53760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3760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7606"/>
                                        </p:tgtEl>
                                        <p:attrNameLst>
                                          <p:attrName>style.visibility</p:attrName>
                                        </p:attrNameLst>
                                      </p:cBhvr>
                                      <p:to>
                                        <p:strVal val="visible"/>
                                      </p:to>
                                    </p:set>
                                    <p:animEffect transition="in" filter="wipe(left)">
                                      <p:cBhvr>
                                        <p:cTn id="22" dur="500"/>
                                        <p:tgtEl>
                                          <p:spTgt spid="537606"/>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537607"/>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5376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37609"/>
                                        </p:tgtEl>
                                        <p:attrNameLst>
                                          <p:attrName>style.visibility</p:attrName>
                                        </p:attrNameLst>
                                      </p:cBhvr>
                                      <p:to>
                                        <p:strVal val="visible"/>
                                      </p:to>
                                    </p:set>
                                    <p:anim calcmode="lin" valueType="num">
                                      <p:cBhvr additive="base">
                                        <p:cTn id="33" dur="500" fill="hold"/>
                                        <p:tgtEl>
                                          <p:spTgt spid="537609"/>
                                        </p:tgtEl>
                                        <p:attrNameLst>
                                          <p:attrName>ppt_x</p:attrName>
                                        </p:attrNameLst>
                                      </p:cBhvr>
                                      <p:tavLst>
                                        <p:tav tm="0">
                                          <p:val>
                                            <p:strVal val="#ppt_x"/>
                                          </p:val>
                                        </p:tav>
                                        <p:tav tm="100000">
                                          <p:val>
                                            <p:strVal val="#ppt_x"/>
                                          </p:val>
                                        </p:tav>
                                      </p:tavLst>
                                    </p:anim>
                                    <p:anim calcmode="lin" valueType="num">
                                      <p:cBhvr additive="base">
                                        <p:cTn id="34" dur="500" fill="hold"/>
                                        <p:tgtEl>
                                          <p:spTgt spid="53760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37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autoUpdateAnimBg="0"/>
      <p:bldP spid="537603" grpId="0" autoUpdateAnimBg="0"/>
      <p:bldP spid="537604" grpId="0" autoUpdateAnimBg="0"/>
      <p:bldP spid="537605" grpId="0" autoUpdateAnimBg="0"/>
      <p:bldP spid="537606" grpId="0" autoUpdateAnimBg="0"/>
      <p:bldP spid="537607" grpId="0" autoUpdateAnimBg="0"/>
      <p:bldP spid="537608" grpId="0" autoUpdateAnimBg="0"/>
      <p:bldP spid="537609" grpId="0" autoUpdateAnimBg="0"/>
      <p:bldP spid="53761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495300" y="3076575"/>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a:t>
            </a:r>
            <a:r>
              <a:rPr kumimoji="1" lang="en-US" altLang="zh-CN" sz="2400">
                <a:solidFill>
                  <a:srgbClr val="0000FF"/>
                </a:solidFill>
                <a:latin typeface="Times New Roman" panose="02020603050405020304" pitchFamily="18" charset="0"/>
                <a:ea typeface="楷体_GB2312" pitchFamily="49" charset="-122"/>
              </a:rPr>
              <a:t>000</a:t>
            </a:r>
            <a:r>
              <a:rPr kumimoji="1" lang="en-US" altLang="zh-CN" sz="2400">
                <a:latin typeface="Times New Roman" panose="02020603050405020304" pitchFamily="18" charset="0"/>
                <a:ea typeface="楷体_GB2312" pitchFamily="49" charset="-122"/>
              </a:rPr>
              <a:t>1 </a:t>
            </a:r>
            <a:r>
              <a:rPr kumimoji="1" lang="en-US" altLang="zh-CN" sz="2400">
                <a:solidFill>
                  <a:schemeClr val="hlink"/>
                </a:solidFill>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1101 . 0110 </a:t>
            </a:r>
            <a:r>
              <a:rPr kumimoji="1" lang="en-US" altLang="zh-CN" sz="2400">
                <a:solidFill>
                  <a:schemeClr val="accent2"/>
                </a:solidFill>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0011  1</a:t>
            </a:r>
            <a:r>
              <a:rPr kumimoji="1" lang="en-US" altLang="zh-CN" sz="2400">
                <a:solidFill>
                  <a:srgbClr val="FF0066"/>
                </a:solidFill>
                <a:latin typeface="Times New Roman" panose="02020603050405020304" pitchFamily="18" charset="0"/>
                <a:ea typeface="楷体_GB2312" pitchFamily="49" charset="-122"/>
              </a:rPr>
              <a:t>000</a:t>
            </a:r>
            <a:r>
              <a:rPr kumimoji="1" lang="en-US" altLang="zh-CN" sz="2400">
                <a:latin typeface="Times New Roman" panose="02020603050405020304" pitchFamily="18" charset="0"/>
                <a:ea typeface="楷体_GB2312" pitchFamily="49" charset="-122"/>
              </a:rPr>
              <a:t>) </a:t>
            </a:r>
            <a:r>
              <a:rPr kumimoji="1" lang="en-US" altLang="zh-CN" sz="2400" baseline="-25000">
                <a:latin typeface="Times New Roman" panose="02020603050405020304" pitchFamily="18" charset="0"/>
                <a:ea typeface="楷体_GB2312" pitchFamily="49" charset="-122"/>
              </a:rPr>
              <a:t>B</a:t>
            </a:r>
            <a:endParaRPr kumimoji="1" lang="en-US" altLang="zh-CN" sz="2400">
              <a:latin typeface="Times New Roman" panose="02020603050405020304" pitchFamily="18" charset="0"/>
              <a:ea typeface="楷体_GB2312" pitchFamily="49" charset="-122"/>
            </a:endParaRPr>
          </a:p>
        </p:txBody>
      </p:sp>
      <p:sp>
        <p:nvSpPr>
          <p:cNvPr id="539651" name="Text Box 3"/>
          <p:cNvSpPr txBox="1">
            <a:spLocks noChangeArrowheads="1"/>
          </p:cNvSpPr>
          <p:nvPr/>
        </p:nvSpPr>
        <p:spPr bwMode="auto">
          <a:xfrm>
            <a:off x="779463" y="414337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1</a:t>
            </a:r>
          </a:p>
        </p:txBody>
      </p:sp>
      <p:sp>
        <p:nvSpPr>
          <p:cNvPr id="539652" name="AutoShape 4"/>
          <p:cNvSpPr>
            <a:spLocks noChangeArrowheads="1"/>
          </p:cNvSpPr>
          <p:nvPr/>
        </p:nvSpPr>
        <p:spPr bwMode="auto">
          <a:xfrm>
            <a:off x="904875" y="3644900"/>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39653" name="Text Box 5"/>
          <p:cNvSpPr txBox="1">
            <a:spLocks noChangeArrowheads="1"/>
          </p:cNvSpPr>
          <p:nvPr/>
        </p:nvSpPr>
        <p:spPr bwMode="auto">
          <a:xfrm>
            <a:off x="4822825" y="3054350"/>
            <a:ext cx="204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=( 1D.638 )</a:t>
            </a:r>
            <a:r>
              <a:rPr kumimoji="1" lang="en-US" altLang="zh-CN" sz="2800" baseline="-25000">
                <a:latin typeface="Times New Roman" panose="02020603050405020304" pitchFamily="18" charset="0"/>
                <a:ea typeface="楷体_GB2312" pitchFamily="49" charset="-122"/>
              </a:rPr>
              <a:t>H</a:t>
            </a:r>
            <a:endParaRPr kumimoji="1" lang="en-US" altLang="zh-CN" sz="2800">
              <a:latin typeface="Times New Roman" panose="02020603050405020304" pitchFamily="18" charset="0"/>
              <a:ea typeface="楷体_GB2312" pitchFamily="49" charset="-122"/>
            </a:endParaRPr>
          </a:p>
        </p:txBody>
      </p:sp>
      <p:sp>
        <p:nvSpPr>
          <p:cNvPr id="539654" name="Text Box 6"/>
          <p:cNvSpPr txBox="1">
            <a:spLocks noChangeArrowheads="1"/>
          </p:cNvSpPr>
          <p:nvPr/>
        </p:nvSpPr>
        <p:spPr bwMode="auto">
          <a:xfrm>
            <a:off x="1550988" y="4143375"/>
            <a:ext cx="43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D</a:t>
            </a:r>
          </a:p>
        </p:txBody>
      </p:sp>
      <p:sp>
        <p:nvSpPr>
          <p:cNvPr id="539655" name="AutoShape 7"/>
          <p:cNvSpPr>
            <a:spLocks noChangeArrowheads="1"/>
          </p:cNvSpPr>
          <p:nvPr/>
        </p:nvSpPr>
        <p:spPr bwMode="auto">
          <a:xfrm>
            <a:off x="1690688" y="3644900"/>
            <a:ext cx="158750" cy="479425"/>
          </a:xfrm>
          <a:prstGeom prst="downArrow">
            <a:avLst>
              <a:gd name="adj1" fmla="val 50000"/>
              <a:gd name="adj2" fmla="val 75500"/>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39656" name="Text Box 8"/>
          <p:cNvSpPr txBox="1">
            <a:spLocks noChangeArrowheads="1"/>
          </p:cNvSpPr>
          <p:nvPr/>
        </p:nvSpPr>
        <p:spPr bwMode="auto">
          <a:xfrm>
            <a:off x="2403475" y="414337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6</a:t>
            </a:r>
          </a:p>
        </p:txBody>
      </p:sp>
      <p:sp>
        <p:nvSpPr>
          <p:cNvPr id="539657" name="AutoShape 9"/>
          <p:cNvSpPr>
            <a:spLocks noChangeArrowheads="1"/>
          </p:cNvSpPr>
          <p:nvPr/>
        </p:nvSpPr>
        <p:spPr bwMode="auto">
          <a:xfrm>
            <a:off x="2476500" y="3644900"/>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39658" name="Text Box 10"/>
          <p:cNvSpPr txBox="1">
            <a:spLocks noChangeArrowheads="1"/>
          </p:cNvSpPr>
          <p:nvPr/>
        </p:nvSpPr>
        <p:spPr bwMode="auto">
          <a:xfrm>
            <a:off x="3170238" y="414337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3</a:t>
            </a:r>
          </a:p>
        </p:txBody>
      </p:sp>
      <p:sp>
        <p:nvSpPr>
          <p:cNvPr id="539659" name="AutoShape 11"/>
          <p:cNvSpPr>
            <a:spLocks noChangeArrowheads="1"/>
          </p:cNvSpPr>
          <p:nvPr/>
        </p:nvSpPr>
        <p:spPr bwMode="auto">
          <a:xfrm>
            <a:off x="3262313" y="3644900"/>
            <a:ext cx="160337" cy="479425"/>
          </a:xfrm>
          <a:prstGeom prst="downArrow">
            <a:avLst>
              <a:gd name="adj1" fmla="val 50000"/>
              <a:gd name="adj2" fmla="val 74753"/>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39660" name="Text Box 12"/>
          <p:cNvSpPr txBox="1">
            <a:spLocks noChangeArrowheads="1"/>
          </p:cNvSpPr>
          <p:nvPr/>
        </p:nvSpPr>
        <p:spPr bwMode="auto">
          <a:xfrm>
            <a:off x="3937000" y="414337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8</a:t>
            </a:r>
          </a:p>
        </p:txBody>
      </p:sp>
      <p:sp>
        <p:nvSpPr>
          <p:cNvPr id="539661" name="AutoShape 13"/>
          <p:cNvSpPr>
            <a:spLocks noChangeArrowheads="1"/>
          </p:cNvSpPr>
          <p:nvPr/>
        </p:nvSpPr>
        <p:spPr bwMode="auto">
          <a:xfrm>
            <a:off x="4049713" y="3644900"/>
            <a:ext cx="160337" cy="479425"/>
          </a:xfrm>
          <a:prstGeom prst="downArrow">
            <a:avLst>
              <a:gd name="adj1" fmla="val 50000"/>
              <a:gd name="adj2" fmla="val 74753"/>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39662" name="Text Box 14"/>
          <p:cNvSpPr txBox="1">
            <a:spLocks noChangeArrowheads="1"/>
          </p:cNvSpPr>
          <p:nvPr/>
        </p:nvSpPr>
        <p:spPr bwMode="auto">
          <a:xfrm>
            <a:off x="323850" y="1341438"/>
            <a:ext cx="843597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ea typeface="楷体_GB2312" pitchFamily="49" charset="-122"/>
              </a:rPr>
              <a:t>3. </a:t>
            </a:r>
            <a:r>
              <a:rPr kumimoji="1" lang="zh-CN" altLang="zh-CN" sz="2400">
                <a:latin typeface="Arial" panose="020B0604020202020204" pitchFamily="34" charset="0"/>
                <a:ea typeface="楷体_GB2312" pitchFamily="49" charset="-122"/>
              </a:rPr>
              <a:t>B</a:t>
            </a:r>
            <a:r>
              <a:rPr kumimoji="1" lang="en-US" altLang="zh-CN" sz="2800">
                <a:latin typeface="Tahoma" panose="020B0604030504040204" pitchFamily="34" charset="0"/>
                <a:ea typeface="楷体_GB2312" pitchFamily="49" charset="-122"/>
              </a:rPr>
              <a:t>—</a:t>
            </a:r>
            <a:r>
              <a:rPr kumimoji="1" lang="en-US" altLang="zh-CN" sz="2400">
                <a:latin typeface="Arial" panose="020B0604020202020204" pitchFamily="34" charset="0"/>
                <a:ea typeface="楷体_GB2312" pitchFamily="49" charset="-122"/>
              </a:rPr>
              <a:t>&gt;H</a:t>
            </a:r>
            <a:r>
              <a:rPr kumimoji="1" lang="zh-CN" altLang="en-US" sz="2400">
                <a:latin typeface="Arial" panose="020B0604020202020204" pitchFamily="34" charset="0"/>
                <a:ea typeface="楷体_GB2312" pitchFamily="49" charset="-122"/>
              </a:rPr>
              <a:t>：</a:t>
            </a:r>
            <a:r>
              <a:rPr kumimoji="1" lang="zh-CN" altLang="en-US" sz="2400">
                <a:latin typeface="楷体_GB2312" pitchFamily="49" charset="-122"/>
                <a:ea typeface="楷体_GB2312" pitchFamily="49" charset="-122"/>
              </a:rPr>
              <a:t>以小数点为基准，分别向左、右每四位分为一组，转换为相应的十六进制数</a:t>
            </a:r>
          </a:p>
        </p:txBody>
      </p:sp>
      <p:sp>
        <p:nvSpPr>
          <p:cNvPr id="539663" name="Text Box 15"/>
          <p:cNvSpPr txBox="1">
            <a:spLocks noChangeArrowheads="1"/>
          </p:cNvSpPr>
          <p:nvPr/>
        </p:nvSpPr>
        <p:spPr bwMode="auto">
          <a:xfrm>
            <a:off x="355600" y="2300288"/>
            <a:ext cx="612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8000"/>
                </a:solidFill>
                <a:latin typeface="Times New Roman" panose="02020603050405020304" pitchFamily="18" charset="0"/>
                <a:ea typeface="楷体_GB2312" pitchFamily="49" charset="-122"/>
              </a:rPr>
              <a:t>例：</a:t>
            </a:r>
            <a:r>
              <a:rPr kumimoji="1" lang="en-US" altLang="zh-CN" sz="2400" b="0">
                <a:latin typeface="Times New Roman" panose="02020603050405020304" pitchFamily="18" charset="0"/>
                <a:ea typeface="楷体_GB2312" pitchFamily="49" charset="-122"/>
              </a:rPr>
              <a:t>(11101.011000111)</a:t>
            </a:r>
            <a:r>
              <a:rPr kumimoji="1" lang="en-US" altLang="zh-CN" sz="2400" b="0" baseline="-30000">
                <a:latin typeface="Times New Roman" panose="02020603050405020304" pitchFamily="18" charset="0"/>
                <a:ea typeface="楷体_GB2312" pitchFamily="49" charset="-122"/>
              </a:rPr>
              <a:t>B</a:t>
            </a:r>
            <a:r>
              <a:rPr kumimoji="1" lang="en-US" altLang="zh-CN" sz="2400" b="0">
                <a:latin typeface="Times New Roman" panose="02020603050405020304" pitchFamily="18" charset="0"/>
                <a:ea typeface="楷体_GB2312" pitchFamily="49" charset="-122"/>
              </a:rPr>
              <a:t>=(   ?  )</a:t>
            </a:r>
            <a:r>
              <a:rPr kumimoji="1" lang="en-US" altLang="zh-CN" sz="2400" b="0" baseline="-25000">
                <a:latin typeface="Times New Roman" panose="02020603050405020304" pitchFamily="18" charset="0"/>
                <a:ea typeface="楷体_GB2312" pitchFamily="49" charset="-122"/>
              </a:rPr>
              <a:t>H</a:t>
            </a:r>
            <a:endParaRPr kumimoji="1" lang="en-US" altLang="zh-CN" sz="2400" b="0">
              <a:latin typeface="Times New Roman" panose="02020603050405020304" pitchFamily="18" charset="0"/>
              <a:ea typeface="楷体_GB2312" pitchFamily="49" charset="-122"/>
            </a:endParaRPr>
          </a:p>
        </p:txBody>
      </p:sp>
      <p:sp>
        <p:nvSpPr>
          <p:cNvPr id="55312" name="Text Box 16"/>
          <p:cNvSpPr txBox="1">
            <a:spLocks noChangeArrowheads="1"/>
          </p:cNvSpPr>
          <p:nvPr/>
        </p:nvSpPr>
        <p:spPr bwMode="auto">
          <a:xfrm>
            <a:off x="2698750" y="709613"/>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不同进制之间的转换</a:t>
            </a:r>
          </a:p>
        </p:txBody>
      </p:sp>
      <p:sp>
        <p:nvSpPr>
          <p:cNvPr id="55313" name="Rectangle 17"/>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39666" name="Text Box 18"/>
          <p:cNvSpPr txBox="1">
            <a:spLocks noChangeArrowheads="1"/>
          </p:cNvSpPr>
          <p:nvPr/>
        </p:nvSpPr>
        <p:spPr bwMode="auto">
          <a:xfrm>
            <a:off x="355600" y="4681538"/>
            <a:ext cx="8435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ea typeface="楷体_GB2312" pitchFamily="49" charset="-122"/>
              </a:rPr>
              <a:t>4. H</a:t>
            </a:r>
            <a:r>
              <a:rPr kumimoji="1" lang="en-US" altLang="zh-CN" sz="2800">
                <a:latin typeface="Tahoma" panose="020B0604030504040204" pitchFamily="34" charset="0"/>
                <a:ea typeface="楷体_GB2312" pitchFamily="49" charset="-122"/>
              </a:rPr>
              <a:t>—</a:t>
            </a:r>
            <a:r>
              <a:rPr kumimoji="1" lang="en-US" altLang="zh-CN" sz="2400">
                <a:latin typeface="Arial" panose="020B0604020202020204" pitchFamily="34" charset="0"/>
                <a:ea typeface="楷体_GB2312" pitchFamily="49" charset="-122"/>
              </a:rPr>
              <a:t>&gt;B</a:t>
            </a:r>
            <a:r>
              <a:rPr kumimoji="1" lang="zh-CN" altLang="en-US" sz="2400">
                <a:latin typeface="Arial" panose="020B0604020202020204" pitchFamily="34" charset="0"/>
                <a:ea typeface="楷体_GB2312" pitchFamily="49" charset="-122"/>
              </a:rPr>
              <a:t>：</a:t>
            </a:r>
            <a:r>
              <a:rPr kumimoji="1" lang="zh-CN" altLang="en-US" sz="2400">
                <a:latin typeface="楷体_GB2312" pitchFamily="49" charset="-122"/>
                <a:ea typeface="楷体_GB2312" pitchFamily="49" charset="-122"/>
              </a:rPr>
              <a:t>将每个十六进制数用四位的二进制数表示</a:t>
            </a:r>
          </a:p>
        </p:txBody>
      </p:sp>
      <p:sp>
        <p:nvSpPr>
          <p:cNvPr id="539667" name="Text Box 19"/>
          <p:cNvSpPr txBox="1">
            <a:spLocks noChangeArrowheads="1"/>
          </p:cNvSpPr>
          <p:nvPr/>
        </p:nvSpPr>
        <p:spPr bwMode="auto">
          <a:xfrm>
            <a:off x="482600" y="5337175"/>
            <a:ext cx="1614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(3D.E8) </a:t>
            </a:r>
            <a:r>
              <a:rPr kumimoji="1" lang="en-US" altLang="zh-CN" sz="2400" baseline="-25000">
                <a:latin typeface="Times New Roman" panose="02020603050405020304" pitchFamily="18" charset="0"/>
                <a:ea typeface="楷体_GB2312" pitchFamily="49" charset="-122"/>
              </a:rPr>
              <a:t>H</a:t>
            </a:r>
            <a:endParaRPr kumimoji="1" lang="en-US" altLang="zh-CN" sz="2400">
              <a:solidFill>
                <a:srgbClr val="FF0066"/>
              </a:solidFill>
              <a:latin typeface="Times New Roman" panose="02020603050405020304" pitchFamily="18" charset="0"/>
              <a:ea typeface="楷体_GB2312" pitchFamily="49" charset="-122"/>
            </a:endParaRPr>
          </a:p>
        </p:txBody>
      </p:sp>
      <p:sp>
        <p:nvSpPr>
          <p:cNvPr id="539668" name="Text Box 20"/>
          <p:cNvSpPr txBox="1">
            <a:spLocks noChangeArrowheads="1"/>
          </p:cNvSpPr>
          <p:nvPr/>
        </p:nvSpPr>
        <p:spPr bwMode="auto">
          <a:xfrm>
            <a:off x="2117725" y="5337175"/>
            <a:ext cx="351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latin typeface="Times New Roman" panose="02020603050405020304" pitchFamily="18" charset="0"/>
                <a:ea typeface="楷体_GB2312" pitchFamily="49" charset="-122"/>
              </a:rPr>
              <a:t>=( 0011 1101.1110 1000 )</a:t>
            </a:r>
            <a:r>
              <a:rPr kumimoji="1" lang="en-US" altLang="zh-CN" sz="2400" baseline="-25000">
                <a:latin typeface="Times New Roman" panose="02020603050405020304" pitchFamily="18" charset="0"/>
                <a:ea typeface="楷体_GB2312" pitchFamily="49" charset="-122"/>
              </a:rPr>
              <a:t>B</a:t>
            </a:r>
            <a:endParaRPr kumimoji="1" lang="en-US" altLang="zh-CN" sz="240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9662"/>
                                        </p:tgtEl>
                                        <p:attrNameLst>
                                          <p:attrName>style.visibility</p:attrName>
                                        </p:attrNameLst>
                                      </p:cBhvr>
                                      <p:to>
                                        <p:strVal val="visible"/>
                                      </p:to>
                                    </p:set>
                                    <p:animEffect transition="in" filter="wipe(left)">
                                      <p:cBhvr>
                                        <p:cTn id="7" dur="500"/>
                                        <p:tgtEl>
                                          <p:spTgt spid="539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3966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9650"/>
                                        </p:tgtEl>
                                        <p:attrNameLst>
                                          <p:attrName>style.visibility</p:attrName>
                                        </p:attrNameLst>
                                      </p:cBhvr>
                                      <p:to>
                                        <p:strVal val="visible"/>
                                      </p:to>
                                    </p:set>
                                    <p:animEffect transition="in" filter="wipe(left)">
                                      <p:cBhvr>
                                        <p:cTn id="16" dur="500"/>
                                        <p:tgtEl>
                                          <p:spTgt spid="5396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39652"/>
                                        </p:tgtEl>
                                        <p:attrNameLst>
                                          <p:attrName>style.visibility</p:attrName>
                                        </p:attrNameLst>
                                      </p:cBhvr>
                                      <p:to>
                                        <p:strVal val="visible"/>
                                      </p:to>
                                    </p:set>
                                    <p:animEffect transition="in" filter="wipe(up)">
                                      <p:cBhvr>
                                        <p:cTn id="21" dur="500"/>
                                        <p:tgtEl>
                                          <p:spTgt spid="53965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39655"/>
                                        </p:tgtEl>
                                        <p:attrNameLst>
                                          <p:attrName>style.visibility</p:attrName>
                                        </p:attrNameLst>
                                      </p:cBhvr>
                                      <p:to>
                                        <p:strVal val="visible"/>
                                      </p:to>
                                    </p:set>
                                    <p:animEffect transition="in" filter="wipe(up)">
                                      <p:cBhvr>
                                        <p:cTn id="24" dur="500"/>
                                        <p:tgtEl>
                                          <p:spTgt spid="53965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39657"/>
                                        </p:tgtEl>
                                        <p:attrNameLst>
                                          <p:attrName>style.visibility</p:attrName>
                                        </p:attrNameLst>
                                      </p:cBhvr>
                                      <p:to>
                                        <p:strVal val="visible"/>
                                      </p:to>
                                    </p:set>
                                    <p:animEffect transition="in" filter="wipe(up)">
                                      <p:cBhvr>
                                        <p:cTn id="27" dur="500"/>
                                        <p:tgtEl>
                                          <p:spTgt spid="53965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39659"/>
                                        </p:tgtEl>
                                        <p:attrNameLst>
                                          <p:attrName>style.visibility</p:attrName>
                                        </p:attrNameLst>
                                      </p:cBhvr>
                                      <p:to>
                                        <p:strVal val="visible"/>
                                      </p:to>
                                    </p:set>
                                    <p:animEffect transition="in" filter="wipe(up)">
                                      <p:cBhvr>
                                        <p:cTn id="30" dur="500"/>
                                        <p:tgtEl>
                                          <p:spTgt spid="53965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39661"/>
                                        </p:tgtEl>
                                        <p:attrNameLst>
                                          <p:attrName>style.visibility</p:attrName>
                                        </p:attrNameLst>
                                      </p:cBhvr>
                                      <p:to>
                                        <p:strVal val="visible"/>
                                      </p:to>
                                    </p:set>
                                    <p:animEffect transition="in" filter="wipe(up)">
                                      <p:cBhvr>
                                        <p:cTn id="33" dur="500"/>
                                        <p:tgtEl>
                                          <p:spTgt spid="5396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39651"/>
                                        </p:tgtEl>
                                        <p:attrNameLst>
                                          <p:attrName>style.visibility</p:attrName>
                                        </p:attrNameLst>
                                      </p:cBhvr>
                                      <p:to>
                                        <p:strVal val="visible"/>
                                      </p:to>
                                    </p:set>
                                    <p:animEffect transition="in" filter="slide(fromBottom)">
                                      <p:cBhvr>
                                        <p:cTn id="38" dur="500"/>
                                        <p:tgtEl>
                                          <p:spTgt spid="5396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39654"/>
                                        </p:tgtEl>
                                        <p:attrNameLst>
                                          <p:attrName>style.visibility</p:attrName>
                                        </p:attrNameLst>
                                      </p:cBhvr>
                                      <p:to>
                                        <p:strVal val="visible"/>
                                      </p:to>
                                    </p:set>
                                    <p:animEffect transition="in" filter="slide(fromBottom)">
                                      <p:cBhvr>
                                        <p:cTn id="43" dur="500"/>
                                        <p:tgtEl>
                                          <p:spTgt spid="5396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539656"/>
                                        </p:tgtEl>
                                        <p:attrNameLst>
                                          <p:attrName>style.visibility</p:attrName>
                                        </p:attrNameLst>
                                      </p:cBhvr>
                                      <p:to>
                                        <p:strVal val="visible"/>
                                      </p:to>
                                    </p:set>
                                    <p:animEffect transition="in" filter="slide(fromBottom)">
                                      <p:cBhvr>
                                        <p:cTn id="48" dur="500"/>
                                        <p:tgtEl>
                                          <p:spTgt spid="539656"/>
                                        </p:tgtEl>
                                      </p:cBhvr>
                                    </p:animEffect>
                                  </p:childTnLst>
                                </p:cTn>
                              </p:par>
                            </p:childTnLst>
                          </p:cTn>
                        </p:par>
                        <p:par>
                          <p:cTn id="49" fill="hold" nodeType="afterGroup">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539658"/>
                                        </p:tgtEl>
                                        <p:attrNameLst>
                                          <p:attrName>style.visibility</p:attrName>
                                        </p:attrNameLst>
                                      </p:cBhvr>
                                      <p:to>
                                        <p:strVal val="visible"/>
                                      </p:to>
                                    </p:set>
                                    <p:animEffect transition="in" filter="slide(fromBottom)">
                                      <p:cBhvr>
                                        <p:cTn id="52" dur="500"/>
                                        <p:tgtEl>
                                          <p:spTgt spid="539658"/>
                                        </p:tgtEl>
                                      </p:cBhvr>
                                    </p:animEffect>
                                  </p:childTnLst>
                                </p:cTn>
                              </p:par>
                            </p:childTnLst>
                          </p:cTn>
                        </p:par>
                        <p:par>
                          <p:cTn id="53" fill="hold" nodeType="afterGroup">
                            <p:stCondLst>
                              <p:cond delay="1000"/>
                            </p:stCondLst>
                            <p:childTnLst>
                              <p:par>
                                <p:cTn id="54" presetID="12" presetClass="entr" presetSubtype="4" fill="hold" grpId="0" nodeType="afterEffect">
                                  <p:stCondLst>
                                    <p:cond delay="0"/>
                                  </p:stCondLst>
                                  <p:childTnLst>
                                    <p:set>
                                      <p:cBhvr>
                                        <p:cTn id="55" dur="1" fill="hold">
                                          <p:stCondLst>
                                            <p:cond delay="0"/>
                                          </p:stCondLst>
                                        </p:cTn>
                                        <p:tgtEl>
                                          <p:spTgt spid="539660"/>
                                        </p:tgtEl>
                                        <p:attrNameLst>
                                          <p:attrName>style.visibility</p:attrName>
                                        </p:attrNameLst>
                                      </p:cBhvr>
                                      <p:to>
                                        <p:strVal val="visible"/>
                                      </p:to>
                                    </p:set>
                                    <p:animEffect transition="in" filter="slide(fromBottom)">
                                      <p:cBhvr>
                                        <p:cTn id="56" dur="500"/>
                                        <p:tgtEl>
                                          <p:spTgt spid="53966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39653"/>
                                        </p:tgtEl>
                                        <p:attrNameLst>
                                          <p:attrName>style.visibility</p:attrName>
                                        </p:attrNameLst>
                                      </p:cBhvr>
                                      <p:to>
                                        <p:strVal val="visible"/>
                                      </p:to>
                                    </p:set>
                                    <p:animEffect transition="in" filter="wipe(left)">
                                      <p:cBhvr>
                                        <p:cTn id="61" dur="500"/>
                                        <p:tgtEl>
                                          <p:spTgt spid="539653"/>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539666"/>
                                        </p:tgtEl>
                                        <p:attrNameLst>
                                          <p:attrName>style.visibility</p:attrName>
                                        </p:attrNameLst>
                                      </p:cBhvr>
                                      <p:to>
                                        <p:strVal val="visible"/>
                                      </p:to>
                                    </p:set>
                                    <p:animEffect transition="in" filter="wipe(left)">
                                      <p:cBhvr>
                                        <p:cTn id="65" dur="500"/>
                                        <p:tgtEl>
                                          <p:spTgt spid="5396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39667"/>
                                        </p:tgtEl>
                                        <p:attrNameLst>
                                          <p:attrName>style.visibility</p:attrName>
                                        </p:attrNameLst>
                                      </p:cBhvr>
                                      <p:to>
                                        <p:strVal val="visible"/>
                                      </p:to>
                                    </p:set>
                                    <p:animEffect transition="in" filter="wipe(left)">
                                      <p:cBhvr>
                                        <p:cTn id="70" dur="500"/>
                                        <p:tgtEl>
                                          <p:spTgt spid="53966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39668"/>
                                        </p:tgtEl>
                                        <p:attrNameLst>
                                          <p:attrName>style.visibility</p:attrName>
                                        </p:attrNameLst>
                                      </p:cBhvr>
                                      <p:to>
                                        <p:strVal val="visible"/>
                                      </p:to>
                                    </p:set>
                                    <p:animEffect transition="in" filter="wipe(left)">
                                      <p:cBhvr>
                                        <p:cTn id="75" dur="500"/>
                                        <p:tgtEl>
                                          <p:spTgt spid="53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autoUpdateAnimBg="0"/>
      <p:bldP spid="539651" grpId="0"/>
      <p:bldP spid="539652" grpId="0" animBg="1"/>
      <p:bldP spid="539653" grpId="0" autoUpdateAnimBg="0"/>
      <p:bldP spid="539654" grpId="0"/>
      <p:bldP spid="539655" grpId="0" animBg="1"/>
      <p:bldP spid="539656" grpId="0"/>
      <p:bldP spid="539657" grpId="0" animBg="1"/>
      <p:bldP spid="539658" grpId="0"/>
      <p:bldP spid="539659" grpId="0" animBg="1"/>
      <p:bldP spid="539660" grpId="0"/>
      <p:bldP spid="539661" grpId="0" animBg="1"/>
      <p:bldP spid="539662" grpId="0" autoUpdateAnimBg="0"/>
      <p:bldP spid="539663" grpId="0" autoUpdateAnimBg="0"/>
      <p:bldP spid="539666" grpId="0" autoUpdateAnimBg="0"/>
      <p:bldP spid="539667" grpId="0" autoUpdateAnimBg="0"/>
      <p:bldP spid="53966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990600" y="2881313"/>
            <a:ext cx="513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ea typeface="楷体_GB2312" pitchFamily="49" charset="-122"/>
              </a:rPr>
              <a:t>(</a:t>
            </a:r>
            <a:r>
              <a:rPr kumimoji="1" lang="en-US" altLang="zh-CN" sz="2400" b="0">
                <a:solidFill>
                  <a:srgbClr val="FF0000"/>
                </a:solidFill>
                <a:latin typeface="Times New Roman" panose="02020603050405020304" pitchFamily="18" charset="0"/>
                <a:ea typeface="楷体_GB2312" pitchFamily="49" charset="-122"/>
              </a:rPr>
              <a:t>0</a:t>
            </a:r>
            <a:r>
              <a:rPr kumimoji="1" lang="en-US" altLang="zh-CN" sz="2400" b="0">
                <a:latin typeface="Times New Roman" panose="02020603050405020304" pitchFamily="18" charset="0"/>
                <a:ea typeface="楷体_GB2312" pitchFamily="49" charset="-122"/>
              </a:rPr>
              <a:t>10  101 </a:t>
            </a:r>
            <a:r>
              <a:rPr kumimoji="1" lang="en-US" altLang="zh-CN" sz="2400" b="0">
                <a:solidFill>
                  <a:schemeClr val="hlink"/>
                </a:solidFill>
                <a:latin typeface="Times New Roman" panose="02020603050405020304" pitchFamily="18" charset="0"/>
                <a:ea typeface="楷体_GB2312" pitchFamily="49" charset="-122"/>
              </a:rPr>
              <a:t> </a:t>
            </a:r>
            <a:r>
              <a:rPr kumimoji="1" lang="en-US" altLang="zh-CN" sz="2400" b="0">
                <a:latin typeface="Times New Roman" panose="02020603050405020304" pitchFamily="18" charset="0"/>
                <a:ea typeface="楷体_GB2312" pitchFamily="49" charset="-122"/>
              </a:rPr>
              <a:t>011</a:t>
            </a:r>
            <a:r>
              <a:rPr kumimoji="1" lang="en-US" altLang="zh-CN" sz="2400" b="0">
                <a:solidFill>
                  <a:srgbClr val="666699"/>
                </a:solidFill>
                <a:latin typeface="Times New Roman" panose="02020603050405020304" pitchFamily="18" charset="0"/>
                <a:ea typeface="楷体_GB2312" pitchFamily="49" charset="-122"/>
              </a:rPr>
              <a:t> </a:t>
            </a:r>
            <a:r>
              <a:rPr kumimoji="1" lang="en-US" altLang="zh-CN" sz="2400" b="0">
                <a:latin typeface="Times New Roman" panose="02020603050405020304" pitchFamily="18" charset="0"/>
                <a:ea typeface="楷体_GB2312" pitchFamily="49" charset="-122"/>
              </a:rPr>
              <a:t>110. 100  000 111) </a:t>
            </a:r>
            <a:r>
              <a:rPr kumimoji="1" lang="en-US" altLang="zh-CN" sz="2400" b="0" baseline="-25000">
                <a:latin typeface="Times New Roman" panose="02020603050405020304" pitchFamily="18" charset="0"/>
                <a:ea typeface="楷体_GB2312" pitchFamily="49" charset="-122"/>
              </a:rPr>
              <a:t>B</a:t>
            </a:r>
            <a:endParaRPr kumimoji="1" lang="en-US" altLang="zh-CN" sz="2400" b="0">
              <a:latin typeface="Times New Roman" panose="02020603050405020304" pitchFamily="18" charset="0"/>
              <a:ea typeface="楷体_GB2312" pitchFamily="49" charset="-122"/>
            </a:endParaRPr>
          </a:p>
        </p:txBody>
      </p:sp>
      <p:sp>
        <p:nvSpPr>
          <p:cNvPr id="540675" name="Text Box 3"/>
          <p:cNvSpPr txBox="1">
            <a:spLocks noChangeArrowheads="1"/>
          </p:cNvSpPr>
          <p:nvPr/>
        </p:nvSpPr>
        <p:spPr bwMode="auto">
          <a:xfrm>
            <a:off x="5511800" y="2820988"/>
            <a:ext cx="2414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3200">
                <a:latin typeface="Times New Roman" panose="02020603050405020304" pitchFamily="18" charset="0"/>
                <a:ea typeface="楷体_GB2312" pitchFamily="49" charset="-122"/>
              </a:rPr>
              <a:t>=(2536.407)</a:t>
            </a:r>
            <a:r>
              <a:rPr kumimoji="1" lang="en-US" altLang="zh-CN" sz="3200" baseline="-25000">
                <a:latin typeface="Times New Roman" panose="02020603050405020304" pitchFamily="18" charset="0"/>
                <a:ea typeface="楷体_GB2312" pitchFamily="49" charset="-122"/>
              </a:rPr>
              <a:t>O</a:t>
            </a:r>
            <a:endParaRPr kumimoji="1" lang="en-US" altLang="zh-CN" sz="3200">
              <a:latin typeface="Times New Roman" panose="02020603050405020304" pitchFamily="18" charset="0"/>
              <a:ea typeface="楷体_GB2312" pitchFamily="49" charset="-122"/>
            </a:endParaRPr>
          </a:p>
        </p:txBody>
      </p:sp>
      <p:sp>
        <p:nvSpPr>
          <p:cNvPr id="540676" name="Rectangle 4"/>
          <p:cNvSpPr>
            <a:spLocks noChangeArrowheads="1"/>
          </p:cNvSpPr>
          <p:nvPr/>
        </p:nvSpPr>
        <p:spPr bwMode="auto">
          <a:xfrm>
            <a:off x="355600" y="4651375"/>
            <a:ext cx="227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Tahoma" panose="020B0604030504040204" pitchFamily="34" charset="0"/>
                <a:ea typeface="楷体_GB2312" pitchFamily="49" charset="-122"/>
              </a:rPr>
              <a:t>5.H&lt;—&gt;O</a:t>
            </a:r>
            <a:r>
              <a:rPr kumimoji="1" lang="zh-CN" altLang="en-US" sz="2400">
                <a:latin typeface="Tahoma" panose="020B0604030504040204" pitchFamily="34" charset="0"/>
                <a:ea typeface="楷体_GB2312" pitchFamily="49" charset="-122"/>
              </a:rPr>
              <a:t>：</a:t>
            </a:r>
          </a:p>
        </p:txBody>
      </p:sp>
      <p:sp>
        <p:nvSpPr>
          <p:cNvPr id="540677" name="Text Box 5"/>
          <p:cNvSpPr txBox="1">
            <a:spLocks noChangeArrowheads="1"/>
          </p:cNvSpPr>
          <p:nvPr/>
        </p:nvSpPr>
        <p:spPr bwMode="auto">
          <a:xfrm>
            <a:off x="355600" y="1308100"/>
            <a:ext cx="843597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ea typeface="楷体_GB2312" pitchFamily="49" charset="-122"/>
              </a:rPr>
              <a:t>5. </a:t>
            </a:r>
            <a:r>
              <a:rPr kumimoji="1" lang="zh-CN" altLang="zh-CN" sz="2400">
                <a:latin typeface="Arial" panose="020B0604020202020204" pitchFamily="34" charset="0"/>
                <a:ea typeface="楷体_GB2312" pitchFamily="49" charset="-122"/>
              </a:rPr>
              <a:t>B</a:t>
            </a:r>
            <a:r>
              <a:rPr kumimoji="1" lang="en-US" altLang="zh-CN" sz="2400">
                <a:latin typeface="Arial" panose="020B0604020202020204" pitchFamily="34" charset="0"/>
                <a:ea typeface="楷体_GB2312" pitchFamily="49" charset="-122"/>
              </a:rPr>
              <a:t>&lt;</a:t>
            </a:r>
            <a:r>
              <a:rPr kumimoji="1" lang="en-US" altLang="zh-CN" sz="2800">
                <a:latin typeface="Tahoma" panose="020B0604030504040204" pitchFamily="34" charset="0"/>
                <a:ea typeface="楷体_GB2312" pitchFamily="49" charset="-122"/>
              </a:rPr>
              <a:t>—</a:t>
            </a:r>
            <a:r>
              <a:rPr kumimoji="1" lang="en-US" altLang="zh-CN" sz="2400">
                <a:latin typeface="Arial" panose="020B0604020202020204" pitchFamily="34" charset="0"/>
                <a:ea typeface="楷体_GB2312" pitchFamily="49" charset="-122"/>
              </a:rPr>
              <a:t>&gt;O</a:t>
            </a:r>
            <a:r>
              <a:rPr kumimoji="1" lang="zh-CN" altLang="en-US" sz="2400">
                <a:latin typeface="Arial" panose="020B0604020202020204" pitchFamily="34" charset="0"/>
                <a:ea typeface="楷体_GB2312" pitchFamily="49" charset="-122"/>
              </a:rPr>
              <a:t>：</a:t>
            </a:r>
            <a:r>
              <a:rPr kumimoji="1" lang="zh-CN" altLang="en-US" sz="2400">
                <a:latin typeface="楷体_GB2312" pitchFamily="49" charset="-122"/>
                <a:ea typeface="楷体_GB2312" pitchFamily="49" charset="-122"/>
              </a:rPr>
              <a:t>以小数点为基准，分别向左、右每三位分为一组，转换成相应的八进制数</a:t>
            </a:r>
          </a:p>
        </p:txBody>
      </p:sp>
      <p:sp>
        <p:nvSpPr>
          <p:cNvPr id="56326" name="Text Box 6"/>
          <p:cNvSpPr txBox="1">
            <a:spLocks noChangeArrowheads="1"/>
          </p:cNvSpPr>
          <p:nvPr/>
        </p:nvSpPr>
        <p:spPr bwMode="auto">
          <a:xfrm>
            <a:off x="2698750" y="709613"/>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chemeClr val="tx2"/>
                </a:solidFill>
                <a:latin typeface="Times New Roman" panose="02020603050405020304" pitchFamily="18" charset="0"/>
                <a:ea typeface="黑体" panose="02010609060101010101" pitchFamily="49" charset="-122"/>
              </a:rPr>
              <a:t>不同进制之间的转换</a:t>
            </a:r>
          </a:p>
        </p:txBody>
      </p:sp>
      <p:sp>
        <p:nvSpPr>
          <p:cNvPr id="56327" name="Rectangle 7"/>
          <p:cNvSpPr>
            <a:spLocks noChangeArrowheads="1"/>
          </p:cNvSpPr>
          <p:nvPr/>
        </p:nvSpPr>
        <p:spPr bwMode="auto">
          <a:xfrm>
            <a:off x="1631950" y="63500"/>
            <a:ext cx="5222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000" b="0">
                <a:solidFill>
                  <a:srgbClr val="FF0000"/>
                </a:solidFill>
                <a:latin typeface="Times New Roman" panose="02020603050405020304" pitchFamily="18" charset="0"/>
                <a:ea typeface="黑体" panose="02010609060101010101" pitchFamily="49" charset="-122"/>
              </a:rPr>
              <a:t>1.2 </a:t>
            </a:r>
            <a:r>
              <a:rPr kumimoji="1" lang="zh-CN" altLang="en-US" sz="3000" b="0">
                <a:solidFill>
                  <a:srgbClr val="FF0000"/>
                </a:solidFill>
                <a:ea typeface="黑体" panose="02010609060101010101" pitchFamily="49" charset="-122"/>
              </a:rPr>
              <a:t>数制</a:t>
            </a:r>
            <a:endParaRPr lang="zh-CN" altLang="en-US" sz="3000">
              <a:solidFill>
                <a:schemeClr val="tx2"/>
              </a:solidFill>
              <a:ea typeface="楷体_GB2312" pitchFamily="49" charset="-122"/>
            </a:endParaRPr>
          </a:p>
        </p:txBody>
      </p:sp>
      <p:sp>
        <p:nvSpPr>
          <p:cNvPr id="540680" name="Text Box 8"/>
          <p:cNvSpPr txBox="1">
            <a:spLocks noChangeArrowheads="1"/>
          </p:cNvSpPr>
          <p:nvPr/>
        </p:nvSpPr>
        <p:spPr bwMode="auto">
          <a:xfrm>
            <a:off x="355600" y="2300288"/>
            <a:ext cx="612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8000"/>
                </a:solidFill>
                <a:latin typeface="Times New Roman" panose="02020603050405020304" pitchFamily="18" charset="0"/>
                <a:ea typeface="楷体_GB2312" pitchFamily="49" charset="-122"/>
              </a:rPr>
              <a:t>例：</a:t>
            </a:r>
            <a:r>
              <a:rPr kumimoji="1" lang="en-US" altLang="zh-CN" sz="2400" b="0">
                <a:latin typeface="Times New Roman" panose="02020603050405020304" pitchFamily="18" charset="0"/>
                <a:ea typeface="楷体_GB2312" pitchFamily="49" charset="-122"/>
              </a:rPr>
              <a:t>(10101011110.100000111)</a:t>
            </a:r>
            <a:r>
              <a:rPr kumimoji="1" lang="en-US" altLang="zh-CN" sz="2400" b="0" baseline="-30000">
                <a:latin typeface="Times New Roman" panose="02020603050405020304" pitchFamily="18" charset="0"/>
                <a:ea typeface="楷体_GB2312" pitchFamily="49" charset="-122"/>
              </a:rPr>
              <a:t>B</a:t>
            </a:r>
            <a:r>
              <a:rPr kumimoji="1" lang="en-US" altLang="zh-CN" sz="2400" b="0">
                <a:latin typeface="Times New Roman" panose="02020603050405020304" pitchFamily="18" charset="0"/>
                <a:ea typeface="楷体_GB2312" pitchFamily="49" charset="-122"/>
              </a:rPr>
              <a:t>=(   ?  )</a:t>
            </a:r>
            <a:r>
              <a:rPr kumimoji="1" lang="en-US" altLang="zh-CN" sz="2400" b="0" baseline="-25000">
                <a:latin typeface="Times New Roman" panose="02020603050405020304" pitchFamily="18" charset="0"/>
                <a:ea typeface="楷体_GB2312" pitchFamily="49" charset="-122"/>
              </a:rPr>
              <a:t>O</a:t>
            </a:r>
          </a:p>
        </p:txBody>
      </p:sp>
      <p:sp>
        <p:nvSpPr>
          <p:cNvPr id="540681" name="AutoShape 9"/>
          <p:cNvSpPr>
            <a:spLocks noChangeArrowheads="1"/>
          </p:cNvSpPr>
          <p:nvPr/>
        </p:nvSpPr>
        <p:spPr bwMode="auto">
          <a:xfrm>
            <a:off x="1319213" y="3387725"/>
            <a:ext cx="160337" cy="479425"/>
          </a:xfrm>
          <a:prstGeom prst="downArrow">
            <a:avLst>
              <a:gd name="adj1" fmla="val 50000"/>
              <a:gd name="adj2" fmla="val 74753"/>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2" name="AutoShape 10"/>
          <p:cNvSpPr>
            <a:spLocks noChangeArrowheads="1"/>
          </p:cNvSpPr>
          <p:nvPr/>
        </p:nvSpPr>
        <p:spPr bwMode="auto">
          <a:xfrm>
            <a:off x="1903413" y="3387725"/>
            <a:ext cx="158750" cy="479425"/>
          </a:xfrm>
          <a:prstGeom prst="downArrow">
            <a:avLst>
              <a:gd name="adj1" fmla="val 50000"/>
              <a:gd name="adj2" fmla="val 75500"/>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3" name="AutoShape 11"/>
          <p:cNvSpPr>
            <a:spLocks noChangeArrowheads="1"/>
          </p:cNvSpPr>
          <p:nvPr/>
        </p:nvSpPr>
        <p:spPr bwMode="auto">
          <a:xfrm>
            <a:off x="2486025" y="3387725"/>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4" name="AutoShape 12"/>
          <p:cNvSpPr>
            <a:spLocks noChangeArrowheads="1"/>
          </p:cNvSpPr>
          <p:nvPr/>
        </p:nvSpPr>
        <p:spPr bwMode="auto">
          <a:xfrm>
            <a:off x="3070225" y="3387725"/>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5" name="AutoShape 13"/>
          <p:cNvSpPr>
            <a:spLocks noChangeArrowheads="1"/>
          </p:cNvSpPr>
          <p:nvPr/>
        </p:nvSpPr>
        <p:spPr bwMode="auto">
          <a:xfrm>
            <a:off x="3654425" y="3387725"/>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6" name="AutoShape 14"/>
          <p:cNvSpPr>
            <a:spLocks noChangeArrowheads="1"/>
          </p:cNvSpPr>
          <p:nvPr/>
        </p:nvSpPr>
        <p:spPr bwMode="auto">
          <a:xfrm>
            <a:off x="4238625" y="3387725"/>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7" name="AutoShape 15"/>
          <p:cNvSpPr>
            <a:spLocks noChangeArrowheads="1"/>
          </p:cNvSpPr>
          <p:nvPr/>
        </p:nvSpPr>
        <p:spPr bwMode="auto">
          <a:xfrm>
            <a:off x="4822825" y="3387725"/>
            <a:ext cx="160338" cy="479425"/>
          </a:xfrm>
          <a:prstGeom prst="downArrow">
            <a:avLst>
              <a:gd name="adj1" fmla="val 50000"/>
              <a:gd name="adj2" fmla="val 74752"/>
            </a:avLst>
          </a:prstGeom>
          <a:solidFill>
            <a:srgbClr val="EDE9D7"/>
          </a:solidFill>
          <a:ln w="3810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0688" name="Text Box 16"/>
          <p:cNvSpPr txBox="1">
            <a:spLocks noChangeArrowheads="1"/>
          </p:cNvSpPr>
          <p:nvPr/>
        </p:nvSpPr>
        <p:spPr bwMode="auto">
          <a:xfrm>
            <a:off x="1220788"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2</a:t>
            </a:r>
          </a:p>
        </p:txBody>
      </p:sp>
      <p:sp>
        <p:nvSpPr>
          <p:cNvPr id="540689" name="Text Box 17"/>
          <p:cNvSpPr txBox="1">
            <a:spLocks noChangeArrowheads="1"/>
          </p:cNvSpPr>
          <p:nvPr/>
        </p:nvSpPr>
        <p:spPr bwMode="auto">
          <a:xfrm>
            <a:off x="1800225"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5</a:t>
            </a:r>
          </a:p>
        </p:txBody>
      </p:sp>
      <p:sp>
        <p:nvSpPr>
          <p:cNvPr id="540690" name="Text Box 18"/>
          <p:cNvSpPr txBox="1">
            <a:spLocks noChangeArrowheads="1"/>
          </p:cNvSpPr>
          <p:nvPr/>
        </p:nvSpPr>
        <p:spPr bwMode="auto">
          <a:xfrm>
            <a:off x="2381250"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3</a:t>
            </a:r>
          </a:p>
        </p:txBody>
      </p:sp>
      <p:sp>
        <p:nvSpPr>
          <p:cNvPr id="540691" name="Text Box 19"/>
          <p:cNvSpPr txBox="1">
            <a:spLocks noChangeArrowheads="1"/>
          </p:cNvSpPr>
          <p:nvPr/>
        </p:nvSpPr>
        <p:spPr bwMode="auto">
          <a:xfrm>
            <a:off x="2962275"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6</a:t>
            </a:r>
          </a:p>
        </p:txBody>
      </p:sp>
      <p:sp>
        <p:nvSpPr>
          <p:cNvPr id="540692" name="Text Box 20"/>
          <p:cNvSpPr txBox="1">
            <a:spLocks noChangeArrowheads="1"/>
          </p:cNvSpPr>
          <p:nvPr/>
        </p:nvSpPr>
        <p:spPr bwMode="auto">
          <a:xfrm>
            <a:off x="3541713"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4</a:t>
            </a:r>
          </a:p>
        </p:txBody>
      </p:sp>
      <p:sp>
        <p:nvSpPr>
          <p:cNvPr id="540693" name="Text Box 21"/>
          <p:cNvSpPr txBox="1">
            <a:spLocks noChangeArrowheads="1"/>
          </p:cNvSpPr>
          <p:nvPr/>
        </p:nvSpPr>
        <p:spPr bwMode="auto">
          <a:xfrm>
            <a:off x="4122738"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0</a:t>
            </a:r>
          </a:p>
        </p:txBody>
      </p:sp>
      <p:sp>
        <p:nvSpPr>
          <p:cNvPr id="540694" name="Text Box 22"/>
          <p:cNvSpPr txBox="1">
            <a:spLocks noChangeArrowheads="1"/>
          </p:cNvSpPr>
          <p:nvPr/>
        </p:nvSpPr>
        <p:spPr bwMode="auto">
          <a:xfrm>
            <a:off x="4703763" y="3857625"/>
            <a:ext cx="35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800">
                <a:latin typeface="Times New Roman" panose="02020603050405020304" pitchFamily="18" charset="0"/>
                <a:ea typeface="楷体_GB2312" pitchFamily="49" charset="-122"/>
              </a:rPr>
              <a:t>7</a:t>
            </a:r>
          </a:p>
        </p:txBody>
      </p:sp>
      <p:sp>
        <p:nvSpPr>
          <p:cNvPr id="540695" name="Rectangle 23"/>
          <p:cNvSpPr>
            <a:spLocks noChangeArrowheads="1"/>
          </p:cNvSpPr>
          <p:nvPr/>
        </p:nvSpPr>
        <p:spPr bwMode="auto">
          <a:xfrm>
            <a:off x="355600" y="5299075"/>
            <a:ext cx="227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Tahoma" panose="020B0604030504040204" pitchFamily="34" charset="0"/>
                <a:ea typeface="楷体_GB2312" pitchFamily="49" charset="-122"/>
              </a:rPr>
              <a:t>6.H&lt;—&gt;D</a:t>
            </a:r>
            <a:r>
              <a:rPr kumimoji="1" lang="zh-CN" altLang="en-US" sz="2400">
                <a:latin typeface="Tahoma" panose="020B0604030504040204" pitchFamily="34" charset="0"/>
                <a:ea typeface="楷体_GB2312" pitchFamily="49" charset="-122"/>
              </a:rPr>
              <a:t>：</a:t>
            </a:r>
          </a:p>
        </p:txBody>
      </p:sp>
      <p:sp>
        <p:nvSpPr>
          <p:cNvPr id="540696" name="Rectangle 24"/>
          <p:cNvSpPr>
            <a:spLocks noChangeArrowheads="1"/>
          </p:cNvSpPr>
          <p:nvPr/>
        </p:nvSpPr>
        <p:spPr bwMode="auto">
          <a:xfrm>
            <a:off x="355600" y="5959475"/>
            <a:ext cx="227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latin typeface="Tahoma" panose="020B0604030504040204" pitchFamily="34" charset="0"/>
                <a:ea typeface="楷体_GB2312" pitchFamily="49" charset="-122"/>
              </a:rPr>
              <a:t>7.O&lt;—&gt;D</a:t>
            </a:r>
            <a:r>
              <a:rPr kumimoji="1" lang="zh-CN" altLang="en-US" sz="2400">
                <a:latin typeface="Tahoma" panose="020B0604030504040204" pitchFamily="34" charset="0"/>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0677"/>
                                        </p:tgtEl>
                                        <p:attrNameLst>
                                          <p:attrName>style.visibility</p:attrName>
                                        </p:attrNameLst>
                                      </p:cBhvr>
                                      <p:to>
                                        <p:strVal val="visible"/>
                                      </p:to>
                                    </p:set>
                                    <p:animEffect transition="in" filter="wipe(left)">
                                      <p:cBhvr>
                                        <p:cTn id="7" dur="500"/>
                                        <p:tgtEl>
                                          <p:spTgt spid="540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06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540674"/>
                                        </p:tgtEl>
                                        <p:attrNameLst>
                                          <p:attrName>style.visibility</p:attrName>
                                        </p:attrNameLst>
                                      </p:cBhvr>
                                      <p:to>
                                        <p:strVal val="visible"/>
                                      </p:to>
                                    </p:set>
                                    <p:animEffect transition="in" filter="wipe(right)">
                                      <p:cBhvr>
                                        <p:cTn id="16" dur="500"/>
                                        <p:tgtEl>
                                          <p:spTgt spid="5406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40681"/>
                                        </p:tgtEl>
                                        <p:attrNameLst>
                                          <p:attrName>style.visibility</p:attrName>
                                        </p:attrNameLst>
                                      </p:cBhvr>
                                      <p:to>
                                        <p:strVal val="visible"/>
                                      </p:to>
                                    </p:set>
                                    <p:animEffect transition="in" filter="wipe(up)">
                                      <p:cBhvr>
                                        <p:cTn id="21" dur="500"/>
                                        <p:tgtEl>
                                          <p:spTgt spid="54068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40682"/>
                                        </p:tgtEl>
                                        <p:attrNameLst>
                                          <p:attrName>style.visibility</p:attrName>
                                        </p:attrNameLst>
                                      </p:cBhvr>
                                      <p:to>
                                        <p:strVal val="visible"/>
                                      </p:to>
                                    </p:set>
                                    <p:animEffect transition="in" filter="wipe(up)">
                                      <p:cBhvr>
                                        <p:cTn id="24" dur="500"/>
                                        <p:tgtEl>
                                          <p:spTgt spid="54068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40683"/>
                                        </p:tgtEl>
                                        <p:attrNameLst>
                                          <p:attrName>style.visibility</p:attrName>
                                        </p:attrNameLst>
                                      </p:cBhvr>
                                      <p:to>
                                        <p:strVal val="visible"/>
                                      </p:to>
                                    </p:set>
                                    <p:animEffect transition="in" filter="wipe(up)">
                                      <p:cBhvr>
                                        <p:cTn id="27" dur="500"/>
                                        <p:tgtEl>
                                          <p:spTgt spid="54068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40684"/>
                                        </p:tgtEl>
                                        <p:attrNameLst>
                                          <p:attrName>style.visibility</p:attrName>
                                        </p:attrNameLst>
                                      </p:cBhvr>
                                      <p:to>
                                        <p:strVal val="visible"/>
                                      </p:to>
                                    </p:set>
                                    <p:animEffect transition="in" filter="wipe(up)">
                                      <p:cBhvr>
                                        <p:cTn id="30" dur="500"/>
                                        <p:tgtEl>
                                          <p:spTgt spid="54068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40685"/>
                                        </p:tgtEl>
                                        <p:attrNameLst>
                                          <p:attrName>style.visibility</p:attrName>
                                        </p:attrNameLst>
                                      </p:cBhvr>
                                      <p:to>
                                        <p:strVal val="visible"/>
                                      </p:to>
                                    </p:set>
                                    <p:animEffect transition="in" filter="wipe(up)">
                                      <p:cBhvr>
                                        <p:cTn id="33" dur="500"/>
                                        <p:tgtEl>
                                          <p:spTgt spid="54068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40686"/>
                                        </p:tgtEl>
                                        <p:attrNameLst>
                                          <p:attrName>style.visibility</p:attrName>
                                        </p:attrNameLst>
                                      </p:cBhvr>
                                      <p:to>
                                        <p:strVal val="visible"/>
                                      </p:to>
                                    </p:set>
                                    <p:animEffect transition="in" filter="wipe(up)">
                                      <p:cBhvr>
                                        <p:cTn id="36" dur="500"/>
                                        <p:tgtEl>
                                          <p:spTgt spid="54068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540687"/>
                                        </p:tgtEl>
                                        <p:attrNameLst>
                                          <p:attrName>style.visibility</p:attrName>
                                        </p:attrNameLst>
                                      </p:cBhvr>
                                      <p:to>
                                        <p:strVal val="visible"/>
                                      </p:to>
                                    </p:set>
                                    <p:animEffect transition="in" filter="wipe(up)">
                                      <p:cBhvr>
                                        <p:cTn id="39" dur="500"/>
                                        <p:tgtEl>
                                          <p:spTgt spid="54068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40688"/>
                                        </p:tgtEl>
                                        <p:attrNameLst>
                                          <p:attrName>style.visibility</p:attrName>
                                        </p:attrNameLst>
                                      </p:cBhvr>
                                      <p:to>
                                        <p:strVal val="visible"/>
                                      </p:to>
                                    </p:set>
                                    <p:animEffect transition="in" filter="slide(fromBottom)">
                                      <p:cBhvr>
                                        <p:cTn id="44" dur="500"/>
                                        <p:tgtEl>
                                          <p:spTgt spid="5406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40689"/>
                                        </p:tgtEl>
                                        <p:attrNameLst>
                                          <p:attrName>style.visibility</p:attrName>
                                        </p:attrNameLst>
                                      </p:cBhvr>
                                      <p:to>
                                        <p:strVal val="visible"/>
                                      </p:to>
                                    </p:set>
                                    <p:animEffect transition="in" filter="slide(fromBottom)">
                                      <p:cBhvr>
                                        <p:cTn id="49" dur="500"/>
                                        <p:tgtEl>
                                          <p:spTgt spid="5406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540690"/>
                                        </p:tgtEl>
                                        <p:attrNameLst>
                                          <p:attrName>style.visibility</p:attrName>
                                        </p:attrNameLst>
                                      </p:cBhvr>
                                      <p:to>
                                        <p:strVal val="visible"/>
                                      </p:to>
                                    </p:set>
                                    <p:animEffect transition="in" filter="slide(fromBottom)">
                                      <p:cBhvr>
                                        <p:cTn id="54" dur="500"/>
                                        <p:tgtEl>
                                          <p:spTgt spid="540690"/>
                                        </p:tgtEl>
                                      </p:cBhvr>
                                    </p:animEffect>
                                  </p:childTnLst>
                                </p:cTn>
                              </p:par>
                            </p:childTnLst>
                          </p:cTn>
                        </p:par>
                        <p:par>
                          <p:cTn id="55" fill="hold" nodeType="afterGroup">
                            <p:stCondLst>
                              <p:cond delay="500"/>
                            </p:stCondLst>
                            <p:childTnLst>
                              <p:par>
                                <p:cTn id="56" presetID="12" presetClass="entr" presetSubtype="4" fill="hold" grpId="0" nodeType="afterEffect">
                                  <p:stCondLst>
                                    <p:cond delay="0"/>
                                  </p:stCondLst>
                                  <p:childTnLst>
                                    <p:set>
                                      <p:cBhvr>
                                        <p:cTn id="57" dur="1" fill="hold">
                                          <p:stCondLst>
                                            <p:cond delay="0"/>
                                          </p:stCondLst>
                                        </p:cTn>
                                        <p:tgtEl>
                                          <p:spTgt spid="540691"/>
                                        </p:tgtEl>
                                        <p:attrNameLst>
                                          <p:attrName>style.visibility</p:attrName>
                                        </p:attrNameLst>
                                      </p:cBhvr>
                                      <p:to>
                                        <p:strVal val="visible"/>
                                      </p:to>
                                    </p:set>
                                    <p:animEffect transition="in" filter="slide(fromBottom)">
                                      <p:cBhvr>
                                        <p:cTn id="58" dur="500"/>
                                        <p:tgtEl>
                                          <p:spTgt spid="540691"/>
                                        </p:tgtEl>
                                      </p:cBhvr>
                                    </p:animEffect>
                                  </p:childTnLst>
                                </p:cTn>
                              </p:par>
                            </p:childTnLst>
                          </p:cTn>
                        </p:par>
                        <p:par>
                          <p:cTn id="59" fill="hold" nodeType="afterGroup">
                            <p:stCondLst>
                              <p:cond delay="1000"/>
                            </p:stCondLst>
                            <p:childTnLst>
                              <p:par>
                                <p:cTn id="60" presetID="12" presetClass="entr" presetSubtype="4" fill="hold" grpId="0" nodeType="afterEffect">
                                  <p:stCondLst>
                                    <p:cond delay="0"/>
                                  </p:stCondLst>
                                  <p:childTnLst>
                                    <p:set>
                                      <p:cBhvr>
                                        <p:cTn id="61" dur="1" fill="hold">
                                          <p:stCondLst>
                                            <p:cond delay="0"/>
                                          </p:stCondLst>
                                        </p:cTn>
                                        <p:tgtEl>
                                          <p:spTgt spid="540692"/>
                                        </p:tgtEl>
                                        <p:attrNameLst>
                                          <p:attrName>style.visibility</p:attrName>
                                        </p:attrNameLst>
                                      </p:cBhvr>
                                      <p:to>
                                        <p:strVal val="visible"/>
                                      </p:to>
                                    </p:set>
                                    <p:animEffect transition="in" filter="slide(fromBottom)">
                                      <p:cBhvr>
                                        <p:cTn id="62" dur="500"/>
                                        <p:tgtEl>
                                          <p:spTgt spid="540692"/>
                                        </p:tgtEl>
                                      </p:cBhvr>
                                    </p:animEffect>
                                  </p:childTnLst>
                                </p:cTn>
                              </p:par>
                            </p:childTnLst>
                          </p:cTn>
                        </p:par>
                        <p:par>
                          <p:cTn id="63" fill="hold" nodeType="afterGroup">
                            <p:stCondLst>
                              <p:cond delay="1500"/>
                            </p:stCondLst>
                            <p:childTnLst>
                              <p:par>
                                <p:cTn id="64" presetID="12" presetClass="entr" presetSubtype="4" fill="hold" grpId="0" nodeType="afterEffect">
                                  <p:stCondLst>
                                    <p:cond delay="0"/>
                                  </p:stCondLst>
                                  <p:childTnLst>
                                    <p:set>
                                      <p:cBhvr>
                                        <p:cTn id="65" dur="1" fill="hold">
                                          <p:stCondLst>
                                            <p:cond delay="0"/>
                                          </p:stCondLst>
                                        </p:cTn>
                                        <p:tgtEl>
                                          <p:spTgt spid="540693"/>
                                        </p:tgtEl>
                                        <p:attrNameLst>
                                          <p:attrName>style.visibility</p:attrName>
                                        </p:attrNameLst>
                                      </p:cBhvr>
                                      <p:to>
                                        <p:strVal val="visible"/>
                                      </p:to>
                                    </p:set>
                                    <p:animEffect transition="in" filter="slide(fromBottom)">
                                      <p:cBhvr>
                                        <p:cTn id="66" dur="500"/>
                                        <p:tgtEl>
                                          <p:spTgt spid="540693"/>
                                        </p:tgtEl>
                                      </p:cBhvr>
                                    </p:animEffect>
                                  </p:childTnLst>
                                </p:cTn>
                              </p:par>
                            </p:childTnLst>
                          </p:cTn>
                        </p:par>
                        <p:par>
                          <p:cTn id="67" fill="hold" nodeType="afterGroup">
                            <p:stCondLst>
                              <p:cond delay="2000"/>
                            </p:stCondLst>
                            <p:childTnLst>
                              <p:par>
                                <p:cTn id="68" presetID="12" presetClass="entr" presetSubtype="4" fill="hold" grpId="0" nodeType="afterEffect">
                                  <p:stCondLst>
                                    <p:cond delay="0"/>
                                  </p:stCondLst>
                                  <p:childTnLst>
                                    <p:set>
                                      <p:cBhvr>
                                        <p:cTn id="69" dur="1" fill="hold">
                                          <p:stCondLst>
                                            <p:cond delay="0"/>
                                          </p:stCondLst>
                                        </p:cTn>
                                        <p:tgtEl>
                                          <p:spTgt spid="540694"/>
                                        </p:tgtEl>
                                        <p:attrNameLst>
                                          <p:attrName>style.visibility</p:attrName>
                                        </p:attrNameLst>
                                      </p:cBhvr>
                                      <p:to>
                                        <p:strVal val="visible"/>
                                      </p:to>
                                    </p:set>
                                    <p:animEffect transition="in" filter="slide(fromBottom)">
                                      <p:cBhvr>
                                        <p:cTn id="70" dur="500"/>
                                        <p:tgtEl>
                                          <p:spTgt spid="5406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40675"/>
                                        </p:tgtEl>
                                        <p:attrNameLst>
                                          <p:attrName>style.visibility</p:attrName>
                                        </p:attrNameLst>
                                      </p:cBhvr>
                                      <p:to>
                                        <p:strVal val="visible"/>
                                      </p:to>
                                    </p:set>
                                    <p:animEffect transition="in" filter="wipe(left)">
                                      <p:cBhvr>
                                        <p:cTn id="75" dur="500"/>
                                        <p:tgtEl>
                                          <p:spTgt spid="54067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40676"/>
                                        </p:tgtEl>
                                        <p:attrNameLst>
                                          <p:attrName>style.visibility</p:attrName>
                                        </p:attrNameLst>
                                      </p:cBhvr>
                                      <p:to>
                                        <p:strVal val="visible"/>
                                      </p:to>
                                    </p:set>
                                    <p:anim calcmode="lin" valueType="num">
                                      <p:cBhvr additive="base">
                                        <p:cTn id="80" dur="500" fill="hold"/>
                                        <p:tgtEl>
                                          <p:spTgt spid="540676"/>
                                        </p:tgtEl>
                                        <p:attrNameLst>
                                          <p:attrName>ppt_x</p:attrName>
                                        </p:attrNameLst>
                                      </p:cBhvr>
                                      <p:tavLst>
                                        <p:tav tm="0">
                                          <p:val>
                                            <p:strVal val="#ppt_x"/>
                                          </p:val>
                                        </p:tav>
                                        <p:tav tm="100000">
                                          <p:val>
                                            <p:strVal val="#ppt_x"/>
                                          </p:val>
                                        </p:tav>
                                      </p:tavLst>
                                    </p:anim>
                                    <p:anim calcmode="lin" valueType="num">
                                      <p:cBhvr additive="base">
                                        <p:cTn id="81" dur="500" fill="hold"/>
                                        <p:tgtEl>
                                          <p:spTgt spid="540676"/>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540695"/>
                                        </p:tgtEl>
                                        <p:attrNameLst>
                                          <p:attrName>style.visibility</p:attrName>
                                        </p:attrNameLst>
                                      </p:cBhvr>
                                      <p:to>
                                        <p:strVal val="visible"/>
                                      </p:to>
                                    </p:set>
                                    <p:anim calcmode="lin" valueType="num">
                                      <p:cBhvr additive="base">
                                        <p:cTn id="86" dur="500" fill="hold"/>
                                        <p:tgtEl>
                                          <p:spTgt spid="540695"/>
                                        </p:tgtEl>
                                        <p:attrNameLst>
                                          <p:attrName>ppt_x</p:attrName>
                                        </p:attrNameLst>
                                      </p:cBhvr>
                                      <p:tavLst>
                                        <p:tav tm="0">
                                          <p:val>
                                            <p:strVal val="#ppt_x"/>
                                          </p:val>
                                        </p:tav>
                                        <p:tav tm="100000">
                                          <p:val>
                                            <p:strVal val="#ppt_x"/>
                                          </p:val>
                                        </p:tav>
                                      </p:tavLst>
                                    </p:anim>
                                    <p:anim calcmode="lin" valueType="num">
                                      <p:cBhvr additive="base">
                                        <p:cTn id="87" dur="500" fill="hold"/>
                                        <p:tgtEl>
                                          <p:spTgt spid="540695"/>
                                        </p:tgtEl>
                                        <p:attrNameLst>
                                          <p:attrName>ppt_y</p:attrName>
                                        </p:attrNameLst>
                                      </p:cBhvr>
                                      <p:tavLst>
                                        <p:tav tm="0">
                                          <p:val>
                                            <p:strVal val="1+#ppt_h/2"/>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540696"/>
                                        </p:tgtEl>
                                        <p:attrNameLst>
                                          <p:attrName>style.visibility</p:attrName>
                                        </p:attrNameLst>
                                      </p:cBhvr>
                                      <p:to>
                                        <p:strVal val="visible"/>
                                      </p:to>
                                    </p:set>
                                    <p:anim calcmode="lin" valueType="num">
                                      <p:cBhvr additive="base">
                                        <p:cTn id="92" dur="500" fill="hold"/>
                                        <p:tgtEl>
                                          <p:spTgt spid="540696"/>
                                        </p:tgtEl>
                                        <p:attrNameLst>
                                          <p:attrName>ppt_x</p:attrName>
                                        </p:attrNameLst>
                                      </p:cBhvr>
                                      <p:tavLst>
                                        <p:tav tm="0">
                                          <p:val>
                                            <p:strVal val="#ppt_x"/>
                                          </p:val>
                                        </p:tav>
                                        <p:tav tm="100000">
                                          <p:val>
                                            <p:strVal val="#ppt_x"/>
                                          </p:val>
                                        </p:tav>
                                      </p:tavLst>
                                    </p:anim>
                                    <p:anim calcmode="lin" valueType="num">
                                      <p:cBhvr additive="base">
                                        <p:cTn id="93" dur="500" fill="hold"/>
                                        <p:tgtEl>
                                          <p:spTgt spid="540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autoUpdateAnimBg="0"/>
      <p:bldP spid="540675" grpId="0" autoUpdateAnimBg="0"/>
      <p:bldP spid="540676" grpId="0" autoUpdateAnimBg="0"/>
      <p:bldP spid="540677" grpId="0" autoUpdateAnimBg="0"/>
      <p:bldP spid="540680" grpId="0" autoUpdateAnimBg="0"/>
      <p:bldP spid="540681" grpId="0" animBg="1"/>
      <p:bldP spid="540682" grpId="0" animBg="1"/>
      <p:bldP spid="540683" grpId="0" animBg="1"/>
      <p:bldP spid="540684" grpId="0" animBg="1"/>
      <p:bldP spid="540685" grpId="0" animBg="1"/>
      <p:bldP spid="540686" grpId="0" animBg="1"/>
      <p:bldP spid="540687" grpId="0" animBg="1"/>
      <p:bldP spid="540688" grpId="0"/>
      <p:bldP spid="540689" grpId="0"/>
      <p:bldP spid="540690" grpId="0"/>
      <p:bldP spid="540691" grpId="0"/>
      <p:bldP spid="540692" grpId="0"/>
      <p:bldP spid="540693" grpId="0"/>
      <p:bldP spid="540694" grpId="0"/>
      <p:bldP spid="540695" grpId="0" autoUpdateAnimBg="0"/>
      <p:bldP spid="54069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7950" y="1241425"/>
            <a:ext cx="6553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4800">
                <a:solidFill>
                  <a:srgbClr val="000066"/>
                </a:solidFill>
                <a:latin typeface="Times New Roman" panose="02020603050405020304" pitchFamily="18" charset="0"/>
                <a:ea typeface="楷体_GB2312" pitchFamily="49" charset="-122"/>
              </a:rPr>
              <a:t>　</a:t>
            </a:r>
            <a:r>
              <a:rPr kumimoji="1" lang="zh-CN" altLang="en-US" sz="4800">
                <a:solidFill>
                  <a:srgbClr val="FF0000"/>
                </a:solidFill>
                <a:latin typeface="Times New Roman" panose="02020603050405020304" pitchFamily="18" charset="0"/>
                <a:ea typeface="楷体_GB2312" pitchFamily="49" charset="-122"/>
              </a:rPr>
              <a:t>　</a:t>
            </a:r>
            <a:r>
              <a:rPr kumimoji="1" lang="en-US" altLang="zh-CN" sz="3600">
                <a:solidFill>
                  <a:srgbClr val="CC0000"/>
                </a:solidFill>
                <a:latin typeface="Times New Roman" panose="02020603050405020304" pitchFamily="18" charset="0"/>
                <a:ea typeface="楷体_GB2312" pitchFamily="49" charset="-122"/>
              </a:rPr>
              <a:t>1.4</a:t>
            </a:r>
            <a:r>
              <a:rPr kumimoji="1" lang="zh-CN" altLang="en-US" sz="3600">
                <a:solidFill>
                  <a:srgbClr val="CC0000"/>
                </a:solidFill>
                <a:latin typeface="Times New Roman" panose="02020603050405020304" pitchFamily="18" charset="0"/>
                <a:ea typeface="楷体_GB2312" pitchFamily="49" charset="-122"/>
              </a:rPr>
              <a:t>　二进制代码</a:t>
            </a:r>
          </a:p>
        </p:txBody>
      </p:sp>
      <p:sp>
        <p:nvSpPr>
          <p:cNvPr id="57347" name="Rectangle 3"/>
          <p:cNvSpPr>
            <a:spLocks noChangeArrowheads="1"/>
          </p:cNvSpPr>
          <p:nvPr/>
        </p:nvSpPr>
        <p:spPr bwMode="auto">
          <a:xfrm>
            <a:off x="1116013" y="2465388"/>
            <a:ext cx="46085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Garamond" panose="02020404030301010803" pitchFamily="18" charset="0"/>
                <a:ea typeface="宋体-方正超大字符集" pitchFamily="65" charset="-122"/>
                <a:hlinkClick r:id="rId2" action="ppaction://hlinksldjump"/>
              </a:rPr>
              <a:t>1.4.1  </a:t>
            </a:r>
            <a:r>
              <a:rPr kumimoji="1" lang="zh-CN" altLang="en-US" sz="3200">
                <a:solidFill>
                  <a:srgbClr val="000066"/>
                </a:solidFill>
                <a:latin typeface="楷体_GB2312" pitchFamily="49" charset="-122"/>
                <a:ea typeface="楷体_GB2312" pitchFamily="49" charset="-122"/>
                <a:hlinkClick r:id="rId2" action="ppaction://hlinksldjump"/>
              </a:rPr>
              <a:t>二</a:t>
            </a:r>
            <a:r>
              <a:rPr kumimoji="1" lang="en-US" altLang="zh-CN" sz="3200">
                <a:solidFill>
                  <a:srgbClr val="000066"/>
                </a:solidFill>
                <a:latin typeface="楷体_GB2312" pitchFamily="49" charset="-122"/>
                <a:ea typeface="楷体_GB2312" pitchFamily="49" charset="-122"/>
                <a:hlinkClick r:id="rId2" action="ppaction://hlinksldjump"/>
              </a:rPr>
              <a:t>-</a:t>
            </a:r>
            <a:r>
              <a:rPr kumimoji="1" lang="zh-CN" altLang="en-US" sz="3200">
                <a:solidFill>
                  <a:srgbClr val="000066"/>
                </a:solidFill>
                <a:latin typeface="楷体_GB2312" pitchFamily="49" charset="-122"/>
                <a:ea typeface="楷体_GB2312" pitchFamily="49" charset="-122"/>
                <a:hlinkClick r:id="rId2" action="ppaction://hlinksldjump"/>
              </a:rPr>
              <a:t>十进制码</a:t>
            </a:r>
            <a:r>
              <a:rPr kumimoji="1" lang="en-US" altLang="zh-CN" sz="2400">
                <a:solidFill>
                  <a:srgbClr val="FF3300"/>
                </a:solidFill>
                <a:latin typeface="楷体_GB2312" pitchFamily="49" charset="-122"/>
                <a:ea typeface="楷体_GB2312" pitchFamily="49" charset="-122"/>
              </a:rPr>
              <a:t>(</a:t>
            </a:r>
            <a:r>
              <a:rPr kumimoji="1" lang="zh-CN" altLang="en-US" sz="2400">
                <a:solidFill>
                  <a:srgbClr val="FF3300"/>
                </a:solidFill>
                <a:latin typeface="楷体_GB2312" pitchFamily="49" charset="-122"/>
                <a:ea typeface="楷体_GB2312" pitchFamily="49" charset="-122"/>
              </a:rPr>
              <a:t>重点</a:t>
            </a:r>
            <a:r>
              <a:rPr kumimoji="1" lang="en-US" altLang="zh-CN" sz="2400">
                <a:solidFill>
                  <a:srgbClr val="FF3300"/>
                </a:solidFill>
                <a:latin typeface="楷体_GB2312" pitchFamily="49" charset="-122"/>
                <a:ea typeface="楷体_GB2312" pitchFamily="49" charset="-122"/>
              </a:rPr>
              <a:t>)</a:t>
            </a:r>
            <a:endParaRPr kumimoji="1" lang="en-US" altLang="zh-CN" sz="2400">
              <a:solidFill>
                <a:srgbClr val="FF3300"/>
              </a:solidFill>
              <a:latin typeface="Times New Roman" panose="02020603050405020304" pitchFamily="18" charset="0"/>
              <a:ea typeface="楷体_GB2312" pitchFamily="49" charset="-122"/>
            </a:endParaRPr>
          </a:p>
        </p:txBody>
      </p:sp>
      <p:sp>
        <p:nvSpPr>
          <p:cNvPr id="57348" name="Rectangle 4"/>
          <p:cNvSpPr>
            <a:spLocks noChangeArrowheads="1"/>
          </p:cNvSpPr>
          <p:nvPr/>
        </p:nvSpPr>
        <p:spPr bwMode="auto">
          <a:xfrm>
            <a:off x="1116013" y="3402013"/>
            <a:ext cx="3862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Garamond" panose="02020404030301010803" pitchFamily="18" charset="0"/>
                <a:ea typeface="宋体-方正超大字符集" pitchFamily="65" charset="-122"/>
                <a:hlinkClick r:id="rId3" action="ppaction://hlinksldjump"/>
              </a:rPr>
              <a:t>1.4.2  </a:t>
            </a:r>
            <a:r>
              <a:rPr kumimoji="1" lang="zh-CN" altLang="en-US" sz="3200">
                <a:solidFill>
                  <a:srgbClr val="000066"/>
                </a:solidFill>
                <a:latin typeface="楷体_GB2312" pitchFamily="49" charset="-122"/>
                <a:ea typeface="楷体_GB2312" pitchFamily="49" charset="-122"/>
                <a:hlinkClick r:id="rId3" action="ppaction://hlinksldjump"/>
              </a:rPr>
              <a:t>格雷码</a:t>
            </a:r>
            <a:endParaRPr kumimoji="1" lang="zh-CN" altLang="en-US" sz="3200">
              <a:solidFill>
                <a:srgbClr val="000066"/>
              </a:solidFill>
              <a:latin typeface="Times New Roman" panose="02020603050405020304" pitchFamily="18" charset="0"/>
              <a:ea typeface="楷体_GB2312" pitchFamily="49" charset="-122"/>
            </a:endParaRPr>
          </a:p>
        </p:txBody>
      </p:sp>
      <p:sp>
        <p:nvSpPr>
          <p:cNvPr id="57349" name="Rectangle 5"/>
          <p:cNvSpPr>
            <a:spLocks noChangeArrowheads="1"/>
          </p:cNvSpPr>
          <p:nvPr/>
        </p:nvSpPr>
        <p:spPr bwMode="auto">
          <a:xfrm>
            <a:off x="1116013" y="4338638"/>
            <a:ext cx="3862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Times New Roman" panose="02020603050405020304" pitchFamily="18" charset="0"/>
                <a:ea typeface="宋体-方正超大字符集" pitchFamily="65" charset="-122"/>
                <a:hlinkClick r:id="rId4" action="ppaction://hlinksldjump"/>
              </a:rPr>
              <a:t>1.4.3 </a:t>
            </a:r>
            <a:r>
              <a:rPr kumimoji="1" lang="en-US" altLang="zh-CN" sz="3200">
                <a:solidFill>
                  <a:srgbClr val="000066"/>
                </a:solidFill>
                <a:latin typeface="Times New Roman" panose="02020603050405020304" pitchFamily="18" charset="0"/>
                <a:ea typeface="楷体_GB2312" pitchFamily="49" charset="-122"/>
                <a:hlinkClick r:id="rId4" action="ppaction://hlinksldjump"/>
              </a:rPr>
              <a:t>ASCII</a:t>
            </a:r>
            <a:r>
              <a:rPr kumimoji="1" lang="zh-CN" altLang="en-US" sz="3200">
                <a:solidFill>
                  <a:srgbClr val="000066"/>
                </a:solidFill>
                <a:latin typeface="Times New Roman" panose="02020603050405020304" pitchFamily="18" charset="0"/>
                <a:ea typeface="楷体_GB2312" pitchFamily="49" charset="-122"/>
                <a:hlinkClick r:id="rId4" action="ppaction://hlinksldjump"/>
              </a:rPr>
              <a:t>码</a:t>
            </a:r>
            <a:endParaRPr kumimoji="1"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1069975" y="2525713"/>
            <a:ext cx="649288" cy="29416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solidFill>
                  <a:schemeClr val="tx2"/>
                </a:solidFill>
                <a:latin typeface="Times New Roman" panose="02020603050405020304" pitchFamily="18" charset="0"/>
                <a:ea typeface="楷体_GB2312" pitchFamily="49" charset="-122"/>
              </a:rPr>
              <a:t>数字系统的信息</a:t>
            </a:r>
          </a:p>
        </p:txBody>
      </p:sp>
      <p:sp>
        <p:nvSpPr>
          <p:cNvPr id="541699" name="AutoShape 3"/>
          <p:cNvSpPr>
            <a:spLocks/>
          </p:cNvSpPr>
          <p:nvPr/>
        </p:nvSpPr>
        <p:spPr bwMode="auto">
          <a:xfrm>
            <a:off x="1901825" y="2717800"/>
            <a:ext cx="447675" cy="2554288"/>
          </a:xfrm>
          <a:prstGeom prst="leftBrace">
            <a:avLst>
              <a:gd name="adj1" fmla="val 47547"/>
              <a:gd name="adj2" fmla="val 50000"/>
            </a:avLst>
          </a:prstGeom>
          <a:noFill/>
          <a:ln w="635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1700" name="Text Box 4"/>
          <p:cNvSpPr txBox="1">
            <a:spLocks noChangeArrowheads="1"/>
          </p:cNvSpPr>
          <p:nvPr/>
        </p:nvSpPr>
        <p:spPr bwMode="auto">
          <a:xfrm>
            <a:off x="2443163" y="1968500"/>
            <a:ext cx="754062" cy="14112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solidFill>
                  <a:srgbClr val="FF0066"/>
                </a:solidFill>
                <a:latin typeface="Times New Roman" panose="02020603050405020304" pitchFamily="18" charset="0"/>
                <a:ea typeface="楷体_GB2312" pitchFamily="49" charset="-122"/>
              </a:rPr>
              <a:t>数值码</a:t>
            </a:r>
          </a:p>
        </p:txBody>
      </p:sp>
      <p:sp>
        <p:nvSpPr>
          <p:cNvPr id="541701" name="Rectangle 5"/>
          <p:cNvSpPr>
            <a:spLocks noChangeArrowheads="1"/>
          </p:cNvSpPr>
          <p:nvPr/>
        </p:nvSpPr>
        <p:spPr bwMode="auto">
          <a:xfrm>
            <a:off x="3132138" y="3438525"/>
            <a:ext cx="5764212" cy="95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DE9D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编码基本规则：</a:t>
            </a:r>
            <a:r>
              <a:rPr kumimoji="1" lang="en-US" altLang="zh-CN" sz="2800">
                <a:latin typeface="Times New Roman" panose="02020603050405020304" pitchFamily="18" charset="0"/>
              </a:rPr>
              <a:t>2</a:t>
            </a:r>
            <a:r>
              <a:rPr kumimoji="1" lang="en-US" altLang="zh-CN" sz="2800" baseline="30000">
                <a:latin typeface="Times New Roman" panose="02020603050405020304" pitchFamily="18" charset="0"/>
              </a:rPr>
              <a:t>n</a:t>
            </a:r>
            <a:r>
              <a:rPr kumimoji="1" lang="en-US" altLang="zh-CN" sz="2800">
                <a:latin typeface="Times New Roman" panose="02020603050405020304" pitchFamily="18" charset="0"/>
              </a:rPr>
              <a:t>&gt;=N</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N</a:t>
            </a:r>
            <a:r>
              <a:rPr kumimoji="1" lang="zh-CN" altLang="en-US" sz="2800">
                <a:latin typeface="Times New Roman" panose="02020603050405020304" pitchFamily="18" charset="0"/>
              </a:rPr>
              <a:t>为需编码信息的项数，</a:t>
            </a:r>
            <a:r>
              <a:rPr kumimoji="1" lang="en-US" altLang="en-US" sz="2800">
                <a:latin typeface="Times New Roman" panose="02020603050405020304" pitchFamily="18" charset="0"/>
              </a:rPr>
              <a:t>n</a:t>
            </a:r>
            <a:r>
              <a:rPr kumimoji="1" lang="zh-CN" altLang="en-US" sz="2800">
                <a:latin typeface="Times New Roman" panose="02020603050405020304" pitchFamily="18" charset="0"/>
              </a:rPr>
              <a:t>为编码位数）</a:t>
            </a:r>
            <a:endParaRPr kumimoji="1" lang="zh-CN" altLang="en-US" sz="2800">
              <a:solidFill>
                <a:schemeClr val="accent2"/>
              </a:solidFill>
              <a:latin typeface="Times New Roman" panose="02020603050405020304" pitchFamily="18" charset="0"/>
            </a:endParaRPr>
          </a:p>
        </p:txBody>
      </p:sp>
      <p:sp>
        <p:nvSpPr>
          <p:cNvPr id="541702" name="Text Box 6"/>
          <p:cNvSpPr txBox="1">
            <a:spLocks noChangeArrowheads="1"/>
          </p:cNvSpPr>
          <p:nvPr/>
        </p:nvSpPr>
        <p:spPr bwMode="auto">
          <a:xfrm>
            <a:off x="327025" y="849313"/>
            <a:ext cx="8529638"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10000"/>
              </a:lnSpc>
              <a:defRPr/>
            </a:pPr>
            <a:r>
              <a:rPr kumimoji="1" lang="en-US" altLang="zh-CN" sz="2400">
                <a:effectLst>
                  <a:outerShdw blurRad="38100" dist="38100" dir="2700000" algn="tl">
                    <a:srgbClr val="C0C0C0"/>
                  </a:outerShdw>
                </a:effectLst>
                <a:latin typeface="楷体_GB2312" pitchFamily="49" charset="-122"/>
                <a:ea typeface="楷体_GB2312" pitchFamily="49" charset="-122"/>
              </a:rPr>
              <a:t>    </a:t>
            </a:r>
            <a:r>
              <a:rPr kumimoji="1" lang="zh-CN" altLang="en-US" sz="2400">
                <a:effectLst>
                  <a:outerShdw blurRad="38100" dist="38100" dir="2700000" algn="tl">
                    <a:srgbClr val="C0C0C0"/>
                  </a:outerShdw>
                </a:effectLst>
                <a:latin typeface="楷体_GB2312" pitchFamily="49" charset="-122"/>
                <a:ea typeface="楷体_GB2312" pitchFamily="49" charset="-122"/>
              </a:rPr>
              <a:t>编码（</a:t>
            </a:r>
            <a:r>
              <a:rPr kumimoji="1" lang="en-US" altLang="zh-CN" sz="2400">
                <a:effectLst>
                  <a:outerShdw blurRad="38100" dist="38100" dir="2700000" algn="tl">
                    <a:srgbClr val="C0C0C0"/>
                  </a:outerShdw>
                </a:effectLst>
                <a:latin typeface="Times New Roman" panose="02020603050405020304" pitchFamily="18" charset="0"/>
                <a:ea typeface="楷体_GB2312" pitchFamily="49" charset="-122"/>
              </a:rPr>
              <a:t>Encode</a:t>
            </a:r>
            <a:r>
              <a:rPr kumimoji="1" lang="zh-CN" altLang="en-US" sz="2400">
                <a:effectLst>
                  <a:outerShdw blurRad="38100" dist="38100" dir="2700000" algn="tl">
                    <a:srgbClr val="C0C0C0"/>
                  </a:outerShdw>
                </a:effectLst>
                <a:latin typeface="楷体_GB2312" pitchFamily="49" charset="-122"/>
                <a:ea typeface="楷体_GB2312" pitchFamily="49" charset="-122"/>
              </a:rPr>
              <a:t>）：</a:t>
            </a:r>
            <a:r>
              <a:rPr kumimoji="1" lang="zh-CN" altLang="en-US" sz="2400">
                <a:effectLst>
                  <a:outerShdw blurRad="38100" dist="38100" dir="2700000" algn="tl">
                    <a:srgbClr val="C0C0C0"/>
                  </a:outerShdw>
                </a:effectLst>
                <a:latin typeface=""/>
              </a:rPr>
              <a:t>建立二进制代码与十进制数值、字母、符号等的一一对应的关系。</a:t>
            </a:r>
          </a:p>
        </p:txBody>
      </p:sp>
      <p:sp>
        <p:nvSpPr>
          <p:cNvPr id="541704" name="Text Box 8"/>
          <p:cNvSpPr txBox="1">
            <a:spLocks noChangeArrowheads="1"/>
          </p:cNvSpPr>
          <p:nvPr/>
        </p:nvSpPr>
        <p:spPr bwMode="auto">
          <a:xfrm>
            <a:off x="2443163" y="4559300"/>
            <a:ext cx="754062" cy="14112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solidFill>
                  <a:srgbClr val="FF0066"/>
                </a:solidFill>
                <a:latin typeface="Times New Roman" panose="02020603050405020304" pitchFamily="18" charset="0"/>
                <a:ea typeface="楷体_GB2312" pitchFamily="49" charset="-122"/>
              </a:rPr>
              <a:t>符号码</a:t>
            </a:r>
          </a:p>
        </p:txBody>
      </p:sp>
      <p:sp>
        <p:nvSpPr>
          <p:cNvPr id="541705" name="Rectangle 9"/>
          <p:cNvSpPr>
            <a:spLocks noChangeArrowheads="1"/>
          </p:cNvSpPr>
          <p:nvPr/>
        </p:nvSpPr>
        <p:spPr bwMode="auto">
          <a:xfrm>
            <a:off x="3586163" y="2393950"/>
            <a:ext cx="364966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900113" algn="r"/>
                <a:tab pos="1350963" algn="r"/>
                <a:tab pos="2251075" algn="r"/>
                <a:tab pos="2700338" algn="r"/>
                <a:tab pos="5221288"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99"/>
                </a:solidFill>
                <a:latin typeface="黑体" panose="02010609060101010101" pitchFamily="49" charset="-122"/>
              </a:rPr>
              <a:t>研究数值表示的方法</a:t>
            </a:r>
            <a:endParaRPr lang="zh-CN" altLang="en-US" sz="2800" b="0">
              <a:latin typeface="Arial" panose="020B0604020202020204" pitchFamily="34" charset="0"/>
            </a:endParaRPr>
          </a:p>
        </p:txBody>
      </p:sp>
      <p:sp>
        <p:nvSpPr>
          <p:cNvPr id="541706" name="Rectangle 10"/>
          <p:cNvSpPr>
            <a:spLocks noChangeArrowheads="1"/>
          </p:cNvSpPr>
          <p:nvPr/>
        </p:nvSpPr>
        <p:spPr bwMode="auto">
          <a:xfrm>
            <a:off x="3516313" y="4622800"/>
            <a:ext cx="5213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99"/>
                </a:solidFill>
                <a:latin typeface="Arial" panose="020B0604020202020204" pitchFamily="34" charset="0"/>
              </a:rPr>
              <a:t>不表示大小，不同事或物的代号，为便于记忆和处理。</a:t>
            </a:r>
          </a:p>
        </p:txBody>
      </p:sp>
      <p:sp>
        <p:nvSpPr>
          <p:cNvPr id="541707" name="Rectangle 11"/>
          <p:cNvSpPr>
            <a:spLocks noChangeArrowheads="1"/>
          </p:cNvSpPr>
          <p:nvPr/>
        </p:nvSpPr>
        <p:spPr bwMode="auto">
          <a:xfrm>
            <a:off x="684213" y="6038850"/>
            <a:ext cx="7775575"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buClr>
                <a:srgbClr val="0000FF"/>
              </a:buClr>
            </a:pPr>
            <a:r>
              <a:rPr kumimoji="1" lang="zh-CN" altLang="en-US" sz="2800">
                <a:solidFill>
                  <a:srgbClr val="0066FF"/>
                </a:solidFill>
                <a:latin typeface="Arial" panose="020B0604020202020204" pitchFamily="34" charset="0"/>
                <a:ea typeface="楷体_GB2312" pitchFamily="49" charset="-122"/>
              </a:rPr>
              <a:t>用二进制数码对事物进行表示，称为二进制代码</a:t>
            </a:r>
            <a:endParaRPr lang="zh-CN" altLang="en-US" sz="2800" b="0">
              <a:solidFill>
                <a:srgbClr val="0066FF"/>
              </a:solidFill>
              <a:latin typeface="Arial" panose="020B0604020202020204" pitchFamily="34"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169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41699"/>
                                        </p:tgtEl>
                                        <p:attrNameLst>
                                          <p:attrName>style.visibility</p:attrName>
                                        </p:attrNameLst>
                                      </p:cBhvr>
                                      <p:to>
                                        <p:strVal val="visible"/>
                                      </p:to>
                                    </p:set>
                                    <p:animEffect transition="in" filter="wipe(left)">
                                      <p:cBhvr>
                                        <p:cTn id="9" dur="500"/>
                                        <p:tgtEl>
                                          <p:spTgt spid="54169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41700"/>
                                        </p:tgtEl>
                                        <p:attrNameLst>
                                          <p:attrName>style.visibility</p:attrName>
                                        </p:attrNameLst>
                                      </p:cBhvr>
                                      <p:to>
                                        <p:strVal val="visible"/>
                                      </p:to>
                                    </p:set>
                                    <p:anim calcmode="lin" valueType="num">
                                      <p:cBhvr>
                                        <p:cTn id="14" dur="500" fill="hold"/>
                                        <p:tgtEl>
                                          <p:spTgt spid="541700"/>
                                        </p:tgtEl>
                                        <p:attrNameLst>
                                          <p:attrName>ppt_w</p:attrName>
                                        </p:attrNameLst>
                                      </p:cBhvr>
                                      <p:tavLst>
                                        <p:tav tm="0">
                                          <p:val>
                                            <p:fltVal val="0"/>
                                          </p:val>
                                        </p:tav>
                                        <p:tav tm="100000">
                                          <p:val>
                                            <p:strVal val="#ppt_w"/>
                                          </p:val>
                                        </p:tav>
                                      </p:tavLst>
                                    </p:anim>
                                    <p:anim calcmode="lin" valueType="num">
                                      <p:cBhvr>
                                        <p:cTn id="15" dur="500" fill="hold"/>
                                        <p:tgtEl>
                                          <p:spTgt spid="541700"/>
                                        </p:tgtEl>
                                        <p:attrNameLst>
                                          <p:attrName>ppt_h</p:attrName>
                                        </p:attrNameLst>
                                      </p:cBhvr>
                                      <p:tavLst>
                                        <p:tav tm="0">
                                          <p:val>
                                            <p:strVal val="#ppt_h"/>
                                          </p:val>
                                        </p:tav>
                                        <p:tav tm="100000">
                                          <p:val>
                                            <p:strVal val="#ppt_h"/>
                                          </p:val>
                                        </p:tav>
                                      </p:tavLst>
                                    </p:anim>
                                  </p:childTnLst>
                                </p:cTn>
                              </p:par>
                              <p:par>
                                <p:cTn id="16" presetID="17" presetClass="entr" presetSubtype="10" fill="hold" grpId="0" nodeType="withEffect">
                                  <p:stCondLst>
                                    <p:cond delay="0"/>
                                  </p:stCondLst>
                                  <p:childTnLst>
                                    <p:set>
                                      <p:cBhvr>
                                        <p:cTn id="17" dur="1" fill="hold">
                                          <p:stCondLst>
                                            <p:cond delay="0"/>
                                          </p:stCondLst>
                                        </p:cTn>
                                        <p:tgtEl>
                                          <p:spTgt spid="541704"/>
                                        </p:tgtEl>
                                        <p:attrNameLst>
                                          <p:attrName>style.visibility</p:attrName>
                                        </p:attrNameLst>
                                      </p:cBhvr>
                                      <p:to>
                                        <p:strVal val="visible"/>
                                      </p:to>
                                    </p:set>
                                    <p:anim calcmode="lin" valueType="num">
                                      <p:cBhvr>
                                        <p:cTn id="18" dur="500" fill="hold"/>
                                        <p:tgtEl>
                                          <p:spTgt spid="541704"/>
                                        </p:tgtEl>
                                        <p:attrNameLst>
                                          <p:attrName>ppt_w</p:attrName>
                                        </p:attrNameLst>
                                      </p:cBhvr>
                                      <p:tavLst>
                                        <p:tav tm="0">
                                          <p:val>
                                            <p:fltVal val="0"/>
                                          </p:val>
                                        </p:tav>
                                        <p:tav tm="100000">
                                          <p:val>
                                            <p:strVal val="#ppt_w"/>
                                          </p:val>
                                        </p:tav>
                                      </p:tavLst>
                                    </p:anim>
                                    <p:anim calcmode="lin" valueType="num">
                                      <p:cBhvr>
                                        <p:cTn id="19" dur="500" fill="hold"/>
                                        <p:tgtEl>
                                          <p:spTgt spid="54170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41705"/>
                                        </p:tgtEl>
                                        <p:attrNameLst>
                                          <p:attrName>style.visibility</p:attrName>
                                        </p:attrNameLst>
                                      </p:cBhvr>
                                      <p:to>
                                        <p:strVal val="visible"/>
                                      </p:to>
                                    </p:set>
                                    <p:animEffect transition="in" filter="wipe(left)">
                                      <p:cBhvr>
                                        <p:cTn id="24" dur="500"/>
                                        <p:tgtEl>
                                          <p:spTgt spid="5417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41706"/>
                                        </p:tgtEl>
                                        <p:attrNameLst>
                                          <p:attrName>style.visibility</p:attrName>
                                        </p:attrNameLst>
                                      </p:cBhvr>
                                      <p:to>
                                        <p:strVal val="visible"/>
                                      </p:to>
                                    </p:set>
                                    <p:animEffect transition="in" filter="box(in)">
                                      <p:cBhvr>
                                        <p:cTn id="29" dur="500"/>
                                        <p:tgtEl>
                                          <p:spTgt spid="5417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541707"/>
                                        </p:tgtEl>
                                        <p:attrNameLst>
                                          <p:attrName>style.visibility</p:attrName>
                                        </p:attrNameLst>
                                      </p:cBhvr>
                                      <p:to>
                                        <p:strVal val="visible"/>
                                      </p:to>
                                    </p:set>
                                    <p:animEffect transition="in" filter="box(in)">
                                      <p:cBhvr>
                                        <p:cTn id="34" dur="500"/>
                                        <p:tgtEl>
                                          <p:spTgt spid="5417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541702"/>
                                        </p:tgtEl>
                                        <p:attrNameLst>
                                          <p:attrName>style.visibility</p:attrName>
                                        </p:attrNameLst>
                                      </p:cBhvr>
                                      <p:to>
                                        <p:strVal val="visible"/>
                                      </p:to>
                                    </p:set>
                                    <p:anim calcmode="lin" valueType="num">
                                      <p:cBhvr>
                                        <p:cTn id="39" dur="500" fill="hold"/>
                                        <p:tgtEl>
                                          <p:spTgt spid="541702"/>
                                        </p:tgtEl>
                                        <p:attrNameLst>
                                          <p:attrName>ppt_w</p:attrName>
                                        </p:attrNameLst>
                                      </p:cBhvr>
                                      <p:tavLst>
                                        <p:tav tm="0">
                                          <p:val>
                                            <p:fltVal val="0"/>
                                          </p:val>
                                        </p:tav>
                                        <p:tav tm="100000">
                                          <p:val>
                                            <p:strVal val="#ppt_w"/>
                                          </p:val>
                                        </p:tav>
                                      </p:tavLst>
                                    </p:anim>
                                    <p:anim calcmode="lin" valueType="num">
                                      <p:cBhvr>
                                        <p:cTn id="40" dur="500" fill="hold"/>
                                        <p:tgtEl>
                                          <p:spTgt spid="541702"/>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41701"/>
                                        </p:tgtEl>
                                        <p:attrNameLst>
                                          <p:attrName>style.visibility</p:attrName>
                                        </p:attrNameLst>
                                      </p:cBhvr>
                                      <p:to>
                                        <p:strVal val="visible"/>
                                      </p:to>
                                    </p:set>
                                    <p:animEffect transition="in" filter="slide(fromBottom)">
                                      <p:cBhvr>
                                        <p:cTn id="45" dur="500"/>
                                        <p:tgtEl>
                                          <p:spTgt spid="54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nimBg="1"/>
      <p:bldP spid="541699" grpId="0" animBg="1"/>
      <p:bldP spid="541700" grpId="0" animBg="1"/>
      <p:bldP spid="541701" grpId="0" animBg="1"/>
      <p:bldP spid="541702" grpId="0"/>
      <p:bldP spid="541704" grpId="0" animBg="1"/>
      <p:bldP spid="541705" grpId="0"/>
      <p:bldP spid="541706" grpId="0"/>
      <p:bldP spid="5417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395288" y="1744663"/>
            <a:ext cx="8570912" cy="946150"/>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lang="en-US" altLang="zh-CN" sz="2800">
                <a:latin typeface="Arial" panose="020B0604020202020204" pitchFamily="34" charset="0"/>
              </a:rPr>
              <a:t>        </a:t>
            </a:r>
            <a:r>
              <a:rPr lang="zh-CN" altLang="en-US" sz="2800">
                <a:latin typeface="Arial" panose="020B0604020202020204" pitchFamily="34" charset="0"/>
              </a:rPr>
              <a:t>也称自然权码，其排列简单，完全符合二～十进制数之间的转换规律。</a:t>
            </a:r>
          </a:p>
        </p:txBody>
      </p:sp>
      <p:sp>
        <p:nvSpPr>
          <p:cNvPr id="542723" name="Text Box 3"/>
          <p:cNvSpPr txBox="1">
            <a:spLocks noChangeArrowheads="1"/>
          </p:cNvSpPr>
          <p:nvPr/>
        </p:nvSpPr>
        <p:spPr bwMode="auto">
          <a:xfrm>
            <a:off x="423863" y="2692400"/>
            <a:ext cx="8543925" cy="946150"/>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lang="en-US" altLang="zh-CN" sz="2800">
                <a:latin typeface="Times New Roman" panose="02020603050405020304" pitchFamily="18" charset="0"/>
              </a:rPr>
              <a:t>        </a:t>
            </a:r>
            <a:r>
              <a:rPr lang="zh-CN" altLang="en-US" sz="2800">
                <a:latin typeface="Times New Roman" panose="02020603050405020304" pitchFamily="18" charset="0"/>
              </a:rPr>
              <a:t>当用</a:t>
            </a:r>
            <a:r>
              <a:rPr lang="en-US" altLang="zh-CN" sz="2800">
                <a:latin typeface="Times New Roman" panose="02020603050405020304" pitchFamily="18" charset="0"/>
              </a:rPr>
              <a:t>4</a:t>
            </a:r>
            <a:r>
              <a:rPr lang="zh-CN" altLang="en-US" sz="2800">
                <a:latin typeface="Times New Roman" panose="02020603050405020304" pitchFamily="18" charset="0"/>
              </a:rPr>
              <a:t>位二进制码时，有</a:t>
            </a:r>
            <a:r>
              <a:rPr lang="en-US" altLang="zh-CN" sz="2800">
                <a:latin typeface="Times New Roman" panose="02020603050405020304" pitchFamily="18" charset="0"/>
              </a:rPr>
              <a:t>0000</a:t>
            </a:r>
            <a:r>
              <a:rPr lang="zh-CN" altLang="en-US" sz="2800">
                <a:latin typeface="Times New Roman" panose="02020603050405020304" pitchFamily="18" charset="0"/>
              </a:rPr>
              <a:t>～</a:t>
            </a:r>
            <a:r>
              <a:rPr lang="en-US" altLang="zh-CN" sz="2800">
                <a:latin typeface="Times New Roman" panose="02020603050405020304" pitchFamily="18" charset="0"/>
              </a:rPr>
              <a:t>1111</a:t>
            </a:r>
            <a:r>
              <a:rPr lang="zh-CN" altLang="en-US" sz="2800">
                <a:latin typeface="Times New Roman" panose="02020603050405020304" pitchFamily="18" charset="0"/>
              </a:rPr>
              <a:t>十六种组合，分别代表</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15</a:t>
            </a:r>
            <a:r>
              <a:rPr lang="zh-CN" altLang="en-US" sz="2800">
                <a:latin typeface="Times New Roman" panose="02020603050405020304" pitchFamily="18" charset="0"/>
              </a:rPr>
              <a:t>的十进制数。</a:t>
            </a:r>
          </a:p>
        </p:txBody>
      </p:sp>
      <p:sp>
        <p:nvSpPr>
          <p:cNvPr id="542724" name="Text Box 4"/>
          <p:cNvSpPr txBox="1">
            <a:spLocks noChangeArrowheads="1"/>
          </p:cNvSpPr>
          <p:nvPr/>
        </p:nvSpPr>
        <p:spPr bwMode="auto">
          <a:xfrm>
            <a:off x="366713" y="4643438"/>
            <a:ext cx="6543675" cy="457200"/>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lang="en-US" altLang="zh-CN" sz="2400">
                <a:solidFill>
                  <a:srgbClr val="3333CC"/>
                </a:solidFill>
                <a:latin typeface="Times New Roman" panose="02020603050405020304" pitchFamily="18" charset="0"/>
              </a:rPr>
              <a:t>        </a:t>
            </a:r>
            <a:r>
              <a:rPr lang="zh-CN" altLang="en-US" sz="2400">
                <a:solidFill>
                  <a:srgbClr val="3333CC"/>
                </a:solidFill>
                <a:latin typeface="Times New Roman" panose="02020603050405020304" pitchFamily="18" charset="0"/>
              </a:rPr>
              <a:t>如果用</a:t>
            </a:r>
            <a:r>
              <a:rPr lang="en-US" altLang="zh-CN" sz="2400">
                <a:solidFill>
                  <a:srgbClr val="3333CC"/>
                </a:solidFill>
                <a:latin typeface="Times New Roman" panose="02020603050405020304" pitchFamily="18" charset="0"/>
              </a:rPr>
              <a:t>n</a:t>
            </a:r>
            <a:r>
              <a:rPr lang="zh-CN" altLang="en-US" sz="2400">
                <a:solidFill>
                  <a:srgbClr val="3333CC"/>
                </a:solidFill>
                <a:latin typeface="Times New Roman" panose="02020603050405020304" pitchFamily="18" charset="0"/>
              </a:rPr>
              <a:t>位二进制码时，有</a:t>
            </a:r>
            <a:r>
              <a:rPr lang="en-US" altLang="zh-CN" sz="2400">
                <a:solidFill>
                  <a:srgbClr val="3333CC"/>
                </a:solidFill>
                <a:latin typeface="Times New Roman" panose="02020603050405020304" pitchFamily="18" charset="0"/>
              </a:rPr>
              <a:t>2</a:t>
            </a:r>
            <a:r>
              <a:rPr lang="en-US" altLang="zh-CN" sz="2400" baseline="30000">
                <a:solidFill>
                  <a:srgbClr val="3333CC"/>
                </a:solidFill>
                <a:latin typeface="Times New Roman" panose="02020603050405020304" pitchFamily="18" charset="0"/>
              </a:rPr>
              <a:t>n</a:t>
            </a:r>
            <a:r>
              <a:rPr lang="en-US" altLang="zh-CN" sz="2400">
                <a:solidFill>
                  <a:srgbClr val="3333CC"/>
                </a:solidFill>
                <a:latin typeface="Times New Roman" panose="02020603050405020304" pitchFamily="18" charset="0"/>
              </a:rPr>
              <a:t> </a:t>
            </a:r>
            <a:r>
              <a:rPr lang="zh-CN" altLang="en-US" sz="2400">
                <a:solidFill>
                  <a:srgbClr val="3333CC"/>
                </a:solidFill>
                <a:latin typeface="Times New Roman" panose="02020603050405020304" pitchFamily="18" charset="0"/>
              </a:rPr>
              <a:t>个代码。</a:t>
            </a:r>
          </a:p>
        </p:txBody>
      </p:sp>
      <p:sp>
        <p:nvSpPr>
          <p:cNvPr id="59397" name="Text Box 6"/>
          <p:cNvSpPr txBox="1">
            <a:spLocks noChangeArrowheads="1"/>
          </p:cNvSpPr>
          <p:nvPr/>
        </p:nvSpPr>
        <p:spPr bwMode="auto">
          <a:xfrm>
            <a:off x="3132138" y="692150"/>
            <a:ext cx="268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
        <p:nvSpPr>
          <p:cNvPr id="542727" name="Text Box 7"/>
          <p:cNvSpPr txBox="1">
            <a:spLocks noChangeArrowheads="1"/>
          </p:cNvSpPr>
          <p:nvPr/>
        </p:nvSpPr>
        <p:spPr bwMode="auto">
          <a:xfrm>
            <a:off x="250825" y="1123950"/>
            <a:ext cx="288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1.</a:t>
            </a:r>
            <a:r>
              <a:rPr kumimoji="1" lang="zh-CN" altLang="en-US" sz="2800">
                <a:latin typeface="华文新魏" panose="02010800040101010101" pitchFamily="2" charset="-122"/>
                <a:ea typeface="华文新魏" panose="02010800040101010101" pitchFamily="2" charset="-122"/>
              </a:rPr>
              <a:t>自然二进制码</a:t>
            </a:r>
          </a:p>
        </p:txBody>
      </p:sp>
      <p:sp>
        <p:nvSpPr>
          <p:cNvPr id="542728" name="Text Box 8"/>
          <p:cNvSpPr txBox="1">
            <a:spLocks noChangeArrowheads="1"/>
          </p:cNvSpPr>
          <p:nvPr/>
        </p:nvSpPr>
        <p:spPr bwMode="auto">
          <a:xfrm>
            <a:off x="395288" y="3627438"/>
            <a:ext cx="8543925" cy="946150"/>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lang="en-US" altLang="zh-CN" sz="2800">
                <a:latin typeface="Times New Roman" panose="02020603050405020304" pitchFamily="18" charset="0"/>
              </a:rPr>
              <a:t>        </a:t>
            </a:r>
            <a:r>
              <a:rPr lang="zh-CN" altLang="en-US" sz="2800">
                <a:latin typeface="Times New Roman" panose="02020603050405020304" pitchFamily="18" charset="0"/>
              </a:rPr>
              <a:t>如用</a:t>
            </a:r>
            <a:r>
              <a:rPr lang="en-US" altLang="zh-CN" sz="2800">
                <a:latin typeface="Times New Roman" panose="02020603050405020304" pitchFamily="18" charset="0"/>
              </a:rPr>
              <a:t>5</a:t>
            </a:r>
            <a:r>
              <a:rPr lang="zh-CN" altLang="en-US" sz="2800">
                <a:latin typeface="Times New Roman" panose="02020603050405020304" pitchFamily="18" charset="0"/>
              </a:rPr>
              <a:t>位二进制码时，有</a:t>
            </a:r>
            <a:r>
              <a:rPr lang="en-US" altLang="zh-CN" sz="2800">
                <a:latin typeface="Times New Roman" panose="02020603050405020304" pitchFamily="18" charset="0"/>
              </a:rPr>
              <a:t>00000</a:t>
            </a:r>
            <a:r>
              <a:rPr lang="zh-CN" altLang="en-US" sz="2800">
                <a:latin typeface="Times New Roman" panose="02020603050405020304" pitchFamily="18" charset="0"/>
              </a:rPr>
              <a:t>～</a:t>
            </a:r>
            <a:r>
              <a:rPr lang="en-US" altLang="zh-CN" sz="2800">
                <a:latin typeface="Times New Roman" panose="02020603050405020304" pitchFamily="18" charset="0"/>
              </a:rPr>
              <a:t>11111</a:t>
            </a:r>
            <a:r>
              <a:rPr lang="zh-CN" altLang="en-US" sz="2800">
                <a:latin typeface="Times New Roman" panose="02020603050405020304" pitchFamily="18" charset="0"/>
              </a:rPr>
              <a:t>三十二种组合，分别代表</a:t>
            </a:r>
            <a:r>
              <a:rPr lang="en-US" altLang="zh-CN" sz="2800">
                <a:latin typeface="Times New Roman" panose="02020603050405020304" pitchFamily="18" charset="0"/>
              </a:rPr>
              <a:t>0</a:t>
            </a:r>
            <a:r>
              <a:rPr lang="zh-CN" altLang="en-US" sz="2800">
                <a:latin typeface="Times New Roman" panose="02020603050405020304" pitchFamily="18" charset="0"/>
              </a:rPr>
              <a:t>～</a:t>
            </a:r>
            <a:r>
              <a:rPr lang="en-US" altLang="zh-CN" sz="2800">
                <a:latin typeface="Times New Roman" panose="02020603050405020304" pitchFamily="18" charset="0"/>
              </a:rPr>
              <a:t>31</a:t>
            </a:r>
            <a:r>
              <a:rPr lang="zh-CN" altLang="en-US" sz="2800">
                <a:latin typeface="Times New Roman" panose="02020603050405020304" pitchFamily="18" charset="0"/>
              </a:rPr>
              <a:t>的十进制数。</a:t>
            </a:r>
          </a:p>
        </p:txBody>
      </p:sp>
      <p:sp>
        <p:nvSpPr>
          <p:cNvPr id="542729" name="Text Box 9"/>
          <p:cNvSpPr txBox="1">
            <a:spLocks noChangeArrowheads="1"/>
          </p:cNvSpPr>
          <p:nvPr/>
        </p:nvSpPr>
        <p:spPr bwMode="auto">
          <a:xfrm>
            <a:off x="395288" y="5589588"/>
            <a:ext cx="8455025" cy="9461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800">
                <a:latin typeface="宋体" panose="02010600030101010101" pitchFamily="2" charset="-122"/>
              </a:rPr>
              <a:t>    BCD</a:t>
            </a:r>
            <a:r>
              <a:rPr lang="zh-CN" altLang="en-US" sz="2800">
                <a:latin typeface="宋体" panose="02010600030101010101" pitchFamily="2" charset="-122"/>
              </a:rPr>
              <a:t>码又称二～十进制码，用</a:t>
            </a:r>
            <a:r>
              <a:rPr lang="en-US" altLang="zh-CN" sz="2800">
                <a:latin typeface="宋体" panose="02010600030101010101" pitchFamily="2" charset="-122"/>
              </a:rPr>
              <a:t>4</a:t>
            </a:r>
            <a:r>
              <a:rPr lang="zh-CN" altLang="en-US" sz="2800">
                <a:latin typeface="宋体" panose="02010600030101010101" pitchFamily="2" charset="-122"/>
              </a:rPr>
              <a:t>位二进制数码来表示十进制数中的</a:t>
            </a:r>
            <a:r>
              <a:rPr lang="en-US" altLang="zh-CN" sz="2800">
                <a:latin typeface="宋体" panose="02010600030101010101" pitchFamily="2" charset="-122"/>
              </a:rPr>
              <a:t>0</a:t>
            </a:r>
            <a:r>
              <a:rPr lang="zh-CN" altLang="en-US" sz="2800">
                <a:latin typeface="宋体" panose="02010600030101010101" pitchFamily="2" charset="-122"/>
              </a:rPr>
              <a:t>～</a:t>
            </a:r>
            <a:r>
              <a:rPr lang="en-US" altLang="zh-CN" sz="2800">
                <a:latin typeface="宋体" panose="02010600030101010101" pitchFamily="2" charset="-122"/>
              </a:rPr>
              <a:t>9</a:t>
            </a:r>
            <a:r>
              <a:rPr lang="zh-CN" altLang="en-US" sz="2800">
                <a:latin typeface="宋体" panose="02010600030101010101" pitchFamily="2" charset="-122"/>
              </a:rPr>
              <a:t>十个数码。</a:t>
            </a:r>
          </a:p>
        </p:txBody>
      </p:sp>
      <p:sp>
        <p:nvSpPr>
          <p:cNvPr id="542730" name="Text Box 10"/>
          <p:cNvSpPr txBox="1">
            <a:spLocks noChangeArrowheads="1"/>
          </p:cNvSpPr>
          <p:nvPr/>
        </p:nvSpPr>
        <p:spPr bwMode="auto">
          <a:xfrm>
            <a:off x="250825" y="5119688"/>
            <a:ext cx="561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2.</a:t>
            </a:r>
            <a:r>
              <a:rPr kumimoji="1" lang="en-US" altLang="zh-CN" sz="2800">
                <a:latin typeface="Times New Roman" panose="02020603050405020304" pitchFamily="18" charset="0"/>
                <a:ea typeface="华文新魏" panose="02010800040101010101" pitchFamily="2" charset="-122"/>
              </a:rPr>
              <a:t>BCD(</a:t>
            </a:r>
            <a:r>
              <a:rPr kumimoji="1" lang="en-US" altLang="en-US" sz="2800">
                <a:latin typeface="Times New Roman" panose="02020603050405020304" pitchFamily="18" charset="0"/>
                <a:ea typeface="华文新魏" panose="02010800040101010101" pitchFamily="2" charset="-122"/>
              </a:rPr>
              <a:t>Binary-Coded-Decimal</a:t>
            </a:r>
            <a:r>
              <a:rPr kumimoji="1" lang="en-US" altLang="zh-CN" sz="2800">
                <a:latin typeface="Times New Roman" panose="02020603050405020304" pitchFamily="18" charset="0"/>
                <a:ea typeface="华文新魏" panose="02010800040101010101" pitchFamily="2" charset="-122"/>
              </a:rPr>
              <a:t>)</a:t>
            </a:r>
            <a:r>
              <a:rPr kumimoji="1" lang="zh-CN" altLang="en-US" sz="2800">
                <a:latin typeface="华文新魏" panose="02010800040101010101" pitchFamily="2" charset="-122"/>
                <a:ea typeface="华文新魏" panose="02010800040101010101" pitchFamily="2" charset="-122"/>
              </a:rPr>
              <a:t>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542727"/>
                                        </p:tgtEl>
                                        <p:attrNameLst>
                                          <p:attrName>style.visibility</p:attrName>
                                        </p:attrNameLst>
                                      </p:cBhvr>
                                      <p:to>
                                        <p:strVal val="visible"/>
                                      </p:to>
                                    </p:set>
                                    <p:anim calcmode="lin" valueType="num">
                                      <p:cBhvr additive="base">
                                        <p:cTn id="7" dur="500" fill="hold"/>
                                        <p:tgtEl>
                                          <p:spTgt spid="542727"/>
                                        </p:tgtEl>
                                        <p:attrNameLst>
                                          <p:attrName>ppt_x</p:attrName>
                                        </p:attrNameLst>
                                      </p:cBhvr>
                                      <p:tavLst>
                                        <p:tav tm="0">
                                          <p:val>
                                            <p:strVal val="#ppt_x"/>
                                          </p:val>
                                        </p:tav>
                                        <p:tav tm="100000">
                                          <p:val>
                                            <p:strVal val="#ppt_x"/>
                                          </p:val>
                                        </p:tav>
                                      </p:tavLst>
                                    </p:anim>
                                    <p:anim calcmode="lin" valueType="num">
                                      <p:cBhvr additive="base">
                                        <p:cTn id="8" dur="500" fill="hold"/>
                                        <p:tgtEl>
                                          <p:spTgt spid="54272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2722"/>
                                        </p:tgtEl>
                                        <p:attrNameLst>
                                          <p:attrName>style.visibility</p:attrName>
                                        </p:attrNameLst>
                                      </p:cBhvr>
                                      <p:to>
                                        <p:strVal val="visible"/>
                                      </p:to>
                                    </p:set>
                                    <p:animEffect transition="in" filter="slide(fromBottom)">
                                      <p:cBhvr>
                                        <p:cTn id="13" dur="500"/>
                                        <p:tgtEl>
                                          <p:spTgt spid="542722"/>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542723"/>
                                        </p:tgtEl>
                                        <p:attrNameLst>
                                          <p:attrName>style.visibility</p:attrName>
                                        </p:attrNameLst>
                                      </p:cBhvr>
                                      <p:to>
                                        <p:strVal val="visible"/>
                                      </p:to>
                                    </p:set>
                                    <p:anim calcmode="lin" valueType="num">
                                      <p:cBhvr additive="base">
                                        <p:cTn id="16" dur="500" fill="hold"/>
                                        <p:tgtEl>
                                          <p:spTgt spid="542723"/>
                                        </p:tgtEl>
                                        <p:attrNameLst>
                                          <p:attrName>ppt_x</p:attrName>
                                        </p:attrNameLst>
                                      </p:cBhvr>
                                      <p:tavLst>
                                        <p:tav tm="0">
                                          <p:val>
                                            <p:strVal val="0-#ppt_w/2"/>
                                          </p:val>
                                        </p:tav>
                                        <p:tav tm="100000">
                                          <p:val>
                                            <p:strVal val="#ppt_x"/>
                                          </p:val>
                                        </p:tav>
                                      </p:tavLst>
                                    </p:anim>
                                    <p:anim calcmode="lin" valueType="num">
                                      <p:cBhvr additive="base">
                                        <p:cTn id="17" dur="500" fill="hold"/>
                                        <p:tgtEl>
                                          <p:spTgt spid="5427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42728"/>
                                        </p:tgtEl>
                                        <p:attrNameLst>
                                          <p:attrName>style.visibility</p:attrName>
                                        </p:attrNameLst>
                                      </p:cBhvr>
                                      <p:to>
                                        <p:strVal val="visible"/>
                                      </p:to>
                                    </p:set>
                                    <p:anim calcmode="lin" valueType="num">
                                      <p:cBhvr additive="base">
                                        <p:cTn id="22" dur="500" fill="hold"/>
                                        <p:tgtEl>
                                          <p:spTgt spid="542728"/>
                                        </p:tgtEl>
                                        <p:attrNameLst>
                                          <p:attrName>ppt_x</p:attrName>
                                        </p:attrNameLst>
                                      </p:cBhvr>
                                      <p:tavLst>
                                        <p:tav tm="0">
                                          <p:val>
                                            <p:strVal val="0-#ppt_w/2"/>
                                          </p:val>
                                        </p:tav>
                                        <p:tav tm="100000">
                                          <p:val>
                                            <p:strVal val="#ppt_x"/>
                                          </p:val>
                                        </p:tav>
                                      </p:tavLst>
                                    </p:anim>
                                    <p:anim calcmode="lin" valueType="num">
                                      <p:cBhvr additive="base">
                                        <p:cTn id="23" dur="500" fill="hold"/>
                                        <p:tgtEl>
                                          <p:spTgt spid="5427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42724"/>
                                        </p:tgtEl>
                                        <p:attrNameLst>
                                          <p:attrName>style.visibility</p:attrName>
                                        </p:attrNameLst>
                                      </p:cBhvr>
                                      <p:to>
                                        <p:strVal val="visible"/>
                                      </p:to>
                                    </p:set>
                                    <p:anim calcmode="lin" valueType="num">
                                      <p:cBhvr additive="base">
                                        <p:cTn id="28" dur="500" fill="hold"/>
                                        <p:tgtEl>
                                          <p:spTgt spid="542724"/>
                                        </p:tgtEl>
                                        <p:attrNameLst>
                                          <p:attrName>ppt_x</p:attrName>
                                        </p:attrNameLst>
                                      </p:cBhvr>
                                      <p:tavLst>
                                        <p:tav tm="0">
                                          <p:val>
                                            <p:strVal val="0-#ppt_w/2"/>
                                          </p:val>
                                        </p:tav>
                                        <p:tav tm="100000">
                                          <p:val>
                                            <p:strVal val="#ppt_x"/>
                                          </p:val>
                                        </p:tav>
                                      </p:tavLst>
                                    </p:anim>
                                    <p:anim calcmode="lin" valueType="num">
                                      <p:cBhvr additive="base">
                                        <p:cTn id="29" dur="500" fill="hold"/>
                                        <p:tgtEl>
                                          <p:spTgt spid="5427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CHIMES.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542730"/>
                                        </p:tgtEl>
                                        <p:attrNameLst>
                                          <p:attrName>style.visibility</p:attrName>
                                        </p:attrNameLst>
                                      </p:cBhvr>
                                      <p:to>
                                        <p:strVal val="visible"/>
                                      </p:to>
                                    </p:set>
                                    <p:anim calcmode="lin" valueType="num">
                                      <p:cBhvr additive="base">
                                        <p:cTn id="34" dur="500" fill="hold"/>
                                        <p:tgtEl>
                                          <p:spTgt spid="542730"/>
                                        </p:tgtEl>
                                        <p:attrNameLst>
                                          <p:attrName>ppt_x</p:attrName>
                                        </p:attrNameLst>
                                      </p:cBhvr>
                                      <p:tavLst>
                                        <p:tav tm="0">
                                          <p:val>
                                            <p:strVal val="#ppt_x"/>
                                          </p:val>
                                        </p:tav>
                                        <p:tav tm="100000">
                                          <p:val>
                                            <p:strVal val="#ppt_x"/>
                                          </p:val>
                                        </p:tav>
                                      </p:tavLst>
                                    </p:anim>
                                    <p:anim calcmode="lin" valueType="num">
                                      <p:cBhvr additive="base">
                                        <p:cTn id="35" dur="500" fill="hold"/>
                                        <p:tgtEl>
                                          <p:spTgt spid="542730"/>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42729"/>
                                        </p:tgtEl>
                                        <p:attrNameLst>
                                          <p:attrName>style.visibility</p:attrName>
                                        </p:attrNameLst>
                                      </p:cBhvr>
                                      <p:to>
                                        <p:strVal val="visible"/>
                                      </p:to>
                                    </p:set>
                                    <p:animEffect transition="in" filter="slide(fromBottom)">
                                      <p:cBhvr>
                                        <p:cTn id="40" dur="500"/>
                                        <p:tgtEl>
                                          <p:spTgt spid="542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2" grpId="0"/>
      <p:bldP spid="542723" grpId="0" autoUpdateAnimBg="0"/>
      <p:bldP spid="542724" grpId="0" autoUpdateAnimBg="0"/>
      <p:bldP spid="542727" grpId="0" autoUpdateAnimBg="0"/>
      <p:bldP spid="542728" grpId="0" autoUpdateAnimBg="0"/>
      <p:bldP spid="542729" grpId="0"/>
      <p:bldP spid="54273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4"/>
          <p:cNvSpPr>
            <a:spLocks noChangeArrowheads="1"/>
          </p:cNvSpPr>
          <p:nvPr/>
        </p:nvSpPr>
        <p:spPr bwMode="auto">
          <a:xfrm>
            <a:off x="1476375" y="1109663"/>
            <a:ext cx="44767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800">
                <a:solidFill>
                  <a:schemeClr val="accent2"/>
                </a:solidFill>
                <a:latin typeface="楷体_GB2312" pitchFamily="49" charset="-122"/>
                <a:ea typeface="楷体_GB2312" pitchFamily="49" charset="-122"/>
              </a:rPr>
              <a:t>1.</a:t>
            </a:r>
            <a:r>
              <a:rPr kumimoji="1" lang="zh-CN" altLang="en-US" sz="4800">
                <a:solidFill>
                  <a:schemeClr val="accent2"/>
                </a:solidFill>
                <a:latin typeface="楷体_GB2312" pitchFamily="49" charset="-122"/>
                <a:ea typeface="楷体_GB2312" pitchFamily="49" charset="-122"/>
              </a:rPr>
              <a:t>数字逻辑概论</a:t>
            </a:r>
          </a:p>
        </p:txBody>
      </p:sp>
      <p:sp>
        <p:nvSpPr>
          <p:cNvPr id="7171" name="Rectangle 25"/>
          <p:cNvSpPr>
            <a:spLocks noChangeArrowheads="1"/>
          </p:cNvSpPr>
          <p:nvPr/>
        </p:nvSpPr>
        <p:spPr bwMode="auto">
          <a:xfrm>
            <a:off x="1258888" y="23018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1.1 </a:t>
            </a:r>
            <a:r>
              <a:rPr kumimoji="1" lang="zh-CN" altLang="en-US" sz="3200">
                <a:solidFill>
                  <a:srgbClr val="000066"/>
                </a:solidFill>
                <a:latin typeface="楷体_GB2312" pitchFamily="49" charset="-122"/>
                <a:ea typeface="楷体_GB2312" pitchFamily="49" charset="-122"/>
                <a:hlinkClick r:id="rId3" action="ppaction://hlinksldjump"/>
              </a:rPr>
              <a:t>数字电路与数字信号</a:t>
            </a:r>
            <a:endParaRPr kumimoji="1" lang="zh-CN" altLang="en-US" sz="3200">
              <a:solidFill>
                <a:srgbClr val="000066"/>
              </a:solidFill>
              <a:latin typeface="楷体_GB2312" pitchFamily="49" charset="-122"/>
              <a:ea typeface="楷体_GB2312" pitchFamily="49" charset="-122"/>
            </a:endParaRPr>
          </a:p>
        </p:txBody>
      </p:sp>
      <p:sp>
        <p:nvSpPr>
          <p:cNvPr id="7172" name="Rectangle 26"/>
          <p:cNvSpPr>
            <a:spLocks noChangeArrowheads="1"/>
          </p:cNvSpPr>
          <p:nvPr/>
        </p:nvSpPr>
        <p:spPr bwMode="auto">
          <a:xfrm>
            <a:off x="1258888" y="2924175"/>
            <a:ext cx="160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ction="ppaction://hlinkpres?slideindex=1&amp;slidetitle="/>
              </a:rPr>
              <a:t>1.2 </a:t>
            </a:r>
            <a:r>
              <a:rPr kumimoji="1" lang="zh-CN" altLang="en-US" sz="3200">
                <a:solidFill>
                  <a:srgbClr val="000066"/>
                </a:solidFill>
                <a:latin typeface="楷体_GB2312" pitchFamily="49" charset="-122"/>
                <a:ea typeface="楷体_GB2312" pitchFamily="49" charset="-122"/>
                <a:hlinkClick r:id="rId4" action="ppaction://hlinkpres?slideindex=1&amp;slidetitle="/>
              </a:rPr>
              <a:t>数制</a:t>
            </a:r>
            <a:endParaRPr kumimoji="1" lang="zh-CN" altLang="en-US" sz="3200">
              <a:solidFill>
                <a:srgbClr val="000066"/>
              </a:solidFill>
              <a:latin typeface="楷体_GB2312" pitchFamily="49" charset="-122"/>
              <a:ea typeface="楷体_GB2312" pitchFamily="49" charset="-122"/>
            </a:endParaRPr>
          </a:p>
        </p:txBody>
      </p:sp>
      <p:sp>
        <p:nvSpPr>
          <p:cNvPr id="7173" name="Rectangle 27"/>
          <p:cNvSpPr>
            <a:spLocks noChangeArrowheads="1"/>
          </p:cNvSpPr>
          <p:nvPr/>
        </p:nvSpPr>
        <p:spPr bwMode="auto">
          <a:xfrm>
            <a:off x="1258888" y="3500438"/>
            <a:ext cx="445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5" action="ppaction://hlinkpres?slideindex=1&amp;slidetitle="/>
              </a:rPr>
              <a:t>1.3 </a:t>
            </a:r>
            <a:r>
              <a:rPr kumimoji="1" lang="zh-CN" altLang="en-US" sz="3200">
                <a:solidFill>
                  <a:srgbClr val="000066"/>
                </a:solidFill>
                <a:latin typeface="楷体_GB2312" pitchFamily="49" charset="-122"/>
                <a:ea typeface="楷体_GB2312" pitchFamily="49" charset="-122"/>
                <a:hlinkClick r:id="rId5" action="ppaction://hlinkpres?slideindex=1&amp;slidetitle="/>
              </a:rPr>
              <a:t>二进制数的算术运算</a:t>
            </a:r>
            <a:endParaRPr kumimoji="1" lang="zh-CN" altLang="en-US" sz="3200">
              <a:solidFill>
                <a:srgbClr val="000066"/>
              </a:solidFill>
              <a:latin typeface="楷体_GB2312" pitchFamily="49" charset="-122"/>
              <a:ea typeface="楷体_GB2312" pitchFamily="49" charset="-122"/>
            </a:endParaRPr>
          </a:p>
        </p:txBody>
      </p:sp>
      <p:sp>
        <p:nvSpPr>
          <p:cNvPr id="7174" name="Rectangle 28"/>
          <p:cNvSpPr>
            <a:spLocks noChangeArrowheads="1"/>
          </p:cNvSpPr>
          <p:nvPr/>
        </p:nvSpPr>
        <p:spPr bwMode="auto">
          <a:xfrm>
            <a:off x="1258888" y="4076700"/>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6" action="ppaction://hlinkpres?slideindex=1&amp;slidetitle="/>
              </a:rPr>
              <a:t>1.4 </a:t>
            </a:r>
            <a:r>
              <a:rPr kumimoji="1" lang="zh-CN" altLang="en-US" sz="3200">
                <a:solidFill>
                  <a:srgbClr val="000066"/>
                </a:solidFill>
                <a:latin typeface="楷体_GB2312" pitchFamily="49" charset="-122"/>
                <a:ea typeface="楷体_GB2312" pitchFamily="49" charset="-122"/>
                <a:hlinkClick r:id="rId6" action="ppaction://hlinkpres?slideindex=1&amp;slidetitle="/>
              </a:rPr>
              <a:t>二进制代码</a:t>
            </a:r>
            <a:endParaRPr kumimoji="1" lang="zh-CN" altLang="en-US" sz="3200">
              <a:solidFill>
                <a:srgbClr val="000066"/>
              </a:solidFill>
              <a:latin typeface="楷体_GB2312" pitchFamily="49" charset="-122"/>
              <a:ea typeface="楷体_GB2312" pitchFamily="49" charset="-122"/>
            </a:endParaRPr>
          </a:p>
        </p:txBody>
      </p:sp>
      <p:sp>
        <p:nvSpPr>
          <p:cNvPr id="7175" name="Rectangle 31"/>
          <p:cNvSpPr>
            <a:spLocks noChangeArrowheads="1"/>
          </p:cNvSpPr>
          <p:nvPr/>
        </p:nvSpPr>
        <p:spPr bwMode="auto">
          <a:xfrm>
            <a:off x="1276350" y="4797425"/>
            <a:ext cx="607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7" action="ppaction://hlinkpres?slideindex=1&amp;slidetitle="/>
              </a:rPr>
              <a:t>1.5 </a:t>
            </a:r>
            <a:r>
              <a:rPr kumimoji="1" lang="zh-CN" altLang="en-US" sz="3200">
                <a:solidFill>
                  <a:srgbClr val="000066"/>
                </a:solidFill>
                <a:latin typeface="楷体_GB2312" pitchFamily="49" charset="-122"/>
                <a:ea typeface="楷体_GB2312" pitchFamily="49" charset="-122"/>
                <a:hlinkClick r:id="rId7" action="ppaction://hlinkpres?slideindex=1&amp;slidetitle="/>
              </a:rPr>
              <a:t>二值逻辑变量与基本逻辑运算</a:t>
            </a:r>
            <a:endParaRPr kumimoji="1" lang="zh-CN" altLang="en-US" sz="3200">
              <a:solidFill>
                <a:srgbClr val="000066"/>
              </a:solidFill>
              <a:latin typeface="楷体_GB2312" pitchFamily="49" charset="-122"/>
              <a:ea typeface="楷体_GB2312" pitchFamily="49" charset="-122"/>
            </a:endParaRPr>
          </a:p>
        </p:txBody>
      </p:sp>
      <p:sp>
        <p:nvSpPr>
          <p:cNvPr id="7176" name="Rectangle 32"/>
          <p:cNvSpPr>
            <a:spLocks noChangeArrowheads="1"/>
          </p:cNvSpPr>
          <p:nvPr/>
        </p:nvSpPr>
        <p:spPr bwMode="auto">
          <a:xfrm>
            <a:off x="1276350" y="5445125"/>
            <a:ext cx="4857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8" action="ppaction://hlinkpres?slideindex=1&amp;slidetitle="/>
              </a:rPr>
              <a:t>1.6 </a:t>
            </a:r>
            <a:r>
              <a:rPr kumimoji="1" lang="zh-CN" altLang="en-US" sz="3200">
                <a:solidFill>
                  <a:srgbClr val="000066"/>
                </a:solidFill>
                <a:latin typeface="楷体_GB2312" pitchFamily="49" charset="-122"/>
                <a:ea typeface="楷体_GB2312" pitchFamily="49" charset="-122"/>
                <a:hlinkClick r:id="rId8" action="ppaction://hlinkpres?slideindex=1&amp;slidetitle="/>
              </a:rPr>
              <a:t>逻辑函数及其表示方法</a:t>
            </a:r>
            <a:endParaRPr kumimoji="1" lang="zh-CN" altLang="en-US" sz="3200">
              <a:solidFill>
                <a:srgbClr val="000066"/>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463550" y="3417888"/>
            <a:ext cx="8229600" cy="1031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lang="en-US" altLang="zh-CN" sz="2800">
                <a:solidFill>
                  <a:srgbClr val="3333CC"/>
                </a:solidFill>
                <a:latin typeface="Times New Roman" panose="02020603050405020304" pitchFamily="18" charset="0"/>
              </a:rPr>
              <a:t>        </a:t>
            </a:r>
            <a:r>
              <a:rPr lang="zh-CN" altLang="en-US" sz="2800">
                <a:solidFill>
                  <a:srgbClr val="3333CC"/>
                </a:solidFill>
                <a:latin typeface="Times New Roman" panose="02020603050405020304" pitchFamily="18" charset="0"/>
              </a:rPr>
              <a:t>有多种可能，故而便产生了多种</a:t>
            </a:r>
            <a:r>
              <a:rPr lang="en-US" altLang="zh-CN" sz="2800">
                <a:solidFill>
                  <a:srgbClr val="3333CC"/>
                </a:solidFill>
                <a:latin typeface="Times New Roman" panose="02020603050405020304" pitchFamily="18" charset="0"/>
              </a:rPr>
              <a:t>BCD</a:t>
            </a:r>
            <a:r>
              <a:rPr lang="zh-CN" altLang="en-US" sz="2800">
                <a:solidFill>
                  <a:srgbClr val="3333CC"/>
                </a:solidFill>
                <a:latin typeface="Times New Roman" panose="02020603050405020304" pitchFamily="18" charset="0"/>
              </a:rPr>
              <a:t>码，其中使用最多的是</a:t>
            </a:r>
            <a:r>
              <a:rPr lang="en-US" altLang="zh-CN" sz="2800">
                <a:solidFill>
                  <a:srgbClr val="3333CC"/>
                </a:solidFill>
                <a:latin typeface="Times New Roman" panose="02020603050405020304" pitchFamily="18" charset="0"/>
              </a:rPr>
              <a:t>8421 BCD </a:t>
            </a:r>
            <a:r>
              <a:rPr lang="zh-CN" altLang="en-US" sz="2800">
                <a:solidFill>
                  <a:srgbClr val="3333CC"/>
                </a:solidFill>
                <a:latin typeface="Times New Roman" panose="02020603050405020304" pitchFamily="18" charset="0"/>
              </a:rPr>
              <a:t>码  </a:t>
            </a:r>
            <a:r>
              <a:rPr lang="en-US" altLang="zh-CN" sz="2800">
                <a:solidFill>
                  <a:srgbClr val="3333CC"/>
                </a:solidFill>
                <a:latin typeface="Times New Roman" panose="02020603050405020304" pitchFamily="18" charset="0"/>
              </a:rPr>
              <a:t>(</a:t>
            </a:r>
            <a:r>
              <a:rPr lang="zh-CN" altLang="en-US" sz="2800">
                <a:solidFill>
                  <a:srgbClr val="3333CC"/>
                </a:solidFill>
                <a:latin typeface="Times New Roman" panose="02020603050405020304" pitchFamily="18" charset="0"/>
              </a:rPr>
              <a:t>简称</a:t>
            </a:r>
            <a:r>
              <a:rPr lang="en-US" altLang="zh-CN" sz="2800">
                <a:solidFill>
                  <a:srgbClr val="3333CC"/>
                </a:solidFill>
                <a:latin typeface="Times New Roman" panose="02020603050405020304" pitchFamily="18" charset="0"/>
              </a:rPr>
              <a:t>8421 </a:t>
            </a:r>
            <a:r>
              <a:rPr lang="zh-CN" altLang="en-US" sz="2800">
                <a:solidFill>
                  <a:srgbClr val="3333CC"/>
                </a:solidFill>
                <a:latin typeface="Times New Roman" panose="02020603050405020304" pitchFamily="18" charset="0"/>
              </a:rPr>
              <a:t>码</a:t>
            </a:r>
            <a:r>
              <a:rPr lang="en-US" altLang="zh-CN" sz="2800">
                <a:solidFill>
                  <a:srgbClr val="3333CC"/>
                </a:solidFill>
                <a:latin typeface="Times New Roman" panose="02020603050405020304" pitchFamily="18" charset="0"/>
              </a:rPr>
              <a:t>)</a:t>
            </a:r>
            <a:r>
              <a:rPr lang="zh-CN" altLang="en-US" sz="2800">
                <a:solidFill>
                  <a:srgbClr val="3333CC"/>
                </a:solidFill>
                <a:latin typeface="Times New Roman" panose="02020603050405020304" pitchFamily="18" charset="0"/>
              </a:rPr>
              <a:t>。</a:t>
            </a:r>
            <a:endParaRPr lang="zh-CN" altLang="en-US" sz="2800" b="0">
              <a:solidFill>
                <a:srgbClr val="3333CC"/>
              </a:solidFill>
              <a:latin typeface="Times New Roman" panose="02020603050405020304" pitchFamily="18" charset="0"/>
            </a:endParaRPr>
          </a:p>
        </p:txBody>
      </p:sp>
      <p:sp>
        <p:nvSpPr>
          <p:cNvPr id="543747" name="Text Box 3"/>
          <p:cNvSpPr txBox="1">
            <a:spLocks noChangeArrowheads="1"/>
          </p:cNvSpPr>
          <p:nvPr/>
        </p:nvSpPr>
        <p:spPr bwMode="auto">
          <a:xfrm>
            <a:off x="463550" y="1962150"/>
            <a:ext cx="8229600" cy="1501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lang="en-US" altLang="zh-CN" sz="2800">
                <a:solidFill>
                  <a:srgbClr val="3333CC"/>
                </a:solidFill>
                <a:latin typeface="Times New Roman" panose="02020603050405020304" pitchFamily="18" charset="0"/>
              </a:rPr>
              <a:t>        </a:t>
            </a:r>
            <a:r>
              <a:rPr lang="zh-CN" altLang="en-US" sz="2800">
                <a:solidFill>
                  <a:srgbClr val="3333CC"/>
                </a:solidFill>
                <a:latin typeface="Times New Roman" panose="02020603050405020304" pitchFamily="18" charset="0"/>
              </a:rPr>
              <a:t>四位二进制码可产生</a:t>
            </a:r>
            <a:r>
              <a:rPr lang="en-US" altLang="zh-CN" sz="2800">
                <a:solidFill>
                  <a:srgbClr val="3333CC"/>
                </a:solidFill>
                <a:latin typeface="Times New Roman" panose="02020603050405020304" pitchFamily="18" charset="0"/>
              </a:rPr>
              <a:t>16</a:t>
            </a:r>
            <a:r>
              <a:rPr lang="zh-CN" altLang="en-US" sz="2800">
                <a:solidFill>
                  <a:srgbClr val="3333CC"/>
                </a:solidFill>
                <a:latin typeface="Times New Roman" panose="02020603050405020304" pitchFamily="18" charset="0"/>
              </a:rPr>
              <a:t>个数</a:t>
            </a:r>
            <a:r>
              <a:rPr lang="en-US" altLang="zh-CN" sz="2800">
                <a:solidFill>
                  <a:srgbClr val="3333CC"/>
                </a:solidFill>
                <a:latin typeface="Times New Roman" panose="02020603050405020304" pitchFamily="18" charset="0"/>
              </a:rPr>
              <a:t>0000</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1111</a:t>
            </a:r>
            <a:r>
              <a:rPr lang="zh-CN" altLang="en-US" sz="2800">
                <a:solidFill>
                  <a:srgbClr val="3333CC"/>
                </a:solidFill>
                <a:latin typeface="Times New Roman" panose="02020603050405020304" pitchFamily="18" charset="0"/>
              </a:rPr>
              <a:t>，而表示十进制数只需要</a:t>
            </a:r>
            <a:r>
              <a:rPr lang="en-US" altLang="zh-CN" sz="2800">
                <a:solidFill>
                  <a:srgbClr val="3333CC"/>
                </a:solidFill>
                <a:latin typeface="Times New Roman" panose="02020603050405020304" pitchFamily="18" charset="0"/>
              </a:rPr>
              <a:t>10</a:t>
            </a:r>
            <a:r>
              <a:rPr lang="zh-CN" altLang="en-US" sz="2800">
                <a:solidFill>
                  <a:srgbClr val="3333CC"/>
                </a:solidFill>
                <a:latin typeface="Times New Roman" panose="02020603050405020304" pitchFamily="18" charset="0"/>
              </a:rPr>
              <a:t>个代码，其余</a:t>
            </a:r>
            <a:r>
              <a:rPr lang="en-US" altLang="zh-CN" sz="2800">
                <a:solidFill>
                  <a:srgbClr val="3333CC"/>
                </a:solidFill>
                <a:latin typeface="Times New Roman" panose="02020603050405020304" pitchFamily="18" charset="0"/>
              </a:rPr>
              <a:t>6</a:t>
            </a:r>
            <a:r>
              <a:rPr lang="zh-CN" altLang="en-US" sz="2800">
                <a:solidFill>
                  <a:srgbClr val="3333CC"/>
                </a:solidFill>
                <a:latin typeface="Times New Roman" panose="02020603050405020304" pitchFamily="18" charset="0"/>
              </a:rPr>
              <a:t>个成为多余。选择哪</a:t>
            </a:r>
            <a:r>
              <a:rPr lang="en-US" altLang="zh-CN" sz="2800">
                <a:solidFill>
                  <a:srgbClr val="3333CC"/>
                </a:solidFill>
                <a:latin typeface="Times New Roman" panose="02020603050405020304" pitchFamily="18" charset="0"/>
              </a:rPr>
              <a:t>10</a:t>
            </a:r>
            <a:r>
              <a:rPr lang="zh-CN" altLang="en-US" sz="2800">
                <a:solidFill>
                  <a:srgbClr val="3333CC"/>
                </a:solidFill>
                <a:latin typeface="Times New Roman" panose="02020603050405020304" pitchFamily="18" charset="0"/>
              </a:rPr>
              <a:t>个，丢弃哪</a:t>
            </a:r>
            <a:r>
              <a:rPr lang="en-US" altLang="zh-CN" sz="2800">
                <a:solidFill>
                  <a:srgbClr val="3333CC"/>
                </a:solidFill>
                <a:latin typeface="Times New Roman" panose="02020603050405020304" pitchFamily="18" charset="0"/>
              </a:rPr>
              <a:t>6</a:t>
            </a:r>
            <a:r>
              <a:rPr lang="zh-CN" altLang="en-US" sz="2800">
                <a:solidFill>
                  <a:srgbClr val="3333CC"/>
                </a:solidFill>
                <a:latin typeface="Times New Roman" panose="02020603050405020304" pitchFamily="18" charset="0"/>
              </a:rPr>
              <a:t>个？</a:t>
            </a:r>
            <a:endParaRPr lang="zh-CN" altLang="en-US" sz="2800" b="0">
              <a:solidFill>
                <a:srgbClr val="3333CC"/>
              </a:solidFill>
              <a:latin typeface="Times New Roman" panose="02020603050405020304" pitchFamily="18" charset="0"/>
            </a:endParaRPr>
          </a:p>
        </p:txBody>
      </p:sp>
      <p:sp>
        <p:nvSpPr>
          <p:cNvPr id="543748" name="Text Box 4"/>
          <p:cNvSpPr txBox="1">
            <a:spLocks noChangeArrowheads="1"/>
          </p:cNvSpPr>
          <p:nvPr/>
        </p:nvSpPr>
        <p:spPr bwMode="auto">
          <a:xfrm>
            <a:off x="463550" y="4660900"/>
            <a:ext cx="8308975" cy="1501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lang="en-US" altLang="zh-CN" sz="2800">
                <a:solidFill>
                  <a:srgbClr val="3333CC"/>
                </a:solidFill>
                <a:latin typeface="Times New Roman" panose="02020603050405020304" pitchFamily="18" charset="0"/>
              </a:rPr>
              <a:t>        8421</a:t>
            </a:r>
            <a:r>
              <a:rPr lang="zh-CN" altLang="en-US" sz="2800">
                <a:solidFill>
                  <a:srgbClr val="3333CC"/>
                </a:solidFill>
                <a:latin typeface="Times New Roman" panose="02020603050405020304" pitchFamily="18" charset="0"/>
              </a:rPr>
              <a:t>码是按顺序取四位二进制码中的前十种状态，即</a:t>
            </a:r>
            <a:r>
              <a:rPr lang="en-US" altLang="zh-CN" sz="2800">
                <a:solidFill>
                  <a:srgbClr val="3333CC"/>
                </a:solidFill>
                <a:latin typeface="Times New Roman" panose="02020603050405020304" pitchFamily="18" charset="0"/>
              </a:rPr>
              <a:t>0000</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1001</a:t>
            </a:r>
            <a:r>
              <a:rPr lang="zh-CN" altLang="en-US" sz="2800">
                <a:solidFill>
                  <a:srgbClr val="3333CC"/>
                </a:solidFill>
                <a:latin typeface="Times New Roman" panose="02020603050405020304" pitchFamily="18" charset="0"/>
              </a:rPr>
              <a:t>，分别代表十进制的</a:t>
            </a:r>
            <a:r>
              <a:rPr lang="en-US" altLang="zh-CN" sz="2800">
                <a:solidFill>
                  <a:srgbClr val="3333CC"/>
                </a:solidFill>
                <a:latin typeface="Times New Roman" panose="02020603050405020304" pitchFamily="18" charset="0"/>
              </a:rPr>
              <a:t>0</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9</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1010</a:t>
            </a:r>
            <a:r>
              <a:rPr lang="zh-CN" altLang="en-US" sz="2800">
                <a:solidFill>
                  <a:srgbClr val="3333CC"/>
                </a:solidFill>
                <a:latin typeface="Times New Roman" panose="02020603050405020304" pitchFamily="18" charset="0"/>
              </a:rPr>
              <a:t>到</a:t>
            </a:r>
            <a:r>
              <a:rPr lang="en-US" altLang="zh-CN" sz="2800">
                <a:solidFill>
                  <a:srgbClr val="3333CC"/>
                </a:solidFill>
                <a:latin typeface="Times New Roman" panose="02020603050405020304" pitchFamily="18" charset="0"/>
              </a:rPr>
              <a:t>1111</a:t>
            </a:r>
            <a:r>
              <a:rPr lang="zh-CN" altLang="en-US" sz="2800">
                <a:solidFill>
                  <a:srgbClr val="3333CC"/>
                </a:solidFill>
                <a:latin typeface="Times New Roman" panose="02020603050405020304" pitchFamily="18" charset="0"/>
              </a:rPr>
              <a:t>弃之不用。</a:t>
            </a:r>
            <a:endParaRPr lang="zh-CN" altLang="en-US" sz="2800" b="0">
              <a:solidFill>
                <a:srgbClr val="3333CC"/>
              </a:solidFill>
              <a:latin typeface="Times New Roman" panose="02020603050405020304" pitchFamily="18" charset="0"/>
            </a:endParaRPr>
          </a:p>
        </p:txBody>
      </p:sp>
      <p:sp>
        <p:nvSpPr>
          <p:cNvPr id="60421" name="Text Box 6"/>
          <p:cNvSpPr txBox="1">
            <a:spLocks noChangeArrowheads="1"/>
          </p:cNvSpPr>
          <p:nvPr/>
        </p:nvSpPr>
        <p:spPr bwMode="auto">
          <a:xfrm>
            <a:off x="3130550" y="709613"/>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
        <p:nvSpPr>
          <p:cNvPr id="60422" name="Text Box 7"/>
          <p:cNvSpPr txBox="1">
            <a:spLocks noChangeArrowheads="1"/>
          </p:cNvSpPr>
          <p:nvPr/>
        </p:nvSpPr>
        <p:spPr bwMode="auto">
          <a:xfrm>
            <a:off x="273050" y="1377950"/>
            <a:ext cx="232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2.</a:t>
            </a:r>
            <a:r>
              <a:rPr kumimoji="1" lang="en-US" altLang="zh-CN" sz="2800">
                <a:latin typeface="Times New Roman" panose="02020603050405020304" pitchFamily="18" charset="0"/>
                <a:ea typeface="华文新魏" panose="02010800040101010101" pitchFamily="2" charset="-122"/>
              </a:rPr>
              <a:t>BCD</a:t>
            </a:r>
            <a:r>
              <a:rPr kumimoji="1" lang="zh-CN" altLang="en-US" sz="2800">
                <a:latin typeface="华文新魏" panose="02010800040101010101" pitchFamily="2" charset="-122"/>
                <a:ea typeface="华文新魏" panose="02010800040101010101" pitchFamily="2" charset="-122"/>
              </a:rPr>
              <a:t>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slide(fromBottom)">
                                      <p:cBhvr>
                                        <p:cTn id="7" dur="500"/>
                                        <p:tgtEl>
                                          <p:spTgt spid="543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3746"/>
                                        </p:tgtEl>
                                        <p:attrNameLst>
                                          <p:attrName>style.visibility</p:attrName>
                                        </p:attrNameLst>
                                      </p:cBhvr>
                                      <p:to>
                                        <p:strVal val="visible"/>
                                      </p:to>
                                    </p:set>
                                    <p:animEffect transition="in" filter="slide(fromBottom)">
                                      <p:cBhvr>
                                        <p:cTn id="12" dur="500"/>
                                        <p:tgtEl>
                                          <p:spTgt spid="543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3748"/>
                                        </p:tgtEl>
                                        <p:attrNameLst>
                                          <p:attrName>style.visibility</p:attrName>
                                        </p:attrNameLst>
                                      </p:cBhvr>
                                      <p:to>
                                        <p:strVal val="visible"/>
                                      </p:to>
                                    </p:set>
                                    <p:animEffect transition="in" filter="slide(fromBottom)">
                                      <p:cBhvr>
                                        <p:cTn id="17" dur="500"/>
                                        <p:tgtEl>
                                          <p:spTgt spid="54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p:bldP spid="543747" grpId="0"/>
      <p:bldP spid="54374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376238" y="3463925"/>
            <a:ext cx="8493125" cy="1501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20000"/>
              </a:spcBef>
              <a:buClr>
                <a:schemeClr val="tx1"/>
              </a:buClr>
            </a:pPr>
            <a:r>
              <a:rPr lang="en-US" altLang="zh-CN" sz="2800">
                <a:solidFill>
                  <a:srgbClr val="3333CC"/>
                </a:solidFill>
                <a:latin typeface="Times New Roman" panose="02020603050405020304" pitchFamily="18" charset="0"/>
              </a:rPr>
              <a:t>        </a:t>
            </a:r>
            <a:r>
              <a:rPr lang="zh-CN" altLang="en-US" sz="2800">
                <a:solidFill>
                  <a:srgbClr val="3333CC"/>
                </a:solidFill>
                <a:latin typeface="Times New Roman" panose="02020603050405020304" pitchFamily="18" charset="0"/>
              </a:rPr>
              <a:t>除此之外，还可取四位二进制码的前</a:t>
            </a:r>
            <a:r>
              <a:rPr lang="en-US" altLang="zh-CN" sz="2800">
                <a:solidFill>
                  <a:srgbClr val="3333CC"/>
                </a:solidFill>
                <a:latin typeface="Times New Roman" panose="02020603050405020304" pitchFamily="18" charset="0"/>
              </a:rPr>
              <a:t>5</a:t>
            </a:r>
            <a:r>
              <a:rPr lang="zh-CN" altLang="en-US" sz="2800">
                <a:solidFill>
                  <a:srgbClr val="3333CC"/>
                </a:solidFill>
                <a:latin typeface="Times New Roman" panose="02020603050405020304" pitchFamily="18" charset="0"/>
              </a:rPr>
              <a:t>种和后</a:t>
            </a:r>
            <a:r>
              <a:rPr lang="en-US" altLang="zh-CN" sz="2800">
                <a:solidFill>
                  <a:srgbClr val="3333CC"/>
                </a:solidFill>
                <a:latin typeface="Times New Roman" panose="02020603050405020304" pitchFamily="18" charset="0"/>
              </a:rPr>
              <a:t>5</a:t>
            </a:r>
            <a:r>
              <a:rPr lang="zh-CN" altLang="en-US" sz="2800">
                <a:solidFill>
                  <a:srgbClr val="3333CC"/>
                </a:solidFill>
                <a:latin typeface="Times New Roman" panose="02020603050405020304" pitchFamily="18" charset="0"/>
              </a:rPr>
              <a:t>种状态，代表十进制的</a:t>
            </a:r>
            <a:r>
              <a:rPr lang="en-US" altLang="zh-CN" sz="2800">
                <a:solidFill>
                  <a:srgbClr val="3333CC"/>
                </a:solidFill>
                <a:latin typeface="Times New Roman" panose="02020603050405020304" pitchFamily="18" charset="0"/>
              </a:rPr>
              <a:t>0</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9</a:t>
            </a:r>
            <a:r>
              <a:rPr lang="zh-CN" altLang="en-US" sz="2800">
                <a:solidFill>
                  <a:srgbClr val="3333CC"/>
                </a:solidFill>
                <a:latin typeface="Times New Roman" panose="02020603050405020304" pitchFamily="18" charset="0"/>
              </a:rPr>
              <a:t>，中间</a:t>
            </a:r>
            <a:r>
              <a:rPr lang="en-US" altLang="zh-CN" sz="2800">
                <a:solidFill>
                  <a:srgbClr val="3333CC"/>
                </a:solidFill>
                <a:latin typeface="Times New Roman" panose="02020603050405020304" pitchFamily="18" charset="0"/>
              </a:rPr>
              <a:t>6</a:t>
            </a:r>
            <a:r>
              <a:rPr lang="zh-CN" altLang="en-US" sz="2800">
                <a:solidFill>
                  <a:srgbClr val="3333CC"/>
                </a:solidFill>
                <a:latin typeface="Times New Roman" panose="02020603050405020304" pitchFamily="18" charset="0"/>
              </a:rPr>
              <a:t>个状态不用，这就构成了</a:t>
            </a:r>
            <a:r>
              <a:rPr lang="en-US" altLang="zh-CN" sz="2800">
                <a:solidFill>
                  <a:srgbClr val="3333CC"/>
                </a:solidFill>
                <a:latin typeface="Times New Roman" panose="02020603050405020304" pitchFamily="18" charset="0"/>
              </a:rPr>
              <a:t>2421</a:t>
            </a:r>
            <a:r>
              <a:rPr lang="zh-CN" altLang="en-US" sz="2800">
                <a:solidFill>
                  <a:srgbClr val="3333CC"/>
                </a:solidFill>
                <a:latin typeface="Times New Roman" panose="02020603050405020304" pitchFamily="18" charset="0"/>
              </a:rPr>
              <a:t>码，有权码，其权依次为</a:t>
            </a:r>
            <a:r>
              <a:rPr lang="en-US" altLang="zh-CN" sz="2800">
                <a:solidFill>
                  <a:srgbClr val="3333CC"/>
                </a:solidFill>
                <a:latin typeface="Times New Roman" panose="02020603050405020304" pitchFamily="18" charset="0"/>
              </a:rPr>
              <a:t>2</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4</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2</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1</a:t>
            </a:r>
            <a:r>
              <a:rPr lang="zh-CN" altLang="en-US" sz="2800">
                <a:solidFill>
                  <a:srgbClr val="3333CC"/>
                </a:solidFill>
                <a:latin typeface="Times New Roman" panose="02020603050405020304" pitchFamily="18" charset="0"/>
              </a:rPr>
              <a:t>。</a:t>
            </a:r>
            <a:endParaRPr lang="zh-CN" altLang="en-US" sz="2800" b="0">
              <a:solidFill>
                <a:srgbClr val="3333CC"/>
              </a:solidFill>
              <a:latin typeface="Times New Roman" panose="02020603050405020304" pitchFamily="18" charset="0"/>
            </a:endParaRPr>
          </a:p>
        </p:txBody>
      </p:sp>
      <p:sp>
        <p:nvSpPr>
          <p:cNvPr id="544771" name="Text Box 3"/>
          <p:cNvSpPr txBox="1">
            <a:spLocks noChangeArrowheads="1"/>
          </p:cNvSpPr>
          <p:nvPr/>
        </p:nvSpPr>
        <p:spPr bwMode="auto">
          <a:xfrm>
            <a:off x="395288" y="5492750"/>
            <a:ext cx="8458200" cy="1031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20000"/>
              </a:spcBef>
              <a:buClr>
                <a:schemeClr val="tx1"/>
              </a:buClr>
            </a:pPr>
            <a:r>
              <a:rPr lang="en-US" altLang="zh-CN" sz="2800">
                <a:solidFill>
                  <a:srgbClr val="3333CC"/>
                </a:solidFill>
                <a:latin typeface="Times New Roman" panose="02020603050405020304" pitchFamily="18" charset="0"/>
              </a:rPr>
              <a:t>        </a:t>
            </a:r>
            <a:r>
              <a:rPr lang="zh-CN" altLang="en-US" sz="2800">
                <a:solidFill>
                  <a:srgbClr val="3333CC"/>
                </a:solidFill>
                <a:latin typeface="Times New Roman" panose="02020603050405020304" pitchFamily="18" charset="0"/>
              </a:rPr>
              <a:t>另外还有</a:t>
            </a:r>
            <a:r>
              <a:rPr lang="en-US" altLang="zh-CN" sz="2800">
                <a:solidFill>
                  <a:srgbClr val="3333CC"/>
                </a:solidFill>
                <a:latin typeface="Times New Roman" panose="02020603050405020304" pitchFamily="18" charset="0"/>
              </a:rPr>
              <a:t>5421</a:t>
            </a:r>
            <a:r>
              <a:rPr lang="zh-CN" altLang="en-US" sz="2800">
                <a:solidFill>
                  <a:srgbClr val="3333CC"/>
                </a:solidFill>
                <a:latin typeface="Times New Roman" panose="02020603050405020304" pitchFamily="18" charset="0"/>
              </a:rPr>
              <a:t>码和余</a:t>
            </a:r>
            <a:r>
              <a:rPr lang="en-US" altLang="zh-CN" sz="2800">
                <a:solidFill>
                  <a:srgbClr val="3333CC"/>
                </a:solidFill>
                <a:latin typeface="Times New Roman" panose="02020603050405020304" pitchFamily="18" charset="0"/>
              </a:rPr>
              <a:t>3</a:t>
            </a:r>
            <a:r>
              <a:rPr lang="zh-CN" altLang="en-US" sz="2800">
                <a:solidFill>
                  <a:srgbClr val="3333CC"/>
                </a:solidFill>
                <a:latin typeface="Times New Roman" panose="02020603050405020304" pitchFamily="18" charset="0"/>
              </a:rPr>
              <a:t>码等（余</a:t>
            </a:r>
            <a:r>
              <a:rPr lang="en-US" altLang="zh-CN" sz="2800">
                <a:solidFill>
                  <a:srgbClr val="3333CC"/>
                </a:solidFill>
                <a:latin typeface="Times New Roman" panose="02020603050405020304" pitchFamily="18" charset="0"/>
              </a:rPr>
              <a:t>3</a:t>
            </a:r>
            <a:r>
              <a:rPr lang="zh-CN" altLang="en-US" sz="2800">
                <a:solidFill>
                  <a:srgbClr val="3333CC"/>
                </a:solidFill>
                <a:latin typeface="Times New Roman" panose="02020603050405020304" pitchFamily="18" charset="0"/>
              </a:rPr>
              <a:t>码为无权码，它是</a:t>
            </a:r>
            <a:r>
              <a:rPr lang="en-US" altLang="zh-CN" sz="2800">
                <a:solidFill>
                  <a:srgbClr val="3333CC"/>
                </a:solidFill>
                <a:latin typeface="Times New Roman" panose="02020603050405020304" pitchFamily="18" charset="0"/>
              </a:rPr>
              <a:t>8421</a:t>
            </a:r>
            <a:r>
              <a:rPr lang="zh-CN" altLang="en-US" sz="2800">
                <a:solidFill>
                  <a:srgbClr val="3333CC"/>
                </a:solidFill>
                <a:latin typeface="Times New Roman" panose="02020603050405020304" pitchFamily="18" charset="0"/>
              </a:rPr>
              <a:t>码加</a:t>
            </a:r>
            <a:r>
              <a:rPr lang="en-US" altLang="zh-CN" sz="2800">
                <a:solidFill>
                  <a:srgbClr val="3333CC"/>
                </a:solidFill>
                <a:latin typeface="Times New Roman" panose="02020603050405020304" pitchFamily="18" charset="0"/>
              </a:rPr>
              <a:t>0011</a:t>
            </a:r>
            <a:r>
              <a:rPr lang="zh-CN" altLang="en-US" sz="2800">
                <a:solidFill>
                  <a:srgbClr val="3333CC"/>
                </a:solidFill>
                <a:latin typeface="Times New Roman" panose="02020603050405020304" pitchFamily="18" charset="0"/>
              </a:rPr>
              <a:t>得来的）。</a:t>
            </a:r>
            <a:r>
              <a:rPr kumimoji="1" lang="zh-CN" altLang="en-US" sz="2800" b="0">
                <a:solidFill>
                  <a:srgbClr val="3333CC"/>
                </a:solidFill>
                <a:latin typeface="Times New Roman" panose="02020603050405020304" pitchFamily="18" charset="0"/>
              </a:rPr>
              <a:t> </a:t>
            </a:r>
            <a:endParaRPr lang="zh-CN" altLang="en-US" sz="2800" b="0">
              <a:solidFill>
                <a:srgbClr val="3333CC"/>
              </a:solidFill>
              <a:latin typeface="Times New Roman" panose="02020603050405020304" pitchFamily="18" charset="0"/>
            </a:endParaRPr>
          </a:p>
        </p:txBody>
      </p:sp>
      <p:sp>
        <p:nvSpPr>
          <p:cNvPr id="61444" name="Text Box 5"/>
          <p:cNvSpPr txBox="1">
            <a:spLocks noChangeArrowheads="1"/>
          </p:cNvSpPr>
          <p:nvPr/>
        </p:nvSpPr>
        <p:spPr bwMode="auto">
          <a:xfrm>
            <a:off x="3130550" y="709613"/>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
        <p:nvSpPr>
          <p:cNvPr id="61445" name="Text Box 6"/>
          <p:cNvSpPr txBox="1">
            <a:spLocks noChangeArrowheads="1"/>
          </p:cNvSpPr>
          <p:nvPr/>
        </p:nvSpPr>
        <p:spPr bwMode="auto">
          <a:xfrm>
            <a:off x="273050" y="1377950"/>
            <a:ext cx="232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2.</a:t>
            </a:r>
            <a:r>
              <a:rPr kumimoji="1" lang="en-US" altLang="zh-CN" sz="2800">
                <a:latin typeface="Times New Roman" panose="02020603050405020304" pitchFamily="18" charset="0"/>
                <a:ea typeface="华文新魏" panose="02010800040101010101" pitchFamily="2" charset="-122"/>
              </a:rPr>
              <a:t>BCD</a:t>
            </a:r>
            <a:r>
              <a:rPr kumimoji="1" lang="zh-CN" altLang="en-US" sz="2800">
                <a:latin typeface="华文新魏" panose="02010800040101010101" pitchFamily="2" charset="-122"/>
                <a:ea typeface="华文新魏" panose="02010800040101010101" pitchFamily="2" charset="-122"/>
              </a:rPr>
              <a:t>码</a:t>
            </a:r>
          </a:p>
        </p:txBody>
      </p:sp>
      <p:sp>
        <p:nvSpPr>
          <p:cNvPr id="544775" name="Text Box 7"/>
          <p:cNvSpPr txBox="1">
            <a:spLocks noChangeArrowheads="1"/>
          </p:cNvSpPr>
          <p:nvPr/>
        </p:nvSpPr>
        <p:spPr bwMode="auto">
          <a:xfrm>
            <a:off x="401638" y="1914525"/>
            <a:ext cx="8512175" cy="1031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lang="en-US" altLang="zh-CN" sz="2800">
                <a:solidFill>
                  <a:srgbClr val="3333CC"/>
                </a:solidFill>
                <a:latin typeface="Times New Roman" panose="02020603050405020304" pitchFamily="18" charset="0"/>
              </a:rPr>
              <a:t>         8421</a:t>
            </a:r>
            <a:r>
              <a:rPr lang="zh-CN" altLang="en-US" sz="2800">
                <a:solidFill>
                  <a:srgbClr val="3333CC"/>
                </a:solidFill>
                <a:latin typeface="Times New Roman" panose="02020603050405020304" pitchFamily="18" charset="0"/>
              </a:rPr>
              <a:t>码是一种有权码，从高位到低位的权依次为</a:t>
            </a:r>
            <a:r>
              <a:rPr lang="en-US" altLang="zh-CN" sz="2800">
                <a:solidFill>
                  <a:srgbClr val="3333CC"/>
                </a:solidFill>
                <a:latin typeface="Times New Roman" panose="02020603050405020304" pitchFamily="18" charset="0"/>
              </a:rPr>
              <a:t>8</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4</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2</a:t>
            </a:r>
            <a:r>
              <a:rPr lang="zh-CN"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1</a:t>
            </a:r>
            <a:r>
              <a:rPr lang="zh-CN" altLang="en-US" sz="2800">
                <a:solidFill>
                  <a:srgbClr val="3333CC"/>
                </a:solidFill>
                <a:latin typeface="Times New Roman" panose="02020603050405020304" pitchFamily="18" charset="0"/>
              </a:rPr>
              <a:t>，按权相加，即可得到所代表的十进制数。</a:t>
            </a:r>
            <a:endParaRPr lang="zh-CN" altLang="en-US" sz="2800">
              <a:solidFill>
                <a:srgbClr val="0066FF"/>
              </a:solidFill>
              <a:latin typeface="Times New Roman" panose="02020603050405020304" pitchFamily="18" charset="0"/>
            </a:endParaRPr>
          </a:p>
        </p:txBody>
      </p:sp>
      <p:sp>
        <p:nvSpPr>
          <p:cNvPr id="544776" name="Rectangle 8"/>
          <p:cNvSpPr>
            <a:spLocks noChangeArrowheads="1"/>
          </p:cNvSpPr>
          <p:nvPr/>
        </p:nvSpPr>
        <p:spPr bwMode="auto">
          <a:xfrm>
            <a:off x="684213" y="2857500"/>
            <a:ext cx="81359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pPr>
            <a:r>
              <a:rPr lang="zh-CN" altLang="en-US" sz="2800">
                <a:solidFill>
                  <a:srgbClr val="0066FF"/>
                </a:solidFill>
                <a:latin typeface="Arial" panose="020B0604020202020204" pitchFamily="34" charset="0"/>
              </a:rPr>
              <a:t>如： </a:t>
            </a:r>
            <a:r>
              <a:rPr lang="en-US" altLang="zh-CN" sz="2800">
                <a:solidFill>
                  <a:srgbClr val="0066FF"/>
                </a:solidFill>
                <a:latin typeface="Arial" panose="020B0604020202020204" pitchFamily="34" charset="0"/>
              </a:rPr>
              <a:t>1001</a:t>
            </a:r>
            <a:r>
              <a:rPr lang="zh-CN" altLang="en-US" sz="2800">
                <a:solidFill>
                  <a:srgbClr val="0066FF"/>
                </a:solidFill>
                <a:latin typeface="Arial" panose="020B0604020202020204" pitchFamily="34" charset="0"/>
              </a:rPr>
              <a:t>＝</a:t>
            </a:r>
            <a:r>
              <a:rPr lang="en-US" altLang="zh-CN" sz="2800">
                <a:solidFill>
                  <a:srgbClr val="0066FF"/>
                </a:solidFill>
                <a:latin typeface="Arial" panose="020B0604020202020204" pitchFamily="34" charset="0"/>
              </a:rPr>
              <a:t>8+0+0+1</a:t>
            </a:r>
            <a:r>
              <a:rPr lang="zh-CN" altLang="en-US" sz="2800">
                <a:solidFill>
                  <a:srgbClr val="0066FF"/>
                </a:solidFill>
                <a:latin typeface="Arial" panose="020B0604020202020204" pitchFamily="34" charset="0"/>
              </a:rPr>
              <a:t>＝</a:t>
            </a:r>
            <a:r>
              <a:rPr lang="en-US" altLang="zh-CN" sz="2800">
                <a:solidFill>
                  <a:srgbClr val="0066FF"/>
                </a:solidFill>
                <a:latin typeface="Arial" panose="020B0604020202020204" pitchFamily="34" charset="0"/>
              </a:rPr>
              <a:t>9</a:t>
            </a:r>
            <a:r>
              <a:rPr lang="zh-CN" altLang="en-US" sz="2800">
                <a:solidFill>
                  <a:srgbClr val="0066FF"/>
                </a:solidFill>
                <a:latin typeface="Arial" panose="020B0604020202020204" pitchFamily="34" charset="0"/>
              </a:rPr>
              <a:t>；  </a:t>
            </a:r>
            <a:r>
              <a:rPr lang="en-US" altLang="zh-CN" sz="2800">
                <a:solidFill>
                  <a:srgbClr val="0066FF"/>
                </a:solidFill>
                <a:latin typeface="Arial" panose="020B0604020202020204" pitchFamily="34" charset="0"/>
              </a:rPr>
              <a:t>0101</a:t>
            </a:r>
            <a:r>
              <a:rPr lang="zh-CN" altLang="en-US" sz="2800">
                <a:solidFill>
                  <a:srgbClr val="0066FF"/>
                </a:solidFill>
                <a:latin typeface="Arial" panose="020B0604020202020204" pitchFamily="34" charset="0"/>
              </a:rPr>
              <a:t>＝</a:t>
            </a:r>
            <a:r>
              <a:rPr lang="en-US" altLang="zh-CN" sz="2800">
                <a:solidFill>
                  <a:srgbClr val="0066FF"/>
                </a:solidFill>
                <a:latin typeface="Arial" panose="020B0604020202020204" pitchFamily="34" charset="0"/>
              </a:rPr>
              <a:t>0+4+0+1</a:t>
            </a:r>
            <a:r>
              <a:rPr lang="zh-CN" altLang="en-US" sz="2800">
                <a:solidFill>
                  <a:srgbClr val="0066FF"/>
                </a:solidFill>
                <a:latin typeface="Arial" panose="020B0604020202020204" pitchFamily="34" charset="0"/>
              </a:rPr>
              <a:t>＝</a:t>
            </a:r>
            <a:r>
              <a:rPr lang="en-US" altLang="zh-CN" sz="2800">
                <a:solidFill>
                  <a:srgbClr val="0066FF"/>
                </a:solidFill>
                <a:latin typeface="Arial" panose="020B0604020202020204" pitchFamily="34" charset="0"/>
              </a:rPr>
              <a:t>5</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4775"/>
                                        </p:tgtEl>
                                        <p:attrNameLst>
                                          <p:attrName>style.visibility</p:attrName>
                                        </p:attrNameLst>
                                      </p:cBhvr>
                                      <p:to>
                                        <p:strVal val="visible"/>
                                      </p:to>
                                    </p:set>
                                    <p:animEffect transition="in" filter="slide(fromBottom)">
                                      <p:cBhvr>
                                        <p:cTn id="7" dur="500"/>
                                        <p:tgtEl>
                                          <p:spTgt spid="544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4776"/>
                                        </p:tgtEl>
                                        <p:attrNameLst>
                                          <p:attrName>style.visibility</p:attrName>
                                        </p:attrNameLst>
                                      </p:cBhvr>
                                      <p:to>
                                        <p:strVal val="visible"/>
                                      </p:to>
                                    </p:set>
                                    <p:animEffect transition="in" filter="slide(fromBottom)">
                                      <p:cBhvr>
                                        <p:cTn id="12" dur="500"/>
                                        <p:tgtEl>
                                          <p:spTgt spid="5447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4770"/>
                                        </p:tgtEl>
                                        <p:attrNameLst>
                                          <p:attrName>style.visibility</p:attrName>
                                        </p:attrNameLst>
                                      </p:cBhvr>
                                      <p:to>
                                        <p:strVal val="visible"/>
                                      </p:to>
                                    </p:set>
                                    <p:animEffect transition="in" filter="box(in)">
                                      <p:cBhvr>
                                        <p:cTn id="17" dur="500"/>
                                        <p:tgtEl>
                                          <p:spTgt spid="5447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4771"/>
                                        </p:tgtEl>
                                        <p:attrNameLst>
                                          <p:attrName>style.visibility</p:attrName>
                                        </p:attrNameLst>
                                      </p:cBhvr>
                                      <p:to>
                                        <p:strVal val="visible"/>
                                      </p:to>
                                    </p:set>
                                    <p:animEffect transition="in" filter="box(in)">
                                      <p:cBhvr>
                                        <p:cTn id="22" dur="500"/>
                                        <p:tgtEl>
                                          <p:spTgt spid="544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0" grpId="0" autoUpdateAnimBg="0"/>
      <p:bldP spid="544771" grpId="0" autoUpdateAnimBg="0"/>
      <p:bldP spid="544775" grpId="0"/>
      <p:bldP spid="54477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auto">
          <a:xfrm>
            <a:off x="7273925" y="1243013"/>
            <a:ext cx="1265238" cy="533400"/>
          </a:xfrm>
          <a:prstGeom prst="wedgeRoundRectCallout">
            <a:avLst>
              <a:gd name="adj1" fmla="val -40338"/>
              <a:gd name="adj2" fmla="val 9464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latin typeface="Tahoma" panose="020B0604030504040204" pitchFamily="34" charset="0"/>
                <a:ea typeface="黑体" panose="02010609060101010101" pitchFamily="49" charset="-122"/>
              </a:rPr>
              <a:t>无权码</a:t>
            </a:r>
          </a:p>
        </p:txBody>
      </p:sp>
      <p:sp>
        <p:nvSpPr>
          <p:cNvPr id="545795" name="Oval 3"/>
          <p:cNvSpPr>
            <a:spLocks noChangeArrowheads="1"/>
          </p:cNvSpPr>
          <p:nvPr/>
        </p:nvSpPr>
        <p:spPr bwMode="auto">
          <a:xfrm>
            <a:off x="2095500" y="1898650"/>
            <a:ext cx="3598863" cy="889000"/>
          </a:xfrm>
          <a:prstGeom prst="ellipse">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45796" name="AutoShape 4"/>
          <p:cNvSpPr>
            <a:spLocks noChangeArrowheads="1"/>
          </p:cNvSpPr>
          <p:nvPr/>
        </p:nvSpPr>
        <p:spPr bwMode="auto">
          <a:xfrm>
            <a:off x="5362575" y="1243013"/>
            <a:ext cx="1219200" cy="533400"/>
          </a:xfrm>
          <a:prstGeom prst="wedgeRoundRectCallout">
            <a:avLst>
              <a:gd name="adj1" fmla="val -43750"/>
              <a:gd name="adj2" fmla="val 9494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latin typeface="Tahoma" panose="020B0604030504040204" pitchFamily="34" charset="0"/>
                <a:ea typeface="黑体" panose="02010609060101010101" pitchFamily="49" charset="-122"/>
              </a:rPr>
              <a:t>有权码</a:t>
            </a:r>
          </a:p>
        </p:txBody>
      </p:sp>
      <p:graphicFrame>
        <p:nvGraphicFramePr>
          <p:cNvPr id="545797" name="Group 5"/>
          <p:cNvGraphicFramePr>
            <a:graphicFrameLocks noGrp="1"/>
          </p:cNvGraphicFramePr>
          <p:nvPr/>
        </p:nvGraphicFramePr>
        <p:xfrm>
          <a:off x="735013" y="2033588"/>
          <a:ext cx="7527925" cy="4164015"/>
        </p:xfrm>
        <a:graphic>
          <a:graphicData uri="http://schemas.openxmlformats.org/drawingml/2006/table">
            <a:tbl>
              <a:tblPr/>
              <a:tblGrid>
                <a:gridCol w="1087437"/>
                <a:gridCol w="1323975"/>
                <a:gridCol w="1382713"/>
                <a:gridCol w="1322387"/>
                <a:gridCol w="1176338"/>
                <a:gridCol w="1235075"/>
              </a:tblGrid>
              <a:tr h="606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十进</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制数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8421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BCD</a:t>
                      </a: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2421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BCD</a:t>
                      </a: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5121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BCD</a:t>
                      </a: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余</a:t>
                      </a: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3</a:t>
                      </a: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余</a:t>
                      </a:r>
                      <a:r>
                        <a:rPr kumimoji="0" lang="en-US" altLang="zh-CN" sz="1500" b="0" i="0" u="none" strike="noStrike" cap="none" normalizeH="0" baseline="0" smtClean="0">
                          <a:ln>
                            <a:noFill/>
                          </a:ln>
                          <a:solidFill>
                            <a:schemeClr val="tx1"/>
                          </a:solidFill>
                          <a:effectLst/>
                          <a:latin typeface="Arial Narrow" panose="020B0606020202030204" pitchFamily="34" charset="0"/>
                          <a:ea typeface="楷体_GB2312" pitchFamily="49"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楷体_GB2312" pitchFamily="49" charset="-122"/>
                        </a:rPr>
                        <a:t>循环码</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0111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14300"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22701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112713"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0" i="0" u="none" strike="noStrike" cap="none" normalizeH="0" baseline="0" smtClean="0">
                          <a:ln>
                            <a:noFill/>
                          </a:ln>
                          <a:solidFill>
                            <a:schemeClr val="tx1"/>
                          </a:solidFill>
                          <a:effectLst/>
                          <a:latin typeface="Arial Narrow" panose="020B0606020202030204" pitchFamily="34" charset="0"/>
                          <a:ea typeface="楷体_GB2312" pitchFamily="49" charset="-122"/>
                        </a:rPr>
                        <a:t>1010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5883" name="Oval 91"/>
          <p:cNvSpPr>
            <a:spLocks noChangeArrowheads="1"/>
          </p:cNvSpPr>
          <p:nvPr/>
        </p:nvSpPr>
        <p:spPr bwMode="auto">
          <a:xfrm>
            <a:off x="6022975" y="2027238"/>
            <a:ext cx="2173288" cy="731837"/>
          </a:xfrm>
          <a:prstGeom prst="ellipse">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2556" name="Text Box 93"/>
          <p:cNvSpPr txBox="1">
            <a:spLocks noChangeArrowheads="1"/>
          </p:cNvSpPr>
          <p:nvPr/>
        </p:nvSpPr>
        <p:spPr bwMode="auto">
          <a:xfrm>
            <a:off x="3130550" y="709613"/>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5797"/>
                                        </p:tgtEl>
                                        <p:attrNameLst>
                                          <p:attrName>style.visibility</p:attrName>
                                        </p:attrNameLst>
                                      </p:cBhvr>
                                      <p:to>
                                        <p:strVal val="visible"/>
                                      </p:to>
                                    </p:set>
                                    <p:animEffect transition="in" filter="dissolve">
                                      <p:cBhvr>
                                        <p:cTn id="7" dur="500"/>
                                        <p:tgtEl>
                                          <p:spTgt spid="545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45795"/>
                                        </p:tgtEl>
                                        <p:attrNameLst>
                                          <p:attrName>style.visibility</p:attrName>
                                        </p:attrNameLst>
                                      </p:cBhvr>
                                      <p:to>
                                        <p:strVal val="visible"/>
                                      </p:to>
                                    </p:set>
                                    <p:animEffect transition="in" filter="barn(outHorizontal)">
                                      <p:cBhvr>
                                        <p:cTn id="12" dur="500"/>
                                        <p:tgtEl>
                                          <p:spTgt spid="545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5796"/>
                                        </p:tgtEl>
                                        <p:attrNameLst>
                                          <p:attrName>style.visibility</p:attrName>
                                        </p:attrNameLst>
                                      </p:cBhvr>
                                      <p:to>
                                        <p:strVal val="visible"/>
                                      </p:to>
                                    </p:set>
                                    <p:animEffect transition="in" filter="wipe(up)">
                                      <p:cBhvr>
                                        <p:cTn id="17" dur="500"/>
                                        <p:tgtEl>
                                          <p:spTgt spid="545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45883"/>
                                        </p:tgtEl>
                                        <p:attrNameLst>
                                          <p:attrName>style.visibility</p:attrName>
                                        </p:attrNameLst>
                                      </p:cBhvr>
                                      <p:to>
                                        <p:strVal val="visible"/>
                                      </p:to>
                                    </p:set>
                                    <p:animEffect transition="in" filter="barn(outHorizontal)">
                                      <p:cBhvr>
                                        <p:cTn id="22" dur="500"/>
                                        <p:tgtEl>
                                          <p:spTgt spid="5458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5794"/>
                                        </p:tgtEl>
                                        <p:attrNameLst>
                                          <p:attrName>style.visibility</p:attrName>
                                        </p:attrNameLst>
                                      </p:cBhvr>
                                      <p:to>
                                        <p:strVal val="visible"/>
                                      </p:to>
                                    </p:set>
                                    <p:animEffect transition="in" filter="wipe(up)">
                                      <p:cBhvr>
                                        <p:cTn id="27" dur="500"/>
                                        <p:tgtEl>
                                          <p:spTgt spid="54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animBg="1"/>
      <p:bldP spid="545795" grpId="0" animBg="1"/>
      <p:bldP spid="545796" grpId="0" animBg="1"/>
      <p:bldP spid="54588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179388" y="692150"/>
            <a:ext cx="86106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800">
                <a:latin typeface="宋体" panose="02010600030101010101" pitchFamily="2" charset="-122"/>
              </a:rPr>
              <a:t>　　对于有权</a:t>
            </a:r>
            <a:r>
              <a:rPr kumimoji="1" lang="en-US" altLang="zh-CN" sz="2800">
                <a:latin typeface="宋体" panose="02010600030101010101" pitchFamily="2" charset="-122"/>
              </a:rPr>
              <a:t>BCD</a:t>
            </a:r>
            <a:r>
              <a:rPr kumimoji="1" lang="zh-CN" altLang="en-US" sz="2800">
                <a:latin typeface="宋体" panose="02010600030101010101" pitchFamily="2" charset="-122"/>
              </a:rPr>
              <a:t>码，可以根据位权展开求得所代表的十进制数。例如：</a:t>
            </a:r>
          </a:p>
        </p:txBody>
      </p:sp>
      <p:grpSp>
        <p:nvGrpSpPr>
          <p:cNvPr id="498691" name="Group 3"/>
          <p:cNvGrpSpPr>
            <a:grpSpLocks/>
          </p:cNvGrpSpPr>
          <p:nvPr/>
        </p:nvGrpSpPr>
        <p:grpSpPr bwMode="auto">
          <a:xfrm>
            <a:off x="1042988" y="1938338"/>
            <a:ext cx="2074862" cy="596900"/>
            <a:chOff x="860" y="2174"/>
            <a:chExt cx="1307" cy="376"/>
          </a:xfrm>
        </p:grpSpPr>
        <p:sp>
          <p:nvSpPr>
            <p:cNvPr id="63557" name="Rectangle 4"/>
            <p:cNvSpPr>
              <a:spLocks noChangeArrowheads="1"/>
            </p:cNvSpPr>
            <p:nvPr/>
          </p:nvSpPr>
          <p:spPr bwMode="auto">
            <a:xfrm>
              <a:off x="935" y="21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sz="2400" b="0">
                <a:solidFill>
                  <a:srgbClr val="000066"/>
                </a:solidFill>
                <a:latin typeface="Times New Roman" panose="02020603050405020304" pitchFamily="18" charset="0"/>
                <a:ea typeface="楷体_GB2312" pitchFamily="49" charset="-122"/>
              </a:endParaRPr>
            </a:p>
          </p:txBody>
        </p:sp>
        <p:sp>
          <p:nvSpPr>
            <p:cNvPr id="63558" name="Rectangle 5"/>
            <p:cNvSpPr>
              <a:spLocks noChangeArrowheads="1"/>
            </p:cNvSpPr>
            <p:nvPr/>
          </p:nvSpPr>
          <p:spPr bwMode="auto">
            <a:xfrm>
              <a:off x="1457" y="21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sz="2400" b="0">
                <a:solidFill>
                  <a:srgbClr val="000066"/>
                </a:solidFill>
                <a:latin typeface="Times New Roman" panose="02020603050405020304" pitchFamily="18" charset="0"/>
                <a:ea typeface="楷体_GB2312" pitchFamily="49" charset="-122"/>
              </a:endParaRPr>
            </a:p>
          </p:txBody>
        </p:sp>
        <p:sp>
          <p:nvSpPr>
            <p:cNvPr id="63559" name="Rectangle 6"/>
            <p:cNvSpPr>
              <a:spLocks noChangeArrowheads="1"/>
            </p:cNvSpPr>
            <p:nvPr/>
          </p:nvSpPr>
          <p:spPr bwMode="auto">
            <a:xfrm>
              <a:off x="1828" y="2320"/>
              <a:ext cx="3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BCD</a:t>
              </a:r>
              <a:endParaRPr lang="en-US" altLang="zh-CN" sz="2000" b="0">
                <a:solidFill>
                  <a:srgbClr val="000066"/>
                </a:solidFill>
                <a:latin typeface="Times New Roman" panose="02020603050405020304" pitchFamily="18" charset="0"/>
                <a:ea typeface="楷体_GB2312" pitchFamily="49" charset="-122"/>
              </a:endParaRPr>
            </a:p>
          </p:txBody>
        </p:sp>
        <p:sp>
          <p:nvSpPr>
            <p:cNvPr id="63560" name="Rectangle 7"/>
            <p:cNvSpPr>
              <a:spLocks noChangeArrowheads="1"/>
            </p:cNvSpPr>
            <p:nvPr/>
          </p:nvSpPr>
          <p:spPr bwMode="auto">
            <a:xfrm>
              <a:off x="1531" y="232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8421</a:t>
              </a:r>
              <a:endParaRPr lang="en-US" altLang="zh-CN" sz="2000" b="0">
                <a:solidFill>
                  <a:srgbClr val="000066"/>
                </a:solidFill>
                <a:latin typeface="Times New Roman" panose="02020603050405020304" pitchFamily="18" charset="0"/>
                <a:ea typeface="楷体_GB2312" pitchFamily="49" charset="-122"/>
              </a:endParaRPr>
            </a:p>
          </p:txBody>
        </p:sp>
        <p:sp>
          <p:nvSpPr>
            <p:cNvPr id="63561" name="Rectangle 8"/>
            <p:cNvSpPr>
              <a:spLocks noChangeArrowheads="1"/>
            </p:cNvSpPr>
            <p:nvPr/>
          </p:nvSpPr>
          <p:spPr bwMode="auto">
            <a:xfrm>
              <a:off x="1498" y="232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endParaRPr lang="en-US" altLang="zh-CN" sz="2400" b="0">
                <a:solidFill>
                  <a:srgbClr val="000066"/>
                </a:solidFill>
                <a:latin typeface="Times New Roman" panose="02020603050405020304" pitchFamily="18" charset="0"/>
                <a:ea typeface="楷体_GB2312" pitchFamily="49" charset="-122"/>
              </a:endParaRPr>
            </a:p>
          </p:txBody>
        </p:sp>
        <p:sp>
          <p:nvSpPr>
            <p:cNvPr id="63562" name="Rectangle 9"/>
            <p:cNvSpPr>
              <a:spLocks noChangeArrowheads="1"/>
            </p:cNvSpPr>
            <p:nvPr/>
          </p:nvSpPr>
          <p:spPr bwMode="auto">
            <a:xfrm>
              <a:off x="860" y="2174"/>
              <a:ext cx="6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   0111</a:t>
              </a:r>
              <a:endParaRPr lang="en-US" altLang="zh-CN" sz="2800" b="0">
                <a:solidFill>
                  <a:srgbClr val="000066"/>
                </a:solidFill>
                <a:latin typeface="Times New Roman" panose="02020603050405020304" pitchFamily="18" charset="0"/>
                <a:ea typeface="楷体_GB2312" pitchFamily="49" charset="-122"/>
              </a:endParaRPr>
            </a:p>
          </p:txBody>
        </p:sp>
      </p:grpSp>
      <p:grpSp>
        <p:nvGrpSpPr>
          <p:cNvPr id="498698" name="Group 10"/>
          <p:cNvGrpSpPr>
            <a:grpSpLocks/>
          </p:cNvGrpSpPr>
          <p:nvPr/>
        </p:nvGrpSpPr>
        <p:grpSpPr bwMode="auto">
          <a:xfrm>
            <a:off x="6519863" y="1831975"/>
            <a:ext cx="890587" cy="949325"/>
            <a:chOff x="4310" y="2107"/>
            <a:chExt cx="561" cy="598"/>
          </a:xfrm>
        </p:grpSpPr>
        <p:sp>
          <p:nvSpPr>
            <p:cNvPr id="63551" name="Rectangle 11"/>
            <p:cNvSpPr>
              <a:spLocks noChangeArrowheads="1"/>
            </p:cNvSpPr>
            <p:nvPr/>
          </p:nvSpPr>
          <p:spPr bwMode="auto">
            <a:xfrm>
              <a:off x="4437" y="21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sp>
          <p:nvSpPr>
            <p:cNvPr id="63552" name="Rectangle 12"/>
            <p:cNvSpPr>
              <a:spLocks noChangeArrowheads="1"/>
            </p:cNvSpPr>
            <p:nvPr/>
          </p:nvSpPr>
          <p:spPr bwMode="auto">
            <a:xfrm>
              <a:off x="4664" y="210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sp>
          <p:nvSpPr>
            <p:cNvPr id="63553" name="Rectangle 13"/>
            <p:cNvSpPr>
              <a:spLocks noChangeArrowheads="1"/>
            </p:cNvSpPr>
            <p:nvPr/>
          </p:nvSpPr>
          <p:spPr bwMode="auto">
            <a:xfrm>
              <a:off x="4755" y="223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D</a:t>
              </a:r>
              <a:endParaRPr lang="en-US" altLang="zh-CN" sz="2000" b="0">
                <a:solidFill>
                  <a:srgbClr val="000066"/>
                </a:solidFill>
                <a:latin typeface="Times New Roman" panose="02020603050405020304" pitchFamily="18" charset="0"/>
                <a:ea typeface="楷体_GB2312" pitchFamily="49" charset="-122"/>
              </a:endParaRPr>
            </a:p>
          </p:txBody>
        </p:sp>
        <p:sp>
          <p:nvSpPr>
            <p:cNvPr id="63554" name="Rectangle 14"/>
            <p:cNvSpPr>
              <a:spLocks noChangeArrowheads="1"/>
            </p:cNvSpPr>
            <p:nvPr/>
          </p:nvSpPr>
          <p:spPr bwMode="auto">
            <a:xfrm>
              <a:off x="4675" y="243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 </a:t>
              </a:r>
              <a:endParaRPr lang="en-US" altLang="zh-CN" sz="2800" b="0">
                <a:solidFill>
                  <a:srgbClr val="000066"/>
                </a:solidFill>
                <a:latin typeface="Times New Roman" panose="02020603050405020304" pitchFamily="18" charset="0"/>
                <a:ea typeface="楷体_GB2312" pitchFamily="49" charset="-122"/>
              </a:endParaRPr>
            </a:p>
          </p:txBody>
        </p:sp>
        <p:sp>
          <p:nvSpPr>
            <p:cNvPr id="63555" name="Rectangle 15"/>
            <p:cNvSpPr>
              <a:spLocks noChangeArrowheads="1"/>
            </p:cNvSpPr>
            <p:nvPr/>
          </p:nvSpPr>
          <p:spPr bwMode="auto">
            <a:xfrm>
              <a:off x="4528" y="212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7</a:t>
              </a:r>
              <a:endParaRPr lang="en-US" altLang="zh-CN" sz="2800" b="0">
                <a:solidFill>
                  <a:srgbClr val="000066"/>
                </a:solidFill>
                <a:latin typeface="Times New Roman" panose="02020603050405020304" pitchFamily="18" charset="0"/>
                <a:ea typeface="楷体_GB2312" pitchFamily="49" charset="-122"/>
              </a:endParaRPr>
            </a:p>
          </p:txBody>
        </p:sp>
        <p:sp>
          <p:nvSpPr>
            <p:cNvPr id="63556" name="Rectangle 16"/>
            <p:cNvSpPr>
              <a:spLocks noChangeArrowheads="1"/>
            </p:cNvSpPr>
            <p:nvPr/>
          </p:nvSpPr>
          <p:spPr bwMode="auto">
            <a:xfrm>
              <a:off x="4310" y="2133"/>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grpSp>
      <p:grpSp>
        <p:nvGrpSpPr>
          <p:cNvPr id="498705" name="Group 17"/>
          <p:cNvGrpSpPr>
            <a:grpSpLocks/>
          </p:cNvGrpSpPr>
          <p:nvPr/>
        </p:nvGrpSpPr>
        <p:grpSpPr bwMode="auto">
          <a:xfrm>
            <a:off x="3208338" y="1825625"/>
            <a:ext cx="3271837" cy="528638"/>
            <a:chOff x="2224" y="2103"/>
            <a:chExt cx="2061" cy="333"/>
          </a:xfrm>
        </p:grpSpPr>
        <p:sp>
          <p:nvSpPr>
            <p:cNvPr id="63535" name="Rectangle 18"/>
            <p:cNvSpPr>
              <a:spLocks noChangeArrowheads="1"/>
            </p:cNvSpPr>
            <p:nvPr/>
          </p:nvSpPr>
          <p:spPr bwMode="auto">
            <a:xfrm>
              <a:off x="4173"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ea typeface="楷体_GB2312" pitchFamily="49" charset="-122"/>
                </a:rPr>
                <a:t>1</a:t>
              </a:r>
              <a:endParaRPr lang="en-US" altLang="zh-CN" sz="2800" b="0">
                <a:solidFill>
                  <a:srgbClr val="CC0099"/>
                </a:solidFill>
                <a:latin typeface="Times New Roman" panose="02020603050405020304" pitchFamily="18" charset="0"/>
                <a:ea typeface="楷体_GB2312" pitchFamily="49" charset="-122"/>
              </a:endParaRPr>
            </a:p>
          </p:txBody>
        </p:sp>
        <p:sp>
          <p:nvSpPr>
            <p:cNvPr id="63536" name="Rectangle 19"/>
            <p:cNvSpPr>
              <a:spLocks noChangeArrowheads="1"/>
            </p:cNvSpPr>
            <p:nvPr/>
          </p:nvSpPr>
          <p:spPr bwMode="auto">
            <a:xfrm>
              <a:off x="3934"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1</a:t>
              </a:r>
              <a:endParaRPr lang="en-US" altLang="zh-CN" sz="2800" b="0">
                <a:solidFill>
                  <a:srgbClr val="000066"/>
                </a:solidFill>
                <a:latin typeface="Times New Roman" panose="02020603050405020304" pitchFamily="18" charset="0"/>
                <a:ea typeface="楷体_GB2312" pitchFamily="49" charset="-122"/>
              </a:endParaRPr>
            </a:p>
          </p:txBody>
        </p:sp>
        <p:sp>
          <p:nvSpPr>
            <p:cNvPr id="63537" name="Rectangle 20"/>
            <p:cNvSpPr>
              <a:spLocks noChangeArrowheads="1"/>
            </p:cNvSpPr>
            <p:nvPr/>
          </p:nvSpPr>
          <p:spPr bwMode="auto">
            <a:xfrm>
              <a:off x="3667"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ea typeface="楷体_GB2312" pitchFamily="49" charset="-122"/>
                </a:rPr>
                <a:t>2</a:t>
              </a:r>
              <a:endParaRPr lang="en-US" altLang="zh-CN" sz="2800" b="0">
                <a:solidFill>
                  <a:srgbClr val="CC0099"/>
                </a:solidFill>
                <a:latin typeface="Times New Roman" panose="02020603050405020304" pitchFamily="18" charset="0"/>
                <a:ea typeface="楷体_GB2312" pitchFamily="49" charset="-122"/>
              </a:endParaRPr>
            </a:p>
          </p:txBody>
        </p:sp>
        <p:sp>
          <p:nvSpPr>
            <p:cNvPr id="63538" name="Rectangle 21"/>
            <p:cNvSpPr>
              <a:spLocks noChangeArrowheads="1"/>
            </p:cNvSpPr>
            <p:nvPr/>
          </p:nvSpPr>
          <p:spPr bwMode="auto">
            <a:xfrm>
              <a:off x="3416"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1</a:t>
              </a:r>
              <a:endParaRPr lang="en-US" altLang="zh-CN" sz="2800" b="0">
                <a:solidFill>
                  <a:srgbClr val="000066"/>
                </a:solidFill>
                <a:latin typeface="Times New Roman" panose="02020603050405020304" pitchFamily="18" charset="0"/>
                <a:ea typeface="楷体_GB2312" pitchFamily="49" charset="-122"/>
              </a:endParaRPr>
            </a:p>
          </p:txBody>
        </p:sp>
        <p:sp>
          <p:nvSpPr>
            <p:cNvPr id="63539" name="Rectangle 22"/>
            <p:cNvSpPr>
              <a:spLocks noChangeArrowheads="1"/>
            </p:cNvSpPr>
            <p:nvPr/>
          </p:nvSpPr>
          <p:spPr bwMode="auto">
            <a:xfrm>
              <a:off x="3149"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ea typeface="楷体_GB2312" pitchFamily="49" charset="-122"/>
                </a:rPr>
                <a:t>4</a:t>
              </a:r>
              <a:endParaRPr lang="en-US" altLang="zh-CN" sz="2800" b="0">
                <a:solidFill>
                  <a:srgbClr val="CC0099"/>
                </a:solidFill>
                <a:latin typeface="Times New Roman" panose="02020603050405020304" pitchFamily="18" charset="0"/>
                <a:ea typeface="楷体_GB2312" pitchFamily="49" charset="-122"/>
              </a:endParaRPr>
            </a:p>
          </p:txBody>
        </p:sp>
        <p:sp>
          <p:nvSpPr>
            <p:cNvPr id="63540" name="Rectangle 23"/>
            <p:cNvSpPr>
              <a:spLocks noChangeArrowheads="1"/>
            </p:cNvSpPr>
            <p:nvPr/>
          </p:nvSpPr>
          <p:spPr bwMode="auto">
            <a:xfrm>
              <a:off x="2901"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1</a:t>
              </a:r>
              <a:endParaRPr lang="en-US" altLang="zh-CN" sz="2800" b="0">
                <a:solidFill>
                  <a:srgbClr val="000066"/>
                </a:solidFill>
                <a:latin typeface="Times New Roman" panose="02020603050405020304" pitchFamily="18" charset="0"/>
                <a:ea typeface="楷体_GB2312" pitchFamily="49" charset="-122"/>
              </a:endParaRPr>
            </a:p>
          </p:txBody>
        </p:sp>
        <p:sp>
          <p:nvSpPr>
            <p:cNvPr id="63541" name="Rectangle 24"/>
            <p:cNvSpPr>
              <a:spLocks noChangeArrowheads="1"/>
            </p:cNvSpPr>
            <p:nvPr/>
          </p:nvSpPr>
          <p:spPr bwMode="auto">
            <a:xfrm>
              <a:off x="2634"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ea typeface="楷体_GB2312" pitchFamily="49" charset="-122"/>
                </a:rPr>
                <a:t>8</a:t>
              </a:r>
              <a:endParaRPr lang="en-US" altLang="zh-CN" sz="2800" b="0">
                <a:solidFill>
                  <a:srgbClr val="CC0099"/>
                </a:solidFill>
                <a:latin typeface="Times New Roman" panose="02020603050405020304" pitchFamily="18" charset="0"/>
                <a:ea typeface="楷体_GB2312" pitchFamily="49" charset="-122"/>
              </a:endParaRPr>
            </a:p>
          </p:txBody>
        </p:sp>
        <p:sp>
          <p:nvSpPr>
            <p:cNvPr id="63542" name="Rectangle 25"/>
            <p:cNvSpPr>
              <a:spLocks noChangeArrowheads="1"/>
            </p:cNvSpPr>
            <p:nvPr/>
          </p:nvSpPr>
          <p:spPr bwMode="auto">
            <a:xfrm>
              <a:off x="2380"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0</a:t>
              </a:r>
              <a:endParaRPr lang="en-US" altLang="zh-CN" sz="2800" b="0">
                <a:solidFill>
                  <a:srgbClr val="000066"/>
                </a:solidFill>
                <a:latin typeface="Times New Roman" panose="02020603050405020304" pitchFamily="18" charset="0"/>
                <a:ea typeface="楷体_GB2312" pitchFamily="49" charset="-122"/>
              </a:endParaRPr>
            </a:p>
          </p:txBody>
        </p:sp>
        <p:sp>
          <p:nvSpPr>
            <p:cNvPr id="63543" name="Rectangle 26"/>
            <p:cNvSpPr>
              <a:spLocks noChangeArrowheads="1"/>
            </p:cNvSpPr>
            <p:nvPr/>
          </p:nvSpPr>
          <p:spPr bwMode="auto">
            <a:xfrm>
              <a:off x="3798"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sp>
          <p:nvSpPr>
            <p:cNvPr id="63544" name="Rectangle 27"/>
            <p:cNvSpPr>
              <a:spLocks noChangeArrowheads="1"/>
            </p:cNvSpPr>
            <p:nvPr/>
          </p:nvSpPr>
          <p:spPr bwMode="auto">
            <a:xfrm>
              <a:off x="3279"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sp>
          <p:nvSpPr>
            <p:cNvPr id="63545" name="Rectangle 28"/>
            <p:cNvSpPr>
              <a:spLocks noChangeArrowheads="1"/>
            </p:cNvSpPr>
            <p:nvPr/>
          </p:nvSpPr>
          <p:spPr bwMode="auto">
            <a:xfrm>
              <a:off x="2764"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endParaRPr lang="en-US" altLang="zh-CN" sz="2800" b="0">
                <a:solidFill>
                  <a:srgbClr val="000066"/>
                </a:solidFill>
                <a:latin typeface="Times New Roman" panose="02020603050405020304" pitchFamily="18" charset="0"/>
                <a:ea typeface="楷体_GB2312" pitchFamily="49" charset="-122"/>
              </a:endParaRPr>
            </a:p>
          </p:txBody>
        </p:sp>
        <p:sp>
          <p:nvSpPr>
            <p:cNvPr id="63546" name="Rectangle 29"/>
            <p:cNvSpPr>
              <a:spLocks noChangeArrowheads="1"/>
            </p:cNvSpPr>
            <p:nvPr/>
          </p:nvSpPr>
          <p:spPr bwMode="auto">
            <a:xfrm>
              <a:off x="2224" y="2161"/>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a:t>
              </a:r>
            </a:p>
          </p:txBody>
        </p:sp>
        <p:sp>
          <p:nvSpPr>
            <p:cNvPr id="63547" name="Rectangle 30"/>
            <p:cNvSpPr>
              <a:spLocks noChangeArrowheads="1"/>
            </p:cNvSpPr>
            <p:nvPr/>
          </p:nvSpPr>
          <p:spPr bwMode="auto">
            <a:xfrm>
              <a:off x="2485" y="212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sz="2800"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48" name="Rectangle 31"/>
            <p:cNvSpPr>
              <a:spLocks noChangeArrowheads="1"/>
            </p:cNvSpPr>
            <p:nvPr/>
          </p:nvSpPr>
          <p:spPr bwMode="auto">
            <a:xfrm>
              <a:off x="3005" y="214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sz="2800"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49" name="Rectangle 32"/>
            <p:cNvSpPr>
              <a:spLocks noChangeArrowheads="1"/>
            </p:cNvSpPr>
            <p:nvPr/>
          </p:nvSpPr>
          <p:spPr bwMode="auto">
            <a:xfrm>
              <a:off x="3544" y="210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sz="2800"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50" name="Rectangle 33"/>
            <p:cNvSpPr>
              <a:spLocks noChangeArrowheads="1"/>
            </p:cNvSpPr>
            <p:nvPr/>
          </p:nvSpPr>
          <p:spPr bwMode="auto">
            <a:xfrm>
              <a:off x="4055" y="214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sz="2800" b="0">
                <a:solidFill>
                  <a:srgbClr val="000066"/>
                </a:solidFill>
                <a:latin typeface="Times New Roman" panose="02020603050405020304" pitchFamily="18" charset="0"/>
                <a:ea typeface="楷体_GB2312" pitchFamily="49" charset="-122"/>
                <a:sym typeface="Symbol" panose="05050102010706020507" pitchFamily="18" charset="2"/>
              </a:endParaRPr>
            </a:p>
          </p:txBody>
        </p:sp>
      </p:grpSp>
      <p:grpSp>
        <p:nvGrpSpPr>
          <p:cNvPr id="498722" name="Group 34"/>
          <p:cNvGrpSpPr>
            <a:grpSpLocks/>
          </p:cNvGrpSpPr>
          <p:nvPr/>
        </p:nvGrpSpPr>
        <p:grpSpPr bwMode="auto">
          <a:xfrm>
            <a:off x="1187450" y="2060575"/>
            <a:ext cx="6532563" cy="1606550"/>
            <a:chOff x="1006" y="2648"/>
            <a:chExt cx="4115" cy="1012"/>
          </a:xfrm>
        </p:grpSpPr>
        <p:sp>
          <p:nvSpPr>
            <p:cNvPr id="63506" name="AutoShape 35"/>
            <p:cNvSpPr>
              <a:spLocks noChangeAspect="1" noChangeArrowheads="1" noTextEdit="1"/>
            </p:cNvSpPr>
            <p:nvPr/>
          </p:nvSpPr>
          <p:spPr bwMode="auto">
            <a:xfrm>
              <a:off x="1006" y="2648"/>
              <a:ext cx="4115"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507" name="Rectangle 36"/>
            <p:cNvSpPr>
              <a:spLocks noChangeArrowheads="1"/>
            </p:cNvSpPr>
            <p:nvPr/>
          </p:nvSpPr>
          <p:spPr bwMode="auto">
            <a:xfrm>
              <a:off x="1011" y="2941"/>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1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08" name="Rectangle 37"/>
            <p:cNvSpPr>
              <a:spLocks noChangeArrowheads="1"/>
            </p:cNvSpPr>
            <p:nvPr/>
          </p:nvSpPr>
          <p:spPr bwMode="auto">
            <a:xfrm>
              <a:off x="1447" y="2941"/>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1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09" name="Rectangle 38"/>
            <p:cNvSpPr>
              <a:spLocks noChangeArrowheads="1"/>
            </p:cNvSpPr>
            <p:nvPr/>
          </p:nvSpPr>
          <p:spPr bwMode="auto">
            <a:xfrm>
              <a:off x="4425" y="295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0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10" name="Rectangle 39"/>
            <p:cNvSpPr>
              <a:spLocks noChangeArrowheads="1"/>
            </p:cNvSpPr>
            <p:nvPr/>
          </p:nvSpPr>
          <p:spPr bwMode="auto">
            <a:xfrm>
              <a:off x="4596" y="295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0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11" name="Rectangle 40"/>
            <p:cNvSpPr>
              <a:spLocks noChangeArrowheads="1"/>
            </p:cNvSpPr>
            <p:nvPr/>
          </p:nvSpPr>
          <p:spPr bwMode="auto">
            <a:xfrm>
              <a:off x="4686" y="313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D</a:t>
              </a:r>
              <a:endParaRPr lang="en-US" altLang="zh-CN" b="0">
                <a:solidFill>
                  <a:srgbClr val="000066"/>
                </a:solidFill>
                <a:latin typeface="Times New Roman" panose="02020603050405020304" pitchFamily="18" charset="0"/>
                <a:ea typeface="楷体_GB2312" pitchFamily="49" charset="-122"/>
              </a:endParaRPr>
            </a:p>
          </p:txBody>
        </p:sp>
        <p:sp>
          <p:nvSpPr>
            <p:cNvPr id="63512" name="Rectangle 41"/>
            <p:cNvSpPr>
              <a:spLocks noChangeArrowheads="1"/>
            </p:cNvSpPr>
            <p:nvPr/>
          </p:nvSpPr>
          <p:spPr bwMode="auto">
            <a:xfrm>
              <a:off x="4661" y="313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 </a:t>
              </a:r>
              <a:endParaRPr lang="en-US" altLang="zh-CN" b="0">
                <a:solidFill>
                  <a:srgbClr val="000066"/>
                </a:solidFill>
                <a:latin typeface="Times New Roman" panose="02020603050405020304" pitchFamily="18" charset="0"/>
                <a:ea typeface="楷体_GB2312" pitchFamily="49" charset="-122"/>
              </a:endParaRPr>
            </a:p>
          </p:txBody>
        </p:sp>
        <p:sp>
          <p:nvSpPr>
            <p:cNvPr id="63513" name="Rectangle 42"/>
            <p:cNvSpPr>
              <a:spLocks noChangeArrowheads="1"/>
            </p:cNvSpPr>
            <p:nvPr/>
          </p:nvSpPr>
          <p:spPr bwMode="auto">
            <a:xfrm>
              <a:off x="1833" y="3127"/>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BCD</a:t>
              </a:r>
              <a:endParaRPr lang="en-US" altLang="zh-CN" b="0">
                <a:solidFill>
                  <a:srgbClr val="000066"/>
                </a:solidFill>
                <a:latin typeface="Times New Roman" panose="02020603050405020304" pitchFamily="18" charset="0"/>
                <a:ea typeface="楷体_GB2312" pitchFamily="49" charset="-122"/>
              </a:endParaRPr>
            </a:p>
          </p:txBody>
        </p:sp>
        <p:sp>
          <p:nvSpPr>
            <p:cNvPr id="63514" name="Rectangle 43"/>
            <p:cNvSpPr>
              <a:spLocks noChangeArrowheads="1"/>
            </p:cNvSpPr>
            <p:nvPr/>
          </p:nvSpPr>
          <p:spPr bwMode="auto">
            <a:xfrm>
              <a:off x="1540" y="3127"/>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2421</a:t>
              </a:r>
              <a:endParaRPr lang="en-US" altLang="zh-CN" b="0">
                <a:solidFill>
                  <a:srgbClr val="000066"/>
                </a:solidFill>
                <a:latin typeface="Times New Roman" panose="02020603050405020304" pitchFamily="18" charset="0"/>
                <a:ea typeface="楷体_GB2312" pitchFamily="49" charset="-122"/>
              </a:endParaRPr>
            </a:p>
          </p:txBody>
        </p:sp>
        <p:sp>
          <p:nvSpPr>
            <p:cNvPr id="63515" name="Rectangle 44"/>
            <p:cNvSpPr>
              <a:spLocks noChangeArrowheads="1"/>
            </p:cNvSpPr>
            <p:nvPr/>
          </p:nvSpPr>
          <p:spPr bwMode="auto">
            <a:xfrm>
              <a:off x="1505" y="312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ea typeface="楷体_GB2312" pitchFamily="49" charset="-122"/>
                </a:rPr>
                <a:t> </a:t>
              </a:r>
              <a:endParaRPr lang="en-US" altLang="zh-CN" b="0">
                <a:solidFill>
                  <a:srgbClr val="000066"/>
                </a:solidFill>
                <a:latin typeface="Times New Roman" panose="02020603050405020304" pitchFamily="18" charset="0"/>
                <a:ea typeface="楷体_GB2312" pitchFamily="49" charset="-122"/>
              </a:endParaRPr>
            </a:p>
          </p:txBody>
        </p:sp>
        <p:sp>
          <p:nvSpPr>
            <p:cNvPr id="63516" name="Rectangle 45"/>
            <p:cNvSpPr>
              <a:spLocks noChangeArrowheads="1"/>
            </p:cNvSpPr>
            <p:nvPr/>
          </p:nvSpPr>
          <p:spPr bwMode="auto">
            <a:xfrm>
              <a:off x="4488"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7</a:t>
              </a:r>
              <a:endParaRPr lang="en-US" altLang="zh-CN" b="0">
                <a:solidFill>
                  <a:srgbClr val="000066"/>
                </a:solidFill>
                <a:latin typeface="Times New Roman" panose="02020603050405020304" pitchFamily="18" charset="0"/>
                <a:ea typeface="楷体_GB2312" pitchFamily="49" charset="-122"/>
              </a:endParaRPr>
            </a:p>
          </p:txBody>
        </p:sp>
        <p:sp>
          <p:nvSpPr>
            <p:cNvPr id="63517" name="Rectangle 46"/>
            <p:cNvSpPr>
              <a:spLocks noChangeArrowheads="1"/>
            </p:cNvSpPr>
            <p:nvPr/>
          </p:nvSpPr>
          <p:spPr bwMode="auto">
            <a:xfrm>
              <a:off x="4137"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99"/>
                  </a:solidFill>
                  <a:latin typeface="Times New Roman" panose="02020603050405020304" pitchFamily="18" charset="0"/>
                  <a:ea typeface="楷体_GB2312" pitchFamily="49" charset="-122"/>
                </a:rPr>
                <a:t>1</a:t>
              </a:r>
              <a:endParaRPr lang="en-US" altLang="zh-CN" b="0">
                <a:solidFill>
                  <a:srgbClr val="CC0099"/>
                </a:solidFill>
                <a:latin typeface="Times New Roman" panose="02020603050405020304" pitchFamily="18" charset="0"/>
                <a:ea typeface="楷体_GB2312" pitchFamily="49" charset="-122"/>
              </a:endParaRPr>
            </a:p>
          </p:txBody>
        </p:sp>
        <p:sp>
          <p:nvSpPr>
            <p:cNvPr id="63518" name="Rectangle 47"/>
            <p:cNvSpPr>
              <a:spLocks noChangeArrowheads="1"/>
            </p:cNvSpPr>
            <p:nvPr/>
          </p:nvSpPr>
          <p:spPr bwMode="auto">
            <a:xfrm>
              <a:off x="3901"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endParaRPr lang="en-US" altLang="zh-CN" b="0">
                <a:solidFill>
                  <a:srgbClr val="000066"/>
                </a:solidFill>
                <a:latin typeface="Times New Roman" panose="02020603050405020304" pitchFamily="18" charset="0"/>
                <a:ea typeface="楷体_GB2312" pitchFamily="49" charset="-122"/>
              </a:endParaRPr>
            </a:p>
          </p:txBody>
        </p:sp>
        <p:sp>
          <p:nvSpPr>
            <p:cNvPr id="63519" name="Rectangle 48"/>
            <p:cNvSpPr>
              <a:spLocks noChangeArrowheads="1"/>
            </p:cNvSpPr>
            <p:nvPr/>
          </p:nvSpPr>
          <p:spPr bwMode="auto">
            <a:xfrm>
              <a:off x="3637"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99"/>
                  </a:solidFill>
                  <a:latin typeface="Times New Roman" panose="02020603050405020304" pitchFamily="18" charset="0"/>
                  <a:ea typeface="楷体_GB2312" pitchFamily="49" charset="-122"/>
                </a:rPr>
                <a:t>2</a:t>
              </a:r>
              <a:endParaRPr lang="en-US" altLang="zh-CN" b="0">
                <a:solidFill>
                  <a:srgbClr val="CC0099"/>
                </a:solidFill>
                <a:latin typeface="Times New Roman" panose="02020603050405020304" pitchFamily="18" charset="0"/>
                <a:ea typeface="楷体_GB2312" pitchFamily="49" charset="-122"/>
              </a:endParaRPr>
            </a:p>
          </p:txBody>
        </p:sp>
        <p:sp>
          <p:nvSpPr>
            <p:cNvPr id="63520" name="Rectangle 49"/>
            <p:cNvSpPr>
              <a:spLocks noChangeArrowheads="1"/>
            </p:cNvSpPr>
            <p:nvPr/>
          </p:nvSpPr>
          <p:spPr bwMode="auto">
            <a:xfrm>
              <a:off x="3383"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endParaRPr lang="en-US" altLang="zh-CN" b="0">
                <a:solidFill>
                  <a:srgbClr val="000066"/>
                </a:solidFill>
                <a:latin typeface="Times New Roman" panose="02020603050405020304" pitchFamily="18" charset="0"/>
                <a:ea typeface="楷体_GB2312" pitchFamily="49" charset="-122"/>
              </a:endParaRPr>
            </a:p>
          </p:txBody>
        </p:sp>
        <p:sp>
          <p:nvSpPr>
            <p:cNvPr id="63521" name="Rectangle 50"/>
            <p:cNvSpPr>
              <a:spLocks noChangeArrowheads="1"/>
            </p:cNvSpPr>
            <p:nvPr/>
          </p:nvSpPr>
          <p:spPr bwMode="auto">
            <a:xfrm>
              <a:off x="3110"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99"/>
                  </a:solidFill>
                  <a:latin typeface="Times New Roman" panose="02020603050405020304" pitchFamily="18" charset="0"/>
                  <a:ea typeface="楷体_GB2312" pitchFamily="49" charset="-122"/>
                </a:rPr>
                <a:t>4</a:t>
              </a:r>
              <a:endParaRPr lang="en-US" altLang="zh-CN" b="0">
                <a:solidFill>
                  <a:srgbClr val="CC0099"/>
                </a:solidFill>
                <a:latin typeface="Times New Roman" panose="02020603050405020304" pitchFamily="18" charset="0"/>
                <a:ea typeface="楷体_GB2312" pitchFamily="49" charset="-122"/>
              </a:endParaRPr>
            </a:p>
          </p:txBody>
        </p:sp>
        <p:sp>
          <p:nvSpPr>
            <p:cNvPr id="63522" name="Rectangle 51"/>
            <p:cNvSpPr>
              <a:spLocks noChangeArrowheads="1"/>
            </p:cNvSpPr>
            <p:nvPr/>
          </p:nvSpPr>
          <p:spPr bwMode="auto">
            <a:xfrm>
              <a:off x="2864"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endParaRPr lang="en-US" altLang="zh-CN" b="0">
                <a:solidFill>
                  <a:srgbClr val="000066"/>
                </a:solidFill>
                <a:latin typeface="Times New Roman" panose="02020603050405020304" pitchFamily="18" charset="0"/>
                <a:ea typeface="楷体_GB2312" pitchFamily="49" charset="-122"/>
              </a:endParaRPr>
            </a:p>
          </p:txBody>
        </p:sp>
        <p:sp>
          <p:nvSpPr>
            <p:cNvPr id="63523" name="Rectangle 52"/>
            <p:cNvSpPr>
              <a:spLocks noChangeArrowheads="1"/>
            </p:cNvSpPr>
            <p:nvPr/>
          </p:nvSpPr>
          <p:spPr bwMode="auto">
            <a:xfrm>
              <a:off x="2600"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99"/>
                  </a:solidFill>
                  <a:latin typeface="Times New Roman" panose="02020603050405020304" pitchFamily="18" charset="0"/>
                  <a:ea typeface="楷体_GB2312" pitchFamily="49" charset="-122"/>
                </a:rPr>
                <a:t>2</a:t>
              </a:r>
              <a:endParaRPr lang="en-US" altLang="zh-CN" b="0">
                <a:solidFill>
                  <a:srgbClr val="CC0099"/>
                </a:solidFill>
                <a:latin typeface="Times New Roman" panose="02020603050405020304" pitchFamily="18" charset="0"/>
                <a:ea typeface="楷体_GB2312" pitchFamily="49" charset="-122"/>
              </a:endParaRPr>
            </a:p>
          </p:txBody>
        </p:sp>
        <p:sp>
          <p:nvSpPr>
            <p:cNvPr id="63524" name="Rectangle 53"/>
            <p:cNvSpPr>
              <a:spLocks noChangeArrowheads="1"/>
            </p:cNvSpPr>
            <p:nvPr/>
          </p:nvSpPr>
          <p:spPr bwMode="auto">
            <a:xfrm>
              <a:off x="2352"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endParaRPr lang="en-US" altLang="zh-CN" b="0">
                <a:solidFill>
                  <a:srgbClr val="000066"/>
                </a:solidFill>
                <a:latin typeface="Times New Roman" panose="02020603050405020304" pitchFamily="18" charset="0"/>
                <a:ea typeface="楷体_GB2312" pitchFamily="49" charset="-122"/>
              </a:endParaRPr>
            </a:p>
          </p:txBody>
        </p:sp>
        <p:sp>
          <p:nvSpPr>
            <p:cNvPr id="63525" name="Rectangle 54"/>
            <p:cNvSpPr>
              <a:spLocks noChangeArrowheads="1"/>
            </p:cNvSpPr>
            <p:nvPr/>
          </p:nvSpPr>
          <p:spPr bwMode="auto">
            <a:xfrm>
              <a:off x="1058" y="3026"/>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1101</a:t>
              </a:r>
              <a:endParaRPr lang="en-US" altLang="zh-CN" b="0">
                <a:solidFill>
                  <a:srgbClr val="000066"/>
                </a:solidFill>
                <a:latin typeface="Times New Roman" panose="02020603050405020304" pitchFamily="18" charset="0"/>
                <a:ea typeface="楷体_GB2312" pitchFamily="49" charset="-122"/>
              </a:endParaRPr>
            </a:p>
          </p:txBody>
        </p:sp>
        <p:sp>
          <p:nvSpPr>
            <p:cNvPr id="63526" name="Rectangle 55"/>
            <p:cNvSpPr>
              <a:spLocks noChangeArrowheads="1"/>
            </p:cNvSpPr>
            <p:nvPr/>
          </p:nvSpPr>
          <p:spPr bwMode="auto">
            <a:xfrm>
              <a:off x="4272"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27" name="Rectangle 56"/>
            <p:cNvSpPr>
              <a:spLocks noChangeArrowheads="1"/>
            </p:cNvSpPr>
            <p:nvPr/>
          </p:nvSpPr>
          <p:spPr bwMode="auto">
            <a:xfrm>
              <a:off x="3766"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28" name="Rectangle 57"/>
            <p:cNvSpPr>
              <a:spLocks noChangeArrowheads="1"/>
            </p:cNvSpPr>
            <p:nvPr/>
          </p:nvSpPr>
          <p:spPr bwMode="auto">
            <a:xfrm>
              <a:off x="3238"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29" name="Rectangle 58"/>
            <p:cNvSpPr>
              <a:spLocks noChangeArrowheads="1"/>
            </p:cNvSpPr>
            <p:nvPr/>
          </p:nvSpPr>
          <p:spPr bwMode="auto">
            <a:xfrm>
              <a:off x="2729"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30" name="Rectangle 59"/>
            <p:cNvSpPr>
              <a:spLocks noChangeArrowheads="1"/>
            </p:cNvSpPr>
            <p:nvPr/>
          </p:nvSpPr>
          <p:spPr bwMode="auto">
            <a:xfrm>
              <a:off x="2208"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endParaRPr lang="en-US" altLang="zh-CN" b="0">
                <a:solidFill>
                  <a:srgbClr val="000066"/>
                </a:solidFill>
                <a:latin typeface="Times New Roman" panose="02020603050405020304" pitchFamily="18" charset="0"/>
                <a:ea typeface="楷体_GB2312" pitchFamily="49" charset="-122"/>
              </a:endParaRPr>
            </a:p>
          </p:txBody>
        </p:sp>
        <p:sp>
          <p:nvSpPr>
            <p:cNvPr id="63531" name="Rectangle 60"/>
            <p:cNvSpPr>
              <a:spLocks noChangeArrowheads="1"/>
            </p:cNvSpPr>
            <p:nvPr/>
          </p:nvSpPr>
          <p:spPr bwMode="auto">
            <a:xfrm>
              <a:off x="4006"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32" name="Rectangle 61"/>
            <p:cNvSpPr>
              <a:spLocks noChangeArrowheads="1"/>
            </p:cNvSpPr>
            <p:nvPr/>
          </p:nvSpPr>
          <p:spPr bwMode="auto">
            <a:xfrm>
              <a:off x="3492"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33" name="Rectangle 62"/>
            <p:cNvSpPr>
              <a:spLocks noChangeArrowheads="1"/>
            </p:cNvSpPr>
            <p:nvPr/>
          </p:nvSpPr>
          <p:spPr bwMode="auto">
            <a:xfrm>
              <a:off x="2968"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b="0">
                <a:solidFill>
                  <a:srgbClr val="000066"/>
                </a:solidFill>
                <a:latin typeface="Times New Roman" panose="02020603050405020304" pitchFamily="18" charset="0"/>
                <a:ea typeface="楷体_GB2312" pitchFamily="49" charset="-122"/>
                <a:sym typeface="Symbol" panose="05050102010706020507" pitchFamily="18" charset="2"/>
              </a:endParaRPr>
            </a:p>
          </p:txBody>
        </p:sp>
        <p:sp>
          <p:nvSpPr>
            <p:cNvPr id="63534" name="Rectangle 63"/>
            <p:cNvSpPr>
              <a:spLocks noChangeArrowheads="1"/>
            </p:cNvSpPr>
            <p:nvPr/>
          </p:nvSpPr>
          <p:spPr bwMode="auto">
            <a:xfrm>
              <a:off x="2454" y="301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endParaRPr lang="en-US" altLang="zh-CN" b="0">
                <a:solidFill>
                  <a:srgbClr val="000066"/>
                </a:solidFill>
                <a:latin typeface="Times New Roman" panose="02020603050405020304" pitchFamily="18" charset="0"/>
                <a:ea typeface="楷体_GB2312" pitchFamily="49" charset="-122"/>
                <a:sym typeface="Symbol" panose="05050102010706020507" pitchFamily="18" charset="2"/>
              </a:endParaRPr>
            </a:p>
          </p:txBody>
        </p:sp>
      </p:grpSp>
      <p:sp>
        <p:nvSpPr>
          <p:cNvPr id="498752" name="Rectangle 64"/>
          <p:cNvSpPr>
            <a:spLocks noChangeArrowheads="1"/>
          </p:cNvSpPr>
          <p:nvPr/>
        </p:nvSpPr>
        <p:spPr bwMode="auto">
          <a:xfrm>
            <a:off x="179388" y="138113"/>
            <a:ext cx="449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求</a:t>
            </a:r>
            <a:r>
              <a:rPr kumimoji="1" lang="en-US" altLang="zh-CN" sz="2800">
                <a:solidFill>
                  <a:srgbClr val="000066"/>
                </a:solidFill>
                <a:latin typeface="Times New Roman" panose="02020603050405020304" pitchFamily="18" charset="0"/>
                <a:ea typeface="楷体_GB2312" pitchFamily="49" charset="-122"/>
              </a:rPr>
              <a:t>BCD</a:t>
            </a:r>
            <a:r>
              <a:rPr kumimoji="1" lang="zh-CN" altLang="en-US" sz="2800">
                <a:solidFill>
                  <a:srgbClr val="000066"/>
                </a:solidFill>
                <a:latin typeface="Times New Roman" panose="02020603050405020304" pitchFamily="18" charset="0"/>
                <a:ea typeface="楷体_GB2312" pitchFamily="49" charset="-122"/>
              </a:rPr>
              <a:t>代码表示的十进制数</a:t>
            </a:r>
          </a:p>
        </p:txBody>
      </p:sp>
      <p:sp>
        <p:nvSpPr>
          <p:cNvPr id="498753" name="Text Box 65"/>
          <p:cNvSpPr txBox="1">
            <a:spLocks noChangeArrowheads="1"/>
          </p:cNvSpPr>
          <p:nvPr/>
        </p:nvSpPr>
        <p:spPr bwMode="auto">
          <a:xfrm>
            <a:off x="160338" y="3357563"/>
            <a:ext cx="88042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800">
                <a:latin typeface="宋体" panose="02010600030101010101" pitchFamily="2" charset="-122"/>
              </a:rPr>
              <a:t>　　对于一个多位的十进制数，需要有与十进制位数相同的几组</a:t>
            </a:r>
            <a:r>
              <a:rPr kumimoji="1" lang="en-US" altLang="zh-CN" sz="2800">
                <a:latin typeface="宋体" panose="02010600030101010101" pitchFamily="2" charset="-122"/>
              </a:rPr>
              <a:t>BCD</a:t>
            </a:r>
            <a:r>
              <a:rPr kumimoji="1" lang="zh-CN" altLang="en-US" sz="2800">
                <a:latin typeface="宋体" panose="02010600030101010101" pitchFamily="2" charset="-122"/>
              </a:rPr>
              <a:t>代码来表示。例如：</a:t>
            </a:r>
          </a:p>
        </p:txBody>
      </p:sp>
      <p:graphicFrame>
        <p:nvGraphicFramePr>
          <p:cNvPr id="498754" name="Object 66"/>
          <p:cNvGraphicFramePr>
            <a:graphicFrameLocks noChangeAspect="1"/>
          </p:cNvGraphicFramePr>
          <p:nvPr/>
        </p:nvGraphicFramePr>
        <p:xfrm>
          <a:off x="1743075" y="4437063"/>
          <a:ext cx="5867400" cy="1841500"/>
        </p:xfrm>
        <a:graphic>
          <a:graphicData uri="http://schemas.openxmlformats.org/presentationml/2006/ole">
            <mc:AlternateContent xmlns:mc="http://schemas.openxmlformats.org/markup-compatibility/2006">
              <mc:Choice xmlns:v="urn:schemas-microsoft-com:vml" Requires="v">
                <p:oleObj spid="_x0000_s63565" name="公式" r:id="rId3" imgW="5839017" imgH="1809772" progId="Equation.3">
                  <p:embed/>
                </p:oleObj>
              </mc:Choice>
              <mc:Fallback>
                <p:oleObj name="公式" r:id="rId3" imgW="5839017" imgH="1809772"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4437063"/>
                        <a:ext cx="5867400"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8755" name="Group 67"/>
          <p:cNvGrpSpPr>
            <a:grpSpLocks/>
          </p:cNvGrpSpPr>
          <p:nvPr/>
        </p:nvGrpSpPr>
        <p:grpSpPr bwMode="auto">
          <a:xfrm>
            <a:off x="395288" y="4659313"/>
            <a:ext cx="3240087" cy="947737"/>
            <a:chOff x="215" y="3072"/>
            <a:chExt cx="2041" cy="597"/>
          </a:xfrm>
        </p:grpSpPr>
        <p:sp>
          <p:nvSpPr>
            <p:cNvPr id="63503" name="Oval 68"/>
            <p:cNvSpPr>
              <a:spLocks noChangeArrowheads="1"/>
            </p:cNvSpPr>
            <p:nvPr/>
          </p:nvSpPr>
          <p:spPr bwMode="auto">
            <a:xfrm>
              <a:off x="2064" y="3072"/>
              <a:ext cx="192" cy="1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3504" name="Line 69"/>
            <p:cNvSpPr>
              <a:spLocks noChangeShapeType="1"/>
            </p:cNvSpPr>
            <p:nvPr/>
          </p:nvSpPr>
          <p:spPr bwMode="auto">
            <a:xfrm flipH="1">
              <a:off x="1104" y="3250"/>
              <a:ext cx="1008" cy="15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505" name="Text Box 70"/>
            <p:cNvSpPr txBox="1">
              <a:spLocks noChangeArrowheads="1"/>
            </p:cNvSpPr>
            <p:nvPr/>
          </p:nvSpPr>
          <p:spPr bwMode="auto">
            <a:xfrm>
              <a:off x="215" y="3407"/>
              <a:ext cx="933" cy="2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不能省略！</a:t>
              </a:r>
            </a:p>
          </p:txBody>
        </p:sp>
      </p:grpSp>
      <p:grpSp>
        <p:nvGrpSpPr>
          <p:cNvPr id="498759" name="Group 71"/>
          <p:cNvGrpSpPr>
            <a:grpSpLocks/>
          </p:cNvGrpSpPr>
          <p:nvPr/>
        </p:nvGrpSpPr>
        <p:grpSpPr bwMode="auto">
          <a:xfrm>
            <a:off x="6132513" y="5286375"/>
            <a:ext cx="2755900" cy="655638"/>
            <a:chOff x="3805" y="3523"/>
            <a:chExt cx="1736" cy="413"/>
          </a:xfrm>
        </p:grpSpPr>
        <p:sp>
          <p:nvSpPr>
            <p:cNvPr id="63500" name="Oval 72"/>
            <p:cNvSpPr>
              <a:spLocks noChangeArrowheads="1"/>
            </p:cNvSpPr>
            <p:nvPr/>
          </p:nvSpPr>
          <p:spPr bwMode="auto">
            <a:xfrm>
              <a:off x="3805" y="3744"/>
              <a:ext cx="192" cy="1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3501" name="Line 73"/>
            <p:cNvSpPr>
              <a:spLocks noChangeShapeType="1"/>
            </p:cNvSpPr>
            <p:nvPr/>
          </p:nvSpPr>
          <p:spPr bwMode="auto">
            <a:xfrm flipH="1">
              <a:off x="3916" y="3648"/>
              <a:ext cx="692" cy="10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502" name="Text Box 74"/>
            <p:cNvSpPr txBox="1">
              <a:spLocks noChangeArrowheads="1"/>
            </p:cNvSpPr>
            <p:nvPr/>
          </p:nvSpPr>
          <p:spPr bwMode="auto">
            <a:xfrm>
              <a:off x="4608" y="3523"/>
              <a:ext cx="933" cy="2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不能省略！</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8752"/>
                                        </p:tgtEl>
                                        <p:attrNameLst>
                                          <p:attrName>style.visibility</p:attrName>
                                        </p:attrNameLst>
                                      </p:cBhvr>
                                      <p:to>
                                        <p:strVal val="visible"/>
                                      </p:to>
                                    </p:set>
                                    <p:animEffect transition="in" filter="strips(downRight)">
                                      <p:cBhvr>
                                        <p:cTn id="7" dur="1000"/>
                                        <p:tgtEl>
                                          <p:spTgt spid="498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8690"/>
                                        </p:tgtEl>
                                        <p:attrNameLst>
                                          <p:attrName>style.visibility</p:attrName>
                                        </p:attrNameLst>
                                      </p:cBhvr>
                                      <p:to>
                                        <p:strVal val="visible"/>
                                      </p:to>
                                    </p:set>
                                    <p:animEffect transition="in" filter="strips(downRight)">
                                      <p:cBhvr>
                                        <p:cTn id="12" dur="500"/>
                                        <p:tgtEl>
                                          <p:spTgt spid="498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98691"/>
                                        </p:tgtEl>
                                        <p:attrNameLst>
                                          <p:attrName>style.visibility</p:attrName>
                                        </p:attrNameLst>
                                      </p:cBhvr>
                                      <p:to>
                                        <p:strVal val="visible"/>
                                      </p:to>
                                    </p:set>
                                    <p:animEffect transition="in" filter="strips(downRight)">
                                      <p:cBhvr>
                                        <p:cTn id="17" dur="500"/>
                                        <p:tgtEl>
                                          <p:spTgt spid="498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98705"/>
                                        </p:tgtEl>
                                        <p:attrNameLst>
                                          <p:attrName>style.visibility</p:attrName>
                                        </p:attrNameLst>
                                      </p:cBhvr>
                                      <p:to>
                                        <p:strVal val="visible"/>
                                      </p:to>
                                    </p:set>
                                    <p:animEffect transition="in" filter="strips(downRight)">
                                      <p:cBhvr>
                                        <p:cTn id="22" dur="500"/>
                                        <p:tgtEl>
                                          <p:spTgt spid="498705"/>
                                        </p:tgtEl>
                                      </p:cBhvr>
                                    </p:animEffect>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498698"/>
                                        </p:tgtEl>
                                        <p:attrNameLst>
                                          <p:attrName>style.visibility</p:attrName>
                                        </p:attrNameLst>
                                      </p:cBhvr>
                                      <p:to>
                                        <p:strVal val="visible"/>
                                      </p:to>
                                    </p:set>
                                    <p:animEffect transition="in" filter="strips(downRight)">
                                      <p:cBhvr>
                                        <p:cTn id="26" dur="500"/>
                                        <p:tgtEl>
                                          <p:spTgt spid="4986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498722"/>
                                        </p:tgtEl>
                                        <p:attrNameLst>
                                          <p:attrName>style.visibility</p:attrName>
                                        </p:attrNameLst>
                                      </p:cBhvr>
                                      <p:to>
                                        <p:strVal val="visible"/>
                                      </p:to>
                                    </p:set>
                                    <p:animEffect transition="in" filter="strips(downRight)">
                                      <p:cBhvr>
                                        <p:cTn id="31" dur="500"/>
                                        <p:tgtEl>
                                          <p:spTgt spid="4987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98753"/>
                                        </p:tgtEl>
                                        <p:attrNameLst>
                                          <p:attrName>style.visibility</p:attrName>
                                        </p:attrNameLst>
                                      </p:cBhvr>
                                      <p:to>
                                        <p:strVal val="visible"/>
                                      </p:to>
                                    </p:set>
                                    <p:animEffect transition="in" filter="strips(downRight)">
                                      <p:cBhvr>
                                        <p:cTn id="36" dur="500"/>
                                        <p:tgtEl>
                                          <p:spTgt spid="4987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498754"/>
                                        </p:tgtEl>
                                        <p:attrNameLst>
                                          <p:attrName>style.visibility</p:attrName>
                                        </p:attrNameLst>
                                      </p:cBhvr>
                                      <p:to>
                                        <p:strVal val="visible"/>
                                      </p:to>
                                    </p:set>
                                    <p:animEffect transition="in" filter="wipe(up)">
                                      <p:cBhvr>
                                        <p:cTn id="41" dur="500"/>
                                        <p:tgtEl>
                                          <p:spTgt spid="4987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498755"/>
                                        </p:tgtEl>
                                        <p:attrNameLst>
                                          <p:attrName>style.visibility</p:attrName>
                                        </p:attrNameLst>
                                      </p:cBhvr>
                                      <p:to>
                                        <p:strVal val="visible"/>
                                      </p:to>
                                    </p:set>
                                    <p:animEffect transition="in" filter="wipe(right)">
                                      <p:cBhvr>
                                        <p:cTn id="46" dur="500"/>
                                        <p:tgtEl>
                                          <p:spTgt spid="498755"/>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498759"/>
                                        </p:tgtEl>
                                        <p:attrNameLst>
                                          <p:attrName>style.visibility</p:attrName>
                                        </p:attrNameLst>
                                      </p:cBhvr>
                                      <p:to>
                                        <p:strVal val="visible"/>
                                      </p:to>
                                    </p:set>
                                    <p:animEffect transition="in" filter="wipe(left)">
                                      <p:cBhvr>
                                        <p:cTn id="50" dur="500"/>
                                        <p:tgtEl>
                                          <p:spTgt spid="498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utoUpdateAnimBg="0"/>
      <p:bldP spid="498752" grpId="0"/>
      <p:bldP spid="49875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211138" y="1887538"/>
            <a:ext cx="4710112"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3333CC"/>
                </a:solidFill>
                <a:latin typeface="宋体" panose="02010600030101010101" pitchFamily="2" charset="-122"/>
              </a:rPr>
              <a:t>»</a:t>
            </a:r>
            <a:r>
              <a:rPr lang="zh-CN" altLang="en-US" sz="2400">
                <a:solidFill>
                  <a:srgbClr val="3333CC"/>
                </a:solidFill>
                <a:latin typeface="Times New Roman" panose="02020603050405020304" pitchFamily="18" charset="0"/>
              </a:rPr>
              <a:t>格雷码是一种无权码</a:t>
            </a:r>
          </a:p>
        </p:txBody>
      </p:sp>
      <p:graphicFrame>
        <p:nvGraphicFramePr>
          <p:cNvPr id="546819" name="Group 3"/>
          <p:cNvGraphicFramePr>
            <a:graphicFrameLocks noGrp="1"/>
          </p:cNvGraphicFramePr>
          <p:nvPr/>
        </p:nvGraphicFramePr>
        <p:xfrm>
          <a:off x="5538788" y="955675"/>
          <a:ext cx="3413125" cy="5083175"/>
        </p:xfrm>
        <a:graphic>
          <a:graphicData uri="http://schemas.openxmlformats.org/drawingml/2006/table">
            <a:tbl>
              <a:tblPr/>
              <a:tblGrid>
                <a:gridCol w="1719262"/>
                <a:gridCol w="1693863"/>
              </a:tblGrid>
              <a:tr h="64778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黑体" panose="02010609060101010101" pitchFamily="49" charset="-122"/>
                        </a:rPr>
                        <a:t>二进制码 </a:t>
                      </a:r>
                      <a:endParaRPr kumimoji="0" lang="zh-CN" altLang="en-US"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b</a:t>
                      </a:r>
                      <a:r>
                        <a:rPr kumimoji="1" lang="en-US" altLang="zh-CN" sz="1500" b="0" i="0" u="none" strike="noStrike" cap="none" normalizeH="0" baseline="-25000" smtClean="0">
                          <a:ln>
                            <a:noFill/>
                          </a:ln>
                          <a:solidFill>
                            <a:schemeClr val="tx1"/>
                          </a:solidFill>
                          <a:effectLst/>
                          <a:latin typeface="Times New Roman" panose="02020603050405020304" pitchFamily="18" charset="0"/>
                          <a:ea typeface="ˎ̥"/>
                          <a:cs typeface="ˎ̥"/>
                        </a:rPr>
                        <a:t>3</a:t>
                      </a: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b</a:t>
                      </a:r>
                      <a:r>
                        <a:rPr kumimoji="1" lang="en-US" altLang="zh-CN" sz="1500" b="0" i="0" u="none" strike="noStrike" cap="none" normalizeH="0" baseline="-25000" smtClean="0">
                          <a:ln>
                            <a:noFill/>
                          </a:ln>
                          <a:solidFill>
                            <a:schemeClr val="tx1"/>
                          </a:solidFill>
                          <a:effectLst/>
                          <a:latin typeface="Times New Roman" panose="02020603050405020304" pitchFamily="18" charset="0"/>
                          <a:ea typeface="ˎ̥"/>
                          <a:cs typeface="ˎ̥"/>
                        </a:rPr>
                        <a:t>2</a:t>
                      </a: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b</a:t>
                      </a:r>
                      <a:r>
                        <a:rPr kumimoji="1" lang="en-US" altLang="zh-CN" sz="1500" b="0" i="0" u="none" strike="noStrike" cap="none" normalizeH="0" baseline="-25000" smtClean="0">
                          <a:ln>
                            <a:noFill/>
                          </a:ln>
                          <a:solidFill>
                            <a:schemeClr val="tx1"/>
                          </a:solidFill>
                          <a:effectLst/>
                          <a:latin typeface="Times New Roman" panose="02020603050405020304" pitchFamily="18" charset="0"/>
                          <a:ea typeface="ˎ̥"/>
                          <a:cs typeface="ˎ̥"/>
                        </a:rPr>
                        <a:t>1</a:t>
                      </a: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b</a:t>
                      </a:r>
                      <a:r>
                        <a:rPr kumimoji="1" lang="en-US" altLang="zh-CN" sz="1500" b="0" i="0" u="none" strike="noStrike" cap="none" normalizeH="0" baseline="-25000" smtClean="0">
                          <a:ln>
                            <a:noFill/>
                          </a:ln>
                          <a:solidFill>
                            <a:schemeClr val="tx1"/>
                          </a:solidFill>
                          <a:effectLst/>
                          <a:latin typeface="Times New Roman" panose="02020603050405020304" pitchFamily="18" charset="0"/>
                          <a:ea typeface="ˎ̥"/>
                          <a:cs typeface="ˎ̥"/>
                        </a:rPr>
                        <a:t>0</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500" b="0" i="0" u="none" strike="noStrike" cap="none" normalizeH="0" baseline="0" smtClean="0">
                          <a:ln>
                            <a:noFill/>
                          </a:ln>
                          <a:solidFill>
                            <a:schemeClr val="tx1"/>
                          </a:solidFill>
                          <a:effectLst/>
                          <a:latin typeface="Arial Narrow" panose="020B0606020202030204" pitchFamily="34" charset="0"/>
                          <a:ea typeface="黑体" panose="02010609060101010101" pitchFamily="49" charset="-122"/>
                        </a:rPr>
                        <a:t>格雷码 </a:t>
                      </a:r>
                      <a:endParaRPr kumimoji="0" lang="zh-CN" altLang="en-US"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5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3</a:t>
                      </a:r>
                      <a:r>
                        <a:rPr kumimoji="0" lang="en-US" altLang="zh-CN" sz="15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2</a:t>
                      </a:r>
                      <a:r>
                        <a:rPr kumimoji="0" lang="en-US" altLang="zh-CN" sz="15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1</a:t>
                      </a:r>
                      <a:r>
                        <a:rPr kumimoji="0" lang="en-US" altLang="zh-CN" sz="15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a:t>
                      </a:r>
                      <a:r>
                        <a:rPr kumimoji="0" lang="en-US" altLang="zh-CN" sz="15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35394">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1111</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0010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0100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1100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1110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1010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1011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1001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ˎ̥"/>
                          <a:cs typeface="ˎ̥"/>
                        </a:rPr>
                        <a:t>1000</a:t>
                      </a:r>
                      <a:r>
                        <a:rPr kumimoji="1"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rPr>
                        <a:t> </a:t>
                      </a:r>
                      <a:endParaRPr kumimoji="0" lang="en-US" altLang="zh-CN" sz="1500" b="1" i="0" u="none" strike="noStrike" cap="none" normalizeH="0" baseline="0" smtClean="0">
                        <a:ln>
                          <a:noFill/>
                        </a:ln>
                        <a:solidFill>
                          <a:schemeClr val="tx1"/>
                        </a:solidFill>
                        <a:effectLst/>
                        <a:latin typeface="Arial Narrow" panose="020B0606020202030204" pitchFamily="34" charset="0"/>
                        <a:ea typeface="楷体_GB2312"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46830" name="Text Box 14"/>
          <p:cNvSpPr txBox="1">
            <a:spLocks noChangeArrowheads="1"/>
          </p:cNvSpPr>
          <p:nvPr/>
        </p:nvSpPr>
        <p:spPr bwMode="auto">
          <a:xfrm>
            <a:off x="211138" y="2470150"/>
            <a:ext cx="532765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3333CC"/>
                </a:solidFill>
                <a:latin typeface="宋体" panose="02010600030101010101" pitchFamily="2" charset="-122"/>
              </a:rPr>
              <a:t>»</a:t>
            </a:r>
            <a:r>
              <a:rPr lang="zh-CN" altLang="en-US" sz="2400">
                <a:solidFill>
                  <a:srgbClr val="3333CC"/>
                </a:solidFill>
                <a:latin typeface="Times New Roman" panose="02020603050405020304" pitchFamily="18" charset="0"/>
              </a:rPr>
              <a:t>任何</a:t>
            </a:r>
            <a:r>
              <a:rPr kumimoji="1" lang="zh-CN" altLang="en-US" sz="2400">
                <a:solidFill>
                  <a:srgbClr val="3333CC"/>
                </a:solidFill>
                <a:latin typeface="Times New Roman" panose="02020603050405020304" pitchFamily="18" charset="0"/>
              </a:rPr>
              <a:t>两个相邻代码之间仅有一位不同</a:t>
            </a:r>
          </a:p>
        </p:txBody>
      </p:sp>
      <p:sp>
        <p:nvSpPr>
          <p:cNvPr id="546831" name="Text Box 15"/>
          <p:cNvSpPr txBox="1">
            <a:spLocks noChangeArrowheads="1"/>
          </p:cNvSpPr>
          <p:nvPr/>
        </p:nvSpPr>
        <p:spPr bwMode="auto">
          <a:xfrm>
            <a:off x="223838" y="3054350"/>
            <a:ext cx="4965700" cy="19177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3333CC"/>
                </a:solidFill>
                <a:latin typeface="Times New Roman" panose="02020603050405020304" pitchFamily="18" charset="0"/>
              </a:rPr>
              <a:t>常用于模拟量的转换。当模拟量发生微小变化，而可能引起数字量发生变化时，</a:t>
            </a:r>
            <a:r>
              <a:rPr lang="zh-CN" altLang="en-US" sz="2400">
                <a:solidFill>
                  <a:srgbClr val="3333CC"/>
                </a:solidFill>
                <a:latin typeface="Times New Roman" panose="02020603050405020304" pitchFamily="18" charset="0"/>
              </a:rPr>
              <a:t>格雷码仅仅改变一位，这与其它码同时改变</a:t>
            </a:r>
            <a:r>
              <a:rPr lang="en-US" altLang="zh-CN" sz="2400">
                <a:solidFill>
                  <a:srgbClr val="3333CC"/>
                </a:solidFill>
                <a:latin typeface="Times New Roman" panose="02020603050405020304" pitchFamily="18" charset="0"/>
              </a:rPr>
              <a:t>2</a:t>
            </a:r>
            <a:r>
              <a:rPr lang="zh-CN" altLang="en-US" sz="2400">
                <a:solidFill>
                  <a:srgbClr val="3333CC"/>
                </a:solidFill>
                <a:latin typeface="Times New Roman" panose="02020603050405020304" pitchFamily="18" charset="0"/>
              </a:rPr>
              <a:t>位或更多的情况相比，更加可靠。</a:t>
            </a:r>
            <a:endParaRPr lang="zh-CN" altLang="en-US" sz="2400" b="0">
              <a:solidFill>
                <a:srgbClr val="3333CC"/>
              </a:solidFill>
              <a:latin typeface="Times New Roman" panose="02020603050405020304" pitchFamily="18" charset="0"/>
            </a:endParaRPr>
          </a:p>
        </p:txBody>
      </p:sp>
      <p:sp>
        <p:nvSpPr>
          <p:cNvPr id="546832" name="Text Box 16"/>
          <p:cNvSpPr txBox="1">
            <a:spLocks noChangeArrowheads="1"/>
          </p:cNvSpPr>
          <p:nvPr/>
        </p:nvSpPr>
        <p:spPr bwMode="auto">
          <a:xfrm>
            <a:off x="223838" y="5081588"/>
            <a:ext cx="4846637" cy="15525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400">
                <a:solidFill>
                  <a:srgbClr val="3333CC"/>
                </a:solidFill>
                <a:latin typeface="Times New Roman" panose="02020603050405020304" pitchFamily="18" charset="0"/>
              </a:rPr>
              <a:t>例如，</a:t>
            </a:r>
            <a:r>
              <a:rPr lang="en-US" altLang="zh-CN" sz="2400">
                <a:solidFill>
                  <a:srgbClr val="3333CC"/>
                </a:solidFill>
                <a:latin typeface="Times New Roman" panose="02020603050405020304" pitchFamily="18" charset="0"/>
              </a:rPr>
              <a:t>8421</a:t>
            </a:r>
            <a:r>
              <a:rPr lang="zh-CN" altLang="en-US" sz="2400">
                <a:solidFill>
                  <a:srgbClr val="3333CC"/>
                </a:solidFill>
                <a:latin typeface="Times New Roman" panose="02020603050405020304" pitchFamily="18" charset="0"/>
              </a:rPr>
              <a:t>码中的</a:t>
            </a:r>
            <a:r>
              <a:rPr lang="en-US" altLang="zh-CN" sz="2400">
                <a:solidFill>
                  <a:srgbClr val="3333CC"/>
                </a:solidFill>
                <a:latin typeface="Times New Roman" panose="02020603050405020304" pitchFamily="18" charset="0"/>
              </a:rPr>
              <a:t>0111</a:t>
            </a:r>
            <a:r>
              <a:rPr lang="zh-CN" altLang="en-US" sz="2400">
                <a:solidFill>
                  <a:srgbClr val="3333CC"/>
                </a:solidFill>
                <a:latin typeface="Times New Roman" panose="02020603050405020304" pitchFamily="18" charset="0"/>
              </a:rPr>
              <a:t>和</a:t>
            </a:r>
            <a:r>
              <a:rPr lang="en-US" altLang="zh-CN" sz="2400">
                <a:solidFill>
                  <a:srgbClr val="3333CC"/>
                </a:solidFill>
                <a:latin typeface="Times New Roman" panose="02020603050405020304" pitchFamily="18" charset="0"/>
              </a:rPr>
              <a:t>1000</a:t>
            </a:r>
            <a:r>
              <a:rPr lang="zh-CN" altLang="en-US" sz="2400">
                <a:solidFill>
                  <a:srgbClr val="3333CC"/>
                </a:solidFill>
                <a:latin typeface="Times New Roman" panose="02020603050405020304" pitchFamily="18" charset="0"/>
              </a:rPr>
              <a:t>是相邻码，当</a:t>
            </a:r>
            <a:r>
              <a:rPr lang="en-US" altLang="zh-CN" sz="2400">
                <a:solidFill>
                  <a:srgbClr val="3333CC"/>
                </a:solidFill>
                <a:latin typeface="Times New Roman" panose="02020603050405020304" pitchFamily="18" charset="0"/>
              </a:rPr>
              <a:t>7</a:t>
            </a:r>
            <a:r>
              <a:rPr lang="zh-CN" altLang="en-US" sz="2400">
                <a:solidFill>
                  <a:srgbClr val="3333CC"/>
                </a:solidFill>
                <a:latin typeface="Times New Roman" panose="02020603050405020304" pitchFamily="18" charset="0"/>
              </a:rPr>
              <a:t>变到</a:t>
            </a:r>
            <a:r>
              <a:rPr lang="en-US" altLang="zh-CN" sz="2400">
                <a:solidFill>
                  <a:srgbClr val="3333CC"/>
                </a:solidFill>
                <a:latin typeface="Times New Roman" panose="02020603050405020304" pitchFamily="18" charset="0"/>
              </a:rPr>
              <a:t>8</a:t>
            </a:r>
            <a:r>
              <a:rPr lang="zh-CN" altLang="en-US" sz="2400">
                <a:solidFill>
                  <a:srgbClr val="3333CC"/>
                </a:solidFill>
                <a:latin typeface="Times New Roman" panose="02020603050405020304" pitchFamily="18" charset="0"/>
              </a:rPr>
              <a:t>时，四位均变了。若采用格雷码，</a:t>
            </a:r>
            <a:r>
              <a:rPr lang="en-US" altLang="zh-CN" sz="2400">
                <a:solidFill>
                  <a:srgbClr val="3333CC"/>
                </a:solidFill>
                <a:latin typeface="Times New Roman" panose="02020603050405020304" pitchFamily="18" charset="0"/>
              </a:rPr>
              <a:t>0100</a:t>
            </a:r>
            <a:r>
              <a:rPr lang="zh-CN" altLang="en-US" sz="2400">
                <a:solidFill>
                  <a:srgbClr val="3333CC"/>
                </a:solidFill>
                <a:latin typeface="Times New Roman" panose="02020603050405020304" pitchFamily="18" charset="0"/>
              </a:rPr>
              <a:t>和</a:t>
            </a:r>
            <a:r>
              <a:rPr lang="en-US" altLang="zh-CN" sz="2400">
                <a:solidFill>
                  <a:srgbClr val="3333CC"/>
                </a:solidFill>
                <a:latin typeface="Times New Roman" panose="02020603050405020304" pitchFamily="18" charset="0"/>
              </a:rPr>
              <a:t>1100</a:t>
            </a:r>
            <a:r>
              <a:rPr lang="zh-CN" altLang="en-US" sz="2400">
                <a:solidFill>
                  <a:srgbClr val="3333CC"/>
                </a:solidFill>
                <a:latin typeface="Times New Roman" panose="02020603050405020304" pitchFamily="18" charset="0"/>
              </a:rPr>
              <a:t>是相邻码，仅最高一位变了。</a:t>
            </a:r>
            <a:endParaRPr lang="zh-CN" altLang="en-US" sz="2400" b="0">
              <a:solidFill>
                <a:srgbClr val="3333CC"/>
              </a:solidFill>
              <a:latin typeface="Times New Roman" panose="02020603050405020304" pitchFamily="18" charset="0"/>
            </a:endParaRPr>
          </a:p>
        </p:txBody>
      </p:sp>
      <p:sp>
        <p:nvSpPr>
          <p:cNvPr id="64529" name="Text Box 18"/>
          <p:cNvSpPr txBox="1">
            <a:spLocks noChangeArrowheads="1"/>
          </p:cNvSpPr>
          <p:nvPr/>
        </p:nvSpPr>
        <p:spPr bwMode="auto">
          <a:xfrm>
            <a:off x="2843213" y="404813"/>
            <a:ext cx="2684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
        <p:nvSpPr>
          <p:cNvPr id="546835" name="Rectangle 19"/>
          <p:cNvSpPr>
            <a:spLocks noChangeArrowheads="1"/>
          </p:cNvSpPr>
          <p:nvPr/>
        </p:nvSpPr>
        <p:spPr bwMode="auto">
          <a:xfrm>
            <a:off x="6105525" y="3697288"/>
            <a:ext cx="2298700" cy="592137"/>
          </a:xfrm>
          <a:prstGeom prst="rect">
            <a:avLst/>
          </a:prstGeom>
          <a:noFill/>
          <a:ln w="19050">
            <a:solidFill>
              <a:srgbClr val="0066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4531" name="Text Box 20"/>
          <p:cNvSpPr txBox="1">
            <a:spLocks noChangeArrowheads="1"/>
          </p:cNvSpPr>
          <p:nvPr/>
        </p:nvSpPr>
        <p:spPr bwMode="auto">
          <a:xfrm>
            <a:off x="323850" y="1052513"/>
            <a:ext cx="232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3.</a:t>
            </a:r>
            <a:r>
              <a:rPr kumimoji="1" lang="zh-CN" altLang="en-US" sz="2800">
                <a:latin typeface="Times New Roman" panose="02020603050405020304" pitchFamily="18" charset="0"/>
                <a:ea typeface="华文新魏" panose="02010800040101010101" pitchFamily="2" charset="-122"/>
              </a:rPr>
              <a:t>格雷</a:t>
            </a:r>
            <a:r>
              <a:rPr kumimoji="1" lang="zh-CN" altLang="en-US" sz="2800">
                <a:latin typeface="华文新魏" panose="02010800040101010101" pitchFamily="2" charset="-122"/>
                <a:ea typeface="华文新魏" panose="02010800040101010101" pitchFamily="2" charset="-122"/>
              </a:rPr>
              <a:t>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6818"/>
                                        </p:tgtEl>
                                        <p:attrNameLst>
                                          <p:attrName>style.visibility</p:attrName>
                                        </p:attrNameLst>
                                      </p:cBhvr>
                                      <p:to>
                                        <p:strVal val="visible"/>
                                      </p:to>
                                    </p:set>
                                    <p:animEffect transition="in" filter="wipe(left)">
                                      <p:cBhvr>
                                        <p:cTn id="7" dur="500"/>
                                        <p:tgtEl>
                                          <p:spTgt spid="546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6830"/>
                                        </p:tgtEl>
                                        <p:attrNameLst>
                                          <p:attrName>style.visibility</p:attrName>
                                        </p:attrNameLst>
                                      </p:cBhvr>
                                      <p:to>
                                        <p:strVal val="visible"/>
                                      </p:to>
                                    </p:set>
                                    <p:animEffect transition="in" filter="box(in)">
                                      <p:cBhvr>
                                        <p:cTn id="12" dur="500"/>
                                        <p:tgtEl>
                                          <p:spTgt spid="546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6831"/>
                                        </p:tgtEl>
                                        <p:attrNameLst>
                                          <p:attrName>style.visibility</p:attrName>
                                        </p:attrNameLst>
                                      </p:cBhvr>
                                      <p:to>
                                        <p:strVal val="visible"/>
                                      </p:to>
                                    </p:set>
                                    <p:animEffect transition="in" filter="box(in)">
                                      <p:cBhvr>
                                        <p:cTn id="17" dur="500"/>
                                        <p:tgtEl>
                                          <p:spTgt spid="5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6832"/>
                                        </p:tgtEl>
                                        <p:attrNameLst>
                                          <p:attrName>style.visibility</p:attrName>
                                        </p:attrNameLst>
                                      </p:cBhvr>
                                      <p:to>
                                        <p:strVal val="visible"/>
                                      </p:to>
                                    </p:set>
                                    <p:animEffect transition="in" filter="box(in)">
                                      <p:cBhvr>
                                        <p:cTn id="22" dur="500"/>
                                        <p:tgtEl>
                                          <p:spTgt spid="546832"/>
                                        </p:tgtEl>
                                      </p:cBhvr>
                                    </p:animEffect>
                                  </p:childTnLst>
                                </p:cTn>
                              </p:par>
                            </p:childTnLst>
                          </p:cTn>
                        </p:par>
                        <p:par>
                          <p:cTn id="23" fill="hold" nodeType="afterGroup">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546835"/>
                                        </p:tgtEl>
                                        <p:attrNameLst>
                                          <p:attrName>style.visibility</p:attrName>
                                        </p:attrNameLst>
                                      </p:cBhvr>
                                      <p:to>
                                        <p:strVal val="visible"/>
                                      </p:to>
                                    </p:set>
                                    <p:animEffect transition="in" filter="wedge">
                                      <p:cBhvr>
                                        <p:cTn id="26" dur="500"/>
                                        <p:tgtEl>
                                          <p:spTgt spid="54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8" grpId="0"/>
      <p:bldP spid="546830" grpId="0" autoUpdateAnimBg="0"/>
      <p:bldP spid="546831" grpId="0" autoUpdateAnimBg="0"/>
      <p:bldP spid="546832" grpId="0" autoUpdateAnimBg="0"/>
      <p:bldP spid="5468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41338" y="1628775"/>
            <a:ext cx="7848600" cy="9461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en-US" sz="2800">
                <a:solidFill>
                  <a:srgbClr val="3333CC"/>
                </a:solidFill>
                <a:latin typeface="Times New Roman" panose="02020603050405020304" pitchFamily="18" charset="0"/>
              </a:rPr>
              <a:t>»</a:t>
            </a:r>
            <a:r>
              <a:rPr lang="en-US" altLang="zh-CN" sz="2800">
                <a:solidFill>
                  <a:srgbClr val="3333CC"/>
                </a:solidFill>
                <a:latin typeface="Times New Roman" panose="02020603050405020304" pitchFamily="18" charset="0"/>
              </a:rPr>
              <a:t>ASCII</a:t>
            </a:r>
            <a:r>
              <a:rPr lang="zh-CN" altLang="en-US" sz="2800">
                <a:solidFill>
                  <a:srgbClr val="3333CC"/>
                </a:solidFill>
                <a:latin typeface="Times New Roman" panose="02020603050405020304" pitchFamily="18" charset="0"/>
              </a:rPr>
              <a:t>码是美国标准信息交换码，它是用七位二进制码表示，其编码见</a:t>
            </a:r>
            <a:r>
              <a:rPr lang="en-US" altLang="zh-CN" sz="2800">
                <a:solidFill>
                  <a:srgbClr val="3333CC"/>
                </a:solidFill>
                <a:latin typeface="Times New Roman" panose="02020603050405020304" pitchFamily="18" charset="0"/>
              </a:rPr>
              <a:t>P460</a:t>
            </a:r>
            <a:r>
              <a:rPr lang="zh-CN" altLang="en-US" sz="2800">
                <a:solidFill>
                  <a:srgbClr val="3333CC"/>
                </a:solidFill>
                <a:latin typeface="Times New Roman" panose="02020603050405020304" pitchFamily="18" charset="0"/>
              </a:rPr>
              <a:t>附录</a:t>
            </a:r>
            <a:r>
              <a:rPr lang="en-US" altLang="zh-CN" sz="2800">
                <a:solidFill>
                  <a:srgbClr val="3333CC"/>
                </a:solidFill>
                <a:latin typeface="Times New Roman" panose="02020603050405020304" pitchFamily="18" charset="0"/>
              </a:rPr>
              <a:t>A </a:t>
            </a:r>
            <a:r>
              <a:rPr lang="zh-CN" altLang="en-US" sz="2800">
                <a:solidFill>
                  <a:srgbClr val="3333CC"/>
                </a:solidFill>
                <a:latin typeface="Times New Roman" panose="02020603050405020304" pitchFamily="18" charset="0"/>
              </a:rPr>
              <a:t>表</a:t>
            </a:r>
            <a:r>
              <a:rPr lang="en-US" altLang="zh-CN" sz="2800">
                <a:solidFill>
                  <a:srgbClr val="3333CC"/>
                </a:solidFill>
                <a:latin typeface="Times New Roman" panose="02020603050405020304" pitchFamily="18" charset="0"/>
              </a:rPr>
              <a:t>A.1 </a:t>
            </a:r>
            <a:r>
              <a:rPr lang="zh-CN" altLang="en-US" sz="2800">
                <a:solidFill>
                  <a:srgbClr val="3333CC"/>
                </a:solidFill>
                <a:latin typeface="Times New Roman" panose="02020603050405020304" pitchFamily="18" charset="0"/>
              </a:rPr>
              <a:t>。</a:t>
            </a:r>
          </a:p>
        </p:txBody>
      </p:sp>
      <p:sp>
        <p:nvSpPr>
          <p:cNvPr id="65539" name="Text Box 3"/>
          <p:cNvSpPr txBox="1">
            <a:spLocks noChangeArrowheads="1"/>
          </p:cNvSpPr>
          <p:nvPr/>
        </p:nvSpPr>
        <p:spPr bwMode="auto">
          <a:xfrm>
            <a:off x="541338" y="2746375"/>
            <a:ext cx="7848600" cy="13731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800">
                <a:solidFill>
                  <a:srgbClr val="3333CC"/>
                </a:solidFill>
                <a:latin typeface="Times New Roman" panose="02020603050405020304" pitchFamily="18" charset="0"/>
              </a:rPr>
              <a:t>»</a:t>
            </a:r>
            <a:r>
              <a:rPr lang="zh-CN" altLang="en-US" sz="2800">
                <a:solidFill>
                  <a:srgbClr val="3333CC"/>
                </a:solidFill>
                <a:latin typeface="Times New Roman" panose="02020603050405020304" pitchFamily="18" charset="0"/>
              </a:rPr>
              <a:t>它共有</a:t>
            </a:r>
            <a:r>
              <a:rPr lang="en-US" altLang="zh-CN" sz="2800">
                <a:solidFill>
                  <a:srgbClr val="3333CC"/>
                </a:solidFill>
                <a:latin typeface="Times New Roman" panose="02020603050405020304" pitchFamily="18" charset="0"/>
              </a:rPr>
              <a:t>128</a:t>
            </a:r>
            <a:r>
              <a:rPr lang="zh-CN" altLang="en-US" sz="2800">
                <a:solidFill>
                  <a:srgbClr val="3333CC"/>
                </a:solidFill>
                <a:latin typeface="Times New Roman" panose="02020603050405020304" pitchFamily="18" charset="0"/>
              </a:rPr>
              <a:t>个代码，可以表示大、小写英文字母、十进制数、标点符号、运算符号、控制符号等，普遍用于计算机、键盘输入指令和数据等。</a:t>
            </a:r>
          </a:p>
        </p:txBody>
      </p:sp>
      <p:sp>
        <p:nvSpPr>
          <p:cNvPr id="547846" name="Text Box 6"/>
          <p:cNvSpPr txBox="1">
            <a:spLocks noChangeArrowheads="1"/>
          </p:cNvSpPr>
          <p:nvPr/>
        </p:nvSpPr>
        <p:spPr bwMode="auto">
          <a:xfrm>
            <a:off x="1258888" y="4724400"/>
            <a:ext cx="61277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8000"/>
                </a:solidFill>
                <a:latin typeface="Times New Roman" panose="02020603050405020304" pitchFamily="18" charset="0"/>
                <a:ea typeface="楷体_GB2312" pitchFamily="49" charset="-122"/>
              </a:rPr>
              <a:t>例如：</a:t>
            </a:r>
            <a:r>
              <a:rPr kumimoji="1" lang="en-US" altLang="zh-CN" sz="2800" b="0">
                <a:latin typeface="Times New Roman" panose="02020603050405020304" pitchFamily="18" charset="0"/>
                <a:ea typeface="楷体_GB2312" pitchFamily="49" charset="-122"/>
              </a:rPr>
              <a:t>(1000000)</a:t>
            </a:r>
            <a:r>
              <a:rPr kumimoji="1" lang="en-US" altLang="zh-CN" sz="2800" b="0" baseline="-30000">
                <a:latin typeface="Times New Roman" panose="02020603050405020304" pitchFamily="18" charset="0"/>
                <a:ea typeface="楷体_GB2312" pitchFamily="49" charset="-122"/>
              </a:rPr>
              <a:t>B</a:t>
            </a:r>
            <a:r>
              <a:rPr kumimoji="1" lang="zh-CN" altLang="en-US" sz="2800" b="0">
                <a:latin typeface="Times New Roman" panose="02020603050405020304" pitchFamily="18" charset="0"/>
                <a:ea typeface="楷体_GB2312" pitchFamily="49" charset="-122"/>
              </a:rPr>
              <a:t>表示</a:t>
            </a:r>
            <a:r>
              <a:rPr kumimoji="1" lang="en-US" altLang="zh-CN" sz="2800" b="0">
                <a:latin typeface="Times New Roman" panose="02020603050405020304" pitchFamily="18" charset="0"/>
                <a:ea typeface="楷体_GB2312" pitchFamily="49" charset="-122"/>
              </a:rPr>
              <a:t>(  </a:t>
            </a:r>
            <a:r>
              <a:rPr kumimoji="1" lang="en-US" altLang="zh-CN" sz="2800" b="0">
                <a:solidFill>
                  <a:srgbClr val="FF0000"/>
                </a:solidFill>
                <a:latin typeface="Times New Roman" panose="02020603050405020304" pitchFamily="18" charset="0"/>
                <a:ea typeface="楷体_GB2312" pitchFamily="49" charset="-122"/>
              </a:rPr>
              <a:t>“ @ ”</a:t>
            </a:r>
            <a:r>
              <a:rPr kumimoji="1" lang="en-US" altLang="zh-CN" sz="2800" b="0">
                <a:latin typeface="Times New Roman" panose="02020603050405020304" pitchFamily="18" charset="0"/>
                <a:ea typeface="楷体_GB2312" pitchFamily="49" charset="-122"/>
              </a:rPr>
              <a:t>  )</a:t>
            </a:r>
            <a:endParaRPr kumimoji="1" lang="en-US" altLang="zh-CN" sz="2800" b="0" baseline="-25000">
              <a:latin typeface="Times New Roman" panose="02020603050405020304" pitchFamily="18" charset="0"/>
              <a:ea typeface="楷体_GB2312" pitchFamily="49" charset="-122"/>
            </a:endParaRPr>
          </a:p>
          <a:p>
            <a:pPr eaLnBrk="1" hangingPunct="1">
              <a:spcBef>
                <a:spcPct val="50000"/>
              </a:spcBef>
            </a:pPr>
            <a:r>
              <a:rPr kumimoji="1" lang="en-US" altLang="zh-CN" sz="2800" b="0">
                <a:latin typeface="Times New Roman" panose="02020603050405020304" pitchFamily="18" charset="0"/>
                <a:ea typeface="楷体_GB2312" pitchFamily="49" charset="-122"/>
              </a:rPr>
              <a:t>            (0111101)</a:t>
            </a:r>
            <a:r>
              <a:rPr kumimoji="1" lang="en-US" altLang="zh-CN" sz="2800" b="0" baseline="-25000">
                <a:latin typeface="Times New Roman" panose="02020603050405020304" pitchFamily="18" charset="0"/>
                <a:ea typeface="楷体_GB2312" pitchFamily="49" charset="-122"/>
              </a:rPr>
              <a:t>B</a:t>
            </a:r>
            <a:r>
              <a:rPr kumimoji="1" lang="zh-CN" altLang="en-US" sz="2800" b="0">
                <a:latin typeface="Times New Roman" panose="02020603050405020304" pitchFamily="18" charset="0"/>
                <a:ea typeface="楷体_GB2312" pitchFamily="49" charset="-122"/>
              </a:rPr>
              <a:t>表示</a:t>
            </a:r>
            <a:r>
              <a:rPr kumimoji="1" lang="en-US" altLang="zh-CN" sz="2800" b="0">
                <a:latin typeface="Times New Roman" panose="02020603050405020304" pitchFamily="18" charset="0"/>
                <a:ea typeface="楷体_GB2312" pitchFamily="49" charset="-122"/>
              </a:rPr>
              <a:t>(   </a:t>
            </a:r>
            <a:r>
              <a:rPr kumimoji="1" lang="en-US" altLang="zh-CN" sz="2800" b="0">
                <a:solidFill>
                  <a:srgbClr val="FF0000"/>
                </a:solidFill>
                <a:latin typeface="Times New Roman" panose="02020603050405020304" pitchFamily="18" charset="0"/>
                <a:ea typeface="楷体_GB2312" pitchFamily="49" charset="-122"/>
              </a:rPr>
              <a:t>“ = ”</a:t>
            </a:r>
            <a:r>
              <a:rPr kumimoji="1" lang="en-US" altLang="zh-CN" sz="2800" b="0">
                <a:latin typeface="Times New Roman" panose="02020603050405020304" pitchFamily="18" charset="0"/>
                <a:ea typeface="楷体_GB2312" pitchFamily="49" charset="-122"/>
              </a:rPr>
              <a:t> )</a:t>
            </a:r>
          </a:p>
        </p:txBody>
      </p:sp>
      <p:sp>
        <p:nvSpPr>
          <p:cNvPr id="65541" name="Text Box 7"/>
          <p:cNvSpPr txBox="1">
            <a:spLocks noChangeArrowheads="1"/>
          </p:cNvSpPr>
          <p:nvPr/>
        </p:nvSpPr>
        <p:spPr bwMode="auto">
          <a:xfrm>
            <a:off x="323850" y="1052513"/>
            <a:ext cx="232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Arial" panose="020B0604020202020204" pitchFamily="34" charset="0"/>
                <a:ea typeface="华文新魏" panose="02010800040101010101" pitchFamily="2" charset="-122"/>
              </a:rPr>
              <a:t>4.</a:t>
            </a:r>
            <a:r>
              <a:rPr kumimoji="1" lang="en-US" altLang="zh-CN" sz="2800">
                <a:latin typeface="Times New Roman" panose="02020603050405020304" pitchFamily="18" charset="0"/>
                <a:ea typeface="华文新魏" panose="02010800040101010101" pitchFamily="2" charset="-122"/>
              </a:rPr>
              <a:t>ASCII</a:t>
            </a:r>
            <a:r>
              <a:rPr kumimoji="1" lang="zh-CN" altLang="en-US" sz="2800">
                <a:latin typeface="华文新魏" panose="02010800040101010101" pitchFamily="2" charset="-122"/>
                <a:ea typeface="华文新魏" panose="02010800040101010101" pitchFamily="2" charset="-122"/>
              </a:rPr>
              <a:t>码</a:t>
            </a:r>
          </a:p>
        </p:txBody>
      </p:sp>
      <p:sp>
        <p:nvSpPr>
          <p:cNvPr id="65542" name="Text Box 8"/>
          <p:cNvSpPr txBox="1">
            <a:spLocks noChangeArrowheads="1"/>
          </p:cNvSpPr>
          <p:nvPr/>
        </p:nvSpPr>
        <p:spPr bwMode="auto">
          <a:xfrm>
            <a:off x="2843213" y="404813"/>
            <a:ext cx="2684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chemeClr val="tx2"/>
                </a:solidFill>
                <a:latin typeface="Times New Roman" panose="02020603050405020304" pitchFamily="18" charset="0"/>
                <a:ea typeface="黑体" panose="02010609060101010101" pitchFamily="49" charset="-122"/>
              </a:rPr>
              <a:t>常见的二进制码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7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
        <p:nvSpPr>
          <p:cNvPr id="66563" name="Text Box 3"/>
          <p:cNvSpPr txBox="1">
            <a:spLocks noChangeArrowheads="1"/>
          </p:cNvSpPr>
          <p:nvPr/>
        </p:nvSpPr>
        <p:spPr bwMode="auto">
          <a:xfrm>
            <a:off x="984250" y="831850"/>
            <a:ext cx="5969000" cy="4206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Char char="v"/>
            </a:pPr>
            <a:r>
              <a:rPr kumimoji="1" lang="en-US" altLang="zh-CN" sz="2400">
                <a:solidFill>
                  <a:srgbClr val="008000"/>
                </a:solidFill>
                <a:latin typeface="楷体_GB2312" pitchFamily="49" charset="-122"/>
                <a:ea typeface="楷体_GB2312" pitchFamily="49" charset="-122"/>
              </a:rPr>
              <a:t> </a:t>
            </a:r>
            <a:r>
              <a:rPr kumimoji="1" lang="zh-CN" altLang="en-US" sz="2400">
                <a:solidFill>
                  <a:srgbClr val="008000"/>
                </a:solidFill>
                <a:latin typeface="楷体_GB2312" pitchFamily="49" charset="-122"/>
                <a:ea typeface="楷体_GB2312" pitchFamily="49" charset="-122"/>
              </a:rPr>
              <a:t>逻辑代数</a:t>
            </a:r>
            <a:r>
              <a:rPr kumimoji="1" lang="zh-CN" altLang="en-US" sz="2400">
                <a:solidFill>
                  <a:srgbClr val="000099"/>
                </a:solidFill>
                <a:latin typeface="黑体" panose="02010609060101010101" pitchFamily="49" charset="-122"/>
                <a:ea typeface="黑体" panose="02010609060101010101" pitchFamily="49" charset="-122"/>
              </a:rPr>
              <a:t> </a:t>
            </a:r>
            <a:r>
              <a:rPr kumimoji="1" lang="en-US" altLang="zh-CN" sz="2400">
                <a:solidFill>
                  <a:srgbClr val="000099"/>
                </a:solidFill>
                <a:latin typeface="Times New Roman" panose="02020603050405020304" pitchFamily="18" charset="0"/>
                <a:ea typeface="黑体" panose="02010609060101010101" pitchFamily="49" charset="-122"/>
              </a:rPr>
              <a:t>——</a:t>
            </a:r>
            <a:r>
              <a:rPr kumimoji="1" lang="zh-CN" altLang="en-US" sz="2400">
                <a:solidFill>
                  <a:srgbClr val="000099"/>
                </a:solidFill>
                <a:latin typeface="黑体" panose="02010609060101010101" pitchFamily="49" charset="-122"/>
                <a:ea typeface="黑体" panose="02010609060101010101" pitchFamily="49" charset="-122"/>
              </a:rPr>
              <a:t>研究逻辑电路的数学工具</a:t>
            </a:r>
            <a:endParaRPr lang="zh-CN" altLang="en-US" sz="2400" b="0">
              <a:latin typeface="黑体" panose="02010609060101010101" pitchFamily="49" charset="-122"/>
              <a:ea typeface="黑体" panose="02010609060101010101" pitchFamily="49" charset="-122"/>
            </a:endParaRPr>
          </a:p>
        </p:txBody>
      </p:sp>
      <p:sp>
        <p:nvSpPr>
          <p:cNvPr id="548868" name="Text Box 4"/>
          <p:cNvSpPr txBox="1">
            <a:spLocks noChangeArrowheads="1"/>
          </p:cNvSpPr>
          <p:nvPr/>
        </p:nvSpPr>
        <p:spPr bwMode="auto">
          <a:xfrm>
            <a:off x="201613" y="1441450"/>
            <a:ext cx="8613775" cy="895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kumimoji="1" lang="en-US" altLang="zh-CN" sz="2400">
                <a:solidFill>
                  <a:srgbClr val="3333CC"/>
                </a:solidFill>
                <a:latin typeface="宋体" panose="02010600030101010101" pitchFamily="2" charset="-122"/>
              </a:rPr>
              <a:t>»</a:t>
            </a:r>
            <a:r>
              <a:rPr kumimoji="1" lang="zh-CN" altLang="en-US" sz="2400">
                <a:solidFill>
                  <a:srgbClr val="3333CC"/>
                </a:solidFill>
                <a:latin typeface="Times New Roman" panose="02020603050405020304" pitchFamily="18" charset="0"/>
              </a:rPr>
              <a:t>英国数学家</a:t>
            </a:r>
            <a:r>
              <a:rPr kumimoji="1" lang="en-US" altLang="zh-CN" sz="2400">
                <a:solidFill>
                  <a:srgbClr val="3333CC"/>
                </a:solidFill>
                <a:latin typeface="Times New Roman" panose="02020603050405020304" pitchFamily="18" charset="0"/>
              </a:rPr>
              <a:t>George · Boole 1848</a:t>
            </a:r>
            <a:r>
              <a:rPr kumimoji="1" lang="zh-CN" altLang="en-US" sz="2400">
                <a:solidFill>
                  <a:srgbClr val="3333CC"/>
                </a:solidFill>
                <a:latin typeface="Times New Roman" panose="02020603050405020304" pitchFamily="18" charset="0"/>
              </a:rPr>
              <a:t>年创立二进制代数学，提出逻辑代数的概念，又称布尔代数。</a:t>
            </a:r>
          </a:p>
        </p:txBody>
      </p:sp>
      <p:sp>
        <p:nvSpPr>
          <p:cNvPr id="548869" name="Text Box 5"/>
          <p:cNvSpPr txBox="1">
            <a:spLocks noChangeArrowheads="1"/>
          </p:cNvSpPr>
          <p:nvPr/>
        </p:nvSpPr>
        <p:spPr bwMode="auto">
          <a:xfrm>
            <a:off x="201613" y="2506663"/>
            <a:ext cx="8682037" cy="895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kumimoji="1" lang="en-US" altLang="zh-CN" sz="2400">
                <a:solidFill>
                  <a:srgbClr val="3333CC"/>
                </a:solidFill>
                <a:latin typeface="宋体" panose="02010600030101010101" pitchFamily="2" charset="-122"/>
              </a:rPr>
              <a:t>»</a:t>
            </a:r>
            <a:r>
              <a:rPr kumimoji="1" lang="zh-CN" altLang="en-US" sz="2400">
                <a:solidFill>
                  <a:srgbClr val="3333CC"/>
                </a:solidFill>
                <a:latin typeface="Times New Roman" panose="02020603050405020304" pitchFamily="18" charset="0"/>
              </a:rPr>
              <a:t>逻辑：指的是条件和结果的关系。在电路中，输入信号即为条件，输出信号就是结果。</a:t>
            </a:r>
          </a:p>
        </p:txBody>
      </p:sp>
      <p:sp>
        <p:nvSpPr>
          <p:cNvPr id="548870" name="Text Box 6"/>
          <p:cNvSpPr txBox="1">
            <a:spLocks noChangeArrowheads="1"/>
          </p:cNvSpPr>
          <p:nvPr/>
        </p:nvSpPr>
        <p:spPr bwMode="auto">
          <a:xfrm>
            <a:off x="201613" y="3698875"/>
            <a:ext cx="8413750" cy="895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50000"/>
              </a:spcBef>
            </a:pPr>
            <a:r>
              <a:rPr kumimoji="1" lang="en-US" altLang="zh-CN" sz="2400">
                <a:solidFill>
                  <a:srgbClr val="3333CC"/>
                </a:solidFill>
                <a:latin typeface="宋体" panose="02010600030101010101" pitchFamily="2" charset="-122"/>
              </a:rPr>
              <a:t>»</a:t>
            </a:r>
            <a:r>
              <a:rPr kumimoji="1" lang="zh-CN" altLang="en-US" sz="2400">
                <a:solidFill>
                  <a:srgbClr val="3333CC"/>
                </a:solidFill>
                <a:latin typeface="Times New Roman" panose="02020603050405020304" pitchFamily="18" charset="0"/>
              </a:rPr>
              <a:t>条件满足和结果发生用</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1”</a:t>
            </a:r>
            <a:r>
              <a:rPr kumimoji="1" lang="zh-CN" altLang="en-US" sz="2400">
                <a:solidFill>
                  <a:srgbClr val="3333CC"/>
                </a:solidFill>
                <a:latin typeface="Times New Roman" panose="02020603050405020304" pitchFamily="18" charset="0"/>
              </a:rPr>
              <a:t>表示，否则用</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0”</a:t>
            </a:r>
            <a:r>
              <a:rPr kumimoji="1" lang="zh-CN" altLang="en-US" sz="2400">
                <a:solidFill>
                  <a:srgbClr val="3333CC"/>
                </a:solidFill>
                <a:latin typeface="Times New Roman" panose="02020603050405020304" pitchFamily="18" charset="0"/>
              </a:rPr>
              <a:t>表示。此时的</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1”</a:t>
            </a:r>
            <a:r>
              <a:rPr kumimoji="1" lang="zh-CN" altLang="en-US" sz="2400">
                <a:solidFill>
                  <a:srgbClr val="3333CC"/>
                </a:solidFill>
                <a:latin typeface="Times New Roman" panose="02020603050405020304" pitchFamily="18" charset="0"/>
              </a:rPr>
              <a:t>和</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0”</a:t>
            </a:r>
            <a:r>
              <a:rPr kumimoji="1" lang="zh-CN" altLang="en-US" sz="2400">
                <a:solidFill>
                  <a:srgbClr val="3333CC"/>
                </a:solidFill>
                <a:latin typeface="Times New Roman" panose="02020603050405020304" pitchFamily="18" charset="0"/>
              </a:rPr>
              <a:t>，只表示两个对立的逻辑状态，不代表数值的大小。</a:t>
            </a:r>
          </a:p>
        </p:txBody>
      </p:sp>
      <p:sp>
        <p:nvSpPr>
          <p:cNvPr id="548871" name="Text Box 7"/>
          <p:cNvSpPr txBox="1">
            <a:spLocks noChangeArrowheads="1"/>
          </p:cNvSpPr>
          <p:nvPr/>
        </p:nvSpPr>
        <p:spPr bwMode="auto">
          <a:xfrm>
            <a:off x="201613" y="4892675"/>
            <a:ext cx="7861300" cy="493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10000"/>
              </a:lnSpc>
              <a:spcBef>
                <a:spcPct val="20000"/>
              </a:spcBef>
            </a:pPr>
            <a:r>
              <a:rPr kumimoji="1" lang="en-US" altLang="zh-CN" sz="2400">
                <a:solidFill>
                  <a:srgbClr val="3333CC"/>
                </a:solidFill>
                <a:latin typeface="宋体" panose="02010600030101010101" pitchFamily="2" charset="-122"/>
              </a:rPr>
              <a:t>»</a:t>
            </a:r>
            <a:r>
              <a:rPr kumimoji="1" lang="zh-CN" altLang="en-US" sz="2400">
                <a:solidFill>
                  <a:srgbClr val="3333CC"/>
                </a:solidFill>
                <a:latin typeface="Times New Roman" panose="02020603050405020304" pitchFamily="18" charset="0"/>
              </a:rPr>
              <a:t>在逻辑代数中，有三种最基本的逻辑运算：</a:t>
            </a:r>
            <a:r>
              <a:rPr kumimoji="1" lang="zh-CN" altLang="en-US" sz="2400">
                <a:solidFill>
                  <a:srgbClr val="FF0000"/>
                </a:solidFill>
                <a:latin typeface="Times New Roman" panose="02020603050405020304" pitchFamily="18" charset="0"/>
              </a:rPr>
              <a:t>与、或、非</a:t>
            </a:r>
          </a:p>
        </p:txBody>
      </p:sp>
      <p:sp>
        <p:nvSpPr>
          <p:cNvPr id="548872" name="Rectangle 8">
            <a:hlinkClick r:id="rId3" action="ppaction://hlinkpres?slideindex=2&amp;slidetitle=幻灯片 2"/>
          </p:cNvPr>
          <p:cNvSpPr>
            <a:spLocks noChangeArrowheads="1"/>
          </p:cNvSpPr>
          <p:nvPr/>
        </p:nvSpPr>
        <p:spPr bwMode="auto">
          <a:xfrm>
            <a:off x="949325" y="5529263"/>
            <a:ext cx="604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ea typeface="黑体" panose="02010609060101010101" pitchFamily="49" charset="-122"/>
              </a:rPr>
              <a:t>描述逻辑关系的表格</a:t>
            </a:r>
            <a:r>
              <a:rPr kumimoji="1" lang="en-US" altLang="zh-CN" sz="2400" b="0">
                <a:latin typeface="Times New Roman" panose="02020603050405020304" pitchFamily="18" charset="0"/>
                <a:ea typeface="黑体" panose="02010609060101010101" pitchFamily="49" charset="-122"/>
              </a:rPr>
              <a:t>——</a:t>
            </a:r>
            <a:r>
              <a:rPr kumimoji="1" lang="zh-CN" altLang="en-US" sz="2400" b="0">
                <a:ea typeface="黑体" panose="02010609060101010101" pitchFamily="49" charset="-122"/>
              </a:rPr>
              <a:t>真值表</a:t>
            </a:r>
            <a:endParaRPr kumimoji="1" lang="zh-CN" altLang="en-US" sz="2400" b="0">
              <a:latin typeface="Times New Roman" panose="02020603050405020304" pitchFamily="18" charset="0"/>
              <a:ea typeface="黑体" panose="02010609060101010101" pitchFamily="49" charset="-122"/>
            </a:endParaRPr>
          </a:p>
        </p:txBody>
      </p:sp>
      <p:sp>
        <p:nvSpPr>
          <p:cNvPr id="548873" name="Rectangle 9">
            <a:hlinkClick r:id="rId4" action="ppaction://hlinkpres?slideindex=3&amp;slidetitle=幻灯片 3"/>
          </p:cNvPr>
          <p:cNvSpPr>
            <a:spLocks noChangeArrowheads="1"/>
          </p:cNvSpPr>
          <p:nvPr/>
        </p:nvSpPr>
        <p:spPr bwMode="auto">
          <a:xfrm>
            <a:off x="949325" y="6108700"/>
            <a:ext cx="668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ea typeface="黑体" panose="02010609060101010101" pitchFamily="49" charset="-122"/>
              </a:rPr>
              <a:t>输入输出之间的函数表达式</a:t>
            </a:r>
            <a:r>
              <a:rPr kumimoji="1" lang="en-US" altLang="zh-CN" sz="2400" b="0">
                <a:latin typeface="Times New Roman" panose="02020603050405020304" pitchFamily="18" charset="0"/>
                <a:ea typeface="黑体" panose="02010609060101010101" pitchFamily="49" charset="-122"/>
              </a:rPr>
              <a:t>——</a:t>
            </a:r>
            <a:r>
              <a:rPr kumimoji="1" lang="zh-CN" altLang="en-US" sz="2400" b="0">
                <a:ea typeface="黑体" panose="02010609060101010101" pitchFamily="49" charset="-122"/>
              </a:rPr>
              <a:t>逻辑表达式</a:t>
            </a:r>
            <a:endParaRPr kumimoji="1" lang="zh-CN" altLang="en-US" sz="2400" b="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box(in)">
                                      <p:cBhvr>
                                        <p:cTn id="7" dur="500"/>
                                        <p:tgtEl>
                                          <p:spTgt spid="548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48869"/>
                                        </p:tgtEl>
                                        <p:attrNameLst>
                                          <p:attrName>style.visibility</p:attrName>
                                        </p:attrNameLst>
                                      </p:cBhvr>
                                      <p:to>
                                        <p:strVal val="visible"/>
                                      </p:to>
                                    </p:set>
                                    <p:animEffect transition="in" filter="box(in)">
                                      <p:cBhvr>
                                        <p:cTn id="12" dur="500"/>
                                        <p:tgtEl>
                                          <p:spTgt spid="548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8870"/>
                                        </p:tgtEl>
                                        <p:attrNameLst>
                                          <p:attrName>style.visibility</p:attrName>
                                        </p:attrNameLst>
                                      </p:cBhvr>
                                      <p:to>
                                        <p:strVal val="visible"/>
                                      </p:to>
                                    </p:set>
                                    <p:animEffect transition="in" filter="box(in)">
                                      <p:cBhvr>
                                        <p:cTn id="17" dur="500"/>
                                        <p:tgtEl>
                                          <p:spTgt spid="548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48871"/>
                                        </p:tgtEl>
                                        <p:attrNameLst>
                                          <p:attrName>style.visibility</p:attrName>
                                        </p:attrNameLst>
                                      </p:cBhvr>
                                      <p:to>
                                        <p:strVal val="visible"/>
                                      </p:to>
                                    </p:set>
                                    <p:animEffect transition="in" filter="box(in)">
                                      <p:cBhvr>
                                        <p:cTn id="22" dur="500"/>
                                        <p:tgtEl>
                                          <p:spTgt spid="548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48872"/>
                                        </p:tgtEl>
                                        <p:attrNameLst>
                                          <p:attrName>style.visibility</p:attrName>
                                        </p:attrNameLst>
                                      </p:cBhvr>
                                      <p:to>
                                        <p:strVal val="visible"/>
                                      </p:to>
                                    </p:set>
                                    <p:animEffect transition="in" filter="box(in)">
                                      <p:cBhvr>
                                        <p:cTn id="27" dur="500"/>
                                        <p:tgtEl>
                                          <p:spTgt spid="548872"/>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48873"/>
                                        </p:tgtEl>
                                        <p:attrNameLst>
                                          <p:attrName>style.visibility</p:attrName>
                                        </p:attrNameLst>
                                      </p:cBhvr>
                                      <p:to>
                                        <p:strVal val="visible"/>
                                      </p:to>
                                    </p:set>
                                    <p:animEffect transition="in" filter="box(in)">
                                      <p:cBhvr>
                                        <p:cTn id="32" dur="500"/>
                                        <p:tgtEl>
                                          <p:spTgt spid="548873"/>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autoUpdateAnimBg="0"/>
      <p:bldP spid="548869" grpId="0" autoUpdateAnimBg="0"/>
      <p:bldP spid="548870" grpId="0" autoUpdateAnimBg="0"/>
      <p:bldP spid="548871" grpId="0" autoUpdateAnimBg="0"/>
      <p:bldP spid="548872" grpId="0" autoUpdateAnimBg="0"/>
      <p:bldP spid="54887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4"/>
          <p:cNvGraphicFramePr>
            <a:graphicFrameLocks noChangeAspect="1"/>
          </p:cNvGraphicFramePr>
          <p:nvPr/>
        </p:nvGraphicFramePr>
        <p:xfrm>
          <a:off x="514350" y="1587500"/>
          <a:ext cx="3657600" cy="2209800"/>
        </p:xfrm>
        <a:graphic>
          <a:graphicData uri="http://schemas.openxmlformats.org/presentationml/2006/ole">
            <mc:AlternateContent xmlns:mc="http://schemas.openxmlformats.org/markup-compatibility/2006">
              <mc:Choice xmlns:v="urn:schemas-microsoft-com:vml" Requires="v">
                <p:oleObj spid="_x0000_s67656" name="图片" r:id="rId3" imgW="1865376" imgH="1298448" progId="Word.Picture.8">
                  <p:embed/>
                </p:oleObj>
              </mc:Choice>
              <mc:Fallback>
                <p:oleObj name="图片" r:id="rId3" imgW="1865376" imgH="129844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11313" r="4364" b="2661"/>
                      <a:stretch>
                        <a:fillRect/>
                      </a:stretch>
                    </p:blipFill>
                    <p:spPr bwMode="auto">
                      <a:xfrm>
                        <a:off x="514350" y="1587500"/>
                        <a:ext cx="3657600" cy="2209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7" name="AutoShape 46"/>
          <p:cNvSpPr>
            <a:spLocks noChangeArrowheads="1"/>
          </p:cNvSpPr>
          <p:nvPr/>
        </p:nvSpPr>
        <p:spPr bwMode="auto">
          <a:xfrm>
            <a:off x="284163" y="836613"/>
            <a:ext cx="8426450" cy="901700"/>
          </a:xfrm>
          <a:prstGeom prst="roundRect">
            <a:avLst>
              <a:gd name="adj" fmla="val 16667"/>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FF0000"/>
                </a:solidFill>
                <a:latin typeface="宋体" panose="02010600030101010101" pitchFamily="2" charset="-122"/>
              </a:rPr>
              <a:t>    </a:t>
            </a:r>
            <a:r>
              <a:rPr kumimoji="1" lang="zh-CN" altLang="en-US" sz="2400">
                <a:solidFill>
                  <a:srgbClr val="FF0000"/>
                </a:solidFill>
                <a:latin typeface="宋体" panose="02010600030101010101" pitchFamily="2" charset="-122"/>
              </a:rPr>
              <a:t>定义：</a:t>
            </a:r>
            <a:r>
              <a:rPr kumimoji="1" lang="zh-CN" altLang="en-US" sz="2400">
                <a:latin typeface="宋体" panose="02010600030101010101" pitchFamily="2" charset="-122"/>
              </a:rPr>
              <a:t>某事件有若干个条件，只有当所有条件</a:t>
            </a:r>
            <a:r>
              <a:rPr kumimoji="1" lang="zh-CN" altLang="en-US" sz="2400">
                <a:solidFill>
                  <a:srgbClr val="0000FF"/>
                </a:solidFill>
                <a:latin typeface="宋体" panose="02010600030101010101" pitchFamily="2" charset="-122"/>
              </a:rPr>
              <a:t>全部满</a:t>
            </a:r>
            <a:r>
              <a:rPr kumimoji="1" lang="zh-CN" altLang="en-US" sz="2400">
                <a:solidFill>
                  <a:srgbClr val="0000FF"/>
                </a:solidFill>
                <a:latin typeface="宋体" panose="02010600030101010101" pitchFamily="2" charset="-122"/>
                <a:ea typeface="ˎ̥"/>
                <a:cs typeface="ˎ̥"/>
              </a:rPr>
              <a:t>足时，这件事才发生。</a:t>
            </a:r>
            <a:r>
              <a:rPr kumimoji="1" lang="zh-CN" altLang="en-US" sz="2400">
                <a:solidFill>
                  <a:srgbClr val="0000FF"/>
                </a:solidFill>
                <a:latin typeface="Times New Roman" panose="02020603050405020304" pitchFamily="18" charset="0"/>
                <a:ea typeface="ˎ̥"/>
                <a:cs typeface="ˎ̥"/>
              </a:rPr>
              <a:t> </a:t>
            </a:r>
            <a:endParaRPr lang="zh-CN" altLang="en-US" sz="2400" b="0">
              <a:latin typeface="Arial" panose="020B0604020202020204" pitchFamily="34" charset="0"/>
            </a:endParaRPr>
          </a:p>
        </p:txBody>
      </p:sp>
      <p:sp>
        <p:nvSpPr>
          <p:cNvPr id="67588" name="Text Box 47"/>
          <p:cNvSpPr txBox="1">
            <a:spLocks noChangeArrowheads="1"/>
          </p:cNvSpPr>
          <p:nvPr/>
        </p:nvSpPr>
        <p:spPr bwMode="auto">
          <a:xfrm>
            <a:off x="58738" y="417513"/>
            <a:ext cx="18256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a:t>
            </a:r>
            <a:r>
              <a:rPr kumimoji="1" lang="zh-CN" altLang="en-US" sz="2400">
                <a:solidFill>
                  <a:srgbClr val="FF0000"/>
                </a:solidFill>
                <a:latin typeface="Times New Roman" panose="02020603050405020304" pitchFamily="18" charset="0"/>
                <a:ea typeface="华文新魏" panose="02010800040101010101" pitchFamily="2" charset="-122"/>
              </a:rPr>
              <a:t>与运算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grpSp>
        <p:nvGrpSpPr>
          <p:cNvPr id="67589" name="Group 4"/>
          <p:cNvGrpSpPr>
            <a:grpSpLocks/>
          </p:cNvGrpSpPr>
          <p:nvPr/>
        </p:nvGrpSpPr>
        <p:grpSpPr bwMode="auto">
          <a:xfrm>
            <a:off x="5554663" y="3989388"/>
            <a:ext cx="2762250" cy="2305050"/>
            <a:chOff x="376" y="2633"/>
            <a:chExt cx="1448" cy="1336"/>
          </a:xfrm>
        </p:grpSpPr>
        <p:sp>
          <p:nvSpPr>
            <p:cNvPr id="67634" name="Text Box 5"/>
            <p:cNvSpPr txBox="1">
              <a:spLocks noChangeArrowheads="1"/>
            </p:cNvSpPr>
            <p:nvPr/>
          </p:nvSpPr>
          <p:spPr bwMode="auto">
            <a:xfrm>
              <a:off x="376" y="2633"/>
              <a:ext cx="105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b="0">
                  <a:latin typeface="宋体-方正超大字符集" pitchFamily="65" charset="-122"/>
                  <a:ea typeface="宋体-方正超大字符集" pitchFamily="65" charset="-122"/>
                </a:rPr>
                <a:t>     </a:t>
              </a:r>
              <a:r>
                <a:rPr kumimoji="1" lang="zh-CN" altLang="en-US" sz="2000">
                  <a:solidFill>
                    <a:srgbClr val="000066"/>
                  </a:solidFill>
                  <a:latin typeface="楷体_GB2312" pitchFamily="49" charset="-122"/>
                </a:rPr>
                <a:t>逻辑真值表</a:t>
              </a:r>
            </a:p>
          </p:txBody>
        </p:sp>
        <p:sp>
          <p:nvSpPr>
            <p:cNvPr id="67635" name="Line 6"/>
            <p:cNvSpPr>
              <a:spLocks noChangeShapeType="1"/>
            </p:cNvSpPr>
            <p:nvPr/>
          </p:nvSpPr>
          <p:spPr bwMode="auto">
            <a:xfrm>
              <a:off x="384" y="281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6" name="Line 7"/>
            <p:cNvSpPr>
              <a:spLocks noChangeShapeType="1"/>
            </p:cNvSpPr>
            <p:nvPr/>
          </p:nvSpPr>
          <p:spPr bwMode="auto">
            <a:xfrm>
              <a:off x="384" y="305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7" name="Line 8"/>
            <p:cNvSpPr>
              <a:spLocks noChangeShapeType="1"/>
            </p:cNvSpPr>
            <p:nvPr/>
          </p:nvSpPr>
          <p:spPr bwMode="auto">
            <a:xfrm>
              <a:off x="432" y="3964"/>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8" name="Line 9"/>
            <p:cNvSpPr>
              <a:spLocks noChangeShapeType="1"/>
            </p:cNvSpPr>
            <p:nvPr/>
          </p:nvSpPr>
          <p:spPr bwMode="auto">
            <a:xfrm>
              <a:off x="1095" y="2817"/>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9" name="Text Box 10"/>
            <p:cNvSpPr txBox="1">
              <a:spLocks noChangeArrowheads="1"/>
            </p:cNvSpPr>
            <p:nvPr/>
          </p:nvSpPr>
          <p:spPr bwMode="auto">
            <a:xfrm>
              <a:off x="579"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A</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7640" name="Text Box 11"/>
            <p:cNvSpPr txBox="1">
              <a:spLocks noChangeArrowheads="1"/>
            </p:cNvSpPr>
            <p:nvPr/>
          </p:nvSpPr>
          <p:spPr bwMode="auto">
            <a:xfrm>
              <a:off x="88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B</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7641" name="Text Box 12"/>
            <p:cNvSpPr txBox="1">
              <a:spLocks noChangeArrowheads="1"/>
            </p:cNvSpPr>
            <p:nvPr/>
          </p:nvSpPr>
          <p:spPr bwMode="auto">
            <a:xfrm>
              <a:off x="130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L</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7642" name="Text Box 13"/>
            <p:cNvSpPr txBox="1">
              <a:spLocks noChangeArrowheads="1"/>
            </p:cNvSpPr>
            <p:nvPr/>
          </p:nvSpPr>
          <p:spPr bwMode="auto">
            <a:xfrm>
              <a:off x="57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43" name="Text Box 14"/>
            <p:cNvSpPr txBox="1">
              <a:spLocks noChangeArrowheads="1"/>
            </p:cNvSpPr>
            <p:nvPr/>
          </p:nvSpPr>
          <p:spPr bwMode="auto">
            <a:xfrm>
              <a:off x="888"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44" name="Text Box 15"/>
            <p:cNvSpPr txBox="1">
              <a:spLocks noChangeArrowheads="1"/>
            </p:cNvSpPr>
            <p:nvPr/>
          </p:nvSpPr>
          <p:spPr bwMode="auto">
            <a:xfrm>
              <a:off x="888"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7645" name="Text Box 16"/>
            <p:cNvSpPr txBox="1">
              <a:spLocks noChangeArrowheads="1"/>
            </p:cNvSpPr>
            <p:nvPr/>
          </p:nvSpPr>
          <p:spPr bwMode="auto">
            <a:xfrm>
              <a:off x="888"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46" name="Text Box 17"/>
            <p:cNvSpPr txBox="1">
              <a:spLocks noChangeArrowheads="1"/>
            </p:cNvSpPr>
            <p:nvPr/>
          </p:nvSpPr>
          <p:spPr bwMode="auto">
            <a:xfrm>
              <a:off x="888"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7647" name="Text Box 18"/>
            <p:cNvSpPr txBox="1">
              <a:spLocks noChangeArrowheads="1"/>
            </p:cNvSpPr>
            <p:nvPr/>
          </p:nvSpPr>
          <p:spPr bwMode="auto">
            <a:xfrm>
              <a:off x="579" y="3332"/>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48" name="Text Box 19"/>
            <p:cNvSpPr txBox="1">
              <a:spLocks noChangeArrowheads="1"/>
            </p:cNvSpPr>
            <p:nvPr/>
          </p:nvSpPr>
          <p:spPr bwMode="auto">
            <a:xfrm>
              <a:off x="579" y="3559"/>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7649" name="Text Box 20"/>
            <p:cNvSpPr txBox="1">
              <a:spLocks noChangeArrowheads="1"/>
            </p:cNvSpPr>
            <p:nvPr/>
          </p:nvSpPr>
          <p:spPr bwMode="auto">
            <a:xfrm>
              <a:off x="580"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7650" name="Text Box 21"/>
            <p:cNvSpPr txBox="1">
              <a:spLocks noChangeArrowheads="1"/>
            </p:cNvSpPr>
            <p:nvPr/>
          </p:nvSpPr>
          <p:spPr bwMode="auto">
            <a:xfrm>
              <a:off x="130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51" name="Text Box 22"/>
            <p:cNvSpPr txBox="1">
              <a:spLocks noChangeArrowheads="1"/>
            </p:cNvSpPr>
            <p:nvPr/>
          </p:nvSpPr>
          <p:spPr bwMode="auto">
            <a:xfrm>
              <a:off x="1309"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52" name="Text Box 23"/>
            <p:cNvSpPr txBox="1">
              <a:spLocks noChangeArrowheads="1"/>
            </p:cNvSpPr>
            <p:nvPr/>
          </p:nvSpPr>
          <p:spPr bwMode="auto">
            <a:xfrm>
              <a:off x="1309"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7653" name="Text Box 24"/>
            <p:cNvSpPr txBox="1">
              <a:spLocks noChangeArrowheads="1"/>
            </p:cNvSpPr>
            <p:nvPr/>
          </p:nvSpPr>
          <p:spPr bwMode="auto">
            <a:xfrm>
              <a:off x="1309"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grpSp>
      <p:grpSp>
        <p:nvGrpSpPr>
          <p:cNvPr id="67590" name="Group 25"/>
          <p:cNvGrpSpPr>
            <a:grpSpLocks/>
          </p:cNvGrpSpPr>
          <p:nvPr/>
        </p:nvGrpSpPr>
        <p:grpSpPr bwMode="auto">
          <a:xfrm>
            <a:off x="4837113" y="1593850"/>
            <a:ext cx="3429000" cy="2206625"/>
            <a:chOff x="3168" y="1826"/>
            <a:chExt cx="2160" cy="1390"/>
          </a:xfrm>
        </p:grpSpPr>
        <p:sp>
          <p:nvSpPr>
            <p:cNvPr id="67612" name="Text Box 26"/>
            <p:cNvSpPr txBox="1">
              <a:spLocks noChangeArrowheads="1"/>
            </p:cNvSpPr>
            <p:nvPr/>
          </p:nvSpPr>
          <p:spPr bwMode="auto">
            <a:xfrm>
              <a:off x="3224" y="1826"/>
              <a:ext cx="177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solidFill>
                    <a:srgbClr val="000066"/>
                  </a:solidFill>
                  <a:latin typeface="楷体_GB2312" pitchFamily="49" charset="-122"/>
                </a:rPr>
                <a:t>     </a:t>
              </a:r>
              <a:r>
                <a:rPr kumimoji="1" lang="zh-CN" altLang="en-US" sz="2000">
                  <a:solidFill>
                    <a:srgbClr val="000066"/>
                  </a:solidFill>
                  <a:latin typeface="楷体_GB2312" pitchFamily="49" charset="-122"/>
                </a:rPr>
                <a:t>与逻辑例状态表</a:t>
              </a:r>
            </a:p>
          </p:txBody>
        </p:sp>
        <p:grpSp>
          <p:nvGrpSpPr>
            <p:cNvPr id="67613" name="Group 27"/>
            <p:cNvGrpSpPr>
              <a:grpSpLocks/>
            </p:cNvGrpSpPr>
            <p:nvPr/>
          </p:nvGrpSpPr>
          <p:grpSpPr bwMode="auto">
            <a:xfrm>
              <a:off x="3168" y="2064"/>
              <a:ext cx="2160" cy="1152"/>
              <a:chOff x="3216" y="1296"/>
              <a:chExt cx="2160" cy="1104"/>
            </a:xfrm>
          </p:grpSpPr>
          <p:sp>
            <p:nvSpPr>
              <p:cNvPr id="67614" name="Line 28"/>
              <p:cNvSpPr>
                <a:spLocks noChangeShapeType="1"/>
              </p:cNvSpPr>
              <p:nvPr/>
            </p:nvSpPr>
            <p:spPr bwMode="auto">
              <a:xfrm>
                <a:off x="3216" y="12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5" name="Line 29"/>
              <p:cNvSpPr>
                <a:spLocks noChangeShapeType="1"/>
              </p:cNvSpPr>
              <p:nvPr/>
            </p:nvSpPr>
            <p:spPr bwMode="auto">
              <a:xfrm>
                <a:off x="3216" y="153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6" name="Line 30"/>
              <p:cNvSpPr>
                <a:spLocks noChangeShapeType="1"/>
              </p:cNvSpPr>
              <p:nvPr/>
            </p:nvSpPr>
            <p:spPr bwMode="auto">
              <a:xfrm>
                <a:off x="3216" y="2400"/>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7" name="Line 31"/>
              <p:cNvSpPr>
                <a:spLocks noChangeShapeType="1"/>
              </p:cNvSpPr>
              <p:nvPr/>
            </p:nvSpPr>
            <p:spPr bwMode="auto">
              <a:xfrm>
                <a:off x="3936"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8" name="Line 32"/>
              <p:cNvSpPr>
                <a:spLocks noChangeShapeType="1"/>
              </p:cNvSpPr>
              <p:nvPr/>
            </p:nvSpPr>
            <p:spPr bwMode="auto">
              <a:xfrm>
                <a:off x="4704"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9" name="Text Box 33"/>
              <p:cNvSpPr txBox="1">
                <a:spLocks noChangeArrowheads="1"/>
              </p:cNvSpPr>
              <p:nvPr/>
            </p:nvSpPr>
            <p:spPr bwMode="auto">
              <a:xfrm>
                <a:off x="3408" y="1344"/>
                <a:ext cx="38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A</a:t>
                </a:r>
                <a:endParaRPr kumimoji="1" lang="en-US" altLang="zh-CN" sz="1600" baseline="-25000">
                  <a:solidFill>
                    <a:srgbClr val="000099"/>
                  </a:solidFill>
                  <a:latin typeface="楷体_GB2312" pitchFamily="49" charset="-122"/>
                </a:endParaRPr>
              </a:p>
            </p:txBody>
          </p:sp>
          <p:sp>
            <p:nvSpPr>
              <p:cNvPr id="67620" name="Text Box 34"/>
              <p:cNvSpPr txBox="1">
                <a:spLocks noChangeArrowheads="1"/>
              </p:cNvSpPr>
              <p:nvPr/>
            </p:nvSpPr>
            <p:spPr bwMode="auto">
              <a:xfrm>
                <a:off x="4128" y="1344"/>
                <a:ext cx="43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B</a:t>
                </a:r>
                <a:endParaRPr kumimoji="1" lang="en-US" altLang="zh-CN" sz="1600" baseline="-25000">
                  <a:solidFill>
                    <a:srgbClr val="000099"/>
                  </a:solidFill>
                  <a:latin typeface="楷体_GB2312" pitchFamily="49" charset="-122"/>
                </a:endParaRPr>
              </a:p>
            </p:txBody>
          </p:sp>
          <p:sp>
            <p:nvSpPr>
              <p:cNvPr id="67621" name="Text Box 35"/>
              <p:cNvSpPr txBox="1">
                <a:spLocks noChangeArrowheads="1"/>
              </p:cNvSpPr>
              <p:nvPr/>
            </p:nvSpPr>
            <p:spPr bwMode="auto">
              <a:xfrm>
                <a:off x="4944" y="1344"/>
                <a:ext cx="19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灯</a:t>
                </a:r>
              </a:p>
            </p:txBody>
          </p:sp>
          <p:sp>
            <p:nvSpPr>
              <p:cNvPr id="67622" name="Text Box 36"/>
              <p:cNvSpPr txBox="1">
                <a:spLocks noChangeArrowheads="1"/>
              </p:cNvSpPr>
              <p:nvPr/>
            </p:nvSpPr>
            <p:spPr bwMode="auto">
              <a:xfrm>
                <a:off x="3456"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67623" name="Text Box 37"/>
              <p:cNvSpPr txBox="1">
                <a:spLocks noChangeArrowheads="1"/>
              </p:cNvSpPr>
              <p:nvPr/>
            </p:nvSpPr>
            <p:spPr bwMode="auto">
              <a:xfrm>
                <a:off x="4224"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67624" name="Text Box 38"/>
              <p:cNvSpPr txBox="1">
                <a:spLocks noChangeArrowheads="1"/>
              </p:cNvSpPr>
              <p:nvPr/>
            </p:nvSpPr>
            <p:spPr bwMode="auto">
              <a:xfrm>
                <a:off x="4909"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67625" name="Text Box 39"/>
              <p:cNvSpPr txBox="1">
                <a:spLocks noChangeArrowheads="1"/>
              </p:cNvSpPr>
              <p:nvPr/>
            </p:nvSpPr>
            <p:spPr bwMode="auto">
              <a:xfrm>
                <a:off x="345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67626" name="Text Box 40"/>
              <p:cNvSpPr txBox="1">
                <a:spLocks noChangeArrowheads="1"/>
              </p:cNvSpPr>
              <p:nvPr/>
            </p:nvSpPr>
            <p:spPr bwMode="auto">
              <a:xfrm>
                <a:off x="4224"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7627" name="Text Box 41"/>
              <p:cNvSpPr txBox="1">
                <a:spLocks noChangeArrowheads="1"/>
              </p:cNvSpPr>
              <p:nvPr/>
            </p:nvSpPr>
            <p:spPr bwMode="auto">
              <a:xfrm>
                <a:off x="489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67628" name="Text Box 42"/>
              <p:cNvSpPr txBox="1">
                <a:spLocks noChangeArrowheads="1"/>
              </p:cNvSpPr>
              <p:nvPr/>
            </p:nvSpPr>
            <p:spPr bwMode="auto">
              <a:xfrm>
                <a:off x="345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7629" name="Text Box 43"/>
              <p:cNvSpPr txBox="1">
                <a:spLocks noChangeArrowheads="1"/>
              </p:cNvSpPr>
              <p:nvPr/>
            </p:nvSpPr>
            <p:spPr bwMode="auto">
              <a:xfrm>
                <a:off x="3452"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7630" name="Text Box 44"/>
              <p:cNvSpPr txBox="1">
                <a:spLocks noChangeArrowheads="1"/>
              </p:cNvSpPr>
              <p:nvPr/>
            </p:nvSpPr>
            <p:spPr bwMode="auto">
              <a:xfrm>
                <a:off x="4224"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67631" name="Text Box 45"/>
              <p:cNvSpPr txBox="1">
                <a:spLocks noChangeArrowheads="1"/>
              </p:cNvSpPr>
              <p:nvPr/>
            </p:nvSpPr>
            <p:spPr bwMode="auto">
              <a:xfrm>
                <a:off x="489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67632" name="Text Box 46"/>
              <p:cNvSpPr txBox="1">
                <a:spLocks noChangeArrowheads="1"/>
              </p:cNvSpPr>
              <p:nvPr/>
            </p:nvSpPr>
            <p:spPr bwMode="auto">
              <a:xfrm>
                <a:off x="4224"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7633" name="Text Box 47"/>
              <p:cNvSpPr txBox="1">
                <a:spLocks noChangeArrowheads="1"/>
              </p:cNvSpPr>
              <p:nvPr/>
            </p:nvSpPr>
            <p:spPr bwMode="auto">
              <a:xfrm>
                <a:off x="4896"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grpSp>
      </p:grpSp>
      <p:grpSp>
        <p:nvGrpSpPr>
          <p:cNvPr id="69" name="Group 55"/>
          <p:cNvGrpSpPr>
            <a:grpSpLocks/>
          </p:cNvGrpSpPr>
          <p:nvPr/>
        </p:nvGrpSpPr>
        <p:grpSpPr bwMode="auto">
          <a:xfrm>
            <a:off x="719138" y="4624388"/>
            <a:ext cx="3784600" cy="708025"/>
            <a:chOff x="961" y="2477"/>
            <a:chExt cx="2474" cy="638"/>
          </a:xfrm>
        </p:grpSpPr>
        <p:grpSp>
          <p:nvGrpSpPr>
            <p:cNvPr id="67595" name="Group 56"/>
            <p:cNvGrpSpPr>
              <a:grpSpLocks/>
            </p:cNvGrpSpPr>
            <p:nvPr/>
          </p:nvGrpSpPr>
          <p:grpSpPr bwMode="auto">
            <a:xfrm>
              <a:off x="2444" y="2477"/>
              <a:ext cx="991" cy="638"/>
              <a:chOff x="2982" y="416"/>
              <a:chExt cx="991" cy="638"/>
            </a:xfrm>
          </p:grpSpPr>
          <p:sp>
            <p:nvSpPr>
              <p:cNvPr id="67604" name="Text Box 57"/>
              <p:cNvSpPr txBox="1">
                <a:spLocks noChangeArrowheads="1"/>
              </p:cNvSpPr>
              <p:nvPr/>
            </p:nvSpPr>
            <p:spPr bwMode="auto">
              <a:xfrm>
                <a:off x="2982" y="416"/>
                <a:ext cx="14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sp>
            <p:nvSpPr>
              <p:cNvPr id="67605" name="Text Box 58"/>
              <p:cNvSpPr txBox="1">
                <a:spLocks noChangeArrowheads="1"/>
              </p:cNvSpPr>
              <p:nvPr/>
            </p:nvSpPr>
            <p:spPr bwMode="auto">
              <a:xfrm>
                <a:off x="2982" y="782"/>
                <a:ext cx="14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B</a:t>
                </a:r>
                <a:endParaRPr kumimoji="1" lang="en-US" altLang="zh-CN" sz="2000" i="1" baseline="-25000">
                  <a:solidFill>
                    <a:srgbClr val="000066"/>
                  </a:solidFill>
                  <a:latin typeface="Times New Roman" panose="02020603050405020304" pitchFamily="18" charset="0"/>
                </a:endParaRPr>
              </a:p>
            </p:txBody>
          </p:sp>
          <p:sp>
            <p:nvSpPr>
              <p:cNvPr id="67606" name="Line 59"/>
              <p:cNvSpPr>
                <a:spLocks noChangeShapeType="1"/>
              </p:cNvSpPr>
              <p:nvPr/>
            </p:nvSpPr>
            <p:spPr bwMode="auto">
              <a:xfrm>
                <a:off x="3111" y="560"/>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7" name="Line 60"/>
              <p:cNvSpPr>
                <a:spLocks noChangeShapeType="1"/>
              </p:cNvSpPr>
              <p:nvPr/>
            </p:nvSpPr>
            <p:spPr bwMode="auto">
              <a:xfrm>
                <a:off x="3111" y="912"/>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8" name="Line 61"/>
              <p:cNvSpPr>
                <a:spLocks noChangeShapeType="1"/>
              </p:cNvSpPr>
              <p:nvPr/>
            </p:nvSpPr>
            <p:spPr bwMode="auto">
              <a:xfrm>
                <a:off x="3670" y="739"/>
                <a:ext cx="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9" name="Text Box 62"/>
              <p:cNvSpPr txBox="1">
                <a:spLocks noChangeArrowheads="1"/>
              </p:cNvSpPr>
              <p:nvPr/>
            </p:nvSpPr>
            <p:spPr bwMode="auto">
              <a:xfrm flipH="1">
                <a:off x="3830" y="474"/>
                <a:ext cx="14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L</a:t>
                </a:r>
                <a:endParaRPr kumimoji="1" lang="en-US" altLang="zh-CN" sz="2000" i="1" baseline="-25000">
                  <a:solidFill>
                    <a:srgbClr val="000066"/>
                  </a:solidFill>
                  <a:latin typeface="Times New Roman" panose="02020603050405020304" pitchFamily="18" charset="0"/>
                </a:endParaRPr>
              </a:p>
            </p:txBody>
          </p:sp>
          <p:sp>
            <p:nvSpPr>
              <p:cNvPr id="67610" name="Text Box 63"/>
              <p:cNvSpPr txBox="1">
                <a:spLocks noChangeArrowheads="1"/>
              </p:cNvSpPr>
              <p:nvPr/>
            </p:nvSpPr>
            <p:spPr bwMode="auto">
              <a:xfrm>
                <a:off x="3462" y="520"/>
                <a:ext cx="1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solidFill>
                      <a:srgbClr val="000066"/>
                    </a:solidFill>
                    <a:latin typeface="Times New Roman" panose="02020603050405020304" pitchFamily="18" charset="0"/>
                    <a:cs typeface="Times New Roman" panose="02020603050405020304" pitchFamily="18" charset="0"/>
                  </a:rPr>
                  <a:t>&amp;</a:t>
                </a:r>
              </a:p>
            </p:txBody>
          </p:sp>
          <p:sp>
            <p:nvSpPr>
              <p:cNvPr id="67611" name="Rectangle 64"/>
              <p:cNvSpPr>
                <a:spLocks noChangeArrowheads="1"/>
              </p:cNvSpPr>
              <p:nvPr/>
            </p:nvSpPr>
            <p:spPr bwMode="auto">
              <a:xfrm>
                <a:off x="3390" y="416"/>
                <a:ext cx="280" cy="6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grpSp>
        <p:grpSp>
          <p:nvGrpSpPr>
            <p:cNvPr id="67596" name="Group 65"/>
            <p:cNvGrpSpPr>
              <a:grpSpLocks/>
            </p:cNvGrpSpPr>
            <p:nvPr/>
          </p:nvGrpSpPr>
          <p:grpSpPr bwMode="auto">
            <a:xfrm>
              <a:off x="961" y="2504"/>
              <a:ext cx="1244" cy="537"/>
              <a:chOff x="2296" y="306"/>
              <a:chExt cx="1244" cy="537"/>
            </a:xfrm>
          </p:grpSpPr>
          <p:sp>
            <p:nvSpPr>
              <p:cNvPr id="67597" name="Text Box 66"/>
              <p:cNvSpPr txBox="1">
                <a:spLocks noChangeArrowheads="1"/>
              </p:cNvSpPr>
              <p:nvPr/>
            </p:nvSpPr>
            <p:spPr bwMode="auto">
              <a:xfrm>
                <a:off x="2296" y="308"/>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sp>
            <p:nvSpPr>
              <p:cNvPr id="67598" name="Text Box 67"/>
              <p:cNvSpPr txBox="1">
                <a:spLocks noChangeArrowheads="1"/>
              </p:cNvSpPr>
              <p:nvPr/>
            </p:nvSpPr>
            <p:spPr bwMode="auto">
              <a:xfrm>
                <a:off x="2296" y="593"/>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B</a:t>
                </a:r>
                <a:endParaRPr kumimoji="1" lang="en-US" altLang="zh-CN" sz="2000" i="1" baseline="-25000">
                  <a:solidFill>
                    <a:srgbClr val="000066"/>
                  </a:solidFill>
                  <a:latin typeface="Times New Roman" panose="02020603050405020304" pitchFamily="18" charset="0"/>
                </a:endParaRPr>
              </a:p>
            </p:txBody>
          </p:sp>
          <p:sp>
            <p:nvSpPr>
              <p:cNvPr id="67599" name="Line 68"/>
              <p:cNvSpPr>
                <a:spLocks noChangeShapeType="1"/>
              </p:cNvSpPr>
              <p:nvPr/>
            </p:nvSpPr>
            <p:spPr bwMode="auto">
              <a:xfrm>
                <a:off x="2461" y="462"/>
                <a:ext cx="3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0" name="Line 69"/>
              <p:cNvSpPr>
                <a:spLocks noChangeShapeType="1"/>
              </p:cNvSpPr>
              <p:nvPr/>
            </p:nvSpPr>
            <p:spPr bwMode="auto">
              <a:xfrm>
                <a:off x="2461" y="687"/>
                <a:ext cx="3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1" name="Line 70"/>
              <p:cNvSpPr>
                <a:spLocks noChangeShapeType="1"/>
              </p:cNvSpPr>
              <p:nvPr/>
            </p:nvSpPr>
            <p:spPr bwMode="auto">
              <a:xfrm>
                <a:off x="3200" y="581"/>
                <a:ext cx="2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2" name="Text Box 71"/>
              <p:cNvSpPr txBox="1">
                <a:spLocks noChangeArrowheads="1"/>
              </p:cNvSpPr>
              <p:nvPr/>
            </p:nvSpPr>
            <p:spPr bwMode="auto">
              <a:xfrm>
                <a:off x="3328" y="306"/>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L</a:t>
                </a:r>
                <a:endParaRPr kumimoji="1" lang="en-US" altLang="zh-CN" sz="2000" i="1" baseline="-25000">
                  <a:solidFill>
                    <a:srgbClr val="000066"/>
                  </a:solidFill>
                  <a:latin typeface="Times New Roman" panose="02020603050405020304" pitchFamily="18" charset="0"/>
                </a:endParaRPr>
              </a:p>
            </p:txBody>
          </p:sp>
          <p:sp>
            <p:nvSpPr>
              <p:cNvPr id="67603" name="AutoShape 72"/>
              <p:cNvSpPr>
                <a:spLocks noChangeArrowheads="1"/>
              </p:cNvSpPr>
              <p:nvPr/>
            </p:nvSpPr>
            <p:spPr bwMode="auto">
              <a:xfrm>
                <a:off x="2780" y="391"/>
                <a:ext cx="420" cy="362"/>
              </a:xfrm>
              <a:prstGeom prst="flowChartDelay">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grpSp>
      </p:grpSp>
      <p:sp>
        <p:nvSpPr>
          <p:cNvPr id="88" name="Text Box 53"/>
          <p:cNvSpPr txBox="1">
            <a:spLocks noChangeArrowheads="1"/>
          </p:cNvSpPr>
          <p:nvPr/>
        </p:nvSpPr>
        <p:spPr bwMode="auto">
          <a:xfrm>
            <a:off x="1385888" y="4056063"/>
            <a:ext cx="240030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lnSpc>
                <a:spcPct val="90000"/>
              </a:lnSpc>
              <a:spcBef>
                <a:spcPct val="50000"/>
              </a:spcBef>
            </a:pPr>
            <a:r>
              <a:rPr kumimoji="1" lang="zh-CN" altLang="en-US" sz="2400">
                <a:solidFill>
                  <a:srgbClr val="000066"/>
                </a:solidFill>
                <a:latin typeface="楷体_GB2312" pitchFamily="49" charset="-122"/>
              </a:rPr>
              <a:t>与逻辑符号</a:t>
            </a:r>
            <a:endParaRPr kumimoji="1" lang="zh-CN" altLang="en-US" sz="2400" baseline="-25000">
              <a:solidFill>
                <a:srgbClr val="000066"/>
              </a:solidFill>
              <a:latin typeface="楷体_GB2312" pitchFamily="49" charset="-122"/>
            </a:endParaRPr>
          </a:p>
        </p:txBody>
      </p:sp>
      <p:sp>
        <p:nvSpPr>
          <p:cNvPr id="89" name="Text Box 49"/>
          <p:cNvSpPr txBox="1">
            <a:spLocks noChangeArrowheads="1"/>
          </p:cNvSpPr>
          <p:nvPr/>
        </p:nvSpPr>
        <p:spPr bwMode="auto">
          <a:xfrm>
            <a:off x="592138" y="5673725"/>
            <a:ext cx="41163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zh-CN" altLang="en-US" sz="2400">
                <a:solidFill>
                  <a:srgbClr val="000066"/>
                </a:solidFill>
                <a:latin typeface="楷体_GB2312" pitchFamily="49" charset="-122"/>
              </a:rPr>
              <a:t>与逻辑表达式　</a:t>
            </a:r>
            <a:r>
              <a:rPr kumimoji="1" lang="en-US" altLang="zh-CN" sz="2400" i="1">
                <a:solidFill>
                  <a:srgbClr val="000066"/>
                </a:solidFill>
                <a:latin typeface="Times New Roman" panose="02020603050405020304" pitchFamily="18" charset="0"/>
              </a:rPr>
              <a:t>L=</a:t>
            </a:r>
            <a:r>
              <a:rPr kumimoji="1" lang="en-US" altLang="zh-CN" sz="2400">
                <a:solidFill>
                  <a:srgbClr val="000066"/>
                </a:solidFill>
                <a:latin typeface="Times New Roman" panose="02020603050405020304" pitchFamily="18" charset="0"/>
              </a:rPr>
              <a:t> </a:t>
            </a:r>
            <a:r>
              <a:rPr kumimoji="1" lang="en-US" altLang="zh-CN" sz="2400" i="1">
                <a:solidFill>
                  <a:srgbClr val="000066"/>
                </a:solidFill>
                <a:latin typeface="Times New Roman" panose="02020603050405020304" pitchFamily="18" charset="0"/>
              </a:rPr>
              <a:t>A</a:t>
            </a:r>
            <a:r>
              <a:rPr kumimoji="1" lang="en-US" altLang="zh-CN" sz="2400">
                <a:solidFill>
                  <a:srgbClr val="000066"/>
                </a:solidFill>
                <a:latin typeface="Times New Roman" panose="02020603050405020304" pitchFamily="18" charset="0"/>
              </a:rPr>
              <a:t>·</a:t>
            </a:r>
            <a:r>
              <a:rPr kumimoji="1" lang="zh-CN" altLang="en-US" sz="2400" i="1">
                <a:solidFill>
                  <a:srgbClr val="000066"/>
                </a:solidFill>
                <a:latin typeface="Times New Roman" panose="02020603050405020304" pitchFamily="18" charset="0"/>
              </a:rPr>
              <a:t>Ｂ</a:t>
            </a:r>
            <a:r>
              <a:rPr kumimoji="1" lang="en-US" altLang="zh-CN" sz="2400" i="1">
                <a:solidFill>
                  <a:srgbClr val="000066"/>
                </a:solidFill>
                <a:latin typeface="Times New Roman" panose="02020603050405020304" pitchFamily="18" charset="0"/>
              </a:rPr>
              <a:t>= AB</a:t>
            </a:r>
            <a:r>
              <a:rPr kumimoji="1" lang="en-US" altLang="zh-CN" sz="2400" i="1">
                <a:solidFill>
                  <a:srgbClr val="000066"/>
                </a:solidFill>
                <a:latin typeface="楷体_GB2312" pitchFamily="49" charset="-122"/>
              </a:rPr>
              <a:t>   </a:t>
            </a:r>
            <a:r>
              <a:rPr kumimoji="1" lang="en-US" altLang="zh-CN" sz="2400">
                <a:solidFill>
                  <a:srgbClr val="000066"/>
                </a:solidFill>
                <a:latin typeface="楷体_GB2312" pitchFamily="49" charset="-122"/>
              </a:rPr>
              <a:t> </a:t>
            </a:r>
            <a:r>
              <a:rPr kumimoji="1" lang="zh-CN" altLang="en-US" sz="2400">
                <a:solidFill>
                  <a:srgbClr val="000066"/>
                </a:solidFill>
                <a:latin typeface="楷体_GB2312" pitchFamily="49" charset="-122"/>
              </a:rPr>
              <a:t>　</a:t>
            </a:r>
            <a:endParaRPr kumimoji="1" lang="zh-CN" altLang="en-US" sz="2400" i="1">
              <a:solidFill>
                <a:srgbClr val="000066"/>
              </a:solidFill>
              <a:latin typeface="楷体_GB2312" pitchFamily="49" charset="-122"/>
            </a:endParaRPr>
          </a:p>
        </p:txBody>
      </p:sp>
      <p:sp>
        <p:nvSpPr>
          <p:cNvPr id="67594"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500"/>
                                        <p:tgtEl>
                                          <p:spTgt spid="6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down)">
                                      <p:cBhvr>
                                        <p:cTn id="1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4"/>
          <p:cNvGrpSpPr>
            <a:grpSpLocks/>
          </p:cNvGrpSpPr>
          <p:nvPr/>
        </p:nvGrpSpPr>
        <p:grpSpPr bwMode="auto">
          <a:xfrm>
            <a:off x="5554663" y="3989388"/>
            <a:ext cx="2762250" cy="2305050"/>
            <a:chOff x="376" y="2633"/>
            <a:chExt cx="1448" cy="1336"/>
          </a:xfrm>
        </p:grpSpPr>
        <p:sp>
          <p:nvSpPr>
            <p:cNvPr id="68658" name="Text Box 5"/>
            <p:cNvSpPr txBox="1">
              <a:spLocks noChangeArrowheads="1"/>
            </p:cNvSpPr>
            <p:nvPr/>
          </p:nvSpPr>
          <p:spPr bwMode="auto">
            <a:xfrm>
              <a:off x="376" y="2633"/>
              <a:ext cx="105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b="0">
                  <a:latin typeface="宋体-方正超大字符集" pitchFamily="65" charset="-122"/>
                  <a:ea typeface="宋体-方正超大字符集" pitchFamily="65" charset="-122"/>
                </a:rPr>
                <a:t>     </a:t>
              </a:r>
              <a:r>
                <a:rPr kumimoji="1" lang="zh-CN" altLang="en-US" sz="2000">
                  <a:solidFill>
                    <a:srgbClr val="000066"/>
                  </a:solidFill>
                  <a:latin typeface="楷体_GB2312" pitchFamily="49" charset="-122"/>
                </a:rPr>
                <a:t>逻辑真值表</a:t>
              </a:r>
            </a:p>
          </p:txBody>
        </p:sp>
        <p:sp>
          <p:nvSpPr>
            <p:cNvPr id="68659" name="Line 6"/>
            <p:cNvSpPr>
              <a:spLocks noChangeShapeType="1"/>
            </p:cNvSpPr>
            <p:nvPr/>
          </p:nvSpPr>
          <p:spPr bwMode="auto">
            <a:xfrm>
              <a:off x="384" y="281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0" name="Line 7"/>
            <p:cNvSpPr>
              <a:spLocks noChangeShapeType="1"/>
            </p:cNvSpPr>
            <p:nvPr/>
          </p:nvSpPr>
          <p:spPr bwMode="auto">
            <a:xfrm>
              <a:off x="384" y="305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1" name="Line 8"/>
            <p:cNvSpPr>
              <a:spLocks noChangeShapeType="1"/>
            </p:cNvSpPr>
            <p:nvPr/>
          </p:nvSpPr>
          <p:spPr bwMode="auto">
            <a:xfrm>
              <a:off x="432" y="3964"/>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2" name="Line 9"/>
            <p:cNvSpPr>
              <a:spLocks noChangeShapeType="1"/>
            </p:cNvSpPr>
            <p:nvPr/>
          </p:nvSpPr>
          <p:spPr bwMode="auto">
            <a:xfrm>
              <a:off x="1095" y="2817"/>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63" name="Text Box 10"/>
            <p:cNvSpPr txBox="1">
              <a:spLocks noChangeArrowheads="1"/>
            </p:cNvSpPr>
            <p:nvPr/>
          </p:nvSpPr>
          <p:spPr bwMode="auto">
            <a:xfrm>
              <a:off x="579"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A</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8664" name="Text Box 11"/>
            <p:cNvSpPr txBox="1">
              <a:spLocks noChangeArrowheads="1"/>
            </p:cNvSpPr>
            <p:nvPr/>
          </p:nvSpPr>
          <p:spPr bwMode="auto">
            <a:xfrm>
              <a:off x="88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B</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8665" name="Text Box 12"/>
            <p:cNvSpPr txBox="1">
              <a:spLocks noChangeArrowheads="1"/>
            </p:cNvSpPr>
            <p:nvPr/>
          </p:nvSpPr>
          <p:spPr bwMode="auto">
            <a:xfrm>
              <a:off x="130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L</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68666" name="Text Box 13"/>
            <p:cNvSpPr txBox="1">
              <a:spLocks noChangeArrowheads="1"/>
            </p:cNvSpPr>
            <p:nvPr/>
          </p:nvSpPr>
          <p:spPr bwMode="auto">
            <a:xfrm>
              <a:off x="57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8667" name="Text Box 14"/>
            <p:cNvSpPr txBox="1">
              <a:spLocks noChangeArrowheads="1"/>
            </p:cNvSpPr>
            <p:nvPr/>
          </p:nvSpPr>
          <p:spPr bwMode="auto">
            <a:xfrm>
              <a:off x="888"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8668" name="Text Box 15"/>
            <p:cNvSpPr txBox="1">
              <a:spLocks noChangeArrowheads="1"/>
            </p:cNvSpPr>
            <p:nvPr/>
          </p:nvSpPr>
          <p:spPr bwMode="auto">
            <a:xfrm>
              <a:off x="888"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69" name="Text Box 16"/>
            <p:cNvSpPr txBox="1">
              <a:spLocks noChangeArrowheads="1"/>
            </p:cNvSpPr>
            <p:nvPr/>
          </p:nvSpPr>
          <p:spPr bwMode="auto">
            <a:xfrm>
              <a:off x="888"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8670" name="Text Box 17"/>
            <p:cNvSpPr txBox="1">
              <a:spLocks noChangeArrowheads="1"/>
            </p:cNvSpPr>
            <p:nvPr/>
          </p:nvSpPr>
          <p:spPr bwMode="auto">
            <a:xfrm>
              <a:off x="888"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71" name="Text Box 18"/>
            <p:cNvSpPr txBox="1">
              <a:spLocks noChangeArrowheads="1"/>
            </p:cNvSpPr>
            <p:nvPr/>
          </p:nvSpPr>
          <p:spPr bwMode="auto">
            <a:xfrm>
              <a:off x="579" y="3332"/>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8672" name="Text Box 19"/>
            <p:cNvSpPr txBox="1">
              <a:spLocks noChangeArrowheads="1"/>
            </p:cNvSpPr>
            <p:nvPr/>
          </p:nvSpPr>
          <p:spPr bwMode="auto">
            <a:xfrm>
              <a:off x="579" y="3559"/>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73" name="Text Box 20"/>
            <p:cNvSpPr txBox="1">
              <a:spLocks noChangeArrowheads="1"/>
            </p:cNvSpPr>
            <p:nvPr/>
          </p:nvSpPr>
          <p:spPr bwMode="auto">
            <a:xfrm>
              <a:off x="580"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74" name="Text Box 21"/>
            <p:cNvSpPr txBox="1">
              <a:spLocks noChangeArrowheads="1"/>
            </p:cNvSpPr>
            <p:nvPr/>
          </p:nvSpPr>
          <p:spPr bwMode="auto">
            <a:xfrm>
              <a:off x="130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68675" name="Text Box 22"/>
            <p:cNvSpPr txBox="1">
              <a:spLocks noChangeArrowheads="1"/>
            </p:cNvSpPr>
            <p:nvPr/>
          </p:nvSpPr>
          <p:spPr bwMode="auto">
            <a:xfrm>
              <a:off x="1309" y="3326"/>
              <a:ext cx="121"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76" name="Text Box 23"/>
            <p:cNvSpPr txBox="1">
              <a:spLocks noChangeArrowheads="1"/>
            </p:cNvSpPr>
            <p:nvPr/>
          </p:nvSpPr>
          <p:spPr bwMode="auto">
            <a:xfrm>
              <a:off x="1309" y="3553"/>
              <a:ext cx="121"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68677" name="Text Box 24"/>
            <p:cNvSpPr txBox="1">
              <a:spLocks noChangeArrowheads="1"/>
            </p:cNvSpPr>
            <p:nvPr/>
          </p:nvSpPr>
          <p:spPr bwMode="auto">
            <a:xfrm>
              <a:off x="1309"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grpSp>
      <p:grpSp>
        <p:nvGrpSpPr>
          <p:cNvPr id="68611" name="Group 25"/>
          <p:cNvGrpSpPr>
            <a:grpSpLocks/>
          </p:cNvGrpSpPr>
          <p:nvPr/>
        </p:nvGrpSpPr>
        <p:grpSpPr bwMode="auto">
          <a:xfrm>
            <a:off x="4837113" y="1593850"/>
            <a:ext cx="3429000" cy="2206625"/>
            <a:chOff x="3168" y="1826"/>
            <a:chExt cx="2160" cy="1390"/>
          </a:xfrm>
        </p:grpSpPr>
        <p:sp>
          <p:nvSpPr>
            <p:cNvPr id="68636" name="Text Box 26"/>
            <p:cNvSpPr txBox="1">
              <a:spLocks noChangeArrowheads="1"/>
            </p:cNvSpPr>
            <p:nvPr/>
          </p:nvSpPr>
          <p:spPr bwMode="auto">
            <a:xfrm>
              <a:off x="3224" y="1826"/>
              <a:ext cx="177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a:solidFill>
                    <a:srgbClr val="000066"/>
                  </a:solidFill>
                  <a:latin typeface="楷体_GB2312" pitchFamily="49" charset="-122"/>
                </a:rPr>
                <a:t>     </a:t>
              </a:r>
              <a:r>
                <a:rPr kumimoji="1" lang="zh-CN" altLang="en-US" sz="2000">
                  <a:solidFill>
                    <a:srgbClr val="000066"/>
                  </a:solidFill>
                  <a:latin typeface="楷体_GB2312" pitchFamily="49" charset="-122"/>
                </a:rPr>
                <a:t>或逻辑例状态表</a:t>
              </a:r>
            </a:p>
          </p:txBody>
        </p:sp>
        <p:grpSp>
          <p:nvGrpSpPr>
            <p:cNvPr id="68637" name="Group 27"/>
            <p:cNvGrpSpPr>
              <a:grpSpLocks/>
            </p:cNvGrpSpPr>
            <p:nvPr/>
          </p:nvGrpSpPr>
          <p:grpSpPr bwMode="auto">
            <a:xfrm>
              <a:off x="3168" y="2064"/>
              <a:ext cx="2160" cy="1152"/>
              <a:chOff x="3216" y="1296"/>
              <a:chExt cx="2160" cy="1104"/>
            </a:xfrm>
          </p:grpSpPr>
          <p:sp>
            <p:nvSpPr>
              <p:cNvPr id="68638" name="Line 28"/>
              <p:cNvSpPr>
                <a:spLocks noChangeShapeType="1"/>
              </p:cNvSpPr>
              <p:nvPr/>
            </p:nvSpPr>
            <p:spPr bwMode="auto">
              <a:xfrm>
                <a:off x="3216" y="12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Line 29"/>
              <p:cNvSpPr>
                <a:spLocks noChangeShapeType="1"/>
              </p:cNvSpPr>
              <p:nvPr/>
            </p:nvSpPr>
            <p:spPr bwMode="auto">
              <a:xfrm>
                <a:off x="3216" y="153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0" name="Line 30"/>
              <p:cNvSpPr>
                <a:spLocks noChangeShapeType="1"/>
              </p:cNvSpPr>
              <p:nvPr/>
            </p:nvSpPr>
            <p:spPr bwMode="auto">
              <a:xfrm>
                <a:off x="3216" y="2400"/>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1" name="Line 31"/>
              <p:cNvSpPr>
                <a:spLocks noChangeShapeType="1"/>
              </p:cNvSpPr>
              <p:nvPr/>
            </p:nvSpPr>
            <p:spPr bwMode="auto">
              <a:xfrm>
                <a:off x="3936"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2" name="Line 32"/>
              <p:cNvSpPr>
                <a:spLocks noChangeShapeType="1"/>
              </p:cNvSpPr>
              <p:nvPr/>
            </p:nvSpPr>
            <p:spPr bwMode="auto">
              <a:xfrm>
                <a:off x="4704"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3" name="Text Box 33"/>
              <p:cNvSpPr txBox="1">
                <a:spLocks noChangeArrowheads="1"/>
              </p:cNvSpPr>
              <p:nvPr/>
            </p:nvSpPr>
            <p:spPr bwMode="auto">
              <a:xfrm>
                <a:off x="3408" y="1344"/>
                <a:ext cx="38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A</a:t>
                </a:r>
                <a:endParaRPr kumimoji="1" lang="en-US" altLang="zh-CN" sz="1600" baseline="-25000">
                  <a:solidFill>
                    <a:srgbClr val="000099"/>
                  </a:solidFill>
                  <a:latin typeface="楷体_GB2312" pitchFamily="49" charset="-122"/>
                </a:endParaRPr>
              </a:p>
            </p:txBody>
          </p:sp>
          <p:sp>
            <p:nvSpPr>
              <p:cNvPr id="68644" name="Text Box 34"/>
              <p:cNvSpPr txBox="1">
                <a:spLocks noChangeArrowheads="1"/>
              </p:cNvSpPr>
              <p:nvPr/>
            </p:nvSpPr>
            <p:spPr bwMode="auto">
              <a:xfrm>
                <a:off x="4128" y="1344"/>
                <a:ext cx="43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B</a:t>
                </a:r>
                <a:endParaRPr kumimoji="1" lang="en-US" altLang="zh-CN" sz="1600" baseline="-25000">
                  <a:solidFill>
                    <a:srgbClr val="000099"/>
                  </a:solidFill>
                  <a:latin typeface="楷体_GB2312" pitchFamily="49" charset="-122"/>
                </a:endParaRPr>
              </a:p>
            </p:txBody>
          </p:sp>
          <p:sp>
            <p:nvSpPr>
              <p:cNvPr id="68645" name="Text Box 35"/>
              <p:cNvSpPr txBox="1">
                <a:spLocks noChangeArrowheads="1"/>
              </p:cNvSpPr>
              <p:nvPr/>
            </p:nvSpPr>
            <p:spPr bwMode="auto">
              <a:xfrm>
                <a:off x="4944" y="1344"/>
                <a:ext cx="19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灯</a:t>
                </a:r>
              </a:p>
            </p:txBody>
          </p:sp>
          <p:sp>
            <p:nvSpPr>
              <p:cNvPr id="68646" name="Text Box 36"/>
              <p:cNvSpPr txBox="1">
                <a:spLocks noChangeArrowheads="1"/>
              </p:cNvSpPr>
              <p:nvPr/>
            </p:nvSpPr>
            <p:spPr bwMode="auto">
              <a:xfrm>
                <a:off x="3456"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68647" name="Text Box 37"/>
              <p:cNvSpPr txBox="1">
                <a:spLocks noChangeArrowheads="1"/>
              </p:cNvSpPr>
              <p:nvPr/>
            </p:nvSpPr>
            <p:spPr bwMode="auto">
              <a:xfrm>
                <a:off x="4224"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68648" name="Text Box 38"/>
              <p:cNvSpPr txBox="1">
                <a:spLocks noChangeArrowheads="1"/>
              </p:cNvSpPr>
              <p:nvPr/>
            </p:nvSpPr>
            <p:spPr bwMode="auto">
              <a:xfrm>
                <a:off x="4909"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68649" name="Text Box 39"/>
              <p:cNvSpPr txBox="1">
                <a:spLocks noChangeArrowheads="1"/>
              </p:cNvSpPr>
              <p:nvPr/>
            </p:nvSpPr>
            <p:spPr bwMode="auto">
              <a:xfrm>
                <a:off x="345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68650" name="Text Box 40"/>
              <p:cNvSpPr txBox="1">
                <a:spLocks noChangeArrowheads="1"/>
              </p:cNvSpPr>
              <p:nvPr/>
            </p:nvSpPr>
            <p:spPr bwMode="auto">
              <a:xfrm>
                <a:off x="4224"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8651" name="Text Box 41"/>
              <p:cNvSpPr txBox="1">
                <a:spLocks noChangeArrowheads="1"/>
              </p:cNvSpPr>
              <p:nvPr/>
            </p:nvSpPr>
            <p:spPr bwMode="auto">
              <a:xfrm>
                <a:off x="489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sp>
            <p:nvSpPr>
              <p:cNvPr id="68652" name="Text Box 42"/>
              <p:cNvSpPr txBox="1">
                <a:spLocks noChangeArrowheads="1"/>
              </p:cNvSpPr>
              <p:nvPr/>
            </p:nvSpPr>
            <p:spPr bwMode="auto">
              <a:xfrm>
                <a:off x="345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8653" name="Text Box 43"/>
              <p:cNvSpPr txBox="1">
                <a:spLocks noChangeArrowheads="1"/>
              </p:cNvSpPr>
              <p:nvPr/>
            </p:nvSpPr>
            <p:spPr bwMode="auto">
              <a:xfrm>
                <a:off x="3452"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8654" name="Text Box 44"/>
              <p:cNvSpPr txBox="1">
                <a:spLocks noChangeArrowheads="1"/>
              </p:cNvSpPr>
              <p:nvPr/>
            </p:nvSpPr>
            <p:spPr bwMode="auto">
              <a:xfrm>
                <a:off x="4224"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68655" name="Text Box 45"/>
              <p:cNvSpPr txBox="1">
                <a:spLocks noChangeArrowheads="1"/>
              </p:cNvSpPr>
              <p:nvPr/>
            </p:nvSpPr>
            <p:spPr bwMode="auto">
              <a:xfrm>
                <a:off x="489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sp>
            <p:nvSpPr>
              <p:cNvPr id="68656" name="Text Box 46"/>
              <p:cNvSpPr txBox="1">
                <a:spLocks noChangeArrowheads="1"/>
              </p:cNvSpPr>
              <p:nvPr/>
            </p:nvSpPr>
            <p:spPr bwMode="auto">
              <a:xfrm>
                <a:off x="4224"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68657" name="Text Box 47"/>
              <p:cNvSpPr txBox="1">
                <a:spLocks noChangeArrowheads="1"/>
              </p:cNvSpPr>
              <p:nvPr/>
            </p:nvSpPr>
            <p:spPr bwMode="auto">
              <a:xfrm>
                <a:off x="4896"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grpSp>
      </p:grpSp>
      <p:grpSp>
        <p:nvGrpSpPr>
          <p:cNvPr id="68612" name="Group 55"/>
          <p:cNvGrpSpPr>
            <a:grpSpLocks/>
          </p:cNvGrpSpPr>
          <p:nvPr/>
        </p:nvGrpSpPr>
        <p:grpSpPr bwMode="auto">
          <a:xfrm>
            <a:off x="719138" y="4624388"/>
            <a:ext cx="3784600" cy="752475"/>
            <a:chOff x="961" y="2477"/>
            <a:chExt cx="2474" cy="678"/>
          </a:xfrm>
        </p:grpSpPr>
        <p:grpSp>
          <p:nvGrpSpPr>
            <p:cNvPr id="68620" name="Group 56"/>
            <p:cNvGrpSpPr>
              <a:grpSpLocks/>
            </p:cNvGrpSpPr>
            <p:nvPr/>
          </p:nvGrpSpPr>
          <p:grpSpPr bwMode="auto">
            <a:xfrm>
              <a:off x="2444" y="2477"/>
              <a:ext cx="991" cy="678"/>
              <a:chOff x="2982" y="416"/>
              <a:chExt cx="991" cy="678"/>
            </a:xfrm>
          </p:grpSpPr>
          <p:sp>
            <p:nvSpPr>
              <p:cNvPr id="68628" name="Text Box 57"/>
              <p:cNvSpPr txBox="1">
                <a:spLocks noChangeArrowheads="1"/>
              </p:cNvSpPr>
              <p:nvPr/>
            </p:nvSpPr>
            <p:spPr bwMode="auto">
              <a:xfrm>
                <a:off x="2982" y="416"/>
                <a:ext cx="14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sp>
            <p:nvSpPr>
              <p:cNvPr id="68629" name="Text Box 58"/>
              <p:cNvSpPr txBox="1">
                <a:spLocks noChangeArrowheads="1"/>
              </p:cNvSpPr>
              <p:nvPr/>
            </p:nvSpPr>
            <p:spPr bwMode="auto">
              <a:xfrm>
                <a:off x="2982" y="782"/>
                <a:ext cx="14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B</a:t>
                </a:r>
                <a:endParaRPr kumimoji="1" lang="en-US" altLang="zh-CN" sz="2000" i="1" baseline="-25000">
                  <a:solidFill>
                    <a:srgbClr val="000066"/>
                  </a:solidFill>
                  <a:latin typeface="Times New Roman" panose="02020603050405020304" pitchFamily="18" charset="0"/>
                </a:endParaRPr>
              </a:p>
            </p:txBody>
          </p:sp>
          <p:sp>
            <p:nvSpPr>
              <p:cNvPr id="68630" name="Line 59"/>
              <p:cNvSpPr>
                <a:spLocks noChangeShapeType="1"/>
              </p:cNvSpPr>
              <p:nvPr/>
            </p:nvSpPr>
            <p:spPr bwMode="auto">
              <a:xfrm>
                <a:off x="3111" y="560"/>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1" name="Line 60"/>
              <p:cNvSpPr>
                <a:spLocks noChangeShapeType="1"/>
              </p:cNvSpPr>
              <p:nvPr/>
            </p:nvSpPr>
            <p:spPr bwMode="auto">
              <a:xfrm>
                <a:off x="3111" y="912"/>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2" name="Line 61"/>
              <p:cNvSpPr>
                <a:spLocks noChangeShapeType="1"/>
              </p:cNvSpPr>
              <p:nvPr/>
            </p:nvSpPr>
            <p:spPr bwMode="auto">
              <a:xfrm>
                <a:off x="3670" y="739"/>
                <a:ext cx="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3" name="Text Box 62"/>
              <p:cNvSpPr txBox="1">
                <a:spLocks noChangeArrowheads="1"/>
              </p:cNvSpPr>
              <p:nvPr/>
            </p:nvSpPr>
            <p:spPr bwMode="auto">
              <a:xfrm flipH="1">
                <a:off x="3830" y="474"/>
                <a:ext cx="14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L</a:t>
                </a:r>
                <a:endParaRPr kumimoji="1" lang="en-US" altLang="zh-CN" sz="2000" i="1" baseline="-25000">
                  <a:solidFill>
                    <a:srgbClr val="000066"/>
                  </a:solidFill>
                  <a:latin typeface="Times New Roman" panose="02020603050405020304" pitchFamily="18" charset="0"/>
                </a:endParaRPr>
              </a:p>
            </p:txBody>
          </p:sp>
          <p:sp>
            <p:nvSpPr>
              <p:cNvPr id="68634" name="Text Box 63"/>
              <p:cNvSpPr txBox="1">
                <a:spLocks noChangeArrowheads="1"/>
              </p:cNvSpPr>
              <p:nvPr/>
            </p:nvSpPr>
            <p:spPr bwMode="auto">
              <a:xfrm>
                <a:off x="3420" y="520"/>
                <a:ext cx="268" cy="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66"/>
                    </a:solidFill>
                    <a:latin typeface="楷体_GB2312" pitchFamily="49" charset="-122"/>
                  </a:rPr>
                  <a:t>≥1</a:t>
                </a:r>
              </a:p>
              <a:p>
                <a:pPr>
                  <a:lnSpc>
                    <a:spcPct val="90000"/>
                  </a:lnSpc>
                  <a:spcBef>
                    <a:spcPct val="50000"/>
                  </a:spcBef>
                </a:pPr>
                <a:endParaRPr kumimoji="1" lang="en-US" altLang="zh-CN">
                  <a:solidFill>
                    <a:srgbClr val="000066"/>
                  </a:solidFill>
                  <a:latin typeface="楷体_GB2312" pitchFamily="49" charset="-122"/>
                </a:endParaRPr>
              </a:p>
            </p:txBody>
          </p:sp>
          <p:sp>
            <p:nvSpPr>
              <p:cNvPr id="68635" name="Rectangle 64"/>
              <p:cNvSpPr>
                <a:spLocks noChangeArrowheads="1"/>
              </p:cNvSpPr>
              <p:nvPr/>
            </p:nvSpPr>
            <p:spPr bwMode="auto">
              <a:xfrm>
                <a:off x="3390" y="416"/>
                <a:ext cx="280" cy="6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grpSp>
        <p:grpSp>
          <p:nvGrpSpPr>
            <p:cNvPr id="68621" name="Group 65"/>
            <p:cNvGrpSpPr>
              <a:grpSpLocks/>
            </p:cNvGrpSpPr>
            <p:nvPr/>
          </p:nvGrpSpPr>
          <p:grpSpPr bwMode="auto">
            <a:xfrm>
              <a:off x="961" y="2504"/>
              <a:ext cx="1244" cy="537"/>
              <a:chOff x="2296" y="306"/>
              <a:chExt cx="1244" cy="537"/>
            </a:xfrm>
          </p:grpSpPr>
          <p:sp>
            <p:nvSpPr>
              <p:cNvPr id="68622" name="Text Box 66"/>
              <p:cNvSpPr txBox="1">
                <a:spLocks noChangeArrowheads="1"/>
              </p:cNvSpPr>
              <p:nvPr/>
            </p:nvSpPr>
            <p:spPr bwMode="auto">
              <a:xfrm>
                <a:off x="2296" y="308"/>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sp>
            <p:nvSpPr>
              <p:cNvPr id="68623" name="Text Box 67"/>
              <p:cNvSpPr txBox="1">
                <a:spLocks noChangeArrowheads="1"/>
              </p:cNvSpPr>
              <p:nvPr/>
            </p:nvSpPr>
            <p:spPr bwMode="auto">
              <a:xfrm>
                <a:off x="2296" y="593"/>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B</a:t>
                </a:r>
                <a:endParaRPr kumimoji="1" lang="en-US" altLang="zh-CN" sz="2000" i="1" baseline="-25000">
                  <a:solidFill>
                    <a:srgbClr val="000066"/>
                  </a:solidFill>
                  <a:latin typeface="Times New Roman" panose="02020603050405020304" pitchFamily="18" charset="0"/>
                </a:endParaRPr>
              </a:p>
            </p:txBody>
          </p:sp>
          <p:sp>
            <p:nvSpPr>
              <p:cNvPr id="68624" name="Line 68"/>
              <p:cNvSpPr>
                <a:spLocks noChangeShapeType="1"/>
              </p:cNvSpPr>
              <p:nvPr/>
            </p:nvSpPr>
            <p:spPr bwMode="auto">
              <a:xfrm>
                <a:off x="2461" y="462"/>
                <a:ext cx="3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5" name="Line 69"/>
              <p:cNvSpPr>
                <a:spLocks noChangeShapeType="1"/>
              </p:cNvSpPr>
              <p:nvPr/>
            </p:nvSpPr>
            <p:spPr bwMode="auto">
              <a:xfrm>
                <a:off x="2461" y="687"/>
                <a:ext cx="3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6" name="Line 70"/>
              <p:cNvSpPr>
                <a:spLocks noChangeShapeType="1"/>
              </p:cNvSpPr>
              <p:nvPr/>
            </p:nvSpPr>
            <p:spPr bwMode="auto">
              <a:xfrm>
                <a:off x="3120" y="567"/>
                <a:ext cx="2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7" name="Text Box 71"/>
              <p:cNvSpPr txBox="1">
                <a:spLocks noChangeArrowheads="1"/>
              </p:cNvSpPr>
              <p:nvPr/>
            </p:nvSpPr>
            <p:spPr bwMode="auto">
              <a:xfrm>
                <a:off x="3328" y="306"/>
                <a:ext cx="2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L</a:t>
                </a:r>
                <a:endParaRPr kumimoji="1" lang="en-US" altLang="zh-CN" sz="2000" i="1" baseline="-25000">
                  <a:solidFill>
                    <a:srgbClr val="000066"/>
                  </a:solidFill>
                  <a:latin typeface="Times New Roman" panose="02020603050405020304" pitchFamily="18" charset="0"/>
                </a:endParaRPr>
              </a:p>
            </p:txBody>
          </p:sp>
        </p:grpSp>
      </p:grpSp>
      <p:sp>
        <p:nvSpPr>
          <p:cNvPr id="68613" name="Text Box 53"/>
          <p:cNvSpPr txBox="1">
            <a:spLocks noChangeArrowheads="1"/>
          </p:cNvSpPr>
          <p:nvPr/>
        </p:nvSpPr>
        <p:spPr bwMode="auto">
          <a:xfrm>
            <a:off x="1385888" y="4056063"/>
            <a:ext cx="240030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lnSpc>
                <a:spcPct val="90000"/>
              </a:lnSpc>
              <a:spcBef>
                <a:spcPct val="50000"/>
              </a:spcBef>
            </a:pPr>
            <a:r>
              <a:rPr kumimoji="1" lang="zh-CN" altLang="en-US" sz="2400">
                <a:solidFill>
                  <a:srgbClr val="000066"/>
                </a:solidFill>
                <a:latin typeface="楷体_GB2312" pitchFamily="49" charset="-122"/>
              </a:rPr>
              <a:t>或逻辑符号</a:t>
            </a:r>
            <a:endParaRPr kumimoji="1" lang="zh-CN" altLang="en-US" sz="2400" baseline="-25000">
              <a:solidFill>
                <a:srgbClr val="000066"/>
              </a:solidFill>
              <a:latin typeface="楷体_GB2312" pitchFamily="49" charset="-122"/>
            </a:endParaRPr>
          </a:p>
        </p:txBody>
      </p:sp>
      <p:sp>
        <p:nvSpPr>
          <p:cNvPr id="68614" name="Text Box 49"/>
          <p:cNvSpPr txBox="1">
            <a:spLocks noChangeArrowheads="1"/>
          </p:cNvSpPr>
          <p:nvPr/>
        </p:nvSpPr>
        <p:spPr bwMode="auto">
          <a:xfrm>
            <a:off x="592138" y="5673725"/>
            <a:ext cx="41163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zh-CN" altLang="en-US" sz="2400">
                <a:solidFill>
                  <a:srgbClr val="000066"/>
                </a:solidFill>
                <a:latin typeface="楷体_GB2312" pitchFamily="49" charset="-122"/>
              </a:rPr>
              <a:t>与逻辑表达式　</a:t>
            </a:r>
            <a:r>
              <a:rPr kumimoji="1" lang="en-US" altLang="zh-CN" sz="2400" i="1">
                <a:solidFill>
                  <a:srgbClr val="000066"/>
                </a:solidFill>
                <a:latin typeface="Times New Roman" panose="02020603050405020304" pitchFamily="18" charset="0"/>
              </a:rPr>
              <a:t>L=</a:t>
            </a:r>
            <a:r>
              <a:rPr kumimoji="1" lang="en-US" altLang="zh-CN" sz="2400">
                <a:solidFill>
                  <a:srgbClr val="000066"/>
                </a:solidFill>
                <a:latin typeface="Times New Roman" panose="02020603050405020304" pitchFamily="18" charset="0"/>
              </a:rPr>
              <a:t> </a:t>
            </a:r>
            <a:r>
              <a:rPr kumimoji="1" lang="en-US" altLang="zh-CN" sz="2400" i="1">
                <a:solidFill>
                  <a:srgbClr val="000066"/>
                </a:solidFill>
                <a:latin typeface="Times New Roman" panose="02020603050405020304" pitchFamily="18" charset="0"/>
              </a:rPr>
              <a:t>A +</a:t>
            </a:r>
            <a:r>
              <a:rPr kumimoji="1" lang="zh-CN" altLang="en-US" sz="2400" i="1">
                <a:solidFill>
                  <a:srgbClr val="000066"/>
                </a:solidFill>
                <a:latin typeface="Times New Roman" panose="02020603050405020304" pitchFamily="18" charset="0"/>
              </a:rPr>
              <a:t>Ｂ </a:t>
            </a:r>
            <a:r>
              <a:rPr kumimoji="1" lang="en-US" altLang="zh-CN" sz="2400" i="1">
                <a:solidFill>
                  <a:srgbClr val="000066"/>
                </a:solidFill>
                <a:latin typeface="楷体_GB2312" pitchFamily="49" charset="-122"/>
              </a:rPr>
              <a:t>   </a:t>
            </a:r>
            <a:r>
              <a:rPr kumimoji="1" lang="en-US" altLang="zh-CN" sz="2400">
                <a:solidFill>
                  <a:srgbClr val="000066"/>
                </a:solidFill>
                <a:latin typeface="楷体_GB2312" pitchFamily="49" charset="-122"/>
              </a:rPr>
              <a:t> </a:t>
            </a:r>
            <a:r>
              <a:rPr kumimoji="1" lang="zh-CN" altLang="en-US" sz="2400">
                <a:solidFill>
                  <a:srgbClr val="000066"/>
                </a:solidFill>
                <a:latin typeface="楷体_GB2312" pitchFamily="49" charset="-122"/>
              </a:rPr>
              <a:t>　</a:t>
            </a:r>
            <a:endParaRPr kumimoji="1" lang="zh-CN" altLang="en-US" sz="2400" i="1">
              <a:solidFill>
                <a:srgbClr val="000066"/>
              </a:solidFill>
              <a:latin typeface="楷体_GB2312" pitchFamily="49" charset="-122"/>
            </a:endParaRPr>
          </a:p>
        </p:txBody>
      </p:sp>
      <p:graphicFrame>
        <p:nvGraphicFramePr>
          <p:cNvPr id="68615" name="Object 32"/>
          <p:cNvGraphicFramePr>
            <a:graphicFrameLocks noChangeAspect="1"/>
          </p:cNvGraphicFramePr>
          <p:nvPr/>
        </p:nvGraphicFramePr>
        <p:xfrm>
          <a:off x="488950" y="1835150"/>
          <a:ext cx="3657600" cy="2209800"/>
        </p:xfrm>
        <a:graphic>
          <a:graphicData uri="http://schemas.openxmlformats.org/presentationml/2006/ole">
            <mc:AlternateContent xmlns:mc="http://schemas.openxmlformats.org/markup-compatibility/2006">
              <mc:Choice xmlns:v="urn:schemas-microsoft-com:vml" Requires="v">
                <p:oleObj spid="_x0000_s68680" name="图片" r:id="rId3" imgW="1865376" imgH="1298448" progId="Word.Picture.8">
                  <p:embed/>
                </p:oleObj>
              </mc:Choice>
              <mc:Fallback>
                <p:oleObj name="图片" r:id="rId3" imgW="1865376" imgH="1298448" progId="Word.Picture.8">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t="11313" r="4364" b="2661"/>
                      <a:stretch>
                        <a:fillRect/>
                      </a:stretch>
                    </p:blipFill>
                    <p:spPr bwMode="auto">
                      <a:xfrm>
                        <a:off x="488950" y="1835150"/>
                        <a:ext cx="3657600" cy="2209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 name="AutoShape 43"/>
          <p:cNvSpPr>
            <a:spLocks noChangeArrowheads="1"/>
          </p:cNvSpPr>
          <p:nvPr/>
        </p:nvSpPr>
        <p:spPr bwMode="auto">
          <a:xfrm>
            <a:off x="284163" y="836613"/>
            <a:ext cx="8426450" cy="901700"/>
          </a:xfrm>
          <a:prstGeom prst="roundRect">
            <a:avLst>
              <a:gd name="adj" fmla="val 16667"/>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FF0000"/>
                </a:solidFill>
                <a:latin typeface="宋体" panose="02010600030101010101" pitchFamily="2" charset="-122"/>
              </a:rPr>
              <a:t>    </a:t>
            </a:r>
            <a:r>
              <a:rPr kumimoji="1" lang="zh-CN" altLang="en-US" sz="2400">
                <a:solidFill>
                  <a:srgbClr val="FF0000"/>
                </a:solidFill>
                <a:latin typeface="宋体" panose="02010600030101010101" pitchFamily="2" charset="-122"/>
              </a:rPr>
              <a:t>定义：</a:t>
            </a:r>
            <a:r>
              <a:rPr kumimoji="1" lang="zh-CN" altLang="en-US" sz="2400">
                <a:latin typeface="宋体" panose="02010600030101010101" pitchFamily="2" charset="-122"/>
              </a:rPr>
              <a:t>某事件有若干个条件，</a:t>
            </a:r>
            <a:r>
              <a:rPr kumimoji="1" lang="zh-CN" altLang="en-US" sz="2400">
                <a:solidFill>
                  <a:srgbClr val="0066FF"/>
                </a:solidFill>
                <a:latin typeface="宋体" panose="02010600030101010101" pitchFamily="2" charset="-122"/>
              </a:rPr>
              <a:t>满足其中一个</a:t>
            </a:r>
            <a:r>
              <a:rPr kumimoji="1" lang="zh-CN" altLang="en-US" sz="2400">
                <a:latin typeface="宋体" panose="02010600030101010101" pitchFamily="2" charset="-122"/>
              </a:rPr>
              <a:t>条件</a:t>
            </a:r>
            <a:r>
              <a:rPr kumimoji="1" lang="zh-CN" altLang="en-US" sz="2400">
                <a:latin typeface="宋体" panose="02010600030101010101" pitchFamily="2" charset="-122"/>
                <a:ea typeface="ˎ̥"/>
                <a:cs typeface="ˎ̥"/>
              </a:rPr>
              <a:t>事件就能发生。</a:t>
            </a:r>
            <a:r>
              <a:rPr kumimoji="1" lang="zh-CN" altLang="en-US" sz="2400">
                <a:latin typeface="Times New Roman" panose="02020603050405020304" pitchFamily="18" charset="0"/>
                <a:ea typeface="ˎ̥"/>
                <a:cs typeface="ˎ̥"/>
              </a:rPr>
              <a:t> </a:t>
            </a:r>
            <a:endParaRPr lang="zh-CN" altLang="en-US" sz="2400" b="0">
              <a:latin typeface="Arial" panose="020B0604020202020204" pitchFamily="34" charset="0"/>
            </a:endParaRPr>
          </a:p>
        </p:txBody>
      </p:sp>
      <p:sp>
        <p:nvSpPr>
          <p:cNvPr id="68617" name="Freeform 2"/>
          <p:cNvSpPr>
            <a:spLocks/>
          </p:cNvSpPr>
          <p:nvPr/>
        </p:nvSpPr>
        <p:spPr bwMode="auto">
          <a:xfrm>
            <a:off x="1409700" y="4730750"/>
            <a:ext cx="576263" cy="420688"/>
          </a:xfrm>
          <a:custGeom>
            <a:avLst/>
            <a:gdLst>
              <a:gd name="T0" fmla="*/ 3245380 w 554"/>
              <a:gd name="T1" fmla="*/ 0 h 405"/>
              <a:gd name="T2" fmla="*/ 42183700 w 554"/>
              <a:gd name="T3" fmla="*/ 59300388 h 405"/>
              <a:gd name="T4" fmla="*/ 62735693 w 554"/>
              <a:gd name="T5" fmla="*/ 107818699 h 405"/>
              <a:gd name="T6" fmla="*/ 82204853 w 554"/>
              <a:gd name="T7" fmla="*/ 166040879 h 405"/>
              <a:gd name="T8" fmla="*/ 86530986 w 554"/>
              <a:gd name="T9" fmla="*/ 217794852 h 405"/>
              <a:gd name="T10" fmla="*/ 82204853 w 554"/>
              <a:gd name="T11" fmla="*/ 278173448 h 405"/>
              <a:gd name="T12" fmla="*/ 65980033 w 554"/>
              <a:gd name="T13" fmla="*/ 329926382 h 405"/>
              <a:gd name="T14" fmla="*/ 35693980 w 554"/>
              <a:gd name="T15" fmla="*/ 382757523 h 405"/>
              <a:gd name="T16" fmla="*/ 0 w 554"/>
              <a:gd name="T17" fmla="*/ 436666873 h 405"/>
              <a:gd name="T18" fmla="*/ 332064793 w 554"/>
              <a:gd name="T19" fmla="*/ 435588665 h 405"/>
              <a:gd name="T20" fmla="*/ 383983592 w 554"/>
              <a:gd name="T21" fmla="*/ 420493756 h 405"/>
              <a:gd name="T22" fmla="*/ 433738806 w 554"/>
              <a:gd name="T23" fmla="*/ 397852432 h 405"/>
              <a:gd name="T24" fmla="*/ 478086092 w 554"/>
              <a:gd name="T25" fmla="*/ 363349784 h 405"/>
              <a:gd name="T26" fmla="*/ 518107245 w 554"/>
              <a:gd name="T27" fmla="*/ 323457135 h 405"/>
              <a:gd name="T28" fmla="*/ 560290945 w 554"/>
              <a:gd name="T29" fmla="*/ 278173448 h 405"/>
              <a:gd name="T30" fmla="*/ 599230305 w 554"/>
              <a:gd name="T31" fmla="*/ 219950229 h 405"/>
              <a:gd name="T32" fmla="*/ 557046605 w 554"/>
              <a:gd name="T33" fmla="*/ 161728048 h 405"/>
              <a:gd name="T34" fmla="*/ 518107245 w 554"/>
              <a:gd name="T35" fmla="*/ 116444361 h 405"/>
              <a:gd name="T36" fmla="*/ 478086092 w 554"/>
              <a:gd name="T37" fmla="*/ 76551712 h 405"/>
              <a:gd name="T38" fmla="*/ 433738806 w 554"/>
              <a:gd name="T39" fmla="*/ 42049064 h 405"/>
              <a:gd name="T40" fmla="*/ 383983592 w 554"/>
              <a:gd name="T41" fmla="*/ 19407740 h 405"/>
              <a:gd name="T42" fmla="*/ 332064793 w 554"/>
              <a:gd name="T43" fmla="*/ 1078208 h 405"/>
              <a:gd name="T44" fmla="*/ 3245380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8618" name="Text Box 47"/>
          <p:cNvSpPr txBox="1">
            <a:spLocks noChangeArrowheads="1"/>
          </p:cNvSpPr>
          <p:nvPr/>
        </p:nvSpPr>
        <p:spPr bwMode="auto">
          <a:xfrm>
            <a:off x="58738" y="417513"/>
            <a:ext cx="18256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2.</a:t>
            </a:r>
            <a:r>
              <a:rPr kumimoji="1" lang="zh-CN" altLang="en-US" sz="2400">
                <a:solidFill>
                  <a:srgbClr val="FF0000"/>
                </a:solidFill>
                <a:latin typeface="Arial" panose="020B0604020202020204" pitchFamily="34" charset="0"/>
                <a:ea typeface="华文新魏" panose="02010800040101010101" pitchFamily="2" charset="-122"/>
              </a:rPr>
              <a:t>或</a:t>
            </a:r>
            <a:r>
              <a:rPr kumimoji="1" lang="zh-CN" altLang="en-US" sz="2400">
                <a:solidFill>
                  <a:srgbClr val="FF0000"/>
                </a:solidFill>
                <a:latin typeface="Times New Roman" panose="02020603050405020304" pitchFamily="18" charset="0"/>
                <a:ea typeface="华文新魏" panose="02010800040101010101" pitchFamily="2" charset="-122"/>
              </a:rPr>
              <a:t>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68619"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fltVal val="0"/>
                                          </p:val>
                                        </p:tav>
                                        <p:tav tm="100000">
                                          <p:val>
                                            <p:strVal val="#ppt_w"/>
                                          </p:val>
                                        </p:tav>
                                      </p:tavLst>
                                    </p:anim>
                                    <p:anim calcmode="lin" valueType="num">
                                      <p:cBhvr>
                                        <p:cTn id="8" dur="500" fill="hold"/>
                                        <p:tgtEl>
                                          <p:spTgt spid="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组合 10"/>
          <p:cNvGrpSpPr>
            <a:grpSpLocks/>
          </p:cNvGrpSpPr>
          <p:nvPr/>
        </p:nvGrpSpPr>
        <p:grpSpPr bwMode="auto">
          <a:xfrm>
            <a:off x="4573588" y="250825"/>
            <a:ext cx="533400" cy="477838"/>
            <a:chOff x="3422492" y="1466694"/>
            <a:chExt cx="532667" cy="478070"/>
          </a:xfrm>
        </p:grpSpPr>
        <p:sp>
          <p:nvSpPr>
            <p:cNvPr id="69786" name="AutoShape 5"/>
            <p:cNvSpPr>
              <a:spLocks noChangeArrowheads="1"/>
            </p:cNvSpPr>
            <p:nvPr/>
          </p:nvSpPr>
          <p:spPr bwMode="auto">
            <a:xfrm rot="16200000" flipV="1">
              <a:off x="3388260" y="1500926"/>
              <a:ext cx="478070" cy="409606"/>
            </a:xfrm>
            <a:prstGeom prst="triangle">
              <a:avLst>
                <a:gd name="adj" fmla="val 50000"/>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69787" name="Oval 6"/>
            <p:cNvSpPr>
              <a:spLocks noChangeArrowheads="1"/>
            </p:cNvSpPr>
            <p:nvPr/>
          </p:nvSpPr>
          <p:spPr bwMode="auto">
            <a:xfrm rot="-5672986">
              <a:off x="3835688" y="1646495"/>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69635" name="组合 15"/>
          <p:cNvGrpSpPr>
            <a:grpSpLocks/>
          </p:cNvGrpSpPr>
          <p:nvPr/>
        </p:nvGrpSpPr>
        <p:grpSpPr bwMode="auto">
          <a:xfrm>
            <a:off x="4505325" y="1501775"/>
            <a:ext cx="800100" cy="490538"/>
            <a:chOff x="4504570" y="1502111"/>
            <a:chExt cx="801207" cy="489680"/>
          </a:xfrm>
        </p:grpSpPr>
        <p:sp>
          <p:nvSpPr>
            <p:cNvPr id="69784"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785"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36" name="Freeform 2"/>
          <p:cNvSpPr>
            <a:spLocks/>
          </p:cNvSpPr>
          <p:nvPr/>
        </p:nvSpPr>
        <p:spPr bwMode="auto">
          <a:xfrm>
            <a:off x="5680075" y="1109663"/>
            <a:ext cx="669925" cy="490537"/>
          </a:xfrm>
          <a:custGeom>
            <a:avLst/>
            <a:gdLst>
              <a:gd name="T0" fmla="*/ 4394418 w 554"/>
              <a:gd name="T1" fmla="*/ 0 h 405"/>
              <a:gd name="T2" fmla="*/ 57123803 w 554"/>
              <a:gd name="T3" fmla="*/ 80544964 h 405"/>
              <a:gd name="T4" fmla="*/ 84953504 w 554"/>
              <a:gd name="T5" fmla="*/ 146445279 h 405"/>
              <a:gd name="T6" fmla="*/ 111318801 w 554"/>
              <a:gd name="T7" fmla="*/ 225524689 h 405"/>
              <a:gd name="T8" fmla="*/ 117177622 w 554"/>
              <a:gd name="T9" fmla="*/ 295818035 h 405"/>
              <a:gd name="T10" fmla="*/ 111318801 w 554"/>
              <a:gd name="T11" fmla="*/ 377827343 h 405"/>
              <a:gd name="T12" fmla="*/ 89347921 w 554"/>
              <a:gd name="T13" fmla="*/ 448120690 h 405"/>
              <a:gd name="T14" fmla="*/ 48336177 w 554"/>
              <a:gd name="T15" fmla="*/ 519879591 h 405"/>
              <a:gd name="T16" fmla="*/ 0 w 554"/>
              <a:gd name="T17" fmla="*/ 593101625 h 405"/>
              <a:gd name="T18" fmla="*/ 449670831 w 554"/>
              <a:gd name="T19" fmla="*/ 591637281 h 405"/>
              <a:gd name="T20" fmla="*/ 519977888 w 554"/>
              <a:gd name="T21" fmla="*/ 571135257 h 405"/>
              <a:gd name="T22" fmla="*/ 587354930 w 554"/>
              <a:gd name="T23" fmla="*/ 540381615 h 405"/>
              <a:gd name="T24" fmla="*/ 647408748 w 554"/>
              <a:gd name="T25" fmla="*/ 493518980 h 405"/>
              <a:gd name="T26" fmla="*/ 701603746 w 554"/>
              <a:gd name="T27" fmla="*/ 439334627 h 405"/>
              <a:gd name="T28" fmla="*/ 758727549 w 554"/>
              <a:gd name="T29" fmla="*/ 377827343 h 405"/>
              <a:gd name="T30" fmla="*/ 811458144 w 554"/>
              <a:gd name="T31" fmla="*/ 298747934 h 405"/>
              <a:gd name="T32" fmla="*/ 754334341 w 554"/>
              <a:gd name="T33" fmla="*/ 219667313 h 405"/>
              <a:gd name="T34" fmla="*/ 701603746 w 554"/>
              <a:gd name="T35" fmla="*/ 158160030 h 405"/>
              <a:gd name="T36" fmla="*/ 647408748 w 554"/>
              <a:gd name="T37" fmla="*/ 103975676 h 405"/>
              <a:gd name="T38" fmla="*/ 587354930 w 554"/>
              <a:gd name="T39" fmla="*/ 57113041 h 405"/>
              <a:gd name="T40" fmla="*/ 519977888 w 554"/>
              <a:gd name="T41" fmla="*/ 26360611 h 405"/>
              <a:gd name="T42" fmla="*/ 449670831 w 554"/>
              <a:gd name="T43" fmla="*/ 1464344 h 405"/>
              <a:gd name="T44" fmla="*/ 4394418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637" name="AutoShape 3"/>
          <p:cNvSpPr>
            <a:spLocks noChangeArrowheads="1"/>
          </p:cNvSpPr>
          <p:nvPr/>
        </p:nvSpPr>
        <p:spPr bwMode="auto">
          <a:xfrm rot="10800000" flipH="1">
            <a:off x="5680075" y="490538"/>
            <a:ext cx="588963" cy="473075"/>
          </a:xfrm>
          <a:prstGeom prst="flowChartDelay">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69638" name="Oval 6"/>
          <p:cNvSpPr>
            <a:spLocks noChangeArrowheads="1"/>
          </p:cNvSpPr>
          <p:nvPr/>
        </p:nvSpPr>
        <p:spPr bwMode="auto">
          <a:xfrm rot="-5672986">
            <a:off x="5175250" y="3435350"/>
            <a:ext cx="95250" cy="88900"/>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nvGrpSpPr>
          <p:cNvPr id="69639" name="组合 24"/>
          <p:cNvGrpSpPr>
            <a:grpSpLocks/>
          </p:cNvGrpSpPr>
          <p:nvPr/>
        </p:nvGrpSpPr>
        <p:grpSpPr bwMode="auto">
          <a:xfrm>
            <a:off x="3003550" y="260350"/>
            <a:ext cx="812800" cy="458788"/>
            <a:chOff x="3096822" y="908650"/>
            <a:chExt cx="813506" cy="458274"/>
          </a:xfrm>
        </p:grpSpPr>
        <p:sp>
          <p:nvSpPr>
            <p:cNvPr id="69778" name="Line 9"/>
            <p:cNvSpPr>
              <a:spLocks noChangeShapeType="1"/>
            </p:cNvSpPr>
            <p:nvPr/>
          </p:nvSpPr>
          <p:spPr bwMode="auto">
            <a:xfrm>
              <a:off x="3567428"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79" name="组合 22"/>
            <p:cNvGrpSpPr>
              <a:grpSpLocks/>
            </p:cNvGrpSpPr>
            <p:nvPr/>
          </p:nvGrpSpPr>
          <p:grpSpPr bwMode="auto">
            <a:xfrm>
              <a:off x="3096822" y="991479"/>
              <a:ext cx="377190" cy="289442"/>
              <a:chOff x="3114660" y="980660"/>
              <a:chExt cx="377190" cy="289442"/>
            </a:xfrm>
          </p:grpSpPr>
          <p:sp>
            <p:nvSpPr>
              <p:cNvPr id="69782"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83"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80"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81"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&amp;</a:t>
              </a:r>
            </a:p>
          </p:txBody>
        </p:sp>
      </p:grpSp>
      <p:sp>
        <p:nvSpPr>
          <p:cNvPr id="69640" name="AutoShape 5"/>
          <p:cNvSpPr>
            <a:spLocks noChangeArrowheads="1"/>
          </p:cNvSpPr>
          <p:nvPr/>
        </p:nvSpPr>
        <p:spPr bwMode="auto">
          <a:xfrm rot="16200000" flipV="1">
            <a:off x="1605757" y="1477169"/>
            <a:ext cx="477837" cy="409575"/>
          </a:xfrm>
          <a:prstGeom prst="triangle">
            <a:avLst>
              <a:gd name="adj" fmla="val 50000"/>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nvGrpSpPr>
          <p:cNvPr id="69641" name="组合 35"/>
          <p:cNvGrpSpPr>
            <a:grpSpLocks/>
          </p:cNvGrpSpPr>
          <p:nvPr/>
        </p:nvGrpSpPr>
        <p:grpSpPr bwMode="auto">
          <a:xfrm>
            <a:off x="3082925" y="1652588"/>
            <a:ext cx="812800" cy="457200"/>
            <a:chOff x="3096822" y="908650"/>
            <a:chExt cx="813506" cy="458274"/>
          </a:xfrm>
        </p:grpSpPr>
        <p:sp>
          <p:nvSpPr>
            <p:cNvPr id="69773" name="Line 9"/>
            <p:cNvSpPr>
              <a:spLocks noChangeShapeType="1"/>
            </p:cNvSpPr>
            <p:nvPr/>
          </p:nvSpPr>
          <p:spPr bwMode="auto">
            <a:xfrm>
              <a:off x="3567428"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74" name="组合 37"/>
            <p:cNvGrpSpPr>
              <a:grpSpLocks/>
            </p:cNvGrpSpPr>
            <p:nvPr/>
          </p:nvGrpSpPr>
          <p:grpSpPr bwMode="auto">
            <a:xfrm>
              <a:off x="3096822" y="991479"/>
              <a:ext cx="377190" cy="289442"/>
              <a:chOff x="3114660" y="980660"/>
              <a:chExt cx="377190" cy="289442"/>
            </a:xfrm>
          </p:grpSpPr>
          <p:sp>
            <p:nvSpPr>
              <p:cNvPr id="69776"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77"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75"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grpSp>
      <p:grpSp>
        <p:nvGrpSpPr>
          <p:cNvPr id="69642" name="组合 43"/>
          <p:cNvGrpSpPr>
            <a:grpSpLocks/>
          </p:cNvGrpSpPr>
          <p:nvPr/>
        </p:nvGrpSpPr>
        <p:grpSpPr bwMode="auto">
          <a:xfrm>
            <a:off x="1355725" y="647700"/>
            <a:ext cx="971550" cy="458788"/>
            <a:chOff x="3096822" y="908650"/>
            <a:chExt cx="971108" cy="458274"/>
          </a:xfrm>
        </p:grpSpPr>
        <p:sp>
          <p:nvSpPr>
            <p:cNvPr id="69766" name="Line 9"/>
            <p:cNvSpPr>
              <a:spLocks noChangeShapeType="1"/>
            </p:cNvSpPr>
            <p:nvPr/>
          </p:nvSpPr>
          <p:spPr bwMode="auto">
            <a:xfrm>
              <a:off x="3725030"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67" name="组合 45"/>
            <p:cNvGrpSpPr>
              <a:grpSpLocks/>
            </p:cNvGrpSpPr>
            <p:nvPr/>
          </p:nvGrpSpPr>
          <p:grpSpPr bwMode="auto">
            <a:xfrm>
              <a:off x="3096822" y="991479"/>
              <a:ext cx="377190" cy="289442"/>
              <a:chOff x="3114660" y="980660"/>
              <a:chExt cx="377190" cy="289442"/>
            </a:xfrm>
          </p:grpSpPr>
          <p:sp>
            <p:nvSpPr>
              <p:cNvPr id="69771"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72"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68"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69"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sp>
          <p:nvSpPr>
            <p:cNvPr id="69770" name="Oval 6"/>
            <p:cNvSpPr>
              <a:spLocks noChangeArrowheads="1"/>
            </p:cNvSpPr>
            <p:nvPr/>
          </p:nvSpPr>
          <p:spPr bwMode="auto">
            <a:xfrm rot="-5672986">
              <a:off x="3701429" y="1087658"/>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43" name="Text Box 63"/>
          <p:cNvSpPr txBox="1">
            <a:spLocks noChangeArrowheads="1"/>
          </p:cNvSpPr>
          <p:nvPr/>
        </p:nvSpPr>
        <p:spPr bwMode="auto">
          <a:xfrm>
            <a:off x="3441700" y="1652588"/>
            <a:ext cx="409575"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grpSp>
        <p:nvGrpSpPr>
          <p:cNvPr id="69644" name="组合 65"/>
          <p:cNvGrpSpPr>
            <a:grpSpLocks/>
          </p:cNvGrpSpPr>
          <p:nvPr/>
        </p:nvGrpSpPr>
        <p:grpSpPr bwMode="auto">
          <a:xfrm>
            <a:off x="3373438" y="2727325"/>
            <a:ext cx="1546225" cy="1296988"/>
            <a:chOff x="3373728" y="2727318"/>
            <a:chExt cx="1546549" cy="1296814"/>
          </a:xfrm>
        </p:grpSpPr>
        <p:sp>
          <p:nvSpPr>
            <p:cNvPr id="69746" name="Line 9"/>
            <p:cNvSpPr>
              <a:spLocks noChangeShapeType="1"/>
            </p:cNvSpPr>
            <p:nvPr/>
          </p:nvSpPr>
          <p:spPr bwMode="auto">
            <a:xfrm>
              <a:off x="4281064" y="3041302"/>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47" name="组合 26"/>
            <p:cNvGrpSpPr>
              <a:grpSpLocks/>
            </p:cNvGrpSpPr>
            <p:nvPr/>
          </p:nvGrpSpPr>
          <p:grpSpPr bwMode="auto">
            <a:xfrm>
              <a:off x="3652856" y="2896581"/>
              <a:ext cx="377190" cy="289442"/>
              <a:chOff x="3114660" y="980660"/>
              <a:chExt cx="377190" cy="289442"/>
            </a:xfrm>
          </p:grpSpPr>
          <p:sp>
            <p:nvSpPr>
              <p:cNvPr id="69764"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65"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48" name="Text Box 12"/>
            <p:cNvSpPr txBox="1">
              <a:spLocks noChangeArrowheads="1"/>
            </p:cNvSpPr>
            <p:nvPr/>
          </p:nvSpPr>
          <p:spPr bwMode="auto">
            <a:xfrm>
              <a:off x="3936629" y="2813752"/>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49" name="Text Box 63"/>
            <p:cNvSpPr txBox="1">
              <a:spLocks noChangeArrowheads="1"/>
            </p:cNvSpPr>
            <p:nvPr/>
          </p:nvSpPr>
          <p:spPr bwMode="auto">
            <a:xfrm>
              <a:off x="3995811" y="2828330"/>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&amp;</a:t>
              </a:r>
            </a:p>
          </p:txBody>
        </p:sp>
        <p:sp>
          <p:nvSpPr>
            <p:cNvPr id="69750" name="Oval 6"/>
            <p:cNvSpPr>
              <a:spLocks noChangeArrowheads="1"/>
            </p:cNvSpPr>
            <p:nvPr/>
          </p:nvSpPr>
          <p:spPr bwMode="auto">
            <a:xfrm rot="-5672986">
              <a:off x="4257463" y="2992760"/>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nvGrpSpPr>
            <p:cNvPr id="69751" name="组合 58"/>
            <p:cNvGrpSpPr>
              <a:grpSpLocks/>
            </p:cNvGrpSpPr>
            <p:nvPr/>
          </p:nvGrpSpPr>
          <p:grpSpPr bwMode="auto">
            <a:xfrm>
              <a:off x="3675050" y="3559880"/>
              <a:ext cx="973840" cy="371982"/>
              <a:chOff x="3725030" y="3553944"/>
              <a:chExt cx="973840" cy="371982"/>
            </a:xfrm>
          </p:grpSpPr>
          <p:sp>
            <p:nvSpPr>
              <p:cNvPr id="69758" name="Line 9"/>
              <p:cNvSpPr>
                <a:spLocks noChangeShapeType="1"/>
              </p:cNvSpPr>
              <p:nvPr/>
            </p:nvSpPr>
            <p:spPr bwMode="auto">
              <a:xfrm>
                <a:off x="4355970" y="3733847"/>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59" name="组合 57"/>
              <p:cNvGrpSpPr>
                <a:grpSpLocks/>
              </p:cNvGrpSpPr>
              <p:nvPr/>
            </p:nvGrpSpPr>
            <p:grpSpPr bwMode="auto">
              <a:xfrm>
                <a:off x="3725030" y="3618936"/>
                <a:ext cx="377190" cy="241997"/>
                <a:chOff x="3585329" y="3620650"/>
                <a:chExt cx="377190" cy="241997"/>
              </a:xfrm>
            </p:grpSpPr>
            <p:sp>
              <p:nvSpPr>
                <p:cNvPr id="69762" name="Line 10"/>
                <p:cNvSpPr>
                  <a:spLocks noChangeShapeType="1"/>
                </p:cNvSpPr>
                <p:nvPr/>
              </p:nvSpPr>
              <p:spPr bwMode="auto">
                <a:xfrm>
                  <a:off x="3585329" y="3861060"/>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63" name="Line 11"/>
                <p:cNvSpPr>
                  <a:spLocks noChangeShapeType="1"/>
                </p:cNvSpPr>
                <p:nvPr/>
              </p:nvSpPr>
              <p:spPr bwMode="auto">
                <a:xfrm>
                  <a:off x="3585329" y="362065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60" name="AutoShape 3"/>
              <p:cNvSpPr>
                <a:spLocks noChangeArrowheads="1"/>
              </p:cNvSpPr>
              <p:nvPr/>
            </p:nvSpPr>
            <p:spPr bwMode="auto">
              <a:xfrm rot="10800000" flipH="1">
                <a:off x="3966233" y="3553944"/>
                <a:ext cx="439460" cy="371982"/>
              </a:xfrm>
              <a:prstGeom prst="flowChartDelay">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69761" name="Oval 6"/>
              <p:cNvSpPr>
                <a:spLocks noChangeArrowheads="1"/>
              </p:cNvSpPr>
              <p:nvPr/>
            </p:nvSpPr>
            <p:spPr bwMode="auto">
              <a:xfrm rot="-5672986">
                <a:off x="4415567" y="3685305"/>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752" name="矩形 59"/>
            <p:cNvSpPr>
              <a:spLocks noChangeArrowheads="1"/>
            </p:cNvSpPr>
            <p:nvPr/>
          </p:nvSpPr>
          <p:spPr bwMode="auto">
            <a:xfrm>
              <a:off x="3380032" y="2727318"/>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753" name="矩形 60"/>
            <p:cNvSpPr>
              <a:spLocks noChangeArrowheads="1"/>
            </p:cNvSpPr>
            <p:nvPr/>
          </p:nvSpPr>
          <p:spPr bwMode="auto">
            <a:xfrm>
              <a:off x="3373728" y="3015358"/>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754" name="矩形 61"/>
            <p:cNvSpPr>
              <a:spLocks noChangeArrowheads="1"/>
            </p:cNvSpPr>
            <p:nvPr/>
          </p:nvSpPr>
          <p:spPr bwMode="auto">
            <a:xfrm>
              <a:off x="3397019" y="339446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755" name="矩形 62"/>
            <p:cNvSpPr>
              <a:spLocks noChangeArrowheads="1"/>
            </p:cNvSpPr>
            <p:nvPr/>
          </p:nvSpPr>
          <p:spPr bwMode="auto">
            <a:xfrm>
              <a:off x="3390715" y="368250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756" name="矩形 63"/>
            <p:cNvSpPr>
              <a:spLocks noChangeArrowheads="1"/>
            </p:cNvSpPr>
            <p:nvPr/>
          </p:nvSpPr>
          <p:spPr bwMode="auto">
            <a:xfrm>
              <a:off x="4573757" y="2884530"/>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757" name="矩形 64"/>
            <p:cNvSpPr>
              <a:spLocks noChangeArrowheads="1"/>
            </p:cNvSpPr>
            <p:nvPr/>
          </p:nvSpPr>
          <p:spPr bwMode="auto">
            <a:xfrm>
              <a:off x="4607371" y="3580133"/>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sp>
        <p:nvSpPr>
          <p:cNvPr id="69645" name="Line 9"/>
          <p:cNvSpPr>
            <a:spLocks noChangeShapeType="1"/>
          </p:cNvSpPr>
          <p:nvPr/>
        </p:nvSpPr>
        <p:spPr bwMode="auto">
          <a:xfrm>
            <a:off x="6707188" y="3276600"/>
            <a:ext cx="342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6" name="组合 67"/>
          <p:cNvGrpSpPr>
            <a:grpSpLocks/>
          </p:cNvGrpSpPr>
          <p:nvPr/>
        </p:nvGrpSpPr>
        <p:grpSpPr bwMode="auto">
          <a:xfrm>
            <a:off x="6078538" y="3132138"/>
            <a:ext cx="377825" cy="288925"/>
            <a:chOff x="3114660" y="980660"/>
            <a:chExt cx="377190" cy="289442"/>
          </a:xfrm>
        </p:grpSpPr>
        <p:sp>
          <p:nvSpPr>
            <p:cNvPr id="69744"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45"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7" name="Text Box 12"/>
          <p:cNvSpPr txBox="1">
            <a:spLocks noChangeArrowheads="1"/>
          </p:cNvSpPr>
          <p:nvPr/>
        </p:nvSpPr>
        <p:spPr bwMode="auto">
          <a:xfrm>
            <a:off x="6362700" y="3049588"/>
            <a:ext cx="317500" cy="457200"/>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648" name="Text Box 63"/>
          <p:cNvSpPr txBox="1">
            <a:spLocks noChangeArrowheads="1"/>
          </p:cNvSpPr>
          <p:nvPr/>
        </p:nvSpPr>
        <p:spPr bwMode="auto">
          <a:xfrm>
            <a:off x="6423025" y="3063875"/>
            <a:ext cx="409575"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&amp;</a:t>
            </a:r>
          </a:p>
        </p:txBody>
      </p:sp>
      <p:sp>
        <p:nvSpPr>
          <p:cNvPr id="69649" name="Oval 6"/>
          <p:cNvSpPr>
            <a:spLocks noChangeArrowheads="1"/>
          </p:cNvSpPr>
          <p:nvPr/>
        </p:nvSpPr>
        <p:spPr bwMode="auto">
          <a:xfrm rot="-5672986">
            <a:off x="6683376" y="3227387"/>
            <a:ext cx="101600" cy="98425"/>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nvGrpSpPr>
          <p:cNvPr id="69650" name="组合 73"/>
          <p:cNvGrpSpPr>
            <a:grpSpLocks/>
          </p:cNvGrpSpPr>
          <p:nvPr/>
        </p:nvGrpSpPr>
        <p:grpSpPr bwMode="auto">
          <a:xfrm>
            <a:off x="6100763" y="3795713"/>
            <a:ext cx="974725" cy="371475"/>
            <a:chOff x="3725030" y="3553944"/>
            <a:chExt cx="973840" cy="371982"/>
          </a:xfrm>
        </p:grpSpPr>
        <p:sp>
          <p:nvSpPr>
            <p:cNvPr id="69738" name="Line 9"/>
            <p:cNvSpPr>
              <a:spLocks noChangeShapeType="1"/>
            </p:cNvSpPr>
            <p:nvPr/>
          </p:nvSpPr>
          <p:spPr bwMode="auto">
            <a:xfrm>
              <a:off x="4355970" y="3733847"/>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39" name="组合 75"/>
            <p:cNvGrpSpPr>
              <a:grpSpLocks/>
            </p:cNvGrpSpPr>
            <p:nvPr/>
          </p:nvGrpSpPr>
          <p:grpSpPr bwMode="auto">
            <a:xfrm>
              <a:off x="3725030" y="3618936"/>
              <a:ext cx="377190" cy="241997"/>
              <a:chOff x="3585329" y="3620650"/>
              <a:chExt cx="377190" cy="241997"/>
            </a:xfrm>
          </p:grpSpPr>
          <p:sp>
            <p:nvSpPr>
              <p:cNvPr id="69742" name="Line 10"/>
              <p:cNvSpPr>
                <a:spLocks noChangeShapeType="1"/>
              </p:cNvSpPr>
              <p:nvPr/>
            </p:nvSpPr>
            <p:spPr bwMode="auto">
              <a:xfrm>
                <a:off x="3585329" y="3861060"/>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43" name="Line 11"/>
              <p:cNvSpPr>
                <a:spLocks noChangeShapeType="1"/>
              </p:cNvSpPr>
              <p:nvPr/>
            </p:nvSpPr>
            <p:spPr bwMode="auto">
              <a:xfrm>
                <a:off x="3585329" y="362065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40" name="AutoShape 3"/>
            <p:cNvSpPr>
              <a:spLocks noChangeArrowheads="1"/>
            </p:cNvSpPr>
            <p:nvPr/>
          </p:nvSpPr>
          <p:spPr bwMode="auto">
            <a:xfrm rot="10800000" flipH="1">
              <a:off x="3966233" y="3553944"/>
              <a:ext cx="439460" cy="371982"/>
            </a:xfrm>
            <a:prstGeom prst="flowChartDelay">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69741" name="Oval 6"/>
            <p:cNvSpPr>
              <a:spLocks noChangeArrowheads="1"/>
            </p:cNvSpPr>
            <p:nvPr/>
          </p:nvSpPr>
          <p:spPr bwMode="auto">
            <a:xfrm rot="-5672986">
              <a:off x="4415567" y="3685305"/>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51" name="矩形 80"/>
          <p:cNvSpPr>
            <a:spLocks noChangeArrowheads="1"/>
          </p:cNvSpPr>
          <p:nvPr/>
        </p:nvSpPr>
        <p:spPr bwMode="auto">
          <a:xfrm>
            <a:off x="5807075" y="2962275"/>
            <a:ext cx="325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52" name="矩形 81"/>
          <p:cNvSpPr>
            <a:spLocks noChangeArrowheads="1"/>
          </p:cNvSpPr>
          <p:nvPr/>
        </p:nvSpPr>
        <p:spPr bwMode="auto">
          <a:xfrm>
            <a:off x="5800725" y="3251200"/>
            <a:ext cx="3254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53" name="矩形 82"/>
          <p:cNvSpPr>
            <a:spLocks noChangeArrowheads="1"/>
          </p:cNvSpPr>
          <p:nvPr/>
        </p:nvSpPr>
        <p:spPr bwMode="auto">
          <a:xfrm>
            <a:off x="5822950" y="3629025"/>
            <a:ext cx="327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54" name="矩形 83"/>
          <p:cNvSpPr>
            <a:spLocks noChangeArrowheads="1"/>
          </p:cNvSpPr>
          <p:nvPr/>
        </p:nvSpPr>
        <p:spPr bwMode="auto">
          <a:xfrm>
            <a:off x="5816600" y="3917950"/>
            <a:ext cx="3270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55" name="矩形 84"/>
          <p:cNvSpPr>
            <a:spLocks noChangeArrowheads="1"/>
          </p:cNvSpPr>
          <p:nvPr/>
        </p:nvSpPr>
        <p:spPr bwMode="auto">
          <a:xfrm>
            <a:off x="7000875" y="3119438"/>
            <a:ext cx="3127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656" name="矩形 85"/>
          <p:cNvSpPr>
            <a:spLocks noChangeArrowheads="1"/>
          </p:cNvSpPr>
          <p:nvPr/>
        </p:nvSpPr>
        <p:spPr bwMode="auto">
          <a:xfrm>
            <a:off x="7034213" y="3814763"/>
            <a:ext cx="3127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nvGrpSpPr>
          <p:cNvPr id="69657" name="组合 106"/>
          <p:cNvGrpSpPr>
            <a:grpSpLocks/>
          </p:cNvGrpSpPr>
          <p:nvPr/>
        </p:nvGrpSpPr>
        <p:grpSpPr bwMode="auto">
          <a:xfrm>
            <a:off x="1025525" y="4259263"/>
            <a:ext cx="1546225" cy="1296987"/>
            <a:chOff x="959890" y="2698274"/>
            <a:chExt cx="1546549" cy="1296814"/>
          </a:xfrm>
        </p:grpSpPr>
        <p:sp>
          <p:nvSpPr>
            <p:cNvPr id="69718" name="Line 9"/>
            <p:cNvSpPr>
              <a:spLocks noChangeShapeType="1"/>
            </p:cNvSpPr>
            <p:nvPr/>
          </p:nvSpPr>
          <p:spPr bwMode="auto">
            <a:xfrm>
              <a:off x="1870702" y="3696618"/>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9" name="Line 10"/>
            <p:cNvSpPr>
              <a:spLocks noChangeShapeType="1"/>
            </p:cNvSpPr>
            <p:nvPr/>
          </p:nvSpPr>
          <p:spPr bwMode="auto">
            <a:xfrm>
              <a:off x="1242494" y="3839752"/>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20" name="Line 11"/>
            <p:cNvSpPr>
              <a:spLocks noChangeShapeType="1"/>
            </p:cNvSpPr>
            <p:nvPr/>
          </p:nvSpPr>
          <p:spPr bwMode="auto">
            <a:xfrm>
              <a:off x="1242494" y="3551897"/>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21" name="组合 86"/>
            <p:cNvGrpSpPr>
              <a:grpSpLocks/>
            </p:cNvGrpSpPr>
            <p:nvPr/>
          </p:nvGrpSpPr>
          <p:grpSpPr bwMode="auto">
            <a:xfrm>
              <a:off x="1448936" y="3501010"/>
              <a:ext cx="637284" cy="389494"/>
              <a:chOff x="4504570" y="1502111"/>
              <a:chExt cx="801207" cy="489680"/>
            </a:xfrm>
          </p:grpSpPr>
          <p:sp>
            <p:nvSpPr>
              <p:cNvPr id="69736"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737"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69722" name="组合 89"/>
            <p:cNvGrpSpPr>
              <a:grpSpLocks/>
            </p:cNvGrpSpPr>
            <p:nvPr/>
          </p:nvGrpSpPr>
          <p:grpSpPr bwMode="auto">
            <a:xfrm>
              <a:off x="1247722" y="2792190"/>
              <a:ext cx="971108" cy="458274"/>
              <a:chOff x="3096822" y="908650"/>
              <a:chExt cx="971108" cy="458274"/>
            </a:xfrm>
          </p:grpSpPr>
          <p:sp>
            <p:nvSpPr>
              <p:cNvPr id="69729" name="Line 9"/>
              <p:cNvSpPr>
                <a:spLocks noChangeShapeType="1"/>
              </p:cNvSpPr>
              <p:nvPr/>
            </p:nvSpPr>
            <p:spPr bwMode="auto">
              <a:xfrm>
                <a:off x="3725030"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30" name="组合 91"/>
              <p:cNvGrpSpPr>
                <a:grpSpLocks/>
              </p:cNvGrpSpPr>
              <p:nvPr/>
            </p:nvGrpSpPr>
            <p:grpSpPr bwMode="auto">
              <a:xfrm>
                <a:off x="3096822" y="991479"/>
                <a:ext cx="377190" cy="289442"/>
                <a:chOff x="3114660" y="980660"/>
                <a:chExt cx="377190" cy="289442"/>
              </a:xfrm>
            </p:grpSpPr>
            <p:sp>
              <p:nvSpPr>
                <p:cNvPr id="69734"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31"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32"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sp>
            <p:nvSpPr>
              <p:cNvPr id="69733" name="Oval 6"/>
              <p:cNvSpPr>
                <a:spLocks noChangeArrowheads="1"/>
              </p:cNvSpPr>
              <p:nvPr/>
            </p:nvSpPr>
            <p:spPr bwMode="auto">
              <a:xfrm rot="-5672986">
                <a:off x="3701429" y="1087658"/>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723" name="矩形 100"/>
            <p:cNvSpPr>
              <a:spLocks noChangeArrowheads="1"/>
            </p:cNvSpPr>
            <p:nvPr/>
          </p:nvSpPr>
          <p:spPr bwMode="auto">
            <a:xfrm>
              <a:off x="966194" y="2698274"/>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724" name="矩形 101"/>
            <p:cNvSpPr>
              <a:spLocks noChangeArrowheads="1"/>
            </p:cNvSpPr>
            <p:nvPr/>
          </p:nvSpPr>
          <p:spPr bwMode="auto">
            <a:xfrm>
              <a:off x="959890" y="2986314"/>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725" name="矩形 102"/>
            <p:cNvSpPr>
              <a:spLocks noChangeArrowheads="1"/>
            </p:cNvSpPr>
            <p:nvPr/>
          </p:nvSpPr>
          <p:spPr bwMode="auto">
            <a:xfrm>
              <a:off x="983181" y="3365416"/>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726" name="矩形 103"/>
            <p:cNvSpPr>
              <a:spLocks noChangeArrowheads="1"/>
            </p:cNvSpPr>
            <p:nvPr/>
          </p:nvSpPr>
          <p:spPr bwMode="auto">
            <a:xfrm>
              <a:off x="976877" y="3653456"/>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727" name="矩形 104"/>
            <p:cNvSpPr>
              <a:spLocks noChangeArrowheads="1"/>
            </p:cNvSpPr>
            <p:nvPr/>
          </p:nvSpPr>
          <p:spPr bwMode="auto">
            <a:xfrm>
              <a:off x="2159919" y="2855486"/>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728" name="矩形 105"/>
            <p:cNvSpPr>
              <a:spLocks noChangeArrowheads="1"/>
            </p:cNvSpPr>
            <p:nvPr/>
          </p:nvSpPr>
          <p:spPr bwMode="auto">
            <a:xfrm>
              <a:off x="2193533" y="3551089"/>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sp>
        <p:nvSpPr>
          <p:cNvPr id="69658" name="Line 9"/>
          <p:cNvSpPr>
            <a:spLocks noChangeShapeType="1"/>
          </p:cNvSpPr>
          <p:nvPr/>
        </p:nvSpPr>
        <p:spPr bwMode="auto">
          <a:xfrm>
            <a:off x="2022475" y="3849688"/>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10"/>
          <p:cNvSpPr>
            <a:spLocks noChangeShapeType="1"/>
          </p:cNvSpPr>
          <p:nvPr/>
        </p:nvSpPr>
        <p:spPr bwMode="auto">
          <a:xfrm>
            <a:off x="1395413" y="3992563"/>
            <a:ext cx="3762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11"/>
          <p:cNvSpPr>
            <a:spLocks noChangeShapeType="1"/>
          </p:cNvSpPr>
          <p:nvPr/>
        </p:nvSpPr>
        <p:spPr bwMode="auto">
          <a:xfrm>
            <a:off x="1395413" y="3703638"/>
            <a:ext cx="3762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61" name="组合 110"/>
          <p:cNvGrpSpPr>
            <a:grpSpLocks/>
          </p:cNvGrpSpPr>
          <p:nvPr/>
        </p:nvGrpSpPr>
        <p:grpSpPr bwMode="auto">
          <a:xfrm>
            <a:off x="1601788" y="3652838"/>
            <a:ext cx="636587" cy="390525"/>
            <a:chOff x="4504570" y="1502111"/>
            <a:chExt cx="801207" cy="489680"/>
          </a:xfrm>
        </p:grpSpPr>
        <p:sp>
          <p:nvSpPr>
            <p:cNvPr id="69716"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717"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69662" name="组合 113"/>
          <p:cNvGrpSpPr>
            <a:grpSpLocks/>
          </p:cNvGrpSpPr>
          <p:nvPr/>
        </p:nvGrpSpPr>
        <p:grpSpPr bwMode="auto">
          <a:xfrm>
            <a:off x="1400175" y="2944813"/>
            <a:ext cx="971550" cy="458787"/>
            <a:chOff x="3096822" y="908650"/>
            <a:chExt cx="971108" cy="458274"/>
          </a:xfrm>
        </p:grpSpPr>
        <p:sp>
          <p:nvSpPr>
            <p:cNvPr id="69709" name="Line 9"/>
            <p:cNvSpPr>
              <a:spLocks noChangeShapeType="1"/>
            </p:cNvSpPr>
            <p:nvPr/>
          </p:nvSpPr>
          <p:spPr bwMode="auto">
            <a:xfrm>
              <a:off x="3725030"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10" name="组合 115"/>
            <p:cNvGrpSpPr>
              <a:grpSpLocks/>
            </p:cNvGrpSpPr>
            <p:nvPr/>
          </p:nvGrpSpPr>
          <p:grpSpPr bwMode="auto">
            <a:xfrm>
              <a:off x="3096822" y="991479"/>
              <a:ext cx="377190" cy="289442"/>
              <a:chOff x="3114660" y="980660"/>
              <a:chExt cx="377190" cy="289442"/>
            </a:xfrm>
          </p:grpSpPr>
          <p:sp>
            <p:nvSpPr>
              <p:cNvPr id="69714"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15"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11"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12"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sp>
          <p:nvSpPr>
            <p:cNvPr id="69713" name="Oval 6"/>
            <p:cNvSpPr>
              <a:spLocks noChangeArrowheads="1"/>
            </p:cNvSpPr>
            <p:nvPr/>
          </p:nvSpPr>
          <p:spPr bwMode="auto">
            <a:xfrm rot="-5672986">
              <a:off x="3701429" y="1087658"/>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63" name="矩形 121"/>
          <p:cNvSpPr>
            <a:spLocks noChangeArrowheads="1"/>
          </p:cNvSpPr>
          <p:nvPr/>
        </p:nvSpPr>
        <p:spPr bwMode="auto">
          <a:xfrm>
            <a:off x="1119188" y="2851150"/>
            <a:ext cx="325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64" name="矩形 122"/>
          <p:cNvSpPr>
            <a:spLocks noChangeArrowheads="1"/>
          </p:cNvSpPr>
          <p:nvPr/>
        </p:nvSpPr>
        <p:spPr bwMode="auto">
          <a:xfrm>
            <a:off x="1112838" y="3138488"/>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65" name="矩形 123"/>
          <p:cNvSpPr>
            <a:spLocks noChangeArrowheads="1"/>
          </p:cNvSpPr>
          <p:nvPr/>
        </p:nvSpPr>
        <p:spPr bwMode="auto">
          <a:xfrm>
            <a:off x="1135063" y="3517900"/>
            <a:ext cx="3270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66" name="矩形 124"/>
          <p:cNvSpPr>
            <a:spLocks noChangeArrowheads="1"/>
          </p:cNvSpPr>
          <p:nvPr/>
        </p:nvSpPr>
        <p:spPr bwMode="auto">
          <a:xfrm>
            <a:off x="1128713" y="3805238"/>
            <a:ext cx="3270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67" name="矩形 125"/>
          <p:cNvSpPr>
            <a:spLocks noChangeArrowheads="1"/>
          </p:cNvSpPr>
          <p:nvPr/>
        </p:nvSpPr>
        <p:spPr bwMode="auto">
          <a:xfrm>
            <a:off x="2312988" y="3008313"/>
            <a:ext cx="3127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668" name="矩形 126"/>
          <p:cNvSpPr>
            <a:spLocks noChangeArrowheads="1"/>
          </p:cNvSpPr>
          <p:nvPr/>
        </p:nvSpPr>
        <p:spPr bwMode="auto">
          <a:xfrm>
            <a:off x="2346325" y="3703638"/>
            <a:ext cx="3127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669" name="Freeform 2"/>
          <p:cNvSpPr>
            <a:spLocks/>
          </p:cNvSpPr>
          <p:nvPr/>
        </p:nvSpPr>
        <p:spPr bwMode="auto">
          <a:xfrm>
            <a:off x="4344988" y="5121275"/>
            <a:ext cx="77787" cy="390525"/>
          </a:xfrm>
          <a:custGeom>
            <a:avLst/>
            <a:gdLst>
              <a:gd name="T0" fmla="*/ 111475 w 1995"/>
              <a:gd name="T1" fmla="*/ 0 h 10000"/>
              <a:gd name="T2" fmla="*/ 1464033 w 1995"/>
              <a:gd name="T3" fmla="*/ 2065604 h 10000"/>
              <a:gd name="T4" fmla="*/ 2177997 w 1995"/>
              <a:gd name="T5" fmla="*/ 3755523 h 10000"/>
              <a:gd name="T6" fmla="*/ 2855816 w 1995"/>
              <a:gd name="T7" fmla="*/ 5783129 h 10000"/>
              <a:gd name="T8" fmla="*/ 3004918 w 1995"/>
              <a:gd name="T9" fmla="*/ 7587120 h 10000"/>
              <a:gd name="T10" fmla="*/ 2855816 w 1995"/>
              <a:gd name="T11" fmla="*/ 9689238 h 10000"/>
              <a:gd name="T12" fmla="*/ 2290954 w 1995"/>
              <a:gd name="T13" fmla="*/ 11493229 h 10000"/>
              <a:gd name="T14" fmla="*/ 1239640 w 1995"/>
              <a:gd name="T15" fmla="*/ 13332172 h 10000"/>
              <a:gd name="T16" fmla="*/ 0 w 1995"/>
              <a:gd name="T17" fmla="*/ 15210714 h 10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95" h="10000">
                <a:moveTo>
                  <a:pt x="74" y="0"/>
                </a:moveTo>
                <a:lnTo>
                  <a:pt x="972" y="1358"/>
                </a:lnTo>
                <a:lnTo>
                  <a:pt x="1446" y="2469"/>
                </a:lnTo>
                <a:cubicBezTo>
                  <a:pt x="1596" y="2913"/>
                  <a:pt x="1745" y="3358"/>
                  <a:pt x="1896" y="3802"/>
                </a:cubicBezTo>
                <a:cubicBezTo>
                  <a:pt x="1929" y="4197"/>
                  <a:pt x="1963" y="4593"/>
                  <a:pt x="1995" y="4988"/>
                </a:cubicBezTo>
                <a:cubicBezTo>
                  <a:pt x="1963" y="5449"/>
                  <a:pt x="1929" y="5909"/>
                  <a:pt x="1896" y="6370"/>
                </a:cubicBezTo>
                <a:cubicBezTo>
                  <a:pt x="1771" y="6765"/>
                  <a:pt x="1645" y="7161"/>
                  <a:pt x="1521" y="7556"/>
                </a:cubicBezTo>
                <a:lnTo>
                  <a:pt x="823" y="8765"/>
                </a:lnTo>
                <a:lnTo>
                  <a:pt x="0" y="10000"/>
                </a:lnTo>
              </a:path>
            </a:pathLst>
          </a:custGeom>
          <a:solidFill>
            <a:srgbClr val="FFFFFF"/>
          </a:solidFill>
          <a:ln w="19050">
            <a:solidFill>
              <a:srgbClr val="000000"/>
            </a:solidFill>
            <a:round/>
            <a:headEnd/>
            <a:tailEnd/>
          </a:ln>
        </p:spPr>
        <p:txBody>
          <a:bodyPr/>
          <a:lstStyle/>
          <a:p>
            <a:endParaRPr lang="zh-CN" altLang="en-US"/>
          </a:p>
        </p:txBody>
      </p:sp>
      <p:sp>
        <p:nvSpPr>
          <p:cNvPr id="69670" name="Line 9"/>
          <p:cNvSpPr>
            <a:spLocks noChangeShapeType="1"/>
          </p:cNvSpPr>
          <p:nvPr/>
        </p:nvSpPr>
        <p:spPr bwMode="auto">
          <a:xfrm>
            <a:off x="4840288" y="5326063"/>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Line 10"/>
          <p:cNvSpPr>
            <a:spLocks noChangeShapeType="1"/>
          </p:cNvSpPr>
          <p:nvPr/>
        </p:nvSpPr>
        <p:spPr bwMode="auto">
          <a:xfrm>
            <a:off x="4211638" y="5470525"/>
            <a:ext cx="3778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2" name="Line 11"/>
          <p:cNvSpPr>
            <a:spLocks noChangeShapeType="1"/>
          </p:cNvSpPr>
          <p:nvPr/>
        </p:nvSpPr>
        <p:spPr bwMode="auto">
          <a:xfrm>
            <a:off x="4211638" y="5181600"/>
            <a:ext cx="377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73" name="组合 133"/>
          <p:cNvGrpSpPr>
            <a:grpSpLocks/>
          </p:cNvGrpSpPr>
          <p:nvPr/>
        </p:nvGrpSpPr>
        <p:grpSpPr bwMode="auto">
          <a:xfrm>
            <a:off x="4418013" y="5130800"/>
            <a:ext cx="638175" cy="390525"/>
            <a:chOff x="4504570" y="1502111"/>
            <a:chExt cx="801207" cy="489680"/>
          </a:xfrm>
        </p:grpSpPr>
        <p:sp>
          <p:nvSpPr>
            <p:cNvPr id="69707"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708"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69674" name="组合 136"/>
          <p:cNvGrpSpPr>
            <a:grpSpLocks/>
          </p:cNvGrpSpPr>
          <p:nvPr/>
        </p:nvGrpSpPr>
        <p:grpSpPr bwMode="auto">
          <a:xfrm>
            <a:off x="4217988" y="4422775"/>
            <a:ext cx="969962" cy="457200"/>
            <a:chOff x="3096822" y="908650"/>
            <a:chExt cx="971108" cy="458274"/>
          </a:xfrm>
        </p:grpSpPr>
        <p:sp>
          <p:nvSpPr>
            <p:cNvPr id="69700" name="Line 9"/>
            <p:cNvSpPr>
              <a:spLocks noChangeShapeType="1"/>
            </p:cNvSpPr>
            <p:nvPr/>
          </p:nvSpPr>
          <p:spPr bwMode="auto">
            <a:xfrm>
              <a:off x="3725030"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701" name="组合 138"/>
            <p:cNvGrpSpPr>
              <a:grpSpLocks/>
            </p:cNvGrpSpPr>
            <p:nvPr/>
          </p:nvGrpSpPr>
          <p:grpSpPr bwMode="auto">
            <a:xfrm>
              <a:off x="3096822" y="991479"/>
              <a:ext cx="377190" cy="289442"/>
              <a:chOff x="3114660" y="980660"/>
              <a:chExt cx="377190" cy="289442"/>
            </a:xfrm>
          </p:grpSpPr>
          <p:sp>
            <p:nvSpPr>
              <p:cNvPr id="69705"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06"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702"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69703"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sp>
          <p:nvSpPr>
            <p:cNvPr id="69704" name="Oval 6"/>
            <p:cNvSpPr>
              <a:spLocks noChangeArrowheads="1"/>
            </p:cNvSpPr>
            <p:nvPr/>
          </p:nvSpPr>
          <p:spPr bwMode="auto">
            <a:xfrm rot="-5672986">
              <a:off x="3701429" y="1087658"/>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75" name="矩形 144"/>
          <p:cNvSpPr>
            <a:spLocks noChangeArrowheads="1"/>
          </p:cNvSpPr>
          <p:nvPr/>
        </p:nvSpPr>
        <p:spPr bwMode="auto">
          <a:xfrm>
            <a:off x="3935413" y="4329113"/>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76" name="矩形 145"/>
          <p:cNvSpPr>
            <a:spLocks noChangeArrowheads="1"/>
          </p:cNvSpPr>
          <p:nvPr/>
        </p:nvSpPr>
        <p:spPr bwMode="auto">
          <a:xfrm>
            <a:off x="3929063" y="4616450"/>
            <a:ext cx="325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77" name="矩形 146"/>
          <p:cNvSpPr>
            <a:spLocks noChangeArrowheads="1"/>
          </p:cNvSpPr>
          <p:nvPr/>
        </p:nvSpPr>
        <p:spPr bwMode="auto">
          <a:xfrm>
            <a:off x="3952875" y="4995863"/>
            <a:ext cx="3254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78" name="矩形 147"/>
          <p:cNvSpPr>
            <a:spLocks noChangeArrowheads="1"/>
          </p:cNvSpPr>
          <p:nvPr/>
        </p:nvSpPr>
        <p:spPr bwMode="auto">
          <a:xfrm>
            <a:off x="3946525" y="5283200"/>
            <a:ext cx="3254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79" name="矩形 148"/>
          <p:cNvSpPr>
            <a:spLocks noChangeArrowheads="1"/>
          </p:cNvSpPr>
          <p:nvPr/>
        </p:nvSpPr>
        <p:spPr bwMode="auto">
          <a:xfrm>
            <a:off x="5129213" y="4486275"/>
            <a:ext cx="3127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680" name="矩形 149"/>
          <p:cNvSpPr>
            <a:spLocks noChangeArrowheads="1"/>
          </p:cNvSpPr>
          <p:nvPr/>
        </p:nvSpPr>
        <p:spPr bwMode="auto">
          <a:xfrm>
            <a:off x="5162550" y="5181600"/>
            <a:ext cx="3143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69681" name="Freeform 2"/>
          <p:cNvSpPr>
            <a:spLocks/>
          </p:cNvSpPr>
          <p:nvPr/>
        </p:nvSpPr>
        <p:spPr bwMode="auto">
          <a:xfrm>
            <a:off x="6673850" y="5402263"/>
            <a:ext cx="77788" cy="388937"/>
          </a:xfrm>
          <a:custGeom>
            <a:avLst/>
            <a:gdLst>
              <a:gd name="T0" fmla="*/ 111477 w 1995"/>
              <a:gd name="T1" fmla="*/ 0 h 10000"/>
              <a:gd name="T2" fmla="*/ 1464052 w 1995"/>
              <a:gd name="T3" fmla="*/ 2057204 h 10000"/>
              <a:gd name="T4" fmla="*/ 2178025 w 1995"/>
              <a:gd name="T5" fmla="*/ 3740252 h 10000"/>
              <a:gd name="T6" fmla="*/ 2855853 w 1995"/>
              <a:gd name="T7" fmla="*/ 5759612 h 10000"/>
              <a:gd name="T8" fmla="*/ 3004956 w 1995"/>
              <a:gd name="T9" fmla="*/ 7556268 h 10000"/>
              <a:gd name="T10" fmla="*/ 2855853 w 1995"/>
              <a:gd name="T11" fmla="*/ 9649838 h 10000"/>
              <a:gd name="T12" fmla="*/ 2290983 w 1995"/>
              <a:gd name="T13" fmla="*/ 11446494 h 10000"/>
              <a:gd name="T14" fmla="*/ 1239656 w 1995"/>
              <a:gd name="T15" fmla="*/ 13277959 h 10000"/>
              <a:gd name="T16" fmla="*/ 0 w 1995"/>
              <a:gd name="T17" fmla="*/ 15148863 h 10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95" h="10000">
                <a:moveTo>
                  <a:pt x="74" y="0"/>
                </a:moveTo>
                <a:lnTo>
                  <a:pt x="972" y="1358"/>
                </a:lnTo>
                <a:lnTo>
                  <a:pt x="1446" y="2469"/>
                </a:lnTo>
                <a:cubicBezTo>
                  <a:pt x="1596" y="2913"/>
                  <a:pt x="1745" y="3358"/>
                  <a:pt x="1896" y="3802"/>
                </a:cubicBezTo>
                <a:cubicBezTo>
                  <a:pt x="1929" y="4197"/>
                  <a:pt x="1963" y="4593"/>
                  <a:pt x="1995" y="4988"/>
                </a:cubicBezTo>
                <a:cubicBezTo>
                  <a:pt x="1963" y="5449"/>
                  <a:pt x="1929" y="5909"/>
                  <a:pt x="1896" y="6370"/>
                </a:cubicBezTo>
                <a:cubicBezTo>
                  <a:pt x="1771" y="6765"/>
                  <a:pt x="1645" y="7161"/>
                  <a:pt x="1521" y="7556"/>
                </a:cubicBezTo>
                <a:lnTo>
                  <a:pt x="823" y="8765"/>
                </a:lnTo>
                <a:lnTo>
                  <a:pt x="0" y="10000"/>
                </a:lnTo>
              </a:path>
            </a:pathLst>
          </a:custGeom>
          <a:solidFill>
            <a:srgbClr val="FFFFFF"/>
          </a:solidFill>
          <a:ln w="19050">
            <a:solidFill>
              <a:srgbClr val="000000"/>
            </a:solidFill>
            <a:round/>
            <a:headEnd/>
            <a:tailEnd/>
          </a:ln>
        </p:spPr>
        <p:txBody>
          <a:bodyPr/>
          <a:lstStyle/>
          <a:p>
            <a:endParaRPr lang="zh-CN" altLang="en-US"/>
          </a:p>
        </p:txBody>
      </p:sp>
      <p:sp>
        <p:nvSpPr>
          <p:cNvPr id="69682" name="Line 9"/>
          <p:cNvSpPr>
            <a:spLocks noChangeShapeType="1"/>
          </p:cNvSpPr>
          <p:nvPr/>
        </p:nvSpPr>
        <p:spPr bwMode="auto">
          <a:xfrm>
            <a:off x="7169150" y="5607050"/>
            <a:ext cx="342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10"/>
          <p:cNvSpPr>
            <a:spLocks noChangeShapeType="1"/>
          </p:cNvSpPr>
          <p:nvPr/>
        </p:nvSpPr>
        <p:spPr bwMode="auto">
          <a:xfrm>
            <a:off x="6540500" y="5749925"/>
            <a:ext cx="37782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4" name="Line 11"/>
          <p:cNvSpPr>
            <a:spLocks noChangeShapeType="1"/>
          </p:cNvSpPr>
          <p:nvPr/>
        </p:nvSpPr>
        <p:spPr bwMode="auto">
          <a:xfrm>
            <a:off x="6540500" y="5462588"/>
            <a:ext cx="377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Freeform 2"/>
          <p:cNvSpPr>
            <a:spLocks/>
          </p:cNvSpPr>
          <p:nvPr/>
        </p:nvSpPr>
        <p:spPr bwMode="auto">
          <a:xfrm>
            <a:off x="6746875" y="5411788"/>
            <a:ext cx="533400" cy="388937"/>
          </a:xfrm>
          <a:custGeom>
            <a:avLst/>
            <a:gdLst>
              <a:gd name="T0" fmla="*/ 2782538 w 554"/>
              <a:gd name="T1" fmla="*/ 0 h 405"/>
              <a:gd name="T2" fmla="*/ 36176844 w 554"/>
              <a:gd name="T3" fmla="*/ 50796133 h 405"/>
              <a:gd name="T4" fmla="*/ 53802152 w 554"/>
              <a:gd name="T5" fmla="*/ 92356692 h 405"/>
              <a:gd name="T6" fmla="*/ 70499305 w 554"/>
              <a:gd name="T7" fmla="*/ 142229939 h 405"/>
              <a:gd name="T8" fmla="*/ 74209997 w 554"/>
              <a:gd name="T9" fmla="*/ 186561075 h 405"/>
              <a:gd name="T10" fmla="*/ 70499305 w 554"/>
              <a:gd name="T11" fmla="*/ 238281053 h 405"/>
              <a:gd name="T12" fmla="*/ 56584690 w 554"/>
              <a:gd name="T13" fmla="*/ 282612188 h 405"/>
              <a:gd name="T14" fmla="*/ 30611768 w 554"/>
              <a:gd name="T15" fmla="*/ 327867169 h 405"/>
              <a:gd name="T16" fmla="*/ 0 w 554"/>
              <a:gd name="T17" fmla="*/ 374045995 h 405"/>
              <a:gd name="T18" fmla="*/ 284779757 w 554"/>
              <a:gd name="T19" fmla="*/ 373122149 h 405"/>
              <a:gd name="T20" fmla="*/ 329306140 w 554"/>
              <a:gd name="T21" fmla="*/ 360192155 h 405"/>
              <a:gd name="T22" fmla="*/ 371977177 w 554"/>
              <a:gd name="T23" fmla="*/ 340797163 h 405"/>
              <a:gd name="T24" fmla="*/ 410009368 w 554"/>
              <a:gd name="T25" fmla="*/ 311242753 h 405"/>
              <a:gd name="T26" fmla="*/ 444330865 w 554"/>
              <a:gd name="T27" fmla="*/ 277071036 h 405"/>
              <a:gd name="T28" fmla="*/ 480508672 w 554"/>
              <a:gd name="T29" fmla="*/ 238281053 h 405"/>
              <a:gd name="T30" fmla="*/ 513902978 w 554"/>
              <a:gd name="T31" fmla="*/ 188408766 h 405"/>
              <a:gd name="T32" fmla="*/ 477726134 w 554"/>
              <a:gd name="T33" fmla="*/ 138535518 h 405"/>
              <a:gd name="T34" fmla="*/ 444330865 w 554"/>
              <a:gd name="T35" fmla="*/ 99745535 h 405"/>
              <a:gd name="T36" fmla="*/ 410009368 w 554"/>
              <a:gd name="T37" fmla="*/ 65573818 h 405"/>
              <a:gd name="T38" fmla="*/ 371977177 w 554"/>
              <a:gd name="T39" fmla="*/ 36019408 h 405"/>
              <a:gd name="T40" fmla="*/ 329306140 w 554"/>
              <a:gd name="T41" fmla="*/ 16624416 h 405"/>
              <a:gd name="T42" fmla="*/ 284779757 w 554"/>
              <a:gd name="T43" fmla="*/ 923845 h 405"/>
              <a:gd name="T44" fmla="*/ 2782538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686" name="矩形 157"/>
          <p:cNvSpPr>
            <a:spLocks noChangeArrowheads="1"/>
          </p:cNvSpPr>
          <p:nvPr/>
        </p:nvSpPr>
        <p:spPr bwMode="auto">
          <a:xfrm>
            <a:off x="6281738" y="5275263"/>
            <a:ext cx="3254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87" name="矩形 158"/>
          <p:cNvSpPr>
            <a:spLocks noChangeArrowheads="1"/>
          </p:cNvSpPr>
          <p:nvPr/>
        </p:nvSpPr>
        <p:spPr bwMode="auto">
          <a:xfrm>
            <a:off x="6275388" y="5564188"/>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88" name="矩形 159"/>
          <p:cNvSpPr>
            <a:spLocks noChangeArrowheads="1"/>
          </p:cNvSpPr>
          <p:nvPr/>
        </p:nvSpPr>
        <p:spPr bwMode="auto">
          <a:xfrm>
            <a:off x="7491413" y="5461000"/>
            <a:ext cx="3127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nvGrpSpPr>
          <p:cNvPr id="69689" name="组合 170"/>
          <p:cNvGrpSpPr>
            <a:grpSpLocks/>
          </p:cNvGrpSpPr>
          <p:nvPr/>
        </p:nvGrpSpPr>
        <p:grpSpPr bwMode="auto">
          <a:xfrm>
            <a:off x="7004050" y="4322763"/>
            <a:ext cx="1530350" cy="630237"/>
            <a:chOff x="7004701" y="4322920"/>
            <a:chExt cx="1529562" cy="629672"/>
          </a:xfrm>
        </p:grpSpPr>
        <p:sp>
          <p:nvSpPr>
            <p:cNvPr id="69690" name="Freeform 2"/>
            <p:cNvSpPr>
              <a:spLocks/>
            </p:cNvSpPr>
            <p:nvPr/>
          </p:nvSpPr>
          <p:spPr bwMode="auto">
            <a:xfrm>
              <a:off x="7403916" y="4448882"/>
              <a:ext cx="77067" cy="389494"/>
            </a:xfrm>
            <a:custGeom>
              <a:avLst/>
              <a:gdLst>
                <a:gd name="T0" fmla="*/ 110443 w 1995"/>
                <a:gd name="T1" fmla="*/ 0 h 10000"/>
                <a:gd name="T2" fmla="*/ 1450482 w 1995"/>
                <a:gd name="T3" fmla="*/ 2060151 h 10000"/>
                <a:gd name="T4" fmla="*/ 2157837 w 1995"/>
                <a:gd name="T5" fmla="*/ 3745608 h 10000"/>
                <a:gd name="T6" fmla="*/ 2829383 w 1995"/>
                <a:gd name="T7" fmla="*/ 5767861 h 10000"/>
                <a:gd name="T8" fmla="*/ 2977104 w 1995"/>
                <a:gd name="T9" fmla="*/ 7567089 h 10000"/>
                <a:gd name="T10" fmla="*/ 2829383 w 1995"/>
                <a:gd name="T11" fmla="*/ 9663658 h 10000"/>
                <a:gd name="T12" fmla="*/ 2269749 w 1995"/>
                <a:gd name="T13" fmla="*/ 11462886 h 10000"/>
                <a:gd name="T14" fmla="*/ 1228166 w 1995"/>
                <a:gd name="T15" fmla="*/ 13296975 h 10000"/>
                <a:gd name="T16" fmla="*/ 0 w 1995"/>
                <a:gd name="T17" fmla="*/ 15170558 h 10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95" h="10000">
                  <a:moveTo>
                    <a:pt x="74" y="0"/>
                  </a:moveTo>
                  <a:lnTo>
                    <a:pt x="972" y="1358"/>
                  </a:lnTo>
                  <a:lnTo>
                    <a:pt x="1446" y="2469"/>
                  </a:lnTo>
                  <a:cubicBezTo>
                    <a:pt x="1596" y="2913"/>
                    <a:pt x="1745" y="3358"/>
                    <a:pt x="1896" y="3802"/>
                  </a:cubicBezTo>
                  <a:cubicBezTo>
                    <a:pt x="1929" y="4197"/>
                    <a:pt x="1963" y="4593"/>
                    <a:pt x="1995" y="4988"/>
                  </a:cubicBezTo>
                  <a:cubicBezTo>
                    <a:pt x="1963" y="5449"/>
                    <a:pt x="1929" y="5909"/>
                    <a:pt x="1896" y="6370"/>
                  </a:cubicBezTo>
                  <a:cubicBezTo>
                    <a:pt x="1771" y="6765"/>
                    <a:pt x="1645" y="7161"/>
                    <a:pt x="1521" y="7556"/>
                  </a:cubicBezTo>
                  <a:lnTo>
                    <a:pt x="823" y="8765"/>
                  </a:lnTo>
                  <a:lnTo>
                    <a:pt x="0" y="10000"/>
                  </a:lnTo>
                </a:path>
              </a:pathLst>
            </a:custGeom>
            <a:solidFill>
              <a:srgbClr val="FFFFFF"/>
            </a:solidFill>
            <a:ln w="19050">
              <a:solidFill>
                <a:srgbClr val="000000"/>
              </a:solidFill>
              <a:round/>
              <a:headEnd/>
              <a:tailEnd/>
            </a:ln>
          </p:spPr>
          <p:txBody>
            <a:bodyPr/>
            <a:lstStyle/>
            <a:p>
              <a:endParaRPr lang="zh-CN" altLang="en-US"/>
            </a:p>
          </p:txBody>
        </p:sp>
        <p:sp>
          <p:nvSpPr>
            <p:cNvPr id="69691" name="Line 9"/>
            <p:cNvSpPr>
              <a:spLocks noChangeShapeType="1"/>
            </p:cNvSpPr>
            <p:nvPr/>
          </p:nvSpPr>
          <p:spPr bwMode="auto">
            <a:xfrm>
              <a:off x="7898526" y="4654122"/>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2" name="Line 10"/>
            <p:cNvSpPr>
              <a:spLocks noChangeShapeType="1"/>
            </p:cNvSpPr>
            <p:nvPr/>
          </p:nvSpPr>
          <p:spPr bwMode="auto">
            <a:xfrm>
              <a:off x="7270318" y="4797256"/>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3" name="Line 11"/>
            <p:cNvSpPr>
              <a:spLocks noChangeShapeType="1"/>
            </p:cNvSpPr>
            <p:nvPr/>
          </p:nvSpPr>
          <p:spPr bwMode="auto">
            <a:xfrm>
              <a:off x="7270318" y="4509401"/>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94" name="组合 164"/>
            <p:cNvGrpSpPr>
              <a:grpSpLocks/>
            </p:cNvGrpSpPr>
            <p:nvPr/>
          </p:nvGrpSpPr>
          <p:grpSpPr bwMode="auto">
            <a:xfrm>
              <a:off x="7476760" y="4458514"/>
              <a:ext cx="637284" cy="389494"/>
              <a:chOff x="4504570" y="1502111"/>
              <a:chExt cx="801207" cy="489680"/>
            </a:xfrm>
          </p:grpSpPr>
          <p:sp>
            <p:nvSpPr>
              <p:cNvPr id="69698"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69699"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69695" name="矩形 167"/>
            <p:cNvSpPr>
              <a:spLocks noChangeArrowheads="1"/>
            </p:cNvSpPr>
            <p:nvPr/>
          </p:nvSpPr>
          <p:spPr bwMode="auto">
            <a:xfrm>
              <a:off x="7011005" y="432292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69696" name="矩形 168"/>
            <p:cNvSpPr>
              <a:spLocks noChangeArrowheads="1"/>
            </p:cNvSpPr>
            <p:nvPr/>
          </p:nvSpPr>
          <p:spPr bwMode="auto">
            <a:xfrm>
              <a:off x="7004701" y="461096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69697" name="矩形 169"/>
            <p:cNvSpPr>
              <a:spLocks noChangeArrowheads="1"/>
            </p:cNvSpPr>
            <p:nvPr/>
          </p:nvSpPr>
          <p:spPr bwMode="auto">
            <a:xfrm>
              <a:off x="8221357" y="4508593"/>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1258888" y="2492375"/>
            <a:ext cx="5586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2" action="ppaction://hlinksldjump"/>
              </a:rPr>
              <a:t>1.1.1 </a:t>
            </a:r>
            <a:r>
              <a:rPr kumimoji="1" lang="zh-CN" altLang="en-US" sz="3200">
                <a:solidFill>
                  <a:srgbClr val="000066"/>
                </a:solidFill>
                <a:latin typeface="楷体_GB2312" pitchFamily="49" charset="-122"/>
                <a:ea typeface="楷体_GB2312" pitchFamily="49" charset="-122"/>
                <a:hlinkClick r:id="rId2" action="ppaction://hlinksldjump"/>
              </a:rPr>
              <a:t>数字技术的发展及其应用</a:t>
            </a:r>
            <a:endParaRPr kumimoji="1" lang="zh-CN" altLang="en-US" sz="3200">
              <a:solidFill>
                <a:srgbClr val="000066"/>
              </a:solidFill>
              <a:latin typeface="楷体_GB2312" pitchFamily="49" charset="-122"/>
              <a:ea typeface="楷体_GB2312" pitchFamily="49" charset="-122"/>
            </a:endParaRPr>
          </a:p>
        </p:txBody>
      </p:sp>
      <p:sp>
        <p:nvSpPr>
          <p:cNvPr id="9219" name="Rectangle 5"/>
          <p:cNvSpPr>
            <a:spLocks noChangeArrowheads="1"/>
          </p:cNvSpPr>
          <p:nvPr/>
        </p:nvSpPr>
        <p:spPr bwMode="auto">
          <a:xfrm>
            <a:off x="1258888" y="3309938"/>
            <a:ext cx="599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1.1.2 </a:t>
            </a:r>
            <a:r>
              <a:rPr kumimoji="1" lang="zh-CN" altLang="en-US" sz="3200">
                <a:solidFill>
                  <a:srgbClr val="000066"/>
                </a:solidFill>
                <a:latin typeface="楷体_GB2312" pitchFamily="49" charset="-122"/>
                <a:ea typeface="楷体_GB2312" pitchFamily="49" charset="-122"/>
                <a:hlinkClick r:id="rId3" action="ppaction://hlinksldjump"/>
              </a:rPr>
              <a:t>数字集成电路的分类及特点</a:t>
            </a:r>
            <a:endParaRPr kumimoji="1" lang="zh-CN" altLang="en-US" sz="3200">
              <a:solidFill>
                <a:srgbClr val="000066"/>
              </a:solidFill>
              <a:latin typeface="楷体_GB2312" pitchFamily="49" charset="-122"/>
              <a:ea typeface="楷体_GB2312" pitchFamily="49" charset="-122"/>
            </a:endParaRPr>
          </a:p>
        </p:txBody>
      </p:sp>
      <p:sp>
        <p:nvSpPr>
          <p:cNvPr id="9220" name="Rectangle 6"/>
          <p:cNvSpPr>
            <a:spLocks noChangeArrowheads="1"/>
          </p:cNvSpPr>
          <p:nvPr/>
        </p:nvSpPr>
        <p:spPr bwMode="auto">
          <a:xfrm>
            <a:off x="1331913" y="4076700"/>
            <a:ext cx="4770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ction="ppaction://hlinksldjump"/>
              </a:rPr>
              <a:t>1.1.3 </a:t>
            </a:r>
            <a:r>
              <a:rPr kumimoji="1" lang="zh-CN" altLang="en-US" sz="3200">
                <a:solidFill>
                  <a:srgbClr val="000066"/>
                </a:solidFill>
                <a:latin typeface="楷体_GB2312" pitchFamily="49" charset="-122"/>
                <a:ea typeface="楷体_GB2312" pitchFamily="49" charset="-122"/>
                <a:hlinkClick r:id="rId4" action="ppaction://hlinksldjump"/>
              </a:rPr>
              <a:t>模拟信号与数字信号</a:t>
            </a:r>
            <a:endParaRPr kumimoji="1" lang="zh-CN" altLang="en-US" sz="3200">
              <a:solidFill>
                <a:srgbClr val="000066"/>
              </a:solidFill>
              <a:latin typeface="楷体_GB2312" pitchFamily="49" charset="-122"/>
              <a:ea typeface="楷体_GB2312" pitchFamily="49" charset="-122"/>
            </a:endParaRPr>
          </a:p>
        </p:txBody>
      </p:sp>
      <p:sp>
        <p:nvSpPr>
          <p:cNvPr id="9221" name="Rectangle 7"/>
          <p:cNvSpPr>
            <a:spLocks noChangeArrowheads="1"/>
          </p:cNvSpPr>
          <p:nvPr/>
        </p:nvSpPr>
        <p:spPr bwMode="auto">
          <a:xfrm>
            <a:off x="1331913" y="4724400"/>
            <a:ext cx="4770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5" action="ppaction://hlinksldjump"/>
              </a:rPr>
              <a:t>1.1.4 </a:t>
            </a:r>
            <a:r>
              <a:rPr kumimoji="1" lang="zh-CN" altLang="en-US" sz="3200">
                <a:solidFill>
                  <a:srgbClr val="000066"/>
                </a:solidFill>
                <a:latin typeface="楷体_GB2312" pitchFamily="49" charset="-122"/>
                <a:ea typeface="楷体_GB2312" pitchFamily="49" charset="-122"/>
                <a:hlinkClick r:id="rId5" action="ppaction://hlinksldjump"/>
              </a:rPr>
              <a:t>数字信号的描述方法</a:t>
            </a:r>
            <a:endParaRPr kumimoji="1" lang="zh-CN" altLang="en-US" sz="3200">
              <a:solidFill>
                <a:srgbClr val="000066"/>
              </a:solidFill>
              <a:latin typeface="楷体_GB2312" pitchFamily="49" charset="-122"/>
              <a:ea typeface="楷体_GB2312" pitchFamily="49" charset="-122"/>
            </a:endParaRPr>
          </a:p>
        </p:txBody>
      </p:sp>
      <p:sp>
        <p:nvSpPr>
          <p:cNvPr id="9222" name="Rectangle 8"/>
          <p:cNvSpPr>
            <a:spLocks noChangeArrowheads="1"/>
          </p:cNvSpPr>
          <p:nvPr/>
        </p:nvSpPr>
        <p:spPr bwMode="auto">
          <a:xfrm>
            <a:off x="1258888" y="1557338"/>
            <a:ext cx="4465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rPr>
              <a:t>1.1 </a:t>
            </a:r>
            <a:r>
              <a:rPr kumimoji="1" lang="zh-CN" altLang="en-US" sz="3200">
                <a:solidFill>
                  <a:srgbClr val="000066"/>
                </a:solidFill>
                <a:latin typeface="楷体_GB2312" pitchFamily="49" charset="-122"/>
                <a:ea typeface="楷体_GB2312" pitchFamily="49" charset="-122"/>
              </a:rPr>
              <a:t>数字电路与数字信号</a:t>
            </a: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8"/>
          <p:cNvSpPr>
            <a:spLocks noChangeShapeType="1"/>
          </p:cNvSpPr>
          <p:nvPr/>
        </p:nvSpPr>
        <p:spPr bwMode="auto">
          <a:xfrm>
            <a:off x="969963" y="6035675"/>
            <a:ext cx="1225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1938" name="Text Box 2"/>
          <p:cNvSpPr txBox="1">
            <a:spLocks noChangeArrowheads="1"/>
          </p:cNvSpPr>
          <p:nvPr/>
        </p:nvSpPr>
        <p:spPr bwMode="auto">
          <a:xfrm>
            <a:off x="304800" y="2051050"/>
            <a:ext cx="8302625" cy="83026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宋体" panose="02010600030101010101" pitchFamily="2" charset="-122"/>
                <a:ea typeface="ˎ̥"/>
                <a:cs typeface="ˎ̥"/>
              </a:rPr>
              <a:t>    </a:t>
            </a:r>
            <a:r>
              <a:rPr kumimoji="1" lang="zh-CN" altLang="en-US" sz="2400">
                <a:latin typeface="宋体" panose="02010600030101010101" pitchFamily="2" charset="-122"/>
                <a:ea typeface="ˎ̥"/>
                <a:cs typeface="ˎ̥"/>
              </a:rPr>
              <a:t>下图</a:t>
            </a:r>
            <a:r>
              <a:rPr kumimoji="1" lang="zh-CN" altLang="en-US" sz="2400">
                <a:solidFill>
                  <a:srgbClr val="FF0000"/>
                </a:solidFill>
                <a:latin typeface="宋体" panose="02010600030101010101" pitchFamily="2" charset="-122"/>
              </a:rPr>
              <a:t>非</a:t>
            </a:r>
            <a:r>
              <a:rPr kumimoji="1" lang="zh-CN" altLang="en-US" sz="2400">
                <a:latin typeface="宋体" panose="02010600030101010101" pitchFamily="2" charset="-122"/>
              </a:rPr>
              <a:t>逻辑电路，当继电器通电，灯泡熄灭；继电器不通电，灯泡点亮。</a:t>
            </a:r>
            <a:endParaRPr lang="zh-CN" altLang="en-US" sz="2400" b="0">
              <a:latin typeface="Arial" panose="020B0604020202020204" pitchFamily="34" charset="0"/>
            </a:endParaRPr>
          </a:p>
        </p:txBody>
      </p:sp>
      <p:graphicFrame>
        <p:nvGraphicFramePr>
          <p:cNvPr id="551939" name="Object 3"/>
          <p:cNvGraphicFramePr>
            <a:graphicFrameLocks noChangeAspect="1"/>
          </p:cNvGraphicFramePr>
          <p:nvPr/>
        </p:nvGraphicFramePr>
        <p:xfrm>
          <a:off x="755650" y="3141663"/>
          <a:ext cx="7162800" cy="2387600"/>
        </p:xfrm>
        <a:graphic>
          <a:graphicData uri="http://schemas.openxmlformats.org/presentationml/2006/ole">
            <mc:AlternateContent xmlns:mc="http://schemas.openxmlformats.org/markup-compatibility/2006">
              <mc:Choice xmlns:v="urn:schemas-microsoft-com:vml" Requires="v">
                <p:oleObj spid="_x0000_s70676" name="图片" r:id="rId3" imgW="4640580" imgH="1554480" progId="Word.Picture.8">
                  <p:embed/>
                </p:oleObj>
              </mc:Choice>
              <mc:Fallback>
                <p:oleObj name="图片" r:id="rId3" imgW="4640580" imgH="155448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2158" b="539"/>
                      <a:stretch>
                        <a:fillRect/>
                      </a:stretch>
                    </p:blipFill>
                    <p:spPr bwMode="auto">
                      <a:xfrm>
                        <a:off x="755650" y="3141663"/>
                        <a:ext cx="7162800" cy="23876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1940" name="AutoShape 4"/>
          <p:cNvSpPr>
            <a:spLocks noChangeArrowheads="1"/>
          </p:cNvSpPr>
          <p:nvPr/>
        </p:nvSpPr>
        <p:spPr bwMode="auto">
          <a:xfrm>
            <a:off x="284163" y="836613"/>
            <a:ext cx="8426450" cy="901700"/>
          </a:xfrm>
          <a:prstGeom prst="roundRect">
            <a:avLst>
              <a:gd name="adj" fmla="val 16667"/>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FF0000"/>
                </a:solidFill>
                <a:latin typeface="宋体" panose="02010600030101010101" pitchFamily="2" charset="-122"/>
              </a:rPr>
              <a:t>    </a:t>
            </a:r>
            <a:r>
              <a:rPr kumimoji="1" lang="zh-CN" altLang="en-US" sz="2400">
                <a:solidFill>
                  <a:srgbClr val="FF0000"/>
                </a:solidFill>
                <a:latin typeface="宋体" panose="02010600030101010101" pitchFamily="2" charset="-122"/>
              </a:rPr>
              <a:t>定义：</a:t>
            </a:r>
            <a:r>
              <a:rPr kumimoji="1" lang="zh-CN" altLang="en-US" sz="2400">
                <a:latin typeface="宋体" panose="02010600030101010101" pitchFamily="2" charset="-122"/>
              </a:rPr>
              <a:t>某事件的发生，取决于条件的否定，即条件不满足事件发生，满足则不发生</a:t>
            </a:r>
            <a:r>
              <a:rPr kumimoji="1" lang="zh-CN" altLang="en-US" sz="2400">
                <a:latin typeface="宋体" panose="02010600030101010101" pitchFamily="2" charset="-122"/>
                <a:ea typeface="ˎ̥"/>
                <a:cs typeface="ˎ̥"/>
              </a:rPr>
              <a:t>。</a:t>
            </a:r>
            <a:r>
              <a:rPr kumimoji="1" lang="zh-CN" altLang="en-US" sz="2400">
                <a:latin typeface="Times New Roman" panose="02020603050405020304" pitchFamily="18" charset="0"/>
                <a:ea typeface="ˎ̥"/>
                <a:cs typeface="ˎ̥"/>
              </a:rPr>
              <a:t> </a:t>
            </a:r>
            <a:endParaRPr lang="zh-CN" altLang="en-US" sz="2400" b="0">
              <a:latin typeface="Arial" panose="020B0604020202020204" pitchFamily="34" charset="0"/>
            </a:endParaRPr>
          </a:p>
        </p:txBody>
      </p:sp>
      <p:graphicFrame>
        <p:nvGraphicFramePr>
          <p:cNvPr id="551942" name="Object 6"/>
          <p:cNvGraphicFramePr>
            <a:graphicFrameLocks noChangeAspect="1"/>
          </p:cNvGraphicFramePr>
          <p:nvPr/>
        </p:nvGraphicFramePr>
        <p:xfrm>
          <a:off x="3419475" y="5403850"/>
          <a:ext cx="4413250" cy="1136650"/>
        </p:xfrm>
        <a:graphic>
          <a:graphicData uri="http://schemas.openxmlformats.org/presentationml/2006/ole">
            <mc:AlternateContent xmlns:mc="http://schemas.openxmlformats.org/markup-compatibility/2006">
              <mc:Choice xmlns:v="urn:schemas-microsoft-com:vml" Requires="v">
                <p:oleObj spid="_x0000_s70677" name="图片" r:id="rId5" imgW="2674620" imgH="685800" progId="Word.Picture.8">
                  <p:embed/>
                </p:oleObj>
              </mc:Choice>
              <mc:Fallback>
                <p:oleObj name="图片" r:id="rId5" imgW="2674620" imgH="6858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5403850"/>
                        <a:ext cx="44132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a:grpSpLocks/>
          </p:cNvGrpSpPr>
          <p:nvPr/>
        </p:nvGrpSpPr>
        <p:grpSpPr bwMode="auto">
          <a:xfrm>
            <a:off x="1385888" y="5797550"/>
            <a:ext cx="531812" cy="477838"/>
            <a:chOff x="3422492" y="1466694"/>
            <a:chExt cx="532667" cy="478070"/>
          </a:xfrm>
        </p:grpSpPr>
        <p:sp>
          <p:nvSpPr>
            <p:cNvPr id="70668" name="AutoShape 5"/>
            <p:cNvSpPr>
              <a:spLocks noChangeArrowheads="1"/>
            </p:cNvSpPr>
            <p:nvPr/>
          </p:nvSpPr>
          <p:spPr bwMode="auto">
            <a:xfrm rot="16200000" flipV="1">
              <a:off x="3388260" y="1500926"/>
              <a:ext cx="478070" cy="409606"/>
            </a:xfrm>
            <a:prstGeom prst="triangle">
              <a:avLst>
                <a:gd name="adj" fmla="val 50000"/>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0669" name="Oval 6"/>
            <p:cNvSpPr>
              <a:spLocks noChangeArrowheads="1"/>
            </p:cNvSpPr>
            <p:nvPr/>
          </p:nvSpPr>
          <p:spPr bwMode="auto">
            <a:xfrm rot="-5672986">
              <a:off x="3835688" y="1646495"/>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12" name="Text Box 66"/>
          <p:cNvSpPr txBox="1">
            <a:spLocks noChangeArrowheads="1"/>
          </p:cNvSpPr>
          <p:nvPr/>
        </p:nvSpPr>
        <p:spPr bwMode="auto">
          <a:xfrm>
            <a:off x="723900" y="5861050"/>
            <a:ext cx="323850"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graphicFrame>
        <p:nvGraphicFramePr>
          <p:cNvPr id="15" name="Object 79"/>
          <p:cNvGraphicFramePr>
            <a:graphicFrameLocks noChangeAspect="1"/>
          </p:cNvGraphicFramePr>
          <p:nvPr/>
        </p:nvGraphicFramePr>
        <p:xfrm>
          <a:off x="2189163" y="5797550"/>
          <a:ext cx="755650" cy="388938"/>
        </p:xfrm>
        <a:graphic>
          <a:graphicData uri="http://schemas.openxmlformats.org/presentationml/2006/ole">
            <mc:AlternateContent xmlns:mc="http://schemas.openxmlformats.org/markup-compatibility/2006">
              <mc:Choice xmlns:v="urn:schemas-microsoft-com:vml" Requires="v">
                <p:oleObj spid="_x0000_s70678" name="Equation" r:id="rId7" imgW="381071" imgH="190703" progId="Equation.DSMT4">
                  <p:embed/>
                </p:oleObj>
              </mc:Choice>
              <mc:Fallback>
                <p:oleObj name="Equation" r:id="rId7" imgW="381071" imgH="190703" progId="Equation.DSMT4">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9163" y="5797550"/>
                        <a:ext cx="755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6" name="Text Box 47"/>
          <p:cNvSpPr txBox="1">
            <a:spLocks noChangeArrowheads="1"/>
          </p:cNvSpPr>
          <p:nvPr/>
        </p:nvSpPr>
        <p:spPr bwMode="auto">
          <a:xfrm>
            <a:off x="58738" y="417513"/>
            <a:ext cx="18256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3.</a:t>
            </a:r>
            <a:r>
              <a:rPr kumimoji="1" lang="zh-CN" altLang="en-US" sz="2400">
                <a:solidFill>
                  <a:srgbClr val="FF0000"/>
                </a:solidFill>
                <a:latin typeface="Times New Roman" panose="02020603050405020304" pitchFamily="18" charset="0"/>
                <a:ea typeface="华文新魏" panose="02010800040101010101" pitchFamily="2" charset="-122"/>
              </a:rPr>
              <a:t>非运算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0667"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51940"/>
                                        </p:tgtEl>
                                        <p:attrNameLst>
                                          <p:attrName>style.visibility</p:attrName>
                                        </p:attrNameLst>
                                      </p:cBhvr>
                                      <p:to>
                                        <p:strVal val="visible"/>
                                      </p:to>
                                    </p:set>
                                    <p:anim calcmode="lin" valueType="num">
                                      <p:cBhvr>
                                        <p:cTn id="7" dur="500" fill="hold"/>
                                        <p:tgtEl>
                                          <p:spTgt spid="551940"/>
                                        </p:tgtEl>
                                        <p:attrNameLst>
                                          <p:attrName>ppt_w</p:attrName>
                                        </p:attrNameLst>
                                      </p:cBhvr>
                                      <p:tavLst>
                                        <p:tav tm="0">
                                          <p:val>
                                            <p:fltVal val="0"/>
                                          </p:val>
                                        </p:tav>
                                        <p:tav tm="100000">
                                          <p:val>
                                            <p:strVal val="#ppt_w"/>
                                          </p:val>
                                        </p:tav>
                                      </p:tavLst>
                                    </p:anim>
                                    <p:anim calcmode="lin" valueType="num">
                                      <p:cBhvr>
                                        <p:cTn id="8" dur="500" fill="hold"/>
                                        <p:tgtEl>
                                          <p:spTgt spid="55194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51938"/>
                                        </p:tgtEl>
                                        <p:attrNameLst>
                                          <p:attrName>style.visibility</p:attrName>
                                        </p:attrNameLst>
                                      </p:cBhvr>
                                      <p:to>
                                        <p:strVal val="visible"/>
                                      </p:to>
                                    </p:set>
                                    <p:animEffect transition="in" filter="slide(fromBottom)">
                                      <p:cBhvr>
                                        <p:cTn id="13" dur="500"/>
                                        <p:tgtEl>
                                          <p:spTgt spid="551938"/>
                                        </p:tgtEl>
                                      </p:cBhvr>
                                    </p:animEffect>
                                  </p:childTnLst>
                                </p:cTn>
                              </p:par>
                              <p:par>
                                <p:cTn id="14" presetID="12" presetClass="entr" presetSubtype="4" fill="hold" nodeType="withEffect">
                                  <p:stCondLst>
                                    <p:cond delay="0"/>
                                  </p:stCondLst>
                                  <p:childTnLst>
                                    <p:set>
                                      <p:cBhvr>
                                        <p:cTn id="15" dur="1" fill="hold">
                                          <p:stCondLst>
                                            <p:cond delay="0"/>
                                          </p:stCondLst>
                                        </p:cTn>
                                        <p:tgtEl>
                                          <p:spTgt spid="551939"/>
                                        </p:tgtEl>
                                        <p:attrNameLst>
                                          <p:attrName>style.visibility</p:attrName>
                                        </p:attrNameLst>
                                      </p:cBhvr>
                                      <p:to>
                                        <p:strVal val="visible"/>
                                      </p:to>
                                    </p:set>
                                    <p:animEffect transition="in" filter="slide(fromBottom)">
                                      <p:cBhvr>
                                        <p:cTn id="16" dur="500"/>
                                        <p:tgtEl>
                                          <p:spTgt spid="5519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19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1938" grpId="0"/>
      <p:bldP spid="551940" grpId="0" autoUpdateAnimBg="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787400" y="1282700"/>
            <a:ext cx="20066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solidFill>
                  <a:srgbClr val="3333CC"/>
                </a:solidFill>
                <a:latin typeface="Times New Roman" panose="02020603050405020304" pitchFamily="18" charset="0"/>
              </a:rPr>
              <a:t>（</a:t>
            </a:r>
            <a:r>
              <a:rPr kumimoji="1" lang="en-US" altLang="zh-CN" sz="2400" b="0">
                <a:solidFill>
                  <a:srgbClr val="3333CC"/>
                </a:solidFill>
                <a:latin typeface="Times New Roman" panose="02020603050405020304" pitchFamily="18" charset="0"/>
              </a:rPr>
              <a:t>1</a:t>
            </a:r>
            <a:r>
              <a:rPr kumimoji="1" lang="zh-CN" altLang="en-US" sz="2400" b="0">
                <a:solidFill>
                  <a:srgbClr val="3333CC"/>
                </a:solidFill>
                <a:latin typeface="Times New Roman" panose="02020603050405020304" pitchFamily="18" charset="0"/>
              </a:rPr>
              <a:t>）</a:t>
            </a:r>
            <a:r>
              <a:rPr kumimoji="1" lang="zh-CN" altLang="en-US" sz="2400">
                <a:solidFill>
                  <a:srgbClr val="3333CC"/>
                </a:solidFill>
                <a:latin typeface="Times New Roman" panose="02020603050405020304" pitchFamily="18" charset="0"/>
              </a:rPr>
              <a:t>与非运算</a:t>
            </a:r>
            <a:endParaRPr kumimoji="1" lang="zh-CN" altLang="en-US" sz="2800" b="0">
              <a:latin typeface="Times New Roman" panose="02020603050405020304" pitchFamily="18" charset="0"/>
            </a:endParaRPr>
          </a:p>
        </p:txBody>
      </p:sp>
      <p:graphicFrame>
        <p:nvGraphicFramePr>
          <p:cNvPr id="71683" name="Object 3"/>
          <p:cNvGraphicFramePr>
            <a:graphicFrameLocks noChangeAspect="1"/>
          </p:cNvGraphicFramePr>
          <p:nvPr/>
        </p:nvGraphicFramePr>
        <p:xfrm>
          <a:off x="1179513" y="1804988"/>
          <a:ext cx="2597150" cy="2157412"/>
        </p:xfrm>
        <a:graphic>
          <a:graphicData uri="http://schemas.openxmlformats.org/presentationml/2006/ole">
            <mc:AlternateContent xmlns:mc="http://schemas.openxmlformats.org/markup-compatibility/2006">
              <mc:Choice xmlns:v="urn:schemas-microsoft-com:vml" Requires="v">
                <p:oleObj spid="_x0000_s71752" name="文档" r:id="rId3" imgW="2590800" imgH="2162175" progId="Word.Document.8">
                  <p:embed/>
                </p:oleObj>
              </mc:Choice>
              <mc:Fallback>
                <p:oleObj name="文档" r:id="rId3" imgW="2590800" imgH="216217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1804988"/>
                        <a:ext cx="2597150" cy="2157412"/>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5"/>
          <p:cNvSpPr>
            <a:spLocks noChangeArrowheads="1"/>
          </p:cNvSpPr>
          <p:nvPr/>
        </p:nvSpPr>
        <p:spPr bwMode="auto">
          <a:xfrm>
            <a:off x="787400" y="4083050"/>
            <a:ext cx="20097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3333CC"/>
                </a:solidFill>
                <a:latin typeface="Times New Roman" panose="02020603050405020304" pitchFamily="18" charset="0"/>
              </a:rPr>
              <a:t>（</a:t>
            </a:r>
            <a:r>
              <a:rPr kumimoji="1" lang="en-US" altLang="zh-CN" sz="2400">
                <a:solidFill>
                  <a:srgbClr val="3333CC"/>
                </a:solidFill>
                <a:latin typeface="Times New Roman" panose="02020603050405020304" pitchFamily="18" charset="0"/>
              </a:rPr>
              <a:t>2</a:t>
            </a:r>
            <a:r>
              <a:rPr kumimoji="1" lang="zh-CN" altLang="en-US" sz="2400">
                <a:solidFill>
                  <a:srgbClr val="3333CC"/>
                </a:solidFill>
                <a:latin typeface="Times New Roman" panose="02020603050405020304" pitchFamily="18" charset="0"/>
              </a:rPr>
              <a:t>）或非运算</a:t>
            </a:r>
            <a:endParaRPr kumimoji="1" lang="zh-CN" altLang="en-US" sz="2800" b="0">
              <a:latin typeface="Times New Roman" panose="02020603050405020304" pitchFamily="18" charset="0"/>
            </a:endParaRPr>
          </a:p>
        </p:txBody>
      </p:sp>
      <p:graphicFrame>
        <p:nvGraphicFramePr>
          <p:cNvPr id="71685" name="Object 6"/>
          <p:cNvGraphicFramePr>
            <a:graphicFrameLocks noChangeAspect="1"/>
          </p:cNvGraphicFramePr>
          <p:nvPr/>
        </p:nvGraphicFramePr>
        <p:xfrm>
          <a:off x="1441450" y="4694238"/>
          <a:ext cx="2476500" cy="2058987"/>
        </p:xfrm>
        <a:graphic>
          <a:graphicData uri="http://schemas.openxmlformats.org/presentationml/2006/ole">
            <mc:AlternateContent xmlns:mc="http://schemas.openxmlformats.org/markup-compatibility/2006">
              <mc:Choice xmlns:v="urn:schemas-microsoft-com:vml" Requires="v">
                <p:oleObj spid="_x0000_s71753" name="文档" r:id="rId5" imgW="2590800" imgH="2162175" progId="Word.Document.8">
                  <p:embed/>
                </p:oleObj>
              </mc:Choice>
              <mc:Fallback>
                <p:oleObj name="文档" r:id="rId5" imgW="2590800" imgH="2162175"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1450" y="4694238"/>
                        <a:ext cx="2476500" cy="2058987"/>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6" name="Line 8"/>
          <p:cNvSpPr>
            <a:spLocks noChangeShapeType="1"/>
          </p:cNvSpPr>
          <p:nvPr/>
        </p:nvSpPr>
        <p:spPr bwMode="auto">
          <a:xfrm>
            <a:off x="1506538" y="1773238"/>
            <a:ext cx="1697037"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7" name="Line 9"/>
          <p:cNvSpPr>
            <a:spLocks noChangeShapeType="1"/>
          </p:cNvSpPr>
          <p:nvPr/>
        </p:nvSpPr>
        <p:spPr bwMode="auto">
          <a:xfrm>
            <a:off x="1435100" y="4581525"/>
            <a:ext cx="1697038"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688" name="Group 12"/>
          <p:cNvGrpSpPr>
            <a:grpSpLocks/>
          </p:cNvGrpSpPr>
          <p:nvPr/>
        </p:nvGrpSpPr>
        <p:grpSpPr bwMode="auto">
          <a:xfrm>
            <a:off x="6948488" y="2249488"/>
            <a:ext cx="1724025" cy="912812"/>
            <a:chOff x="3176" y="496"/>
            <a:chExt cx="1086" cy="575"/>
          </a:xfrm>
        </p:grpSpPr>
        <p:graphicFrame>
          <p:nvGraphicFramePr>
            <p:cNvPr id="71742" name="Object 13"/>
            <p:cNvGraphicFramePr>
              <a:graphicFrameLocks noChangeAspect="1"/>
            </p:cNvGraphicFramePr>
            <p:nvPr/>
          </p:nvGraphicFramePr>
          <p:xfrm>
            <a:off x="3354" y="787"/>
            <a:ext cx="730" cy="284"/>
          </p:xfrm>
          <a:graphic>
            <a:graphicData uri="http://schemas.openxmlformats.org/presentationml/2006/ole">
              <mc:AlternateContent xmlns:mc="http://schemas.openxmlformats.org/markup-compatibility/2006">
                <mc:Choice xmlns:v="urn:schemas-microsoft-com:vml" Requires="v">
                  <p:oleObj spid="_x0000_s71754" name="Equation" r:id="rId7" imgW="494870" imgH="203024" progId="Equation.DSMT4">
                    <p:embed/>
                  </p:oleObj>
                </mc:Choice>
                <mc:Fallback>
                  <p:oleObj name="Equation" r:id="rId7" imgW="494870" imgH="203024"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4" y="787"/>
                          <a:ext cx="73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3" name="Rectangle 14"/>
            <p:cNvSpPr>
              <a:spLocks noChangeArrowheads="1"/>
            </p:cNvSpPr>
            <p:nvPr/>
          </p:nvSpPr>
          <p:spPr bwMode="auto">
            <a:xfrm>
              <a:off x="3176" y="49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latin typeface="Times New Roman" panose="02020603050405020304" pitchFamily="18" charset="0"/>
                </a:rPr>
                <a:t>逻辑表达式</a:t>
              </a:r>
              <a:endParaRPr kumimoji="1" lang="en-US" altLang="zh-CN" sz="2400" b="0">
                <a:latin typeface="Times New Roman" panose="02020603050405020304" pitchFamily="18" charset="0"/>
              </a:endParaRPr>
            </a:p>
          </p:txBody>
        </p:sp>
      </p:grpSp>
      <p:grpSp>
        <p:nvGrpSpPr>
          <p:cNvPr id="71689" name="组合 4"/>
          <p:cNvGrpSpPr>
            <a:grpSpLocks/>
          </p:cNvGrpSpPr>
          <p:nvPr/>
        </p:nvGrpSpPr>
        <p:grpSpPr bwMode="auto">
          <a:xfrm>
            <a:off x="4591050" y="1703388"/>
            <a:ext cx="1873250" cy="1582737"/>
            <a:chOff x="4591674" y="1702621"/>
            <a:chExt cx="1872260" cy="1584220"/>
          </a:xfrm>
        </p:grpSpPr>
        <p:sp>
          <p:nvSpPr>
            <p:cNvPr id="2" name="圆角矩形 1"/>
            <p:cNvSpPr/>
            <p:nvPr/>
          </p:nvSpPr>
          <p:spPr bwMode="auto">
            <a:xfrm>
              <a:off x="4591674" y="1702621"/>
              <a:ext cx="1872260" cy="1584220"/>
            </a:xfrm>
            <a:prstGeom prst="roundRect">
              <a:avLst/>
            </a:prstGeom>
            <a:solidFill>
              <a:schemeClr val="bg1">
                <a:lumMod val="8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wrap="none"/>
            <a:lstStyle/>
            <a:p>
              <a:pPr algn="ctr" eaLnBrk="1" hangingPunct="1">
                <a:defRPr/>
              </a:pPr>
              <a:endParaRPr lang="zh-CN" altLang="en-US"/>
            </a:p>
          </p:txBody>
        </p:sp>
        <p:grpSp>
          <p:nvGrpSpPr>
            <p:cNvPr id="71721" name="组合 16"/>
            <p:cNvGrpSpPr>
              <a:grpSpLocks/>
            </p:cNvGrpSpPr>
            <p:nvPr/>
          </p:nvGrpSpPr>
          <p:grpSpPr bwMode="auto">
            <a:xfrm>
              <a:off x="4791675" y="1865059"/>
              <a:ext cx="1546549" cy="1296814"/>
              <a:chOff x="3373728" y="2727318"/>
              <a:chExt cx="1546549" cy="1296814"/>
            </a:xfrm>
          </p:grpSpPr>
          <p:sp>
            <p:nvSpPr>
              <p:cNvPr id="71722" name="Line 9"/>
              <p:cNvSpPr>
                <a:spLocks noChangeShapeType="1"/>
              </p:cNvSpPr>
              <p:nvPr/>
            </p:nvSpPr>
            <p:spPr bwMode="auto">
              <a:xfrm>
                <a:off x="4281064" y="3041302"/>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23" name="组合 18"/>
              <p:cNvGrpSpPr>
                <a:grpSpLocks/>
              </p:cNvGrpSpPr>
              <p:nvPr/>
            </p:nvGrpSpPr>
            <p:grpSpPr bwMode="auto">
              <a:xfrm>
                <a:off x="3652856" y="2896581"/>
                <a:ext cx="377190" cy="289442"/>
                <a:chOff x="3114660" y="980660"/>
                <a:chExt cx="377190" cy="289442"/>
              </a:xfrm>
            </p:grpSpPr>
            <p:sp>
              <p:nvSpPr>
                <p:cNvPr id="71740"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24" name="Text Box 12"/>
              <p:cNvSpPr txBox="1">
                <a:spLocks noChangeArrowheads="1"/>
              </p:cNvSpPr>
              <p:nvPr/>
            </p:nvSpPr>
            <p:spPr bwMode="auto">
              <a:xfrm>
                <a:off x="3936629" y="2813752"/>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71725" name="Text Box 63"/>
              <p:cNvSpPr txBox="1">
                <a:spLocks noChangeArrowheads="1"/>
              </p:cNvSpPr>
              <p:nvPr/>
            </p:nvSpPr>
            <p:spPr bwMode="auto">
              <a:xfrm>
                <a:off x="3995811" y="2828330"/>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&amp;</a:t>
                </a:r>
              </a:p>
            </p:txBody>
          </p:sp>
          <p:sp>
            <p:nvSpPr>
              <p:cNvPr id="71726" name="Oval 6"/>
              <p:cNvSpPr>
                <a:spLocks noChangeArrowheads="1"/>
              </p:cNvSpPr>
              <p:nvPr/>
            </p:nvSpPr>
            <p:spPr bwMode="auto">
              <a:xfrm rot="-5672986">
                <a:off x="4257463" y="2992760"/>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nvGrpSpPr>
              <p:cNvPr id="71727" name="组合 22"/>
              <p:cNvGrpSpPr>
                <a:grpSpLocks/>
              </p:cNvGrpSpPr>
              <p:nvPr/>
            </p:nvGrpSpPr>
            <p:grpSpPr bwMode="auto">
              <a:xfrm>
                <a:off x="3675050" y="3559880"/>
                <a:ext cx="973840" cy="371982"/>
                <a:chOff x="3725030" y="3553944"/>
                <a:chExt cx="973840" cy="371982"/>
              </a:xfrm>
            </p:grpSpPr>
            <p:sp>
              <p:nvSpPr>
                <p:cNvPr id="71734" name="Line 9"/>
                <p:cNvSpPr>
                  <a:spLocks noChangeShapeType="1"/>
                </p:cNvSpPr>
                <p:nvPr/>
              </p:nvSpPr>
              <p:spPr bwMode="auto">
                <a:xfrm>
                  <a:off x="4355970" y="3733847"/>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35" name="组合 30"/>
                <p:cNvGrpSpPr>
                  <a:grpSpLocks/>
                </p:cNvGrpSpPr>
                <p:nvPr/>
              </p:nvGrpSpPr>
              <p:grpSpPr bwMode="auto">
                <a:xfrm>
                  <a:off x="3725030" y="3618936"/>
                  <a:ext cx="377190" cy="241997"/>
                  <a:chOff x="3585329" y="3620650"/>
                  <a:chExt cx="377190" cy="241997"/>
                </a:xfrm>
              </p:grpSpPr>
              <p:sp>
                <p:nvSpPr>
                  <p:cNvPr id="71738" name="Line 10"/>
                  <p:cNvSpPr>
                    <a:spLocks noChangeShapeType="1"/>
                  </p:cNvSpPr>
                  <p:nvPr/>
                </p:nvSpPr>
                <p:spPr bwMode="auto">
                  <a:xfrm>
                    <a:off x="3585329" y="3861060"/>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9" name="Line 11"/>
                  <p:cNvSpPr>
                    <a:spLocks noChangeShapeType="1"/>
                  </p:cNvSpPr>
                  <p:nvPr/>
                </p:nvSpPr>
                <p:spPr bwMode="auto">
                  <a:xfrm>
                    <a:off x="3585329" y="362065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36" name="AutoShape 3"/>
                <p:cNvSpPr>
                  <a:spLocks noChangeArrowheads="1"/>
                </p:cNvSpPr>
                <p:nvPr/>
              </p:nvSpPr>
              <p:spPr bwMode="auto">
                <a:xfrm rot="10800000" flipH="1">
                  <a:off x="3966233" y="3553944"/>
                  <a:ext cx="439460" cy="371982"/>
                </a:xfrm>
                <a:prstGeom prst="flowChartDelay">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1737" name="Oval 6"/>
                <p:cNvSpPr>
                  <a:spLocks noChangeArrowheads="1"/>
                </p:cNvSpPr>
                <p:nvPr/>
              </p:nvSpPr>
              <p:spPr bwMode="auto">
                <a:xfrm rot="-5672986">
                  <a:off x="4415567" y="3685305"/>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71728" name="矩形 23"/>
              <p:cNvSpPr>
                <a:spLocks noChangeArrowheads="1"/>
              </p:cNvSpPr>
              <p:nvPr/>
            </p:nvSpPr>
            <p:spPr bwMode="auto">
              <a:xfrm>
                <a:off x="3380032" y="2727318"/>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1729" name="矩形 24"/>
              <p:cNvSpPr>
                <a:spLocks noChangeArrowheads="1"/>
              </p:cNvSpPr>
              <p:nvPr/>
            </p:nvSpPr>
            <p:spPr bwMode="auto">
              <a:xfrm>
                <a:off x="3373728" y="3015358"/>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1730" name="矩形 25"/>
              <p:cNvSpPr>
                <a:spLocks noChangeArrowheads="1"/>
              </p:cNvSpPr>
              <p:nvPr/>
            </p:nvSpPr>
            <p:spPr bwMode="auto">
              <a:xfrm>
                <a:off x="3397019" y="339446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1731" name="矩形 26"/>
              <p:cNvSpPr>
                <a:spLocks noChangeArrowheads="1"/>
              </p:cNvSpPr>
              <p:nvPr/>
            </p:nvSpPr>
            <p:spPr bwMode="auto">
              <a:xfrm>
                <a:off x="3390715" y="3682500"/>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1732" name="矩形 27"/>
              <p:cNvSpPr>
                <a:spLocks noChangeArrowheads="1"/>
              </p:cNvSpPr>
              <p:nvPr/>
            </p:nvSpPr>
            <p:spPr bwMode="auto">
              <a:xfrm>
                <a:off x="4573757" y="2884530"/>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71733" name="矩形 28"/>
              <p:cNvSpPr>
                <a:spLocks noChangeArrowheads="1"/>
              </p:cNvSpPr>
              <p:nvPr/>
            </p:nvSpPr>
            <p:spPr bwMode="auto">
              <a:xfrm>
                <a:off x="4607371" y="3580133"/>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grpSp>
      <p:sp>
        <p:nvSpPr>
          <p:cNvPr id="71690" name="矩形 2"/>
          <p:cNvSpPr>
            <a:spLocks noChangeArrowheads="1"/>
          </p:cNvSpPr>
          <p:nvPr/>
        </p:nvSpPr>
        <p:spPr bwMode="auto">
          <a:xfrm>
            <a:off x="4791075" y="3363913"/>
            <a:ext cx="15795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a:solidFill>
                  <a:srgbClr val="000066"/>
                </a:solidFill>
                <a:latin typeface="Times New Roman" panose="02020603050405020304" pitchFamily="18" charset="0"/>
              </a:rPr>
              <a:t>与非逻辑符号</a:t>
            </a:r>
            <a:endParaRPr kumimoji="1" lang="zh-CN" altLang="en-US" baseline="-25000">
              <a:solidFill>
                <a:srgbClr val="000066"/>
              </a:solidFill>
              <a:latin typeface="Times New Roman" panose="02020603050405020304" pitchFamily="18" charset="0"/>
            </a:endParaRPr>
          </a:p>
        </p:txBody>
      </p:sp>
      <p:grpSp>
        <p:nvGrpSpPr>
          <p:cNvPr id="71691" name="组合 3"/>
          <p:cNvGrpSpPr>
            <a:grpSpLocks/>
          </p:cNvGrpSpPr>
          <p:nvPr/>
        </p:nvGrpSpPr>
        <p:grpSpPr bwMode="auto">
          <a:xfrm>
            <a:off x="4576763" y="4646613"/>
            <a:ext cx="1873250" cy="1584325"/>
            <a:chOff x="4576974" y="4646179"/>
            <a:chExt cx="1872260" cy="1584220"/>
          </a:xfrm>
        </p:grpSpPr>
        <p:sp>
          <p:nvSpPr>
            <p:cNvPr id="61" name="圆角矩形 60"/>
            <p:cNvSpPr/>
            <p:nvPr/>
          </p:nvSpPr>
          <p:spPr bwMode="auto">
            <a:xfrm>
              <a:off x="4576974" y="4646179"/>
              <a:ext cx="1872260" cy="1584220"/>
            </a:xfrm>
            <a:prstGeom prst="roundRect">
              <a:avLst/>
            </a:prstGeom>
            <a:solidFill>
              <a:schemeClr val="bg1">
                <a:lumMod val="8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wrap="none"/>
            <a:lstStyle/>
            <a:p>
              <a:pPr algn="ctr" eaLnBrk="1" hangingPunct="1">
                <a:defRPr/>
              </a:pPr>
              <a:endParaRPr lang="zh-CN" altLang="en-US"/>
            </a:p>
          </p:txBody>
        </p:sp>
        <p:grpSp>
          <p:nvGrpSpPr>
            <p:cNvPr id="71699" name="组合 39"/>
            <p:cNvGrpSpPr>
              <a:grpSpLocks/>
            </p:cNvGrpSpPr>
            <p:nvPr/>
          </p:nvGrpSpPr>
          <p:grpSpPr bwMode="auto">
            <a:xfrm>
              <a:off x="4788030" y="4797190"/>
              <a:ext cx="1546549" cy="1296814"/>
              <a:chOff x="959890" y="2698274"/>
              <a:chExt cx="1546549" cy="1296814"/>
            </a:xfrm>
          </p:grpSpPr>
          <p:sp>
            <p:nvSpPr>
              <p:cNvPr id="71700" name="Line 9"/>
              <p:cNvSpPr>
                <a:spLocks noChangeShapeType="1"/>
              </p:cNvSpPr>
              <p:nvPr/>
            </p:nvSpPr>
            <p:spPr bwMode="auto">
              <a:xfrm>
                <a:off x="1870702" y="3696618"/>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10"/>
              <p:cNvSpPr>
                <a:spLocks noChangeShapeType="1"/>
              </p:cNvSpPr>
              <p:nvPr/>
            </p:nvSpPr>
            <p:spPr bwMode="auto">
              <a:xfrm>
                <a:off x="1242494" y="3839752"/>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11"/>
              <p:cNvSpPr>
                <a:spLocks noChangeShapeType="1"/>
              </p:cNvSpPr>
              <p:nvPr/>
            </p:nvSpPr>
            <p:spPr bwMode="auto">
              <a:xfrm>
                <a:off x="1242494" y="3551897"/>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03" name="组合 43"/>
              <p:cNvGrpSpPr>
                <a:grpSpLocks/>
              </p:cNvGrpSpPr>
              <p:nvPr/>
            </p:nvGrpSpPr>
            <p:grpSpPr bwMode="auto">
              <a:xfrm>
                <a:off x="1448936" y="3501010"/>
                <a:ext cx="637284" cy="389494"/>
                <a:chOff x="4504570" y="1502111"/>
                <a:chExt cx="801207" cy="489680"/>
              </a:xfrm>
            </p:grpSpPr>
            <p:sp>
              <p:nvSpPr>
                <p:cNvPr id="71718"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71719"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71704" name="组合 44"/>
              <p:cNvGrpSpPr>
                <a:grpSpLocks/>
              </p:cNvGrpSpPr>
              <p:nvPr/>
            </p:nvGrpSpPr>
            <p:grpSpPr bwMode="auto">
              <a:xfrm>
                <a:off x="1247722" y="2792190"/>
                <a:ext cx="971108" cy="458274"/>
                <a:chOff x="3096822" y="908650"/>
                <a:chExt cx="971108" cy="458274"/>
              </a:xfrm>
            </p:grpSpPr>
            <p:sp>
              <p:nvSpPr>
                <p:cNvPr id="71711" name="Line 9"/>
                <p:cNvSpPr>
                  <a:spLocks noChangeShapeType="1"/>
                </p:cNvSpPr>
                <p:nvPr/>
              </p:nvSpPr>
              <p:spPr bwMode="auto">
                <a:xfrm>
                  <a:off x="3725030" y="1136200"/>
                  <a:ext cx="3429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712" name="组合 52"/>
                <p:cNvGrpSpPr>
                  <a:grpSpLocks/>
                </p:cNvGrpSpPr>
                <p:nvPr/>
              </p:nvGrpSpPr>
              <p:grpSpPr bwMode="auto">
                <a:xfrm>
                  <a:off x="3096822" y="991479"/>
                  <a:ext cx="377190" cy="289442"/>
                  <a:chOff x="3114660" y="980660"/>
                  <a:chExt cx="377190" cy="289442"/>
                </a:xfrm>
              </p:grpSpPr>
              <p:sp>
                <p:nvSpPr>
                  <p:cNvPr id="71716"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7"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13"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71714"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sp>
              <p:nvSpPr>
                <p:cNvPr id="71715" name="Oval 6"/>
                <p:cNvSpPr>
                  <a:spLocks noChangeArrowheads="1"/>
                </p:cNvSpPr>
                <p:nvPr/>
              </p:nvSpPr>
              <p:spPr bwMode="auto">
                <a:xfrm rot="-5672986">
                  <a:off x="3701429" y="1087658"/>
                  <a:ext cx="101416" cy="98574"/>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sp>
            <p:nvSpPr>
              <p:cNvPr id="71705" name="矩形 45"/>
              <p:cNvSpPr>
                <a:spLocks noChangeArrowheads="1"/>
              </p:cNvSpPr>
              <p:nvPr/>
            </p:nvSpPr>
            <p:spPr bwMode="auto">
              <a:xfrm>
                <a:off x="966194" y="2698274"/>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1706" name="矩形 46"/>
              <p:cNvSpPr>
                <a:spLocks noChangeArrowheads="1"/>
              </p:cNvSpPr>
              <p:nvPr/>
            </p:nvSpPr>
            <p:spPr bwMode="auto">
              <a:xfrm>
                <a:off x="959890" y="2986314"/>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1707" name="矩形 47"/>
              <p:cNvSpPr>
                <a:spLocks noChangeArrowheads="1"/>
              </p:cNvSpPr>
              <p:nvPr/>
            </p:nvSpPr>
            <p:spPr bwMode="auto">
              <a:xfrm>
                <a:off x="983181" y="3365416"/>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1708" name="矩形 48"/>
              <p:cNvSpPr>
                <a:spLocks noChangeArrowheads="1"/>
              </p:cNvSpPr>
              <p:nvPr/>
            </p:nvSpPr>
            <p:spPr bwMode="auto">
              <a:xfrm>
                <a:off x="976877" y="3653456"/>
                <a:ext cx="32573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1709" name="矩形 49"/>
              <p:cNvSpPr>
                <a:spLocks noChangeArrowheads="1"/>
              </p:cNvSpPr>
              <p:nvPr/>
            </p:nvSpPr>
            <p:spPr bwMode="auto">
              <a:xfrm>
                <a:off x="2159919" y="2855486"/>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71710" name="矩形 50"/>
              <p:cNvSpPr>
                <a:spLocks noChangeArrowheads="1"/>
              </p:cNvSpPr>
              <p:nvPr/>
            </p:nvSpPr>
            <p:spPr bwMode="auto">
              <a:xfrm>
                <a:off x="2193533" y="3551089"/>
                <a:ext cx="312906"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grpSp>
      </p:grpSp>
      <p:grpSp>
        <p:nvGrpSpPr>
          <p:cNvPr id="71692" name="Group 12"/>
          <p:cNvGrpSpPr>
            <a:grpSpLocks/>
          </p:cNvGrpSpPr>
          <p:nvPr/>
        </p:nvGrpSpPr>
        <p:grpSpPr bwMode="auto">
          <a:xfrm>
            <a:off x="6932613" y="4981575"/>
            <a:ext cx="1724025" cy="912813"/>
            <a:chOff x="3176" y="496"/>
            <a:chExt cx="1086" cy="575"/>
          </a:xfrm>
        </p:grpSpPr>
        <p:graphicFrame>
          <p:nvGraphicFramePr>
            <p:cNvPr id="71696" name="Object 13"/>
            <p:cNvGraphicFramePr>
              <a:graphicFrameLocks noChangeAspect="1"/>
            </p:cNvGraphicFramePr>
            <p:nvPr/>
          </p:nvGraphicFramePr>
          <p:xfrm>
            <a:off x="3251" y="787"/>
            <a:ext cx="936" cy="284"/>
          </p:xfrm>
          <a:graphic>
            <a:graphicData uri="http://schemas.openxmlformats.org/presentationml/2006/ole">
              <mc:AlternateContent xmlns:mc="http://schemas.openxmlformats.org/markup-compatibility/2006">
                <mc:Choice xmlns:v="urn:schemas-microsoft-com:vml" Requires="v">
                  <p:oleObj spid="_x0000_s71755" name="Equation" r:id="rId9" imgW="634725" imgH="203112" progId="Equation.DSMT4">
                    <p:embed/>
                  </p:oleObj>
                </mc:Choice>
                <mc:Fallback>
                  <p:oleObj name="Equation" r:id="rId9" imgW="634725" imgH="203112"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1" y="787"/>
                          <a:ext cx="93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7" name="Rectangle 14"/>
            <p:cNvSpPr>
              <a:spLocks noChangeArrowheads="1"/>
            </p:cNvSpPr>
            <p:nvPr/>
          </p:nvSpPr>
          <p:spPr bwMode="auto">
            <a:xfrm>
              <a:off x="3176" y="49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latin typeface="Times New Roman" panose="02020603050405020304" pitchFamily="18" charset="0"/>
                </a:rPr>
                <a:t>逻辑表达式</a:t>
              </a:r>
              <a:endParaRPr kumimoji="1" lang="en-US" altLang="zh-CN" sz="2400" b="0">
                <a:latin typeface="Times New Roman" panose="02020603050405020304" pitchFamily="18" charset="0"/>
              </a:endParaRPr>
            </a:p>
          </p:txBody>
        </p:sp>
      </p:grpSp>
      <p:sp>
        <p:nvSpPr>
          <p:cNvPr id="71693" name="矩形 66"/>
          <p:cNvSpPr>
            <a:spLocks noChangeArrowheads="1"/>
          </p:cNvSpPr>
          <p:nvPr/>
        </p:nvSpPr>
        <p:spPr bwMode="auto">
          <a:xfrm>
            <a:off x="4657725" y="6334125"/>
            <a:ext cx="15795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a:solidFill>
                  <a:srgbClr val="000066"/>
                </a:solidFill>
                <a:latin typeface="Times New Roman" panose="02020603050405020304" pitchFamily="18" charset="0"/>
              </a:rPr>
              <a:t>或非逻辑符号</a:t>
            </a:r>
            <a:endParaRPr kumimoji="1" lang="zh-CN" altLang="en-US" baseline="-25000">
              <a:solidFill>
                <a:srgbClr val="000066"/>
              </a:solidFill>
              <a:latin typeface="Times New Roman" panose="02020603050405020304" pitchFamily="18" charset="0"/>
            </a:endParaRPr>
          </a:p>
        </p:txBody>
      </p:sp>
      <p:sp>
        <p:nvSpPr>
          <p:cNvPr id="71694" name="Text Box 47"/>
          <p:cNvSpPr txBox="1">
            <a:spLocks noChangeArrowheads="1"/>
          </p:cNvSpPr>
          <p:nvPr/>
        </p:nvSpPr>
        <p:spPr bwMode="auto">
          <a:xfrm>
            <a:off x="58738" y="417513"/>
            <a:ext cx="3289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4.</a:t>
            </a:r>
            <a:r>
              <a:rPr kumimoji="1" lang="zh-CN" altLang="en-US" sz="2400">
                <a:solidFill>
                  <a:srgbClr val="FF0000"/>
                </a:solidFill>
                <a:latin typeface="Times New Roman" panose="02020603050405020304" pitchFamily="18" charset="0"/>
                <a:ea typeface="华文新魏" panose="02010800040101010101" pitchFamily="2" charset="-122"/>
              </a:rPr>
              <a:t>几种常用的逻辑运算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1695"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787400" y="1282700"/>
            <a:ext cx="200342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solidFill>
                  <a:srgbClr val="3333CC"/>
                </a:solidFill>
                <a:latin typeface="Times New Roman" panose="02020603050405020304" pitchFamily="18" charset="0"/>
              </a:rPr>
              <a:t>（</a:t>
            </a:r>
            <a:r>
              <a:rPr kumimoji="1" lang="en-US" altLang="zh-CN" sz="2400" b="0">
                <a:solidFill>
                  <a:srgbClr val="3333CC"/>
                </a:solidFill>
                <a:latin typeface="Times New Roman" panose="02020603050405020304" pitchFamily="18" charset="0"/>
              </a:rPr>
              <a:t>3</a:t>
            </a:r>
            <a:r>
              <a:rPr kumimoji="1" lang="zh-CN" altLang="en-US" sz="2400" b="0">
                <a:solidFill>
                  <a:srgbClr val="3333CC"/>
                </a:solidFill>
                <a:latin typeface="Times New Roman" panose="02020603050405020304" pitchFamily="18" charset="0"/>
              </a:rPr>
              <a:t>）异或</a:t>
            </a:r>
            <a:r>
              <a:rPr kumimoji="1" lang="zh-CN" altLang="en-US" sz="2400">
                <a:solidFill>
                  <a:srgbClr val="3333CC"/>
                </a:solidFill>
                <a:latin typeface="Times New Roman" panose="02020603050405020304" pitchFamily="18" charset="0"/>
              </a:rPr>
              <a:t>运算</a:t>
            </a:r>
            <a:endParaRPr kumimoji="1" lang="zh-CN" altLang="en-US" sz="2800" b="0">
              <a:latin typeface="Times New Roman" panose="02020603050405020304" pitchFamily="18" charset="0"/>
            </a:endParaRPr>
          </a:p>
        </p:txBody>
      </p:sp>
      <p:graphicFrame>
        <p:nvGraphicFramePr>
          <p:cNvPr id="72707" name="Object 3"/>
          <p:cNvGraphicFramePr>
            <a:graphicFrameLocks noChangeAspect="1"/>
          </p:cNvGraphicFramePr>
          <p:nvPr/>
        </p:nvGraphicFramePr>
        <p:xfrm>
          <a:off x="1181100" y="1809750"/>
          <a:ext cx="2600325" cy="2162175"/>
        </p:xfrm>
        <a:graphic>
          <a:graphicData uri="http://schemas.openxmlformats.org/presentationml/2006/ole">
            <mc:AlternateContent xmlns:mc="http://schemas.openxmlformats.org/markup-compatibility/2006">
              <mc:Choice xmlns:v="urn:schemas-microsoft-com:vml" Requires="v">
                <p:oleObj spid="_x0000_s72770" name="Document" r:id="rId4" imgW="2604678" imgH="2165947" progId="Word.Document.8">
                  <p:embed/>
                </p:oleObj>
              </mc:Choice>
              <mc:Fallback>
                <p:oleObj name="Document" r:id="rId4" imgW="2604678" imgH="216594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1809750"/>
                        <a:ext cx="2600325" cy="2162175"/>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8" name="Rectangle 5"/>
          <p:cNvSpPr>
            <a:spLocks noChangeArrowheads="1"/>
          </p:cNvSpPr>
          <p:nvPr/>
        </p:nvSpPr>
        <p:spPr bwMode="auto">
          <a:xfrm>
            <a:off x="787400" y="4083050"/>
            <a:ext cx="20097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3333CC"/>
                </a:solidFill>
                <a:latin typeface="Times New Roman" panose="02020603050405020304" pitchFamily="18" charset="0"/>
              </a:rPr>
              <a:t>（</a:t>
            </a:r>
            <a:r>
              <a:rPr kumimoji="1" lang="en-US" altLang="zh-CN" sz="2400">
                <a:solidFill>
                  <a:srgbClr val="3333CC"/>
                </a:solidFill>
                <a:latin typeface="Times New Roman" panose="02020603050405020304" pitchFamily="18" charset="0"/>
              </a:rPr>
              <a:t>4</a:t>
            </a:r>
            <a:r>
              <a:rPr kumimoji="1" lang="zh-CN" altLang="en-US" sz="2400">
                <a:solidFill>
                  <a:srgbClr val="3333CC"/>
                </a:solidFill>
                <a:latin typeface="Times New Roman" panose="02020603050405020304" pitchFamily="18" charset="0"/>
              </a:rPr>
              <a:t>）同或运算</a:t>
            </a:r>
            <a:endParaRPr kumimoji="1" lang="zh-CN" altLang="en-US" sz="2800" b="0">
              <a:latin typeface="Times New Roman" panose="02020603050405020304" pitchFamily="18" charset="0"/>
            </a:endParaRPr>
          </a:p>
        </p:txBody>
      </p:sp>
      <p:graphicFrame>
        <p:nvGraphicFramePr>
          <p:cNvPr id="72709" name="Object 6"/>
          <p:cNvGraphicFramePr>
            <a:graphicFrameLocks noChangeAspect="1"/>
          </p:cNvGraphicFramePr>
          <p:nvPr/>
        </p:nvGraphicFramePr>
        <p:xfrm>
          <a:off x="1436688" y="4687888"/>
          <a:ext cx="2452687" cy="2046287"/>
        </p:xfrm>
        <a:graphic>
          <a:graphicData uri="http://schemas.openxmlformats.org/presentationml/2006/ole">
            <mc:AlternateContent xmlns:mc="http://schemas.openxmlformats.org/markup-compatibility/2006">
              <mc:Choice xmlns:v="urn:schemas-microsoft-com:vml" Requires="v">
                <p:oleObj spid="_x0000_s72771" name="Document" r:id="rId7" imgW="2604678" imgH="2165947" progId="Word.Document.8">
                  <p:embed/>
                </p:oleObj>
              </mc:Choice>
              <mc:Fallback>
                <p:oleObj name="Document" r:id="rId7" imgW="2604678" imgH="2165947"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688" y="4687888"/>
                        <a:ext cx="2452687" cy="2046287"/>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0" name="Line 8"/>
          <p:cNvSpPr>
            <a:spLocks noChangeShapeType="1"/>
          </p:cNvSpPr>
          <p:nvPr/>
        </p:nvSpPr>
        <p:spPr bwMode="auto">
          <a:xfrm>
            <a:off x="1506538" y="1773238"/>
            <a:ext cx="1697037"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11" name="Line 9"/>
          <p:cNvSpPr>
            <a:spLocks noChangeShapeType="1"/>
          </p:cNvSpPr>
          <p:nvPr/>
        </p:nvSpPr>
        <p:spPr bwMode="auto">
          <a:xfrm>
            <a:off x="1435100" y="4581525"/>
            <a:ext cx="1697038"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712" name="Group 12"/>
          <p:cNvGrpSpPr>
            <a:grpSpLocks/>
          </p:cNvGrpSpPr>
          <p:nvPr/>
        </p:nvGrpSpPr>
        <p:grpSpPr bwMode="auto">
          <a:xfrm>
            <a:off x="6948488" y="2249488"/>
            <a:ext cx="1724025" cy="884237"/>
            <a:chOff x="3176" y="496"/>
            <a:chExt cx="1086" cy="557"/>
          </a:xfrm>
        </p:grpSpPr>
        <p:graphicFrame>
          <p:nvGraphicFramePr>
            <p:cNvPr id="72760" name="Object 13"/>
            <p:cNvGraphicFramePr>
              <a:graphicFrameLocks noChangeAspect="1"/>
            </p:cNvGraphicFramePr>
            <p:nvPr/>
          </p:nvGraphicFramePr>
          <p:xfrm>
            <a:off x="3232" y="805"/>
            <a:ext cx="974" cy="248"/>
          </p:xfrm>
          <a:graphic>
            <a:graphicData uri="http://schemas.openxmlformats.org/presentationml/2006/ole">
              <mc:AlternateContent xmlns:mc="http://schemas.openxmlformats.org/markup-compatibility/2006">
                <mc:Choice xmlns:v="urn:schemas-microsoft-com:vml" Requires="v">
                  <p:oleObj spid="_x0000_s72772" name="Equation" r:id="rId9" imgW="660113" imgH="177723" progId="Equation.DSMT4">
                    <p:embed/>
                  </p:oleObj>
                </mc:Choice>
                <mc:Fallback>
                  <p:oleObj name="Equation" r:id="rId9" imgW="660113" imgH="177723"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2" y="805"/>
                          <a:ext cx="97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61" name="Rectangle 14"/>
            <p:cNvSpPr>
              <a:spLocks noChangeArrowheads="1"/>
            </p:cNvSpPr>
            <p:nvPr/>
          </p:nvSpPr>
          <p:spPr bwMode="auto">
            <a:xfrm>
              <a:off x="3176" y="49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latin typeface="Times New Roman" panose="02020603050405020304" pitchFamily="18" charset="0"/>
                </a:rPr>
                <a:t>逻辑表达式</a:t>
              </a:r>
              <a:endParaRPr kumimoji="1" lang="en-US" altLang="zh-CN" sz="2400" b="0">
                <a:latin typeface="Times New Roman" panose="02020603050405020304" pitchFamily="18" charset="0"/>
              </a:endParaRPr>
            </a:p>
          </p:txBody>
        </p:sp>
      </p:grpSp>
      <p:sp>
        <p:nvSpPr>
          <p:cNvPr id="2" name="圆角矩形 1"/>
          <p:cNvSpPr/>
          <p:nvPr/>
        </p:nvSpPr>
        <p:spPr bwMode="auto">
          <a:xfrm>
            <a:off x="4591050" y="1703388"/>
            <a:ext cx="1873250" cy="1582737"/>
          </a:xfrm>
          <a:prstGeom prst="roundRect">
            <a:avLst/>
          </a:prstGeom>
          <a:solidFill>
            <a:schemeClr val="bg1">
              <a:lumMod val="8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wrap="none"/>
          <a:lstStyle/>
          <a:p>
            <a:pPr algn="ctr" eaLnBrk="1" hangingPunct="1">
              <a:defRPr/>
            </a:pPr>
            <a:endParaRPr lang="zh-CN" altLang="en-US"/>
          </a:p>
        </p:txBody>
      </p:sp>
      <p:sp>
        <p:nvSpPr>
          <p:cNvPr id="72714" name="矩形 2"/>
          <p:cNvSpPr>
            <a:spLocks noChangeArrowheads="1"/>
          </p:cNvSpPr>
          <p:nvPr/>
        </p:nvSpPr>
        <p:spPr bwMode="auto">
          <a:xfrm>
            <a:off x="4791075" y="3363913"/>
            <a:ext cx="15795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a:solidFill>
                  <a:srgbClr val="000066"/>
                </a:solidFill>
                <a:latin typeface="Times New Roman" panose="02020603050405020304" pitchFamily="18" charset="0"/>
              </a:rPr>
              <a:t>异或逻辑符号</a:t>
            </a:r>
            <a:endParaRPr kumimoji="1" lang="zh-CN" altLang="en-US" baseline="-25000">
              <a:solidFill>
                <a:srgbClr val="000066"/>
              </a:solidFill>
              <a:latin typeface="Times New Roman" panose="02020603050405020304" pitchFamily="18" charset="0"/>
            </a:endParaRPr>
          </a:p>
        </p:txBody>
      </p:sp>
      <p:grpSp>
        <p:nvGrpSpPr>
          <p:cNvPr id="72715" name="Group 12"/>
          <p:cNvGrpSpPr>
            <a:grpSpLocks/>
          </p:cNvGrpSpPr>
          <p:nvPr/>
        </p:nvGrpSpPr>
        <p:grpSpPr bwMode="auto">
          <a:xfrm>
            <a:off x="6932613" y="4981575"/>
            <a:ext cx="1724025" cy="898525"/>
            <a:chOff x="3176" y="496"/>
            <a:chExt cx="1086" cy="566"/>
          </a:xfrm>
        </p:grpSpPr>
        <p:graphicFrame>
          <p:nvGraphicFramePr>
            <p:cNvPr id="72758" name="Object 13"/>
            <p:cNvGraphicFramePr>
              <a:graphicFrameLocks noChangeAspect="1"/>
            </p:cNvGraphicFramePr>
            <p:nvPr/>
          </p:nvGraphicFramePr>
          <p:xfrm>
            <a:off x="3233" y="796"/>
            <a:ext cx="973" cy="266"/>
          </p:xfrm>
          <a:graphic>
            <a:graphicData uri="http://schemas.openxmlformats.org/presentationml/2006/ole">
              <mc:AlternateContent xmlns:mc="http://schemas.openxmlformats.org/markup-compatibility/2006">
                <mc:Choice xmlns:v="urn:schemas-microsoft-com:vml" Requires="v">
                  <p:oleObj spid="_x0000_s72773" name="Equation" r:id="rId11" imgW="660113" imgH="190417" progId="Equation.DSMT4">
                    <p:embed/>
                  </p:oleObj>
                </mc:Choice>
                <mc:Fallback>
                  <p:oleObj name="Equation" r:id="rId11" imgW="660113" imgH="190417"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 y="796"/>
                          <a:ext cx="97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59" name="Rectangle 14"/>
            <p:cNvSpPr>
              <a:spLocks noChangeArrowheads="1"/>
            </p:cNvSpPr>
            <p:nvPr/>
          </p:nvSpPr>
          <p:spPr bwMode="auto">
            <a:xfrm>
              <a:off x="3176" y="496"/>
              <a:ext cx="10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latin typeface="Times New Roman" panose="02020603050405020304" pitchFamily="18" charset="0"/>
                </a:rPr>
                <a:t>逻辑表达式</a:t>
              </a:r>
              <a:endParaRPr kumimoji="1" lang="en-US" altLang="zh-CN" sz="2400" b="0">
                <a:latin typeface="Times New Roman" panose="02020603050405020304" pitchFamily="18" charset="0"/>
              </a:endParaRPr>
            </a:p>
          </p:txBody>
        </p:sp>
      </p:grpSp>
      <p:sp>
        <p:nvSpPr>
          <p:cNvPr id="63" name="Freeform 2"/>
          <p:cNvSpPr>
            <a:spLocks/>
          </p:cNvSpPr>
          <p:nvPr/>
        </p:nvSpPr>
        <p:spPr bwMode="auto">
          <a:xfrm>
            <a:off x="5180013" y="2608263"/>
            <a:ext cx="76200" cy="388937"/>
          </a:xfrm>
          <a:custGeom>
            <a:avLst/>
            <a:gdLst>
              <a:gd name="T0" fmla="*/ 3 w 554"/>
              <a:gd name="T1" fmla="*/ 0 h 405"/>
              <a:gd name="T2" fmla="*/ 39 w 554"/>
              <a:gd name="T3" fmla="*/ 55 h 405"/>
              <a:gd name="T4" fmla="*/ 58 w 554"/>
              <a:gd name="T5" fmla="*/ 100 h 405"/>
              <a:gd name="T6" fmla="*/ 76 w 554"/>
              <a:gd name="T7" fmla="*/ 154 h 405"/>
              <a:gd name="T8" fmla="*/ 80 w 554"/>
              <a:gd name="T9" fmla="*/ 202 h 405"/>
              <a:gd name="T10" fmla="*/ 76 w 554"/>
              <a:gd name="T11" fmla="*/ 258 h 405"/>
              <a:gd name="T12" fmla="*/ 61 w 554"/>
              <a:gd name="T13" fmla="*/ 306 h 405"/>
              <a:gd name="T14" fmla="*/ 33 w 554"/>
              <a:gd name="T15" fmla="*/ 355 h 405"/>
              <a:gd name="T16" fmla="*/ 0 w 554"/>
              <a:gd name="T17" fmla="*/ 405 h 405"/>
              <a:gd name="T18" fmla="*/ 307 w 554"/>
              <a:gd name="T19" fmla="*/ 404 h 405"/>
              <a:gd name="T20" fmla="*/ 355 w 554"/>
              <a:gd name="T21" fmla="*/ 390 h 405"/>
              <a:gd name="T22" fmla="*/ 401 w 554"/>
              <a:gd name="T23" fmla="*/ 369 h 405"/>
              <a:gd name="T24" fmla="*/ 442 w 554"/>
              <a:gd name="T25" fmla="*/ 337 h 405"/>
              <a:gd name="T26" fmla="*/ 479 w 554"/>
              <a:gd name="T27" fmla="*/ 300 h 405"/>
              <a:gd name="T28" fmla="*/ 518 w 554"/>
              <a:gd name="T29" fmla="*/ 258 h 405"/>
              <a:gd name="T30" fmla="*/ 554 w 554"/>
              <a:gd name="T31" fmla="*/ 204 h 405"/>
              <a:gd name="T32" fmla="*/ 515 w 554"/>
              <a:gd name="T33" fmla="*/ 150 h 405"/>
              <a:gd name="T34" fmla="*/ 479 w 554"/>
              <a:gd name="T35" fmla="*/ 108 h 405"/>
              <a:gd name="T36" fmla="*/ 442 w 554"/>
              <a:gd name="T37" fmla="*/ 71 h 405"/>
              <a:gd name="T38" fmla="*/ 401 w 554"/>
              <a:gd name="T39" fmla="*/ 39 h 405"/>
              <a:gd name="T40" fmla="*/ 355 w 554"/>
              <a:gd name="T41" fmla="*/ 18 h 405"/>
              <a:gd name="T42" fmla="*/ 307 w 554"/>
              <a:gd name="T43" fmla="*/ 1 h 405"/>
              <a:gd name="T44" fmla="*/ 3 w 554"/>
              <a:gd name="T45" fmla="*/ 0 h 405"/>
              <a:gd name="connsiteX0" fmla="*/ 10000 w 11713"/>
              <a:gd name="connsiteY0" fmla="*/ 5037 h 10000"/>
              <a:gd name="connsiteX1" fmla="*/ 9296 w 11713"/>
              <a:gd name="connsiteY1" fmla="*/ 3704 h 10000"/>
              <a:gd name="connsiteX2" fmla="*/ 8646 w 11713"/>
              <a:gd name="connsiteY2" fmla="*/ 2667 h 10000"/>
              <a:gd name="connsiteX3" fmla="*/ 7978 w 11713"/>
              <a:gd name="connsiteY3" fmla="*/ 1753 h 10000"/>
              <a:gd name="connsiteX4" fmla="*/ 7238 w 11713"/>
              <a:gd name="connsiteY4" fmla="*/ 963 h 10000"/>
              <a:gd name="connsiteX5" fmla="*/ 6408 w 11713"/>
              <a:gd name="connsiteY5" fmla="*/ 444 h 10000"/>
              <a:gd name="connsiteX6" fmla="*/ 5542 w 11713"/>
              <a:gd name="connsiteY6" fmla="*/ 25 h 10000"/>
              <a:gd name="connsiteX7" fmla="*/ 54 w 11713"/>
              <a:gd name="connsiteY7" fmla="*/ 0 h 10000"/>
              <a:gd name="connsiteX8" fmla="*/ 704 w 11713"/>
              <a:gd name="connsiteY8" fmla="*/ 1358 h 10000"/>
              <a:gd name="connsiteX9" fmla="*/ 1047 w 11713"/>
              <a:gd name="connsiteY9" fmla="*/ 2469 h 10000"/>
              <a:gd name="connsiteX10" fmla="*/ 1372 w 11713"/>
              <a:gd name="connsiteY10" fmla="*/ 3802 h 10000"/>
              <a:gd name="connsiteX11" fmla="*/ 1444 w 11713"/>
              <a:gd name="connsiteY11" fmla="*/ 4988 h 10000"/>
              <a:gd name="connsiteX12" fmla="*/ 1372 w 11713"/>
              <a:gd name="connsiteY12" fmla="*/ 6370 h 10000"/>
              <a:gd name="connsiteX13" fmla="*/ 1101 w 11713"/>
              <a:gd name="connsiteY13" fmla="*/ 7556 h 10000"/>
              <a:gd name="connsiteX14" fmla="*/ 596 w 11713"/>
              <a:gd name="connsiteY14" fmla="*/ 8765 h 10000"/>
              <a:gd name="connsiteX15" fmla="*/ 0 w 11713"/>
              <a:gd name="connsiteY15" fmla="*/ 10000 h 10000"/>
              <a:gd name="connsiteX16" fmla="*/ 5542 w 11713"/>
              <a:gd name="connsiteY16" fmla="*/ 9975 h 10000"/>
              <a:gd name="connsiteX17" fmla="*/ 6408 w 11713"/>
              <a:gd name="connsiteY17" fmla="*/ 9630 h 10000"/>
              <a:gd name="connsiteX18" fmla="*/ 7238 w 11713"/>
              <a:gd name="connsiteY18" fmla="*/ 9111 h 10000"/>
              <a:gd name="connsiteX19" fmla="*/ 7978 w 11713"/>
              <a:gd name="connsiteY19" fmla="*/ 8321 h 10000"/>
              <a:gd name="connsiteX20" fmla="*/ 8646 w 11713"/>
              <a:gd name="connsiteY20" fmla="*/ 7407 h 10000"/>
              <a:gd name="connsiteX21" fmla="*/ 9350 w 11713"/>
              <a:gd name="connsiteY21" fmla="*/ 6370 h 10000"/>
              <a:gd name="connsiteX22" fmla="*/ 11713 w 11713"/>
              <a:gd name="connsiteY22" fmla="*/ 7385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5542 w 10000"/>
              <a:gd name="connsiteY16" fmla="*/ 9975 h 10000"/>
              <a:gd name="connsiteX17" fmla="*/ 6408 w 10000"/>
              <a:gd name="connsiteY17" fmla="*/ 9630 h 10000"/>
              <a:gd name="connsiteX18" fmla="*/ 7238 w 10000"/>
              <a:gd name="connsiteY18" fmla="*/ 9111 h 10000"/>
              <a:gd name="connsiteX19" fmla="*/ 7978 w 10000"/>
              <a:gd name="connsiteY19" fmla="*/ 8321 h 10000"/>
              <a:gd name="connsiteX20" fmla="*/ 8646 w 10000"/>
              <a:gd name="connsiteY20" fmla="*/ 7407 h 10000"/>
              <a:gd name="connsiteX21" fmla="*/ 9350 w 10000"/>
              <a:gd name="connsiteY21" fmla="*/ 637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19" fmla="*/ 8646 w 10000"/>
              <a:gd name="connsiteY19" fmla="*/ 7407 h 10000"/>
              <a:gd name="connsiteX20" fmla="*/ 9350 w 10000"/>
              <a:gd name="connsiteY20" fmla="*/ 637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19" fmla="*/ 8646 w 10000"/>
              <a:gd name="connsiteY19" fmla="*/ 7407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4 w 10000"/>
              <a:gd name="connsiteY6" fmla="*/ 0 h 10000"/>
              <a:gd name="connsiteX7" fmla="*/ 704 w 10000"/>
              <a:gd name="connsiteY7" fmla="*/ 1358 h 10000"/>
              <a:gd name="connsiteX8" fmla="*/ 1047 w 10000"/>
              <a:gd name="connsiteY8" fmla="*/ 2469 h 10000"/>
              <a:gd name="connsiteX9" fmla="*/ 1372 w 10000"/>
              <a:gd name="connsiteY9" fmla="*/ 3802 h 10000"/>
              <a:gd name="connsiteX10" fmla="*/ 1444 w 10000"/>
              <a:gd name="connsiteY10" fmla="*/ 4988 h 10000"/>
              <a:gd name="connsiteX11" fmla="*/ 1372 w 10000"/>
              <a:gd name="connsiteY11" fmla="*/ 6370 h 10000"/>
              <a:gd name="connsiteX12" fmla="*/ 1101 w 10000"/>
              <a:gd name="connsiteY12" fmla="*/ 7556 h 10000"/>
              <a:gd name="connsiteX13" fmla="*/ 596 w 10000"/>
              <a:gd name="connsiteY13" fmla="*/ 8765 h 10000"/>
              <a:gd name="connsiteX14" fmla="*/ 0 w 10000"/>
              <a:gd name="connsiteY14" fmla="*/ 1000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54 w 10000"/>
              <a:gd name="connsiteY5" fmla="*/ 0 h 10000"/>
              <a:gd name="connsiteX6" fmla="*/ 704 w 10000"/>
              <a:gd name="connsiteY6" fmla="*/ 1358 h 10000"/>
              <a:gd name="connsiteX7" fmla="*/ 1047 w 10000"/>
              <a:gd name="connsiteY7" fmla="*/ 2469 h 10000"/>
              <a:gd name="connsiteX8" fmla="*/ 1372 w 10000"/>
              <a:gd name="connsiteY8" fmla="*/ 3802 h 10000"/>
              <a:gd name="connsiteX9" fmla="*/ 1444 w 10000"/>
              <a:gd name="connsiteY9" fmla="*/ 4988 h 10000"/>
              <a:gd name="connsiteX10" fmla="*/ 1372 w 10000"/>
              <a:gd name="connsiteY10" fmla="*/ 6370 h 10000"/>
              <a:gd name="connsiteX11" fmla="*/ 1101 w 10000"/>
              <a:gd name="connsiteY11" fmla="*/ 7556 h 10000"/>
              <a:gd name="connsiteX12" fmla="*/ 596 w 10000"/>
              <a:gd name="connsiteY12" fmla="*/ 8765 h 10000"/>
              <a:gd name="connsiteX13" fmla="*/ 0 w 10000"/>
              <a:gd name="connsiteY13" fmla="*/ 10000 h 10000"/>
              <a:gd name="connsiteX0" fmla="*/ 9296 w 9296"/>
              <a:gd name="connsiteY0" fmla="*/ 3704 h 10000"/>
              <a:gd name="connsiteX1" fmla="*/ 8646 w 9296"/>
              <a:gd name="connsiteY1" fmla="*/ 2667 h 10000"/>
              <a:gd name="connsiteX2" fmla="*/ 7978 w 9296"/>
              <a:gd name="connsiteY2" fmla="*/ 1753 h 10000"/>
              <a:gd name="connsiteX3" fmla="*/ 7238 w 9296"/>
              <a:gd name="connsiteY3" fmla="*/ 963 h 10000"/>
              <a:gd name="connsiteX4" fmla="*/ 54 w 9296"/>
              <a:gd name="connsiteY4" fmla="*/ 0 h 10000"/>
              <a:gd name="connsiteX5" fmla="*/ 704 w 9296"/>
              <a:gd name="connsiteY5" fmla="*/ 1358 h 10000"/>
              <a:gd name="connsiteX6" fmla="*/ 1047 w 9296"/>
              <a:gd name="connsiteY6" fmla="*/ 2469 h 10000"/>
              <a:gd name="connsiteX7" fmla="*/ 1372 w 9296"/>
              <a:gd name="connsiteY7" fmla="*/ 3802 h 10000"/>
              <a:gd name="connsiteX8" fmla="*/ 1444 w 9296"/>
              <a:gd name="connsiteY8" fmla="*/ 4988 h 10000"/>
              <a:gd name="connsiteX9" fmla="*/ 1372 w 9296"/>
              <a:gd name="connsiteY9" fmla="*/ 6370 h 10000"/>
              <a:gd name="connsiteX10" fmla="*/ 1101 w 9296"/>
              <a:gd name="connsiteY10" fmla="*/ 7556 h 10000"/>
              <a:gd name="connsiteX11" fmla="*/ 596 w 9296"/>
              <a:gd name="connsiteY11" fmla="*/ 8765 h 10000"/>
              <a:gd name="connsiteX12" fmla="*/ 0 w 9296"/>
              <a:gd name="connsiteY12" fmla="*/ 10000 h 10000"/>
              <a:gd name="connsiteX0" fmla="*/ 9301 w 9301"/>
              <a:gd name="connsiteY0" fmla="*/ 2667 h 10000"/>
              <a:gd name="connsiteX1" fmla="*/ 8582 w 9301"/>
              <a:gd name="connsiteY1" fmla="*/ 1753 h 10000"/>
              <a:gd name="connsiteX2" fmla="*/ 7786 w 9301"/>
              <a:gd name="connsiteY2" fmla="*/ 963 h 10000"/>
              <a:gd name="connsiteX3" fmla="*/ 58 w 9301"/>
              <a:gd name="connsiteY3" fmla="*/ 0 h 10000"/>
              <a:gd name="connsiteX4" fmla="*/ 757 w 9301"/>
              <a:gd name="connsiteY4" fmla="*/ 1358 h 10000"/>
              <a:gd name="connsiteX5" fmla="*/ 1126 w 9301"/>
              <a:gd name="connsiteY5" fmla="*/ 2469 h 10000"/>
              <a:gd name="connsiteX6" fmla="*/ 1476 w 9301"/>
              <a:gd name="connsiteY6" fmla="*/ 3802 h 10000"/>
              <a:gd name="connsiteX7" fmla="*/ 1553 w 9301"/>
              <a:gd name="connsiteY7" fmla="*/ 4988 h 10000"/>
              <a:gd name="connsiteX8" fmla="*/ 1476 w 9301"/>
              <a:gd name="connsiteY8" fmla="*/ 6370 h 10000"/>
              <a:gd name="connsiteX9" fmla="*/ 1184 w 9301"/>
              <a:gd name="connsiteY9" fmla="*/ 7556 h 10000"/>
              <a:gd name="connsiteX10" fmla="*/ 641 w 9301"/>
              <a:gd name="connsiteY10" fmla="*/ 8765 h 10000"/>
              <a:gd name="connsiteX11" fmla="*/ 0 w 9301"/>
              <a:gd name="connsiteY11" fmla="*/ 10000 h 10000"/>
              <a:gd name="connsiteX0" fmla="*/ 9227 w 9227"/>
              <a:gd name="connsiteY0" fmla="*/ 1753 h 10000"/>
              <a:gd name="connsiteX1" fmla="*/ 8371 w 9227"/>
              <a:gd name="connsiteY1" fmla="*/ 963 h 10000"/>
              <a:gd name="connsiteX2" fmla="*/ 62 w 9227"/>
              <a:gd name="connsiteY2" fmla="*/ 0 h 10000"/>
              <a:gd name="connsiteX3" fmla="*/ 814 w 9227"/>
              <a:gd name="connsiteY3" fmla="*/ 1358 h 10000"/>
              <a:gd name="connsiteX4" fmla="*/ 1211 w 9227"/>
              <a:gd name="connsiteY4" fmla="*/ 2469 h 10000"/>
              <a:gd name="connsiteX5" fmla="*/ 1587 w 9227"/>
              <a:gd name="connsiteY5" fmla="*/ 3802 h 10000"/>
              <a:gd name="connsiteX6" fmla="*/ 1670 w 9227"/>
              <a:gd name="connsiteY6" fmla="*/ 4988 h 10000"/>
              <a:gd name="connsiteX7" fmla="*/ 1587 w 9227"/>
              <a:gd name="connsiteY7" fmla="*/ 6370 h 10000"/>
              <a:gd name="connsiteX8" fmla="*/ 1273 w 9227"/>
              <a:gd name="connsiteY8" fmla="*/ 7556 h 10000"/>
              <a:gd name="connsiteX9" fmla="*/ 689 w 9227"/>
              <a:gd name="connsiteY9" fmla="*/ 8765 h 10000"/>
              <a:gd name="connsiteX10" fmla="*/ 0 w 9227"/>
              <a:gd name="connsiteY10" fmla="*/ 10000 h 10000"/>
              <a:gd name="connsiteX0" fmla="*/ 9072 w 9072"/>
              <a:gd name="connsiteY0" fmla="*/ 963 h 10000"/>
              <a:gd name="connsiteX1" fmla="*/ 67 w 9072"/>
              <a:gd name="connsiteY1" fmla="*/ 0 h 10000"/>
              <a:gd name="connsiteX2" fmla="*/ 882 w 9072"/>
              <a:gd name="connsiteY2" fmla="*/ 1358 h 10000"/>
              <a:gd name="connsiteX3" fmla="*/ 1312 w 9072"/>
              <a:gd name="connsiteY3" fmla="*/ 2469 h 10000"/>
              <a:gd name="connsiteX4" fmla="*/ 1720 w 9072"/>
              <a:gd name="connsiteY4" fmla="*/ 3802 h 10000"/>
              <a:gd name="connsiteX5" fmla="*/ 1810 w 9072"/>
              <a:gd name="connsiteY5" fmla="*/ 4988 h 10000"/>
              <a:gd name="connsiteX6" fmla="*/ 1720 w 9072"/>
              <a:gd name="connsiteY6" fmla="*/ 6370 h 10000"/>
              <a:gd name="connsiteX7" fmla="*/ 1380 w 9072"/>
              <a:gd name="connsiteY7" fmla="*/ 7556 h 10000"/>
              <a:gd name="connsiteX8" fmla="*/ 747 w 9072"/>
              <a:gd name="connsiteY8" fmla="*/ 8765 h 10000"/>
              <a:gd name="connsiteX9" fmla="*/ 0 w 9072"/>
              <a:gd name="connsiteY9" fmla="*/ 10000 h 10000"/>
              <a:gd name="connsiteX0" fmla="*/ 74 w 1995"/>
              <a:gd name="connsiteY0" fmla="*/ 0 h 10000"/>
              <a:gd name="connsiteX1" fmla="*/ 972 w 1995"/>
              <a:gd name="connsiteY1" fmla="*/ 1358 h 10000"/>
              <a:gd name="connsiteX2" fmla="*/ 1446 w 1995"/>
              <a:gd name="connsiteY2" fmla="*/ 2469 h 10000"/>
              <a:gd name="connsiteX3" fmla="*/ 1896 w 1995"/>
              <a:gd name="connsiteY3" fmla="*/ 3802 h 10000"/>
              <a:gd name="connsiteX4" fmla="*/ 1995 w 1995"/>
              <a:gd name="connsiteY4" fmla="*/ 4988 h 10000"/>
              <a:gd name="connsiteX5" fmla="*/ 1896 w 1995"/>
              <a:gd name="connsiteY5" fmla="*/ 6370 h 10000"/>
              <a:gd name="connsiteX6" fmla="*/ 1521 w 1995"/>
              <a:gd name="connsiteY6" fmla="*/ 7556 h 10000"/>
              <a:gd name="connsiteX7" fmla="*/ 823 w 1995"/>
              <a:gd name="connsiteY7" fmla="*/ 8765 h 10000"/>
              <a:gd name="connsiteX8" fmla="*/ 0 w 1995"/>
              <a:gd name="connsiteY8"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 h="10000">
                <a:moveTo>
                  <a:pt x="74" y="0"/>
                </a:moveTo>
                <a:lnTo>
                  <a:pt x="972" y="1358"/>
                </a:lnTo>
                <a:lnTo>
                  <a:pt x="1446" y="2469"/>
                </a:lnTo>
                <a:cubicBezTo>
                  <a:pt x="1596" y="2913"/>
                  <a:pt x="1745" y="3358"/>
                  <a:pt x="1896" y="3802"/>
                </a:cubicBezTo>
                <a:cubicBezTo>
                  <a:pt x="1929" y="4197"/>
                  <a:pt x="1963" y="4593"/>
                  <a:pt x="1995" y="4988"/>
                </a:cubicBezTo>
                <a:cubicBezTo>
                  <a:pt x="1963" y="5449"/>
                  <a:pt x="1929" y="5909"/>
                  <a:pt x="1896" y="6370"/>
                </a:cubicBezTo>
                <a:cubicBezTo>
                  <a:pt x="1771" y="6765"/>
                  <a:pt x="1645" y="7161"/>
                  <a:pt x="1521" y="7556"/>
                </a:cubicBezTo>
                <a:lnTo>
                  <a:pt x="823" y="8765"/>
                </a:lnTo>
                <a:lnTo>
                  <a:pt x="0" y="10000"/>
                </a:lnTo>
              </a:path>
            </a:pathLst>
          </a:custGeom>
          <a:solidFill>
            <a:schemeClr val="bg1">
              <a:lumMod val="85000"/>
            </a:schemeClr>
          </a:solidFill>
          <a:ln w="19050">
            <a:solidFill>
              <a:srgbClr val="000000"/>
            </a:solidFill>
            <a:round/>
            <a:headEnd/>
            <a:tailEnd/>
          </a:ln>
        </p:spPr>
        <p:txBody>
          <a:bodyPr/>
          <a:lstStyle/>
          <a:p>
            <a:pPr>
              <a:defRPr/>
            </a:pPr>
            <a:endParaRPr lang="zh-CN" altLang="en-US"/>
          </a:p>
        </p:txBody>
      </p:sp>
      <p:sp>
        <p:nvSpPr>
          <p:cNvPr id="72717" name="Line 9"/>
          <p:cNvSpPr>
            <a:spLocks noChangeShapeType="1"/>
          </p:cNvSpPr>
          <p:nvPr/>
        </p:nvSpPr>
        <p:spPr bwMode="auto">
          <a:xfrm>
            <a:off x="5673725" y="2813050"/>
            <a:ext cx="342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8" name="Line 10"/>
          <p:cNvSpPr>
            <a:spLocks noChangeShapeType="1"/>
          </p:cNvSpPr>
          <p:nvPr/>
        </p:nvSpPr>
        <p:spPr bwMode="auto">
          <a:xfrm>
            <a:off x="5046663" y="2955925"/>
            <a:ext cx="37623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9" name="Line 11"/>
          <p:cNvSpPr>
            <a:spLocks noChangeShapeType="1"/>
          </p:cNvSpPr>
          <p:nvPr/>
        </p:nvSpPr>
        <p:spPr bwMode="auto">
          <a:xfrm>
            <a:off x="5046663" y="2668588"/>
            <a:ext cx="3762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Freeform 2"/>
          <p:cNvSpPr>
            <a:spLocks/>
          </p:cNvSpPr>
          <p:nvPr/>
        </p:nvSpPr>
        <p:spPr bwMode="auto">
          <a:xfrm>
            <a:off x="5253038" y="2617788"/>
            <a:ext cx="533400" cy="388937"/>
          </a:xfrm>
          <a:custGeom>
            <a:avLst/>
            <a:gdLst>
              <a:gd name="T0" fmla="*/ 2782538 w 554"/>
              <a:gd name="T1" fmla="*/ 0 h 405"/>
              <a:gd name="T2" fmla="*/ 36176844 w 554"/>
              <a:gd name="T3" fmla="*/ 50796133 h 405"/>
              <a:gd name="T4" fmla="*/ 53802152 w 554"/>
              <a:gd name="T5" fmla="*/ 92356692 h 405"/>
              <a:gd name="T6" fmla="*/ 70499305 w 554"/>
              <a:gd name="T7" fmla="*/ 142229939 h 405"/>
              <a:gd name="T8" fmla="*/ 74209997 w 554"/>
              <a:gd name="T9" fmla="*/ 186561075 h 405"/>
              <a:gd name="T10" fmla="*/ 70499305 w 554"/>
              <a:gd name="T11" fmla="*/ 238281053 h 405"/>
              <a:gd name="T12" fmla="*/ 56584690 w 554"/>
              <a:gd name="T13" fmla="*/ 282612188 h 405"/>
              <a:gd name="T14" fmla="*/ 30611768 w 554"/>
              <a:gd name="T15" fmla="*/ 327867169 h 405"/>
              <a:gd name="T16" fmla="*/ 0 w 554"/>
              <a:gd name="T17" fmla="*/ 374045995 h 405"/>
              <a:gd name="T18" fmla="*/ 284779757 w 554"/>
              <a:gd name="T19" fmla="*/ 373122149 h 405"/>
              <a:gd name="T20" fmla="*/ 329306140 w 554"/>
              <a:gd name="T21" fmla="*/ 360192155 h 405"/>
              <a:gd name="T22" fmla="*/ 371977177 w 554"/>
              <a:gd name="T23" fmla="*/ 340797163 h 405"/>
              <a:gd name="T24" fmla="*/ 410009368 w 554"/>
              <a:gd name="T25" fmla="*/ 311242753 h 405"/>
              <a:gd name="T26" fmla="*/ 444330865 w 554"/>
              <a:gd name="T27" fmla="*/ 277071036 h 405"/>
              <a:gd name="T28" fmla="*/ 480508672 w 554"/>
              <a:gd name="T29" fmla="*/ 238281053 h 405"/>
              <a:gd name="T30" fmla="*/ 513902978 w 554"/>
              <a:gd name="T31" fmla="*/ 188408766 h 405"/>
              <a:gd name="T32" fmla="*/ 477726134 w 554"/>
              <a:gd name="T33" fmla="*/ 138535518 h 405"/>
              <a:gd name="T34" fmla="*/ 444330865 w 554"/>
              <a:gd name="T35" fmla="*/ 99745535 h 405"/>
              <a:gd name="T36" fmla="*/ 410009368 w 554"/>
              <a:gd name="T37" fmla="*/ 65573818 h 405"/>
              <a:gd name="T38" fmla="*/ 371977177 w 554"/>
              <a:gd name="T39" fmla="*/ 36019408 h 405"/>
              <a:gd name="T40" fmla="*/ 329306140 w 554"/>
              <a:gd name="T41" fmla="*/ 16624416 h 405"/>
              <a:gd name="T42" fmla="*/ 284779757 w 554"/>
              <a:gd name="T43" fmla="*/ 923845 h 405"/>
              <a:gd name="T44" fmla="*/ 2782538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grpSp>
        <p:nvGrpSpPr>
          <p:cNvPr id="72721" name="组合 73"/>
          <p:cNvGrpSpPr>
            <a:grpSpLocks/>
          </p:cNvGrpSpPr>
          <p:nvPr/>
        </p:nvGrpSpPr>
        <p:grpSpPr bwMode="auto">
          <a:xfrm>
            <a:off x="5051425" y="1908175"/>
            <a:ext cx="971550" cy="458788"/>
            <a:chOff x="3096822" y="908650"/>
            <a:chExt cx="971108" cy="458274"/>
          </a:xfrm>
        </p:grpSpPr>
        <p:sp>
          <p:nvSpPr>
            <p:cNvPr id="72752" name="Line 9"/>
            <p:cNvSpPr>
              <a:spLocks noChangeShapeType="1"/>
            </p:cNvSpPr>
            <p:nvPr/>
          </p:nvSpPr>
          <p:spPr bwMode="auto">
            <a:xfrm>
              <a:off x="3619968" y="1137787"/>
              <a:ext cx="4479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53" name="组合 75"/>
            <p:cNvGrpSpPr>
              <a:grpSpLocks/>
            </p:cNvGrpSpPr>
            <p:nvPr/>
          </p:nvGrpSpPr>
          <p:grpSpPr bwMode="auto">
            <a:xfrm>
              <a:off x="3096822" y="991479"/>
              <a:ext cx="377190" cy="289442"/>
              <a:chOff x="3114660" y="980660"/>
              <a:chExt cx="377190" cy="289442"/>
            </a:xfrm>
          </p:grpSpPr>
          <p:sp>
            <p:nvSpPr>
              <p:cNvPr id="72756"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7"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54"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72755"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=1</a:t>
              </a:r>
            </a:p>
          </p:txBody>
        </p:sp>
      </p:grpSp>
      <p:sp>
        <p:nvSpPr>
          <p:cNvPr id="72722" name="矩形 81"/>
          <p:cNvSpPr>
            <a:spLocks noChangeArrowheads="1"/>
          </p:cNvSpPr>
          <p:nvPr/>
        </p:nvSpPr>
        <p:spPr bwMode="auto">
          <a:xfrm>
            <a:off x="4770438" y="1814513"/>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2723" name="矩形 82"/>
          <p:cNvSpPr>
            <a:spLocks noChangeArrowheads="1"/>
          </p:cNvSpPr>
          <p:nvPr/>
        </p:nvSpPr>
        <p:spPr bwMode="auto">
          <a:xfrm>
            <a:off x="4764088" y="2103438"/>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2724" name="矩形 83"/>
          <p:cNvSpPr>
            <a:spLocks noChangeArrowheads="1"/>
          </p:cNvSpPr>
          <p:nvPr/>
        </p:nvSpPr>
        <p:spPr bwMode="auto">
          <a:xfrm>
            <a:off x="4786313" y="2481263"/>
            <a:ext cx="3254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2725" name="矩形 84"/>
          <p:cNvSpPr>
            <a:spLocks noChangeArrowheads="1"/>
          </p:cNvSpPr>
          <p:nvPr/>
        </p:nvSpPr>
        <p:spPr bwMode="auto">
          <a:xfrm>
            <a:off x="4779963" y="2770188"/>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2726" name="矩形 85"/>
          <p:cNvSpPr>
            <a:spLocks noChangeArrowheads="1"/>
          </p:cNvSpPr>
          <p:nvPr/>
        </p:nvSpPr>
        <p:spPr bwMode="auto">
          <a:xfrm>
            <a:off x="5964238" y="1971675"/>
            <a:ext cx="3127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72727" name="矩形 86"/>
          <p:cNvSpPr>
            <a:spLocks noChangeArrowheads="1"/>
          </p:cNvSpPr>
          <p:nvPr/>
        </p:nvSpPr>
        <p:spPr bwMode="auto">
          <a:xfrm>
            <a:off x="5997575" y="2667000"/>
            <a:ext cx="3127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88" name="圆角矩形 87"/>
          <p:cNvSpPr/>
          <p:nvPr/>
        </p:nvSpPr>
        <p:spPr bwMode="auto">
          <a:xfrm>
            <a:off x="4591050" y="4565650"/>
            <a:ext cx="1873250" cy="1584325"/>
          </a:xfrm>
          <a:prstGeom prst="roundRect">
            <a:avLst/>
          </a:prstGeom>
          <a:solidFill>
            <a:schemeClr val="bg1">
              <a:lumMod val="85000"/>
            </a:schemeClr>
          </a:solidFill>
          <a:ln w="9525" cap="flat" cmpd="sng" algn="ctr">
            <a:solidFill>
              <a:schemeClr val="accent1">
                <a:lumMod val="40000"/>
                <a:lumOff val="60000"/>
              </a:schemeClr>
            </a:solidFill>
            <a:prstDash val="solid"/>
            <a:round/>
            <a:headEnd type="none" w="med" len="med"/>
            <a:tailEnd type="none" w="med" len="med"/>
          </a:ln>
          <a:effectLst/>
          <a:extLst/>
        </p:spPr>
        <p:txBody>
          <a:bodyPr wrap="none"/>
          <a:lstStyle/>
          <a:p>
            <a:pPr algn="ctr" eaLnBrk="1" hangingPunct="1">
              <a:defRPr/>
            </a:pPr>
            <a:endParaRPr lang="zh-CN" altLang="en-US"/>
          </a:p>
        </p:txBody>
      </p:sp>
      <p:sp>
        <p:nvSpPr>
          <p:cNvPr id="72729" name="矩形 88"/>
          <p:cNvSpPr>
            <a:spLocks noChangeArrowheads="1"/>
          </p:cNvSpPr>
          <p:nvPr/>
        </p:nvSpPr>
        <p:spPr bwMode="auto">
          <a:xfrm>
            <a:off x="4791075" y="6226175"/>
            <a:ext cx="15795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a:solidFill>
                  <a:srgbClr val="000066"/>
                </a:solidFill>
                <a:latin typeface="Times New Roman" panose="02020603050405020304" pitchFamily="18" charset="0"/>
              </a:rPr>
              <a:t>同或逻辑符号</a:t>
            </a:r>
            <a:endParaRPr kumimoji="1" lang="zh-CN" altLang="en-US" baseline="-25000">
              <a:solidFill>
                <a:srgbClr val="000066"/>
              </a:solidFill>
              <a:latin typeface="Times New Roman" panose="02020603050405020304" pitchFamily="18" charset="0"/>
            </a:endParaRPr>
          </a:p>
        </p:txBody>
      </p:sp>
      <p:sp>
        <p:nvSpPr>
          <p:cNvPr id="90" name="Freeform 2"/>
          <p:cNvSpPr>
            <a:spLocks/>
          </p:cNvSpPr>
          <p:nvPr/>
        </p:nvSpPr>
        <p:spPr bwMode="auto">
          <a:xfrm>
            <a:off x="5180013" y="5470525"/>
            <a:ext cx="76200" cy="390525"/>
          </a:xfrm>
          <a:custGeom>
            <a:avLst/>
            <a:gdLst>
              <a:gd name="T0" fmla="*/ 3 w 554"/>
              <a:gd name="T1" fmla="*/ 0 h 405"/>
              <a:gd name="T2" fmla="*/ 39 w 554"/>
              <a:gd name="T3" fmla="*/ 55 h 405"/>
              <a:gd name="T4" fmla="*/ 58 w 554"/>
              <a:gd name="T5" fmla="*/ 100 h 405"/>
              <a:gd name="T6" fmla="*/ 76 w 554"/>
              <a:gd name="T7" fmla="*/ 154 h 405"/>
              <a:gd name="T8" fmla="*/ 80 w 554"/>
              <a:gd name="T9" fmla="*/ 202 h 405"/>
              <a:gd name="T10" fmla="*/ 76 w 554"/>
              <a:gd name="T11" fmla="*/ 258 h 405"/>
              <a:gd name="T12" fmla="*/ 61 w 554"/>
              <a:gd name="T13" fmla="*/ 306 h 405"/>
              <a:gd name="T14" fmla="*/ 33 w 554"/>
              <a:gd name="T15" fmla="*/ 355 h 405"/>
              <a:gd name="T16" fmla="*/ 0 w 554"/>
              <a:gd name="T17" fmla="*/ 405 h 405"/>
              <a:gd name="T18" fmla="*/ 307 w 554"/>
              <a:gd name="T19" fmla="*/ 404 h 405"/>
              <a:gd name="T20" fmla="*/ 355 w 554"/>
              <a:gd name="T21" fmla="*/ 390 h 405"/>
              <a:gd name="T22" fmla="*/ 401 w 554"/>
              <a:gd name="T23" fmla="*/ 369 h 405"/>
              <a:gd name="T24" fmla="*/ 442 w 554"/>
              <a:gd name="T25" fmla="*/ 337 h 405"/>
              <a:gd name="T26" fmla="*/ 479 w 554"/>
              <a:gd name="T27" fmla="*/ 300 h 405"/>
              <a:gd name="T28" fmla="*/ 518 w 554"/>
              <a:gd name="T29" fmla="*/ 258 h 405"/>
              <a:gd name="T30" fmla="*/ 554 w 554"/>
              <a:gd name="T31" fmla="*/ 204 h 405"/>
              <a:gd name="T32" fmla="*/ 515 w 554"/>
              <a:gd name="T33" fmla="*/ 150 h 405"/>
              <a:gd name="T34" fmla="*/ 479 w 554"/>
              <a:gd name="T35" fmla="*/ 108 h 405"/>
              <a:gd name="T36" fmla="*/ 442 w 554"/>
              <a:gd name="T37" fmla="*/ 71 h 405"/>
              <a:gd name="T38" fmla="*/ 401 w 554"/>
              <a:gd name="T39" fmla="*/ 39 h 405"/>
              <a:gd name="T40" fmla="*/ 355 w 554"/>
              <a:gd name="T41" fmla="*/ 18 h 405"/>
              <a:gd name="T42" fmla="*/ 307 w 554"/>
              <a:gd name="T43" fmla="*/ 1 h 405"/>
              <a:gd name="T44" fmla="*/ 3 w 554"/>
              <a:gd name="T45" fmla="*/ 0 h 405"/>
              <a:gd name="connsiteX0" fmla="*/ 10000 w 11713"/>
              <a:gd name="connsiteY0" fmla="*/ 5037 h 10000"/>
              <a:gd name="connsiteX1" fmla="*/ 9296 w 11713"/>
              <a:gd name="connsiteY1" fmla="*/ 3704 h 10000"/>
              <a:gd name="connsiteX2" fmla="*/ 8646 w 11713"/>
              <a:gd name="connsiteY2" fmla="*/ 2667 h 10000"/>
              <a:gd name="connsiteX3" fmla="*/ 7978 w 11713"/>
              <a:gd name="connsiteY3" fmla="*/ 1753 h 10000"/>
              <a:gd name="connsiteX4" fmla="*/ 7238 w 11713"/>
              <a:gd name="connsiteY4" fmla="*/ 963 h 10000"/>
              <a:gd name="connsiteX5" fmla="*/ 6408 w 11713"/>
              <a:gd name="connsiteY5" fmla="*/ 444 h 10000"/>
              <a:gd name="connsiteX6" fmla="*/ 5542 w 11713"/>
              <a:gd name="connsiteY6" fmla="*/ 25 h 10000"/>
              <a:gd name="connsiteX7" fmla="*/ 54 w 11713"/>
              <a:gd name="connsiteY7" fmla="*/ 0 h 10000"/>
              <a:gd name="connsiteX8" fmla="*/ 704 w 11713"/>
              <a:gd name="connsiteY8" fmla="*/ 1358 h 10000"/>
              <a:gd name="connsiteX9" fmla="*/ 1047 w 11713"/>
              <a:gd name="connsiteY9" fmla="*/ 2469 h 10000"/>
              <a:gd name="connsiteX10" fmla="*/ 1372 w 11713"/>
              <a:gd name="connsiteY10" fmla="*/ 3802 h 10000"/>
              <a:gd name="connsiteX11" fmla="*/ 1444 w 11713"/>
              <a:gd name="connsiteY11" fmla="*/ 4988 h 10000"/>
              <a:gd name="connsiteX12" fmla="*/ 1372 w 11713"/>
              <a:gd name="connsiteY12" fmla="*/ 6370 h 10000"/>
              <a:gd name="connsiteX13" fmla="*/ 1101 w 11713"/>
              <a:gd name="connsiteY13" fmla="*/ 7556 h 10000"/>
              <a:gd name="connsiteX14" fmla="*/ 596 w 11713"/>
              <a:gd name="connsiteY14" fmla="*/ 8765 h 10000"/>
              <a:gd name="connsiteX15" fmla="*/ 0 w 11713"/>
              <a:gd name="connsiteY15" fmla="*/ 10000 h 10000"/>
              <a:gd name="connsiteX16" fmla="*/ 5542 w 11713"/>
              <a:gd name="connsiteY16" fmla="*/ 9975 h 10000"/>
              <a:gd name="connsiteX17" fmla="*/ 6408 w 11713"/>
              <a:gd name="connsiteY17" fmla="*/ 9630 h 10000"/>
              <a:gd name="connsiteX18" fmla="*/ 7238 w 11713"/>
              <a:gd name="connsiteY18" fmla="*/ 9111 h 10000"/>
              <a:gd name="connsiteX19" fmla="*/ 7978 w 11713"/>
              <a:gd name="connsiteY19" fmla="*/ 8321 h 10000"/>
              <a:gd name="connsiteX20" fmla="*/ 8646 w 11713"/>
              <a:gd name="connsiteY20" fmla="*/ 7407 h 10000"/>
              <a:gd name="connsiteX21" fmla="*/ 9350 w 11713"/>
              <a:gd name="connsiteY21" fmla="*/ 6370 h 10000"/>
              <a:gd name="connsiteX22" fmla="*/ 11713 w 11713"/>
              <a:gd name="connsiteY22" fmla="*/ 7385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5542 w 10000"/>
              <a:gd name="connsiteY16" fmla="*/ 9975 h 10000"/>
              <a:gd name="connsiteX17" fmla="*/ 6408 w 10000"/>
              <a:gd name="connsiteY17" fmla="*/ 9630 h 10000"/>
              <a:gd name="connsiteX18" fmla="*/ 7238 w 10000"/>
              <a:gd name="connsiteY18" fmla="*/ 9111 h 10000"/>
              <a:gd name="connsiteX19" fmla="*/ 7978 w 10000"/>
              <a:gd name="connsiteY19" fmla="*/ 8321 h 10000"/>
              <a:gd name="connsiteX20" fmla="*/ 8646 w 10000"/>
              <a:gd name="connsiteY20" fmla="*/ 7407 h 10000"/>
              <a:gd name="connsiteX21" fmla="*/ 9350 w 10000"/>
              <a:gd name="connsiteY21" fmla="*/ 637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19" fmla="*/ 8646 w 10000"/>
              <a:gd name="connsiteY19" fmla="*/ 7407 h 10000"/>
              <a:gd name="connsiteX20" fmla="*/ 9350 w 10000"/>
              <a:gd name="connsiteY20" fmla="*/ 637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19" fmla="*/ 8646 w 10000"/>
              <a:gd name="connsiteY19" fmla="*/ 7407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18" fmla="*/ 7978 w 10000"/>
              <a:gd name="connsiteY18" fmla="*/ 8321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17" fmla="*/ 7238 w 10000"/>
              <a:gd name="connsiteY17" fmla="*/ 9111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16" fmla="*/ 6408 w 10000"/>
              <a:gd name="connsiteY16" fmla="*/ 963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542 w 10000"/>
              <a:gd name="connsiteY6" fmla="*/ 25 h 10000"/>
              <a:gd name="connsiteX7" fmla="*/ 54 w 10000"/>
              <a:gd name="connsiteY7" fmla="*/ 0 h 10000"/>
              <a:gd name="connsiteX8" fmla="*/ 704 w 10000"/>
              <a:gd name="connsiteY8" fmla="*/ 1358 h 10000"/>
              <a:gd name="connsiteX9" fmla="*/ 1047 w 10000"/>
              <a:gd name="connsiteY9" fmla="*/ 2469 h 10000"/>
              <a:gd name="connsiteX10" fmla="*/ 1372 w 10000"/>
              <a:gd name="connsiteY10" fmla="*/ 3802 h 10000"/>
              <a:gd name="connsiteX11" fmla="*/ 1444 w 10000"/>
              <a:gd name="connsiteY11" fmla="*/ 4988 h 10000"/>
              <a:gd name="connsiteX12" fmla="*/ 1372 w 10000"/>
              <a:gd name="connsiteY12" fmla="*/ 6370 h 10000"/>
              <a:gd name="connsiteX13" fmla="*/ 1101 w 10000"/>
              <a:gd name="connsiteY13" fmla="*/ 7556 h 10000"/>
              <a:gd name="connsiteX14" fmla="*/ 596 w 10000"/>
              <a:gd name="connsiteY14" fmla="*/ 8765 h 10000"/>
              <a:gd name="connsiteX15" fmla="*/ 0 w 10000"/>
              <a:gd name="connsiteY15" fmla="*/ 1000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6408 w 10000"/>
              <a:gd name="connsiteY5" fmla="*/ 444 h 10000"/>
              <a:gd name="connsiteX6" fmla="*/ 54 w 10000"/>
              <a:gd name="connsiteY6" fmla="*/ 0 h 10000"/>
              <a:gd name="connsiteX7" fmla="*/ 704 w 10000"/>
              <a:gd name="connsiteY7" fmla="*/ 1358 h 10000"/>
              <a:gd name="connsiteX8" fmla="*/ 1047 w 10000"/>
              <a:gd name="connsiteY8" fmla="*/ 2469 h 10000"/>
              <a:gd name="connsiteX9" fmla="*/ 1372 w 10000"/>
              <a:gd name="connsiteY9" fmla="*/ 3802 h 10000"/>
              <a:gd name="connsiteX10" fmla="*/ 1444 w 10000"/>
              <a:gd name="connsiteY10" fmla="*/ 4988 h 10000"/>
              <a:gd name="connsiteX11" fmla="*/ 1372 w 10000"/>
              <a:gd name="connsiteY11" fmla="*/ 6370 h 10000"/>
              <a:gd name="connsiteX12" fmla="*/ 1101 w 10000"/>
              <a:gd name="connsiteY12" fmla="*/ 7556 h 10000"/>
              <a:gd name="connsiteX13" fmla="*/ 596 w 10000"/>
              <a:gd name="connsiteY13" fmla="*/ 8765 h 10000"/>
              <a:gd name="connsiteX14" fmla="*/ 0 w 10000"/>
              <a:gd name="connsiteY14" fmla="*/ 10000 h 10000"/>
              <a:gd name="connsiteX0" fmla="*/ 10000 w 10000"/>
              <a:gd name="connsiteY0" fmla="*/ 5037 h 10000"/>
              <a:gd name="connsiteX1" fmla="*/ 9296 w 10000"/>
              <a:gd name="connsiteY1" fmla="*/ 3704 h 10000"/>
              <a:gd name="connsiteX2" fmla="*/ 8646 w 10000"/>
              <a:gd name="connsiteY2" fmla="*/ 2667 h 10000"/>
              <a:gd name="connsiteX3" fmla="*/ 7978 w 10000"/>
              <a:gd name="connsiteY3" fmla="*/ 1753 h 10000"/>
              <a:gd name="connsiteX4" fmla="*/ 7238 w 10000"/>
              <a:gd name="connsiteY4" fmla="*/ 963 h 10000"/>
              <a:gd name="connsiteX5" fmla="*/ 54 w 10000"/>
              <a:gd name="connsiteY5" fmla="*/ 0 h 10000"/>
              <a:gd name="connsiteX6" fmla="*/ 704 w 10000"/>
              <a:gd name="connsiteY6" fmla="*/ 1358 h 10000"/>
              <a:gd name="connsiteX7" fmla="*/ 1047 w 10000"/>
              <a:gd name="connsiteY7" fmla="*/ 2469 h 10000"/>
              <a:gd name="connsiteX8" fmla="*/ 1372 w 10000"/>
              <a:gd name="connsiteY8" fmla="*/ 3802 h 10000"/>
              <a:gd name="connsiteX9" fmla="*/ 1444 w 10000"/>
              <a:gd name="connsiteY9" fmla="*/ 4988 h 10000"/>
              <a:gd name="connsiteX10" fmla="*/ 1372 w 10000"/>
              <a:gd name="connsiteY10" fmla="*/ 6370 h 10000"/>
              <a:gd name="connsiteX11" fmla="*/ 1101 w 10000"/>
              <a:gd name="connsiteY11" fmla="*/ 7556 h 10000"/>
              <a:gd name="connsiteX12" fmla="*/ 596 w 10000"/>
              <a:gd name="connsiteY12" fmla="*/ 8765 h 10000"/>
              <a:gd name="connsiteX13" fmla="*/ 0 w 10000"/>
              <a:gd name="connsiteY13" fmla="*/ 10000 h 10000"/>
              <a:gd name="connsiteX0" fmla="*/ 9296 w 9296"/>
              <a:gd name="connsiteY0" fmla="*/ 3704 h 10000"/>
              <a:gd name="connsiteX1" fmla="*/ 8646 w 9296"/>
              <a:gd name="connsiteY1" fmla="*/ 2667 h 10000"/>
              <a:gd name="connsiteX2" fmla="*/ 7978 w 9296"/>
              <a:gd name="connsiteY2" fmla="*/ 1753 h 10000"/>
              <a:gd name="connsiteX3" fmla="*/ 7238 w 9296"/>
              <a:gd name="connsiteY3" fmla="*/ 963 h 10000"/>
              <a:gd name="connsiteX4" fmla="*/ 54 w 9296"/>
              <a:gd name="connsiteY4" fmla="*/ 0 h 10000"/>
              <a:gd name="connsiteX5" fmla="*/ 704 w 9296"/>
              <a:gd name="connsiteY5" fmla="*/ 1358 h 10000"/>
              <a:gd name="connsiteX6" fmla="*/ 1047 w 9296"/>
              <a:gd name="connsiteY6" fmla="*/ 2469 h 10000"/>
              <a:gd name="connsiteX7" fmla="*/ 1372 w 9296"/>
              <a:gd name="connsiteY7" fmla="*/ 3802 h 10000"/>
              <a:gd name="connsiteX8" fmla="*/ 1444 w 9296"/>
              <a:gd name="connsiteY8" fmla="*/ 4988 h 10000"/>
              <a:gd name="connsiteX9" fmla="*/ 1372 w 9296"/>
              <a:gd name="connsiteY9" fmla="*/ 6370 h 10000"/>
              <a:gd name="connsiteX10" fmla="*/ 1101 w 9296"/>
              <a:gd name="connsiteY10" fmla="*/ 7556 h 10000"/>
              <a:gd name="connsiteX11" fmla="*/ 596 w 9296"/>
              <a:gd name="connsiteY11" fmla="*/ 8765 h 10000"/>
              <a:gd name="connsiteX12" fmla="*/ 0 w 9296"/>
              <a:gd name="connsiteY12" fmla="*/ 10000 h 10000"/>
              <a:gd name="connsiteX0" fmla="*/ 9301 w 9301"/>
              <a:gd name="connsiteY0" fmla="*/ 2667 h 10000"/>
              <a:gd name="connsiteX1" fmla="*/ 8582 w 9301"/>
              <a:gd name="connsiteY1" fmla="*/ 1753 h 10000"/>
              <a:gd name="connsiteX2" fmla="*/ 7786 w 9301"/>
              <a:gd name="connsiteY2" fmla="*/ 963 h 10000"/>
              <a:gd name="connsiteX3" fmla="*/ 58 w 9301"/>
              <a:gd name="connsiteY3" fmla="*/ 0 h 10000"/>
              <a:gd name="connsiteX4" fmla="*/ 757 w 9301"/>
              <a:gd name="connsiteY4" fmla="*/ 1358 h 10000"/>
              <a:gd name="connsiteX5" fmla="*/ 1126 w 9301"/>
              <a:gd name="connsiteY5" fmla="*/ 2469 h 10000"/>
              <a:gd name="connsiteX6" fmla="*/ 1476 w 9301"/>
              <a:gd name="connsiteY6" fmla="*/ 3802 h 10000"/>
              <a:gd name="connsiteX7" fmla="*/ 1553 w 9301"/>
              <a:gd name="connsiteY7" fmla="*/ 4988 h 10000"/>
              <a:gd name="connsiteX8" fmla="*/ 1476 w 9301"/>
              <a:gd name="connsiteY8" fmla="*/ 6370 h 10000"/>
              <a:gd name="connsiteX9" fmla="*/ 1184 w 9301"/>
              <a:gd name="connsiteY9" fmla="*/ 7556 h 10000"/>
              <a:gd name="connsiteX10" fmla="*/ 641 w 9301"/>
              <a:gd name="connsiteY10" fmla="*/ 8765 h 10000"/>
              <a:gd name="connsiteX11" fmla="*/ 0 w 9301"/>
              <a:gd name="connsiteY11" fmla="*/ 10000 h 10000"/>
              <a:gd name="connsiteX0" fmla="*/ 9227 w 9227"/>
              <a:gd name="connsiteY0" fmla="*/ 1753 h 10000"/>
              <a:gd name="connsiteX1" fmla="*/ 8371 w 9227"/>
              <a:gd name="connsiteY1" fmla="*/ 963 h 10000"/>
              <a:gd name="connsiteX2" fmla="*/ 62 w 9227"/>
              <a:gd name="connsiteY2" fmla="*/ 0 h 10000"/>
              <a:gd name="connsiteX3" fmla="*/ 814 w 9227"/>
              <a:gd name="connsiteY3" fmla="*/ 1358 h 10000"/>
              <a:gd name="connsiteX4" fmla="*/ 1211 w 9227"/>
              <a:gd name="connsiteY4" fmla="*/ 2469 h 10000"/>
              <a:gd name="connsiteX5" fmla="*/ 1587 w 9227"/>
              <a:gd name="connsiteY5" fmla="*/ 3802 h 10000"/>
              <a:gd name="connsiteX6" fmla="*/ 1670 w 9227"/>
              <a:gd name="connsiteY6" fmla="*/ 4988 h 10000"/>
              <a:gd name="connsiteX7" fmla="*/ 1587 w 9227"/>
              <a:gd name="connsiteY7" fmla="*/ 6370 h 10000"/>
              <a:gd name="connsiteX8" fmla="*/ 1273 w 9227"/>
              <a:gd name="connsiteY8" fmla="*/ 7556 h 10000"/>
              <a:gd name="connsiteX9" fmla="*/ 689 w 9227"/>
              <a:gd name="connsiteY9" fmla="*/ 8765 h 10000"/>
              <a:gd name="connsiteX10" fmla="*/ 0 w 9227"/>
              <a:gd name="connsiteY10" fmla="*/ 10000 h 10000"/>
              <a:gd name="connsiteX0" fmla="*/ 9072 w 9072"/>
              <a:gd name="connsiteY0" fmla="*/ 963 h 10000"/>
              <a:gd name="connsiteX1" fmla="*/ 67 w 9072"/>
              <a:gd name="connsiteY1" fmla="*/ 0 h 10000"/>
              <a:gd name="connsiteX2" fmla="*/ 882 w 9072"/>
              <a:gd name="connsiteY2" fmla="*/ 1358 h 10000"/>
              <a:gd name="connsiteX3" fmla="*/ 1312 w 9072"/>
              <a:gd name="connsiteY3" fmla="*/ 2469 h 10000"/>
              <a:gd name="connsiteX4" fmla="*/ 1720 w 9072"/>
              <a:gd name="connsiteY4" fmla="*/ 3802 h 10000"/>
              <a:gd name="connsiteX5" fmla="*/ 1810 w 9072"/>
              <a:gd name="connsiteY5" fmla="*/ 4988 h 10000"/>
              <a:gd name="connsiteX6" fmla="*/ 1720 w 9072"/>
              <a:gd name="connsiteY6" fmla="*/ 6370 h 10000"/>
              <a:gd name="connsiteX7" fmla="*/ 1380 w 9072"/>
              <a:gd name="connsiteY7" fmla="*/ 7556 h 10000"/>
              <a:gd name="connsiteX8" fmla="*/ 747 w 9072"/>
              <a:gd name="connsiteY8" fmla="*/ 8765 h 10000"/>
              <a:gd name="connsiteX9" fmla="*/ 0 w 9072"/>
              <a:gd name="connsiteY9" fmla="*/ 10000 h 10000"/>
              <a:gd name="connsiteX0" fmla="*/ 74 w 1995"/>
              <a:gd name="connsiteY0" fmla="*/ 0 h 10000"/>
              <a:gd name="connsiteX1" fmla="*/ 972 w 1995"/>
              <a:gd name="connsiteY1" fmla="*/ 1358 h 10000"/>
              <a:gd name="connsiteX2" fmla="*/ 1446 w 1995"/>
              <a:gd name="connsiteY2" fmla="*/ 2469 h 10000"/>
              <a:gd name="connsiteX3" fmla="*/ 1896 w 1995"/>
              <a:gd name="connsiteY3" fmla="*/ 3802 h 10000"/>
              <a:gd name="connsiteX4" fmla="*/ 1995 w 1995"/>
              <a:gd name="connsiteY4" fmla="*/ 4988 h 10000"/>
              <a:gd name="connsiteX5" fmla="*/ 1896 w 1995"/>
              <a:gd name="connsiteY5" fmla="*/ 6370 h 10000"/>
              <a:gd name="connsiteX6" fmla="*/ 1521 w 1995"/>
              <a:gd name="connsiteY6" fmla="*/ 7556 h 10000"/>
              <a:gd name="connsiteX7" fmla="*/ 823 w 1995"/>
              <a:gd name="connsiteY7" fmla="*/ 8765 h 10000"/>
              <a:gd name="connsiteX8" fmla="*/ 0 w 1995"/>
              <a:gd name="connsiteY8"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 h="10000">
                <a:moveTo>
                  <a:pt x="74" y="0"/>
                </a:moveTo>
                <a:lnTo>
                  <a:pt x="972" y="1358"/>
                </a:lnTo>
                <a:lnTo>
                  <a:pt x="1446" y="2469"/>
                </a:lnTo>
                <a:cubicBezTo>
                  <a:pt x="1596" y="2913"/>
                  <a:pt x="1745" y="3358"/>
                  <a:pt x="1896" y="3802"/>
                </a:cubicBezTo>
                <a:cubicBezTo>
                  <a:pt x="1929" y="4197"/>
                  <a:pt x="1963" y="4593"/>
                  <a:pt x="1995" y="4988"/>
                </a:cubicBezTo>
                <a:cubicBezTo>
                  <a:pt x="1963" y="5449"/>
                  <a:pt x="1929" y="5909"/>
                  <a:pt x="1896" y="6370"/>
                </a:cubicBezTo>
                <a:cubicBezTo>
                  <a:pt x="1771" y="6765"/>
                  <a:pt x="1645" y="7161"/>
                  <a:pt x="1521" y="7556"/>
                </a:cubicBezTo>
                <a:lnTo>
                  <a:pt x="823" y="8765"/>
                </a:lnTo>
                <a:lnTo>
                  <a:pt x="0" y="10000"/>
                </a:lnTo>
              </a:path>
            </a:pathLst>
          </a:custGeom>
          <a:solidFill>
            <a:schemeClr val="bg1">
              <a:lumMod val="85000"/>
            </a:schemeClr>
          </a:solidFill>
          <a:ln w="19050">
            <a:solidFill>
              <a:srgbClr val="000000"/>
            </a:solidFill>
            <a:round/>
            <a:headEnd/>
            <a:tailEnd/>
          </a:ln>
        </p:spPr>
        <p:txBody>
          <a:bodyPr/>
          <a:lstStyle/>
          <a:p>
            <a:pPr>
              <a:defRPr/>
            </a:pPr>
            <a:endParaRPr lang="zh-CN" altLang="en-US"/>
          </a:p>
        </p:txBody>
      </p:sp>
      <p:sp>
        <p:nvSpPr>
          <p:cNvPr id="72731" name="Line 9"/>
          <p:cNvSpPr>
            <a:spLocks noChangeShapeType="1"/>
          </p:cNvSpPr>
          <p:nvPr/>
        </p:nvSpPr>
        <p:spPr bwMode="auto">
          <a:xfrm>
            <a:off x="5673725" y="5676900"/>
            <a:ext cx="342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2" name="Line 10"/>
          <p:cNvSpPr>
            <a:spLocks noChangeShapeType="1"/>
          </p:cNvSpPr>
          <p:nvPr/>
        </p:nvSpPr>
        <p:spPr bwMode="auto">
          <a:xfrm>
            <a:off x="5046663" y="5819775"/>
            <a:ext cx="37623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3" name="Line 11"/>
          <p:cNvSpPr>
            <a:spLocks noChangeShapeType="1"/>
          </p:cNvSpPr>
          <p:nvPr/>
        </p:nvSpPr>
        <p:spPr bwMode="auto">
          <a:xfrm>
            <a:off x="5046663" y="5530850"/>
            <a:ext cx="3762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34" name="组合 93"/>
          <p:cNvGrpSpPr>
            <a:grpSpLocks/>
          </p:cNvGrpSpPr>
          <p:nvPr/>
        </p:nvGrpSpPr>
        <p:grpSpPr bwMode="auto">
          <a:xfrm>
            <a:off x="5253038" y="5480050"/>
            <a:ext cx="636587" cy="390525"/>
            <a:chOff x="4504570" y="1502111"/>
            <a:chExt cx="801207" cy="489680"/>
          </a:xfrm>
        </p:grpSpPr>
        <p:sp>
          <p:nvSpPr>
            <p:cNvPr id="72750" name="Freeform 2"/>
            <p:cNvSpPr>
              <a:spLocks/>
            </p:cNvSpPr>
            <p:nvPr/>
          </p:nvSpPr>
          <p:spPr bwMode="auto">
            <a:xfrm>
              <a:off x="4504570" y="1502111"/>
              <a:ext cx="671042" cy="489680"/>
            </a:xfrm>
            <a:custGeom>
              <a:avLst/>
              <a:gdLst>
                <a:gd name="T0" fmla="*/ 4401745 w 554"/>
                <a:gd name="T1" fmla="*/ 0 h 405"/>
                <a:gd name="T2" fmla="*/ 57219049 w 554"/>
                <a:gd name="T3" fmla="*/ 80404247 h 405"/>
                <a:gd name="T4" fmla="*/ 85095151 w 554"/>
                <a:gd name="T5" fmla="*/ 146189430 h 405"/>
                <a:gd name="T6" fmla="*/ 111504409 w 554"/>
                <a:gd name="T7" fmla="*/ 225130682 h 405"/>
                <a:gd name="T8" fmla="*/ 117372998 w 554"/>
                <a:gd name="T9" fmla="*/ 295301222 h 405"/>
                <a:gd name="T10" fmla="*/ 111504409 w 554"/>
                <a:gd name="T11" fmla="*/ 377167254 h 405"/>
                <a:gd name="T12" fmla="*/ 89496896 w 554"/>
                <a:gd name="T13" fmla="*/ 447337794 h 405"/>
                <a:gd name="T14" fmla="*/ 48416770 w 554"/>
                <a:gd name="T15" fmla="*/ 518971328 h 405"/>
                <a:gd name="T16" fmla="*/ 0 w 554"/>
                <a:gd name="T17" fmla="*/ 592065438 h 405"/>
                <a:gd name="T18" fmla="*/ 450420590 w 554"/>
                <a:gd name="T19" fmla="*/ 590603653 h 405"/>
                <a:gd name="T20" fmla="*/ 520844874 w 554"/>
                <a:gd name="T21" fmla="*/ 570137447 h 405"/>
                <a:gd name="T22" fmla="*/ 588334257 w 554"/>
                <a:gd name="T23" fmla="*/ 539437533 h 405"/>
                <a:gd name="T24" fmla="*/ 648488206 w 554"/>
                <a:gd name="T25" fmla="*/ 492656771 h 405"/>
                <a:gd name="T26" fmla="*/ 702773565 w 554"/>
                <a:gd name="T27" fmla="*/ 438567081 h 405"/>
                <a:gd name="T28" fmla="*/ 759992614 w 554"/>
                <a:gd name="T29" fmla="*/ 377167254 h 405"/>
                <a:gd name="T30" fmla="*/ 812811130 w 554"/>
                <a:gd name="T31" fmla="*/ 298226002 h 405"/>
                <a:gd name="T32" fmla="*/ 755592081 w 554"/>
                <a:gd name="T33" fmla="*/ 219283540 h 405"/>
                <a:gd name="T34" fmla="*/ 702773565 w 554"/>
                <a:gd name="T35" fmla="*/ 157883714 h 405"/>
                <a:gd name="T36" fmla="*/ 648488206 w 554"/>
                <a:gd name="T37" fmla="*/ 103794024 h 405"/>
                <a:gd name="T38" fmla="*/ 588334257 w 554"/>
                <a:gd name="T39" fmla="*/ 57013261 h 405"/>
                <a:gd name="T40" fmla="*/ 520844874 w 554"/>
                <a:gd name="T41" fmla="*/ 26314557 h 405"/>
                <a:gd name="T42" fmla="*/ 450420590 w 554"/>
                <a:gd name="T43" fmla="*/ 1461785 h 405"/>
                <a:gd name="T44" fmla="*/ 4401745 w 554"/>
                <a:gd name="T45" fmla="*/ 0 h 4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54" h="405">
                  <a:moveTo>
                    <a:pt x="3" y="0"/>
                  </a:moveTo>
                  <a:lnTo>
                    <a:pt x="39" y="55"/>
                  </a:lnTo>
                  <a:lnTo>
                    <a:pt x="58" y="100"/>
                  </a:lnTo>
                  <a:lnTo>
                    <a:pt x="76" y="154"/>
                  </a:lnTo>
                  <a:lnTo>
                    <a:pt x="80" y="202"/>
                  </a:lnTo>
                  <a:lnTo>
                    <a:pt x="76" y="258"/>
                  </a:lnTo>
                  <a:lnTo>
                    <a:pt x="61" y="306"/>
                  </a:lnTo>
                  <a:lnTo>
                    <a:pt x="33" y="355"/>
                  </a:lnTo>
                  <a:lnTo>
                    <a:pt x="0" y="405"/>
                  </a:lnTo>
                  <a:lnTo>
                    <a:pt x="307" y="404"/>
                  </a:lnTo>
                  <a:lnTo>
                    <a:pt x="355" y="390"/>
                  </a:lnTo>
                  <a:lnTo>
                    <a:pt x="401" y="369"/>
                  </a:lnTo>
                  <a:lnTo>
                    <a:pt x="442" y="337"/>
                  </a:lnTo>
                  <a:lnTo>
                    <a:pt x="479" y="300"/>
                  </a:lnTo>
                  <a:lnTo>
                    <a:pt x="518" y="258"/>
                  </a:lnTo>
                  <a:lnTo>
                    <a:pt x="554" y="204"/>
                  </a:lnTo>
                  <a:lnTo>
                    <a:pt x="515" y="150"/>
                  </a:lnTo>
                  <a:lnTo>
                    <a:pt x="479" y="108"/>
                  </a:lnTo>
                  <a:lnTo>
                    <a:pt x="442" y="71"/>
                  </a:lnTo>
                  <a:lnTo>
                    <a:pt x="401" y="39"/>
                  </a:lnTo>
                  <a:lnTo>
                    <a:pt x="355" y="18"/>
                  </a:lnTo>
                  <a:lnTo>
                    <a:pt x="307" y="1"/>
                  </a:lnTo>
                  <a:lnTo>
                    <a:pt x="3" y="0"/>
                  </a:lnTo>
                  <a:close/>
                </a:path>
              </a:pathLst>
            </a:custGeom>
            <a:solidFill>
              <a:srgbClr val="FFFFFF"/>
            </a:solidFill>
            <a:ln w="19050">
              <a:solidFill>
                <a:srgbClr val="000000"/>
              </a:solidFill>
              <a:round/>
              <a:headEnd/>
              <a:tailEnd/>
            </a:ln>
          </p:spPr>
          <p:txBody>
            <a:bodyPr/>
            <a:lstStyle/>
            <a:p>
              <a:endParaRPr lang="zh-CN" altLang="en-US"/>
            </a:p>
          </p:txBody>
        </p:sp>
        <p:sp>
          <p:nvSpPr>
            <p:cNvPr id="72751" name="Oval 6"/>
            <p:cNvSpPr>
              <a:spLocks noChangeArrowheads="1"/>
            </p:cNvSpPr>
            <p:nvPr/>
          </p:nvSpPr>
          <p:spPr bwMode="auto">
            <a:xfrm rot="-5672986">
              <a:off x="5186306" y="1687717"/>
              <a:ext cx="120473" cy="118468"/>
            </a:xfrm>
            <a:prstGeom prst="ellipse">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grpSp>
      <p:grpSp>
        <p:nvGrpSpPr>
          <p:cNvPr id="72735" name="组合 96"/>
          <p:cNvGrpSpPr>
            <a:grpSpLocks/>
          </p:cNvGrpSpPr>
          <p:nvPr/>
        </p:nvGrpSpPr>
        <p:grpSpPr bwMode="auto">
          <a:xfrm>
            <a:off x="5051425" y="4772025"/>
            <a:ext cx="971550" cy="458788"/>
            <a:chOff x="3096822" y="908650"/>
            <a:chExt cx="971108" cy="458274"/>
          </a:xfrm>
        </p:grpSpPr>
        <p:sp>
          <p:nvSpPr>
            <p:cNvPr id="72744" name="Line 9"/>
            <p:cNvSpPr>
              <a:spLocks noChangeShapeType="1"/>
            </p:cNvSpPr>
            <p:nvPr/>
          </p:nvSpPr>
          <p:spPr bwMode="auto">
            <a:xfrm>
              <a:off x="3619968" y="1137787"/>
              <a:ext cx="4479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745" name="组合 98"/>
            <p:cNvGrpSpPr>
              <a:grpSpLocks/>
            </p:cNvGrpSpPr>
            <p:nvPr/>
          </p:nvGrpSpPr>
          <p:grpSpPr bwMode="auto">
            <a:xfrm>
              <a:off x="3096822" y="991479"/>
              <a:ext cx="377190" cy="289442"/>
              <a:chOff x="3114660" y="980660"/>
              <a:chExt cx="377190" cy="289442"/>
            </a:xfrm>
          </p:grpSpPr>
          <p:sp>
            <p:nvSpPr>
              <p:cNvPr id="72748" name="Line 10"/>
              <p:cNvSpPr>
                <a:spLocks noChangeShapeType="1"/>
              </p:cNvSpPr>
              <p:nvPr/>
            </p:nvSpPr>
            <p:spPr bwMode="auto">
              <a:xfrm>
                <a:off x="3114660" y="1268515"/>
                <a:ext cx="37719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9" name="Line 11"/>
              <p:cNvSpPr>
                <a:spLocks noChangeShapeType="1"/>
              </p:cNvSpPr>
              <p:nvPr/>
            </p:nvSpPr>
            <p:spPr bwMode="auto">
              <a:xfrm>
                <a:off x="3114660" y="980660"/>
                <a:ext cx="377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46" name="Text Box 12"/>
            <p:cNvSpPr txBox="1">
              <a:spLocks noChangeArrowheads="1"/>
            </p:cNvSpPr>
            <p:nvPr/>
          </p:nvSpPr>
          <p:spPr bwMode="auto">
            <a:xfrm>
              <a:off x="3380595" y="908650"/>
              <a:ext cx="317056" cy="458274"/>
            </a:xfrm>
            <a:prstGeom prst="rect">
              <a:avLst/>
            </a:prstGeom>
            <a:solidFill>
              <a:srgbClr val="FFFFFF"/>
            </a:solidFill>
            <a:ln w="1905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zh-CN"/>
            </a:p>
          </p:txBody>
        </p:sp>
        <p:sp>
          <p:nvSpPr>
            <p:cNvPr id="72747" name="Text Box 63"/>
            <p:cNvSpPr txBox="1">
              <a:spLocks noChangeArrowheads="1"/>
            </p:cNvSpPr>
            <p:nvPr/>
          </p:nvSpPr>
          <p:spPr bwMode="auto">
            <a:xfrm>
              <a:off x="3439777" y="923228"/>
              <a:ext cx="409852"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a:latin typeface="Times New Roman" panose="02020603050405020304" pitchFamily="18" charset="0"/>
                  <a:cs typeface="Times New Roman" panose="02020603050405020304" pitchFamily="18" charset="0"/>
                </a:rPr>
                <a:t>=</a:t>
              </a:r>
            </a:p>
          </p:txBody>
        </p:sp>
      </p:grpSp>
      <p:sp>
        <p:nvSpPr>
          <p:cNvPr id="72736" name="矩形 103"/>
          <p:cNvSpPr>
            <a:spLocks noChangeArrowheads="1"/>
          </p:cNvSpPr>
          <p:nvPr/>
        </p:nvSpPr>
        <p:spPr bwMode="auto">
          <a:xfrm>
            <a:off x="4770438" y="4678363"/>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2737" name="矩形 104"/>
          <p:cNvSpPr>
            <a:spLocks noChangeArrowheads="1"/>
          </p:cNvSpPr>
          <p:nvPr/>
        </p:nvSpPr>
        <p:spPr bwMode="auto">
          <a:xfrm>
            <a:off x="4764088" y="4965700"/>
            <a:ext cx="3254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2738" name="矩形 105"/>
          <p:cNvSpPr>
            <a:spLocks noChangeArrowheads="1"/>
          </p:cNvSpPr>
          <p:nvPr/>
        </p:nvSpPr>
        <p:spPr bwMode="auto">
          <a:xfrm>
            <a:off x="4786313" y="5345113"/>
            <a:ext cx="3254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A</a:t>
            </a:r>
          </a:p>
        </p:txBody>
      </p:sp>
      <p:sp>
        <p:nvSpPr>
          <p:cNvPr id="72739" name="矩形 106"/>
          <p:cNvSpPr>
            <a:spLocks noChangeArrowheads="1"/>
          </p:cNvSpPr>
          <p:nvPr/>
        </p:nvSpPr>
        <p:spPr bwMode="auto">
          <a:xfrm>
            <a:off x="4779963" y="5632450"/>
            <a:ext cx="3254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B</a:t>
            </a:r>
          </a:p>
        </p:txBody>
      </p:sp>
      <p:sp>
        <p:nvSpPr>
          <p:cNvPr id="72740" name="矩形 107"/>
          <p:cNvSpPr>
            <a:spLocks noChangeArrowheads="1"/>
          </p:cNvSpPr>
          <p:nvPr/>
        </p:nvSpPr>
        <p:spPr bwMode="auto">
          <a:xfrm>
            <a:off x="5964238" y="4835525"/>
            <a:ext cx="3127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72741" name="矩形 108"/>
          <p:cNvSpPr>
            <a:spLocks noChangeArrowheads="1"/>
          </p:cNvSpPr>
          <p:nvPr/>
        </p:nvSpPr>
        <p:spPr bwMode="auto">
          <a:xfrm>
            <a:off x="5997575" y="5530850"/>
            <a:ext cx="3127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b="0" i="1">
                <a:latin typeface="Times New Roman" panose="02020603050405020304" pitchFamily="18" charset="0"/>
                <a:cs typeface="Times New Roman" panose="02020603050405020304" pitchFamily="18" charset="0"/>
              </a:rPr>
              <a:t>L</a:t>
            </a:r>
          </a:p>
        </p:txBody>
      </p:sp>
      <p:sp>
        <p:nvSpPr>
          <p:cNvPr id="72742" name="Text Box 47"/>
          <p:cNvSpPr txBox="1">
            <a:spLocks noChangeArrowheads="1"/>
          </p:cNvSpPr>
          <p:nvPr/>
        </p:nvSpPr>
        <p:spPr bwMode="auto">
          <a:xfrm>
            <a:off x="58738" y="417513"/>
            <a:ext cx="3289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4.</a:t>
            </a:r>
            <a:r>
              <a:rPr kumimoji="1" lang="zh-CN" altLang="en-US" sz="2400">
                <a:solidFill>
                  <a:srgbClr val="FF0000"/>
                </a:solidFill>
                <a:latin typeface="Times New Roman" panose="02020603050405020304" pitchFamily="18" charset="0"/>
                <a:ea typeface="华文新魏" panose="02010800040101010101" pitchFamily="2" charset="-122"/>
              </a:rPr>
              <a:t>几种常用的逻辑运算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2743"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787400" y="2620963"/>
            <a:ext cx="231616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solidFill>
                  <a:srgbClr val="3333CC"/>
                </a:solidFill>
                <a:latin typeface="Times New Roman" panose="02020603050405020304" pitchFamily="18" charset="0"/>
              </a:rPr>
              <a:t>（</a:t>
            </a:r>
            <a:r>
              <a:rPr kumimoji="1" lang="en-US" altLang="zh-CN" sz="2400" b="0">
                <a:solidFill>
                  <a:srgbClr val="3333CC"/>
                </a:solidFill>
                <a:latin typeface="Times New Roman" panose="02020603050405020304" pitchFamily="18" charset="0"/>
              </a:rPr>
              <a:t>5</a:t>
            </a:r>
            <a:r>
              <a:rPr kumimoji="1" lang="zh-CN" altLang="en-US" sz="2400" b="0">
                <a:solidFill>
                  <a:srgbClr val="3333CC"/>
                </a:solidFill>
                <a:latin typeface="Times New Roman" panose="02020603050405020304" pitchFamily="18" charset="0"/>
              </a:rPr>
              <a:t>）</a:t>
            </a:r>
            <a:r>
              <a:rPr kumimoji="1" lang="zh-CN" altLang="en-US" sz="2400">
                <a:solidFill>
                  <a:srgbClr val="3333CC"/>
                </a:solidFill>
                <a:latin typeface="Times New Roman" panose="02020603050405020304" pitchFamily="18" charset="0"/>
              </a:rPr>
              <a:t>与或非运算</a:t>
            </a:r>
            <a:endParaRPr kumimoji="1" lang="zh-CN" altLang="en-US" sz="2400" b="0">
              <a:latin typeface="Times New Roman" panose="02020603050405020304" pitchFamily="18" charset="0"/>
            </a:endParaRPr>
          </a:p>
        </p:txBody>
      </p:sp>
      <p:sp>
        <p:nvSpPr>
          <p:cNvPr id="553987" name="Line 3"/>
          <p:cNvSpPr>
            <a:spLocks noChangeShapeType="1"/>
          </p:cNvSpPr>
          <p:nvPr/>
        </p:nvSpPr>
        <p:spPr bwMode="auto">
          <a:xfrm>
            <a:off x="1431925" y="3079750"/>
            <a:ext cx="1697038" cy="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53990" name="Object 6"/>
          <p:cNvGraphicFramePr>
            <a:graphicFrameLocks noChangeAspect="1"/>
          </p:cNvGraphicFramePr>
          <p:nvPr/>
        </p:nvGraphicFramePr>
        <p:xfrm>
          <a:off x="669925" y="3419475"/>
          <a:ext cx="3371850" cy="2451100"/>
        </p:xfrm>
        <a:graphic>
          <a:graphicData uri="http://schemas.openxmlformats.org/presentationml/2006/ole">
            <mc:AlternateContent xmlns:mc="http://schemas.openxmlformats.org/markup-compatibility/2006">
              <mc:Choice xmlns:v="urn:schemas-microsoft-com:vml" Requires="v">
                <p:oleObj spid="_x0000_s73765" name="图片" r:id="rId3" imgW="1381125" imgH="895350" progId="Word.Picture.8">
                  <p:embed/>
                </p:oleObj>
              </mc:Choice>
              <mc:Fallback>
                <p:oleObj name="图片" r:id="rId3" imgW="1381125" imgH="89535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t="-3125"/>
                      <a:stretch>
                        <a:fillRect/>
                      </a:stretch>
                    </p:blipFill>
                    <p:spPr bwMode="auto">
                      <a:xfrm>
                        <a:off x="669925" y="3419475"/>
                        <a:ext cx="3371850" cy="2451100"/>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991" name="Object 7"/>
          <p:cNvGraphicFramePr>
            <a:graphicFrameLocks noChangeAspect="1"/>
          </p:cNvGraphicFramePr>
          <p:nvPr/>
        </p:nvGraphicFramePr>
        <p:xfrm>
          <a:off x="5084763" y="3254375"/>
          <a:ext cx="3370262" cy="2451100"/>
        </p:xfrm>
        <a:graphic>
          <a:graphicData uri="http://schemas.openxmlformats.org/presentationml/2006/ole">
            <mc:AlternateContent xmlns:mc="http://schemas.openxmlformats.org/markup-compatibility/2006">
              <mc:Choice xmlns:v="urn:schemas-microsoft-com:vml" Requires="v">
                <p:oleObj spid="_x0000_s73766" name="图片" r:id="rId5" imgW="1352550" imgH="942975" progId="Word.Picture.8">
                  <p:embed/>
                </p:oleObj>
              </mc:Choice>
              <mc:Fallback>
                <p:oleObj name="图片" r:id="rId5" imgW="1352550" imgH="942975"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l="-2252"/>
                      <a:stretch>
                        <a:fillRect/>
                      </a:stretch>
                    </p:blipFill>
                    <p:spPr bwMode="auto">
                      <a:xfrm>
                        <a:off x="5084763" y="3254375"/>
                        <a:ext cx="3370262" cy="2451100"/>
                      </a:xfrm>
                      <a:prstGeom prst="rect">
                        <a:avLst/>
                      </a:prstGeom>
                      <a:noFill/>
                      <a:ln>
                        <a:noFill/>
                      </a:ln>
                      <a:effectLst/>
                      <a:extLst>
                        <a:ext uri="{909E8E84-426E-40DD-AFC4-6F175D3DCCD1}">
                          <a14:hiddenFill xmlns:a14="http://schemas.microsoft.com/office/drawing/2010/main">
                            <a:solidFill>
                              <a:srgbClr val="D9FFE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992" name="AutoShape 8"/>
          <p:cNvSpPr>
            <a:spLocks noChangeArrowheads="1"/>
          </p:cNvSpPr>
          <p:nvPr/>
        </p:nvSpPr>
        <p:spPr bwMode="auto">
          <a:xfrm>
            <a:off x="4051300" y="4146550"/>
            <a:ext cx="995363" cy="341313"/>
          </a:xfrm>
          <a:prstGeom prst="rightArrow">
            <a:avLst>
              <a:gd name="adj1" fmla="val 50000"/>
              <a:gd name="adj2" fmla="val 72907"/>
            </a:avLst>
          </a:prstGeom>
          <a:solidFill>
            <a:srgbClr val="CC3300">
              <a:alpha val="7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3993" name="Rectangle 9"/>
          <p:cNvSpPr>
            <a:spLocks noChangeArrowheads="1"/>
          </p:cNvSpPr>
          <p:nvPr/>
        </p:nvSpPr>
        <p:spPr bwMode="auto">
          <a:xfrm>
            <a:off x="2124075" y="5949950"/>
            <a:ext cx="4330700" cy="4476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9187" rIns="0" bIns="39187">
            <a:spAutoFit/>
          </a:bodyPr>
          <a:lstStyle>
            <a:lvl1pPr defTabSz="784225">
              <a:defRPr b="1">
                <a:solidFill>
                  <a:schemeClr val="tx1"/>
                </a:solidFill>
                <a:latin typeface="Arial Narrow" panose="020B0606020202030204" pitchFamily="34" charset="0"/>
                <a:ea typeface="宋体" panose="02010600030101010101" pitchFamily="2" charset="-122"/>
              </a:defRPr>
            </a:lvl1pPr>
            <a:lvl2pPr marL="742950" indent="-285750" defTabSz="784225">
              <a:defRPr b="1">
                <a:solidFill>
                  <a:schemeClr val="tx1"/>
                </a:solidFill>
                <a:latin typeface="Arial Narrow" panose="020B0606020202030204" pitchFamily="34" charset="0"/>
                <a:ea typeface="宋体" panose="02010600030101010101" pitchFamily="2" charset="-122"/>
              </a:defRPr>
            </a:lvl2pPr>
            <a:lvl3pPr marL="1143000" indent="-228600" defTabSz="784225">
              <a:defRPr b="1">
                <a:solidFill>
                  <a:schemeClr val="tx1"/>
                </a:solidFill>
                <a:latin typeface="Arial Narrow" panose="020B0606020202030204" pitchFamily="34" charset="0"/>
                <a:ea typeface="宋体" panose="02010600030101010101" pitchFamily="2" charset="-122"/>
              </a:defRPr>
            </a:lvl3pPr>
            <a:lvl4pPr marL="1600200" indent="-228600" defTabSz="784225">
              <a:defRPr b="1">
                <a:solidFill>
                  <a:schemeClr val="tx1"/>
                </a:solidFill>
                <a:latin typeface="Arial Narrow" panose="020B0606020202030204" pitchFamily="34" charset="0"/>
                <a:ea typeface="宋体" panose="02010600030101010101" pitchFamily="2" charset="-122"/>
              </a:defRPr>
            </a:lvl4pPr>
            <a:lvl5pPr marL="2057400" indent="-228600" defTabSz="784225">
              <a:defRPr b="1">
                <a:solidFill>
                  <a:schemeClr val="tx1"/>
                </a:solidFill>
                <a:latin typeface="Arial Narrow" panose="020B0606020202030204" pitchFamily="34" charset="0"/>
                <a:ea typeface="宋体" panose="02010600030101010101" pitchFamily="2" charset="-122"/>
              </a:defRPr>
            </a:lvl5pPr>
            <a:lvl6pPr marL="25146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defTabSz="784225"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3333CC"/>
                </a:solidFill>
                <a:latin typeface="Times New Roman" panose="02020603050405020304" pitchFamily="18" charset="0"/>
                <a:ea typeface="楷体_GB2312" pitchFamily="49" charset="-122"/>
              </a:rPr>
              <a:t>运算顺序</a:t>
            </a:r>
            <a:r>
              <a:rPr kumimoji="1" lang="zh-CN" altLang="en-US" sz="2400">
                <a:latin typeface="Times New Roman" panose="02020603050405020304" pitchFamily="18" charset="0"/>
                <a:ea typeface="楷体_GB2312" pitchFamily="49" charset="-122"/>
              </a:rPr>
              <a:t>：先与，再或，再取非</a:t>
            </a:r>
          </a:p>
        </p:txBody>
      </p:sp>
      <p:grpSp>
        <p:nvGrpSpPr>
          <p:cNvPr id="553994" name="Group 10"/>
          <p:cNvGrpSpPr>
            <a:grpSpLocks/>
          </p:cNvGrpSpPr>
          <p:nvPr/>
        </p:nvGrpSpPr>
        <p:grpSpPr bwMode="auto">
          <a:xfrm>
            <a:off x="3825875" y="2679700"/>
            <a:ext cx="4059238" cy="482600"/>
            <a:chOff x="2013" y="792"/>
            <a:chExt cx="2557" cy="304"/>
          </a:xfrm>
        </p:grpSpPr>
        <p:graphicFrame>
          <p:nvGraphicFramePr>
            <p:cNvPr id="73745" name="Object 11"/>
            <p:cNvGraphicFramePr>
              <a:graphicFrameLocks noChangeAspect="1"/>
            </p:cNvGraphicFramePr>
            <p:nvPr/>
          </p:nvGraphicFramePr>
          <p:xfrm>
            <a:off x="3317" y="795"/>
            <a:ext cx="1253" cy="301"/>
          </p:xfrm>
          <a:graphic>
            <a:graphicData uri="http://schemas.openxmlformats.org/presentationml/2006/ole">
              <mc:AlternateContent xmlns:mc="http://schemas.openxmlformats.org/markup-compatibility/2006">
                <mc:Choice xmlns:v="urn:schemas-microsoft-com:vml" Requires="v">
                  <p:oleObj spid="_x0000_s73767" name="Equation" r:id="rId7" imgW="850531" imgH="215806" progId="Equation.DSMT4">
                    <p:embed/>
                  </p:oleObj>
                </mc:Choice>
                <mc:Fallback>
                  <p:oleObj name="Equation" r:id="rId7" imgW="850531" imgH="215806"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7" y="795"/>
                          <a:ext cx="125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6" name="Rectangle 12"/>
            <p:cNvSpPr>
              <a:spLocks noChangeArrowheads="1"/>
            </p:cNvSpPr>
            <p:nvPr/>
          </p:nvSpPr>
          <p:spPr bwMode="auto">
            <a:xfrm>
              <a:off x="2013" y="792"/>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b="0">
                  <a:latin typeface="Times New Roman" panose="02020603050405020304" pitchFamily="18" charset="0"/>
                </a:rPr>
                <a:t>逻辑表达式为：</a:t>
              </a:r>
            </a:p>
          </p:txBody>
        </p:sp>
      </p:grpSp>
      <p:graphicFrame>
        <p:nvGraphicFramePr>
          <p:cNvPr id="73737" name="Object 13"/>
          <p:cNvGraphicFramePr>
            <a:graphicFrameLocks noChangeAspect="1"/>
          </p:cNvGraphicFramePr>
          <p:nvPr/>
        </p:nvGraphicFramePr>
        <p:xfrm>
          <a:off x="804863" y="1173163"/>
          <a:ext cx="1546225" cy="393700"/>
        </p:xfrm>
        <a:graphic>
          <a:graphicData uri="http://schemas.openxmlformats.org/presentationml/2006/ole">
            <mc:AlternateContent xmlns:mc="http://schemas.openxmlformats.org/markup-compatibility/2006">
              <mc:Choice xmlns:v="urn:schemas-microsoft-com:vml" Requires="v">
                <p:oleObj spid="_x0000_s73768" name="Equation" r:id="rId9" imgW="660113" imgH="177723" progId="Equation.DSMT4">
                  <p:embed/>
                </p:oleObj>
              </mc:Choice>
              <mc:Fallback>
                <p:oleObj name="Equation" r:id="rId9" imgW="660113" imgH="177723"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863" y="1173163"/>
                        <a:ext cx="15462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8" name="Object 13"/>
          <p:cNvGraphicFramePr>
            <a:graphicFrameLocks noChangeAspect="1"/>
          </p:cNvGraphicFramePr>
          <p:nvPr/>
        </p:nvGraphicFramePr>
        <p:xfrm>
          <a:off x="2503488" y="1093788"/>
          <a:ext cx="1546225" cy="449262"/>
        </p:xfrm>
        <a:graphic>
          <a:graphicData uri="http://schemas.openxmlformats.org/presentationml/2006/ole">
            <mc:AlternateContent xmlns:mc="http://schemas.openxmlformats.org/markup-compatibility/2006">
              <mc:Choice xmlns:v="urn:schemas-microsoft-com:vml" Requires="v">
                <p:oleObj spid="_x0000_s73769" name="Equation" r:id="rId11" imgW="660113" imgH="203112" progId="Equation.DSMT4">
                  <p:embed/>
                </p:oleObj>
              </mc:Choice>
              <mc:Fallback>
                <p:oleObj name="Equation" r:id="rId11" imgW="660113" imgH="20311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3488" y="1093788"/>
                        <a:ext cx="154622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9" name="Object 13"/>
          <p:cNvGraphicFramePr>
            <a:graphicFrameLocks noChangeAspect="1"/>
          </p:cNvGraphicFramePr>
          <p:nvPr/>
        </p:nvGraphicFramePr>
        <p:xfrm>
          <a:off x="750888" y="1862138"/>
          <a:ext cx="1546225" cy="422275"/>
        </p:xfrm>
        <a:graphic>
          <a:graphicData uri="http://schemas.openxmlformats.org/presentationml/2006/ole">
            <mc:AlternateContent xmlns:mc="http://schemas.openxmlformats.org/markup-compatibility/2006">
              <mc:Choice xmlns:v="urn:schemas-microsoft-com:vml" Requires="v">
                <p:oleObj spid="_x0000_s73770" name="Equation" r:id="rId13" imgW="660113" imgH="190417" progId="Equation.DSMT4">
                  <p:embed/>
                </p:oleObj>
              </mc:Choice>
              <mc:Fallback>
                <p:oleObj name="Equation" r:id="rId13" imgW="660113" imgH="190417"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8" y="1862138"/>
                        <a:ext cx="1546225"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0" name="Object 13"/>
          <p:cNvGraphicFramePr>
            <a:graphicFrameLocks noChangeAspect="1"/>
          </p:cNvGraphicFramePr>
          <p:nvPr/>
        </p:nvGraphicFramePr>
        <p:xfrm>
          <a:off x="2436813" y="1798638"/>
          <a:ext cx="1576387" cy="449262"/>
        </p:xfrm>
        <a:graphic>
          <a:graphicData uri="http://schemas.openxmlformats.org/presentationml/2006/ole">
            <mc:AlternateContent xmlns:mc="http://schemas.openxmlformats.org/markup-compatibility/2006">
              <mc:Choice xmlns:v="urn:schemas-microsoft-com:vml" Requires="v">
                <p:oleObj spid="_x0000_s73771" name="Equation" r:id="rId15" imgW="672808" imgH="203112" progId="Equation.DSMT4">
                  <p:embed/>
                </p:oleObj>
              </mc:Choice>
              <mc:Fallback>
                <p:oleObj name="Equation" r:id="rId15" imgW="672808" imgH="203112"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6813" y="1798638"/>
                        <a:ext cx="157638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1" name="Object 13"/>
          <p:cNvGraphicFramePr>
            <a:graphicFrameLocks noChangeAspect="1"/>
          </p:cNvGraphicFramePr>
          <p:nvPr/>
        </p:nvGraphicFramePr>
        <p:xfrm>
          <a:off x="5421313" y="1131888"/>
          <a:ext cx="2200275" cy="506412"/>
        </p:xfrm>
        <a:graphic>
          <a:graphicData uri="http://schemas.openxmlformats.org/presentationml/2006/ole">
            <mc:AlternateContent xmlns:mc="http://schemas.openxmlformats.org/markup-compatibility/2006">
              <mc:Choice xmlns:v="urn:schemas-microsoft-com:vml" Requires="v">
                <p:oleObj spid="_x0000_s73772" name="Equation" r:id="rId17" imgW="939800" imgH="228600" progId="Equation.DSMT4">
                  <p:embed/>
                </p:oleObj>
              </mc:Choice>
              <mc:Fallback>
                <p:oleObj name="Equation" r:id="rId17" imgW="939800" imgH="2286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1313" y="1131888"/>
                        <a:ext cx="220027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2" name="Object 13"/>
          <p:cNvGraphicFramePr>
            <a:graphicFrameLocks noChangeAspect="1"/>
          </p:cNvGraphicFramePr>
          <p:nvPr/>
        </p:nvGraphicFramePr>
        <p:xfrm>
          <a:off x="5311775" y="1820863"/>
          <a:ext cx="2200275" cy="506412"/>
        </p:xfrm>
        <a:graphic>
          <a:graphicData uri="http://schemas.openxmlformats.org/presentationml/2006/ole">
            <mc:AlternateContent xmlns:mc="http://schemas.openxmlformats.org/markup-compatibility/2006">
              <mc:Choice xmlns:v="urn:schemas-microsoft-com:vml" Requires="v">
                <p:oleObj spid="_x0000_s73773" name="Equation" r:id="rId19" imgW="939800" imgH="228600" progId="Equation.DSMT4">
                  <p:embed/>
                </p:oleObj>
              </mc:Choice>
              <mc:Fallback>
                <p:oleObj name="Equation" r:id="rId19" imgW="939800" imgH="2286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1775" y="1820863"/>
                        <a:ext cx="220027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3" name="Text Box 47"/>
          <p:cNvSpPr txBox="1">
            <a:spLocks noChangeArrowheads="1"/>
          </p:cNvSpPr>
          <p:nvPr/>
        </p:nvSpPr>
        <p:spPr bwMode="auto">
          <a:xfrm>
            <a:off x="58738" y="417513"/>
            <a:ext cx="3289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4.</a:t>
            </a:r>
            <a:r>
              <a:rPr kumimoji="1" lang="zh-CN" altLang="en-US" sz="2400">
                <a:solidFill>
                  <a:srgbClr val="FF0000"/>
                </a:solidFill>
                <a:latin typeface="Times New Roman" panose="02020603050405020304" pitchFamily="18" charset="0"/>
                <a:ea typeface="华文新魏" panose="02010800040101010101" pitchFamily="2" charset="-122"/>
              </a:rPr>
              <a:t>几种常用的逻辑运算</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44" name="Rectangle 2"/>
          <p:cNvSpPr>
            <a:spLocks noChangeArrowheads="1"/>
          </p:cNvSpPr>
          <p:nvPr/>
        </p:nvSpPr>
        <p:spPr bwMode="auto">
          <a:xfrm>
            <a:off x="25400" y="-38100"/>
            <a:ext cx="684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1.5</a:t>
            </a:r>
            <a:r>
              <a:rPr kumimoji="1" lang="zh-CN" altLang="en-US" sz="2800" b="0">
                <a:solidFill>
                  <a:srgbClr val="FF0000"/>
                </a:solidFill>
                <a:ea typeface="黑体" panose="02010609060101010101" pitchFamily="49" charset="-122"/>
              </a:rPr>
              <a:t>二值逻辑变量与基本逻辑运算</a:t>
            </a:r>
            <a:r>
              <a:rPr kumimoji="1" lang="zh-CN" altLang="en-US" sz="2200" b="0" u="sng">
                <a:solidFill>
                  <a:srgbClr val="FF0000"/>
                </a:solidFill>
                <a:ea typeface="黑体" panose="02010609060101010101" pitchFamily="49" charset="-122"/>
              </a:rPr>
              <a:t>（重点）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9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53990"/>
                                        </p:tgtEl>
                                        <p:attrNameLst>
                                          <p:attrName>style.visibility</p:attrName>
                                        </p:attrNameLst>
                                      </p:cBhvr>
                                      <p:to>
                                        <p:strVal val="visible"/>
                                      </p:to>
                                    </p:set>
                                    <p:animEffect transition="in" filter="dissolve">
                                      <p:cBhvr>
                                        <p:cTn id="13" dur="500"/>
                                        <p:tgtEl>
                                          <p:spTgt spid="5539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53992"/>
                                        </p:tgtEl>
                                        <p:attrNameLst>
                                          <p:attrName>style.visibility</p:attrName>
                                        </p:attrNameLst>
                                      </p:cBhvr>
                                      <p:to>
                                        <p:strVal val="visible"/>
                                      </p:to>
                                    </p:set>
                                    <p:animEffect transition="in" filter="slide(fromLeft)">
                                      <p:cBhvr>
                                        <p:cTn id="18" dur="500"/>
                                        <p:tgtEl>
                                          <p:spTgt spid="553992"/>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553991"/>
                                        </p:tgtEl>
                                        <p:attrNameLst>
                                          <p:attrName>style.visibility</p:attrName>
                                        </p:attrNameLst>
                                      </p:cBhvr>
                                      <p:to>
                                        <p:strVal val="visible"/>
                                      </p:to>
                                    </p:set>
                                    <p:animEffect transition="in" filter="dissolve">
                                      <p:cBhvr>
                                        <p:cTn id="22" dur="500"/>
                                        <p:tgtEl>
                                          <p:spTgt spid="553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3994"/>
                                        </p:tgtEl>
                                        <p:attrNameLst>
                                          <p:attrName>style.visibility</p:attrName>
                                        </p:attrNameLst>
                                      </p:cBhvr>
                                      <p:to>
                                        <p:strVal val="visible"/>
                                      </p:to>
                                    </p:set>
                                    <p:animEffect transition="in" filter="wipe(left)">
                                      <p:cBhvr>
                                        <p:cTn id="27" dur="500"/>
                                        <p:tgtEl>
                                          <p:spTgt spid="553994"/>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53993"/>
                                        </p:tgtEl>
                                        <p:attrNameLst>
                                          <p:attrName>style.visibility</p:attrName>
                                        </p:attrNameLst>
                                      </p:cBhvr>
                                      <p:to>
                                        <p:strVal val="visible"/>
                                      </p:to>
                                    </p:set>
                                    <p:animEffect transition="in" filter="wipe(left)">
                                      <p:cBhvr>
                                        <p:cTn id="31"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p:bldP spid="553987" grpId="0" animBg="1"/>
      <p:bldP spid="553992" grpId="0" animBg="1"/>
      <p:bldP spid="55399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4755" name="Rectangle 3"/>
          <p:cNvSpPr>
            <a:spLocks noChangeArrowheads="1"/>
          </p:cNvSpPr>
          <p:nvPr/>
        </p:nvSpPr>
        <p:spPr bwMode="auto">
          <a:xfrm>
            <a:off x="7785100" y="3041650"/>
            <a:ext cx="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56037" name="Text Box 5"/>
          <p:cNvSpPr txBox="1">
            <a:spLocks noChangeArrowheads="1"/>
          </p:cNvSpPr>
          <p:nvPr/>
        </p:nvSpPr>
        <p:spPr bwMode="auto">
          <a:xfrm>
            <a:off x="295275" y="1246188"/>
            <a:ext cx="8642350" cy="955675"/>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kumimoji="1" lang="zh-CN" altLang="en-US" sz="2800">
                <a:solidFill>
                  <a:srgbClr val="3333CC"/>
                </a:solidFill>
                <a:latin typeface="宋体" panose="02010600030101010101" pitchFamily="2" charset="-122"/>
              </a:rPr>
              <a:t>输出变量与输入变量之间的逻辑函数的描述方法有</a:t>
            </a:r>
            <a:r>
              <a:rPr kumimoji="1" lang="zh-CN" altLang="en-US" sz="2800" u="sng">
                <a:solidFill>
                  <a:srgbClr val="3333CC"/>
                </a:solidFill>
                <a:latin typeface="宋体" panose="02010600030101010101" pitchFamily="2" charset="-122"/>
              </a:rPr>
              <a:t>真值表</a:t>
            </a:r>
            <a:r>
              <a:rPr kumimoji="1" lang="zh-CN" altLang="en-US" sz="2800">
                <a:solidFill>
                  <a:srgbClr val="3333CC"/>
                </a:solidFill>
                <a:latin typeface="宋体" panose="02010600030101010101" pitchFamily="2" charset="-122"/>
              </a:rPr>
              <a:t>、</a:t>
            </a:r>
            <a:r>
              <a:rPr kumimoji="1" lang="zh-CN" altLang="en-US" sz="2800" u="sng">
                <a:solidFill>
                  <a:srgbClr val="3333CC"/>
                </a:solidFill>
                <a:latin typeface="宋体" panose="02010600030101010101" pitchFamily="2" charset="-122"/>
              </a:rPr>
              <a:t>逻辑函数表达式</a:t>
            </a:r>
            <a:r>
              <a:rPr kumimoji="1" lang="zh-CN" altLang="en-US" sz="2800">
                <a:solidFill>
                  <a:srgbClr val="3333CC"/>
                </a:solidFill>
                <a:latin typeface="宋体" panose="02010600030101010101" pitchFamily="2" charset="-122"/>
              </a:rPr>
              <a:t>、</a:t>
            </a:r>
            <a:r>
              <a:rPr kumimoji="1" lang="zh-CN" altLang="en-US" sz="2800" u="sng">
                <a:solidFill>
                  <a:srgbClr val="3333CC"/>
                </a:solidFill>
                <a:latin typeface="宋体" panose="02010600030101010101" pitchFamily="2" charset="-122"/>
              </a:rPr>
              <a:t>逻辑图</a:t>
            </a:r>
            <a:r>
              <a:rPr kumimoji="1" lang="zh-CN" altLang="en-US" sz="2800">
                <a:solidFill>
                  <a:srgbClr val="3333CC"/>
                </a:solidFill>
                <a:latin typeface="宋体" panose="02010600030101010101" pitchFamily="2" charset="-122"/>
              </a:rPr>
              <a:t>、</a:t>
            </a:r>
            <a:r>
              <a:rPr kumimoji="1" lang="zh-CN" altLang="en-US" sz="2800" u="sng">
                <a:solidFill>
                  <a:srgbClr val="3333CC"/>
                </a:solidFill>
                <a:latin typeface="宋体" panose="02010600030101010101" pitchFamily="2" charset="-122"/>
              </a:rPr>
              <a:t>波形图</a:t>
            </a:r>
            <a:r>
              <a:rPr kumimoji="1" lang="zh-CN" altLang="en-US" sz="2800">
                <a:solidFill>
                  <a:srgbClr val="3333CC"/>
                </a:solidFill>
                <a:latin typeface="宋体" panose="02010600030101010101" pitchFamily="2" charset="-122"/>
              </a:rPr>
              <a:t>和</a:t>
            </a:r>
            <a:r>
              <a:rPr kumimoji="1" lang="zh-CN" altLang="en-US" sz="2800" u="sng">
                <a:solidFill>
                  <a:srgbClr val="3333CC"/>
                </a:solidFill>
                <a:latin typeface="宋体" panose="02010600030101010101" pitchFamily="2" charset="-122"/>
              </a:rPr>
              <a:t>卡诺图</a:t>
            </a:r>
            <a:r>
              <a:rPr kumimoji="1" lang="zh-CN" altLang="en-US" sz="2800">
                <a:solidFill>
                  <a:srgbClr val="3333CC"/>
                </a:solidFill>
                <a:latin typeface="宋体" panose="02010600030101010101" pitchFamily="2" charset="-122"/>
              </a:rPr>
              <a:t>等</a:t>
            </a:r>
            <a:endParaRPr kumimoji="1" lang="zh-CN" altLang="en-US" sz="2400">
              <a:solidFill>
                <a:srgbClr val="3333CC"/>
              </a:solidFill>
              <a:latin typeface="宋体" panose="02010600030101010101" pitchFamily="2" charset="-122"/>
            </a:endParaRPr>
          </a:p>
        </p:txBody>
      </p:sp>
      <p:sp>
        <p:nvSpPr>
          <p:cNvPr id="556038" name="Text Box 6"/>
          <p:cNvSpPr txBox="1">
            <a:spLocks noChangeArrowheads="1"/>
          </p:cNvSpPr>
          <p:nvPr/>
        </p:nvSpPr>
        <p:spPr bwMode="auto">
          <a:xfrm>
            <a:off x="261938" y="2436813"/>
            <a:ext cx="8599487" cy="1552575"/>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rgbClr val="FF0000"/>
              </a:buClr>
            </a:pPr>
            <a:r>
              <a:rPr kumimoji="1" lang="zh-CN" altLang="en-US" sz="2400">
                <a:solidFill>
                  <a:srgbClr val="008000"/>
                </a:solidFill>
                <a:latin typeface="Times New Roman" panose="02020603050405020304" pitchFamily="18" charset="0"/>
                <a:ea typeface="楷体_GB2312" pitchFamily="49" charset="-122"/>
              </a:rPr>
              <a:t>例：</a:t>
            </a:r>
            <a:r>
              <a:rPr kumimoji="1" lang="zh-CN" altLang="en-US" sz="2400" b="0">
                <a:latin typeface="Times New Roman" panose="02020603050405020304" pitchFamily="18" charset="0"/>
              </a:rPr>
              <a:t>下图是一个控制楼梯照明灯的电路。单刀双掷开关</a:t>
            </a:r>
            <a:r>
              <a:rPr kumimoji="1" lang="en-US" altLang="zh-CN" sz="2400" b="0">
                <a:latin typeface="Times New Roman" panose="02020603050405020304" pitchFamily="18" charset="0"/>
              </a:rPr>
              <a:t>A</a:t>
            </a:r>
            <a:r>
              <a:rPr kumimoji="1" lang="zh-CN" altLang="en-US" sz="2400" b="0">
                <a:latin typeface="Times New Roman" panose="02020603050405020304" pitchFamily="18" charset="0"/>
              </a:rPr>
              <a:t>装在楼下，</a:t>
            </a:r>
            <a:r>
              <a:rPr kumimoji="1" lang="en-US" altLang="zh-CN" sz="2400" b="0">
                <a:latin typeface="Times New Roman" panose="02020603050405020304" pitchFamily="18" charset="0"/>
              </a:rPr>
              <a:t>B</a:t>
            </a:r>
            <a:r>
              <a:rPr kumimoji="1" lang="zh-CN" altLang="en-US" sz="2400" b="0">
                <a:latin typeface="Times New Roman" panose="02020603050405020304" pitchFamily="18" charset="0"/>
              </a:rPr>
              <a:t>装在楼上，这样在楼下开灯后，可在楼上关灯；同样也可在楼上开灯楼下关灯。试用一个逻辑函数来描述开关</a:t>
            </a:r>
            <a:r>
              <a:rPr kumimoji="1" lang="en-US" altLang="zh-CN" sz="2400" b="0">
                <a:latin typeface="Times New Roman" panose="02020603050405020304" pitchFamily="18" charset="0"/>
              </a:rPr>
              <a:t>A</a:t>
            </a:r>
            <a:r>
              <a:rPr kumimoji="1" lang="zh-CN" altLang="en-US" sz="2400" b="0">
                <a:latin typeface="Times New Roman" panose="02020603050405020304" pitchFamily="18" charset="0"/>
              </a:rPr>
              <a:t>、</a:t>
            </a:r>
            <a:r>
              <a:rPr kumimoji="1" lang="en-US" altLang="zh-CN" sz="2400" b="0">
                <a:latin typeface="Times New Roman" panose="02020603050405020304" pitchFamily="18" charset="0"/>
              </a:rPr>
              <a:t>B</a:t>
            </a:r>
            <a:r>
              <a:rPr kumimoji="1" lang="zh-CN" altLang="en-US" sz="2400" b="0">
                <a:latin typeface="Times New Roman" panose="02020603050405020304" pitchFamily="18" charset="0"/>
              </a:rPr>
              <a:t>与照明灯之间的关系。 </a:t>
            </a:r>
          </a:p>
        </p:txBody>
      </p:sp>
      <p:sp>
        <p:nvSpPr>
          <p:cNvPr id="556040" name="Text Box 8"/>
          <p:cNvSpPr txBox="1">
            <a:spLocks noChangeArrowheads="1"/>
          </p:cNvSpPr>
          <p:nvPr/>
        </p:nvSpPr>
        <p:spPr bwMode="auto">
          <a:xfrm>
            <a:off x="3302000" y="4051300"/>
            <a:ext cx="5494338" cy="1016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FF"/>
                </a:solidFill>
                <a:latin typeface="Times New Roman" panose="02020603050405020304" pitchFamily="18" charset="0"/>
                <a:ea typeface="黑体" panose="02010609060101010101" pitchFamily="49" charset="-122"/>
              </a:rPr>
              <a:t>1.</a:t>
            </a:r>
            <a:r>
              <a:rPr kumimoji="1" lang="zh-CN" altLang="en-US" sz="2400">
                <a:solidFill>
                  <a:srgbClr val="0000FF"/>
                </a:solidFill>
                <a:latin typeface="Times New Roman" panose="02020603050405020304" pitchFamily="18" charset="0"/>
                <a:ea typeface="黑体" panose="02010609060101010101" pitchFamily="49" charset="-122"/>
              </a:rPr>
              <a:t>确定输入</a:t>
            </a:r>
            <a:r>
              <a:rPr kumimoji="1" lang="en-US" altLang="zh-CN" sz="2400">
                <a:solidFill>
                  <a:srgbClr val="0000FF"/>
                </a:solidFill>
                <a:latin typeface="Times New Roman" panose="02020603050405020304" pitchFamily="18" charset="0"/>
                <a:ea typeface="黑体" panose="02010609060101010101" pitchFamily="49" charset="-122"/>
              </a:rPr>
              <a:t>/</a:t>
            </a:r>
            <a:r>
              <a:rPr kumimoji="1" lang="zh-CN" altLang="en-US" sz="2400">
                <a:solidFill>
                  <a:srgbClr val="0000FF"/>
                </a:solidFill>
                <a:latin typeface="Times New Roman" panose="02020603050405020304" pitchFamily="18" charset="0"/>
                <a:ea typeface="黑体" panose="02010609060101010101" pitchFamily="49" charset="-122"/>
              </a:rPr>
              <a:t>输入变量：</a:t>
            </a:r>
            <a:endParaRPr kumimoji="1" lang="en-US" altLang="zh-CN" sz="2400">
              <a:solidFill>
                <a:srgbClr val="0000FF"/>
              </a:solidFill>
              <a:latin typeface="Times New Roman" panose="02020603050405020304" pitchFamily="18" charset="0"/>
              <a:ea typeface="黑体" panose="02010609060101010101" pitchFamily="49" charset="-122"/>
            </a:endParaRPr>
          </a:p>
          <a:p>
            <a:pPr eaLnBrk="1" hangingPunct="1">
              <a:spcBef>
                <a:spcPct val="50000"/>
              </a:spcBef>
            </a:pPr>
            <a:r>
              <a:rPr kumimoji="1" lang="zh-CN" altLang="en-US" sz="2400">
                <a:latin typeface="Times New Roman" panose="02020603050405020304" pitchFamily="18" charset="0"/>
                <a:ea typeface="黑体" panose="02010609060101010101" pitchFamily="49" charset="-122"/>
              </a:rPr>
              <a:t>开关</a:t>
            </a:r>
            <a:r>
              <a:rPr kumimoji="1" lang="en-US" altLang="zh-CN" sz="2400" i="1">
                <a:latin typeface="Times New Roman" panose="02020603050405020304" pitchFamily="18" charset="0"/>
                <a:ea typeface="黑体" panose="02010609060101010101" pitchFamily="49" charset="-122"/>
              </a:rPr>
              <a:t>A</a:t>
            </a:r>
            <a:r>
              <a:rPr kumimoji="1" lang="zh-CN" altLang="en-US" sz="2400" i="1">
                <a:latin typeface="Times New Roman" panose="02020603050405020304" pitchFamily="18" charset="0"/>
                <a:ea typeface="黑体" panose="02010609060101010101" pitchFamily="49" charset="-122"/>
              </a:rPr>
              <a:t>、</a:t>
            </a:r>
            <a:r>
              <a:rPr kumimoji="1" lang="en-US" altLang="zh-CN" sz="2400" i="1">
                <a:latin typeface="Times New Roman" panose="02020603050405020304" pitchFamily="18" charset="0"/>
                <a:ea typeface="黑体" panose="02010609060101010101" pitchFamily="49" charset="-122"/>
              </a:rPr>
              <a:t>B</a:t>
            </a:r>
            <a:r>
              <a:rPr kumimoji="1" lang="zh-CN" altLang="en-US" sz="2400">
                <a:latin typeface="Times New Roman" panose="02020603050405020304" pitchFamily="18" charset="0"/>
                <a:ea typeface="黑体" panose="02010609060101010101" pitchFamily="49" charset="-122"/>
              </a:rPr>
              <a:t>为输入变量；灯</a:t>
            </a:r>
            <a:r>
              <a:rPr kumimoji="1" lang="en-US" altLang="zh-CN" sz="2400" i="1">
                <a:latin typeface="Times New Roman" panose="02020603050405020304" pitchFamily="18" charset="0"/>
                <a:ea typeface="黑体" panose="02010609060101010101" pitchFamily="49" charset="-122"/>
              </a:rPr>
              <a:t>L</a:t>
            </a:r>
            <a:r>
              <a:rPr kumimoji="1" lang="zh-CN" altLang="en-US" sz="2400" i="1">
                <a:latin typeface="Times New Roman" panose="02020603050405020304" pitchFamily="18" charset="0"/>
                <a:ea typeface="黑体" panose="02010609060101010101" pitchFamily="49" charset="-122"/>
              </a:rPr>
              <a:t>为</a:t>
            </a:r>
            <a:r>
              <a:rPr kumimoji="1" lang="zh-CN" altLang="en-US" sz="2400">
                <a:latin typeface="Times New Roman" panose="02020603050405020304" pitchFamily="18" charset="0"/>
                <a:ea typeface="黑体" panose="02010609060101010101" pitchFamily="49" charset="-122"/>
              </a:rPr>
              <a:t>输出变量</a:t>
            </a:r>
            <a:endParaRPr lang="en-US" altLang="zh-CN" sz="2400" b="0">
              <a:latin typeface="Times New Roman" panose="02020603050405020304" pitchFamily="18" charset="0"/>
            </a:endParaRPr>
          </a:p>
        </p:txBody>
      </p:sp>
      <p:sp>
        <p:nvSpPr>
          <p:cNvPr id="74759" name="Text Box 47"/>
          <p:cNvSpPr txBox="1">
            <a:spLocks noChangeArrowheads="1"/>
          </p:cNvSpPr>
          <p:nvPr/>
        </p:nvSpPr>
        <p:spPr bwMode="auto">
          <a:xfrm>
            <a:off x="0" y="563563"/>
            <a:ext cx="4313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1.6.1</a:t>
            </a:r>
            <a:r>
              <a:rPr kumimoji="1" lang="zh-CN" altLang="en-US" sz="2400">
                <a:solidFill>
                  <a:srgbClr val="FF0000"/>
                </a:solidFill>
                <a:latin typeface="Times New Roman" panose="02020603050405020304" pitchFamily="18" charset="0"/>
                <a:ea typeface="华文新魏" panose="02010800040101010101" pitchFamily="2" charset="-122"/>
              </a:rPr>
              <a:t>逻辑函数的几种表示方法</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grpSp>
        <p:nvGrpSpPr>
          <p:cNvPr id="11" name="Group 5"/>
          <p:cNvGrpSpPr>
            <a:grpSpLocks/>
          </p:cNvGrpSpPr>
          <p:nvPr/>
        </p:nvGrpSpPr>
        <p:grpSpPr bwMode="auto">
          <a:xfrm>
            <a:off x="576263" y="4446588"/>
            <a:ext cx="2414587" cy="1912937"/>
            <a:chOff x="3627" y="927"/>
            <a:chExt cx="1935" cy="1624"/>
          </a:xfrm>
        </p:grpSpPr>
        <p:sp>
          <p:nvSpPr>
            <p:cNvPr id="74762" name="Text Box 6"/>
            <p:cNvSpPr txBox="1">
              <a:spLocks noChangeArrowheads="1"/>
            </p:cNvSpPr>
            <p:nvPr/>
          </p:nvSpPr>
          <p:spPr bwMode="auto">
            <a:xfrm>
              <a:off x="4325" y="2209"/>
              <a:ext cx="12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endParaRPr kumimoji="1" lang="en-GB" altLang="zh-CN" sz="2000" baseline="-25000">
                <a:latin typeface="Times New Roman" panose="02020603050405020304" pitchFamily="18" charset="0"/>
                <a:ea typeface="宋体-方正超大字符集" pitchFamily="65" charset="-122"/>
              </a:endParaRPr>
            </a:p>
          </p:txBody>
        </p:sp>
        <p:sp>
          <p:nvSpPr>
            <p:cNvPr id="74763" name="Oval 7"/>
            <p:cNvSpPr>
              <a:spLocks noChangeArrowheads="1"/>
            </p:cNvSpPr>
            <p:nvPr/>
          </p:nvSpPr>
          <p:spPr bwMode="auto">
            <a:xfrm>
              <a:off x="4342" y="1615"/>
              <a:ext cx="50"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64" name="Oval 8"/>
            <p:cNvSpPr>
              <a:spLocks noChangeArrowheads="1"/>
            </p:cNvSpPr>
            <p:nvPr/>
          </p:nvSpPr>
          <p:spPr bwMode="auto">
            <a:xfrm>
              <a:off x="4979" y="1615"/>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65" name="Line 9"/>
            <p:cNvSpPr>
              <a:spLocks noChangeShapeType="1"/>
            </p:cNvSpPr>
            <p:nvPr/>
          </p:nvSpPr>
          <p:spPr bwMode="auto">
            <a:xfrm>
              <a:off x="4395" y="1646"/>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66" name="Oval 10"/>
            <p:cNvSpPr>
              <a:spLocks noChangeArrowheads="1"/>
            </p:cNvSpPr>
            <p:nvPr/>
          </p:nvSpPr>
          <p:spPr bwMode="auto">
            <a:xfrm>
              <a:off x="4342" y="1922"/>
              <a:ext cx="50"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67" name="Oval 11"/>
            <p:cNvSpPr>
              <a:spLocks noChangeArrowheads="1"/>
            </p:cNvSpPr>
            <p:nvPr/>
          </p:nvSpPr>
          <p:spPr bwMode="auto">
            <a:xfrm>
              <a:off x="4979" y="1922"/>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68" name="Line 12"/>
            <p:cNvSpPr>
              <a:spLocks noChangeShapeType="1"/>
            </p:cNvSpPr>
            <p:nvPr/>
          </p:nvSpPr>
          <p:spPr bwMode="auto">
            <a:xfrm>
              <a:off x="4395" y="1953"/>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9" name="Line 13"/>
            <p:cNvSpPr>
              <a:spLocks noChangeShapeType="1"/>
            </p:cNvSpPr>
            <p:nvPr/>
          </p:nvSpPr>
          <p:spPr bwMode="auto">
            <a:xfrm flipH="1">
              <a:off x="3865" y="1797"/>
              <a:ext cx="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0" name="Line 14"/>
            <p:cNvSpPr>
              <a:spLocks noChangeShapeType="1"/>
            </p:cNvSpPr>
            <p:nvPr/>
          </p:nvSpPr>
          <p:spPr bwMode="auto">
            <a:xfrm>
              <a:off x="3865" y="1797"/>
              <a:ext cx="0" cy="5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771" name="Line 15"/>
            <p:cNvSpPr>
              <a:spLocks noChangeShapeType="1"/>
            </p:cNvSpPr>
            <p:nvPr/>
          </p:nvSpPr>
          <p:spPr bwMode="auto">
            <a:xfrm>
              <a:off x="3653" y="1052"/>
              <a:ext cx="0" cy="13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2" name="Line 16"/>
            <p:cNvSpPr>
              <a:spLocks noChangeShapeType="1"/>
            </p:cNvSpPr>
            <p:nvPr/>
          </p:nvSpPr>
          <p:spPr bwMode="auto">
            <a:xfrm flipH="1">
              <a:off x="3653"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3" name="Line 17"/>
            <p:cNvSpPr>
              <a:spLocks noChangeShapeType="1"/>
            </p:cNvSpPr>
            <p:nvPr/>
          </p:nvSpPr>
          <p:spPr bwMode="auto">
            <a:xfrm flipH="1">
              <a:off x="4714"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4" name="Line 18"/>
            <p:cNvSpPr>
              <a:spLocks noChangeShapeType="1"/>
            </p:cNvSpPr>
            <p:nvPr/>
          </p:nvSpPr>
          <p:spPr bwMode="auto">
            <a:xfrm>
              <a:off x="5562" y="1052"/>
              <a:ext cx="0"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5" name="Line 19"/>
            <p:cNvSpPr>
              <a:spLocks noChangeShapeType="1"/>
            </p:cNvSpPr>
            <p:nvPr/>
          </p:nvSpPr>
          <p:spPr bwMode="auto">
            <a:xfrm flipH="1">
              <a:off x="5297" y="1797"/>
              <a:ext cx="2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6" name="Line 20"/>
            <p:cNvSpPr>
              <a:spLocks noChangeShapeType="1"/>
            </p:cNvSpPr>
            <p:nvPr/>
          </p:nvSpPr>
          <p:spPr bwMode="auto">
            <a:xfrm flipV="1">
              <a:off x="4077" y="1611"/>
              <a:ext cx="265" cy="1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7" name="Line 21"/>
            <p:cNvSpPr>
              <a:spLocks noChangeShapeType="1"/>
            </p:cNvSpPr>
            <p:nvPr/>
          </p:nvSpPr>
          <p:spPr bwMode="auto">
            <a:xfrm flipV="1">
              <a:off x="5032" y="1797"/>
              <a:ext cx="265" cy="1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78" name="Oval 22"/>
            <p:cNvSpPr>
              <a:spLocks noChangeArrowheads="1"/>
            </p:cNvSpPr>
            <p:nvPr/>
          </p:nvSpPr>
          <p:spPr bwMode="auto">
            <a:xfrm>
              <a:off x="3627" y="2357"/>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79" name="Oval 23"/>
            <p:cNvSpPr>
              <a:spLocks noChangeArrowheads="1"/>
            </p:cNvSpPr>
            <p:nvPr/>
          </p:nvSpPr>
          <p:spPr bwMode="auto">
            <a:xfrm>
              <a:off x="3839" y="2357"/>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80" name="AutoShape 24"/>
            <p:cNvSpPr>
              <a:spLocks noChangeArrowheads="1"/>
            </p:cNvSpPr>
            <p:nvPr/>
          </p:nvSpPr>
          <p:spPr bwMode="auto">
            <a:xfrm>
              <a:off x="4501" y="927"/>
              <a:ext cx="213" cy="249"/>
            </a:xfrm>
            <a:prstGeom prst="flowChartSummingJunction">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4781" name="Text Box 25"/>
            <p:cNvSpPr txBox="1">
              <a:spLocks noChangeArrowheads="1"/>
            </p:cNvSpPr>
            <p:nvPr/>
          </p:nvSpPr>
          <p:spPr bwMode="auto">
            <a:xfrm>
              <a:off x="4332" y="1361"/>
              <a:ext cx="10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a</a:t>
              </a:r>
            </a:p>
          </p:txBody>
        </p:sp>
        <p:sp>
          <p:nvSpPr>
            <p:cNvPr id="74782" name="Text Box 26"/>
            <p:cNvSpPr txBox="1">
              <a:spLocks noChangeArrowheads="1"/>
            </p:cNvSpPr>
            <p:nvPr/>
          </p:nvSpPr>
          <p:spPr bwMode="auto">
            <a:xfrm>
              <a:off x="4967" y="1361"/>
              <a:ext cx="10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74783" name="Text Box 27"/>
            <p:cNvSpPr txBox="1">
              <a:spLocks noChangeArrowheads="1"/>
            </p:cNvSpPr>
            <p:nvPr/>
          </p:nvSpPr>
          <p:spPr bwMode="auto">
            <a:xfrm>
              <a:off x="4337" y="1984"/>
              <a:ext cx="9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c</a:t>
              </a:r>
            </a:p>
          </p:txBody>
        </p:sp>
        <p:sp>
          <p:nvSpPr>
            <p:cNvPr id="74784" name="Text Box 28"/>
            <p:cNvSpPr txBox="1">
              <a:spLocks noChangeArrowheads="1"/>
            </p:cNvSpPr>
            <p:nvPr/>
          </p:nvSpPr>
          <p:spPr bwMode="auto">
            <a:xfrm>
              <a:off x="4967" y="1984"/>
              <a:ext cx="1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d</a:t>
              </a:r>
            </a:p>
          </p:txBody>
        </p:sp>
        <p:sp>
          <p:nvSpPr>
            <p:cNvPr id="74785" name="Text Box 29"/>
            <p:cNvSpPr txBox="1">
              <a:spLocks noChangeArrowheads="1"/>
            </p:cNvSpPr>
            <p:nvPr/>
          </p:nvSpPr>
          <p:spPr bwMode="auto">
            <a:xfrm>
              <a:off x="3901" y="1550"/>
              <a:ext cx="10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1600" i="1">
                  <a:latin typeface="Times New Roman" panose="02020603050405020304" pitchFamily="18" charset="0"/>
                  <a:ea typeface="宋体-方正超大字符集" pitchFamily="65" charset="-122"/>
                </a:rPr>
                <a:t>A</a:t>
              </a:r>
            </a:p>
          </p:txBody>
        </p:sp>
        <p:sp>
          <p:nvSpPr>
            <p:cNvPr id="74786" name="Text Box 30"/>
            <p:cNvSpPr txBox="1">
              <a:spLocks noChangeArrowheads="1"/>
            </p:cNvSpPr>
            <p:nvPr/>
          </p:nvSpPr>
          <p:spPr bwMode="auto">
            <a:xfrm>
              <a:off x="5288" y="1550"/>
              <a:ext cx="13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74787" name="Text Box 31"/>
            <p:cNvSpPr txBox="1">
              <a:spLocks noChangeArrowheads="1"/>
            </p:cNvSpPr>
            <p:nvPr/>
          </p:nvSpPr>
          <p:spPr bwMode="auto">
            <a:xfrm>
              <a:off x="3684" y="2370"/>
              <a:ext cx="14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zh-CN" altLang="en-US" sz="1400">
                  <a:latin typeface="Times New Roman" panose="02020603050405020304" pitchFamily="18" charset="0"/>
                  <a:ea typeface="宋体-方正超大字符集" pitchFamily="65" charset="-122"/>
                </a:rPr>
                <a:t>～</a:t>
              </a:r>
            </a:p>
          </p:txBody>
        </p:sp>
      </p:grpSp>
      <p:sp>
        <p:nvSpPr>
          <p:cNvPr id="38" name="Text Box 8"/>
          <p:cNvSpPr txBox="1">
            <a:spLocks noChangeArrowheads="1"/>
          </p:cNvSpPr>
          <p:nvPr/>
        </p:nvSpPr>
        <p:spPr bwMode="auto">
          <a:xfrm>
            <a:off x="3325813" y="5265738"/>
            <a:ext cx="4198937" cy="1568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FF"/>
                </a:solidFill>
                <a:latin typeface="Times New Roman" panose="02020603050405020304" pitchFamily="18" charset="0"/>
                <a:ea typeface="黑体" panose="02010609060101010101" pitchFamily="49" charset="-122"/>
              </a:rPr>
              <a:t>2.</a:t>
            </a:r>
            <a:r>
              <a:rPr kumimoji="1" lang="zh-CN" altLang="en-US" sz="2400">
                <a:solidFill>
                  <a:srgbClr val="0000FF"/>
                </a:solidFill>
                <a:latin typeface="Times New Roman" panose="02020603050405020304" pitchFamily="18" charset="0"/>
                <a:ea typeface="黑体" panose="02010609060101010101" pitchFamily="49" charset="-122"/>
              </a:rPr>
              <a:t>确定变量逻辑值：</a:t>
            </a:r>
            <a:endParaRPr kumimoji="1" lang="en-US" altLang="zh-CN" sz="2400">
              <a:solidFill>
                <a:srgbClr val="0000FF"/>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400" i="1">
                <a:latin typeface="Times New Roman" panose="02020603050405020304" pitchFamily="18" charset="0"/>
                <a:ea typeface="黑体" panose="02010609060101010101" pitchFamily="49" charset="-122"/>
              </a:rPr>
              <a:t>A</a:t>
            </a:r>
            <a:r>
              <a:rPr kumimoji="1" lang="zh-CN" altLang="en-US" sz="2400" i="1">
                <a:latin typeface="Times New Roman" panose="02020603050405020304" pitchFamily="18" charset="0"/>
                <a:ea typeface="黑体" panose="02010609060101010101" pitchFamily="49" charset="-122"/>
              </a:rPr>
              <a:t>、</a:t>
            </a:r>
            <a:r>
              <a:rPr kumimoji="1" lang="en-US" altLang="zh-CN" sz="2400" i="1">
                <a:latin typeface="Times New Roman" panose="02020603050405020304" pitchFamily="18" charset="0"/>
                <a:ea typeface="黑体" panose="02010609060101010101" pitchFamily="49" charset="-122"/>
              </a:rPr>
              <a:t>B</a:t>
            </a:r>
            <a:r>
              <a:rPr kumimoji="1" lang="zh-CN" altLang="en-US" sz="2400">
                <a:latin typeface="Times New Roman" panose="02020603050405020304" pitchFamily="18" charset="0"/>
                <a:ea typeface="黑体" panose="02010609060101010101" pitchFamily="49" charset="-122"/>
              </a:rPr>
              <a:t>：向上为</a:t>
            </a:r>
            <a:r>
              <a:rPr kumimoji="1" lang="en-US" altLang="zh-CN" sz="2400">
                <a:latin typeface="Times New Roman" panose="02020603050405020304" pitchFamily="18" charset="0"/>
                <a:ea typeface="黑体" panose="02010609060101010101" pitchFamily="49" charset="-122"/>
              </a:rPr>
              <a:t>1</a:t>
            </a:r>
            <a:r>
              <a:rPr kumimoji="1" lang="zh-CN" altLang="en-US" sz="2400">
                <a:latin typeface="Times New Roman" panose="02020603050405020304" pitchFamily="18" charset="0"/>
                <a:ea typeface="黑体" panose="02010609060101010101" pitchFamily="49" charset="-122"/>
              </a:rPr>
              <a:t>，向下为</a:t>
            </a:r>
            <a:r>
              <a:rPr kumimoji="1" lang="en-US" altLang="zh-CN" sz="2400">
                <a:latin typeface="Times New Roman" panose="02020603050405020304" pitchFamily="18" charset="0"/>
                <a:ea typeface="黑体" panose="02010609060101010101" pitchFamily="49" charset="-122"/>
              </a:rPr>
              <a:t>0</a:t>
            </a:r>
          </a:p>
          <a:p>
            <a:pPr eaLnBrk="1" hangingPunct="1">
              <a:spcBef>
                <a:spcPct val="50000"/>
              </a:spcBef>
            </a:pPr>
            <a:r>
              <a:rPr kumimoji="1" lang="en-US" altLang="zh-CN" sz="2400" i="1">
                <a:latin typeface="Times New Roman" panose="02020603050405020304" pitchFamily="18" charset="0"/>
                <a:ea typeface="黑体" panose="02010609060101010101" pitchFamily="49" charset="-122"/>
              </a:rPr>
              <a:t>L</a:t>
            </a:r>
            <a:r>
              <a:rPr kumimoji="1" lang="zh-CN" altLang="en-US" sz="2400">
                <a:latin typeface="Times New Roman" panose="02020603050405020304" pitchFamily="18" charset="0"/>
                <a:ea typeface="黑体" panose="02010609060101010101" pitchFamily="49" charset="-122"/>
              </a:rPr>
              <a:t>：亮为</a:t>
            </a:r>
            <a:r>
              <a:rPr kumimoji="1" lang="en-US" altLang="zh-CN" sz="2400">
                <a:latin typeface="Times New Roman" panose="02020603050405020304" pitchFamily="18" charset="0"/>
                <a:ea typeface="黑体" panose="02010609060101010101" pitchFamily="49" charset="-122"/>
              </a:rPr>
              <a:t>1</a:t>
            </a:r>
            <a:r>
              <a:rPr kumimoji="1" lang="zh-CN" altLang="en-US" sz="2400">
                <a:latin typeface="Times New Roman" panose="02020603050405020304" pitchFamily="18" charset="0"/>
                <a:ea typeface="黑体" panose="02010609060101010101" pitchFamily="49" charset="-122"/>
              </a:rPr>
              <a:t>，灭为</a:t>
            </a:r>
            <a:r>
              <a:rPr kumimoji="1" lang="en-US" altLang="zh-CN" sz="2400">
                <a:latin typeface="Times New Roman" panose="02020603050405020304" pitchFamily="18" charset="0"/>
                <a:ea typeface="黑体" panose="02010609060101010101" pitchFamily="49" charset="-122"/>
              </a:rPr>
              <a:t>0</a:t>
            </a:r>
            <a:endParaRPr lang="en-US" altLang="zh-CN" sz="2400" b="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slide(fromBottom)">
                                      <p:cBhvr>
                                        <p:cTn id="7" dur="500"/>
                                        <p:tgtEl>
                                          <p:spTgt spid="55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6038"/>
                                        </p:tgtEl>
                                        <p:attrNameLst>
                                          <p:attrName>style.visibility</p:attrName>
                                        </p:attrNameLst>
                                      </p:cBhvr>
                                      <p:to>
                                        <p:strVal val="visible"/>
                                      </p:to>
                                    </p:set>
                                    <p:animEffect transition="in" filter="slide(fromBottom)">
                                      <p:cBhvr>
                                        <p:cTn id="12" dur="500"/>
                                        <p:tgtEl>
                                          <p:spTgt spid="55603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par>
                                <p:cTn id="13" presetID="22" presetClass="entr" presetSubtype="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10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560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p:bldP spid="556038" grpId="0" autoUpdateAnimBg="0"/>
      <p:bldP spid="556040" grpId="0"/>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5779" name="Text Box 8"/>
          <p:cNvSpPr txBox="1">
            <a:spLocks noChangeArrowheads="1"/>
          </p:cNvSpPr>
          <p:nvPr/>
        </p:nvSpPr>
        <p:spPr bwMode="auto">
          <a:xfrm>
            <a:off x="3302000" y="4051300"/>
            <a:ext cx="5494338" cy="1016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FF"/>
                </a:solidFill>
                <a:latin typeface="Times New Roman" panose="02020603050405020304" pitchFamily="18" charset="0"/>
                <a:ea typeface="黑体" panose="02010609060101010101" pitchFamily="49" charset="-122"/>
              </a:rPr>
              <a:t>1.</a:t>
            </a:r>
            <a:r>
              <a:rPr kumimoji="1" lang="zh-CN" altLang="en-US" sz="2400">
                <a:solidFill>
                  <a:srgbClr val="0000FF"/>
                </a:solidFill>
                <a:latin typeface="Times New Roman" panose="02020603050405020304" pitchFamily="18" charset="0"/>
                <a:ea typeface="黑体" panose="02010609060101010101" pitchFamily="49" charset="-122"/>
              </a:rPr>
              <a:t>确定输入</a:t>
            </a:r>
            <a:r>
              <a:rPr kumimoji="1" lang="en-US" altLang="zh-CN" sz="2400">
                <a:solidFill>
                  <a:srgbClr val="0000FF"/>
                </a:solidFill>
                <a:latin typeface="Times New Roman" panose="02020603050405020304" pitchFamily="18" charset="0"/>
                <a:ea typeface="黑体" panose="02010609060101010101" pitchFamily="49" charset="-122"/>
              </a:rPr>
              <a:t>/</a:t>
            </a:r>
            <a:r>
              <a:rPr kumimoji="1" lang="zh-CN" altLang="en-US" sz="2400">
                <a:solidFill>
                  <a:srgbClr val="0000FF"/>
                </a:solidFill>
                <a:latin typeface="Times New Roman" panose="02020603050405020304" pitchFamily="18" charset="0"/>
                <a:ea typeface="黑体" panose="02010609060101010101" pitchFamily="49" charset="-122"/>
              </a:rPr>
              <a:t>输入变量：</a:t>
            </a:r>
            <a:endParaRPr kumimoji="1" lang="en-US" altLang="zh-CN" sz="2400">
              <a:solidFill>
                <a:srgbClr val="0000FF"/>
              </a:solidFill>
              <a:latin typeface="Times New Roman" panose="02020603050405020304" pitchFamily="18" charset="0"/>
              <a:ea typeface="黑体" panose="02010609060101010101" pitchFamily="49" charset="-122"/>
            </a:endParaRPr>
          </a:p>
          <a:p>
            <a:pPr eaLnBrk="1" hangingPunct="1">
              <a:spcBef>
                <a:spcPct val="50000"/>
              </a:spcBef>
            </a:pPr>
            <a:r>
              <a:rPr kumimoji="1" lang="zh-CN" altLang="en-US" sz="2400">
                <a:latin typeface="Times New Roman" panose="02020603050405020304" pitchFamily="18" charset="0"/>
                <a:ea typeface="黑体" panose="02010609060101010101" pitchFamily="49" charset="-122"/>
              </a:rPr>
              <a:t>开关</a:t>
            </a:r>
            <a:r>
              <a:rPr kumimoji="1" lang="en-US" altLang="zh-CN" sz="2400" i="1">
                <a:latin typeface="Times New Roman" panose="02020603050405020304" pitchFamily="18" charset="0"/>
                <a:ea typeface="黑体" panose="02010609060101010101" pitchFamily="49" charset="-122"/>
              </a:rPr>
              <a:t>A</a:t>
            </a:r>
            <a:r>
              <a:rPr kumimoji="1" lang="zh-CN" altLang="en-US" sz="2400" i="1">
                <a:latin typeface="Times New Roman" panose="02020603050405020304" pitchFamily="18" charset="0"/>
                <a:ea typeface="黑体" panose="02010609060101010101" pitchFamily="49" charset="-122"/>
              </a:rPr>
              <a:t>、</a:t>
            </a:r>
            <a:r>
              <a:rPr kumimoji="1" lang="en-US" altLang="zh-CN" sz="2400" i="1">
                <a:latin typeface="Times New Roman" panose="02020603050405020304" pitchFamily="18" charset="0"/>
                <a:ea typeface="黑体" panose="02010609060101010101" pitchFamily="49" charset="-122"/>
              </a:rPr>
              <a:t>B</a:t>
            </a:r>
            <a:r>
              <a:rPr kumimoji="1" lang="zh-CN" altLang="en-US" sz="2400">
                <a:latin typeface="Times New Roman" panose="02020603050405020304" pitchFamily="18" charset="0"/>
                <a:ea typeface="黑体" panose="02010609060101010101" pitchFamily="49" charset="-122"/>
              </a:rPr>
              <a:t>为输入变量；灯</a:t>
            </a:r>
            <a:r>
              <a:rPr kumimoji="1" lang="en-US" altLang="zh-CN" sz="2400" i="1">
                <a:latin typeface="Times New Roman" panose="02020603050405020304" pitchFamily="18" charset="0"/>
                <a:ea typeface="黑体" panose="02010609060101010101" pitchFamily="49" charset="-122"/>
              </a:rPr>
              <a:t>L</a:t>
            </a:r>
            <a:r>
              <a:rPr kumimoji="1" lang="zh-CN" altLang="en-US" sz="2400" i="1">
                <a:latin typeface="Times New Roman" panose="02020603050405020304" pitchFamily="18" charset="0"/>
                <a:ea typeface="黑体" panose="02010609060101010101" pitchFamily="49" charset="-122"/>
              </a:rPr>
              <a:t>为</a:t>
            </a:r>
            <a:r>
              <a:rPr kumimoji="1" lang="zh-CN" altLang="en-US" sz="2400">
                <a:latin typeface="Times New Roman" panose="02020603050405020304" pitchFamily="18" charset="0"/>
                <a:ea typeface="黑体" panose="02010609060101010101" pitchFamily="49" charset="-122"/>
              </a:rPr>
              <a:t>输出变量</a:t>
            </a:r>
            <a:endParaRPr lang="en-US" altLang="zh-CN" sz="2400" b="0">
              <a:latin typeface="Times New Roman" panose="02020603050405020304" pitchFamily="18" charset="0"/>
            </a:endParaRPr>
          </a:p>
        </p:txBody>
      </p:sp>
      <p:sp>
        <p:nvSpPr>
          <p:cNvPr id="75780" name="Text Box 47"/>
          <p:cNvSpPr txBox="1">
            <a:spLocks noChangeArrowheads="1"/>
          </p:cNvSpPr>
          <p:nvPr/>
        </p:nvSpPr>
        <p:spPr bwMode="auto">
          <a:xfrm>
            <a:off x="0" y="563563"/>
            <a:ext cx="4313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1.6.1</a:t>
            </a:r>
            <a:r>
              <a:rPr kumimoji="1" lang="zh-CN" altLang="en-US" sz="2400">
                <a:solidFill>
                  <a:srgbClr val="FF0000"/>
                </a:solidFill>
                <a:latin typeface="Times New Roman" panose="02020603050405020304" pitchFamily="18" charset="0"/>
                <a:ea typeface="华文新魏" panose="02010800040101010101" pitchFamily="2" charset="-122"/>
              </a:rPr>
              <a:t>逻辑函数的几种表示方法</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grpSp>
        <p:nvGrpSpPr>
          <p:cNvPr id="75781" name="Group 5"/>
          <p:cNvGrpSpPr>
            <a:grpSpLocks/>
          </p:cNvGrpSpPr>
          <p:nvPr/>
        </p:nvGrpSpPr>
        <p:grpSpPr bwMode="auto">
          <a:xfrm>
            <a:off x="576263" y="4446588"/>
            <a:ext cx="2414587" cy="1912937"/>
            <a:chOff x="3627" y="927"/>
            <a:chExt cx="1935" cy="1624"/>
          </a:xfrm>
        </p:grpSpPr>
        <p:sp>
          <p:nvSpPr>
            <p:cNvPr id="75837" name="Text Box 6"/>
            <p:cNvSpPr txBox="1">
              <a:spLocks noChangeArrowheads="1"/>
            </p:cNvSpPr>
            <p:nvPr/>
          </p:nvSpPr>
          <p:spPr bwMode="auto">
            <a:xfrm>
              <a:off x="4325" y="2209"/>
              <a:ext cx="12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endParaRPr kumimoji="1" lang="en-GB" altLang="zh-CN" sz="2000" baseline="-25000">
                <a:latin typeface="Times New Roman" panose="02020603050405020304" pitchFamily="18" charset="0"/>
                <a:ea typeface="宋体-方正超大字符集" pitchFamily="65" charset="-122"/>
              </a:endParaRPr>
            </a:p>
          </p:txBody>
        </p:sp>
        <p:sp>
          <p:nvSpPr>
            <p:cNvPr id="75838" name="Oval 7"/>
            <p:cNvSpPr>
              <a:spLocks noChangeArrowheads="1"/>
            </p:cNvSpPr>
            <p:nvPr/>
          </p:nvSpPr>
          <p:spPr bwMode="auto">
            <a:xfrm>
              <a:off x="4342" y="1615"/>
              <a:ext cx="50"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39" name="Oval 8"/>
            <p:cNvSpPr>
              <a:spLocks noChangeArrowheads="1"/>
            </p:cNvSpPr>
            <p:nvPr/>
          </p:nvSpPr>
          <p:spPr bwMode="auto">
            <a:xfrm>
              <a:off x="4979" y="1615"/>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40" name="Line 9"/>
            <p:cNvSpPr>
              <a:spLocks noChangeShapeType="1"/>
            </p:cNvSpPr>
            <p:nvPr/>
          </p:nvSpPr>
          <p:spPr bwMode="auto">
            <a:xfrm>
              <a:off x="4395" y="1646"/>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41" name="Oval 10"/>
            <p:cNvSpPr>
              <a:spLocks noChangeArrowheads="1"/>
            </p:cNvSpPr>
            <p:nvPr/>
          </p:nvSpPr>
          <p:spPr bwMode="auto">
            <a:xfrm>
              <a:off x="4342" y="1922"/>
              <a:ext cx="50"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42" name="Oval 11"/>
            <p:cNvSpPr>
              <a:spLocks noChangeArrowheads="1"/>
            </p:cNvSpPr>
            <p:nvPr/>
          </p:nvSpPr>
          <p:spPr bwMode="auto">
            <a:xfrm>
              <a:off x="4979" y="1922"/>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43" name="Line 12"/>
            <p:cNvSpPr>
              <a:spLocks noChangeShapeType="1"/>
            </p:cNvSpPr>
            <p:nvPr/>
          </p:nvSpPr>
          <p:spPr bwMode="auto">
            <a:xfrm>
              <a:off x="4395" y="1953"/>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44" name="Line 13"/>
            <p:cNvSpPr>
              <a:spLocks noChangeShapeType="1"/>
            </p:cNvSpPr>
            <p:nvPr/>
          </p:nvSpPr>
          <p:spPr bwMode="auto">
            <a:xfrm flipH="1">
              <a:off x="3865" y="1797"/>
              <a:ext cx="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45" name="Line 14"/>
            <p:cNvSpPr>
              <a:spLocks noChangeShapeType="1"/>
            </p:cNvSpPr>
            <p:nvPr/>
          </p:nvSpPr>
          <p:spPr bwMode="auto">
            <a:xfrm>
              <a:off x="3865" y="1797"/>
              <a:ext cx="0" cy="5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846" name="Line 15"/>
            <p:cNvSpPr>
              <a:spLocks noChangeShapeType="1"/>
            </p:cNvSpPr>
            <p:nvPr/>
          </p:nvSpPr>
          <p:spPr bwMode="auto">
            <a:xfrm>
              <a:off x="3653" y="1052"/>
              <a:ext cx="0" cy="13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47" name="Line 16"/>
            <p:cNvSpPr>
              <a:spLocks noChangeShapeType="1"/>
            </p:cNvSpPr>
            <p:nvPr/>
          </p:nvSpPr>
          <p:spPr bwMode="auto">
            <a:xfrm flipH="1">
              <a:off x="3653"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48" name="Line 17"/>
            <p:cNvSpPr>
              <a:spLocks noChangeShapeType="1"/>
            </p:cNvSpPr>
            <p:nvPr/>
          </p:nvSpPr>
          <p:spPr bwMode="auto">
            <a:xfrm flipH="1">
              <a:off x="4714"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49" name="Line 18"/>
            <p:cNvSpPr>
              <a:spLocks noChangeShapeType="1"/>
            </p:cNvSpPr>
            <p:nvPr/>
          </p:nvSpPr>
          <p:spPr bwMode="auto">
            <a:xfrm>
              <a:off x="5562" y="1052"/>
              <a:ext cx="0"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50" name="Line 19"/>
            <p:cNvSpPr>
              <a:spLocks noChangeShapeType="1"/>
            </p:cNvSpPr>
            <p:nvPr/>
          </p:nvSpPr>
          <p:spPr bwMode="auto">
            <a:xfrm flipH="1">
              <a:off x="5297" y="1797"/>
              <a:ext cx="2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51" name="Line 20"/>
            <p:cNvSpPr>
              <a:spLocks noChangeShapeType="1"/>
            </p:cNvSpPr>
            <p:nvPr/>
          </p:nvSpPr>
          <p:spPr bwMode="auto">
            <a:xfrm flipV="1">
              <a:off x="4077" y="1611"/>
              <a:ext cx="265" cy="1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52" name="Line 21"/>
            <p:cNvSpPr>
              <a:spLocks noChangeShapeType="1"/>
            </p:cNvSpPr>
            <p:nvPr/>
          </p:nvSpPr>
          <p:spPr bwMode="auto">
            <a:xfrm flipV="1">
              <a:off x="5032" y="1797"/>
              <a:ext cx="265" cy="1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5853" name="Oval 22"/>
            <p:cNvSpPr>
              <a:spLocks noChangeArrowheads="1"/>
            </p:cNvSpPr>
            <p:nvPr/>
          </p:nvSpPr>
          <p:spPr bwMode="auto">
            <a:xfrm>
              <a:off x="3627" y="2357"/>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54" name="Oval 23"/>
            <p:cNvSpPr>
              <a:spLocks noChangeArrowheads="1"/>
            </p:cNvSpPr>
            <p:nvPr/>
          </p:nvSpPr>
          <p:spPr bwMode="auto">
            <a:xfrm>
              <a:off x="3839" y="2357"/>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55" name="AutoShape 24"/>
            <p:cNvSpPr>
              <a:spLocks noChangeArrowheads="1"/>
            </p:cNvSpPr>
            <p:nvPr/>
          </p:nvSpPr>
          <p:spPr bwMode="auto">
            <a:xfrm>
              <a:off x="4501" y="927"/>
              <a:ext cx="213" cy="249"/>
            </a:xfrm>
            <a:prstGeom prst="flowChartSummingJunction">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a:p>
          </p:txBody>
        </p:sp>
        <p:sp>
          <p:nvSpPr>
            <p:cNvPr id="75856" name="Text Box 25"/>
            <p:cNvSpPr txBox="1">
              <a:spLocks noChangeArrowheads="1"/>
            </p:cNvSpPr>
            <p:nvPr/>
          </p:nvSpPr>
          <p:spPr bwMode="auto">
            <a:xfrm>
              <a:off x="4332" y="1361"/>
              <a:ext cx="10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a</a:t>
              </a:r>
            </a:p>
          </p:txBody>
        </p:sp>
        <p:sp>
          <p:nvSpPr>
            <p:cNvPr id="75857" name="Text Box 26"/>
            <p:cNvSpPr txBox="1">
              <a:spLocks noChangeArrowheads="1"/>
            </p:cNvSpPr>
            <p:nvPr/>
          </p:nvSpPr>
          <p:spPr bwMode="auto">
            <a:xfrm>
              <a:off x="4967" y="1361"/>
              <a:ext cx="10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75858" name="Text Box 27"/>
            <p:cNvSpPr txBox="1">
              <a:spLocks noChangeArrowheads="1"/>
            </p:cNvSpPr>
            <p:nvPr/>
          </p:nvSpPr>
          <p:spPr bwMode="auto">
            <a:xfrm>
              <a:off x="4337" y="1984"/>
              <a:ext cx="9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c</a:t>
              </a:r>
            </a:p>
          </p:txBody>
        </p:sp>
        <p:sp>
          <p:nvSpPr>
            <p:cNvPr id="75859" name="Text Box 28"/>
            <p:cNvSpPr txBox="1">
              <a:spLocks noChangeArrowheads="1"/>
            </p:cNvSpPr>
            <p:nvPr/>
          </p:nvSpPr>
          <p:spPr bwMode="auto">
            <a:xfrm>
              <a:off x="4967" y="1984"/>
              <a:ext cx="1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d</a:t>
              </a:r>
            </a:p>
          </p:txBody>
        </p:sp>
        <p:sp>
          <p:nvSpPr>
            <p:cNvPr id="75860" name="Text Box 29"/>
            <p:cNvSpPr txBox="1">
              <a:spLocks noChangeArrowheads="1"/>
            </p:cNvSpPr>
            <p:nvPr/>
          </p:nvSpPr>
          <p:spPr bwMode="auto">
            <a:xfrm>
              <a:off x="3901" y="1550"/>
              <a:ext cx="10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1600" i="1">
                  <a:latin typeface="Times New Roman" panose="02020603050405020304" pitchFamily="18" charset="0"/>
                  <a:ea typeface="宋体-方正超大字符集" pitchFamily="65" charset="-122"/>
                </a:rPr>
                <a:t>A</a:t>
              </a:r>
            </a:p>
          </p:txBody>
        </p:sp>
        <p:sp>
          <p:nvSpPr>
            <p:cNvPr id="75861" name="Text Box 30"/>
            <p:cNvSpPr txBox="1">
              <a:spLocks noChangeArrowheads="1"/>
            </p:cNvSpPr>
            <p:nvPr/>
          </p:nvSpPr>
          <p:spPr bwMode="auto">
            <a:xfrm>
              <a:off x="5288" y="1550"/>
              <a:ext cx="13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75862" name="Text Box 31"/>
            <p:cNvSpPr txBox="1">
              <a:spLocks noChangeArrowheads="1"/>
            </p:cNvSpPr>
            <p:nvPr/>
          </p:nvSpPr>
          <p:spPr bwMode="auto">
            <a:xfrm>
              <a:off x="3684" y="2370"/>
              <a:ext cx="14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zh-CN" altLang="en-US" sz="1400">
                  <a:latin typeface="Times New Roman" panose="02020603050405020304" pitchFamily="18" charset="0"/>
                  <a:ea typeface="宋体-方正超大字符集" pitchFamily="65" charset="-122"/>
                </a:rPr>
                <a:t>～</a:t>
              </a:r>
            </a:p>
          </p:txBody>
        </p:sp>
      </p:grpSp>
      <p:sp>
        <p:nvSpPr>
          <p:cNvPr id="75782" name="Text Box 8"/>
          <p:cNvSpPr txBox="1">
            <a:spLocks noChangeArrowheads="1"/>
          </p:cNvSpPr>
          <p:nvPr/>
        </p:nvSpPr>
        <p:spPr bwMode="auto">
          <a:xfrm>
            <a:off x="3325813" y="5265738"/>
            <a:ext cx="4198937" cy="1568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FF"/>
                </a:solidFill>
                <a:latin typeface="Times New Roman" panose="02020603050405020304" pitchFamily="18" charset="0"/>
                <a:ea typeface="黑体" panose="02010609060101010101" pitchFamily="49" charset="-122"/>
              </a:rPr>
              <a:t>2.</a:t>
            </a:r>
            <a:r>
              <a:rPr kumimoji="1" lang="zh-CN" altLang="en-US" sz="2400">
                <a:solidFill>
                  <a:srgbClr val="0000FF"/>
                </a:solidFill>
                <a:latin typeface="Times New Roman" panose="02020603050405020304" pitchFamily="18" charset="0"/>
                <a:ea typeface="黑体" panose="02010609060101010101" pitchFamily="49" charset="-122"/>
              </a:rPr>
              <a:t>确定变量逻辑值：</a:t>
            </a:r>
            <a:endParaRPr kumimoji="1" lang="en-US" altLang="zh-CN" sz="2400">
              <a:solidFill>
                <a:srgbClr val="0000FF"/>
              </a:solidFill>
              <a:latin typeface="Times New Roman" panose="02020603050405020304" pitchFamily="18" charset="0"/>
              <a:ea typeface="黑体" panose="02010609060101010101" pitchFamily="49" charset="-122"/>
            </a:endParaRPr>
          </a:p>
          <a:p>
            <a:pPr eaLnBrk="1" hangingPunct="1">
              <a:spcBef>
                <a:spcPct val="50000"/>
              </a:spcBef>
            </a:pPr>
            <a:r>
              <a:rPr kumimoji="1" lang="en-US" altLang="zh-CN" sz="2400" i="1">
                <a:latin typeface="Times New Roman" panose="02020603050405020304" pitchFamily="18" charset="0"/>
                <a:ea typeface="黑体" panose="02010609060101010101" pitchFamily="49" charset="-122"/>
              </a:rPr>
              <a:t>A</a:t>
            </a:r>
            <a:r>
              <a:rPr kumimoji="1" lang="zh-CN" altLang="en-US" sz="2400" i="1">
                <a:latin typeface="Times New Roman" panose="02020603050405020304" pitchFamily="18" charset="0"/>
                <a:ea typeface="黑体" panose="02010609060101010101" pitchFamily="49" charset="-122"/>
              </a:rPr>
              <a:t>、</a:t>
            </a:r>
            <a:r>
              <a:rPr kumimoji="1" lang="en-US" altLang="zh-CN" sz="2400" i="1">
                <a:latin typeface="Times New Roman" panose="02020603050405020304" pitchFamily="18" charset="0"/>
                <a:ea typeface="黑体" panose="02010609060101010101" pitchFamily="49" charset="-122"/>
              </a:rPr>
              <a:t>B</a:t>
            </a:r>
            <a:r>
              <a:rPr kumimoji="1" lang="zh-CN" altLang="en-US" sz="2400">
                <a:latin typeface="Times New Roman" panose="02020603050405020304" pitchFamily="18" charset="0"/>
                <a:ea typeface="黑体" panose="02010609060101010101" pitchFamily="49" charset="-122"/>
              </a:rPr>
              <a:t>：向上为</a:t>
            </a:r>
            <a:r>
              <a:rPr kumimoji="1" lang="en-US" altLang="zh-CN" sz="2400">
                <a:latin typeface="Times New Roman" panose="02020603050405020304" pitchFamily="18" charset="0"/>
                <a:ea typeface="黑体" panose="02010609060101010101" pitchFamily="49" charset="-122"/>
              </a:rPr>
              <a:t>1</a:t>
            </a:r>
            <a:r>
              <a:rPr kumimoji="1" lang="zh-CN" altLang="en-US" sz="2400">
                <a:latin typeface="Times New Roman" panose="02020603050405020304" pitchFamily="18" charset="0"/>
                <a:ea typeface="黑体" panose="02010609060101010101" pitchFamily="49" charset="-122"/>
              </a:rPr>
              <a:t>，向下为</a:t>
            </a:r>
            <a:r>
              <a:rPr kumimoji="1" lang="en-US" altLang="zh-CN" sz="2400">
                <a:latin typeface="Times New Roman" panose="02020603050405020304" pitchFamily="18" charset="0"/>
                <a:ea typeface="黑体" panose="02010609060101010101" pitchFamily="49" charset="-122"/>
              </a:rPr>
              <a:t>0</a:t>
            </a:r>
          </a:p>
          <a:p>
            <a:pPr eaLnBrk="1" hangingPunct="1">
              <a:spcBef>
                <a:spcPct val="50000"/>
              </a:spcBef>
            </a:pPr>
            <a:r>
              <a:rPr kumimoji="1" lang="en-US" altLang="zh-CN" sz="2400" i="1">
                <a:latin typeface="Times New Roman" panose="02020603050405020304" pitchFamily="18" charset="0"/>
                <a:ea typeface="黑体" panose="02010609060101010101" pitchFamily="49" charset="-122"/>
              </a:rPr>
              <a:t>L</a:t>
            </a:r>
            <a:r>
              <a:rPr kumimoji="1" lang="zh-CN" altLang="en-US" sz="2400">
                <a:latin typeface="Times New Roman" panose="02020603050405020304" pitchFamily="18" charset="0"/>
                <a:ea typeface="黑体" panose="02010609060101010101" pitchFamily="49" charset="-122"/>
              </a:rPr>
              <a:t>：亮为</a:t>
            </a:r>
            <a:r>
              <a:rPr kumimoji="1" lang="en-US" altLang="zh-CN" sz="2400">
                <a:latin typeface="Times New Roman" panose="02020603050405020304" pitchFamily="18" charset="0"/>
                <a:ea typeface="黑体" panose="02010609060101010101" pitchFamily="49" charset="-122"/>
              </a:rPr>
              <a:t>1</a:t>
            </a:r>
            <a:r>
              <a:rPr kumimoji="1" lang="zh-CN" altLang="en-US" sz="2400">
                <a:latin typeface="Times New Roman" panose="02020603050405020304" pitchFamily="18" charset="0"/>
                <a:ea typeface="黑体" panose="02010609060101010101" pitchFamily="49" charset="-122"/>
              </a:rPr>
              <a:t>，灭为</a:t>
            </a:r>
            <a:r>
              <a:rPr kumimoji="1" lang="en-US" altLang="zh-CN" sz="2400">
                <a:latin typeface="Times New Roman" panose="02020603050405020304" pitchFamily="18" charset="0"/>
                <a:ea typeface="黑体" panose="02010609060101010101" pitchFamily="49" charset="-122"/>
              </a:rPr>
              <a:t>0</a:t>
            </a:r>
            <a:endParaRPr lang="en-US" altLang="zh-CN" sz="2400" b="0">
              <a:latin typeface="Times New Roman" panose="02020603050405020304" pitchFamily="18" charset="0"/>
            </a:endParaRPr>
          </a:p>
        </p:txBody>
      </p:sp>
      <p:sp>
        <p:nvSpPr>
          <p:cNvPr id="39" name="Text Box 7"/>
          <p:cNvSpPr txBox="1">
            <a:spLocks noChangeArrowheads="1"/>
          </p:cNvSpPr>
          <p:nvPr/>
        </p:nvSpPr>
        <p:spPr bwMode="auto">
          <a:xfrm>
            <a:off x="4313238" y="588963"/>
            <a:ext cx="2095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1.</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真值表表示</a:t>
            </a:r>
          </a:p>
        </p:txBody>
      </p:sp>
      <p:grpSp>
        <p:nvGrpSpPr>
          <p:cNvPr id="2" name="组合 1"/>
          <p:cNvGrpSpPr>
            <a:grpSpLocks/>
          </p:cNvGrpSpPr>
          <p:nvPr/>
        </p:nvGrpSpPr>
        <p:grpSpPr bwMode="auto">
          <a:xfrm>
            <a:off x="287338" y="1338263"/>
            <a:ext cx="3556000" cy="2270125"/>
            <a:chOff x="287523" y="1196212"/>
            <a:chExt cx="3555492" cy="2270704"/>
          </a:xfrm>
        </p:grpSpPr>
        <p:grpSp>
          <p:nvGrpSpPr>
            <p:cNvPr id="75813" name="Group 34"/>
            <p:cNvGrpSpPr>
              <a:grpSpLocks/>
            </p:cNvGrpSpPr>
            <p:nvPr/>
          </p:nvGrpSpPr>
          <p:grpSpPr bwMode="auto">
            <a:xfrm>
              <a:off x="287524" y="1196212"/>
              <a:ext cx="3519487" cy="2268537"/>
              <a:chOff x="663" y="1093"/>
              <a:chExt cx="2217" cy="1429"/>
            </a:xfrm>
          </p:grpSpPr>
          <p:grpSp>
            <p:nvGrpSpPr>
              <p:cNvPr id="75817" name="Group 35"/>
              <p:cNvGrpSpPr>
                <a:grpSpLocks/>
              </p:cNvGrpSpPr>
              <p:nvPr/>
            </p:nvGrpSpPr>
            <p:grpSpPr bwMode="auto">
              <a:xfrm>
                <a:off x="663" y="1178"/>
                <a:ext cx="2217" cy="1344"/>
                <a:chOff x="654" y="1286"/>
                <a:chExt cx="2217" cy="1344"/>
              </a:xfrm>
            </p:grpSpPr>
            <p:sp>
              <p:nvSpPr>
                <p:cNvPr id="75819" name="Line 37"/>
                <p:cNvSpPr>
                  <a:spLocks noChangeShapeType="1"/>
                </p:cNvSpPr>
                <p:nvPr/>
              </p:nvSpPr>
              <p:spPr bwMode="auto">
                <a:xfrm>
                  <a:off x="654" y="1718"/>
                  <a:ext cx="221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0" name="Line 39"/>
                <p:cNvSpPr>
                  <a:spLocks noChangeShapeType="1"/>
                </p:cNvSpPr>
                <p:nvPr/>
              </p:nvSpPr>
              <p:spPr bwMode="auto">
                <a:xfrm>
                  <a:off x="2131" y="1478"/>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1" name="Text Box 40"/>
                <p:cNvSpPr txBox="1">
                  <a:spLocks noChangeArrowheads="1"/>
                </p:cNvSpPr>
                <p:nvPr/>
              </p:nvSpPr>
              <p:spPr bwMode="auto">
                <a:xfrm>
                  <a:off x="834"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A</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sp>
              <p:nvSpPr>
                <p:cNvPr id="75822" name="Text Box 41"/>
                <p:cNvSpPr txBox="1">
                  <a:spLocks noChangeArrowheads="1"/>
                </p:cNvSpPr>
                <p:nvPr/>
              </p:nvSpPr>
              <p:spPr bwMode="auto">
                <a:xfrm>
                  <a:off x="2344" y="152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灯</a:t>
                  </a:r>
                  <a:endParaRPr kumimoji="1" lang="zh-CN" altLang="en-US" sz="2000" baseline="-25000">
                    <a:solidFill>
                      <a:srgbClr val="000066"/>
                    </a:solidFill>
                    <a:latin typeface="Times New Roman" panose="02020603050405020304" pitchFamily="18" charset="0"/>
                  </a:endParaRPr>
                </a:p>
              </p:txBody>
            </p:sp>
            <p:sp>
              <p:nvSpPr>
                <p:cNvPr id="75823" name="Text Box 42"/>
                <p:cNvSpPr txBox="1">
                  <a:spLocks noChangeArrowheads="1"/>
                </p:cNvSpPr>
                <p:nvPr/>
              </p:nvSpPr>
              <p:spPr bwMode="auto">
                <a:xfrm>
                  <a:off x="952"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75824" name="Text Box 43"/>
                <p:cNvSpPr txBox="1">
                  <a:spLocks noChangeArrowheads="1"/>
                </p:cNvSpPr>
                <p:nvPr/>
              </p:nvSpPr>
              <p:spPr bwMode="auto">
                <a:xfrm>
                  <a:off x="1673"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75825" name="Text Box 44"/>
                <p:cNvSpPr txBox="1">
                  <a:spLocks noChangeArrowheads="1"/>
                </p:cNvSpPr>
                <p:nvPr/>
              </p:nvSpPr>
              <p:spPr bwMode="auto">
                <a:xfrm>
                  <a:off x="1673"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75826" name="Text Box 45"/>
                <p:cNvSpPr txBox="1">
                  <a:spLocks noChangeArrowheads="1"/>
                </p:cNvSpPr>
                <p:nvPr/>
              </p:nvSpPr>
              <p:spPr bwMode="auto">
                <a:xfrm>
                  <a:off x="1673"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75827" name="Text Box 46"/>
                <p:cNvSpPr txBox="1">
                  <a:spLocks noChangeArrowheads="1"/>
                </p:cNvSpPr>
                <p:nvPr/>
              </p:nvSpPr>
              <p:spPr bwMode="auto">
                <a:xfrm>
                  <a:off x="167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75828" name="Text Box 47"/>
                <p:cNvSpPr txBox="1">
                  <a:spLocks noChangeArrowheads="1"/>
                </p:cNvSpPr>
                <p:nvPr/>
              </p:nvSpPr>
              <p:spPr bwMode="auto">
                <a:xfrm>
                  <a:off x="952" y="1993"/>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75829" name="Text Box 48"/>
                <p:cNvSpPr txBox="1">
                  <a:spLocks noChangeArrowheads="1"/>
                </p:cNvSpPr>
                <p:nvPr/>
              </p:nvSpPr>
              <p:spPr bwMode="auto">
                <a:xfrm>
                  <a:off x="952" y="2220"/>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75830" name="Text Box 49"/>
                <p:cNvSpPr txBox="1">
                  <a:spLocks noChangeArrowheads="1"/>
                </p:cNvSpPr>
                <p:nvPr/>
              </p:nvSpPr>
              <p:spPr bwMode="auto">
                <a:xfrm>
                  <a:off x="95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75831" name="Text Box 50"/>
                <p:cNvSpPr txBox="1">
                  <a:spLocks noChangeArrowheads="1"/>
                </p:cNvSpPr>
                <p:nvPr/>
              </p:nvSpPr>
              <p:spPr bwMode="auto">
                <a:xfrm>
                  <a:off x="2345"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75832" name="Text Box 51"/>
                <p:cNvSpPr txBox="1">
                  <a:spLocks noChangeArrowheads="1"/>
                </p:cNvSpPr>
                <p:nvPr/>
              </p:nvSpPr>
              <p:spPr bwMode="auto">
                <a:xfrm>
                  <a:off x="2345"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75833" name="Text Box 52"/>
                <p:cNvSpPr txBox="1">
                  <a:spLocks noChangeArrowheads="1"/>
                </p:cNvSpPr>
                <p:nvPr/>
              </p:nvSpPr>
              <p:spPr bwMode="auto">
                <a:xfrm>
                  <a:off x="2345"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75834" name="Text Box 53"/>
                <p:cNvSpPr txBox="1">
                  <a:spLocks noChangeArrowheads="1"/>
                </p:cNvSpPr>
                <p:nvPr/>
              </p:nvSpPr>
              <p:spPr bwMode="auto">
                <a:xfrm>
                  <a:off x="2345"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75835" name="Text Box 54"/>
                <p:cNvSpPr txBox="1">
                  <a:spLocks noChangeArrowheads="1"/>
                </p:cNvSpPr>
                <p:nvPr/>
              </p:nvSpPr>
              <p:spPr bwMode="auto">
                <a:xfrm>
                  <a:off x="1602" y="1286"/>
                  <a:ext cx="121"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endParaRPr kumimoji="1" lang="en-GB" altLang="zh-CN" sz="1600" baseline="-25000">
                    <a:latin typeface="Times New Roman" panose="02020603050405020304" pitchFamily="18" charset="0"/>
                    <a:ea typeface="宋体-方正超大字符集" pitchFamily="65" charset="-122"/>
                  </a:endParaRPr>
                </a:p>
              </p:txBody>
            </p:sp>
            <p:sp>
              <p:nvSpPr>
                <p:cNvPr id="75836" name="Text Box 55"/>
                <p:cNvSpPr txBox="1">
                  <a:spLocks noChangeArrowheads="1"/>
                </p:cNvSpPr>
                <p:nvPr/>
              </p:nvSpPr>
              <p:spPr bwMode="auto">
                <a:xfrm>
                  <a:off x="1543"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B</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grpSp>
          <p:sp>
            <p:nvSpPr>
              <p:cNvPr id="75818" name="Rectangle 56"/>
              <p:cNvSpPr>
                <a:spLocks noChangeArrowheads="1"/>
              </p:cNvSpPr>
              <p:nvPr/>
            </p:nvSpPr>
            <p:spPr bwMode="auto">
              <a:xfrm>
                <a:off x="1267" y="1093"/>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2000">
                    <a:solidFill>
                      <a:srgbClr val="000066"/>
                    </a:solidFill>
                    <a:latin typeface="Garamond" panose="02020404030301010803" pitchFamily="18" charset="0"/>
                  </a:rPr>
                  <a:t>开关状态表</a:t>
                </a:r>
              </a:p>
            </p:txBody>
          </p:sp>
        </p:grpSp>
        <p:sp>
          <p:nvSpPr>
            <p:cNvPr id="75814" name="Line 37"/>
            <p:cNvSpPr>
              <a:spLocks noChangeShapeType="1"/>
            </p:cNvSpPr>
            <p:nvPr/>
          </p:nvSpPr>
          <p:spPr bwMode="auto">
            <a:xfrm>
              <a:off x="287523" y="1614743"/>
              <a:ext cx="3519487"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5" name="Line 37"/>
            <p:cNvSpPr>
              <a:spLocks noChangeShapeType="1"/>
            </p:cNvSpPr>
            <p:nvPr/>
          </p:nvSpPr>
          <p:spPr bwMode="auto">
            <a:xfrm>
              <a:off x="287524" y="2016949"/>
              <a:ext cx="3519487"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6" name="Line 37"/>
            <p:cNvSpPr>
              <a:spLocks noChangeShapeType="1"/>
            </p:cNvSpPr>
            <p:nvPr/>
          </p:nvSpPr>
          <p:spPr bwMode="auto">
            <a:xfrm>
              <a:off x="323528" y="3465329"/>
              <a:ext cx="3519487"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组合 2"/>
          <p:cNvGrpSpPr>
            <a:grpSpLocks/>
          </p:cNvGrpSpPr>
          <p:nvPr/>
        </p:nvGrpSpPr>
        <p:grpSpPr bwMode="auto">
          <a:xfrm>
            <a:off x="5341938" y="1050925"/>
            <a:ext cx="3008312" cy="2549525"/>
            <a:chOff x="5342362" y="909614"/>
            <a:chExt cx="3008313" cy="2549525"/>
          </a:xfrm>
        </p:grpSpPr>
        <p:sp>
          <p:nvSpPr>
            <p:cNvPr id="75786" name="Rectangle 3"/>
            <p:cNvSpPr>
              <a:spLocks noChangeArrowheads="1"/>
            </p:cNvSpPr>
            <p:nvPr/>
          </p:nvSpPr>
          <p:spPr bwMode="auto">
            <a:xfrm>
              <a:off x="7785100" y="3041650"/>
              <a:ext cx="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75787" name="Group 57"/>
            <p:cNvGrpSpPr>
              <a:grpSpLocks/>
            </p:cNvGrpSpPr>
            <p:nvPr/>
          </p:nvGrpSpPr>
          <p:grpSpPr bwMode="auto">
            <a:xfrm>
              <a:off x="5342362" y="909614"/>
              <a:ext cx="3008313" cy="2549525"/>
              <a:chOff x="676" y="1581"/>
              <a:chExt cx="1895" cy="1606"/>
            </a:xfrm>
          </p:grpSpPr>
          <p:sp>
            <p:nvSpPr>
              <p:cNvPr id="75804" name="Text Box 58"/>
              <p:cNvSpPr txBox="1">
                <a:spLocks noChangeArrowheads="1"/>
              </p:cNvSpPr>
              <p:nvPr/>
            </p:nvSpPr>
            <p:spPr bwMode="auto">
              <a:xfrm>
                <a:off x="963" y="1581"/>
                <a:ext cx="126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逻辑真值表</a:t>
                </a:r>
              </a:p>
            </p:txBody>
          </p:sp>
          <p:grpSp>
            <p:nvGrpSpPr>
              <p:cNvPr id="75805" name="Group 59"/>
              <p:cNvGrpSpPr>
                <a:grpSpLocks/>
              </p:cNvGrpSpPr>
              <p:nvPr/>
            </p:nvGrpSpPr>
            <p:grpSpPr bwMode="auto">
              <a:xfrm>
                <a:off x="676" y="1799"/>
                <a:ext cx="1895" cy="1382"/>
                <a:chOff x="3157" y="1392"/>
                <a:chExt cx="2100" cy="1147"/>
              </a:xfrm>
            </p:grpSpPr>
            <p:sp>
              <p:nvSpPr>
                <p:cNvPr id="75810" name="Line 60"/>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1" name="Line 61"/>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2" name="Line 62"/>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06" name="Line 63"/>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7" name="Text Box 64"/>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75808" name="Text Box 65"/>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75809" name="Text Box 66"/>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75788" name="Group 67"/>
            <p:cNvGrpSpPr>
              <a:grpSpLocks/>
            </p:cNvGrpSpPr>
            <p:nvPr/>
          </p:nvGrpSpPr>
          <p:grpSpPr bwMode="auto">
            <a:xfrm>
              <a:off x="5680500" y="1806552"/>
              <a:ext cx="2320925" cy="328613"/>
              <a:chOff x="880" y="2146"/>
              <a:chExt cx="1462" cy="207"/>
            </a:xfrm>
          </p:grpSpPr>
          <p:sp>
            <p:nvSpPr>
              <p:cNvPr id="75801" name="Text Box 68"/>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5802" name="Text Box 69"/>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5803" name="Text Box 70"/>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75789" name="Group 71"/>
            <p:cNvGrpSpPr>
              <a:grpSpLocks/>
            </p:cNvGrpSpPr>
            <p:nvPr/>
          </p:nvGrpSpPr>
          <p:grpSpPr bwMode="auto">
            <a:xfrm>
              <a:off x="5680500" y="2228827"/>
              <a:ext cx="2320925" cy="338138"/>
              <a:chOff x="880" y="2412"/>
              <a:chExt cx="1462" cy="213"/>
            </a:xfrm>
          </p:grpSpPr>
          <p:sp>
            <p:nvSpPr>
              <p:cNvPr id="75798" name="Text Box 72"/>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5799" name="Text Box 73"/>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5800" name="Text Box 74"/>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5790" name="Group 75"/>
            <p:cNvGrpSpPr>
              <a:grpSpLocks/>
            </p:cNvGrpSpPr>
            <p:nvPr/>
          </p:nvGrpSpPr>
          <p:grpSpPr bwMode="auto">
            <a:xfrm>
              <a:off x="5680500" y="2663802"/>
              <a:ext cx="2320925" cy="339725"/>
              <a:chOff x="880" y="2686"/>
              <a:chExt cx="1462" cy="214"/>
            </a:xfrm>
          </p:grpSpPr>
          <p:sp>
            <p:nvSpPr>
              <p:cNvPr id="75795" name="Text Box 76"/>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5796" name="Text Box 77"/>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5797" name="Text Box 78"/>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5791" name="Group 79"/>
            <p:cNvGrpSpPr>
              <a:grpSpLocks/>
            </p:cNvGrpSpPr>
            <p:nvPr/>
          </p:nvGrpSpPr>
          <p:grpSpPr bwMode="auto">
            <a:xfrm>
              <a:off x="5682087" y="3108302"/>
              <a:ext cx="2319338" cy="328613"/>
              <a:chOff x="881" y="2966"/>
              <a:chExt cx="1461" cy="207"/>
            </a:xfrm>
          </p:grpSpPr>
          <p:sp>
            <p:nvSpPr>
              <p:cNvPr id="75792" name="Text Box 80"/>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5793" name="Text Box 81"/>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5794" name="Text Box 82"/>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2" presetClass="entr" presetSubtype="1"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6803" name="Text Box 47"/>
          <p:cNvSpPr txBox="1">
            <a:spLocks noChangeArrowheads="1"/>
          </p:cNvSpPr>
          <p:nvPr/>
        </p:nvSpPr>
        <p:spPr bwMode="auto">
          <a:xfrm>
            <a:off x="0" y="563563"/>
            <a:ext cx="4313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1.6.1</a:t>
            </a:r>
            <a:r>
              <a:rPr kumimoji="1" lang="zh-CN" altLang="en-US" sz="2400">
                <a:solidFill>
                  <a:srgbClr val="FF0000"/>
                </a:solidFill>
                <a:latin typeface="Times New Roman" panose="02020603050405020304" pitchFamily="18" charset="0"/>
                <a:ea typeface="华文新魏" panose="02010800040101010101" pitchFamily="2" charset="-122"/>
              </a:rPr>
              <a:t>逻辑函数的几种表示方法</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39" name="Text Box 7"/>
          <p:cNvSpPr txBox="1">
            <a:spLocks noChangeArrowheads="1"/>
          </p:cNvSpPr>
          <p:nvPr/>
        </p:nvSpPr>
        <p:spPr bwMode="auto">
          <a:xfrm>
            <a:off x="4313238" y="588963"/>
            <a:ext cx="36718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2.</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逻辑函数表达式表示</a:t>
            </a:r>
          </a:p>
        </p:txBody>
      </p:sp>
      <p:grpSp>
        <p:nvGrpSpPr>
          <p:cNvPr id="76805" name="组合 2"/>
          <p:cNvGrpSpPr>
            <a:grpSpLocks/>
          </p:cNvGrpSpPr>
          <p:nvPr/>
        </p:nvGrpSpPr>
        <p:grpSpPr bwMode="auto">
          <a:xfrm>
            <a:off x="5341938" y="1050925"/>
            <a:ext cx="3008312" cy="2549525"/>
            <a:chOff x="5342362" y="909614"/>
            <a:chExt cx="3008313" cy="2549525"/>
          </a:xfrm>
        </p:grpSpPr>
        <p:sp>
          <p:nvSpPr>
            <p:cNvPr id="76814" name="Rectangle 3"/>
            <p:cNvSpPr>
              <a:spLocks noChangeArrowheads="1"/>
            </p:cNvSpPr>
            <p:nvPr/>
          </p:nvSpPr>
          <p:spPr bwMode="auto">
            <a:xfrm>
              <a:off x="7785100" y="3041650"/>
              <a:ext cx="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76815" name="Group 57"/>
            <p:cNvGrpSpPr>
              <a:grpSpLocks/>
            </p:cNvGrpSpPr>
            <p:nvPr/>
          </p:nvGrpSpPr>
          <p:grpSpPr bwMode="auto">
            <a:xfrm>
              <a:off x="5342362" y="909614"/>
              <a:ext cx="3008313" cy="2549525"/>
              <a:chOff x="676" y="1581"/>
              <a:chExt cx="1895" cy="1606"/>
            </a:xfrm>
          </p:grpSpPr>
          <p:sp>
            <p:nvSpPr>
              <p:cNvPr id="76832" name="Text Box 58"/>
              <p:cNvSpPr txBox="1">
                <a:spLocks noChangeArrowheads="1"/>
              </p:cNvSpPr>
              <p:nvPr/>
            </p:nvSpPr>
            <p:spPr bwMode="auto">
              <a:xfrm>
                <a:off x="963" y="1581"/>
                <a:ext cx="126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逻辑真值表</a:t>
                </a:r>
              </a:p>
            </p:txBody>
          </p:sp>
          <p:grpSp>
            <p:nvGrpSpPr>
              <p:cNvPr id="76833" name="Group 59"/>
              <p:cNvGrpSpPr>
                <a:grpSpLocks/>
              </p:cNvGrpSpPr>
              <p:nvPr/>
            </p:nvGrpSpPr>
            <p:grpSpPr bwMode="auto">
              <a:xfrm>
                <a:off x="676" y="1799"/>
                <a:ext cx="1895" cy="1382"/>
                <a:chOff x="3157" y="1392"/>
                <a:chExt cx="2100" cy="1147"/>
              </a:xfrm>
            </p:grpSpPr>
            <p:sp>
              <p:nvSpPr>
                <p:cNvPr id="76838" name="Line 60"/>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9" name="Line 61"/>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0" name="Line 62"/>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34" name="Line 63"/>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5" name="Text Box 64"/>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76836" name="Text Box 65"/>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76837" name="Text Box 66"/>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76816" name="Group 67"/>
            <p:cNvGrpSpPr>
              <a:grpSpLocks/>
            </p:cNvGrpSpPr>
            <p:nvPr/>
          </p:nvGrpSpPr>
          <p:grpSpPr bwMode="auto">
            <a:xfrm>
              <a:off x="5680500" y="1806554"/>
              <a:ext cx="2320925" cy="249238"/>
              <a:chOff x="880" y="2146"/>
              <a:chExt cx="1462" cy="157"/>
            </a:xfrm>
          </p:grpSpPr>
          <p:sp>
            <p:nvSpPr>
              <p:cNvPr id="76829" name="Text Box 68"/>
              <p:cNvSpPr txBox="1">
                <a:spLocks noChangeArrowheads="1"/>
              </p:cNvSpPr>
              <p:nvPr/>
            </p:nvSpPr>
            <p:spPr bwMode="auto">
              <a:xfrm>
                <a:off x="880" y="2146"/>
                <a:ext cx="12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0</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6830" name="Text Box 69"/>
              <p:cNvSpPr txBox="1">
                <a:spLocks noChangeArrowheads="1"/>
              </p:cNvSpPr>
              <p:nvPr/>
            </p:nvSpPr>
            <p:spPr bwMode="auto">
              <a:xfrm>
                <a:off x="1495" y="214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0</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6831" name="Text Box 70"/>
              <p:cNvSpPr txBox="1">
                <a:spLocks noChangeArrowheads="1"/>
              </p:cNvSpPr>
              <p:nvPr/>
            </p:nvSpPr>
            <p:spPr bwMode="auto">
              <a:xfrm>
                <a:off x="2212" y="214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FF0000"/>
                    </a:solidFill>
                    <a:latin typeface="Times New Roman" panose="02020603050405020304" pitchFamily="18" charset="0"/>
                    <a:ea typeface="宋体-方正超大字符集" pitchFamily="65" charset="-122"/>
                  </a:rPr>
                  <a:t>1</a:t>
                </a:r>
                <a:endParaRPr kumimoji="1" lang="en-US" altLang="zh-CN" baseline="-25000">
                  <a:solidFill>
                    <a:srgbClr val="FF0000"/>
                  </a:solidFill>
                  <a:latin typeface="Times New Roman" panose="02020603050405020304" pitchFamily="18" charset="0"/>
                  <a:ea typeface="宋体-方正超大字符集" pitchFamily="65" charset="-122"/>
                </a:endParaRPr>
              </a:p>
            </p:txBody>
          </p:sp>
        </p:grpSp>
        <p:grpSp>
          <p:nvGrpSpPr>
            <p:cNvPr id="76817" name="Group 71"/>
            <p:cNvGrpSpPr>
              <a:grpSpLocks/>
            </p:cNvGrpSpPr>
            <p:nvPr/>
          </p:nvGrpSpPr>
          <p:grpSpPr bwMode="auto">
            <a:xfrm>
              <a:off x="5680500" y="2228827"/>
              <a:ext cx="2320925" cy="338138"/>
              <a:chOff x="880" y="2412"/>
              <a:chExt cx="1462" cy="213"/>
            </a:xfrm>
          </p:grpSpPr>
          <p:sp>
            <p:nvSpPr>
              <p:cNvPr id="76826" name="Text Box 72"/>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6827" name="Text Box 73"/>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6828" name="Text Box 74"/>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6818" name="Group 75"/>
            <p:cNvGrpSpPr>
              <a:grpSpLocks/>
            </p:cNvGrpSpPr>
            <p:nvPr/>
          </p:nvGrpSpPr>
          <p:grpSpPr bwMode="auto">
            <a:xfrm>
              <a:off x="5680500" y="2663802"/>
              <a:ext cx="2320925" cy="339725"/>
              <a:chOff x="880" y="2686"/>
              <a:chExt cx="1462" cy="214"/>
            </a:xfrm>
          </p:grpSpPr>
          <p:sp>
            <p:nvSpPr>
              <p:cNvPr id="76823" name="Text Box 76"/>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6824" name="Text Box 77"/>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6825" name="Text Box 78"/>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6819" name="Group 79"/>
            <p:cNvGrpSpPr>
              <a:grpSpLocks/>
            </p:cNvGrpSpPr>
            <p:nvPr/>
          </p:nvGrpSpPr>
          <p:grpSpPr bwMode="auto">
            <a:xfrm>
              <a:off x="5682087" y="3108304"/>
              <a:ext cx="2319338" cy="249238"/>
              <a:chOff x="881" y="2966"/>
              <a:chExt cx="1461" cy="157"/>
            </a:xfrm>
          </p:grpSpPr>
          <p:sp>
            <p:nvSpPr>
              <p:cNvPr id="76820" name="Text Box 80"/>
              <p:cNvSpPr txBox="1">
                <a:spLocks noChangeArrowheads="1"/>
              </p:cNvSpPr>
              <p:nvPr/>
            </p:nvSpPr>
            <p:spPr bwMode="auto">
              <a:xfrm>
                <a:off x="1495" y="296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1</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6821" name="Text Box 81"/>
              <p:cNvSpPr txBox="1">
                <a:spLocks noChangeArrowheads="1"/>
              </p:cNvSpPr>
              <p:nvPr/>
            </p:nvSpPr>
            <p:spPr bwMode="auto">
              <a:xfrm>
                <a:off x="881" y="2966"/>
                <a:ext cx="12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1</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6822" name="Text Box 82"/>
              <p:cNvSpPr txBox="1">
                <a:spLocks noChangeArrowheads="1"/>
              </p:cNvSpPr>
              <p:nvPr/>
            </p:nvSpPr>
            <p:spPr bwMode="auto">
              <a:xfrm>
                <a:off x="2212" y="296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FF0000"/>
                    </a:solidFill>
                    <a:latin typeface="Times New Roman" panose="02020603050405020304" pitchFamily="18" charset="0"/>
                    <a:ea typeface="宋体-方正超大字符集" pitchFamily="65" charset="-122"/>
                  </a:rPr>
                  <a:t>1</a:t>
                </a:r>
                <a:endParaRPr kumimoji="1" lang="en-US" altLang="zh-CN" baseline="-25000">
                  <a:solidFill>
                    <a:srgbClr val="FF0000"/>
                  </a:solidFill>
                  <a:latin typeface="Times New Roman" panose="02020603050405020304" pitchFamily="18" charset="0"/>
                  <a:ea typeface="宋体-方正超大字符集" pitchFamily="65" charset="-122"/>
                </a:endParaRPr>
              </a:p>
            </p:txBody>
          </p:sp>
        </p:grpSp>
      </p:grpSp>
      <p:sp>
        <p:nvSpPr>
          <p:cNvPr id="112" name="Rectangle 35"/>
          <p:cNvSpPr>
            <a:spLocks noChangeArrowheads="1"/>
          </p:cNvSpPr>
          <p:nvPr/>
        </p:nvSpPr>
        <p:spPr bwMode="auto">
          <a:xfrm>
            <a:off x="133350" y="1397000"/>
            <a:ext cx="5029200"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180000"/>
              </a:lnSpc>
            </a:pPr>
            <a:r>
              <a:rPr kumimoji="1" lang="zh-CN" altLang="en-US">
                <a:solidFill>
                  <a:srgbClr val="000066"/>
                </a:solidFill>
              </a:rPr>
              <a:t>逻辑表达式是用与、或、非等运算组合起来，表示逻辑函数与逻辑变量之间关系的逻辑代数式。</a:t>
            </a:r>
          </a:p>
        </p:txBody>
      </p:sp>
      <p:graphicFrame>
        <p:nvGraphicFramePr>
          <p:cNvPr id="114" name="Object 13"/>
          <p:cNvGraphicFramePr>
            <a:graphicFrameLocks noChangeAspect="1"/>
          </p:cNvGraphicFramePr>
          <p:nvPr/>
        </p:nvGraphicFramePr>
        <p:xfrm>
          <a:off x="1646238" y="2762250"/>
          <a:ext cx="1812925" cy="450850"/>
        </p:xfrm>
        <a:graphic>
          <a:graphicData uri="http://schemas.openxmlformats.org/presentationml/2006/ole">
            <mc:AlternateContent xmlns:mc="http://schemas.openxmlformats.org/markup-compatibility/2006">
              <mc:Choice xmlns:v="urn:schemas-microsoft-com:vml" Requires="v">
                <p:oleObj spid="_x0000_s76849" name="Equation" r:id="rId3" imgW="774360" imgH="203040" progId="Equation.DSMT4">
                  <p:embed/>
                </p:oleObj>
              </mc:Choice>
              <mc:Fallback>
                <p:oleObj name="Equation" r:id="rId3" imgW="774360" imgH="20304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38" y="2762250"/>
                        <a:ext cx="181292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 name="Object 13"/>
          <p:cNvGraphicFramePr>
            <a:graphicFrameLocks noChangeAspect="1"/>
          </p:cNvGraphicFramePr>
          <p:nvPr/>
        </p:nvGraphicFramePr>
        <p:xfrm>
          <a:off x="8478838" y="2044700"/>
          <a:ext cx="595312" cy="450850"/>
        </p:xfrm>
        <a:graphic>
          <a:graphicData uri="http://schemas.openxmlformats.org/presentationml/2006/ole">
            <mc:AlternateContent xmlns:mc="http://schemas.openxmlformats.org/markup-compatibility/2006">
              <mc:Choice xmlns:v="urn:schemas-microsoft-com:vml" Requires="v">
                <p:oleObj spid="_x0000_s76850" name="Equation" r:id="rId5" imgW="253780" imgH="203024" progId="Equation.DSMT4">
                  <p:embed/>
                </p:oleObj>
              </mc:Choice>
              <mc:Fallback>
                <p:oleObj name="Equation" r:id="rId5" imgW="253780" imgH="203024"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8838" y="2044700"/>
                        <a:ext cx="59531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 name="Object 13"/>
          <p:cNvGraphicFramePr>
            <a:graphicFrameLocks noChangeAspect="1"/>
          </p:cNvGraphicFramePr>
          <p:nvPr/>
        </p:nvGraphicFramePr>
        <p:xfrm>
          <a:off x="8388350" y="3316288"/>
          <a:ext cx="595313" cy="366712"/>
        </p:xfrm>
        <a:graphic>
          <a:graphicData uri="http://schemas.openxmlformats.org/presentationml/2006/ole">
            <mc:AlternateContent xmlns:mc="http://schemas.openxmlformats.org/markup-compatibility/2006">
              <mc:Choice xmlns:v="urn:schemas-microsoft-com:vml" Requires="v">
                <p:oleObj spid="_x0000_s76851" name="Equation" r:id="rId7" imgW="253780" imgH="164957" progId="Equation.DSMT4">
                  <p:embed/>
                </p:oleObj>
              </mc:Choice>
              <mc:Fallback>
                <p:oleObj name="Equation" r:id="rId7" imgW="253780" imgH="164957"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8350" y="3316288"/>
                        <a:ext cx="59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 name="Line 7"/>
          <p:cNvSpPr>
            <a:spLocks noChangeShapeType="1"/>
          </p:cNvSpPr>
          <p:nvPr/>
        </p:nvSpPr>
        <p:spPr bwMode="auto">
          <a:xfrm>
            <a:off x="5661025" y="2286000"/>
            <a:ext cx="2689225" cy="0"/>
          </a:xfrm>
          <a:prstGeom prst="line">
            <a:avLst/>
          </a:prstGeom>
          <a:noFill/>
          <a:ln w="22225">
            <a:solidFill>
              <a:srgbClr val="FF00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7"/>
          <p:cNvSpPr>
            <a:spLocks noChangeShapeType="1"/>
          </p:cNvSpPr>
          <p:nvPr/>
        </p:nvSpPr>
        <p:spPr bwMode="auto">
          <a:xfrm>
            <a:off x="5661025" y="3536950"/>
            <a:ext cx="2689225" cy="0"/>
          </a:xfrm>
          <a:prstGeom prst="line">
            <a:avLst/>
          </a:prstGeom>
          <a:noFill/>
          <a:ln w="22225">
            <a:solidFill>
              <a:srgbClr val="FF00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Text Box 7"/>
          <p:cNvSpPr txBox="1">
            <a:spLocks noChangeArrowheads="1"/>
          </p:cNvSpPr>
          <p:nvPr/>
        </p:nvSpPr>
        <p:spPr bwMode="auto">
          <a:xfrm>
            <a:off x="133350" y="3590925"/>
            <a:ext cx="3671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3.</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逻辑图表示</a:t>
            </a:r>
          </a:p>
        </p:txBody>
      </p:sp>
      <p:graphicFrame>
        <p:nvGraphicFramePr>
          <p:cNvPr id="120" name="Object 70"/>
          <p:cNvGraphicFramePr>
            <a:graphicFrameLocks noChangeAspect="1"/>
          </p:cNvGraphicFramePr>
          <p:nvPr/>
        </p:nvGraphicFramePr>
        <p:xfrm>
          <a:off x="357188" y="4152900"/>
          <a:ext cx="7993062" cy="2139950"/>
        </p:xfrm>
        <a:graphic>
          <a:graphicData uri="http://schemas.openxmlformats.org/presentationml/2006/ole">
            <mc:AlternateContent xmlns:mc="http://schemas.openxmlformats.org/markup-compatibility/2006">
              <mc:Choice xmlns:v="urn:schemas-microsoft-com:vml" Requires="v">
                <p:oleObj spid="_x0000_s76852" name="Picture" r:id="rId9" imgW="3683465" imgH="867235" progId="Word.Picture.8">
                  <p:embed/>
                </p:oleObj>
              </mc:Choice>
              <mc:Fallback>
                <p:oleObj name="Picture" r:id="rId9" imgW="3683465" imgH="867235" progId="Word.Picture.8">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152900"/>
                        <a:ext cx="799306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wipe(up)">
                                      <p:cBhvr>
                                        <p:cTn id="13" dur="500"/>
                                        <p:tgtEl>
                                          <p:spTgt spid="1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wipe(left)">
                                      <p:cBhvr>
                                        <p:cTn id="18" dur="500"/>
                                        <p:tgtEl>
                                          <p:spTgt spid="1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left)">
                                      <p:cBhvr>
                                        <p:cTn id="23" dur="500"/>
                                        <p:tgtEl>
                                          <p:spTgt spid="1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wipe(left)">
                                      <p:cBhvr>
                                        <p:cTn id="28" dur="500"/>
                                        <p:tgtEl>
                                          <p:spTgt spid="1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500"/>
                                        <p:tgtEl>
                                          <p:spTgt spid="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19"/>
                                        </p:tgtEl>
                                        <p:attrNameLst>
                                          <p:attrName>style.visibility</p:attrName>
                                        </p:attrNameLst>
                                      </p:cBhvr>
                                      <p:to>
                                        <p:strVal val="visible"/>
                                      </p:to>
                                    </p:set>
                                    <p:anim calcmode="lin" valueType="num">
                                      <p:cBhvr additive="base">
                                        <p:cTn id="42" dur="500" fill="hold"/>
                                        <p:tgtEl>
                                          <p:spTgt spid="119"/>
                                        </p:tgtEl>
                                        <p:attrNameLst>
                                          <p:attrName>ppt_x</p:attrName>
                                        </p:attrNameLst>
                                      </p:cBhvr>
                                      <p:tavLst>
                                        <p:tav tm="0">
                                          <p:val>
                                            <p:strVal val="#ppt_x"/>
                                          </p:val>
                                        </p:tav>
                                        <p:tav tm="100000">
                                          <p:val>
                                            <p:strVal val="#ppt_x"/>
                                          </p:val>
                                        </p:tav>
                                      </p:tavLst>
                                    </p:anim>
                                    <p:anim calcmode="lin" valueType="num">
                                      <p:cBhvr additive="base">
                                        <p:cTn id="43" dur="500" fill="hold"/>
                                        <p:tgtEl>
                                          <p:spTgt spid="119"/>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wipe(left)">
                                      <p:cBhvr>
                                        <p:cTn id="4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112" grpId="0"/>
      <p:bldP spid="117" grpId="0" animBg="1"/>
      <p:bldP spid="118" grpId="0" animBg="1"/>
      <p:bldP spid="11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7827" name="Text Box 47"/>
          <p:cNvSpPr txBox="1">
            <a:spLocks noChangeArrowheads="1"/>
          </p:cNvSpPr>
          <p:nvPr/>
        </p:nvSpPr>
        <p:spPr bwMode="auto">
          <a:xfrm>
            <a:off x="0" y="563563"/>
            <a:ext cx="4313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1.6.1</a:t>
            </a:r>
            <a:r>
              <a:rPr kumimoji="1" lang="zh-CN" altLang="en-US" sz="2400">
                <a:solidFill>
                  <a:srgbClr val="FF0000"/>
                </a:solidFill>
                <a:latin typeface="Times New Roman" panose="02020603050405020304" pitchFamily="18" charset="0"/>
                <a:ea typeface="华文新魏" panose="02010800040101010101" pitchFamily="2" charset="-122"/>
              </a:rPr>
              <a:t>逻辑函数的几种表示方法</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39" name="Text Box 7"/>
          <p:cNvSpPr txBox="1">
            <a:spLocks noChangeArrowheads="1"/>
          </p:cNvSpPr>
          <p:nvPr/>
        </p:nvSpPr>
        <p:spPr bwMode="auto">
          <a:xfrm>
            <a:off x="4313238" y="588963"/>
            <a:ext cx="25352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4.</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波形图表示</a:t>
            </a:r>
          </a:p>
        </p:txBody>
      </p:sp>
      <p:grpSp>
        <p:nvGrpSpPr>
          <p:cNvPr id="77829" name="组合 2"/>
          <p:cNvGrpSpPr>
            <a:grpSpLocks/>
          </p:cNvGrpSpPr>
          <p:nvPr/>
        </p:nvGrpSpPr>
        <p:grpSpPr bwMode="auto">
          <a:xfrm>
            <a:off x="5341938" y="1050925"/>
            <a:ext cx="3008312" cy="2549525"/>
            <a:chOff x="5342362" y="909614"/>
            <a:chExt cx="3008313" cy="2549525"/>
          </a:xfrm>
        </p:grpSpPr>
        <p:sp>
          <p:nvSpPr>
            <p:cNvPr id="77833" name="Rectangle 3"/>
            <p:cNvSpPr>
              <a:spLocks noChangeArrowheads="1"/>
            </p:cNvSpPr>
            <p:nvPr/>
          </p:nvSpPr>
          <p:spPr bwMode="auto">
            <a:xfrm>
              <a:off x="7785100" y="3041650"/>
              <a:ext cx="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77834" name="Group 57"/>
            <p:cNvGrpSpPr>
              <a:grpSpLocks/>
            </p:cNvGrpSpPr>
            <p:nvPr/>
          </p:nvGrpSpPr>
          <p:grpSpPr bwMode="auto">
            <a:xfrm>
              <a:off x="5342362" y="909614"/>
              <a:ext cx="3008313" cy="2549525"/>
              <a:chOff x="676" y="1581"/>
              <a:chExt cx="1895" cy="1606"/>
            </a:xfrm>
          </p:grpSpPr>
          <p:sp>
            <p:nvSpPr>
              <p:cNvPr id="77851" name="Text Box 58"/>
              <p:cNvSpPr txBox="1">
                <a:spLocks noChangeArrowheads="1"/>
              </p:cNvSpPr>
              <p:nvPr/>
            </p:nvSpPr>
            <p:spPr bwMode="auto">
              <a:xfrm>
                <a:off x="963" y="1581"/>
                <a:ext cx="126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逻辑真值表</a:t>
                </a:r>
              </a:p>
            </p:txBody>
          </p:sp>
          <p:grpSp>
            <p:nvGrpSpPr>
              <p:cNvPr id="77852" name="Group 59"/>
              <p:cNvGrpSpPr>
                <a:grpSpLocks/>
              </p:cNvGrpSpPr>
              <p:nvPr/>
            </p:nvGrpSpPr>
            <p:grpSpPr bwMode="auto">
              <a:xfrm>
                <a:off x="676" y="1799"/>
                <a:ext cx="1895" cy="1382"/>
                <a:chOff x="3157" y="1392"/>
                <a:chExt cx="2100" cy="1147"/>
              </a:xfrm>
            </p:grpSpPr>
            <p:sp>
              <p:nvSpPr>
                <p:cNvPr id="77857" name="Line 60"/>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8" name="Line 61"/>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9" name="Line 62"/>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853" name="Line 63"/>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Text Box 64"/>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77855" name="Text Box 65"/>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77856" name="Text Box 66"/>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77835" name="Group 67"/>
            <p:cNvGrpSpPr>
              <a:grpSpLocks/>
            </p:cNvGrpSpPr>
            <p:nvPr/>
          </p:nvGrpSpPr>
          <p:grpSpPr bwMode="auto">
            <a:xfrm>
              <a:off x="5680500" y="1806554"/>
              <a:ext cx="2320925" cy="249238"/>
              <a:chOff x="880" y="2146"/>
              <a:chExt cx="1462" cy="157"/>
            </a:xfrm>
          </p:grpSpPr>
          <p:sp>
            <p:nvSpPr>
              <p:cNvPr id="77848" name="Text Box 68"/>
              <p:cNvSpPr txBox="1">
                <a:spLocks noChangeArrowheads="1"/>
              </p:cNvSpPr>
              <p:nvPr/>
            </p:nvSpPr>
            <p:spPr bwMode="auto">
              <a:xfrm>
                <a:off x="880" y="2146"/>
                <a:ext cx="12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0</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7849" name="Text Box 69"/>
              <p:cNvSpPr txBox="1">
                <a:spLocks noChangeArrowheads="1"/>
              </p:cNvSpPr>
              <p:nvPr/>
            </p:nvSpPr>
            <p:spPr bwMode="auto">
              <a:xfrm>
                <a:off x="1495" y="214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0</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7850" name="Text Box 70"/>
              <p:cNvSpPr txBox="1">
                <a:spLocks noChangeArrowheads="1"/>
              </p:cNvSpPr>
              <p:nvPr/>
            </p:nvSpPr>
            <p:spPr bwMode="auto">
              <a:xfrm>
                <a:off x="2212" y="214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FF0000"/>
                    </a:solidFill>
                    <a:latin typeface="Times New Roman" panose="02020603050405020304" pitchFamily="18" charset="0"/>
                    <a:ea typeface="宋体-方正超大字符集" pitchFamily="65" charset="-122"/>
                  </a:rPr>
                  <a:t>1</a:t>
                </a:r>
                <a:endParaRPr kumimoji="1" lang="en-US" altLang="zh-CN" baseline="-25000">
                  <a:solidFill>
                    <a:srgbClr val="FF0000"/>
                  </a:solidFill>
                  <a:latin typeface="Times New Roman" panose="02020603050405020304" pitchFamily="18" charset="0"/>
                  <a:ea typeface="宋体-方正超大字符集" pitchFamily="65" charset="-122"/>
                </a:endParaRPr>
              </a:p>
            </p:txBody>
          </p:sp>
        </p:grpSp>
        <p:grpSp>
          <p:nvGrpSpPr>
            <p:cNvPr id="77836" name="Group 71"/>
            <p:cNvGrpSpPr>
              <a:grpSpLocks/>
            </p:cNvGrpSpPr>
            <p:nvPr/>
          </p:nvGrpSpPr>
          <p:grpSpPr bwMode="auto">
            <a:xfrm>
              <a:off x="5680500" y="2228827"/>
              <a:ext cx="2320925" cy="338138"/>
              <a:chOff x="880" y="2412"/>
              <a:chExt cx="1462" cy="213"/>
            </a:xfrm>
          </p:grpSpPr>
          <p:sp>
            <p:nvSpPr>
              <p:cNvPr id="77845" name="Text Box 72"/>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7846" name="Text Box 73"/>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7847" name="Text Box 74"/>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7837" name="Group 75"/>
            <p:cNvGrpSpPr>
              <a:grpSpLocks/>
            </p:cNvGrpSpPr>
            <p:nvPr/>
          </p:nvGrpSpPr>
          <p:grpSpPr bwMode="auto">
            <a:xfrm>
              <a:off x="5680500" y="2663802"/>
              <a:ext cx="2320925" cy="339725"/>
              <a:chOff x="880" y="2686"/>
              <a:chExt cx="1462" cy="214"/>
            </a:xfrm>
          </p:grpSpPr>
          <p:sp>
            <p:nvSpPr>
              <p:cNvPr id="77842" name="Text Box 76"/>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77843" name="Text Box 77"/>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77844" name="Text Box 78"/>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77838" name="Group 79"/>
            <p:cNvGrpSpPr>
              <a:grpSpLocks/>
            </p:cNvGrpSpPr>
            <p:nvPr/>
          </p:nvGrpSpPr>
          <p:grpSpPr bwMode="auto">
            <a:xfrm>
              <a:off x="5682087" y="3108304"/>
              <a:ext cx="2319338" cy="249238"/>
              <a:chOff x="881" y="2966"/>
              <a:chExt cx="1461" cy="157"/>
            </a:xfrm>
          </p:grpSpPr>
          <p:sp>
            <p:nvSpPr>
              <p:cNvPr id="77839" name="Text Box 80"/>
              <p:cNvSpPr txBox="1">
                <a:spLocks noChangeArrowheads="1"/>
              </p:cNvSpPr>
              <p:nvPr/>
            </p:nvSpPr>
            <p:spPr bwMode="auto">
              <a:xfrm>
                <a:off x="1495" y="296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1</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7840" name="Text Box 81"/>
              <p:cNvSpPr txBox="1">
                <a:spLocks noChangeArrowheads="1"/>
              </p:cNvSpPr>
              <p:nvPr/>
            </p:nvSpPr>
            <p:spPr bwMode="auto">
              <a:xfrm>
                <a:off x="881" y="2966"/>
                <a:ext cx="129"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0000FF"/>
                    </a:solidFill>
                    <a:latin typeface="Times New Roman" panose="02020603050405020304" pitchFamily="18" charset="0"/>
                    <a:ea typeface="宋体-方正超大字符集" pitchFamily="65" charset="-122"/>
                  </a:rPr>
                  <a:t>1</a:t>
                </a:r>
                <a:endParaRPr kumimoji="1" lang="en-US" altLang="zh-CN" baseline="-25000">
                  <a:solidFill>
                    <a:srgbClr val="0000FF"/>
                  </a:solidFill>
                  <a:latin typeface="Times New Roman" panose="02020603050405020304" pitchFamily="18" charset="0"/>
                  <a:ea typeface="宋体-方正超大字符集" pitchFamily="65" charset="-122"/>
                </a:endParaRPr>
              </a:p>
            </p:txBody>
          </p:sp>
          <p:sp>
            <p:nvSpPr>
              <p:cNvPr id="77841" name="Text Box 82"/>
              <p:cNvSpPr txBox="1">
                <a:spLocks noChangeArrowheads="1"/>
              </p:cNvSpPr>
              <p:nvPr/>
            </p:nvSpPr>
            <p:spPr bwMode="auto">
              <a:xfrm>
                <a:off x="2212" y="2966"/>
                <a:ext cx="13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nSpc>
                    <a:spcPct val="90000"/>
                  </a:lnSpc>
                  <a:spcBef>
                    <a:spcPct val="50000"/>
                  </a:spcBef>
                </a:pPr>
                <a:r>
                  <a:rPr kumimoji="1" lang="en-US" altLang="zh-CN">
                    <a:solidFill>
                      <a:srgbClr val="FF0000"/>
                    </a:solidFill>
                    <a:latin typeface="Times New Roman" panose="02020603050405020304" pitchFamily="18" charset="0"/>
                    <a:ea typeface="宋体-方正超大字符集" pitchFamily="65" charset="-122"/>
                  </a:rPr>
                  <a:t>1</a:t>
                </a:r>
                <a:endParaRPr kumimoji="1" lang="en-US" altLang="zh-CN" baseline="-25000">
                  <a:solidFill>
                    <a:srgbClr val="FF0000"/>
                  </a:solidFill>
                  <a:latin typeface="Times New Roman" panose="02020603050405020304" pitchFamily="18" charset="0"/>
                  <a:ea typeface="宋体-方正超大字符集" pitchFamily="65" charset="-122"/>
                </a:endParaRPr>
              </a:p>
            </p:txBody>
          </p:sp>
        </p:grpSp>
      </p:grpSp>
      <p:graphicFrame>
        <p:nvGraphicFramePr>
          <p:cNvPr id="41" name="Object 126"/>
          <p:cNvGraphicFramePr>
            <a:graphicFrameLocks noChangeAspect="1"/>
          </p:cNvGraphicFramePr>
          <p:nvPr/>
        </p:nvGraphicFramePr>
        <p:xfrm>
          <a:off x="109538" y="1165225"/>
          <a:ext cx="5040312" cy="3279775"/>
        </p:xfrm>
        <a:graphic>
          <a:graphicData uri="http://schemas.openxmlformats.org/presentationml/2006/ole">
            <mc:AlternateContent xmlns:mc="http://schemas.openxmlformats.org/markup-compatibility/2006">
              <mc:Choice xmlns:v="urn:schemas-microsoft-com:vml" Requires="v">
                <p:oleObj spid="_x0000_s77862" name="图片" r:id="rId3" imgW="1915523" imgH="1235429" progId="Word.Picture.8">
                  <p:embed/>
                </p:oleObj>
              </mc:Choice>
              <mc:Fallback>
                <p:oleObj name="图片" r:id="rId3" imgW="1915523" imgH="1235429" progId="Word.Picture.8">
                  <p:embed/>
                  <p:pic>
                    <p:nvPicPr>
                      <p:cNvPr id="0" name="Object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1165225"/>
                        <a:ext cx="5040312"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1" name="Text Box 47"/>
          <p:cNvSpPr txBox="1">
            <a:spLocks noChangeArrowheads="1"/>
          </p:cNvSpPr>
          <p:nvPr/>
        </p:nvSpPr>
        <p:spPr bwMode="auto">
          <a:xfrm>
            <a:off x="0" y="4586288"/>
            <a:ext cx="502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1.6.2</a:t>
            </a:r>
            <a:r>
              <a:rPr kumimoji="1" lang="zh-CN" altLang="en-US" sz="2400">
                <a:solidFill>
                  <a:srgbClr val="FF0000"/>
                </a:solidFill>
                <a:latin typeface="Times New Roman" panose="02020603050405020304" pitchFamily="18" charset="0"/>
                <a:ea typeface="华文新魏" panose="02010800040101010101" pitchFamily="2" charset="-122"/>
              </a:rPr>
              <a:t>逻辑函数表示方法之间的转换</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43" name="Rectangle 88"/>
          <p:cNvSpPr>
            <a:spLocks noChangeArrowheads="1"/>
          </p:cNvSpPr>
          <p:nvPr/>
        </p:nvSpPr>
        <p:spPr bwMode="auto">
          <a:xfrm>
            <a:off x="120650" y="5322888"/>
            <a:ext cx="84264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en-US" altLang="zh-CN">
                <a:solidFill>
                  <a:srgbClr val="000066"/>
                </a:solidFill>
              </a:rPr>
              <a:t>      </a:t>
            </a:r>
            <a:r>
              <a:rPr kumimoji="1" lang="zh-CN" altLang="en-US">
                <a:solidFill>
                  <a:srgbClr val="000066"/>
                </a:solidFill>
              </a:rPr>
              <a:t>逻辑函数的真值表、逻辑函数表达式、逻辑图、波形图以及卡诺图等之间可以相互转换。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500"/>
                                        <p:tgtEl>
                                          <p:spTgt spid="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783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77831" grpId="0"/>
      <p:bldP spid="4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8851" name="Text Box 47"/>
          <p:cNvSpPr txBox="1">
            <a:spLocks noChangeArrowheads="1"/>
          </p:cNvSpPr>
          <p:nvPr/>
        </p:nvSpPr>
        <p:spPr bwMode="auto">
          <a:xfrm>
            <a:off x="0" y="563563"/>
            <a:ext cx="5003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1.6.2</a:t>
            </a:r>
            <a:r>
              <a:rPr kumimoji="1" lang="zh-CN" altLang="en-US" sz="2400">
                <a:solidFill>
                  <a:srgbClr val="FF0000"/>
                </a:solidFill>
                <a:latin typeface="Times New Roman" panose="02020603050405020304" pitchFamily="18" charset="0"/>
                <a:ea typeface="华文新魏" panose="02010800040101010101" pitchFamily="2" charset="-122"/>
              </a:rPr>
              <a:t>逻辑函数表示方法之间的转换</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40" name="Text Box 7"/>
          <p:cNvSpPr txBox="1">
            <a:spLocks noChangeArrowheads="1"/>
          </p:cNvSpPr>
          <p:nvPr/>
        </p:nvSpPr>
        <p:spPr bwMode="auto">
          <a:xfrm>
            <a:off x="142875" y="1196975"/>
            <a:ext cx="3852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1.</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真值表到逻辑图的转换</a:t>
            </a:r>
          </a:p>
        </p:txBody>
      </p:sp>
      <p:graphicFrame>
        <p:nvGraphicFramePr>
          <p:cNvPr id="44" name="Group 331"/>
          <p:cNvGraphicFramePr>
            <a:graphicFrameLocks noGrp="1"/>
          </p:cNvGraphicFramePr>
          <p:nvPr/>
        </p:nvGraphicFramePr>
        <p:xfrm>
          <a:off x="468313" y="2060575"/>
          <a:ext cx="2808287" cy="3605213"/>
        </p:xfrm>
        <a:graphic>
          <a:graphicData uri="http://schemas.openxmlformats.org/drawingml/2006/table">
            <a:tbl>
              <a:tblPr/>
              <a:tblGrid>
                <a:gridCol w="647700"/>
                <a:gridCol w="720725"/>
                <a:gridCol w="701675"/>
                <a:gridCol w="738187"/>
              </a:tblGrid>
              <a:tr h="39627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A</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B</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5013">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FF0000"/>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rgbClr val="FF0000"/>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FF0000"/>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rgbClr val="FF0000"/>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smtClean="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 name="Line 7"/>
          <p:cNvSpPr>
            <a:spLocks noChangeShapeType="1"/>
          </p:cNvSpPr>
          <p:nvPr/>
        </p:nvSpPr>
        <p:spPr bwMode="auto">
          <a:xfrm>
            <a:off x="719138" y="3990975"/>
            <a:ext cx="2689225" cy="0"/>
          </a:xfrm>
          <a:prstGeom prst="line">
            <a:avLst/>
          </a:prstGeom>
          <a:noFill/>
          <a:ln w="22225">
            <a:solidFill>
              <a:srgbClr val="FF00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7"/>
          <p:cNvSpPr>
            <a:spLocks noChangeShapeType="1"/>
          </p:cNvSpPr>
          <p:nvPr/>
        </p:nvSpPr>
        <p:spPr bwMode="auto">
          <a:xfrm>
            <a:off x="719138" y="5229225"/>
            <a:ext cx="2689225" cy="0"/>
          </a:xfrm>
          <a:prstGeom prst="line">
            <a:avLst/>
          </a:prstGeom>
          <a:noFill/>
          <a:ln w="22225">
            <a:solidFill>
              <a:srgbClr val="FF00FF"/>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 name="Object 13"/>
          <p:cNvGraphicFramePr>
            <a:graphicFrameLocks noChangeAspect="1"/>
          </p:cNvGraphicFramePr>
          <p:nvPr/>
        </p:nvGraphicFramePr>
        <p:xfrm>
          <a:off x="3379788" y="3762375"/>
          <a:ext cx="833437" cy="477838"/>
        </p:xfrm>
        <a:graphic>
          <a:graphicData uri="http://schemas.openxmlformats.org/presentationml/2006/ole">
            <mc:AlternateContent xmlns:mc="http://schemas.openxmlformats.org/markup-compatibility/2006">
              <mc:Choice xmlns:v="urn:schemas-microsoft-com:vml" Requires="v">
                <p:oleObj spid="_x0000_s78919" name="Equation" r:id="rId3" imgW="355292" imgH="215713" progId="Equation.DSMT4">
                  <p:embed/>
                </p:oleObj>
              </mc:Choice>
              <mc:Fallback>
                <p:oleObj name="Equation" r:id="rId3" imgW="355292" imgH="215713"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3762375"/>
                        <a:ext cx="833437"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13"/>
          <p:cNvGraphicFramePr>
            <a:graphicFrameLocks noChangeAspect="1"/>
          </p:cNvGraphicFramePr>
          <p:nvPr/>
        </p:nvGraphicFramePr>
        <p:xfrm>
          <a:off x="3289300" y="4989513"/>
          <a:ext cx="833438" cy="479425"/>
        </p:xfrm>
        <a:graphic>
          <a:graphicData uri="http://schemas.openxmlformats.org/presentationml/2006/ole">
            <mc:AlternateContent xmlns:mc="http://schemas.openxmlformats.org/markup-compatibility/2006">
              <mc:Choice xmlns:v="urn:schemas-microsoft-com:vml" Requires="v">
                <p:oleObj spid="_x0000_s78920" name="Equation" r:id="rId5" imgW="355292" imgH="215713" progId="Equation.DSMT4">
                  <p:embed/>
                </p:oleObj>
              </mc:Choice>
              <mc:Fallback>
                <p:oleObj name="Equation" r:id="rId5" imgW="355292" imgH="2157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9300" y="4989513"/>
                        <a:ext cx="8334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13"/>
          <p:cNvGraphicFramePr>
            <a:graphicFrameLocks noChangeAspect="1"/>
          </p:cNvGraphicFramePr>
          <p:nvPr/>
        </p:nvGraphicFramePr>
        <p:xfrm>
          <a:off x="727075" y="5783263"/>
          <a:ext cx="2290763" cy="479425"/>
        </p:xfrm>
        <a:graphic>
          <a:graphicData uri="http://schemas.openxmlformats.org/presentationml/2006/ole">
            <mc:AlternateContent xmlns:mc="http://schemas.openxmlformats.org/markup-compatibility/2006">
              <mc:Choice xmlns:v="urn:schemas-microsoft-com:vml" Requires="v">
                <p:oleObj spid="_x0000_s78921" name="Equation" r:id="rId7" imgW="977476" imgH="215806" progId="Equation.DSMT4">
                  <p:embed/>
                </p:oleObj>
              </mc:Choice>
              <mc:Fallback>
                <p:oleObj name="Equation" r:id="rId7" imgW="977476" imgH="215806"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75" y="5783263"/>
                        <a:ext cx="2290763"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170"/>
          <p:cNvGraphicFramePr>
            <a:graphicFrameLocks noChangeAspect="1"/>
          </p:cNvGraphicFramePr>
          <p:nvPr/>
        </p:nvGraphicFramePr>
        <p:xfrm>
          <a:off x="4313238" y="2741613"/>
          <a:ext cx="4240212" cy="2041525"/>
        </p:xfrm>
        <a:graphic>
          <a:graphicData uri="http://schemas.openxmlformats.org/presentationml/2006/ole">
            <mc:AlternateContent xmlns:mc="http://schemas.openxmlformats.org/markup-compatibility/2006">
              <mc:Choice xmlns:v="urn:schemas-microsoft-com:vml" Requires="v">
                <p:oleObj spid="_x0000_s78922" name="图片" r:id="rId9" imgW="2744721" imgH="1300852" progId="Word.Picture.8">
                  <p:embed/>
                </p:oleObj>
              </mc:Choice>
              <mc:Fallback>
                <p:oleObj name="图片" r:id="rId9" imgW="2744721" imgH="1300852" progId="Word.Picture.8">
                  <p:embed/>
                  <p:pic>
                    <p:nvPicPr>
                      <p:cNvPr id="0" name="Object 170"/>
                      <p:cNvPicPr>
                        <a:picLocks noChangeAspect="1" noChangeArrowheads="1"/>
                      </p:cNvPicPr>
                      <p:nvPr/>
                    </p:nvPicPr>
                    <p:blipFill>
                      <a:blip r:embed="rId10">
                        <a:extLst>
                          <a:ext uri="{28A0092B-C50C-407E-A947-70E740481C1C}">
                            <a14:useLocalDpi xmlns:a14="http://schemas.microsoft.com/office/drawing/2010/main" val="0"/>
                          </a:ext>
                        </a:extLst>
                      </a:blip>
                      <a:srcRect t="-1384"/>
                      <a:stretch>
                        <a:fillRect/>
                      </a:stretch>
                    </p:blipFill>
                    <p:spPr bwMode="auto">
                      <a:xfrm>
                        <a:off x="4313238" y="2741613"/>
                        <a:ext cx="4240212" cy="2041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5" grpId="0" animBg="1"/>
      <p:bldP spid="4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6350"/>
            <a:ext cx="431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b="0">
                <a:solidFill>
                  <a:srgbClr val="FF0000"/>
                </a:solidFill>
                <a:latin typeface="Times New Roman" panose="02020603050405020304" pitchFamily="18" charset="0"/>
                <a:ea typeface="黑体" panose="02010609060101010101" pitchFamily="49" charset="-122"/>
              </a:rPr>
              <a:t>1.6 </a:t>
            </a:r>
            <a:r>
              <a:rPr kumimoji="1" lang="zh-CN" altLang="en-US" sz="2800" b="0">
                <a:solidFill>
                  <a:srgbClr val="FF0000"/>
                </a:solidFill>
                <a:ea typeface="黑体" panose="02010609060101010101" pitchFamily="49" charset="-122"/>
              </a:rPr>
              <a:t>逻辑函数及其表示方法</a:t>
            </a:r>
            <a:endParaRPr lang="zh-CN" altLang="en-US" sz="2800">
              <a:solidFill>
                <a:schemeClr val="tx2"/>
              </a:solidFill>
              <a:ea typeface="楷体_GB2312" pitchFamily="49" charset="-122"/>
            </a:endParaRPr>
          </a:p>
        </p:txBody>
      </p:sp>
      <p:sp>
        <p:nvSpPr>
          <p:cNvPr id="79875" name="Text Box 47"/>
          <p:cNvSpPr txBox="1">
            <a:spLocks noChangeArrowheads="1"/>
          </p:cNvSpPr>
          <p:nvPr/>
        </p:nvSpPr>
        <p:spPr bwMode="auto">
          <a:xfrm>
            <a:off x="0" y="563563"/>
            <a:ext cx="5003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Arial" panose="020B0604020202020204" pitchFamily="34" charset="0"/>
                <a:ea typeface="华文新魏" panose="02010800040101010101" pitchFamily="2" charset="-122"/>
              </a:rPr>
              <a:t>1.6.2</a:t>
            </a:r>
            <a:r>
              <a:rPr kumimoji="1" lang="zh-CN" altLang="en-US" sz="2400">
                <a:solidFill>
                  <a:srgbClr val="FF0000"/>
                </a:solidFill>
                <a:latin typeface="Times New Roman" panose="02020603050405020304" pitchFamily="18" charset="0"/>
                <a:ea typeface="华文新魏" panose="02010800040101010101" pitchFamily="2" charset="-122"/>
              </a:rPr>
              <a:t>逻辑函数表示方法之间的转换</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9876" name="Text Box 7"/>
          <p:cNvSpPr txBox="1">
            <a:spLocks noChangeArrowheads="1"/>
          </p:cNvSpPr>
          <p:nvPr/>
        </p:nvSpPr>
        <p:spPr bwMode="auto">
          <a:xfrm>
            <a:off x="142875" y="1196975"/>
            <a:ext cx="3852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华文仿宋" panose="02010600040101010101" pitchFamily="2" charset="-122"/>
                <a:cs typeface="Times New Roman" panose="02020603050405020304" pitchFamily="18" charset="0"/>
              </a:rPr>
              <a:t>2.</a:t>
            </a:r>
            <a:r>
              <a:rPr kumimoji="1" lang="zh-CN" altLang="en-US" sz="2400">
                <a:latin typeface="Times New Roman" panose="02020603050405020304" pitchFamily="18" charset="0"/>
                <a:ea typeface="华文仿宋" panose="02010600040101010101" pitchFamily="2" charset="-122"/>
                <a:cs typeface="Times New Roman" panose="02020603050405020304" pitchFamily="18" charset="0"/>
              </a:rPr>
              <a:t> 逻辑图到真值表的转换</a:t>
            </a:r>
          </a:p>
        </p:txBody>
      </p:sp>
      <p:graphicFrame>
        <p:nvGraphicFramePr>
          <p:cNvPr id="44" name="Group 331"/>
          <p:cNvGraphicFramePr>
            <a:graphicFrameLocks noGrp="1"/>
          </p:cNvGraphicFramePr>
          <p:nvPr/>
        </p:nvGraphicFramePr>
        <p:xfrm>
          <a:off x="5435600" y="2227263"/>
          <a:ext cx="2106613" cy="2286000"/>
        </p:xfrm>
        <a:graphic>
          <a:graphicData uri="http://schemas.openxmlformats.org/drawingml/2006/table">
            <a:tbl>
              <a:tblPr/>
              <a:tblGrid>
                <a:gridCol w="647700"/>
                <a:gridCol w="720725"/>
                <a:gridCol w="738188"/>
              </a:tblGrid>
              <a:tr h="287338">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A</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B</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rgbClr val="0000FF"/>
                          </a:solidFill>
                          <a:effectLst/>
                          <a:latin typeface="Times New Roman" panose="02020603050405020304" pitchFamily="18" charset="0"/>
                          <a:ea typeface="华康简宋" charset="-122"/>
                          <a:cs typeface="Times New Roman" panose="02020603050405020304" pitchFamily="18" charset="0"/>
                        </a:rPr>
                        <a:t>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endParaRPr kumimoji="1" lang="en-US" altLang="zh-CN" sz="2400" b="0"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endParaRPr kumimoji="1" lang="en-US" altLang="zh-CN" sz="2400" b="0"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endParaRPr kumimoji="1" lang="en-US" altLang="zh-CN" sz="2400" b="0"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华康简宋"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endParaRPr kumimoji="1" lang="en-US" altLang="zh-CN" sz="2400" b="0"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 name="Object 168"/>
          <p:cNvGraphicFramePr>
            <a:graphicFrameLocks noChangeAspect="1"/>
          </p:cNvGraphicFramePr>
          <p:nvPr/>
        </p:nvGraphicFramePr>
        <p:xfrm>
          <a:off x="146050" y="2220913"/>
          <a:ext cx="4600575" cy="2292350"/>
        </p:xfrm>
        <a:graphic>
          <a:graphicData uri="http://schemas.openxmlformats.org/presentationml/2006/ole">
            <mc:AlternateContent xmlns:mc="http://schemas.openxmlformats.org/markup-compatibility/2006">
              <mc:Choice xmlns:v="urn:schemas-microsoft-com:vml" Requires="v">
                <p:oleObj spid="_x0000_s79911" name="Picture" r:id="rId3" imgW="3102266" imgH="1533636" progId="Word.Picture.8">
                  <p:embed/>
                </p:oleObj>
              </mc:Choice>
              <mc:Fallback>
                <p:oleObj name="Picture" r:id="rId3" imgW="3102266" imgH="1533636" progId="Word.Picture.8">
                  <p:embed/>
                  <p:pic>
                    <p:nvPicPr>
                      <p:cNvPr id="0" name="Object 168"/>
                      <p:cNvPicPr>
                        <a:picLocks noChangeAspect="1" noChangeArrowheads="1"/>
                      </p:cNvPicPr>
                      <p:nvPr/>
                    </p:nvPicPr>
                    <p:blipFill>
                      <a:blip r:embed="rId4">
                        <a:extLst>
                          <a:ext uri="{28A0092B-C50C-407E-A947-70E740481C1C}">
                            <a14:useLocalDpi xmlns:a14="http://schemas.microsoft.com/office/drawing/2010/main" val="0"/>
                          </a:ext>
                        </a:extLst>
                      </a:blip>
                      <a:srcRect t="-1413"/>
                      <a:stretch>
                        <a:fillRect/>
                      </a:stretch>
                    </p:blipFill>
                    <p:spPr bwMode="auto">
                      <a:xfrm>
                        <a:off x="146050" y="2220913"/>
                        <a:ext cx="4600575" cy="2292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70"/>
          <p:cNvSpPr>
            <a:spLocks noChangeArrowheads="1"/>
          </p:cNvSpPr>
          <p:nvPr/>
        </p:nvSpPr>
        <p:spPr bwMode="auto">
          <a:xfrm>
            <a:off x="503238" y="4649788"/>
            <a:ext cx="71850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rPr>
              <a:t>转换步骤：</a:t>
            </a:r>
          </a:p>
          <a:p>
            <a:r>
              <a:rPr kumimoji="1" lang="en-US" altLang="zh-CN" sz="2400">
                <a:solidFill>
                  <a:srgbClr val="000066"/>
                </a:solidFill>
              </a:rPr>
              <a:t>(1)</a:t>
            </a:r>
            <a:r>
              <a:rPr kumimoji="1" lang="zh-CN" altLang="en-US" sz="2400">
                <a:solidFill>
                  <a:srgbClr val="000066"/>
                </a:solidFill>
              </a:rPr>
              <a:t>根据逻辑图逐级写出表达式</a:t>
            </a:r>
            <a:endParaRPr kumimoji="1" lang="en-US" altLang="zh-CN" sz="2400">
              <a:solidFill>
                <a:srgbClr val="000066"/>
              </a:solidFill>
            </a:endParaRPr>
          </a:p>
          <a:p>
            <a:r>
              <a:rPr kumimoji="1" lang="en-US" altLang="zh-CN" sz="2400">
                <a:solidFill>
                  <a:srgbClr val="000066"/>
                </a:solidFill>
              </a:rPr>
              <a:t>(2)</a:t>
            </a:r>
            <a:r>
              <a:rPr kumimoji="1" lang="zh-CN" altLang="en-US" sz="2400">
                <a:solidFill>
                  <a:srgbClr val="000066"/>
                </a:solidFill>
              </a:rPr>
              <a:t>化简变换求最简与或式</a:t>
            </a:r>
            <a:endParaRPr kumimoji="1" lang="en-US" altLang="zh-CN" sz="2400">
              <a:solidFill>
                <a:srgbClr val="000066"/>
              </a:solidFill>
            </a:endParaRPr>
          </a:p>
          <a:p>
            <a:r>
              <a:rPr kumimoji="1" lang="en-US" altLang="zh-CN" sz="2400">
                <a:solidFill>
                  <a:srgbClr val="000066"/>
                </a:solidFill>
              </a:rPr>
              <a:t>(3)</a:t>
            </a:r>
            <a:r>
              <a:rPr kumimoji="1" lang="zh-CN" altLang="en-US" sz="2400">
                <a:solidFill>
                  <a:srgbClr val="000066"/>
                </a:solidFill>
              </a:rPr>
              <a:t>将输入变量的所有取值逐一代入表达式得真值表</a:t>
            </a:r>
          </a:p>
        </p:txBody>
      </p:sp>
      <p:sp>
        <p:nvSpPr>
          <p:cNvPr id="2" name="矩形 1"/>
          <p:cNvSpPr>
            <a:spLocks noChangeArrowheads="1"/>
          </p:cNvSpPr>
          <p:nvPr/>
        </p:nvSpPr>
        <p:spPr bwMode="auto">
          <a:xfrm>
            <a:off x="6999288" y="27082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524986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524986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524986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524986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524986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000FF"/>
                </a:solidFill>
                <a:latin typeface="Arial" panose="020B0604020202020204" pitchFamily="34" charset="0"/>
                <a:ea typeface="黑体" panose="02010609060101010101" pitchFamily="49" charset="-122"/>
                <a:cs typeface="Arial" panose="020B0604020202020204" pitchFamily="34" charset="0"/>
              </a:rPr>
              <a:t>0</a:t>
            </a:r>
            <a:endParaRPr kumimoji="1" lang="en-US" altLang="zh-CN" sz="2400" b="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p:cNvSpPr>
            <a:spLocks noChangeArrowheads="1"/>
          </p:cNvSpPr>
          <p:nvPr/>
        </p:nvSpPr>
        <p:spPr bwMode="auto">
          <a:xfrm>
            <a:off x="6999288" y="31496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524986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524986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524986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524986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524986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000FF"/>
                </a:solidFill>
                <a:latin typeface="Arial" panose="020B0604020202020204" pitchFamily="34" charset="0"/>
                <a:ea typeface="黑体" panose="02010609060101010101" pitchFamily="49" charset="-122"/>
                <a:cs typeface="Arial" panose="020B0604020202020204" pitchFamily="34" charset="0"/>
              </a:rPr>
              <a:t>1</a:t>
            </a:r>
            <a:endParaRPr kumimoji="1" lang="en-US" altLang="zh-CN" sz="2400" b="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矩形 18"/>
          <p:cNvSpPr>
            <a:spLocks noChangeArrowheads="1"/>
          </p:cNvSpPr>
          <p:nvPr/>
        </p:nvSpPr>
        <p:spPr bwMode="auto">
          <a:xfrm>
            <a:off x="6999288" y="360045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524986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524986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524986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524986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524986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000FF"/>
                </a:solidFill>
                <a:latin typeface="Arial" panose="020B0604020202020204" pitchFamily="34" charset="0"/>
                <a:ea typeface="黑体" panose="02010609060101010101" pitchFamily="49" charset="-122"/>
                <a:cs typeface="Arial" panose="020B0604020202020204" pitchFamily="34" charset="0"/>
              </a:rPr>
              <a:t>1</a:t>
            </a:r>
            <a:endParaRPr kumimoji="1" lang="en-US" altLang="zh-CN" sz="2400" b="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p:cNvSpPr>
            <a:spLocks noChangeArrowheads="1"/>
          </p:cNvSpPr>
          <p:nvPr/>
        </p:nvSpPr>
        <p:spPr bwMode="auto">
          <a:xfrm>
            <a:off x="6999288" y="404812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5249863" algn="r"/>
              </a:tabLst>
              <a:defRPr b="1">
                <a:solidFill>
                  <a:schemeClr val="tx1"/>
                </a:solidFill>
                <a:latin typeface="Arial Narrow" panose="020B0606020202030204" pitchFamily="34" charset="0"/>
                <a:ea typeface="宋体" panose="02010600030101010101" pitchFamily="2" charset="-122"/>
              </a:defRPr>
            </a:lvl1pPr>
            <a:lvl2pPr marL="742950" indent="-285750">
              <a:tabLst>
                <a:tab pos="5249863" algn="r"/>
              </a:tabLst>
              <a:defRPr b="1">
                <a:solidFill>
                  <a:schemeClr val="tx1"/>
                </a:solidFill>
                <a:latin typeface="Arial Narrow" panose="020B0606020202030204" pitchFamily="34" charset="0"/>
                <a:ea typeface="宋体" panose="02010600030101010101" pitchFamily="2" charset="-122"/>
              </a:defRPr>
            </a:lvl2pPr>
            <a:lvl3pPr marL="1143000" indent="-228600">
              <a:tabLst>
                <a:tab pos="5249863" algn="r"/>
              </a:tabLst>
              <a:defRPr b="1">
                <a:solidFill>
                  <a:schemeClr val="tx1"/>
                </a:solidFill>
                <a:latin typeface="Arial Narrow" panose="020B0606020202030204" pitchFamily="34" charset="0"/>
                <a:ea typeface="宋体" panose="02010600030101010101" pitchFamily="2" charset="-122"/>
              </a:defRPr>
            </a:lvl3pPr>
            <a:lvl4pPr marL="1600200" indent="-228600">
              <a:tabLst>
                <a:tab pos="5249863" algn="r"/>
              </a:tabLst>
              <a:defRPr b="1">
                <a:solidFill>
                  <a:schemeClr val="tx1"/>
                </a:solidFill>
                <a:latin typeface="Arial Narrow" panose="020B0606020202030204" pitchFamily="34" charset="0"/>
                <a:ea typeface="宋体" panose="02010600030101010101" pitchFamily="2" charset="-122"/>
              </a:defRPr>
            </a:lvl4pPr>
            <a:lvl5pPr marL="2057400" indent="-228600">
              <a:tabLst>
                <a:tab pos="5249863" algn="r"/>
              </a:tabLst>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tabLst>
                <a:tab pos="524986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000FF"/>
                </a:solidFill>
                <a:latin typeface="Arial" panose="020B0604020202020204" pitchFamily="34" charset="0"/>
                <a:ea typeface="黑体" panose="02010609060101010101" pitchFamily="49" charset="-122"/>
                <a:cs typeface="Arial" panose="020B0604020202020204" pitchFamily="34" charset="0"/>
              </a:rPr>
              <a:t>0</a:t>
            </a:r>
            <a:endParaRPr kumimoji="1" lang="en-US" altLang="zh-CN" sz="2400" b="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2"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p:tgtEl>
                                          <p:spTgt spid="2"/>
                                        </p:tgtEl>
                                        <p:attrNameLst>
                                          <p:attrName>ppt_x</p:attrName>
                                        </p:attrNameLst>
                                      </p:cBhvr>
                                      <p:tavLst>
                                        <p:tav tm="0">
                                          <p:val>
                                            <p:strVal val="#ppt_x+#ppt_w*1.125000"/>
                                          </p:val>
                                        </p:tav>
                                        <p:tav tm="100000">
                                          <p:val>
                                            <p:strVal val="#ppt_x"/>
                                          </p:val>
                                        </p:tav>
                                      </p:tavLst>
                                    </p:anim>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ppt_x</p:attrName>
                                        </p:attrNameLst>
                                      </p:cBhvr>
                                      <p:tavLst>
                                        <p:tav tm="0">
                                          <p:val>
                                            <p:strVal val="#ppt_x+#ppt_w*1.125000"/>
                                          </p:val>
                                        </p:tav>
                                        <p:tav tm="100000">
                                          <p:val>
                                            <p:strVal val="#ppt_x"/>
                                          </p:val>
                                        </p:tav>
                                      </p:tavLst>
                                    </p:anim>
                                    <p:animEffect transition="in" filter="wipe(left)">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p:tgtEl>
                                          <p:spTgt spid="19"/>
                                        </p:tgtEl>
                                        <p:attrNameLst>
                                          <p:attrName>ppt_x</p:attrName>
                                        </p:attrNameLst>
                                      </p:cBhvr>
                                      <p:tavLst>
                                        <p:tav tm="0">
                                          <p:val>
                                            <p:strVal val="#ppt_x+#ppt_w*1.125000"/>
                                          </p:val>
                                        </p:tav>
                                        <p:tav tm="100000">
                                          <p:val>
                                            <p:strVal val="#ppt_x"/>
                                          </p:val>
                                        </p:tav>
                                      </p:tavLst>
                                    </p:anim>
                                    <p:animEffect transition="in" filter="wipe(left)">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p:tgtEl>
                                          <p:spTgt spid="20"/>
                                        </p:tgtEl>
                                        <p:attrNameLst>
                                          <p:attrName>ppt_x</p:attrName>
                                        </p:attrNameLst>
                                      </p:cBhvr>
                                      <p:tavLst>
                                        <p:tav tm="0">
                                          <p:val>
                                            <p:strVal val="#ppt_x+#ppt_w*1.125000"/>
                                          </p:val>
                                        </p:tav>
                                        <p:tav tm="100000">
                                          <p:val>
                                            <p:strVal val="#ppt_x"/>
                                          </p:val>
                                        </p:tav>
                                      </p:tavLst>
                                    </p:anim>
                                    <p:animEffect transition="in" filter="wipe(left)">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827088" y="5124450"/>
            <a:ext cx="87137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5.</a:t>
            </a:r>
            <a:r>
              <a:rPr kumimoji="1" lang="zh-CN" altLang="en-US" sz="2800">
                <a:solidFill>
                  <a:srgbClr val="000066"/>
                </a:solidFill>
                <a:latin typeface="楷体_GB2312" pitchFamily="49" charset="-122"/>
                <a:ea typeface="楷体_GB2312" pitchFamily="49" charset="-122"/>
              </a:rPr>
              <a:t>掌握基本逻辑运算及逻辑函数的表示方法</a:t>
            </a:r>
          </a:p>
        </p:txBody>
      </p:sp>
      <p:sp>
        <p:nvSpPr>
          <p:cNvPr id="10243" name="Rectangle 5"/>
          <p:cNvSpPr>
            <a:spLocks noChangeArrowheads="1"/>
          </p:cNvSpPr>
          <p:nvPr/>
        </p:nvSpPr>
        <p:spPr bwMode="auto">
          <a:xfrm>
            <a:off x="684213" y="549275"/>
            <a:ext cx="4103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CC0066"/>
                </a:solidFill>
                <a:latin typeface="楷体_GB2312" pitchFamily="49" charset="-122"/>
                <a:ea typeface="楷体_GB2312" pitchFamily="49" charset="-122"/>
              </a:rPr>
              <a:t>教学基本要求</a:t>
            </a:r>
          </a:p>
        </p:txBody>
      </p:sp>
      <p:sp>
        <p:nvSpPr>
          <p:cNvPr id="10244" name="Rectangle 6"/>
          <p:cNvSpPr>
            <a:spLocks noChangeArrowheads="1"/>
          </p:cNvSpPr>
          <p:nvPr/>
        </p:nvSpPr>
        <p:spPr bwMode="auto">
          <a:xfrm>
            <a:off x="827088" y="1668463"/>
            <a:ext cx="8066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1.</a:t>
            </a:r>
            <a:r>
              <a:rPr kumimoji="1" lang="zh-CN" altLang="en-US" sz="2800">
                <a:solidFill>
                  <a:srgbClr val="000066"/>
                </a:solidFill>
                <a:latin typeface="楷体_GB2312" pitchFamily="49" charset="-122"/>
                <a:ea typeface="楷体_GB2312" pitchFamily="49" charset="-122"/>
              </a:rPr>
              <a:t>了解数字信号与数字电路的基本概念</a:t>
            </a:r>
          </a:p>
        </p:txBody>
      </p:sp>
      <p:sp>
        <p:nvSpPr>
          <p:cNvPr id="10245" name="Rectangle 7"/>
          <p:cNvSpPr>
            <a:spLocks noChangeArrowheads="1"/>
          </p:cNvSpPr>
          <p:nvPr/>
        </p:nvSpPr>
        <p:spPr bwMode="auto">
          <a:xfrm>
            <a:off x="827088" y="2517775"/>
            <a:ext cx="792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000066"/>
                </a:solidFill>
                <a:latin typeface="Times New Roman" panose="02020603050405020304" pitchFamily="18" charset="0"/>
                <a:ea typeface="楷体_GB2312" pitchFamily="49" charset="-122"/>
              </a:rPr>
              <a:t>2.</a:t>
            </a:r>
            <a:r>
              <a:rPr kumimoji="1" lang="zh-CN" altLang="en-US" sz="2800">
                <a:solidFill>
                  <a:srgbClr val="000066"/>
                </a:solidFill>
                <a:latin typeface="楷体_GB2312" pitchFamily="49" charset="-122"/>
                <a:ea typeface="楷体_GB2312" pitchFamily="49" charset="-122"/>
              </a:rPr>
              <a:t>了解数字信号的特点及表示方法</a:t>
            </a:r>
          </a:p>
        </p:txBody>
      </p:sp>
      <p:sp>
        <p:nvSpPr>
          <p:cNvPr id="10246" name="Rectangle 8"/>
          <p:cNvSpPr>
            <a:spLocks noChangeArrowheads="1"/>
          </p:cNvSpPr>
          <p:nvPr/>
        </p:nvSpPr>
        <p:spPr bwMode="auto">
          <a:xfrm>
            <a:off x="842963" y="3468688"/>
            <a:ext cx="8626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3.</a:t>
            </a:r>
            <a:r>
              <a:rPr kumimoji="1" lang="zh-CN" altLang="en-US" sz="2800">
                <a:solidFill>
                  <a:srgbClr val="000066"/>
                </a:solidFill>
                <a:latin typeface="楷体_GB2312" pitchFamily="49" charset="-122"/>
                <a:ea typeface="楷体_GB2312" pitchFamily="49" charset="-122"/>
              </a:rPr>
              <a:t>掌握常用二～十、二～一十六进制数的转换</a:t>
            </a:r>
          </a:p>
        </p:txBody>
      </p:sp>
      <p:sp>
        <p:nvSpPr>
          <p:cNvPr id="10247" name="Rectangle 9"/>
          <p:cNvSpPr>
            <a:spLocks noChangeArrowheads="1"/>
          </p:cNvSpPr>
          <p:nvPr/>
        </p:nvSpPr>
        <p:spPr bwMode="auto">
          <a:xfrm>
            <a:off x="847725" y="4332288"/>
            <a:ext cx="8872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4.</a:t>
            </a:r>
            <a:r>
              <a:rPr kumimoji="1" lang="zh-CN" altLang="en-US" sz="2800">
                <a:solidFill>
                  <a:srgbClr val="000066"/>
                </a:solidFill>
                <a:latin typeface="楷体_GB2312" pitchFamily="49" charset="-122"/>
                <a:ea typeface="楷体_GB2312" pitchFamily="49" charset="-122"/>
              </a:rPr>
              <a:t>了解常用二进制码，</a:t>
            </a:r>
            <a:r>
              <a:rPr kumimoji="1" lang="zh-CN" altLang="en-US" sz="2800">
                <a:solidFill>
                  <a:srgbClr val="000066"/>
                </a:solidFill>
                <a:latin typeface="Times New Roman" panose="02020603050405020304" pitchFamily="18" charset="0"/>
                <a:ea typeface="楷体_GB2312" pitchFamily="49" charset="-122"/>
              </a:rPr>
              <a:t>熟悉</a:t>
            </a:r>
            <a:r>
              <a:rPr kumimoji="1" lang="en-US" altLang="zh-CN" sz="2800">
                <a:solidFill>
                  <a:srgbClr val="000066"/>
                </a:solidFill>
                <a:latin typeface="Times New Roman" panose="02020603050405020304" pitchFamily="18" charset="0"/>
                <a:ea typeface="楷体_GB2312" pitchFamily="49" charset="-122"/>
              </a:rPr>
              <a:t>8421 BCD</a:t>
            </a:r>
            <a:r>
              <a:rPr kumimoji="1" lang="zh-CN" altLang="en-US" sz="2800">
                <a:solidFill>
                  <a:srgbClr val="000066"/>
                </a:solidFill>
                <a:latin typeface="Times New Roman" panose="02020603050405020304" pitchFamily="18" charset="0"/>
                <a:ea typeface="楷体_GB2312" pitchFamily="49" charset="-122"/>
              </a:rPr>
              <a:t>码</a:t>
            </a: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868363" y="476250"/>
            <a:ext cx="2144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CC0000"/>
                </a:solidFill>
                <a:latin typeface="楷体_GB2312" pitchFamily="49" charset="-122"/>
                <a:ea typeface="楷体_GB2312" pitchFamily="49" charset="-122"/>
              </a:rPr>
              <a:t>小  结</a:t>
            </a:r>
          </a:p>
        </p:txBody>
      </p:sp>
      <p:sp>
        <p:nvSpPr>
          <p:cNvPr id="80899" name="Rectangle 3"/>
          <p:cNvSpPr>
            <a:spLocks noChangeArrowheads="1"/>
          </p:cNvSpPr>
          <p:nvPr/>
        </p:nvSpPr>
        <p:spPr bwMode="auto">
          <a:xfrm>
            <a:off x="449263" y="900113"/>
            <a:ext cx="851535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buFont typeface="Wingdings 2" panose="05020102010507070707" pitchFamily="18" charset="2"/>
              <a:buNone/>
            </a:pPr>
            <a:endParaRPr kumimoji="1" lang="en-US" altLang="zh-CN" sz="2400">
              <a:solidFill>
                <a:srgbClr val="000066"/>
              </a:solidFill>
              <a:latin typeface="Verdana" panose="020B0604030504040204" pitchFamily="34" charset="0"/>
              <a:ea typeface="楷体_GB2312" pitchFamily="49" charset="-122"/>
              <a:sym typeface="Wingdings 2" panose="05020102010507070707" pitchFamily="18" charset="2"/>
            </a:endParaRPr>
          </a:p>
          <a:p>
            <a:pPr eaLnBrk="1" hangingPunct="1">
              <a:lnSpc>
                <a:spcPct val="125000"/>
              </a:lnSpc>
              <a:buFont typeface="Wingdings 2" panose="05020102010507070707" pitchFamily="18" charset="2"/>
              <a:buChar char=""/>
            </a:pP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用</a:t>
            </a:r>
            <a:r>
              <a:rPr kumimoji="1" lang="en-US" altLang="zh-CN" sz="2400">
                <a:solidFill>
                  <a:srgbClr val="000066"/>
                </a:solidFill>
                <a:latin typeface="Times New Roman" panose="02020603050405020304" pitchFamily="18" charset="0"/>
                <a:ea typeface="楷体_GB2312" pitchFamily="49" charset="-122"/>
                <a:sym typeface="Wingdings 2" panose="05020102010507070707" pitchFamily="18" charset="2"/>
              </a:rPr>
              <a:t>0</a:t>
            </a:r>
            <a:r>
              <a:rPr kumimoji="1" lang="zh-CN" altLang="en-US" sz="2400">
                <a:solidFill>
                  <a:srgbClr val="000066"/>
                </a:solidFill>
                <a:latin typeface="Times New Roman" panose="02020603050405020304" pitchFamily="18" charset="0"/>
                <a:ea typeface="楷体_GB2312" pitchFamily="49" charset="-122"/>
                <a:sym typeface="Wingdings 2" panose="05020102010507070707" pitchFamily="18" charset="2"/>
              </a:rPr>
              <a:t>和</a:t>
            </a:r>
            <a:r>
              <a:rPr kumimoji="1" lang="en-US" altLang="zh-CN" sz="2400">
                <a:solidFill>
                  <a:srgbClr val="000066"/>
                </a:solidFill>
                <a:latin typeface="Times New Roman" panose="02020603050405020304" pitchFamily="18" charset="0"/>
                <a:ea typeface="楷体_GB2312" pitchFamily="49" charset="-122"/>
                <a:sym typeface="Wingdings 2" panose="05020102010507070707" pitchFamily="18" charset="2"/>
              </a:rPr>
              <a:t>1</a:t>
            </a: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可以组成二进制数表示是数量的大小，也可以表示对立的两种逻辑状态。数字系统中常用二进制数来表示数值。</a:t>
            </a:r>
          </a:p>
          <a:p>
            <a:pPr eaLnBrk="1" hangingPunct="1">
              <a:lnSpc>
                <a:spcPct val="125000"/>
              </a:lnSpc>
              <a:buFont typeface="Wingdings 2" panose="05020102010507070707" pitchFamily="18" charset="2"/>
              <a:buNone/>
            </a:pP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a:t>
            </a:r>
            <a:r>
              <a:rPr kumimoji="1" lang="zh-CN" altLang="en-US" sz="2400">
                <a:solidFill>
                  <a:srgbClr val="000066"/>
                </a:solidFill>
                <a:latin typeface="Verdana" panose="020B0604030504040204" pitchFamily="34" charset="0"/>
                <a:ea typeface="楷体_GB2312" pitchFamily="49" charset="-122"/>
              </a:rPr>
              <a:t> </a:t>
            </a: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在微处理器、计算机和数据通信中，采用十六进制。任意一种格式的数可以在十六进制、二进制和十进制之间相互转换。</a:t>
            </a:r>
          </a:p>
          <a:p>
            <a:pPr eaLnBrk="1" hangingPunct="1">
              <a:lnSpc>
                <a:spcPct val="125000"/>
              </a:lnSpc>
            </a:pP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a:t>
            </a:r>
            <a:r>
              <a:rPr kumimoji="1" lang="zh-CN" altLang="en-US" sz="2400">
                <a:solidFill>
                  <a:srgbClr val="000066"/>
                </a:solidFill>
                <a:latin typeface="Verdana" panose="020B0604030504040204" pitchFamily="34" charset="0"/>
                <a:ea typeface="楷体_GB2312" pitchFamily="49" charset="-122"/>
              </a:rPr>
              <a:t> </a:t>
            </a: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二进制数有加、减、乘、除四种运算，加法是各种运算的基础。</a:t>
            </a:r>
            <a:r>
              <a:rPr kumimoji="1" lang="zh-CN" altLang="en-US" sz="2400">
                <a:solidFill>
                  <a:srgbClr val="000066"/>
                </a:solidFill>
                <a:latin typeface="Times New Roman" panose="02020603050405020304" pitchFamily="18" charset="0"/>
                <a:ea typeface="楷体_GB2312" pitchFamily="49" charset="-122"/>
                <a:sym typeface="Wingdings 2" panose="05020102010507070707" pitchFamily="18" charset="2"/>
              </a:rPr>
              <a:t>特殊二进制码常用来表示十进制数。如</a:t>
            </a:r>
            <a:r>
              <a:rPr kumimoji="1" lang="en-US" altLang="zh-CN" sz="2400">
                <a:solidFill>
                  <a:srgbClr val="000066"/>
                </a:solidFill>
                <a:latin typeface="Times New Roman" panose="02020603050405020304" pitchFamily="18" charset="0"/>
                <a:ea typeface="楷体_GB2312" pitchFamily="49" charset="-122"/>
                <a:sym typeface="Wingdings 2" panose="05020102010507070707" pitchFamily="18" charset="2"/>
              </a:rPr>
              <a:t>8421</a:t>
            </a:r>
            <a:r>
              <a:rPr kumimoji="1" lang="zh-CN" altLang="en-US" sz="2400">
                <a:solidFill>
                  <a:srgbClr val="000066"/>
                </a:solidFill>
                <a:latin typeface="Times New Roman" panose="02020603050405020304" pitchFamily="18" charset="0"/>
                <a:ea typeface="楷体_GB2312" pitchFamily="49" charset="-122"/>
                <a:sym typeface="Wingdings 2" panose="05020102010507070707" pitchFamily="18" charset="2"/>
              </a:rPr>
              <a:t>码、</a:t>
            </a:r>
            <a:r>
              <a:rPr kumimoji="1" lang="en-US" altLang="zh-CN" sz="2400">
                <a:solidFill>
                  <a:srgbClr val="000066"/>
                </a:solidFill>
                <a:latin typeface="Times New Roman" panose="02020603050405020304" pitchFamily="18" charset="0"/>
                <a:ea typeface="楷体_GB2312" pitchFamily="49" charset="-122"/>
                <a:sym typeface="Wingdings 2" panose="05020102010507070707" pitchFamily="18" charset="2"/>
              </a:rPr>
              <a:t>2421</a:t>
            </a:r>
            <a:r>
              <a:rPr kumimoji="1" lang="zh-CN" altLang="en-US" sz="2400">
                <a:solidFill>
                  <a:srgbClr val="000066"/>
                </a:solidFill>
                <a:latin typeface="Times New Roman" panose="02020603050405020304" pitchFamily="18" charset="0"/>
                <a:ea typeface="楷体_GB2312" pitchFamily="49" charset="-122"/>
                <a:sym typeface="Wingdings 2" panose="05020102010507070707" pitchFamily="18" charset="2"/>
              </a:rPr>
              <a:t>码、</a:t>
            </a:r>
            <a:r>
              <a:rPr kumimoji="1" lang="en-US" altLang="zh-CN" sz="2400">
                <a:solidFill>
                  <a:srgbClr val="000066"/>
                </a:solidFill>
                <a:latin typeface="Times New Roman" panose="02020603050405020304" pitchFamily="18" charset="0"/>
                <a:ea typeface="楷体_GB2312" pitchFamily="49" charset="-122"/>
                <a:sym typeface="Wingdings 2" panose="05020102010507070707" pitchFamily="18" charset="2"/>
              </a:rPr>
              <a:t>5421</a:t>
            </a:r>
            <a:r>
              <a:rPr kumimoji="1" lang="zh-CN" altLang="en-US" sz="2400">
                <a:solidFill>
                  <a:srgbClr val="000066"/>
                </a:solidFill>
                <a:latin typeface="Times New Roman" panose="02020603050405020304" pitchFamily="18" charset="0"/>
                <a:ea typeface="楷体_GB2312" pitchFamily="49" charset="-122"/>
                <a:sym typeface="Wingdings 2" panose="05020102010507070707" pitchFamily="18" charset="2"/>
              </a:rPr>
              <a:t>码、余三码、余三码循环码、格雷码等。</a:t>
            </a:r>
          </a:p>
          <a:p>
            <a:pPr eaLnBrk="1" hangingPunct="1">
              <a:lnSpc>
                <a:spcPct val="125000"/>
              </a:lnSpc>
              <a:buFont typeface="Wingdings 2" panose="05020102010507070707" pitchFamily="18" charset="2"/>
              <a:buNone/>
            </a:pP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a:t>
            </a:r>
            <a:r>
              <a:rPr kumimoji="1" lang="zh-CN" altLang="en-US" sz="2400">
                <a:solidFill>
                  <a:srgbClr val="000066"/>
                </a:solidFill>
                <a:latin typeface="Verdana" panose="020B0604030504040204" pitchFamily="34" charset="0"/>
                <a:ea typeface="楷体_GB2312" pitchFamily="49" charset="-122"/>
              </a:rPr>
              <a:t> </a:t>
            </a:r>
            <a:r>
              <a:rPr kumimoji="1" lang="zh-CN" altLang="en-US" sz="2400">
                <a:solidFill>
                  <a:srgbClr val="000066"/>
                </a:solidFill>
                <a:latin typeface="Verdana" panose="020B0604030504040204" pitchFamily="34" charset="0"/>
                <a:ea typeface="楷体_GB2312" pitchFamily="49" charset="-122"/>
                <a:sym typeface="Wingdings 2" panose="05020102010507070707" pitchFamily="18" charset="2"/>
              </a:rPr>
              <a:t>与、或、非是逻辑运算中的三种基本运算。数字逻辑是计算机的基础。逻辑函数的描述方法有真值表、逻辑函数表达式、逻辑图、波形图和卡诺图等。</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7"/>
          <p:cNvSpPr>
            <a:spLocks noChangeArrowheads="1"/>
          </p:cNvSpPr>
          <p:nvPr/>
        </p:nvSpPr>
        <p:spPr bwMode="auto">
          <a:xfrm>
            <a:off x="539750" y="1123950"/>
            <a:ext cx="48974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chemeClr val="accent2"/>
                </a:solidFill>
                <a:latin typeface="Times New Roman" panose="02020603050405020304" pitchFamily="18" charset="0"/>
                <a:ea typeface="楷体_GB2312" pitchFamily="49" charset="-122"/>
              </a:rPr>
              <a:t>1.1.1</a:t>
            </a:r>
            <a:r>
              <a:rPr kumimoji="1" lang="zh-CN" altLang="en-US" sz="2800">
                <a:solidFill>
                  <a:schemeClr val="accent2"/>
                </a:solidFill>
                <a:ea typeface="楷体_GB2312" pitchFamily="49" charset="-122"/>
              </a:rPr>
              <a:t>数字技术的发展及其应用</a:t>
            </a:r>
          </a:p>
        </p:txBody>
      </p:sp>
      <p:sp>
        <p:nvSpPr>
          <p:cNvPr id="11267" name="Rectangle 38"/>
          <p:cNvSpPr>
            <a:spLocks noChangeArrowheads="1"/>
          </p:cNvSpPr>
          <p:nvPr/>
        </p:nvSpPr>
        <p:spPr bwMode="auto">
          <a:xfrm>
            <a:off x="533400" y="500063"/>
            <a:ext cx="441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chemeClr val="accent2"/>
                </a:solidFill>
                <a:latin typeface="Arial" panose="020B0604020202020204" pitchFamily="34" charset="0"/>
                <a:ea typeface="楷体_GB2312" pitchFamily="49" charset="-122"/>
              </a:rPr>
              <a:t>1.1</a:t>
            </a:r>
            <a:r>
              <a:rPr kumimoji="1" lang="zh-CN" altLang="en-US" sz="3200">
                <a:solidFill>
                  <a:schemeClr val="accent2"/>
                </a:solidFill>
                <a:latin typeface="Arial" panose="020B0604020202020204" pitchFamily="34" charset="0"/>
                <a:ea typeface="楷体_GB2312" pitchFamily="49" charset="-122"/>
              </a:rPr>
              <a:t>数字电路与数字信号</a:t>
            </a:r>
          </a:p>
        </p:txBody>
      </p:sp>
      <p:sp>
        <p:nvSpPr>
          <p:cNvPr id="11268" name="Rectangle 39"/>
          <p:cNvSpPr>
            <a:spLocks noChangeArrowheads="1"/>
          </p:cNvSpPr>
          <p:nvPr/>
        </p:nvSpPr>
        <p:spPr bwMode="auto">
          <a:xfrm>
            <a:off x="250825" y="3257550"/>
            <a:ext cx="883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80</a:t>
            </a:r>
            <a:r>
              <a:rPr kumimoji="1" lang="zh-CN" altLang="en-US" sz="2400">
                <a:solidFill>
                  <a:srgbClr val="000066"/>
                </a:solidFill>
                <a:latin typeface="Times New Roman" panose="02020603050405020304" pitchFamily="18" charset="0"/>
                <a:ea typeface="楷体_GB2312" pitchFamily="49" charset="-122"/>
              </a:rPr>
              <a:t>年代后</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a:solidFill>
                  <a:srgbClr val="000066"/>
                </a:solidFill>
                <a:latin typeface="Times New Roman" panose="02020603050405020304" pitchFamily="18" charset="0"/>
                <a:ea typeface="楷体_GB2312" pitchFamily="49" charset="-122"/>
              </a:rPr>
              <a:t>   ULSI </a:t>
            </a:r>
            <a:r>
              <a:rPr kumimoji="1" lang="zh-CN" altLang="en-US"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1 0 </a:t>
            </a:r>
            <a:r>
              <a:rPr kumimoji="1" lang="zh-CN" altLang="en-US" sz="2400">
                <a:solidFill>
                  <a:srgbClr val="000066"/>
                </a:solidFill>
                <a:latin typeface="Times New Roman" panose="02020603050405020304" pitchFamily="18" charset="0"/>
                <a:ea typeface="楷体_GB2312" pitchFamily="49" charset="-122"/>
              </a:rPr>
              <a:t>亿个晶体管</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片 、 </a:t>
            </a:r>
            <a:r>
              <a:rPr kumimoji="1" lang="en-US" altLang="zh-CN" sz="2400">
                <a:solidFill>
                  <a:srgbClr val="000066"/>
                </a:solidFill>
                <a:latin typeface="Times New Roman" panose="02020603050405020304" pitchFamily="18" charset="0"/>
                <a:ea typeface="楷体_GB2312" pitchFamily="49" charset="-122"/>
              </a:rPr>
              <a:t>ASIC </a:t>
            </a:r>
            <a:r>
              <a:rPr kumimoji="1" lang="zh-CN" altLang="en-US" sz="2400">
                <a:solidFill>
                  <a:srgbClr val="000066"/>
                </a:solidFill>
                <a:latin typeface="Times New Roman" panose="02020603050405020304" pitchFamily="18" charset="0"/>
                <a:ea typeface="楷体_GB2312" pitchFamily="49" charset="-122"/>
              </a:rPr>
              <a:t>制作技术成熟。</a:t>
            </a:r>
          </a:p>
        </p:txBody>
      </p:sp>
      <p:grpSp>
        <p:nvGrpSpPr>
          <p:cNvPr id="11269" name="Group 40"/>
          <p:cNvGrpSpPr>
            <a:grpSpLocks/>
          </p:cNvGrpSpPr>
          <p:nvPr/>
        </p:nvGrpSpPr>
        <p:grpSpPr bwMode="auto">
          <a:xfrm>
            <a:off x="250825" y="4640265"/>
            <a:ext cx="8351838" cy="1020763"/>
            <a:chOff x="385" y="3391"/>
            <a:chExt cx="5261" cy="643"/>
          </a:xfrm>
        </p:grpSpPr>
        <p:sp>
          <p:nvSpPr>
            <p:cNvPr id="11274" name="Rectangle 41"/>
            <p:cNvSpPr>
              <a:spLocks noChangeArrowheads="1"/>
            </p:cNvSpPr>
            <p:nvPr/>
          </p:nvSpPr>
          <p:spPr bwMode="auto">
            <a:xfrm>
              <a:off x="385" y="3391"/>
              <a:ext cx="5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2400" dirty="0">
                  <a:solidFill>
                    <a:srgbClr val="000066"/>
                  </a:solidFill>
                  <a:latin typeface="Times New Roman" panose="02020603050405020304" pitchFamily="18" charset="0"/>
                  <a:ea typeface="楷体_GB2312" pitchFamily="49" charset="-122"/>
                </a:rPr>
                <a:t>目前</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dirty="0">
                  <a:solidFill>
                    <a:srgbClr val="000066"/>
                  </a:solidFill>
                  <a:latin typeface="Times New Roman" panose="02020603050405020304" pitchFamily="18" charset="0"/>
                  <a:ea typeface="楷体_GB2312" pitchFamily="49" charset="-122"/>
                </a:rPr>
                <a:t>      </a:t>
              </a:r>
              <a:r>
                <a:rPr kumimoji="1" lang="zh-CN" altLang="en-US" sz="2400" dirty="0">
                  <a:solidFill>
                    <a:srgbClr val="000066"/>
                  </a:solidFill>
                  <a:latin typeface="Times New Roman" panose="02020603050405020304" pitchFamily="18" charset="0"/>
                  <a:ea typeface="楷体_GB2312" pitchFamily="49" charset="-122"/>
                </a:rPr>
                <a:t>芯片内部的布线细微到亚微米</a:t>
              </a:r>
              <a:r>
                <a:rPr kumimoji="1" lang="en-US" altLang="zh-CN" sz="2400" dirty="0">
                  <a:solidFill>
                    <a:srgbClr val="000066"/>
                  </a:solidFill>
                  <a:latin typeface="Times New Roman" panose="02020603050405020304" pitchFamily="18" charset="0"/>
                  <a:ea typeface="楷体_GB2312" pitchFamily="49" charset="-122"/>
                </a:rPr>
                <a:t>(0.13~0.09</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m)</a:t>
              </a:r>
              <a:r>
                <a:rPr kumimoji="1" lang="zh-CN" altLang="en-US" sz="2400" dirty="0">
                  <a:solidFill>
                    <a:srgbClr val="000066"/>
                  </a:solidFill>
                  <a:latin typeface="Times New Roman" panose="02020603050405020304" pitchFamily="18" charset="0"/>
                  <a:ea typeface="楷体_GB2312" pitchFamily="49" charset="-122"/>
                </a:rPr>
                <a:t>量级，</a:t>
              </a:r>
            </a:p>
          </p:txBody>
        </p:sp>
        <p:sp>
          <p:nvSpPr>
            <p:cNvPr id="11275" name="Rectangle 42"/>
            <p:cNvSpPr>
              <a:spLocks noChangeArrowheads="1"/>
            </p:cNvSpPr>
            <p:nvPr/>
          </p:nvSpPr>
          <p:spPr bwMode="auto">
            <a:xfrm>
              <a:off x="930" y="3746"/>
              <a:ext cx="35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imes New Roman" panose="02020603050405020304" pitchFamily="18" charset="0"/>
                  <a:ea typeface="楷体_GB2312" pitchFamily="49" charset="-122"/>
                </a:rPr>
                <a:t>微处理器的时钟频率高达</a:t>
              </a:r>
              <a:r>
                <a:rPr kumimoji="1" lang="en-US" altLang="zh-CN" sz="2400">
                  <a:solidFill>
                    <a:srgbClr val="000066"/>
                  </a:solidFill>
                  <a:latin typeface="Times New Roman" panose="02020603050405020304" pitchFamily="18" charset="0"/>
                  <a:ea typeface="楷体_GB2312" pitchFamily="49" charset="-122"/>
                </a:rPr>
                <a:t>3GHz</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10</a:t>
              </a:r>
              <a:r>
                <a:rPr kumimoji="1" lang="en-US" altLang="zh-CN" sz="2400" baseline="30000">
                  <a:solidFill>
                    <a:srgbClr val="000066"/>
                  </a:solidFill>
                  <a:latin typeface="Times New Roman" panose="02020603050405020304" pitchFamily="18" charset="0"/>
                  <a:ea typeface="楷体_GB2312" pitchFamily="49" charset="-122"/>
                </a:rPr>
                <a:t>9</a:t>
              </a:r>
              <a:r>
                <a:rPr kumimoji="1" lang="en-US" altLang="zh-CN" sz="2400">
                  <a:solidFill>
                    <a:srgbClr val="000066"/>
                  </a:solidFill>
                  <a:latin typeface="Times New Roman" panose="02020603050405020304" pitchFamily="18" charset="0"/>
                  <a:ea typeface="楷体_GB2312" pitchFamily="49" charset="-122"/>
                </a:rPr>
                <a:t>Hz</a:t>
              </a:r>
              <a:r>
                <a:rPr kumimoji="1" lang="zh-CN" altLang="en-US" sz="2400">
                  <a:solidFill>
                    <a:srgbClr val="000066"/>
                  </a:solidFill>
                  <a:latin typeface="Times New Roman" panose="02020603050405020304" pitchFamily="18" charset="0"/>
                  <a:ea typeface="楷体_GB2312" pitchFamily="49" charset="-122"/>
                </a:rPr>
                <a:t>）</a:t>
              </a:r>
            </a:p>
          </p:txBody>
        </p:sp>
      </p:grpSp>
      <p:sp>
        <p:nvSpPr>
          <p:cNvPr id="11270" name="Rectangle 43"/>
          <p:cNvSpPr>
            <a:spLocks noChangeArrowheads="1"/>
          </p:cNvSpPr>
          <p:nvPr/>
        </p:nvSpPr>
        <p:spPr bwMode="auto">
          <a:xfrm>
            <a:off x="250825" y="4002088"/>
            <a:ext cx="734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90</a:t>
            </a:r>
            <a:r>
              <a:rPr kumimoji="1" lang="zh-CN" altLang="en-US" sz="2400">
                <a:solidFill>
                  <a:srgbClr val="000066"/>
                </a:solidFill>
                <a:latin typeface="Times New Roman" panose="02020603050405020304" pitchFamily="18" charset="0"/>
                <a:ea typeface="楷体_GB2312" pitchFamily="49" charset="-122"/>
              </a:rPr>
              <a:t>年代后 </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a:solidFill>
                  <a:srgbClr val="000066"/>
                </a:solidFill>
                <a:latin typeface="Times New Roman" panose="02020603050405020304" pitchFamily="18" charset="0"/>
                <a:ea typeface="楷体_GB2312" pitchFamily="49" charset="-122"/>
              </a:rPr>
              <a:t> </a:t>
            </a:r>
            <a:r>
              <a:rPr lang="en-US" altLang="zh-CN" sz="2400">
                <a:solidFill>
                  <a:srgbClr val="000066"/>
                </a:solidFill>
                <a:latin typeface="Times New Roman" panose="02020603050405020304" pitchFamily="18" charset="0"/>
                <a:ea typeface="楷体_GB2312" pitchFamily="49" charset="-122"/>
              </a:rPr>
              <a:t>97</a:t>
            </a:r>
            <a:r>
              <a:rPr lang="zh-CN" altLang="en-US" sz="2400">
                <a:solidFill>
                  <a:srgbClr val="000066"/>
                </a:solidFill>
                <a:latin typeface="楷体_GB2312" pitchFamily="49" charset="-122"/>
                <a:ea typeface="楷体_GB2312" pitchFamily="49" charset="-122"/>
              </a:rPr>
              <a:t>年一片集成电路上有</a:t>
            </a:r>
            <a:r>
              <a:rPr lang="en-US" altLang="zh-CN" sz="2400">
                <a:solidFill>
                  <a:srgbClr val="000066"/>
                </a:solidFill>
                <a:latin typeface="Times New Roman" panose="02020603050405020304" pitchFamily="18" charset="0"/>
                <a:ea typeface="楷体_GB2312" pitchFamily="49" charset="-122"/>
              </a:rPr>
              <a:t>40</a:t>
            </a:r>
            <a:r>
              <a:rPr lang="zh-CN" altLang="en-US" sz="2400">
                <a:solidFill>
                  <a:srgbClr val="000066"/>
                </a:solidFill>
                <a:latin typeface="楷体_GB2312" pitchFamily="49" charset="-122"/>
                <a:ea typeface="楷体_GB2312" pitchFamily="49" charset="-122"/>
              </a:rPr>
              <a:t>亿个晶体管。</a:t>
            </a:r>
          </a:p>
        </p:txBody>
      </p:sp>
      <p:sp>
        <p:nvSpPr>
          <p:cNvPr id="11271" name="Rectangle 44"/>
          <p:cNvSpPr>
            <a:spLocks noChangeArrowheads="1"/>
          </p:cNvSpPr>
          <p:nvPr/>
        </p:nvSpPr>
        <p:spPr bwMode="auto">
          <a:xfrm>
            <a:off x="250825" y="1700213"/>
            <a:ext cx="259238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dirty="0">
                <a:solidFill>
                  <a:srgbClr val="000066"/>
                </a:solidFill>
                <a:latin typeface="Times New Roman" panose="02020603050405020304" pitchFamily="18" charset="0"/>
                <a:ea typeface="楷体_GB2312" pitchFamily="49" charset="-122"/>
              </a:rPr>
              <a:t>20</a:t>
            </a:r>
            <a:r>
              <a:rPr kumimoji="1" lang="zh-CN" altLang="en-US" sz="2400" dirty="0">
                <a:solidFill>
                  <a:srgbClr val="000066"/>
                </a:solidFill>
                <a:latin typeface="Times New Roman" panose="02020603050405020304" pitchFamily="18" charset="0"/>
                <a:ea typeface="楷体_GB2312" pitchFamily="49" charset="-122"/>
              </a:rPr>
              <a:t>世纪</a:t>
            </a:r>
          </a:p>
          <a:p>
            <a:pPr eaLnBrk="1" hangingPunct="1">
              <a:spcBef>
                <a:spcPct val="50000"/>
              </a:spcBef>
            </a:pPr>
            <a:r>
              <a:rPr kumimoji="1" lang="en-US" altLang="zh-CN" sz="2400" dirty="0">
                <a:solidFill>
                  <a:srgbClr val="000066"/>
                </a:solidFill>
                <a:latin typeface="Times New Roman" panose="02020603050405020304" pitchFamily="18" charset="0"/>
                <a:ea typeface="楷体_GB2312" pitchFamily="49" charset="-122"/>
              </a:rPr>
              <a:t>60~70</a:t>
            </a:r>
            <a:r>
              <a:rPr kumimoji="1" lang="zh-CN" altLang="en-US" sz="2400" dirty="0">
                <a:solidFill>
                  <a:srgbClr val="000066"/>
                </a:solidFill>
                <a:latin typeface="Times New Roman" panose="02020603050405020304" pitchFamily="18" charset="0"/>
                <a:ea typeface="楷体_GB2312" pitchFamily="49" charset="-122"/>
              </a:rPr>
              <a:t>年代</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11272" name="Rectangle 45"/>
          <p:cNvSpPr>
            <a:spLocks noChangeArrowheads="1"/>
          </p:cNvSpPr>
          <p:nvPr/>
        </p:nvSpPr>
        <p:spPr bwMode="auto">
          <a:xfrm>
            <a:off x="2124075" y="2133600"/>
            <a:ext cx="63357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IC</a:t>
            </a:r>
            <a:r>
              <a:rPr kumimoji="1" lang="zh-CN" altLang="en-US" sz="2400">
                <a:solidFill>
                  <a:srgbClr val="000066"/>
                </a:solidFill>
                <a:latin typeface="Times New Roman" panose="02020603050405020304" pitchFamily="18" charset="0"/>
                <a:ea typeface="楷体_GB2312" pitchFamily="49" charset="-122"/>
              </a:rPr>
              <a:t>技术迅速发展：</a:t>
            </a:r>
            <a:r>
              <a:rPr kumimoji="1" lang="en-US" altLang="zh-CN" sz="2400">
                <a:solidFill>
                  <a:srgbClr val="000066"/>
                </a:solidFill>
                <a:latin typeface="Times New Roman" panose="02020603050405020304" pitchFamily="18" charset="0"/>
                <a:ea typeface="楷体_GB2312" pitchFamily="49" charset="-122"/>
              </a:rPr>
              <a:t>SSI</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MSI</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LSI </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VLSI</a:t>
            </a:r>
            <a:r>
              <a:rPr kumimoji="1" lang="zh-CN" altLang="en-US" sz="2400">
                <a:solidFill>
                  <a:srgbClr val="000066"/>
                </a:solidFill>
                <a:latin typeface="Times New Roman" panose="02020603050405020304" pitchFamily="18" charset="0"/>
                <a:ea typeface="楷体_GB2312" pitchFamily="49" charset="-122"/>
              </a:rPr>
              <a:t>。</a:t>
            </a:r>
          </a:p>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10</a:t>
            </a:r>
            <a:r>
              <a:rPr kumimoji="1" lang="zh-CN" altLang="en-US" sz="2400">
                <a:solidFill>
                  <a:srgbClr val="000066"/>
                </a:solidFill>
                <a:latin typeface="Times New Roman" panose="02020603050405020304" pitchFamily="18" charset="0"/>
                <a:ea typeface="楷体_GB2312" pitchFamily="49" charset="-122"/>
              </a:rPr>
              <a:t>万个晶体管</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片。</a:t>
            </a:r>
          </a:p>
        </p:txBody>
      </p:sp>
      <p:sp>
        <p:nvSpPr>
          <p:cNvPr id="11273" name="Rectangle 46"/>
          <p:cNvSpPr>
            <a:spLocks noChangeArrowheads="1"/>
          </p:cNvSpPr>
          <p:nvPr/>
        </p:nvSpPr>
        <p:spPr bwMode="auto">
          <a:xfrm>
            <a:off x="250825" y="5734050"/>
            <a:ext cx="864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dirty="0">
                <a:solidFill>
                  <a:srgbClr val="000066"/>
                </a:solidFill>
                <a:latin typeface="Times New Roman" panose="02020603050405020304" pitchFamily="18" charset="0"/>
                <a:ea typeface="楷体_GB2312" pitchFamily="49" charset="-122"/>
              </a:rPr>
              <a:t>将来</a:t>
            </a:r>
            <a:r>
              <a:rPr kumimoji="1" lang="en-US" altLang="zh-CN" sz="2400" dirty="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zh-CN" altLang="en-US" sz="2400" dirty="0">
                <a:solidFill>
                  <a:srgbClr val="000066"/>
                </a:solidFill>
                <a:latin typeface="Times New Roman" panose="02020603050405020304" pitchFamily="18" charset="0"/>
                <a:ea typeface="楷体_GB2312" pitchFamily="49" charset="-122"/>
              </a:rPr>
              <a:t>高分子材料或生物材料制成密度更高、三维结构的电路。</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1"/>
          <p:cNvSpPr txBox="1">
            <a:spLocks noChangeArrowheads="1"/>
          </p:cNvSpPr>
          <p:nvPr/>
        </p:nvSpPr>
        <p:spPr bwMode="auto">
          <a:xfrm>
            <a:off x="3492500" y="620713"/>
            <a:ext cx="244792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latin typeface="华文楷体" panose="02010600040101010101" pitchFamily="2" charset="-122"/>
                <a:ea typeface="华文楷体" panose="02010600040101010101" pitchFamily="2" charset="-122"/>
              </a:rPr>
              <a:t>电子管时代</a:t>
            </a:r>
          </a:p>
        </p:txBody>
      </p:sp>
      <p:sp>
        <p:nvSpPr>
          <p:cNvPr id="13315" name="Rectangle 22"/>
          <p:cNvSpPr>
            <a:spLocks noChangeArrowheads="1"/>
          </p:cNvSpPr>
          <p:nvPr/>
        </p:nvSpPr>
        <p:spPr bwMode="auto">
          <a:xfrm>
            <a:off x="2700338" y="2565400"/>
            <a:ext cx="6156325"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en-US" altLang="zh-CN" sz="2400">
                <a:solidFill>
                  <a:srgbClr val="000066"/>
                </a:solidFill>
                <a:latin typeface="Times New Roman" panose="02020603050405020304" pitchFamily="18" charset="0"/>
                <a:ea typeface="楷体_GB2312" pitchFamily="49" charset="-122"/>
              </a:rPr>
              <a:t>1906</a:t>
            </a:r>
            <a:r>
              <a:rPr kumimoji="1" lang="zh-CN" altLang="en-US" sz="2400">
                <a:solidFill>
                  <a:srgbClr val="000066"/>
                </a:solidFill>
                <a:latin typeface="Times New Roman" panose="02020603050405020304" pitchFamily="18" charset="0"/>
                <a:ea typeface="楷体_GB2312" pitchFamily="49" charset="-122"/>
              </a:rPr>
              <a:t>年，福雷斯特等发明了电子管；电子管体积大、重量重、耗电大、寿命短。目前在一些大功率发射装置中使用</a:t>
            </a:r>
            <a:r>
              <a:rPr kumimoji="1" lang="zh-CN" altLang="en-US" sz="2400">
                <a:solidFill>
                  <a:srgbClr val="040468"/>
                </a:solidFill>
                <a:latin typeface="Times New Roman" panose="02020603050405020304" pitchFamily="18" charset="0"/>
                <a:ea typeface="楷体_GB2312" pitchFamily="49" charset="-122"/>
              </a:rPr>
              <a:t>。</a:t>
            </a:r>
          </a:p>
        </p:txBody>
      </p:sp>
      <p:pic>
        <p:nvPicPr>
          <p:cNvPr id="13316" name="Picture 23" descr="电子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16138"/>
            <a:ext cx="2160588" cy="3429000"/>
          </a:xfrm>
          <a:prstGeom prst="rect">
            <a:avLst/>
          </a:prstGeom>
          <a:solidFill>
            <a:srgbClr val="339966"/>
          </a:solidFill>
          <a:ln w="57150" cmpd="thinThick">
            <a:solidFill>
              <a:srgbClr val="CC0099"/>
            </a:solidFill>
            <a:miter lim="800000"/>
            <a:headEnd/>
            <a:tailEnd/>
          </a:ln>
        </p:spPr>
      </p:pic>
      <p:pic>
        <p:nvPicPr>
          <p:cNvPr id="13317" name="Picture 25" descr="M500S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763" y="4071938"/>
            <a:ext cx="23558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18771</TotalTime>
  <Words>4775</Words>
  <Application>Microsoft Office PowerPoint</Application>
  <PresentationFormat>全屏显示(4:3)</PresentationFormat>
  <Paragraphs>1011</Paragraphs>
  <Slides>70</Slides>
  <Notes>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7</vt:i4>
      </vt:variant>
      <vt:variant>
        <vt:lpstr>幻灯片标题</vt:lpstr>
      </vt:variant>
      <vt:variant>
        <vt:i4>70</vt:i4>
      </vt:variant>
    </vt:vector>
  </HeadingPairs>
  <TitlesOfParts>
    <vt:vector size="99" baseType="lpstr">
      <vt:lpstr>ˎ̥</vt:lpstr>
      <vt:lpstr></vt:lpstr>
      <vt:lpstr>黑体</vt:lpstr>
      <vt:lpstr>华康简宋</vt:lpstr>
      <vt:lpstr>华文仿宋</vt:lpstr>
      <vt:lpstr>华文行楷</vt:lpstr>
      <vt:lpstr>华文楷体</vt:lpstr>
      <vt:lpstr>华文新魏</vt:lpstr>
      <vt:lpstr>楷体_GB2312</vt:lpstr>
      <vt:lpstr>宋体</vt:lpstr>
      <vt:lpstr>宋体-方正超大字符集</vt:lpstr>
      <vt:lpstr>新宋体</vt:lpstr>
      <vt:lpstr>Arial</vt:lpstr>
      <vt:lpstr>Arial Narrow</vt:lpstr>
      <vt:lpstr>Garamond</vt:lpstr>
      <vt:lpstr>Symbol</vt:lpstr>
      <vt:lpstr>Tahoma</vt:lpstr>
      <vt:lpstr>Times New Roman</vt:lpstr>
      <vt:lpstr>Verdana</vt:lpstr>
      <vt:lpstr>Wingdings</vt:lpstr>
      <vt:lpstr>Wingdings 2</vt:lpstr>
      <vt:lpstr>Profile</vt:lpstr>
      <vt:lpstr>图片</vt:lpstr>
      <vt:lpstr>Image</vt:lpstr>
      <vt:lpstr>Equation</vt:lpstr>
      <vt:lpstr>公式</vt:lpstr>
      <vt:lpstr>文档</vt:lpstr>
      <vt:lpstr>Document</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China</cp:lastModifiedBy>
  <cp:revision>1784</cp:revision>
  <dcterms:created xsi:type="dcterms:W3CDTF">2004-08-29T02:51:05Z</dcterms:created>
  <dcterms:modified xsi:type="dcterms:W3CDTF">2018-03-13T11:08:37Z</dcterms:modified>
</cp:coreProperties>
</file>