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6"/>
  </p:notesMasterIdLst>
  <p:sldIdLst>
    <p:sldId id="452" r:id="rId2"/>
    <p:sldId id="453" r:id="rId3"/>
    <p:sldId id="454" r:id="rId4"/>
    <p:sldId id="455" r:id="rId5"/>
    <p:sldId id="480" r:id="rId6"/>
    <p:sldId id="446" r:id="rId7"/>
    <p:sldId id="447" r:id="rId8"/>
    <p:sldId id="448" r:id="rId9"/>
    <p:sldId id="449" r:id="rId10"/>
    <p:sldId id="450" r:id="rId11"/>
    <p:sldId id="451" r:id="rId12"/>
    <p:sldId id="456" r:id="rId13"/>
    <p:sldId id="500" r:id="rId14"/>
    <p:sldId id="481" r:id="rId15"/>
    <p:sldId id="490" r:id="rId16"/>
    <p:sldId id="492" r:id="rId17"/>
    <p:sldId id="486" r:id="rId18"/>
    <p:sldId id="487" r:id="rId19"/>
    <p:sldId id="493" r:id="rId20"/>
    <p:sldId id="501" r:id="rId21"/>
    <p:sldId id="495" r:id="rId22"/>
    <p:sldId id="496" r:id="rId23"/>
    <p:sldId id="457" r:id="rId24"/>
    <p:sldId id="458" r:id="rId25"/>
    <p:sldId id="459" r:id="rId26"/>
    <p:sldId id="498" r:id="rId27"/>
    <p:sldId id="499" r:id="rId28"/>
    <p:sldId id="460" r:id="rId29"/>
    <p:sldId id="502" r:id="rId30"/>
    <p:sldId id="462" r:id="rId31"/>
    <p:sldId id="463" r:id="rId32"/>
    <p:sldId id="468" r:id="rId33"/>
    <p:sldId id="503" r:id="rId34"/>
    <p:sldId id="469" r:id="rId35"/>
    <p:sldId id="470" r:id="rId36"/>
    <p:sldId id="471" r:id="rId37"/>
    <p:sldId id="472" r:id="rId38"/>
    <p:sldId id="473" r:id="rId39"/>
    <p:sldId id="474" r:id="rId40"/>
    <p:sldId id="475" r:id="rId41"/>
    <p:sldId id="476" r:id="rId42"/>
    <p:sldId id="477" r:id="rId43"/>
    <p:sldId id="478" r:id="rId44"/>
    <p:sldId id="479" r:id="rId45"/>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modifyVerifier cryptProviderType="rsaAES" cryptAlgorithmClass="hash" cryptAlgorithmType="typeAny" cryptAlgorithmSid="14" spinCount="100000" saltData="F7unoOL/vE0+8Ahzmbuhsw==" hashData="jLJe62gxkCLspcT8J6EYft7bJZSpSj9CRD1Zf0kwGBIPdz2tkCJL/VHGpuktaLHcdTt+mjtuFmvD6utAsAPPj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FF"/>
    <a:srgbClr val="339933"/>
    <a:srgbClr val="006600"/>
    <a:srgbClr val="3399FF"/>
    <a:srgbClr val="0000FF"/>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31" autoAdjust="0"/>
  </p:normalViewPr>
  <p:slideViewPr>
    <p:cSldViewPr>
      <p:cViewPr varScale="1">
        <p:scale>
          <a:sx n="74" d="100"/>
          <a:sy n="74" d="100"/>
        </p:scale>
        <p:origin x="1290" y="6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6.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 Id="rId14"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56.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55.wmf"/><Relationship Id="rId16" Type="http://schemas.openxmlformats.org/officeDocument/2006/relationships/image" Target="../media/image83.wmf"/><Relationship Id="rId1" Type="http://schemas.openxmlformats.org/officeDocument/2006/relationships/image" Target="../media/image54.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58.wmf"/><Relationship Id="rId15" Type="http://schemas.openxmlformats.org/officeDocument/2006/relationships/image" Target="../media/image82.wmf"/><Relationship Id="rId10" Type="http://schemas.openxmlformats.org/officeDocument/2006/relationships/image" Target="../media/image77.wmf"/><Relationship Id="rId4" Type="http://schemas.openxmlformats.org/officeDocument/2006/relationships/image" Target="../media/image57.wmf"/><Relationship Id="rId9" Type="http://schemas.openxmlformats.org/officeDocument/2006/relationships/image" Target="../media/image76.wmf"/><Relationship Id="rId14" Type="http://schemas.openxmlformats.org/officeDocument/2006/relationships/image" Target="../media/image8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8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image" Target="../media/image103.emf"/><Relationship Id="rId3" Type="http://schemas.openxmlformats.org/officeDocument/2006/relationships/image" Target="../media/image93.emf"/><Relationship Id="rId7" Type="http://schemas.openxmlformats.org/officeDocument/2006/relationships/image" Target="../media/image97.emf"/><Relationship Id="rId12" Type="http://schemas.openxmlformats.org/officeDocument/2006/relationships/image" Target="../media/image102.emf"/><Relationship Id="rId2" Type="http://schemas.openxmlformats.org/officeDocument/2006/relationships/image" Target="../media/image92.emf"/><Relationship Id="rId1" Type="http://schemas.openxmlformats.org/officeDocument/2006/relationships/image" Target="../media/image91.emf"/><Relationship Id="rId6" Type="http://schemas.openxmlformats.org/officeDocument/2006/relationships/image" Target="../media/image96.emf"/><Relationship Id="rId11" Type="http://schemas.openxmlformats.org/officeDocument/2006/relationships/image" Target="../media/image101.emf"/><Relationship Id="rId5" Type="http://schemas.openxmlformats.org/officeDocument/2006/relationships/image" Target="../media/image95.emf"/><Relationship Id="rId10" Type="http://schemas.openxmlformats.org/officeDocument/2006/relationships/image" Target="../media/image100.emf"/><Relationship Id="rId4" Type="http://schemas.openxmlformats.org/officeDocument/2006/relationships/image" Target="../media/image94.emf"/><Relationship Id="rId9" Type="http://schemas.openxmlformats.org/officeDocument/2006/relationships/image" Target="../media/image9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08.wmf"/><Relationship Id="rId6" Type="http://schemas.openxmlformats.org/officeDocument/2006/relationships/image" Target="../media/image109.wmf"/><Relationship Id="rId5" Type="http://schemas.openxmlformats.org/officeDocument/2006/relationships/image" Target="../media/image110.wmf"/><Relationship Id="rId4"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image" Target="../media/image123.emf"/><Relationship Id="rId7" Type="http://schemas.openxmlformats.org/officeDocument/2006/relationships/image" Target="../media/image127.emf"/><Relationship Id="rId2" Type="http://schemas.openxmlformats.org/officeDocument/2006/relationships/image" Target="../media/image122.emf"/><Relationship Id="rId1" Type="http://schemas.openxmlformats.org/officeDocument/2006/relationships/image" Target="../media/image121.emf"/><Relationship Id="rId6" Type="http://schemas.openxmlformats.org/officeDocument/2006/relationships/image" Target="../media/image126.emf"/><Relationship Id="rId5" Type="http://schemas.openxmlformats.org/officeDocument/2006/relationships/image" Target="../media/image125.emf"/><Relationship Id="rId10" Type="http://schemas.openxmlformats.org/officeDocument/2006/relationships/image" Target="../media/image130.emf"/><Relationship Id="rId4" Type="http://schemas.openxmlformats.org/officeDocument/2006/relationships/image" Target="../media/image124.emf"/><Relationship Id="rId9" Type="http://schemas.openxmlformats.org/officeDocument/2006/relationships/image" Target="../media/image12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5" Type="http://schemas.openxmlformats.org/officeDocument/2006/relationships/image" Target="../media/image135.emf"/><Relationship Id="rId4" Type="http://schemas.openxmlformats.org/officeDocument/2006/relationships/image" Target="../media/image134.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emf"/><Relationship Id="rId5" Type="http://schemas.openxmlformats.org/officeDocument/2006/relationships/image" Target="../media/image141.wmf"/><Relationship Id="rId4" Type="http://schemas.openxmlformats.org/officeDocument/2006/relationships/image" Target="../media/image140.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 Id="rId5" Type="http://schemas.openxmlformats.org/officeDocument/2006/relationships/image" Target="../media/image147.wmf"/><Relationship Id="rId4" Type="http://schemas.openxmlformats.org/officeDocument/2006/relationships/image" Target="../media/image14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 Id="rId6" Type="http://schemas.openxmlformats.org/officeDocument/2006/relationships/image" Target="../media/image153.emf"/><Relationship Id="rId5" Type="http://schemas.openxmlformats.org/officeDocument/2006/relationships/image" Target="../media/image152.emf"/><Relationship Id="rId4" Type="http://schemas.openxmlformats.org/officeDocument/2006/relationships/image" Target="../media/image15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1.emf"/><Relationship Id="rId13" Type="http://schemas.openxmlformats.org/officeDocument/2006/relationships/image" Target="../media/image166.emf"/><Relationship Id="rId3" Type="http://schemas.openxmlformats.org/officeDocument/2006/relationships/image" Target="../media/image156.emf"/><Relationship Id="rId7" Type="http://schemas.openxmlformats.org/officeDocument/2006/relationships/image" Target="../media/image160.emf"/><Relationship Id="rId12" Type="http://schemas.openxmlformats.org/officeDocument/2006/relationships/image" Target="../media/image165.e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emf"/><Relationship Id="rId11" Type="http://schemas.openxmlformats.org/officeDocument/2006/relationships/image" Target="../media/image164.emf"/><Relationship Id="rId5" Type="http://schemas.openxmlformats.org/officeDocument/2006/relationships/image" Target="../media/image158.emf"/><Relationship Id="rId10" Type="http://schemas.openxmlformats.org/officeDocument/2006/relationships/image" Target="../media/image163.emf"/><Relationship Id="rId4" Type="http://schemas.openxmlformats.org/officeDocument/2006/relationships/image" Target="../media/image157.emf"/><Relationship Id="rId9" Type="http://schemas.openxmlformats.org/officeDocument/2006/relationships/image" Target="../media/image162.emf"/><Relationship Id="rId14" Type="http://schemas.openxmlformats.org/officeDocument/2006/relationships/image" Target="../media/image16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image" Target="../media/image170.emf"/><Relationship Id="rId7" Type="http://schemas.openxmlformats.org/officeDocument/2006/relationships/image" Target="../media/image174.emf"/><Relationship Id="rId2" Type="http://schemas.openxmlformats.org/officeDocument/2006/relationships/image" Target="../media/image169.wmf"/><Relationship Id="rId1" Type="http://schemas.openxmlformats.org/officeDocument/2006/relationships/image" Target="../media/image168.emf"/><Relationship Id="rId6" Type="http://schemas.openxmlformats.org/officeDocument/2006/relationships/image" Target="../media/image173.emf"/><Relationship Id="rId5" Type="http://schemas.openxmlformats.org/officeDocument/2006/relationships/image" Target="../media/image172.emf"/><Relationship Id="rId10" Type="http://schemas.openxmlformats.org/officeDocument/2006/relationships/image" Target="../media/image177.emf"/><Relationship Id="rId4" Type="http://schemas.openxmlformats.org/officeDocument/2006/relationships/image" Target="../media/image171.emf"/><Relationship Id="rId9" Type="http://schemas.openxmlformats.org/officeDocument/2006/relationships/image" Target="../media/image176.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image" Target="../media/image179.emf"/><Relationship Id="rId7" Type="http://schemas.openxmlformats.org/officeDocument/2006/relationships/image" Target="../media/image183.emf"/><Relationship Id="rId2" Type="http://schemas.openxmlformats.org/officeDocument/2006/relationships/image" Target="../media/image169.wmf"/><Relationship Id="rId1" Type="http://schemas.openxmlformats.org/officeDocument/2006/relationships/image" Target="../media/image178.emf"/><Relationship Id="rId6" Type="http://schemas.openxmlformats.org/officeDocument/2006/relationships/image" Target="../media/image182.emf"/><Relationship Id="rId11" Type="http://schemas.openxmlformats.org/officeDocument/2006/relationships/image" Target="../media/image187.emf"/><Relationship Id="rId5" Type="http://schemas.openxmlformats.org/officeDocument/2006/relationships/image" Target="../media/image181.emf"/><Relationship Id="rId10" Type="http://schemas.openxmlformats.org/officeDocument/2006/relationships/image" Target="../media/image186.emf"/><Relationship Id="rId4" Type="http://schemas.openxmlformats.org/officeDocument/2006/relationships/image" Target="../media/image180.emf"/><Relationship Id="rId9" Type="http://schemas.openxmlformats.org/officeDocument/2006/relationships/image" Target="../media/image185.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4.emf"/><Relationship Id="rId3" Type="http://schemas.openxmlformats.org/officeDocument/2006/relationships/image" Target="../media/image189.emf"/><Relationship Id="rId7" Type="http://schemas.openxmlformats.org/officeDocument/2006/relationships/image" Target="../media/image193.emf"/><Relationship Id="rId2" Type="http://schemas.openxmlformats.org/officeDocument/2006/relationships/image" Target="../media/image188.emf"/><Relationship Id="rId1" Type="http://schemas.openxmlformats.org/officeDocument/2006/relationships/image" Target="../media/image169.wmf"/><Relationship Id="rId6" Type="http://schemas.openxmlformats.org/officeDocument/2006/relationships/image" Target="../media/image192.emf"/><Relationship Id="rId5" Type="http://schemas.openxmlformats.org/officeDocument/2006/relationships/image" Target="../media/image191.emf"/><Relationship Id="rId4" Type="http://schemas.openxmlformats.org/officeDocument/2006/relationships/image" Target="../media/image190.emf"/><Relationship Id="rId9" Type="http://schemas.openxmlformats.org/officeDocument/2006/relationships/image" Target="../media/image19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9.emf"/><Relationship Id="rId2" Type="http://schemas.openxmlformats.org/officeDocument/2006/relationships/image" Target="../media/image198.wmf"/><Relationship Id="rId1" Type="http://schemas.openxmlformats.org/officeDocument/2006/relationships/image" Target="../media/image19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45.emf"/><Relationship Id="rId9" Type="http://schemas.openxmlformats.org/officeDocument/2006/relationships/image" Target="../media/image5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1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2F3C6F2F-D24D-4E4D-8988-A233FE9DEB6F}" type="slidenum">
              <a:rPr lang="en-US" altLang="zh-CN"/>
              <a:pPr>
                <a:defRPr/>
              </a:pPr>
              <a:t>‹#›</a:t>
            </a:fld>
            <a:endParaRPr lang="en-US" altLang="zh-CN"/>
          </a:p>
        </p:txBody>
      </p:sp>
    </p:spTree>
    <p:extLst>
      <p:ext uri="{BB962C8B-B14F-4D97-AF65-F5344CB8AC3E}">
        <p14:creationId xmlns:p14="http://schemas.microsoft.com/office/powerpoint/2010/main" val="2541104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2FB61BCA-3861-40BA-BB4D-912C85104A2D}" type="slidenum">
              <a:rPr lang="en-US" altLang="zh-CN" b="0" smtClean="0">
                <a:latin typeface="Verdana" panose="020B0604030504040204" pitchFamily="34" charset="0"/>
              </a:rPr>
              <a:pPr/>
              <a:t>4</a:t>
            </a:fld>
            <a:endParaRPr lang="en-US" altLang="zh-CN" b="0" smtClean="0">
              <a:latin typeface="Verdana" panose="020B060403050404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zh-CN" altLang="en-US" smtClean="0"/>
              <a:t>图中看出，谐波次数越高，幅值分量越小，对原波形的贡献越小，所以在一定条件下可忽略高次谐波。</a:t>
            </a:r>
          </a:p>
        </p:txBody>
      </p:sp>
    </p:spTree>
    <p:extLst>
      <p:ext uri="{BB962C8B-B14F-4D97-AF65-F5344CB8AC3E}">
        <p14:creationId xmlns:p14="http://schemas.microsoft.com/office/powerpoint/2010/main" val="23312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1A1A0C2F-381E-428D-A67E-41E79E0FE551}" type="slidenum">
              <a:rPr lang="en-US" altLang="zh-CN" b="0" smtClean="0">
                <a:latin typeface="Verdana" panose="020B0604030504040204" pitchFamily="34" charset="0"/>
              </a:rPr>
              <a:pPr/>
              <a:t>5</a:t>
            </a:fld>
            <a:endParaRPr lang="en-US" altLang="zh-CN" b="0" smtClean="0">
              <a:latin typeface="Verdana" panose="020B060403050404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zh-CN" altLang="en-US" smtClean="0"/>
              <a:t>图中看出，谐波次数越高，幅值分量越小，对原波形的贡献越小，所以在一定条件下可忽略高次谐波。</a:t>
            </a:r>
          </a:p>
        </p:txBody>
      </p:sp>
    </p:spTree>
    <p:extLst>
      <p:ext uri="{BB962C8B-B14F-4D97-AF65-F5344CB8AC3E}">
        <p14:creationId xmlns:p14="http://schemas.microsoft.com/office/powerpoint/2010/main" val="2597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5A62D87C-D796-44EE-8B42-8103436CA683}" type="slidenum">
              <a:rPr lang="en-US" altLang="zh-CN" b="0" smtClean="0">
                <a:latin typeface="Verdana" panose="020B0604030504040204" pitchFamily="34" charset="0"/>
              </a:rPr>
              <a:pPr/>
              <a:t>7</a:t>
            </a:fld>
            <a:endParaRPr lang="en-US" altLang="zh-CN" b="0" smtClean="0">
              <a:latin typeface="Verdana" panose="020B060403050404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1813"/>
            <a:ext cx="5029200" cy="4116387"/>
          </a:xfrm>
          <a:noFill/>
        </p:spPr>
        <p:txBody>
          <a:bodyPr/>
          <a:lstStyle/>
          <a:p>
            <a:pPr eaLnBrk="1" hangingPunct="1"/>
            <a:endParaRPr lang="zh-CN" altLang="zh-CN" smtClean="0"/>
          </a:p>
        </p:txBody>
      </p:sp>
    </p:spTree>
    <p:extLst>
      <p:ext uri="{BB962C8B-B14F-4D97-AF65-F5344CB8AC3E}">
        <p14:creationId xmlns:p14="http://schemas.microsoft.com/office/powerpoint/2010/main" val="188971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07351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87832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385771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5625"/>
            <a:ext cx="3867150" cy="2098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3867150" cy="21002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7430581"/>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67150" cy="2098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5625"/>
            <a:ext cx="3867150" cy="2098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67150" cy="21002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76700"/>
            <a:ext cx="3867150" cy="21002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040553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805864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27689168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8239131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681700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9152780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0268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68798434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24833383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Documents%20and%20Settings/&#24429;&#23389;&#19996;.DGDZ-PXD/Local%20Settings/Temp/Rar$DI06.375/ch02-2.ppt" TargetMode="External"/><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7.bin"/><Relationship Id="rId14"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 Id="rId14" Type="http://schemas.openxmlformats.org/officeDocument/2006/relationships/image" Target="../media/image3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6.emf"/><Relationship Id="rId18" Type="http://schemas.openxmlformats.org/officeDocument/2006/relationships/oleObject" Target="../embeddings/oleObject49.bin"/><Relationship Id="rId3" Type="http://schemas.openxmlformats.org/officeDocument/2006/relationships/image" Target="../media/image53.jpeg"/><Relationship Id="rId21" Type="http://schemas.openxmlformats.org/officeDocument/2006/relationships/image" Target="../media/image50.emf"/><Relationship Id="rId7" Type="http://schemas.openxmlformats.org/officeDocument/2006/relationships/image" Target="../media/image43.emf"/><Relationship Id="rId12" Type="http://schemas.openxmlformats.org/officeDocument/2006/relationships/oleObject" Target="../embeddings/oleObject46.bin"/><Relationship Id="rId17" Type="http://schemas.openxmlformats.org/officeDocument/2006/relationships/image" Target="../media/image48.emf"/><Relationship Id="rId25" Type="http://schemas.openxmlformats.org/officeDocument/2006/relationships/image" Target="../media/image52.emf"/><Relationship Id="rId2" Type="http://schemas.openxmlformats.org/officeDocument/2006/relationships/slideLayout" Target="../slideLayouts/slideLayout13.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5.emf"/><Relationship Id="rId24" Type="http://schemas.openxmlformats.org/officeDocument/2006/relationships/oleObject" Target="../embeddings/oleObject52.bin"/><Relationship Id="rId5" Type="http://schemas.openxmlformats.org/officeDocument/2006/relationships/image" Target="../media/image42.emf"/><Relationship Id="rId15" Type="http://schemas.openxmlformats.org/officeDocument/2006/relationships/image" Target="../media/image47.emf"/><Relationship Id="rId23" Type="http://schemas.openxmlformats.org/officeDocument/2006/relationships/image" Target="../media/image51.emf"/><Relationship Id="rId10" Type="http://schemas.openxmlformats.org/officeDocument/2006/relationships/oleObject" Target="../embeddings/oleObject45.bin"/><Relationship Id="rId19" Type="http://schemas.openxmlformats.org/officeDocument/2006/relationships/image" Target="../media/image49.emf"/><Relationship Id="rId4" Type="http://schemas.openxmlformats.org/officeDocument/2006/relationships/oleObject" Target="../embeddings/oleObject42.bin"/><Relationship Id="rId9" Type="http://schemas.openxmlformats.org/officeDocument/2006/relationships/image" Target="../media/image44.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8.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58.wmf"/><Relationship Id="rId17" Type="http://schemas.openxmlformats.org/officeDocument/2006/relationships/oleObject" Target="../embeddings/oleObject60.bin"/><Relationship Id="rId25" Type="http://schemas.openxmlformats.org/officeDocument/2006/relationships/oleObject" Target="../embeddings/oleObject64.bin"/><Relationship Id="rId2" Type="http://schemas.openxmlformats.org/officeDocument/2006/relationships/slideLayout" Target="../slideLayouts/slideLayout4.xml"/><Relationship Id="rId16" Type="http://schemas.openxmlformats.org/officeDocument/2006/relationships/image" Target="../media/image60.wmf"/><Relationship Id="rId20" Type="http://schemas.openxmlformats.org/officeDocument/2006/relationships/image" Target="../media/image62.wmf"/><Relationship Id="rId29" Type="http://schemas.openxmlformats.org/officeDocument/2006/relationships/oleObject" Target="../embeddings/oleObject66.bin"/><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57.bin"/><Relationship Id="rId24" Type="http://schemas.openxmlformats.org/officeDocument/2006/relationships/image" Target="../media/image64.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image" Target="../media/image66.wmf"/><Relationship Id="rId10" Type="http://schemas.openxmlformats.org/officeDocument/2006/relationships/image" Target="../media/image57.wmf"/><Relationship Id="rId19" Type="http://schemas.openxmlformats.org/officeDocument/2006/relationships/oleObject" Target="../embeddings/oleObject61.bin"/><Relationship Id="rId4" Type="http://schemas.openxmlformats.org/officeDocument/2006/relationships/image" Target="../media/image54.wmf"/><Relationship Id="rId9" Type="http://schemas.openxmlformats.org/officeDocument/2006/relationships/oleObject" Target="../embeddings/oleObject56.bin"/><Relationship Id="rId14" Type="http://schemas.openxmlformats.org/officeDocument/2006/relationships/image" Target="../media/image59.wmf"/><Relationship Id="rId22" Type="http://schemas.openxmlformats.org/officeDocument/2006/relationships/image" Target="../media/image63.wmf"/><Relationship Id="rId27" Type="http://schemas.openxmlformats.org/officeDocument/2006/relationships/oleObject" Target="../embeddings/oleObject65.bin"/><Relationship Id="rId30" Type="http://schemas.openxmlformats.org/officeDocument/2006/relationships/image" Target="../media/image6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9.wmf"/><Relationship Id="rId5" Type="http://schemas.openxmlformats.org/officeDocument/2006/relationships/oleObject" Target="../embeddings/oleObject68.bin"/><Relationship Id="rId4" Type="http://schemas.openxmlformats.org/officeDocument/2006/relationships/image" Target="../media/image68.wmf"/></Relationships>
</file>

<file path=ppt/slides/_rels/slide1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1.wmf"/><Relationship Id="rId5" Type="http://schemas.openxmlformats.org/officeDocument/2006/relationships/oleObject" Target="../embeddings/oleObject70.bin"/><Relationship Id="rId4" Type="http://schemas.openxmlformats.org/officeDocument/2006/relationships/image" Target="../media/image70.wmf"/></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77.bin"/><Relationship Id="rId18" Type="http://schemas.openxmlformats.org/officeDocument/2006/relationships/image" Target="../media/image75.wmf"/><Relationship Id="rId26" Type="http://schemas.openxmlformats.org/officeDocument/2006/relationships/image" Target="../media/image79.wmf"/><Relationship Id="rId3" Type="http://schemas.openxmlformats.org/officeDocument/2006/relationships/oleObject" Target="../embeddings/oleObject72.bin"/><Relationship Id="rId21" Type="http://schemas.openxmlformats.org/officeDocument/2006/relationships/oleObject" Target="../embeddings/oleObject81.bin"/><Relationship Id="rId34" Type="http://schemas.openxmlformats.org/officeDocument/2006/relationships/image" Target="../media/image83.wmf"/><Relationship Id="rId7" Type="http://schemas.openxmlformats.org/officeDocument/2006/relationships/oleObject" Target="../embeddings/oleObject74.bin"/><Relationship Id="rId12" Type="http://schemas.openxmlformats.org/officeDocument/2006/relationships/image" Target="../media/image58.wmf"/><Relationship Id="rId17" Type="http://schemas.openxmlformats.org/officeDocument/2006/relationships/oleObject" Target="../embeddings/oleObject79.bin"/><Relationship Id="rId25" Type="http://schemas.openxmlformats.org/officeDocument/2006/relationships/oleObject" Target="../embeddings/oleObject83.bin"/><Relationship Id="rId33"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74.wmf"/><Relationship Id="rId20" Type="http://schemas.openxmlformats.org/officeDocument/2006/relationships/image" Target="../media/image76.wmf"/><Relationship Id="rId29" Type="http://schemas.openxmlformats.org/officeDocument/2006/relationships/oleObject" Target="../embeddings/oleObject85.bin"/><Relationship Id="rId1" Type="http://schemas.openxmlformats.org/officeDocument/2006/relationships/vmlDrawing" Target="../drawings/vmlDrawing13.vml"/><Relationship Id="rId6" Type="http://schemas.openxmlformats.org/officeDocument/2006/relationships/image" Target="../media/image55.wmf"/><Relationship Id="rId11" Type="http://schemas.openxmlformats.org/officeDocument/2006/relationships/oleObject" Target="../embeddings/oleObject76.bin"/><Relationship Id="rId24" Type="http://schemas.openxmlformats.org/officeDocument/2006/relationships/image" Target="../media/image78.wmf"/><Relationship Id="rId32" Type="http://schemas.openxmlformats.org/officeDocument/2006/relationships/image" Target="../media/image82.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image" Target="../media/image80.wmf"/><Relationship Id="rId10" Type="http://schemas.openxmlformats.org/officeDocument/2006/relationships/image" Target="../media/image57.wmf"/><Relationship Id="rId19" Type="http://schemas.openxmlformats.org/officeDocument/2006/relationships/oleObject" Target="../embeddings/oleObject80.bin"/><Relationship Id="rId31" Type="http://schemas.openxmlformats.org/officeDocument/2006/relationships/oleObject" Target="../embeddings/oleObject86.bin"/><Relationship Id="rId4" Type="http://schemas.openxmlformats.org/officeDocument/2006/relationships/image" Target="../media/image54.wmf"/><Relationship Id="rId9" Type="http://schemas.openxmlformats.org/officeDocument/2006/relationships/oleObject" Target="../embeddings/oleObject75.bin"/><Relationship Id="rId14" Type="http://schemas.openxmlformats.org/officeDocument/2006/relationships/image" Target="../media/image73.wmf"/><Relationship Id="rId22" Type="http://schemas.openxmlformats.org/officeDocument/2006/relationships/image" Target="../media/image77.wmf"/><Relationship Id="rId27" Type="http://schemas.openxmlformats.org/officeDocument/2006/relationships/oleObject" Target="../embeddings/oleObject84.bin"/><Relationship Id="rId30" Type="http://schemas.openxmlformats.org/officeDocument/2006/relationships/image" Target="../media/image8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5.wmf"/><Relationship Id="rId5" Type="http://schemas.openxmlformats.org/officeDocument/2006/relationships/oleObject" Target="../embeddings/oleObject89.bin"/><Relationship Id="rId4" Type="http://schemas.openxmlformats.org/officeDocument/2006/relationships/image" Target="../media/image84.wmf"/></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87.wmf"/><Relationship Id="rId4" Type="http://schemas.openxmlformats.org/officeDocument/2006/relationships/image" Target="../media/image36.wmf"/><Relationship Id="rId9" Type="http://schemas.openxmlformats.org/officeDocument/2006/relationships/oleObject" Target="../embeddings/oleObject94.bin"/></Relationships>
</file>

<file path=ppt/slides/_rels/slide23.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9.emf"/><Relationship Id="rId5" Type="http://schemas.openxmlformats.org/officeDocument/2006/relationships/oleObject" Target="../embeddings/oleObject97.bin"/><Relationship Id="rId4" Type="http://schemas.openxmlformats.org/officeDocument/2006/relationships/image" Target="../media/image88.emf"/></Relationships>
</file>

<file path=ppt/slides/_rels/slide24.xml.rels><?xml version="1.0" encoding="UTF-8" standalone="yes"?>
<Relationships xmlns="http://schemas.openxmlformats.org/package/2006/relationships"><Relationship Id="rId8" Type="http://schemas.openxmlformats.org/officeDocument/2006/relationships/image" Target="../media/image93.emf"/><Relationship Id="rId13" Type="http://schemas.openxmlformats.org/officeDocument/2006/relationships/oleObject" Target="../embeddings/oleObject104.bin"/><Relationship Id="rId18" Type="http://schemas.openxmlformats.org/officeDocument/2006/relationships/image" Target="../media/image98.emf"/><Relationship Id="rId26" Type="http://schemas.openxmlformats.org/officeDocument/2006/relationships/image" Target="../media/image102.emf"/><Relationship Id="rId3" Type="http://schemas.openxmlformats.org/officeDocument/2006/relationships/oleObject" Target="../embeddings/oleObject99.bin"/><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95.emf"/><Relationship Id="rId17" Type="http://schemas.openxmlformats.org/officeDocument/2006/relationships/oleObject" Target="../embeddings/oleObject106.bin"/><Relationship Id="rId25"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97.emf"/><Relationship Id="rId20" Type="http://schemas.openxmlformats.org/officeDocument/2006/relationships/image" Target="../media/image99.emf"/><Relationship Id="rId1" Type="http://schemas.openxmlformats.org/officeDocument/2006/relationships/vmlDrawing" Target="../drawings/vmlDrawing17.vml"/><Relationship Id="rId6" Type="http://schemas.openxmlformats.org/officeDocument/2006/relationships/image" Target="../media/image92.emf"/><Relationship Id="rId11" Type="http://schemas.openxmlformats.org/officeDocument/2006/relationships/oleObject" Target="../embeddings/oleObject103.bin"/><Relationship Id="rId24" Type="http://schemas.openxmlformats.org/officeDocument/2006/relationships/image" Target="../media/image101.emf"/><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28" Type="http://schemas.openxmlformats.org/officeDocument/2006/relationships/image" Target="../media/image103.emf"/><Relationship Id="rId10" Type="http://schemas.openxmlformats.org/officeDocument/2006/relationships/image" Target="../media/image94.emf"/><Relationship Id="rId19" Type="http://schemas.openxmlformats.org/officeDocument/2006/relationships/oleObject" Target="../embeddings/oleObject107.bin"/><Relationship Id="rId4" Type="http://schemas.openxmlformats.org/officeDocument/2006/relationships/image" Target="../media/image91.emf"/><Relationship Id="rId9" Type="http://schemas.openxmlformats.org/officeDocument/2006/relationships/oleObject" Target="../embeddings/oleObject102.bin"/><Relationship Id="rId14" Type="http://schemas.openxmlformats.org/officeDocument/2006/relationships/image" Target="../media/image96.emf"/><Relationship Id="rId22" Type="http://schemas.openxmlformats.org/officeDocument/2006/relationships/image" Target="../media/image100.emf"/><Relationship Id="rId27" Type="http://schemas.openxmlformats.org/officeDocument/2006/relationships/oleObject" Target="../embeddings/oleObject111.bin"/></Relationships>
</file>

<file path=ppt/slides/_rels/slide25.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5.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15.bin"/><Relationship Id="rId14" Type="http://schemas.openxmlformats.org/officeDocument/2006/relationships/image" Target="../media/image109.wmf"/></Relationships>
</file>

<file path=ppt/slides/_rels/slide26.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9.wmf"/><Relationship Id="rId5" Type="http://schemas.openxmlformats.org/officeDocument/2006/relationships/oleObject" Target="../embeddings/oleObject119.bin"/><Relationship Id="rId4" Type="http://schemas.openxmlformats.org/officeDocument/2006/relationships/image" Target="../media/image108.wmf"/></Relationships>
</file>

<file path=ppt/slides/_rels/slide27.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1.wmf"/><Relationship Id="rId11" Type="http://schemas.openxmlformats.org/officeDocument/2006/relationships/oleObject" Target="../embeddings/oleObject125.bin"/><Relationship Id="rId5" Type="http://schemas.openxmlformats.org/officeDocument/2006/relationships/oleObject" Target="../embeddings/oleObject122.bin"/><Relationship Id="rId10" Type="http://schemas.openxmlformats.org/officeDocument/2006/relationships/image" Target="../media/image113.wmf"/><Relationship Id="rId4" Type="http://schemas.openxmlformats.org/officeDocument/2006/relationships/image" Target="../media/image108.wmf"/><Relationship Id="rId9" Type="http://schemas.openxmlformats.org/officeDocument/2006/relationships/oleObject" Target="../embeddings/oleObject124.bin"/><Relationship Id="rId14" Type="http://schemas.openxmlformats.org/officeDocument/2006/relationships/image" Target="../media/image109.wmf"/></Relationships>
</file>

<file path=ppt/slides/_rels/slide28.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5.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30.bin"/><Relationship Id="rId14" Type="http://schemas.openxmlformats.org/officeDocument/2006/relationships/image" Target="../media/image1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5.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120.emf"/></Relationships>
</file>

<file path=ppt/slides/_rels/slide32.xml.rels><?xml version="1.0" encoding="UTF-8" standalone="yes"?>
<Relationships xmlns="http://schemas.openxmlformats.org/package/2006/relationships"><Relationship Id="rId8" Type="http://schemas.openxmlformats.org/officeDocument/2006/relationships/image" Target="../media/image123.emf"/><Relationship Id="rId13" Type="http://schemas.openxmlformats.org/officeDocument/2006/relationships/oleObject" Target="../embeddings/oleObject139.bin"/><Relationship Id="rId18" Type="http://schemas.openxmlformats.org/officeDocument/2006/relationships/image" Target="../media/image128.e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25.e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27.emf"/><Relationship Id="rId20" Type="http://schemas.openxmlformats.org/officeDocument/2006/relationships/image" Target="../media/image129.emf"/><Relationship Id="rId1" Type="http://schemas.openxmlformats.org/officeDocument/2006/relationships/vmlDrawing" Target="../drawings/vmlDrawing23.vml"/><Relationship Id="rId6" Type="http://schemas.openxmlformats.org/officeDocument/2006/relationships/image" Target="../media/image122.e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24.emf"/><Relationship Id="rId19" Type="http://schemas.openxmlformats.org/officeDocument/2006/relationships/oleObject" Target="../embeddings/oleObject142.bin"/><Relationship Id="rId4" Type="http://schemas.openxmlformats.org/officeDocument/2006/relationships/image" Target="../media/image121.emf"/><Relationship Id="rId9" Type="http://schemas.openxmlformats.org/officeDocument/2006/relationships/oleObject" Target="../embeddings/oleObject137.bin"/><Relationship Id="rId14" Type="http://schemas.openxmlformats.org/officeDocument/2006/relationships/image" Target="../media/image126.emf"/><Relationship Id="rId22" Type="http://schemas.openxmlformats.org/officeDocument/2006/relationships/image" Target="../media/image130.emf"/></Relationships>
</file>

<file path=ppt/slides/_rels/slide33.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35.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2.e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34.emf"/><Relationship Id="rId4" Type="http://schemas.openxmlformats.org/officeDocument/2006/relationships/image" Target="../media/image131.emf"/><Relationship Id="rId9" Type="http://schemas.openxmlformats.org/officeDocument/2006/relationships/oleObject" Target="../embeddings/oleObject147.bin"/><Relationship Id="rId14" Type="http://schemas.openxmlformats.org/officeDocument/2006/relationships/image" Target="../media/image136.emf"/></Relationships>
</file>

<file path=ppt/slides/_rels/slide34.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41.wmf"/><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138.e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53.bin"/><Relationship Id="rId14" Type="http://schemas.openxmlformats.org/officeDocument/2006/relationships/image" Target="../media/image142.emf"/></Relationships>
</file>

<file path=ppt/slides/_rels/slide35.xml.rels><?xml version="1.0" encoding="UTF-8" standalone="yes"?>
<Relationships xmlns="http://schemas.openxmlformats.org/package/2006/relationships"><Relationship Id="rId8" Type="http://schemas.openxmlformats.org/officeDocument/2006/relationships/image" Target="../media/image145.e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44.e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46.wmf"/><Relationship Id="rId4" Type="http://schemas.openxmlformats.org/officeDocument/2006/relationships/image" Target="../media/image143.emf"/><Relationship Id="rId9" Type="http://schemas.openxmlformats.org/officeDocument/2006/relationships/oleObject" Target="../embeddings/oleObject159.bin"/></Relationships>
</file>

<file path=ppt/slides/_rels/slide36.x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52.emf"/><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49.e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51.wmf"/><Relationship Id="rId4" Type="http://schemas.openxmlformats.org/officeDocument/2006/relationships/image" Target="../media/image148.emf"/><Relationship Id="rId9" Type="http://schemas.openxmlformats.org/officeDocument/2006/relationships/oleObject" Target="../embeddings/oleObject164.bin"/><Relationship Id="rId14" Type="http://schemas.openxmlformats.org/officeDocument/2006/relationships/image" Target="../media/image153.emf"/></Relationships>
</file>

<file path=ppt/slides/_rels/slide37.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172.bin"/><Relationship Id="rId18" Type="http://schemas.openxmlformats.org/officeDocument/2006/relationships/image" Target="../media/image161.emf"/><Relationship Id="rId26" Type="http://schemas.openxmlformats.org/officeDocument/2006/relationships/image" Target="../media/image165.e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58.emf"/><Relationship Id="rId17" Type="http://schemas.openxmlformats.org/officeDocument/2006/relationships/oleObject" Target="../embeddings/oleObject174.bin"/><Relationship Id="rId25" Type="http://schemas.openxmlformats.org/officeDocument/2006/relationships/oleObject" Target="../embeddings/oleObject178.bin"/><Relationship Id="rId2" Type="http://schemas.openxmlformats.org/officeDocument/2006/relationships/slideLayout" Target="../slideLayouts/slideLayout6.xml"/><Relationship Id="rId16" Type="http://schemas.openxmlformats.org/officeDocument/2006/relationships/image" Target="../media/image160.emf"/><Relationship Id="rId20" Type="http://schemas.openxmlformats.org/officeDocument/2006/relationships/image" Target="../media/image162.emf"/><Relationship Id="rId29" Type="http://schemas.openxmlformats.org/officeDocument/2006/relationships/oleObject" Target="../embeddings/oleObject180.bin"/><Relationship Id="rId1" Type="http://schemas.openxmlformats.org/officeDocument/2006/relationships/vmlDrawing" Target="../drawings/vmlDrawing28.vml"/><Relationship Id="rId6" Type="http://schemas.openxmlformats.org/officeDocument/2006/relationships/image" Target="../media/image155.wmf"/><Relationship Id="rId11" Type="http://schemas.openxmlformats.org/officeDocument/2006/relationships/oleObject" Target="../embeddings/oleObject171.bin"/><Relationship Id="rId24" Type="http://schemas.openxmlformats.org/officeDocument/2006/relationships/image" Target="../media/image164.emf"/><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image" Target="../media/image166.emf"/><Relationship Id="rId10" Type="http://schemas.openxmlformats.org/officeDocument/2006/relationships/image" Target="../media/image157.emf"/><Relationship Id="rId19" Type="http://schemas.openxmlformats.org/officeDocument/2006/relationships/oleObject" Target="../embeddings/oleObject175.bin"/><Relationship Id="rId4" Type="http://schemas.openxmlformats.org/officeDocument/2006/relationships/image" Target="../media/image154.wmf"/><Relationship Id="rId9" Type="http://schemas.openxmlformats.org/officeDocument/2006/relationships/oleObject" Target="../embeddings/oleObject170.bin"/><Relationship Id="rId14" Type="http://schemas.openxmlformats.org/officeDocument/2006/relationships/image" Target="../media/image159.emf"/><Relationship Id="rId22" Type="http://schemas.openxmlformats.org/officeDocument/2006/relationships/image" Target="../media/image163.emf"/><Relationship Id="rId27" Type="http://schemas.openxmlformats.org/officeDocument/2006/relationships/oleObject" Target="../embeddings/oleObject179.bin"/><Relationship Id="rId30" Type="http://schemas.openxmlformats.org/officeDocument/2006/relationships/image" Target="../media/image167.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6.xml"/><Relationship Id="rId1" Type="http://schemas.openxmlformats.org/officeDocument/2006/relationships/vmlDrawing" Target="../drawings/vmlDrawing29.vml"/><Relationship Id="rId5" Type="http://schemas.openxmlformats.org/officeDocument/2006/relationships/oleObject" Target="../embeddings/oleObject182.bin"/><Relationship Id="rId4" Type="http://schemas.openxmlformats.org/officeDocument/2006/relationships/image" Target="../media/image151.wmf"/></Relationships>
</file>

<file path=ppt/slides/_rels/slide39.xml.rels><?xml version="1.0" encoding="UTF-8" standalone="yes"?>
<Relationships xmlns="http://schemas.openxmlformats.org/package/2006/relationships"><Relationship Id="rId8" Type="http://schemas.openxmlformats.org/officeDocument/2006/relationships/image" Target="../media/image170.emf"/><Relationship Id="rId13" Type="http://schemas.openxmlformats.org/officeDocument/2006/relationships/oleObject" Target="../embeddings/oleObject188.bin"/><Relationship Id="rId18" Type="http://schemas.openxmlformats.org/officeDocument/2006/relationships/image" Target="../media/image175.emf"/><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172.emf"/><Relationship Id="rId17" Type="http://schemas.openxmlformats.org/officeDocument/2006/relationships/oleObject" Target="../embeddings/oleObject190.bin"/><Relationship Id="rId2" Type="http://schemas.openxmlformats.org/officeDocument/2006/relationships/slideLayout" Target="../slideLayouts/slideLayout13.xml"/><Relationship Id="rId16" Type="http://schemas.openxmlformats.org/officeDocument/2006/relationships/image" Target="../media/image174.emf"/><Relationship Id="rId20" Type="http://schemas.openxmlformats.org/officeDocument/2006/relationships/image" Target="../media/image176.emf"/><Relationship Id="rId1" Type="http://schemas.openxmlformats.org/officeDocument/2006/relationships/vmlDrawing" Target="../drawings/vmlDrawing30.vml"/><Relationship Id="rId6" Type="http://schemas.openxmlformats.org/officeDocument/2006/relationships/image" Target="../media/image169.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71.emf"/><Relationship Id="rId19" Type="http://schemas.openxmlformats.org/officeDocument/2006/relationships/oleObject" Target="../embeddings/oleObject191.bin"/><Relationship Id="rId4" Type="http://schemas.openxmlformats.org/officeDocument/2006/relationships/image" Target="../media/image168.emf"/><Relationship Id="rId9" Type="http://schemas.openxmlformats.org/officeDocument/2006/relationships/oleObject" Target="../embeddings/oleObject186.bin"/><Relationship Id="rId14" Type="http://schemas.openxmlformats.org/officeDocument/2006/relationships/image" Target="../media/image173.emf"/><Relationship Id="rId22" Type="http://schemas.openxmlformats.org/officeDocument/2006/relationships/image" Target="../media/image17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79.emf"/><Relationship Id="rId13" Type="http://schemas.openxmlformats.org/officeDocument/2006/relationships/oleObject" Target="../embeddings/oleObject198.bin"/><Relationship Id="rId18" Type="http://schemas.openxmlformats.org/officeDocument/2006/relationships/image" Target="../media/image184.emf"/><Relationship Id="rId3" Type="http://schemas.openxmlformats.org/officeDocument/2006/relationships/oleObject" Target="../embeddings/oleObject193.bin"/><Relationship Id="rId21" Type="http://schemas.openxmlformats.org/officeDocument/2006/relationships/oleObject" Target="../embeddings/oleObject202.bin"/><Relationship Id="rId7" Type="http://schemas.openxmlformats.org/officeDocument/2006/relationships/oleObject" Target="../embeddings/oleObject195.bin"/><Relationship Id="rId12" Type="http://schemas.openxmlformats.org/officeDocument/2006/relationships/image" Target="../media/image181.emf"/><Relationship Id="rId17" Type="http://schemas.openxmlformats.org/officeDocument/2006/relationships/oleObject" Target="../embeddings/oleObject200.bin"/><Relationship Id="rId25" Type="http://schemas.openxmlformats.org/officeDocument/2006/relationships/image" Target="../media/image187.emf"/><Relationship Id="rId2" Type="http://schemas.openxmlformats.org/officeDocument/2006/relationships/slideLayout" Target="../slideLayouts/slideLayout13.xml"/><Relationship Id="rId16" Type="http://schemas.openxmlformats.org/officeDocument/2006/relationships/image" Target="../media/image183.emf"/><Relationship Id="rId20" Type="http://schemas.openxmlformats.org/officeDocument/2006/relationships/image" Target="../media/image185.emf"/><Relationship Id="rId1" Type="http://schemas.openxmlformats.org/officeDocument/2006/relationships/vmlDrawing" Target="../drawings/vmlDrawing31.vml"/><Relationship Id="rId6" Type="http://schemas.openxmlformats.org/officeDocument/2006/relationships/image" Target="../media/image169.wmf"/><Relationship Id="rId11" Type="http://schemas.openxmlformats.org/officeDocument/2006/relationships/oleObject" Target="../embeddings/oleObject197.bin"/><Relationship Id="rId24" Type="http://schemas.openxmlformats.org/officeDocument/2006/relationships/oleObject" Target="../embeddings/oleObject204.bin"/><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image" Target="../media/image186.emf"/><Relationship Id="rId10" Type="http://schemas.openxmlformats.org/officeDocument/2006/relationships/image" Target="../media/image180.emf"/><Relationship Id="rId19" Type="http://schemas.openxmlformats.org/officeDocument/2006/relationships/oleObject" Target="../embeddings/oleObject201.bin"/><Relationship Id="rId4" Type="http://schemas.openxmlformats.org/officeDocument/2006/relationships/image" Target="../media/image178.emf"/><Relationship Id="rId9" Type="http://schemas.openxmlformats.org/officeDocument/2006/relationships/oleObject" Target="../embeddings/oleObject196.bin"/><Relationship Id="rId14" Type="http://schemas.openxmlformats.org/officeDocument/2006/relationships/image" Target="../media/image182.emf"/><Relationship Id="rId22" Type="http://schemas.openxmlformats.org/officeDocument/2006/relationships/oleObject" Target="../embeddings/oleObject203.bin"/></Relationships>
</file>

<file path=ppt/slides/_rels/slide41.xml.rels><?xml version="1.0" encoding="UTF-8" standalone="yes"?>
<Relationships xmlns="http://schemas.openxmlformats.org/package/2006/relationships"><Relationship Id="rId8" Type="http://schemas.openxmlformats.org/officeDocument/2006/relationships/image" Target="../media/image189.emf"/><Relationship Id="rId13" Type="http://schemas.openxmlformats.org/officeDocument/2006/relationships/oleObject" Target="../embeddings/oleObject210.bin"/><Relationship Id="rId18" Type="http://schemas.openxmlformats.org/officeDocument/2006/relationships/image" Target="../media/image194.emf"/><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191.emf"/><Relationship Id="rId17" Type="http://schemas.openxmlformats.org/officeDocument/2006/relationships/oleObject" Target="../embeddings/oleObject212.bin"/><Relationship Id="rId2" Type="http://schemas.openxmlformats.org/officeDocument/2006/relationships/slideLayout" Target="../slideLayouts/slideLayout13.xml"/><Relationship Id="rId16" Type="http://schemas.openxmlformats.org/officeDocument/2006/relationships/image" Target="../media/image193.emf"/><Relationship Id="rId20" Type="http://schemas.openxmlformats.org/officeDocument/2006/relationships/image" Target="../media/image195.emf"/><Relationship Id="rId1" Type="http://schemas.openxmlformats.org/officeDocument/2006/relationships/vmlDrawing" Target="../drawings/vmlDrawing32.vml"/><Relationship Id="rId6" Type="http://schemas.openxmlformats.org/officeDocument/2006/relationships/image" Target="../media/image188.emf"/><Relationship Id="rId11" Type="http://schemas.openxmlformats.org/officeDocument/2006/relationships/oleObject" Target="../embeddings/oleObject209.bin"/><Relationship Id="rId5" Type="http://schemas.openxmlformats.org/officeDocument/2006/relationships/oleObject" Target="../embeddings/oleObject206.bin"/><Relationship Id="rId15" Type="http://schemas.openxmlformats.org/officeDocument/2006/relationships/oleObject" Target="../embeddings/oleObject211.bin"/><Relationship Id="rId10" Type="http://schemas.openxmlformats.org/officeDocument/2006/relationships/image" Target="../media/image190.emf"/><Relationship Id="rId19" Type="http://schemas.openxmlformats.org/officeDocument/2006/relationships/oleObject" Target="../embeddings/oleObject213.bin"/><Relationship Id="rId4" Type="http://schemas.openxmlformats.org/officeDocument/2006/relationships/image" Target="../media/image169.wmf"/><Relationship Id="rId9" Type="http://schemas.openxmlformats.org/officeDocument/2006/relationships/oleObject" Target="../embeddings/oleObject208.bin"/><Relationship Id="rId14" Type="http://schemas.openxmlformats.org/officeDocument/2006/relationships/image" Target="../media/image192.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6.xml"/><Relationship Id="rId1" Type="http://schemas.openxmlformats.org/officeDocument/2006/relationships/vmlDrawing" Target="../drawings/vmlDrawing33.vml"/><Relationship Id="rId4" Type="http://schemas.openxmlformats.org/officeDocument/2006/relationships/image" Target="../media/image196.wmf"/></Relationships>
</file>

<file path=ppt/slides/_rels/slide43.xml.rels><?xml version="1.0" encoding="UTF-8" standalone="yes"?>
<Relationships xmlns="http://schemas.openxmlformats.org/package/2006/relationships"><Relationship Id="rId8" Type="http://schemas.openxmlformats.org/officeDocument/2006/relationships/image" Target="../media/image199.e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98.wmf"/><Relationship Id="rId5" Type="http://schemas.openxmlformats.org/officeDocument/2006/relationships/oleObject" Target="../embeddings/oleObject216.bin"/><Relationship Id="rId4" Type="http://schemas.openxmlformats.org/officeDocument/2006/relationships/image" Target="../media/image197.wmf"/></Relationships>
</file>

<file path=ppt/slides/_rels/slide44.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01.wmf"/><Relationship Id="rId11" Type="http://schemas.openxmlformats.org/officeDocument/2006/relationships/image" Target="../media/image203.wmf"/><Relationship Id="rId5" Type="http://schemas.openxmlformats.org/officeDocument/2006/relationships/oleObject" Target="../embeddings/oleObject219.bin"/><Relationship Id="rId10" Type="http://schemas.openxmlformats.org/officeDocument/2006/relationships/oleObject" Target="../embeddings/oleObject221.bin"/><Relationship Id="rId4" Type="http://schemas.openxmlformats.org/officeDocument/2006/relationships/image" Target="../media/image200.wmf"/><Relationship Id="rId9" Type="http://schemas.openxmlformats.org/officeDocument/2006/relationships/hyperlink" Target="multisim11&#25968;&#23383;&#30005;&#36335;&#20223;&#30495;&#25945;&#23398;/&#31532;&#20108;&#31456;&#20223;&#30495;/&#22855;&#20598;&#21028;&#21035;&#22120;.ms1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5.bin"/><Relationship Id="rId1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 Id="rId14" Type="http://schemas.openxmlformats.org/officeDocument/2006/relationships/image" Target="../media/image15.w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 Id="rId1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66725" y="836613"/>
            <a:ext cx="73167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533232"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4000">
                <a:solidFill>
                  <a:srgbClr val="CC0000"/>
                </a:solidFill>
                <a:latin typeface="Times New Roman" panose="02020603050405020304" pitchFamily="18" charset="0"/>
                <a:ea typeface="楷体_GB2312" pitchFamily="49" charset="-122"/>
              </a:rPr>
              <a:t>2 .</a:t>
            </a:r>
            <a:r>
              <a:rPr lang="zh-CN" altLang="en-US" sz="4000">
                <a:solidFill>
                  <a:srgbClr val="CC0000"/>
                </a:solidFill>
                <a:latin typeface="楷体_GB2312" pitchFamily="49" charset="-122"/>
                <a:ea typeface="楷体_GB2312" pitchFamily="49" charset="-122"/>
              </a:rPr>
              <a:t>逻辑代数与硬件描述语言基础</a:t>
            </a:r>
            <a:endParaRPr lang="zh-CN" altLang="en-US" sz="4000" b="0">
              <a:solidFill>
                <a:srgbClr val="CC0000"/>
              </a:solidFill>
              <a:latin typeface="Arial" panose="020B0604020202020204" pitchFamily="34" charset="0"/>
            </a:endParaRPr>
          </a:p>
        </p:txBody>
      </p:sp>
      <p:sp>
        <p:nvSpPr>
          <p:cNvPr id="532483" name="Rectangle 3"/>
          <p:cNvSpPr>
            <a:spLocks noChangeArrowheads="1"/>
          </p:cNvSpPr>
          <p:nvPr/>
        </p:nvSpPr>
        <p:spPr bwMode="auto">
          <a:xfrm>
            <a:off x="971550" y="2843213"/>
            <a:ext cx="7180263"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6057900"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6057900"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6057900"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6057900"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6057900"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6057900"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6057900"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6057900"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6057900"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solidFill>
                  <a:srgbClr val="0000FF"/>
                </a:solidFill>
                <a:latin typeface="Times New Roman" panose="02020603050405020304" pitchFamily="18" charset="0"/>
                <a:ea typeface="楷体_GB2312" pitchFamily="49" charset="-122"/>
                <a:hlinkClick r:id="rId2" action="ppaction://hlinksldjump"/>
              </a:rPr>
              <a:t>2.1</a:t>
            </a:r>
            <a:r>
              <a:rPr lang="en-US" altLang="zh-CN" sz="3600">
                <a:solidFill>
                  <a:srgbClr val="0000FF"/>
                </a:solidFill>
                <a:latin typeface="楷体_GB2312" pitchFamily="49" charset="-122"/>
                <a:ea typeface="楷体_GB2312" pitchFamily="49" charset="-122"/>
                <a:hlinkClick r:id="rId2" action="ppaction://hlinksldjump"/>
              </a:rPr>
              <a:t>  </a:t>
            </a:r>
            <a:r>
              <a:rPr lang="zh-CN" altLang="en-US" sz="3600">
                <a:solidFill>
                  <a:srgbClr val="0000FF"/>
                </a:solidFill>
                <a:latin typeface="楷体_GB2312" pitchFamily="49" charset="-122"/>
                <a:ea typeface="楷体_GB2312" pitchFamily="49" charset="-122"/>
                <a:hlinkClick r:id="rId2" action="ppaction://hlinksldjump"/>
              </a:rPr>
              <a:t>逻辑代数的基本定律与规则</a:t>
            </a:r>
            <a:endParaRPr lang="zh-CN" altLang="en-US" sz="3600">
              <a:solidFill>
                <a:srgbClr val="0000FF"/>
              </a:solidFill>
              <a:latin typeface="楷体_GB2312" pitchFamily="49" charset="-122"/>
              <a:ea typeface="楷体_GB2312" pitchFamily="49" charset="-122"/>
            </a:endParaRPr>
          </a:p>
          <a:p>
            <a:pPr eaLnBrk="1" hangingPunct="1"/>
            <a:r>
              <a:rPr lang="zh-CN" altLang="en-US" sz="3600">
                <a:solidFill>
                  <a:srgbClr val="0000FF"/>
                </a:solidFill>
                <a:latin typeface="楷体_GB2312" pitchFamily="49" charset="-122"/>
                <a:ea typeface="楷体_GB2312" pitchFamily="49" charset="-122"/>
              </a:rPr>
              <a:t>    </a:t>
            </a:r>
          </a:p>
          <a:p>
            <a:pPr eaLnBrk="1" hangingPunct="1"/>
            <a:r>
              <a:rPr lang="en-US" altLang="zh-CN" sz="3600">
                <a:solidFill>
                  <a:srgbClr val="0000FF"/>
                </a:solidFill>
                <a:latin typeface="Times New Roman" panose="02020603050405020304" pitchFamily="18" charset="0"/>
                <a:ea typeface="楷体_GB2312" pitchFamily="49" charset="-122"/>
                <a:hlinkClick r:id="rId3" action="ppaction://hlinkpres?slideindex=1&amp;slidetitle="/>
              </a:rPr>
              <a:t>2.2</a:t>
            </a:r>
            <a:r>
              <a:rPr lang="en-US" altLang="zh-CN" sz="3600">
                <a:solidFill>
                  <a:srgbClr val="0000FF"/>
                </a:solidFill>
                <a:latin typeface="楷体_GB2312" pitchFamily="49" charset="-122"/>
                <a:ea typeface="楷体_GB2312" pitchFamily="49" charset="-122"/>
                <a:hlinkClick r:id="rId3" action="ppaction://hlinkpres?slideindex=1&amp;slidetitle="/>
              </a:rPr>
              <a:t>  </a:t>
            </a:r>
            <a:r>
              <a:rPr lang="zh-CN" altLang="en-US" sz="3600">
                <a:solidFill>
                  <a:srgbClr val="0000FF"/>
                </a:solidFill>
                <a:latin typeface="楷体_GB2312" pitchFamily="49" charset="-122"/>
                <a:ea typeface="楷体_GB2312" pitchFamily="49" charset="-122"/>
                <a:hlinkClick r:id="rId3" action="ppaction://hlinkpres?slideindex=1&amp;slidetitle="/>
              </a:rPr>
              <a:t>逻辑函数的卡诺图化简法</a:t>
            </a:r>
            <a:endParaRPr lang="zh-CN" altLang="en-US" sz="3600">
              <a:solidFill>
                <a:srgbClr val="0000FF"/>
              </a:solidFill>
              <a:latin typeface="楷体_GB2312" pitchFamily="49" charset="-122"/>
              <a:ea typeface="楷体_GB2312" pitchFamily="49" charset="-122"/>
            </a:endParaRPr>
          </a:p>
          <a:p>
            <a:pPr eaLnBrk="1" hangingPunct="1"/>
            <a:r>
              <a:rPr lang="zh-CN" altLang="en-US" sz="3600">
                <a:solidFill>
                  <a:srgbClr val="0000FF"/>
                </a:solidFill>
                <a:latin typeface="楷体_GB2312" pitchFamily="49" charset="-122"/>
                <a:ea typeface="楷体_GB2312"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wipe(up)">
                                      <p:cBhvr>
                                        <p:cTn id="7" dur="500"/>
                                        <p:tgtEl>
                                          <p:spTgt spid="532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ext Box 2"/>
          <p:cNvSpPr txBox="1">
            <a:spLocks noChangeArrowheads="1"/>
          </p:cNvSpPr>
          <p:nvPr/>
        </p:nvSpPr>
        <p:spPr bwMode="auto">
          <a:xfrm>
            <a:off x="285750" y="981075"/>
            <a:ext cx="85058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400">
                <a:solidFill>
                  <a:srgbClr val="33CC33"/>
                </a:solidFill>
                <a:latin typeface="楷体_GB2312" pitchFamily="49" charset="-122"/>
                <a:ea typeface="楷体_GB2312" pitchFamily="49" charset="-122"/>
              </a:rPr>
              <a:t>1.</a:t>
            </a:r>
            <a:r>
              <a:rPr kumimoji="1" lang="zh-CN" altLang="en-US" sz="2400">
                <a:solidFill>
                  <a:srgbClr val="33CC33"/>
                </a:solidFill>
                <a:latin typeface="楷体_GB2312" pitchFamily="49" charset="-122"/>
                <a:ea typeface="楷体_GB2312" pitchFamily="49" charset="-122"/>
              </a:rPr>
              <a:t>代入规则：</a:t>
            </a:r>
            <a:r>
              <a:rPr kumimoji="1" lang="zh-CN" altLang="en-US" sz="2400">
                <a:latin typeface="宋体" panose="02010600030101010101" pitchFamily="2" charset="-122"/>
              </a:rPr>
              <a:t>任何一个含有变量</a:t>
            </a:r>
            <a:r>
              <a:rPr kumimoji="1" lang="en-US" altLang="zh-CN" sz="2400" i="1">
                <a:latin typeface="宋体" panose="02010600030101010101" pitchFamily="2" charset="-122"/>
              </a:rPr>
              <a:t>A</a:t>
            </a:r>
            <a:r>
              <a:rPr kumimoji="1" lang="zh-CN" altLang="en-US" sz="2400">
                <a:latin typeface="宋体" panose="02010600030101010101" pitchFamily="2" charset="-122"/>
              </a:rPr>
              <a:t>的逻辑等式中，若将等式中所有变量</a:t>
            </a:r>
            <a:r>
              <a:rPr kumimoji="1" lang="en-US" altLang="zh-CN" sz="2400" i="1">
                <a:latin typeface="宋体" panose="02010600030101010101" pitchFamily="2" charset="-122"/>
              </a:rPr>
              <a:t>A</a:t>
            </a:r>
            <a:r>
              <a:rPr kumimoji="1" lang="zh-CN" altLang="en-US" sz="2400">
                <a:latin typeface="宋体" panose="02010600030101010101" pitchFamily="2" charset="-122"/>
              </a:rPr>
              <a:t>都代之以另一个逻辑函数</a:t>
            </a:r>
            <a:r>
              <a:rPr kumimoji="1" lang="en-US" altLang="zh-CN" sz="2400">
                <a:latin typeface="宋体" panose="02010600030101010101" pitchFamily="2" charset="-122"/>
              </a:rPr>
              <a:t>Y</a:t>
            </a:r>
            <a:r>
              <a:rPr kumimoji="1" lang="zh-CN" altLang="en-US" sz="2400">
                <a:latin typeface="宋体" panose="02010600030101010101" pitchFamily="2" charset="-122"/>
              </a:rPr>
              <a:t>，则等式仍然成立。</a:t>
            </a:r>
          </a:p>
        </p:txBody>
      </p:sp>
      <p:graphicFrame>
        <p:nvGraphicFramePr>
          <p:cNvPr id="530435" name="Object 3"/>
          <p:cNvGraphicFramePr>
            <a:graphicFrameLocks noChangeAspect="1"/>
          </p:cNvGraphicFramePr>
          <p:nvPr/>
        </p:nvGraphicFramePr>
        <p:xfrm>
          <a:off x="1998663" y="5070475"/>
          <a:ext cx="2384425" cy="519113"/>
        </p:xfrm>
        <a:graphic>
          <a:graphicData uri="http://schemas.openxmlformats.org/presentationml/2006/ole">
            <mc:AlternateContent xmlns:mc="http://schemas.openxmlformats.org/markup-compatibility/2006">
              <mc:Choice xmlns:v="urn:schemas-microsoft-com:vml" Requires="v">
                <p:oleObj spid="_x0000_s14373" name="Equation" r:id="rId3" imgW="990170" imgH="215806" progId="Equation.DSMT4">
                  <p:embed/>
                </p:oleObj>
              </mc:Choice>
              <mc:Fallback>
                <p:oleObj name="Equation" r:id="rId3" imgW="990170" imgH="21580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5070475"/>
                        <a:ext cx="23844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0436" name="Object 4"/>
          <p:cNvGraphicFramePr>
            <a:graphicFrameLocks noChangeAspect="1"/>
          </p:cNvGraphicFramePr>
          <p:nvPr/>
        </p:nvGraphicFramePr>
        <p:xfrm>
          <a:off x="1792288" y="1981200"/>
          <a:ext cx="2894012" cy="436563"/>
        </p:xfrm>
        <a:graphic>
          <a:graphicData uri="http://schemas.openxmlformats.org/presentationml/2006/ole">
            <mc:AlternateContent xmlns:mc="http://schemas.openxmlformats.org/markup-compatibility/2006">
              <mc:Choice xmlns:v="urn:schemas-microsoft-com:vml" Requires="v">
                <p:oleObj spid="_x0000_s14374" name="Equation" r:id="rId5" imgW="1346200" imgH="203200" progId="Equation.DSMT4">
                  <p:embed/>
                </p:oleObj>
              </mc:Choice>
              <mc:Fallback>
                <p:oleObj name="Equation" r:id="rId5" imgW="13462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288" y="1981200"/>
                        <a:ext cx="289401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0437" name="Object 5"/>
          <p:cNvGraphicFramePr>
            <a:graphicFrameLocks noChangeAspect="1"/>
          </p:cNvGraphicFramePr>
          <p:nvPr>
            <p:extLst>
              <p:ext uri="{D42A27DB-BD31-4B8C-83A1-F6EECF244321}">
                <p14:modId xmlns:p14="http://schemas.microsoft.com/office/powerpoint/2010/main" val="3722340455"/>
              </p:ext>
            </p:extLst>
          </p:nvPr>
        </p:nvGraphicFramePr>
        <p:xfrm>
          <a:off x="1831975" y="2498725"/>
          <a:ext cx="6551613" cy="519113"/>
        </p:xfrm>
        <a:graphic>
          <a:graphicData uri="http://schemas.openxmlformats.org/presentationml/2006/ole">
            <mc:AlternateContent xmlns:mc="http://schemas.openxmlformats.org/markup-compatibility/2006">
              <mc:Choice xmlns:v="urn:schemas-microsoft-com:vml" Requires="v">
                <p:oleObj spid="_x0000_s14375" name="Equation" r:id="rId7" imgW="3047760" imgH="241200" progId="Equation.DSMT4">
                  <p:embed/>
                </p:oleObj>
              </mc:Choice>
              <mc:Fallback>
                <p:oleObj name="Equation" r:id="rId7" imgW="3047760" imgH="241200" progId="Equation.DSMT4">
                  <p:embed/>
                  <p:pic>
                    <p:nvPicPr>
                      <p:cNvPr id="0" name="Object 5"/>
                      <p:cNvPicPr>
                        <a:picLocks noChangeAspect="1" noChangeArrowheads="1"/>
                      </p:cNvPicPr>
                      <p:nvPr/>
                    </p:nvPicPr>
                    <p:blipFill>
                      <a:blip r:embed="rId8"/>
                      <a:srcRect/>
                      <a:stretch>
                        <a:fillRect/>
                      </a:stretch>
                    </p:blipFill>
                    <p:spPr bwMode="auto">
                      <a:xfrm>
                        <a:off x="1831975" y="2498725"/>
                        <a:ext cx="65516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0438" name="Rectangle 6"/>
          <p:cNvSpPr>
            <a:spLocks noChangeArrowheads="1"/>
          </p:cNvSpPr>
          <p:nvPr/>
        </p:nvSpPr>
        <p:spPr bwMode="auto">
          <a:xfrm>
            <a:off x="285750" y="3797300"/>
            <a:ext cx="86820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33CC33"/>
                </a:solidFill>
                <a:latin typeface="楷体_GB2312" pitchFamily="49" charset="-122"/>
                <a:ea typeface="楷体_GB2312" pitchFamily="49" charset="-122"/>
              </a:rPr>
              <a:t>2.</a:t>
            </a:r>
            <a:r>
              <a:rPr kumimoji="1" lang="zh-CN" altLang="en-US" sz="2400">
                <a:solidFill>
                  <a:srgbClr val="33CC33"/>
                </a:solidFill>
                <a:latin typeface="楷体_GB2312" pitchFamily="49" charset="-122"/>
                <a:ea typeface="楷体_GB2312" pitchFamily="49" charset="-122"/>
              </a:rPr>
              <a:t>反演规则：</a:t>
            </a:r>
            <a:r>
              <a:rPr kumimoji="1" lang="zh-CN" altLang="en-US" sz="2400">
                <a:latin typeface="Times New Roman" panose="02020603050405020304" pitchFamily="18" charset="0"/>
              </a:rPr>
              <a:t>对一个原函数求反函数的过程叫做反演。将原逻辑函数中所有的</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变成“</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变成“</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0</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1</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1</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0</a:t>
            </a:r>
            <a:r>
              <a:rPr kumimoji="1" lang="zh-CN" altLang="en-US" sz="2400">
                <a:solidFill>
                  <a:srgbClr val="0000FF"/>
                </a:solidFill>
                <a:latin typeface="Times New Roman" panose="02020603050405020304" pitchFamily="18" charset="0"/>
              </a:rPr>
              <a:t>；原变量换成反变量，反变量换成原变量。</a:t>
            </a:r>
          </a:p>
        </p:txBody>
      </p:sp>
      <p:graphicFrame>
        <p:nvGraphicFramePr>
          <p:cNvPr id="530439" name="Object 7"/>
          <p:cNvGraphicFramePr>
            <a:graphicFrameLocks noChangeAspect="1"/>
          </p:cNvGraphicFramePr>
          <p:nvPr/>
        </p:nvGraphicFramePr>
        <p:xfrm>
          <a:off x="2000250" y="5602288"/>
          <a:ext cx="6048375" cy="611187"/>
        </p:xfrm>
        <a:graphic>
          <a:graphicData uri="http://schemas.openxmlformats.org/presentationml/2006/ole">
            <mc:AlternateContent xmlns:mc="http://schemas.openxmlformats.org/markup-compatibility/2006">
              <mc:Choice xmlns:v="urn:schemas-microsoft-com:vml" Requires="v">
                <p:oleObj spid="_x0000_s14376" name="Equation" r:id="rId9" imgW="2387600" imgH="241300" progId="Equation.DSMT4">
                  <p:embed/>
                </p:oleObj>
              </mc:Choice>
              <mc:Fallback>
                <p:oleObj name="Equation" r:id="rId9" imgW="2387600" imgH="2413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5602288"/>
                        <a:ext cx="6048375"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40" name="Object 8"/>
          <p:cNvGraphicFramePr>
            <a:graphicFrameLocks noChangeAspect="1"/>
          </p:cNvGraphicFramePr>
          <p:nvPr/>
        </p:nvGraphicFramePr>
        <p:xfrm>
          <a:off x="360363" y="3114675"/>
          <a:ext cx="3783012" cy="549275"/>
        </p:xfrm>
        <a:graphic>
          <a:graphicData uri="http://schemas.openxmlformats.org/presentationml/2006/ole">
            <mc:AlternateContent xmlns:mc="http://schemas.openxmlformats.org/markup-compatibility/2006">
              <mc:Choice xmlns:v="urn:schemas-microsoft-com:vml" Requires="v">
                <p:oleObj spid="_x0000_s14377" name="Equation" r:id="rId11" imgW="1765300" imgH="254000" progId="Equation.DSMT4">
                  <p:embed/>
                </p:oleObj>
              </mc:Choice>
              <mc:Fallback>
                <p:oleObj name="Equation" r:id="rId11" imgW="1765300" imgH="2540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363" y="3114675"/>
                        <a:ext cx="37830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0441" name="Object 9"/>
          <p:cNvGraphicFramePr>
            <a:graphicFrameLocks noChangeAspect="1"/>
          </p:cNvGraphicFramePr>
          <p:nvPr/>
        </p:nvGraphicFramePr>
        <p:xfrm>
          <a:off x="4592638" y="3090863"/>
          <a:ext cx="4241800" cy="600075"/>
        </p:xfrm>
        <a:graphic>
          <a:graphicData uri="http://schemas.openxmlformats.org/presentationml/2006/ole">
            <mc:AlternateContent xmlns:mc="http://schemas.openxmlformats.org/markup-compatibility/2006">
              <mc:Choice xmlns:v="urn:schemas-microsoft-com:vml" Requires="v">
                <p:oleObj spid="_x0000_s14378" name="Equation" r:id="rId13" imgW="1790700" imgH="254000" progId="Equation.DSMT4">
                  <p:embed/>
                </p:oleObj>
              </mc:Choice>
              <mc:Fallback>
                <p:oleObj name="Equation" r:id="rId13" imgW="1790700" imgH="2540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2638" y="3090863"/>
                        <a:ext cx="42418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0442" name="Text Box 10"/>
          <p:cNvSpPr txBox="1">
            <a:spLocks noChangeArrowheads="1"/>
          </p:cNvSpPr>
          <p:nvPr/>
        </p:nvSpPr>
        <p:spPr bwMode="auto">
          <a:xfrm>
            <a:off x="919163" y="1917700"/>
            <a:ext cx="81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CC66"/>
                </a:solidFill>
                <a:latin typeface="Times New Roman" panose="02020603050405020304" pitchFamily="18" charset="0"/>
                <a:ea typeface="楷体_GB2312" pitchFamily="49" charset="-122"/>
              </a:rPr>
              <a:t>例：</a:t>
            </a:r>
          </a:p>
        </p:txBody>
      </p:sp>
      <p:sp>
        <p:nvSpPr>
          <p:cNvPr id="530443" name="Text Box 11"/>
          <p:cNvSpPr txBox="1">
            <a:spLocks noChangeArrowheads="1"/>
          </p:cNvSpPr>
          <p:nvPr/>
        </p:nvSpPr>
        <p:spPr bwMode="auto">
          <a:xfrm>
            <a:off x="1287463" y="5103813"/>
            <a:ext cx="81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dirty="0">
                <a:solidFill>
                  <a:srgbClr val="00CC66"/>
                </a:solidFill>
                <a:latin typeface="Times New Roman" panose="02020603050405020304" pitchFamily="18" charset="0"/>
                <a:ea typeface="楷体_GB2312" pitchFamily="49" charset="-122"/>
              </a:rPr>
              <a:t>例：</a:t>
            </a:r>
          </a:p>
        </p:txBody>
      </p:sp>
      <p:sp>
        <p:nvSpPr>
          <p:cNvPr id="14348" name="Text Box 21"/>
          <p:cNvSpPr txBox="1">
            <a:spLocks noChangeArrowheads="1"/>
          </p:cNvSpPr>
          <p:nvPr/>
        </p:nvSpPr>
        <p:spPr bwMode="auto">
          <a:xfrm>
            <a:off x="219075" y="120650"/>
            <a:ext cx="416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1.2</a:t>
            </a:r>
            <a:r>
              <a:rPr kumimoji="1" lang="zh-CN" altLang="en-US" sz="2400">
                <a:solidFill>
                  <a:srgbClr val="CC0000"/>
                </a:solidFill>
                <a:latin typeface="Times New Roman" panose="02020603050405020304" pitchFamily="18" charset="0"/>
                <a:ea typeface="楷体_GB2312" pitchFamily="49" charset="-122"/>
              </a:rPr>
              <a:t>　逻辑代数的基本规则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0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0442"/>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530436"/>
                                        </p:tgtEl>
                                        <p:attrNameLst>
                                          <p:attrName>style.visibility</p:attrName>
                                        </p:attrNameLst>
                                      </p:cBhvr>
                                      <p:to>
                                        <p:strVal val="visible"/>
                                      </p:to>
                                    </p:set>
                                    <p:animEffect transition="in" filter="wipe(left)">
                                      <p:cBhvr>
                                        <p:cTn id="14" dur="500"/>
                                        <p:tgtEl>
                                          <p:spTgt spid="5304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530437"/>
                                        </p:tgtEl>
                                        <p:attrNameLst>
                                          <p:attrName>style.visibility</p:attrName>
                                        </p:attrNameLst>
                                      </p:cBhvr>
                                      <p:to>
                                        <p:strVal val="visible"/>
                                      </p:to>
                                    </p:set>
                                    <p:animEffect transition="in" filter="wipe(left)">
                                      <p:cBhvr>
                                        <p:cTn id="19" dur="500"/>
                                        <p:tgtEl>
                                          <p:spTgt spid="5304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nodeType="clickEffect">
                                  <p:stCondLst>
                                    <p:cond delay="0"/>
                                  </p:stCondLst>
                                  <p:childTnLst>
                                    <p:set>
                                      <p:cBhvr>
                                        <p:cTn id="23" dur="1" fill="hold">
                                          <p:stCondLst>
                                            <p:cond delay="0"/>
                                          </p:stCondLst>
                                        </p:cTn>
                                        <p:tgtEl>
                                          <p:spTgt spid="530440"/>
                                        </p:tgtEl>
                                        <p:attrNameLst>
                                          <p:attrName>style.visibility</p:attrName>
                                        </p:attrNameLst>
                                      </p:cBhvr>
                                      <p:to>
                                        <p:strVal val="visible"/>
                                      </p:to>
                                    </p:set>
                                    <p:animEffect transition="in" filter="slide(fromTop)">
                                      <p:cBhvr>
                                        <p:cTn id="24" dur="500"/>
                                        <p:tgtEl>
                                          <p:spTgt spid="53044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530441"/>
                                        </p:tgtEl>
                                        <p:attrNameLst>
                                          <p:attrName>style.visibility</p:attrName>
                                        </p:attrNameLst>
                                      </p:cBhvr>
                                      <p:to>
                                        <p:strVal val="visible"/>
                                      </p:to>
                                    </p:set>
                                    <p:animEffect transition="in" filter="slide(fromTop)">
                                      <p:cBhvr>
                                        <p:cTn id="29" dur="500"/>
                                        <p:tgtEl>
                                          <p:spTgt spid="53044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3043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530443"/>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530435"/>
                                        </p:tgtEl>
                                        <p:attrNameLst>
                                          <p:attrName>style.visibility</p:attrName>
                                        </p:attrNameLst>
                                      </p:cBhvr>
                                      <p:to>
                                        <p:strVal val="visible"/>
                                      </p:to>
                                    </p:set>
                                    <p:animEffect transition="in" filter="wipe(left)">
                                      <p:cBhvr>
                                        <p:cTn id="41" dur="500"/>
                                        <p:tgtEl>
                                          <p:spTgt spid="530435"/>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530439"/>
                                        </p:tgtEl>
                                        <p:attrNameLst>
                                          <p:attrName>style.visibility</p:attrName>
                                        </p:attrNameLst>
                                      </p:cBhvr>
                                      <p:to>
                                        <p:strVal val="visible"/>
                                      </p:to>
                                    </p:set>
                                    <p:animEffect transition="in" filter="wipe(left)">
                                      <p:cBhvr>
                                        <p:cTn id="45" dur="500"/>
                                        <p:tgtEl>
                                          <p:spTgt spid="53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4" grpId="0" autoUpdateAnimBg="0"/>
      <p:bldP spid="530438" grpId="0" autoUpdateAnimBg="0"/>
      <p:bldP spid="530442" grpId="0" autoUpdateAnimBg="0"/>
      <p:bldP spid="5304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312738" y="4306888"/>
            <a:ext cx="849471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33CC33"/>
                </a:solidFill>
                <a:latin typeface="楷体_GB2312" pitchFamily="49" charset="-122"/>
                <a:ea typeface="楷体_GB2312" pitchFamily="49" charset="-122"/>
              </a:rPr>
              <a:t>3.</a:t>
            </a:r>
            <a:r>
              <a:rPr kumimoji="1" lang="zh-CN" altLang="en-US" sz="2400">
                <a:solidFill>
                  <a:srgbClr val="33CC33"/>
                </a:solidFill>
                <a:latin typeface="楷体_GB2312" pitchFamily="49" charset="-122"/>
                <a:ea typeface="楷体_GB2312" pitchFamily="49" charset="-122"/>
              </a:rPr>
              <a:t>对偶规则：</a:t>
            </a:r>
            <a:r>
              <a:rPr kumimoji="1" lang="zh-CN" altLang="en-US" sz="2400">
                <a:latin typeface="Times New Roman" panose="02020603050405020304" pitchFamily="18" charset="0"/>
              </a:rPr>
              <a:t>如果把任何一个逻辑表达式</a:t>
            </a:r>
            <a:r>
              <a:rPr kumimoji="1" lang="zh-CN" altLang="en-US" sz="2400">
                <a:solidFill>
                  <a:srgbClr val="0000FF"/>
                </a:solidFill>
                <a:latin typeface="Times New Roman" panose="02020603050405020304" pitchFamily="18" charset="0"/>
              </a:rPr>
              <a:t>中的“</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0</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1</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1</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0</a:t>
            </a:r>
            <a:r>
              <a:rPr kumimoji="1" lang="zh-CN" altLang="en-US" sz="2400">
                <a:solidFill>
                  <a:srgbClr val="0000FF"/>
                </a:solidFill>
                <a:latin typeface="Times New Roman" panose="02020603050405020304" pitchFamily="18" charset="0"/>
              </a:rPr>
              <a:t>，就得到</a:t>
            </a:r>
            <a:r>
              <a:rPr kumimoji="1" lang="en-US" altLang="zh-CN" sz="2400">
                <a:solidFill>
                  <a:srgbClr val="0000FF"/>
                </a:solidFill>
                <a:latin typeface="Times New Roman" panose="02020603050405020304" pitchFamily="18" charset="0"/>
              </a:rPr>
              <a:t>Y</a:t>
            </a:r>
            <a:r>
              <a:rPr kumimoji="1" lang="zh-CN" altLang="en-US" sz="2400">
                <a:solidFill>
                  <a:srgbClr val="0000FF"/>
                </a:solidFill>
                <a:latin typeface="Times New Roman" panose="02020603050405020304" pitchFamily="18" charset="0"/>
              </a:rPr>
              <a:t>的对偶式</a:t>
            </a:r>
          </a:p>
        </p:txBody>
      </p:sp>
      <p:graphicFrame>
        <p:nvGraphicFramePr>
          <p:cNvPr id="531459" name="Object 3"/>
          <p:cNvGraphicFramePr>
            <a:graphicFrameLocks noChangeAspect="1"/>
          </p:cNvGraphicFramePr>
          <p:nvPr/>
        </p:nvGraphicFramePr>
        <p:xfrm>
          <a:off x="1633538" y="5278438"/>
          <a:ext cx="2435225" cy="493712"/>
        </p:xfrm>
        <a:graphic>
          <a:graphicData uri="http://schemas.openxmlformats.org/presentationml/2006/ole">
            <mc:AlternateContent xmlns:mc="http://schemas.openxmlformats.org/markup-compatibility/2006">
              <mc:Choice xmlns:v="urn:schemas-microsoft-com:vml" Requires="v">
                <p:oleObj spid="_x0000_s15395" name="Equation" r:id="rId3" imgW="1193800" imgH="241300" progId="Equation.DSMT4">
                  <p:embed/>
                </p:oleObj>
              </mc:Choice>
              <mc:Fallback>
                <p:oleObj name="Equation" r:id="rId3" imgW="11938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5278438"/>
                        <a:ext cx="243522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1460" name="Object 4"/>
          <p:cNvGraphicFramePr>
            <a:graphicFrameLocks noChangeAspect="1"/>
          </p:cNvGraphicFramePr>
          <p:nvPr/>
        </p:nvGraphicFramePr>
        <p:xfrm>
          <a:off x="4429125" y="5273675"/>
          <a:ext cx="2286000" cy="488950"/>
        </p:xfrm>
        <a:graphic>
          <a:graphicData uri="http://schemas.openxmlformats.org/presentationml/2006/ole">
            <mc:AlternateContent xmlns:mc="http://schemas.openxmlformats.org/markup-compatibility/2006">
              <mc:Choice xmlns:v="urn:schemas-microsoft-com:vml" Requires="v">
                <p:oleObj spid="_x0000_s15396" name="Equation" r:id="rId5" imgW="1002865" imgH="215806" progId="Equation.DSMT4">
                  <p:embed/>
                </p:oleObj>
              </mc:Choice>
              <mc:Fallback>
                <p:oleObj name="Equation" r:id="rId5" imgW="1002865" imgH="21580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5273675"/>
                        <a:ext cx="2286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1461" name="Text Box 5"/>
          <p:cNvSpPr txBox="1">
            <a:spLocks noChangeArrowheads="1"/>
          </p:cNvSpPr>
          <p:nvPr/>
        </p:nvSpPr>
        <p:spPr bwMode="auto">
          <a:xfrm>
            <a:off x="374650" y="2330450"/>
            <a:ext cx="818991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Arial Narrow" panose="020B0606020202030204" pitchFamily="34" charset="0"/>
                <a:ea typeface="宋体" panose="02010600030101010101" pitchFamily="2" charset="-122"/>
              </a:defRPr>
            </a:lvl1pPr>
            <a:lvl2pPr marL="914400" indent="-457200">
              <a:defRPr b="1">
                <a:solidFill>
                  <a:schemeClr val="tx1"/>
                </a:solidFill>
                <a:latin typeface="Arial Narrow" panose="020B0606020202030204" pitchFamily="34" charset="0"/>
                <a:ea typeface="宋体" panose="02010600030101010101" pitchFamily="2" charset="-122"/>
              </a:defRPr>
            </a:lvl2pPr>
            <a:lvl3pPr marL="1371600" indent="-457200">
              <a:defRPr b="1">
                <a:solidFill>
                  <a:schemeClr val="tx1"/>
                </a:solidFill>
                <a:latin typeface="Arial Narrow" panose="020B0606020202030204" pitchFamily="34" charset="0"/>
                <a:ea typeface="宋体" panose="02010600030101010101" pitchFamily="2" charset="-122"/>
              </a:defRPr>
            </a:lvl3pPr>
            <a:lvl4pPr marL="1828800" indent="-457200">
              <a:defRPr b="1">
                <a:solidFill>
                  <a:schemeClr val="tx1"/>
                </a:solidFill>
                <a:latin typeface="Arial Narrow" panose="020B0606020202030204" pitchFamily="34" charset="0"/>
                <a:ea typeface="宋体" panose="02010600030101010101" pitchFamily="2" charset="-122"/>
              </a:defRPr>
            </a:lvl4pPr>
            <a:lvl5pPr marL="2286000" indent="-457200">
              <a:defRPr b="1">
                <a:solidFill>
                  <a:schemeClr val="tx1"/>
                </a:solidFill>
                <a:latin typeface="Arial Narrow" panose="020B0606020202030204" pitchFamily="34" charset="0"/>
                <a:ea typeface="宋体" panose="02010600030101010101" pitchFamily="2" charset="-122"/>
              </a:defRPr>
            </a:lvl5pPr>
            <a:lvl6pPr marL="27432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2004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6576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1148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FF3300"/>
                </a:solidFill>
                <a:latin typeface="Tahoma" panose="020B0604030504040204" pitchFamily="34" charset="0"/>
                <a:ea typeface="楷体_GB2312" pitchFamily="49" charset="-122"/>
              </a:rPr>
              <a:t>注意：</a:t>
            </a:r>
            <a:r>
              <a:rPr kumimoji="1" lang="en-US" altLang="zh-CN" sz="2400" b="0">
                <a:latin typeface="Tahoma" panose="020B0604030504040204" pitchFamily="34" charset="0"/>
                <a:ea typeface="楷体_GB2312" pitchFamily="49" charset="-122"/>
              </a:rPr>
              <a:t>A.</a:t>
            </a:r>
            <a:r>
              <a:rPr kumimoji="1" lang="zh-CN" altLang="en-US" sz="2400">
                <a:latin typeface="Tahoma" panose="020B0604030504040204" pitchFamily="34" charset="0"/>
                <a:ea typeface="楷体_GB2312" pitchFamily="49" charset="-122"/>
              </a:rPr>
              <a:t>遵守“先括号、然后与、最后或”的运算优先顺序；</a:t>
            </a:r>
          </a:p>
          <a:p>
            <a:pPr eaLnBrk="1" hangingPunct="1">
              <a:spcBef>
                <a:spcPct val="50000"/>
              </a:spcBef>
            </a:pPr>
            <a:r>
              <a:rPr kumimoji="1" lang="zh-CN" altLang="en-US" sz="2400" b="0">
                <a:latin typeface="Times New Roman" panose="02020603050405020304" pitchFamily="18" charset="0"/>
              </a:rPr>
              <a:t>            </a:t>
            </a:r>
            <a:r>
              <a:rPr kumimoji="1" lang="en-US" altLang="zh-CN" sz="2400" b="0">
                <a:latin typeface="Tahoma" panose="020B0604030504040204" pitchFamily="34" charset="0"/>
              </a:rPr>
              <a:t>B.</a:t>
            </a:r>
            <a:r>
              <a:rPr kumimoji="1" lang="zh-CN" altLang="en-US" sz="2400">
                <a:latin typeface="Times New Roman" panose="02020603050405020304" pitchFamily="18" charset="0"/>
                <a:ea typeface="楷体_GB2312" pitchFamily="49" charset="-122"/>
              </a:rPr>
              <a:t>多个变量上的非号应保持不变</a:t>
            </a:r>
            <a:endParaRPr kumimoji="1" lang="zh-CN" altLang="en-US" sz="2400">
              <a:latin typeface="Times New Roman" panose="02020603050405020304" pitchFamily="18" charset="0"/>
            </a:endParaRPr>
          </a:p>
        </p:txBody>
      </p:sp>
      <p:sp>
        <p:nvSpPr>
          <p:cNvPr id="15366" name="Rectangle 6"/>
          <p:cNvSpPr>
            <a:spLocks noChangeArrowheads="1"/>
          </p:cNvSpPr>
          <p:nvPr/>
        </p:nvSpPr>
        <p:spPr bwMode="auto">
          <a:xfrm>
            <a:off x="312738" y="981075"/>
            <a:ext cx="8512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33CC33"/>
                </a:solidFill>
                <a:latin typeface="楷体_GB2312" pitchFamily="49" charset="-122"/>
                <a:ea typeface="楷体_GB2312" pitchFamily="49" charset="-122"/>
              </a:rPr>
              <a:t>2.</a:t>
            </a:r>
            <a:r>
              <a:rPr kumimoji="1" lang="zh-CN" altLang="en-US" sz="2400">
                <a:solidFill>
                  <a:srgbClr val="33CC33"/>
                </a:solidFill>
                <a:latin typeface="楷体_GB2312" pitchFamily="49" charset="-122"/>
                <a:ea typeface="楷体_GB2312" pitchFamily="49" charset="-122"/>
              </a:rPr>
              <a:t>反演规则：</a:t>
            </a:r>
            <a:r>
              <a:rPr kumimoji="1" lang="zh-CN" altLang="en-US" sz="2400">
                <a:latin typeface="Times New Roman" panose="02020603050405020304" pitchFamily="18" charset="0"/>
              </a:rPr>
              <a:t>对一个原函数求反函数的过程叫做反演。将原逻辑函数中所有的</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变成“</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变成“</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0</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1</a:t>
            </a:r>
            <a:r>
              <a:rPr kumimoji="1" lang="zh-CN" altLang="en-US" sz="2400">
                <a:solidFill>
                  <a:srgbClr val="0000FF"/>
                </a:solidFill>
                <a:latin typeface="Times New Roman" panose="02020603050405020304" pitchFamily="18" charset="0"/>
              </a:rPr>
              <a:t>，</a:t>
            </a:r>
            <a:r>
              <a:rPr kumimoji="1" lang="en-US" altLang="zh-CN" sz="2400">
                <a:solidFill>
                  <a:srgbClr val="0000FF"/>
                </a:solidFill>
                <a:latin typeface="Times New Roman" panose="02020603050405020304" pitchFamily="18" charset="0"/>
              </a:rPr>
              <a:t>1</a:t>
            </a:r>
            <a:r>
              <a:rPr kumimoji="1" lang="zh-CN" altLang="en-US" sz="2400">
                <a:solidFill>
                  <a:srgbClr val="0000FF"/>
                </a:solidFill>
                <a:latin typeface="Times New Roman" panose="02020603050405020304" pitchFamily="18" charset="0"/>
              </a:rPr>
              <a:t>换成</a:t>
            </a:r>
            <a:r>
              <a:rPr kumimoji="1" lang="en-US" altLang="zh-CN" sz="2400">
                <a:solidFill>
                  <a:srgbClr val="0000FF"/>
                </a:solidFill>
                <a:latin typeface="Times New Roman" panose="02020603050405020304" pitchFamily="18" charset="0"/>
              </a:rPr>
              <a:t>0</a:t>
            </a:r>
            <a:r>
              <a:rPr kumimoji="1" lang="zh-CN" altLang="en-US" sz="2400">
                <a:solidFill>
                  <a:srgbClr val="0000FF"/>
                </a:solidFill>
                <a:latin typeface="Times New Roman" panose="02020603050405020304" pitchFamily="18" charset="0"/>
              </a:rPr>
              <a:t>；</a:t>
            </a:r>
            <a:r>
              <a:rPr kumimoji="1" lang="zh-CN" altLang="en-US" sz="2400">
                <a:solidFill>
                  <a:srgbClr val="FF00FF"/>
                </a:solidFill>
                <a:latin typeface="Times New Roman" panose="02020603050405020304" pitchFamily="18" charset="0"/>
              </a:rPr>
              <a:t>原变量换成反变量，反变量换成原变量。</a:t>
            </a:r>
          </a:p>
        </p:txBody>
      </p:sp>
      <p:sp>
        <p:nvSpPr>
          <p:cNvPr id="531463" name="Text Box 7"/>
          <p:cNvSpPr txBox="1">
            <a:spLocks noChangeArrowheads="1"/>
          </p:cNvSpPr>
          <p:nvPr/>
        </p:nvSpPr>
        <p:spPr bwMode="auto">
          <a:xfrm>
            <a:off x="500063" y="3552825"/>
            <a:ext cx="81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CC66"/>
                </a:solidFill>
                <a:latin typeface="Times New Roman" panose="02020603050405020304" pitchFamily="18" charset="0"/>
                <a:ea typeface="楷体_GB2312" pitchFamily="49" charset="-122"/>
              </a:rPr>
              <a:t>例：</a:t>
            </a:r>
          </a:p>
        </p:txBody>
      </p:sp>
      <p:grpSp>
        <p:nvGrpSpPr>
          <p:cNvPr id="531464" name="Group 8"/>
          <p:cNvGrpSpPr>
            <a:grpSpLocks/>
          </p:cNvGrpSpPr>
          <p:nvPr/>
        </p:nvGrpSpPr>
        <p:grpSpPr bwMode="auto">
          <a:xfrm>
            <a:off x="1282700" y="3524250"/>
            <a:ext cx="4367213" cy="546100"/>
            <a:chOff x="1051" y="1940"/>
            <a:chExt cx="2751" cy="344"/>
          </a:xfrm>
        </p:grpSpPr>
        <p:graphicFrame>
          <p:nvGraphicFramePr>
            <p:cNvPr id="15374" name="Object 9"/>
            <p:cNvGraphicFramePr>
              <a:graphicFrameLocks noChangeAspect="1"/>
            </p:cNvGraphicFramePr>
            <p:nvPr/>
          </p:nvGraphicFramePr>
          <p:xfrm>
            <a:off x="1051" y="1940"/>
            <a:ext cx="1479" cy="330"/>
          </p:xfrm>
          <a:graphic>
            <a:graphicData uri="http://schemas.openxmlformats.org/presentationml/2006/ole">
              <mc:AlternateContent xmlns:mc="http://schemas.openxmlformats.org/markup-compatibility/2006">
                <mc:Choice xmlns:v="urn:schemas-microsoft-com:vml" Requires="v">
                  <p:oleObj spid="_x0000_s15397" name="Equation" r:id="rId7" imgW="1193282" imgH="266584" progId="Equation.DSMT4">
                    <p:embed/>
                  </p:oleObj>
                </mc:Choice>
                <mc:Fallback>
                  <p:oleObj name="Equation" r:id="rId7" imgW="1193282" imgH="266584"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1" y="1940"/>
                          <a:ext cx="147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Rectangle 10"/>
            <p:cNvSpPr>
              <a:spLocks noChangeArrowheads="1"/>
            </p:cNvSpPr>
            <p:nvPr/>
          </p:nvSpPr>
          <p:spPr bwMode="auto">
            <a:xfrm>
              <a:off x="2596" y="1996"/>
              <a:ext cx="1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 </a:t>
              </a:r>
              <a:r>
                <a:rPr kumimoji="1" lang="zh-CN" altLang="en-US" sz="2400">
                  <a:latin typeface="Times New Roman" panose="02020603050405020304" pitchFamily="18" charset="0"/>
                  <a:ea typeface="楷体_GB2312" pitchFamily="49" charset="-122"/>
                </a:rPr>
                <a:t>求     </a:t>
              </a:r>
              <a:r>
                <a:rPr kumimoji="1" lang="en-US" altLang="zh-CN" sz="2400">
                  <a:latin typeface="Times New Roman" panose="02020603050405020304" pitchFamily="18" charset="0"/>
                  <a:ea typeface="楷体_GB2312" pitchFamily="49" charset="-122"/>
                </a:rPr>
                <a:t>=</a:t>
              </a:r>
              <a:r>
                <a:rPr kumimoji="1" lang="zh-CN" altLang="en-US" sz="2400">
                  <a:latin typeface="Times New Roman" panose="02020603050405020304" pitchFamily="18" charset="0"/>
                  <a:ea typeface="楷体_GB2312" pitchFamily="49" charset="-122"/>
                </a:rPr>
                <a:t>？</a:t>
              </a:r>
            </a:p>
          </p:txBody>
        </p:sp>
        <p:graphicFrame>
          <p:nvGraphicFramePr>
            <p:cNvPr id="15376" name="Object 11"/>
            <p:cNvGraphicFramePr>
              <a:graphicFrameLocks noChangeAspect="1"/>
            </p:cNvGraphicFramePr>
            <p:nvPr/>
          </p:nvGraphicFramePr>
          <p:xfrm>
            <a:off x="2999" y="1983"/>
            <a:ext cx="173" cy="252"/>
          </p:xfrm>
          <a:graphic>
            <a:graphicData uri="http://schemas.openxmlformats.org/presentationml/2006/ole">
              <mc:AlternateContent xmlns:mc="http://schemas.openxmlformats.org/markup-compatibility/2006">
                <mc:Choice xmlns:v="urn:schemas-microsoft-com:vml" Requires="v">
                  <p:oleObj spid="_x0000_s15398" name="Equation" r:id="rId9" imgW="139639" imgH="203112" progId="Equation.DSMT4">
                    <p:embed/>
                  </p:oleObj>
                </mc:Choice>
                <mc:Fallback>
                  <p:oleObj name="Equation" r:id="rId9" imgW="139639" imgH="203112"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9" y="1983"/>
                          <a:ext cx="17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31468" name="Object 12"/>
          <p:cNvGraphicFramePr>
            <a:graphicFrameLocks noChangeAspect="1"/>
          </p:cNvGraphicFramePr>
          <p:nvPr/>
        </p:nvGraphicFramePr>
        <p:xfrm>
          <a:off x="5470525" y="3511550"/>
          <a:ext cx="2649538" cy="600075"/>
        </p:xfrm>
        <a:graphic>
          <a:graphicData uri="http://schemas.openxmlformats.org/presentationml/2006/ole">
            <mc:AlternateContent xmlns:mc="http://schemas.openxmlformats.org/markup-compatibility/2006">
              <mc:Choice xmlns:v="urn:schemas-microsoft-com:vml" Requires="v">
                <p:oleObj spid="_x0000_s15399" name="Equation" r:id="rId11" imgW="1345616" imgH="304668" progId="Equation.DSMT4">
                  <p:embed/>
                </p:oleObj>
              </mc:Choice>
              <mc:Fallback>
                <p:oleObj name="Equation" r:id="rId11" imgW="1345616" imgH="304668"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0525" y="3511550"/>
                        <a:ext cx="2649538"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469" name="Text Box 13"/>
          <p:cNvSpPr txBox="1">
            <a:spLocks noChangeArrowheads="1"/>
          </p:cNvSpPr>
          <p:nvPr/>
        </p:nvSpPr>
        <p:spPr bwMode="auto">
          <a:xfrm>
            <a:off x="871538" y="5227638"/>
            <a:ext cx="1036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CC66"/>
                </a:solidFill>
                <a:latin typeface="Times New Roman" panose="02020603050405020304" pitchFamily="18" charset="0"/>
                <a:ea typeface="楷体_GB2312" pitchFamily="49" charset="-122"/>
              </a:rPr>
              <a:t>例：</a:t>
            </a:r>
          </a:p>
        </p:txBody>
      </p:sp>
      <p:graphicFrame>
        <p:nvGraphicFramePr>
          <p:cNvPr id="531470" name="Object 14"/>
          <p:cNvGraphicFramePr>
            <a:graphicFrameLocks noChangeAspect="1"/>
          </p:cNvGraphicFramePr>
          <p:nvPr/>
        </p:nvGraphicFramePr>
        <p:xfrm>
          <a:off x="1814513" y="5834063"/>
          <a:ext cx="1995487" cy="415925"/>
        </p:xfrm>
        <a:graphic>
          <a:graphicData uri="http://schemas.openxmlformats.org/presentationml/2006/ole">
            <mc:AlternateContent xmlns:mc="http://schemas.openxmlformats.org/markup-compatibility/2006">
              <mc:Choice xmlns:v="urn:schemas-microsoft-com:vml" Requires="v">
                <p:oleObj spid="_x0000_s15400" name="Equation" r:id="rId13" imgW="977476" imgH="203112" progId="Equation.DSMT4">
                  <p:embed/>
                </p:oleObj>
              </mc:Choice>
              <mc:Fallback>
                <p:oleObj name="Equation" r:id="rId13" imgW="977476" imgH="203112"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14513" y="5834063"/>
                        <a:ext cx="1995487"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471" name="Text Box 15"/>
          <p:cNvSpPr txBox="1">
            <a:spLocks noChangeArrowheads="1"/>
          </p:cNvSpPr>
          <p:nvPr/>
        </p:nvSpPr>
        <p:spPr bwMode="auto">
          <a:xfrm>
            <a:off x="889000" y="5754688"/>
            <a:ext cx="1235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CC66"/>
                </a:solidFill>
                <a:latin typeface="Times New Roman" panose="02020603050405020304" pitchFamily="18" charset="0"/>
                <a:ea typeface="楷体_GB2312" pitchFamily="49" charset="-122"/>
              </a:rPr>
              <a:t>例：</a:t>
            </a:r>
          </a:p>
        </p:txBody>
      </p:sp>
      <p:sp>
        <p:nvSpPr>
          <p:cNvPr id="15373" name="Text Box 21"/>
          <p:cNvSpPr txBox="1">
            <a:spLocks noChangeArrowheads="1"/>
          </p:cNvSpPr>
          <p:nvPr/>
        </p:nvSpPr>
        <p:spPr bwMode="auto">
          <a:xfrm>
            <a:off x="219075" y="120650"/>
            <a:ext cx="416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1.2</a:t>
            </a:r>
            <a:r>
              <a:rPr kumimoji="1" lang="zh-CN" altLang="en-US" sz="2400">
                <a:solidFill>
                  <a:srgbClr val="CC0000"/>
                </a:solidFill>
                <a:latin typeface="Times New Roman" panose="02020603050405020304" pitchFamily="18" charset="0"/>
                <a:ea typeface="楷体_GB2312" pitchFamily="49" charset="-122"/>
              </a:rPr>
              <a:t>　逻辑代数的基本规则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wipe(up)">
                                      <p:cBhvr>
                                        <p:cTn id="7" dur="500"/>
                                        <p:tgtEl>
                                          <p:spTgt spid="531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1464"/>
                                        </p:tgtEl>
                                        <p:attrNameLst>
                                          <p:attrName>style.visibility</p:attrName>
                                        </p:attrNameLst>
                                      </p:cBhvr>
                                      <p:to>
                                        <p:strVal val="visible"/>
                                      </p:to>
                                    </p:set>
                                    <p:animEffect transition="in" filter="wipe(left)">
                                      <p:cBhvr>
                                        <p:cTn id="12" dur="500"/>
                                        <p:tgtEl>
                                          <p:spTgt spid="531464"/>
                                        </p:tgtEl>
                                      </p:cBhvr>
                                    </p:animEffect>
                                  </p:childTnLst>
                                </p:cTn>
                              </p:par>
                              <p:par>
                                <p:cTn id="13" presetID="1" presetClass="entr" presetSubtype="0" fill="hold" grpId="0" nodeType="withEffect">
                                  <p:stCondLst>
                                    <p:cond delay="0"/>
                                  </p:stCondLst>
                                  <p:childTnLst>
                                    <p:set>
                                      <p:cBhvr>
                                        <p:cTn id="14" dur="1" fill="hold">
                                          <p:stCondLst>
                                            <p:cond delay="499"/>
                                          </p:stCondLst>
                                        </p:cTn>
                                        <p:tgtEl>
                                          <p:spTgt spid="5314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531468"/>
                                        </p:tgtEl>
                                        <p:attrNameLst>
                                          <p:attrName>style.visibility</p:attrName>
                                        </p:attrNameLst>
                                      </p:cBhvr>
                                      <p:to>
                                        <p:strVal val="visible"/>
                                      </p:to>
                                    </p:set>
                                    <p:animEffect transition="in" filter="box(in)">
                                      <p:cBhvr>
                                        <p:cTn id="19" dur="500"/>
                                        <p:tgtEl>
                                          <p:spTgt spid="5314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31458"/>
                                        </p:tgtEl>
                                        <p:attrNameLst>
                                          <p:attrName>style.visibility</p:attrName>
                                        </p:attrNameLst>
                                      </p:cBhvr>
                                      <p:to>
                                        <p:strVal val="visible"/>
                                      </p:to>
                                    </p:set>
                                    <p:animEffect transition="in" filter="wipe(up)">
                                      <p:cBhvr>
                                        <p:cTn id="24" dur="500"/>
                                        <p:tgtEl>
                                          <p:spTgt spid="53145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31469"/>
                                        </p:tgtEl>
                                        <p:attrNameLst>
                                          <p:attrName>style.visibility</p:attrName>
                                        </p:attrNameLst>
                                      </p:cBhvr>
                                      <p:to>
                                        <p:strVal val="visible"/>
                                      </p:to>
                                    </p:set>
                                  </p:childTnLst>
                                </p:cTn>
                              </p:par>
                            </p:childTnLst>
                          </p:cTn>
                        </p:par>
                        <p:par>
                          <p:cTn id="29" fill="hold" nodeType="afterGroup">
                            <p:stCondLst>
                              <p:cond delay="500"/>
                            </p:stCondLst>
                            <p:childTnLst>
                              <p:par>
                                <p:cTn id="30" presetID="12" presetClass="entr" presetSubtype="8" fill="hold" nodeType="afterEffect">
                                  <p:stCondLst>
                                    <p:cond delay="0"/>
                                  </p:stCondLst>
                                  <p:childTnLst>
                                    <p:set>
                                      <p:cBhvr>
                                        <p:cTn id="31" dur="1" fill="hold">
                                          <p:stCondLst>
                                            <p:cond delay="0"/>
                                          </p:stCondLst>
                                        </p:cTn>
                                        <p:tgtEl>
                                          <p:spTgt spid="531459"/>
                                        </p:tgtEl>
                                        <p:attrNameLst>
                                          <p:attrName>style.visibility</p:attrName>
                                        </p:attrNameLst>
                                      </p:cBhvr>
                                      <p:to>
                                        <p:strVal val="visible"/>
                                      </p:to>
                                    </p:set>
                                    <p:animEffect transition="in" filter="slide(fromLeft)">
                                      <p:cBhvr>
                                        <p:cTn id="32" dur="500"/>
                                        <p:tgtEl>
                                          <p:spTgt spid="5314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1460"/>
                                        </p:tgtEl>
                                        <p:attrNameLst>
                                          <p:attrName>style.visibility</p:attrName>
                                        </p:attrNameLst>
                                      </p:cBhvr>
                                      <p:to>
                                        <p:strVal val="visible"/>
                                      </p:to>
                                    </p:set>
                                    <p:animEffect transition="in" filter="wipe(left)">
                                      <p:cBhvr>
                                        <p:cTn id="37" dur="500"/>
                                        <p:tgtEl>
                                          <p:spTgt spid="5314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31471"/>
                                        </p:tgtEl>
                                        <p:attrNameLst>
                                          <p:attrName>style.visibility</p:attrName>
                                        </p:attrNameLst>
                                      </p:cBhvr>
                                      <p:to>
                                        <p:strVal val="visible"/>
                                      </p:to>
                                    </p:set>
                                  </p:childTnLst>
                                </p:cTn>
                              </p:par>
                            </p:childTnLst>
                          </p:cTn>
                        </p:par>
                        <p:par>
                          <p:cTn id="42" fill="hold" nodeType="afterGroup">
                            <p:stCondLst>
                              <p:cond delay="500"/>
                            </p:stCondLst>
                            <p:childTnLst>
                              <p:par>
                                <p:cTn id="43" presetID="2" presetClass="entr" presetSubtype="4" fill="hold" nodeType="afterEffect">
                                  <p:stCondLst>
                                    <p:cond delay="0"/>
                                  </p:stCondLst>
                                  <p:childTnLst>
                                    <p:set>
                                      <p:cBhvr>
                                        <p:cTn id="44" dur="1" fill="hold">
                                          <p:stCondLst>
                                            <p:cond delay="0"/>
                                          </p:stCondLst>
                                        </p:cTn>
                                        <p:tgtEl>
                                          <p:spTgt spid="531470"/>
                                        </p:tgtEl>
                                        <p:attrNameLst>
                                          <p:attrName>style.visibility</p:attrName>
                                        </p:attrNameLst>
                                      </p:cBhvr>
                                      <p:to>
                                        <p:strVal val="visible"/>
                                      </p:to>
                                    </p:set>
                                    <p:anim calcmode="lin" valueType="num">
                                      <p:cBhvr additive="base">
                                        <p:cTn id="45" dur="500" fill="hold"/>
                                        <p:tgtEl>
                                          <p:spTgt spid="531470"/>
                                        </p:tgtEl>
                                        <p:attrNameLst>
                                          <p:attrName>ppt_x</p:attrName>
                                        </p:attrNameLst>
                                      </p:cBhvr>
                                      <p:tavLst>
                                        <p:tav tm="0">
                                          <p:val>
                                            <p:strVal val="#ppt_x"/>
                                          </p:val>
                                        </p:tav>
                                        <p:tav tm="100000">
                                          <p:val>
                                            <p:strVal val="#ppt_x"/>
                                          </p:val>
                                        </p:tav>
                                      </p:tavLst>
                                    </p:anim>
                                    <p:anim calcmode="lin" valueType="num">
                                      <p:cBhvr additive="base">
                                        <p:cTn id="46" dur="500" fill="hold"/>
                                        <p:tgtEl>
                                          <p:spTgt spid="531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P spid="531461" grpId="0" autoUpdateAnimBg="0"/>
      <p:bldP spid="531463" grpId="0" autoUpdateAnimBg="0"/>
      <p:bldP spid="531469" grpId="0" autoUpdateAnimBg="0"/>
      <p:bldP spid="5314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1330325" y="2613025"/>
            <a:ext cx="54737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2.2.1</a:t>
            </a:r>
            <a:r>
              <a:rPr lang="en-US" altLang="zh-CN" sz="2800">
                <a:solidFill>
                  <a:srgbClr val="FF0000"/>
                </a:solidFill>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逻辑函数表达式的基本形式</a:t>
            </a:r>
          </a:p>
        </p:txBody>
      </p:sp>
      <p:sp>
        <p:nvSpPr>
          <p:cNvPr id="16387" name="Rectangle 20"/>
          <p:cNvSpPr>
            <a:spLocks noChangeArrowheads="1"/>
          </p:cNvSpPr>
          <p:nvPr/>
        </p:nvSpPr>
        <p:spPr bwMode="auto">
          <a:xfrm>
            <a:off x="1042988" y="1123950"/>
            <a:ext cx="6048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rgbClr val="CC0000"/>
                </a:solidFill>
                <a:latin typeface="Times New Roman" panose="02020603050405020304" pitchFamily="18" charset="0"/>
                <a:ea typeface="楷体_GB2312" pitchFamily="49" charset="-122"/>
              </a:rPr>
              <a:t>2.2</a:t>
            </a:r>
            <a:r>
              <a:rPr kumimoji="1" lang="en-US" altLang="zh-CN" sz="3600">
                <a:solidFill>
                  <a:srgbClr val="CC0000"/>
                </a:solidFill>
                <a:latin typeface="楷体_GB2312" pitchFamily="49" charset="-122"/>
                <a:ea typeface="楷体_GB2312" pitchFamily="49" charset="-122"/>
              </a:rPr>
              <a:t>  </a:t>
            </a:r>
            <a:r>
              <a:rPr kumimoji="1" lang="zh-CN" altLang="en-US" sz="3600">
                <a:solidFill>
                  <a:srgbClr val="CC0000"/>
                </a:solidFill>
                <a:latin typeface="楷体_GB2312" pitchFamily="49" charset="-122"/>
                <a:ea typeface="楷体_GB2312" pitchFamily="49" charset="-122"/>
              </a:rPr>
              <a:t>逻辑函数表达式的形式</a:t>
            </a:r>
          </a:p>
        </p:txBody>
      </p:sp>
      <p:sp>
        <p:nvSpPr>
          <p:cNvPr id="16388" name="Rectangle 7"/>
          <p:cNvSpPr>
            <a:spLocks noChangeArrowheads="1"/>
          </p:cNvSpPr>
          <p:nvPr/>
        </p:nvSpPr>
        <p:spPr bwMode="auto">
          <a:xfrm>
            <a:off x="1330325" y="3449638"/>
            <a:ext cx="54737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2.2.2</a:t>
            </a:r>
            <a:r>
              <a:rPr lang="en-US" altLang="zh-CN" sz="2800">
                <a:solidFill>
                  <a:srgbClr val="FF0000"/>
                </a:solidFill>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最小项与最小项表达式</a:t>
            </a:r>
          </a:p>
        </p:txBody>
      </p:sp>
      <p:sp>
        <p:nvSpPr>
          <p:cNvPr id="16389" name="Rectangle 7"/>
          <p:cNvSpPr>
            <a:spLocks noChangeArrowheads="1"/>
          </p:cNvSpPr>
          <p:nvPr/>
        </p:nvSpPr>
        <p:spPr bwMode="auto">
          <a:xfrm>
            <a:off x="1330325" y="4279900"/>
            <a:ext cx="54737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2.2.3</a:t>
            </a:r>
            <a:r>
              <a:rPr lang="en-US" altLang="zh-CN" sz="2800">
                <a:solidFill>
                  <a:srgbClr val="FF0000"/>
                </a:solidFill>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最大项与最大项表达式</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879975" y="3325813"/>
            <a:ext cx="2259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marL="342900" indent="-342900">
              <a:defRPr b="1">
                <a:solidFill>
                  <a:schemeClr val="tx1"/>
                </a:solidFill>
                <a:latin typeface="Arial Narrow" panose="020B0606020202030204" pitchFamily="34" charset="0"/>
                <a:ea typeface="宋体" panose="02010600030101010101" pitchFamily="2" charset="-122"/>
              </a:defRPr>
            </a:lvl1pPr>
            <a:lvl2pPr marL="800100" indent="-342900">
              <a:defRPr b="1">
                <a:solidFill>
                  <a:schemeClr val="tx1"/>
                </a:solidFill>
                <a:latin typeface="Arial Narrow" panose="020B0606020202030204" pitchFamily="34" charset="0"/>
                <a:ea typeface="宋体" panose="02010600030101010101" pitchFamily="2" charset="-122"/>
              </a:defRPr>
            </a:lvl2pPr>
            <a:lvl3pPr marL="1257300" indent="-342900">
              <a:defRPr b="1">
                <a:solidFill>
                  <a:schemeClr val="tx1"/>
                </a:solidFill>
                <a:latin typeface="Arial Narrow" panose="020B0606020202030204" pitchFamily="34" charset="0"/>
                <a:ea typeface="宋体" panose="02010600030101010101" pitchFamily="2" charset="-122"/>
              </a:defRPr>
            </a:lvl3pPr>
            <a:lvl4pPr marL="1714500" indent="-342900">
              <a:defRPr b="1">
                <a:solidFill>
                  <a:schemeClr val="tx1"/>
                </a:solidFill>
                <a:latin typeface="Arial Narrow" panose="020B0606020202030204" pitchFamily="34" charset="0"/>
                <a:ea typeface="宋体" panose="02010600030101010101" pitchFamily="2" charset="-122"/>
              </a:defRPr>
            </a:lvl4pPr>
            <a:lvl5pPr marL="2171700" indent="-342900">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Arial" panose="020B0604020202020204" pitchFamily="34" charset="0"/>
                <a:ea typeface="楷体_GB2312" pitchFamily="49" charset="-122"/>
              </a:rPr>
              <a:t>或</a:t>
            </a:r>
            <a:r>
              <a:rPr lang="en-US" altLang="zh-CN" sz="2400">
                <a:solidFill>
                  <a:srgbClr val="000066"/>
                </a:solidFill>
                <a:latin typeface="楷体_GB2312" pitchFamily="49" charset="-122"/>
                <a:ea typeface="楷体_GB2312" pitchFamily="49" charset="-122"/>
              </a:rPr>
              <a:t>-</a:t>
            </a:r>
            <a:r>
              <a:rPr lang="en-US" altLang="zh-CN" sz="2400">
                <a:solidFill>
                  <a:srgbClr val="000066"/>
                </a:solidFill>
                <a:latin typeface="Arial" panose="020B0604020202020204" pitchFamily="34" charset="0"/>
                <a:ea typeface="楷体_GB2312" pitchFamily="49" charset="-122"/>
              </a:rPr>
              <a:t> </a:t>
            </a:r>
            <a:r>
              <a:rPr lang="zh-CN" altLang="en-US" sz="2400">
                <a:solidFill>
                  <a:srgbClr val="000066"/>
                </a:solidFill>
                <a:latin typeface="Arial" panose="020B0604020202020204" pitchFamily="34" charset="0"/>
                <a:ea typeface="楷体_GB2312" pitchFamily="49" charset="-122"/>
              </a:rPr>
              <a:t>与”表达式</a:t>
            </a:r>
          </a:p>
        </p:txBody>
      </p:sp>
      <p:sp>
        <p:nvSpPr>
          <p:cNvPr id="17411" name="Rectangle 3"/>
          <p:cNvSpPr>
            <a:spLocks noChangeArrowheads="1"/>
          </p:cNvSpPr>
          <p:nvPr/>
        </p:nvSpPr>
        <p:spPr bwMode="auto">
          <a:xfrm>
            <a:off x="4879975" y="2552700"/>
            <a:ext cx="281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rPr>
              <a:t>“</a:t>
            </a:r>
            <a:r>
              <a:rPr lang="zh-CN" altLang="en-US" sz="2400">
                <a:solidFill>
                  <a:srgbClr val="000066"/>
                </a:solidFill>
                <a:latin typeface="Arial" panose="020B0604020202020204" pitchFamily="34" charset="0"/>
                <a:ea typeface="楷体_GB2312" pitchFamily="49" charset="-122"/>
              </a:rPr>
              <a:t>与非</a:t>
            </a:r>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Arial" panose="020B0604020202020204" pitchFamily="34" charset="0"/>
                <a:ea typeface="楷体_GB2312" pitchFamily="49" charset="-122"/>
              </a:rPr>
              <a:t>与非”表达式</a:t>
            </a:r>
            <a:r>
              <a:rPr lang="zh-CN" altLang="en-US" sz="2400">
                <a:solidFill>
                  <a:srgbClr val="000066"/>
                </a:solidFill>
                <a:latin typeface="Arial" panose="020B0604020202020204" pitchFamily="34" charset="0"/>
              </a:rPr>
              <a:t> </a:t>
            </a:r>
          </a:p>
        </p:txBody>
      </p:sp>
      <p:sp>
        <p:nvSpPr>
          <p:cNvPr id="17412" name="Rectangle 4"/>
          <p:cNvSpPr>
            <a:spLocks noChangeArrowheads="1"/>
          </p:cNvSpPr>
          <p:nvPr/>
        </p:nvSpPr>
        <p:spPr bwMode="auto">
          <a:xfrm>
            <a:off x="4879975" y="4868863"/>
            <a:ext cx="2481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与</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或非</a:t>
            </a:r>
            <a:r>
              <a:rPr lang="zh-CN" altLang="en-US"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表达式</a:t>
            </a:r>
          </a:p>
        </p:txBody>
      </p:sp>
      <p:sp>
        <p:nvSpPr>
          <p:cNvPr id="17413" name="Rectangle 5"/>
          <p:cNvSpPr>
            <a:spLocks noChangeArrowheads="1"/>
          </p:cNvSpPr>
          <p:nvPr/>
        </p:nvSpPr>
        <p:spPr bwMode="auto">
          <a:xfrm>
            <a:off x="4879975" y="4097338"/>
            <a:ext cx="341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或非－或非</a:t>
            </a:r>
            <a:r>
              <a:rPr lang="zh-CN" altLang="en-US"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 表达式</a:t>
            </a:r>
          </a:p>
        </p:txBody>
      </p:sp>
      <p:sp>
        <p:nvSpPr>
          <p:cNvPr id="17414" name="Rectangle 6"/>
          <p:cNvSpPr>
            <a:spLocks noChangeArrowheads="1"/>
          </p:cNvSpPr>
          <p:nvPr/>
        </p:nvSpPr>
        <p:spPr bwMode="auto">
          <a:xfrm>
            <a:off x="4879975" y="1781175"/>
            <a:ext cx="23288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与</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或</a:t>
            </a:r>
            <a:r>
              <a:rPr lang="zh-CN" altLang="en-US"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 表达式</a:t>
            </a:r>
          </a:p>
        </p:txBody>
      </p:sp>
      <p:sp>
        <p:nvSpPr>
          <p:cNvPr id="17415" name="Rectangle 7"/>
          <p:cNvSpPr>
            <a:spLocks noChangeArrowheads="1"/>
          </p:cNvSpPr>
          <p:nvPr/>
        </p:nvSpPr>
        <p:spPr bwMode="auto">
          <a:xfrm>
            <a:off x="323850" y="835025"/>
            <a:ext cx="4895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2.2.1</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逻辑函数表达式的基本形式</a:t>
            </a:r>
          </a:p>
        </p:txBody>
      </p:sp>
      <p:graphicFrame>
        <p:nvGraphicFramePr>
          <p:cNvPr id="17416" name="Object 10"/>
          <p:cNvGraphicFramePr>
            <a:graphicFrameLocks noChangeAspect="1"/>
          </p:cNvGraphicFramePr>
          <p:nvPr/>
        </p:nvGraphicFramePr>
        <p:xfrm>
          <a:off x="992188" y="3171825"/>
          <a:ext cx="3190875" cy="612775"/>
        </p:xfrm>
        <a:graphic>
          <a:graphicData uri="http://schemas.openxmlformats.org/presentationml/2006/ole">
            <mc:AlternateContent xmlns:mc="http://schemas.openxmlformats.org/markup-compatibility/2006">
              <mc:Choice xmlns:v="urn:schemas-microsoft-com:vml" Requires="v">
                <p:oleObj spid="_x0000_s17437" name="Equation" r:id="rId3" imgW="1168400" imgH="228600" progId="Equation.DSMT4">
                  <p:embed/>
                </p:oleObj>
              </mc:Choice>
              <mc:Fallback>
                <p:oleObj name="Equation" r:id="rId3" imgW="11684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88" y="3171825"/>
                        <a:ext cx="3190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11"/>
          <p:cNvGraphicFramePr>
            <a:graphicFrameLocks noChangeAspect="1"/>
          </p:cNvGraphicFramePr>
          <p:nvPr/>
        </p:nvGraphicFramePr>
        <p:xfrm>
          <a:off x="992188" y="3911600"/>
          <a:ext cx="3567112" cy="723900"/>
        </p:xfrm>
        <a:graphic>
          <a:graphicData uri="http://schemas.openxmlformats.org/presentationml/2006/ole">
            <mc:AlternateContent xmlns:mc="http://schemas.openxmlformats.org/markup-compatibility/2006">
              <mc:Choice xmlns:v="urn:schemas-microsoft-com:vml" Requires="v">
                <p:oleObj spid="_x0000_s17438" name="Equation" r:id="rId5" imgW="1371600" imgH="279400" progId="Equation.DSMT4">
                  <p:embed/>
                </p:oleObj>
              </mc:Choice>
              <mc:Fallback>
                <p:oleObj name="Equation" r:id="rId5" imgW="1371600" imgH="279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188" y="3911600"/>
                        <a:ext cx="35671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8" name="Object 12"/>
          <p:cNvGraphicFramePr>
            <a:graphicFrameLocks noChangeAspect="1"/>
          </p:cNvGraphicFramePr>
          <p:nvPr/>
        </p:nvGraphicFramePr>
        <p:xfrm>
          <a:off x="992188" y="4762500"/>
          <a:ext cx="2476500" cy="604838"/>
        </p:xfrm>
        <a:graphic>
          <a:graphicData uri="http://schemas.openxmlformats.org/presentationml/2006/ole">
            <mc:AlternateContent xmlns:mc="http://schemas.openxmlformats.org/markup-compatibility/2006">
              <mc:Choice xmlns:v="urn:schemas-microsoft-com:vml" Requires="v">
                <p:oleObj spid="_x0000_s17439" name="Equation" r:id="rId7" imgW="876300" imgH="241300" progId="Equation.DSMT4">
                  <p:embed/>
                </p:oleObj>
              </mc:Choice>
              <mc:Fallback>
                <p:oleObj name="Equation" r:id="rId7" imgW="876300" imgH="241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188" y="4762500"/>
                        <a:ext cx="24765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9" name="Rectangle 20"/>
          <p:cNvSpPr>
            <a:spLocks noChangeArrowheads="1"/>
          </p:cNvSpPr>
          <p:nvPr/>
        </p:nvSpPr>
        <p:spPr bwMode="auto">
          <a:xfrm>
            <a:off x="395288" y="115888"/>
            <a:ext cx="6048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rgbClr val="CC0000"/>
                </a:solidFill>
                <a:latin typeface="Times New Roman" panose="02020603050405020304" pitchFamily="18" charset="0"/>
                <a:ea typeface="楷体_GB2312" pitchFamily="49" charset="-122"/>
              </a:rPr>
              <a:t>2.2</a:t>
            </a:r>
            <a:r>
              <a:rPr kumimoji="1" lang="en-US" altLang="zh-CN" sz="3600">
                <a:solidFill>
                  <a:srgbClr val="CC0000"/>
                </a:solidFill>
                <a:latin typeface="楷体_GB2312" pitchFamily="49" charset="-122"/>
                <a:ea typeface="楷体_GB2312" pitchFamily="49" charset="-122"/>
              </a:rPr>
              <a:t>  </a:t>
            </a:r>
            <a:r>
              <a:rPr kumimoji="1" lang="zh-CN" altLang="en-US" sz="3600">
                <a:solidFill>
                  <a:srgbClr val="CC0000"/>
                </a:solidFill>
                <a:latin typeface="楷体_GB2312" pitchFamily="49" charset="-122"/>
                <a:ea typeface="楷体_GB2312" pitchFamily="49" charset="-122"/>
              </a:rPr>
              <a:t>逻辑函数表达式的形式</a:t>
            </a:r>
          </a:p>
        </p:txBody>
      </p:sp>
      <p:graphicFrame>
        <p:nvGraphicFramePr>
          <p:cNvPr id="17420" name="Object 12"/>
          <p:cNvGraphicFramePr>
            <a:graphicFrameLocks noChangeAspect="1"/>
          </p:cNvGraphicFramePr>
          <p:nvPr/>
        </p:nvGraphicFramePr>
        <p:xfrm>
          <a:off x="992188" y="1676400"/>
          <a:ext cx="2547937" cy="541338"/>
        </p:xfrm>
        <a:graphic>
          <a:graphicData uri="http://schemas.openxmlformats.org/presentationml/2006/ole">
            <mc:AlternateContent xmlns:mc="http://schemas.openxmlformats.org/markup-compatibility/2006">
              <mc:Choice xmlns:v="urn:schemas-microsoft-com:vml" Requires="v">
                <p:oleObj spid="_x0000_s17440" name="Equation" r:id="rId9" imgW="901309" imgH="215806" progId="Equation.DSMT4">
                  <p:embed/>
                </p:oleObj>
              </mc:Choice>
              <mc:Fallback>
                <p:oleObj name="Equation" r:id="rId9" imgW="901309" imgH="215806"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2188" y="1676400"/>
                        <a:ext cx="254793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12"/>
          <p:cNvGraphicFramePr>
            <a:graphicFrameLocks noChangeAspect="1"/>
          </p:cNvGraphicFramePr>
          <p:nvPr/>
        </p:nvGraphicFramePr>
        <p:xfrm>
          <a:off x="992188" y="2344738"/>
          <a:ext cx="2368550" cy="700087"/>
        </p:xfrm>
        <a:graphic>
          <a:graphicData uri="http://schemas.openxmlformats.org/presentationml/2006/ole">
            <mc:AlternateContent xmlns:mc="http://schemas.openxmlformats.org/markup-compatibility/2006">
              <mc:Choice xmlns:v="urn:schemas-microsoft-com:vml" Requires="v">
                <p:oleObj spid="_x0000_s17441" name="Equation" r:id="rId11" imgW="838200" imgH="279400" progId="Equation.DSMT4">
                  <p:embed/>
                </p:oleObj>
              </mc:Choice>
              <mc:Fallback>
                <p:oleObj name="Equation" r:id="rId11" imgW="838200" imgH="2794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2188" y="2344738"/>
                        <a:ext cx="23685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9"/>
          <p:cNvSpPr txBox="1">
            <a:spLocks noChangeArrowheads="1"/>
          </p:cNvSpPr>
          <p:nvPr/>
        </p:nvSpPr>
        <p:spPr bwMode="auto">
          <a:xfrm>
            <a:off x="755650" y="2787650"/>
            <a:ext cx="784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33CC33"/>
                </a:solidFill>
                <a:latin typeface="Times New Roman" panose="02020603050405020304" pitchFamily="18" charset="0"/>
                <a:ea typeface="楷体_GB2312" pitchFamily="49" charset="-122"/>
              </a:rPr>
              <a:t>如：</a:t>
            </a:r>
            <a:r>
              <a:rPr kumimoji="1" lang="zh-CN" altLang="en-US" sz="2200">
                <a:latin typeface="Times New Roman" panose="02020603050405020304" pitchFamily="18" charset="0"/>
              </a:rPr>
              <a:t>一个三变量逻辑函数</a:t>
            </a:r>
            <a:r>
              <a:rPr kumimoji="1" lang="en-US" altLang="zh-CN" sz="2200" b="0" i="1">
                <a:latin typeface="Times New Roman" panose="02020603050405020304" pitchFamily="18" charset="0"/>
              </a:rPr>
              <a:t>L=f(A</a:t>
            </a:r>
            <a:r>
              <a:rPr kumimoji="1" lang="zh-CN" altLang="en-US" sz="2200" b="0" i="1">
                <a:latin typeface="Times New Roman" panose="02020603050405020304" pitchFamily="18" charset="0"/>
              </a:rPr>
              <a:t>、</a:t>
            </a:r>
            <a:r>
              <a:rPr kumimoji="1" lang="en-US" altLang="zh-CN" sz="2200" b="0" i="1">
                <a:latin typeface="Times New Roman" panose="02020603050405020304" pitchFamily="18" charset="0"/>
              </a:rPr>
              <a:t>B</a:t>
            </a:r>
            <a:r>
              <a:rPr kumimoji="1" lang="zh-CN" altLang="en-US" sz="2200" b="0" i="1">
                <a:latin typeface="Times New Roman" panose="02020603050405020304" pitchFamily="18" charset="0"/>
              </a:rPr>
              <a:t>、</a:t>
            </a:r>
            <a:r>
              <a:rPr kumimoji="1" lang="en-US" altLang="zh-CN" sz="2200" b="0" i="1">
                <a:latin typeface="Times New Roman" panose="02020603050405020304" pitchFamily="18" charset="0"/>
              </a:rPr>
              <a:t>C)</a:t>
            </a:r>
            <a:r>
              <a:rPr kumimoji="1" lang="zh-CN" altLang="en-US" sz="2200" b="0">
                <a:latin typeface="Times New Roman" panose="02020603050405020304" pitchFamily="18" charset="0"/>
              </a:rPr>
              <a:t>，</a:t>
            </a:r>
            <a:r>
              <a:rPr kumimoji="1" lang="zh-CN" altLang="en-US" sz="2200">
                <a:latin typeface="Times New Roman" panose="02020603050405020304" pitchFamily="18" charset="0"/>
              </a:rPr>
              <a:t>下列哪里是最小项？</a:t>
            </a:r>
            <a:endParaRPr kumimoji="1" lang="zh-CN" altLang="en-US" sz="2200" i="1">
              <a:latin typeface="Times New Roman" panose="02020603050405020304" pitchFamily="18" charset="0"/>
            </a:endParaRPr>
          </a:p>
        </p:txBody>
      </p:sp>
      <p:sp>
        <p:nvSpPr>
          <p:cNvPr id="30" name="Text Box 10"/>
          <p:cNvSpPr txBox="1">
            <a:spLocks noChangeArrowheads="1"/>
          </p:cNvSpPr>
          <p:nvPr/>
        </p:nvSpPr>
        <p:spPr bwMode="auto">
          <a:xfrm>
            <a:off x="163513" y="1436688"/>
            <a:ext cx="85375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3810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若表达式的</a:t>
            </a:r>
            <a:r>
              <a:rPr kumimoji="1" lang="zh-CN" altLang="en-US" sz="2400" u="sng">
                <a:solidFill>
                  <a:srgbClr val="0000FF"/>
                </a:solidFill>
                <a:latin typeface="Times New Roman" panose="02020603050405020304" pitchFamily="18" charset="0"/>
                <a:cs typeface="Times New Roman" panose="02020603050405020304" pitchFamily="18" charset="0"/>
              </a:rPr>
              <a:t>与项</a:t>
            </a:r>
            <a:r>
              <a:rPr kumimoji="1" lang="zh-CN" altLang="en-US" sz="2400">
                <a:latin typeface="Times New Roman" panose="02020603050405020304" pitchFamily="18" charset="0"/>
                <a:cs typeface="Times New Roman" panose="02020603050405020304" pitchFamily="18" charset="0"/>
              </a:rPr>
              <a:t>中包含了</a:t>
            </a:r>
            <a:r>
              <a:rPr kumimoji="1" lang="zh-CN" altLang="en-US" sz="2400">
                <a:solidFill>
                  <a:srgbClr val="0000FF"/>
                </a:solidFill>
                <a:latin typeface="Times New Roman" panose="02020603050405020304" pitchFamily="18" charset="0"/>
                <a:cs typeface="Times New Roman" panose="02020603050405020304" pitchFamily="18" charset="0"/>
              </a:rPr>
              <a:t>所有输入变量</a:t>
            </a:r>
            <a:r>
              <a:rPr kumimoji="1" lang="zh-CN" altLang="en-US" sz="2400">
                <a:latin typeface="Times New Roman" panose="02020603050405020304" pitchFamily="18" charset="0"/>
                <a:cs typeface="Times New Roman" panose="02020603050405020304" pitchFamily="18" charset="0"/>
              </a:rPr>
              <a:t>，</a:t>
            </a:r>
            <a:r>
              <a:rPr kumimoji="1" lang="zh-CN" altLang="en-US" sz="2400">
                <a:solidFill>
                  <a:srgbClr val="FF3300"/>
                </a:solidFill>
                <a:latin typeface="Times New Roman" panose="02020603050405020304" pitchFamily="18" charset="0"/>
                <a:cs typeface="Times New Roman" panose="02020603050405020304" pitchFamily="18" charset="0"/>
              </a:rPr>
              <a:t>每</a:t>
            </a:r>
            <a:r>
              <a:rPr kumimoji="1" lang="zh-CN" altLang="en-US" sz="2400">
                <a:latin typeface="Times New Roman" panose="02020603050405020304" pitchFamily="18" charset="0"/>
                <a:cs typeface="Times New Roman" panose="02020603050405020304" pitchFamily="18" charset="0"/>
              </a:rPr>
              <a:t>个输入变量都以</a:t>
            </a:r>
            <a:r>
              <a:rPr kumimoji="1" lang="zh-CN" altLang="en-US" sz="2400">
                <a:solidFill>
                  <a:srgbClr val="FF3300"/>
                </a:solidFill>
                <a:latin typeface="Times New Roman" panose="02020603050405020304" pitchFamily="18" charset="0"/>
                <a:cs typeface="Times New Roman" panose="02020603050405020304" pitchFamily="18" charset="0"/>
              </a:rPr>
              <a:t>原</a:t>
            </a:r>
            <a:r>
              <a:rPr kumimoji="1" lang="zh-CN" altLang="en-US" sz="2400">
                <a:latin typeface="Times New Roman" panose="02020603050405020304" pitchFamily="18" charset="0"/>
                <a:cs typeface="Times New Roman" panose="02020603050405020304" pitchFamily="18" charset="0"/>
              </a:rPr>
              <a:t>变量</a:t>
            </a:r>
            <a:r>
              <a:rPr kumimoji="1" lang="zh-CN" altLang="en-US" sz="2400">
                <a:solidFill>
                  <a:srgbClr val="0000FF"/>
                </a:solidFill>
                <a:latin typeface="Times New Roman" panose="02020603050405020304" pitchFamily="18" charset="0"/>
                <a:cs typeface="Times New Roman" panose="02020603050405020304" pitchFamily="18" charset="0"/>
              </a:rPr>
              <a:t>或</a:t>
            </a:r>
            <a:r>
              <a:rPr kumimoji="1" lang="zh-CN" altLang="en-US" sz="2400">
                <a:solidFill>
                  <a:srgbClr val="FF3300"/>
                </a:solidFill>
                <a:latin typeface="Times New Roman" panose="02020603050405020304" pitchFamily="18" charset="0"/>
                <a:cs typeface="Times New Roman" panose="02020603050405020304" pitchFamily="18" charset="0"/>
              </a:rPr>
              <a:t>反</a:t>
            </a:r>
            <a:r>
              <a:rPr kumimoji="1" lang="zh-CN" altLang="en-US" sz="2400">
                <a:latin typeface="Times New Roman" panose="02020603050405020304" pitchFamily="18" charset="0"/>
                <a:cs typeface="Times New Roman" panose="02020603050405020304" pitchFamily="18" charset="0"/>
              </a:rPr>
              <a:t>变量的形式</a:t>
            </a:r>
            <a:r>
              <a:rPr kumimoji="1" lang="zh-CN" altLang="en-US" sz="2400">
                <a:solidFill>
                  <a:srgbClr val="FF3300"/>
                </a:solidFill>
                <a:latin typeface="Times New Roman" panose="02020603050405020304" pitchFamily="18" charset="0"/>
                <a:cs typeface="Times New Roman" panose="02020603050405020304" pitchFamily="18" charset="0"/>
              </a:rPr>
              <a:t>只</a:t>
            </a:r>
            <a:r>
              <a:rPr kumimoji="1" lang="zh-CN" altLang="en-US" sz="2400">
                <a:latin typeface="Times New Roman" panose="02020603050405020304" pitchFamily="18" charset="0"/>
                <a:cs typeface="Times New Roman" panose="02020603050405020304" pitchFamily="18" charset="0"/>
              </a:rPr>
              <a:t>出现</a:t>
            </a:r>
            <a:r>
              <a:rPr kumimoji="1" lang="zh-CN" altLang="en-US" sz="2400">
                <a:solidFill>
                  <a:srgbClr val="0000FF"/>
                </a:solidFill>
                <a:latin typeface="Times New Roman" panose="02020603050405020304" pitchFamily="18" charset="0"/>
                <a:cs typeface="Times New Roman" panose="02020603050405020304" pitchFamily="18" charset="0"/>
              </a:rPr>
              <a:t>一</a:t>
            </a:r>
            <a:r>
              <a:rPr kumimoji="1" lang="zh-CN" altLang="en-US" sz="2400">
                <a:latin typeface="Times New Roman" panose="02020603050405020304" pitchFamily="18" charset="0"/>
                <a:cs typeface="Times New Roman" panose="02020603050405020304" pitchFamily="18" charset="0"/>
              </a:rPr>
              <a:t>次，则这一项称为</a:t>
            </a:r>
            <a:r>
              <a:rPr kumimoji="1" lang="zh-CN" altLang="en-US" sz="2400">
                <a:solidFill>
                  <a:srgbClr val="0000FF"/>
                </a:solidFill>
                <a:latin typeface="Times New Roman" panose="02020603050405020304" pitchFamily="18" charset="0"/>
                <a:cs typeface="Times New Roman" panose="02020603050405020304" pitchFamily="18" charset="0"/>
              </a:rPr>
              <a:t>最小项</a:t>
            </a:r>
            <a:r>
              <a:rPr kumimoji="1" lang="zh-CN" altLang="en-US" sz="2400">
                <a:latin typeface="Times New Roman" panose="02020603050405020304" pitchFamily="18" charset="0"/>
                <a:cs typeface="Times New Roman" panose="02020603050405020304" pitchFamily="18" charset="0"/>
              </a:rPr>
              <a:t>。一般</a:t>
            </a:r>
            <a:r>
              <a:rPr kumimoji="1" lang="en-US" altLang="zh-CN" sz="2400" i="1">
                <a:latin typeface="Times New Roman" panose="02020603050405020304" pitchFamily="18" charset="0"/>
                <a:cs typeface="Times New Roman" panose="02020603050405020304" pitchFamily="18" charset="0"/>
              </a:rPr>
              <a:t>n</a:t>
            </a:r>
            <a:r>
              <a:rPr kumimoji="1" lang="zh-CN" altLang="en-US" sz="2400">
                <a:latin typeface="Times New Roman" panose="02020603050405020304" pitchFamily="18" charset="0"/>
                <a:cs typeface="Times New Roman" panose="02020603050405020304" pitchFamily="18" charset="0"/>
              </a:rPr>
              <a:t>个变量的最大项应有</a:t>
            </a:r>
            <a:r>
              <a:rPr kumimoji="1" lang="en-US" altLang="zh-CN" sz="2400">
                <a:latin typeface="Times New Roman" panose="02020603050405020304" pitchFamily="18" charset="0"/>
                <a:cs typeface="Times New Roman" panose="02020603050405020304" pitchFamily="18" charset="0"/>
              </a:rPr>
              <a:t>2</a:t>
            </a:r>
            <a:r>
              <a:rPr kumimoji="1" lang="en-US" altLang="zh-CN" sz="2400" i="1" baseline="30000">
                <a:latin typeface="Times New Roman" panose="02020603050405020304" pitchFamily="18" charset="0"/>
                <a:cs typeface="Times New Roman" panose="02020603050405020304" pitchFamily="18" charset="0"/>
              </a:rPr>
              <a:t>n</a:t>
            </a:r>
            <a:r>
              <a:rPr kumimoji="1" lang="zh-CN" altLang="en-US" sz="2400">
                <a:latin typeface="Times New Roman" panose="02020603050405020304" pitchFamily="18" charset="0"/>
                <a:cs typeface="Times New Roman" panose="02020603050405020304" pitchFamily="18" charset="0"/>
              </a:rPr>
              <a:t>个。</a:t>
            </a:r>
          </a:p>
        </p:txBody>
      </p:sp>
      <p:graphicFrame>
        <p:nvGraphicFramePr>
          <p:cNvPr id="31" name="Object 11"/>
          <p:cNvGraphicFramePr>
            <a:graphicFrameLocks noChangeAspect="1"/>
          </p:cNvGraphicFramePr>
          <p:nvPr/>
        </p:nvGraphicFramePr>
        <p:xfrm>
          <a:off x="1816100" y="3476625"/>
          <a:ext cx="6096000" cy="576263"/>
        </p:xfrm>
        <a:graphic>
          <a:graphicData uri="http://schemas.openxmlformats.org/presentationml/2006/ole">
            <mc:AlternateContent xmlns:mc="http://schemas.openxmlformats.org/markup-compatibility/2006">
              <mc:Choice xmlns:v="urn:schemas-microsoft-com:vml" Requires="v">
                <p:oleObj spid="_x0000_s18448" name="Equation" r:id="rId3" imgW="2552700" imgH="241300" progId="Equation.DSMT4">
                  <p:embed/>
                </p:oleObj>
              </mc:Choice>
              <mc:Fallback>
                <p:oleObj name="Equation" r:id="rId3" imgW="2552700" imgH="2413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3476625"/>
                        <a:ext cx="60960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12"/>
          <p:cNvSpPr txBox="1">
            <a:spLocks noChangeArrowheads="1"/>
          </p:cNvSpPr>
          <p:nvPr/>
        </p:nvSpPr>
        <p:spPr bwMode="auto">
          <a:xfrm>
            <a:off x="1863725" y="3922713"/>
            <a:ext cx="57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i="1">
                <a:solidFill>
                  <a:srgbClr val="FF5050"/>
                </a:solidFill>
                <a:latin typeface="Arial" panose="020B0604020202020204" pitchFamily="34" charset="0"/>
              </a:rPr>
              <a:t>√</a:t>
            </a:r>
          </a:p>
        </p:txBody>
      </p:sp>
      <p:sp>
        <p:nvSpPr>
          <p:cNvPr id="33" name="Text Box 13"/>
          <p:cNvSpPr txBox="1">
            <a:spLocks noChangeArrowheads="1"/>
          </p:cNvSpPr>
          <p:nvPr/>
        </p:nvSpPr>
        <p:spPr bwMode="auto">
          <a:xfrm>
            <a:off x="2730500" y="3922713"/>
            <a:ext cx="57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i="1">
                <a:solidFill>
                  <a:srgbClr val="FF5050"/>
                </a:solidFill>
                <a:latin typeface="Arial" panose="020B0604020202020204" pitchFamily="34" charset="0"/>
              </a:rPr>
              <a:t>√</a:t>
            </a:r>
          </a:p>
        </p:txBody>
      </p:sp>
      <p:sp>
        <p:nvSpPr>
          <p:cNvPr id="34" name="Text Box 14"/>
          <p:cNvSpPr txBox="1">
            <a:spLocks noChangeArrowheads="1"/>
          </p:cNvSpPr>
          <p:nvPr/>
        </p:nvSpPr>
        <p:spPr bwMode="auto">
          <a:xfrm>
            <a:off x="3609975" y="3922713"/>
            <a:ext cx="57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FF5050"/>
                </a:solidFill>
                <a:latin typeface="Arial" panose="020B0604020202020204" pitchFamily="34" charset="0"/>
              </a:rPr>
              <a:t>×</a:t>
            </a:r>
          </a:p>
        </p:txBody>
      </p:sp>
      <p:sp>
        <p:nvSpPr>
          <p:cNvPr id="35" name="Text Box 15"/>
          <p:cNvSpPr txBox="1">
            <a:spLocks noChangeArrowheads="1"/>
          </p:cNvSpPr>
          <p:nvPr/>
        </p:nvSpPr>
        <p:spPr bwMode="auto">
          <a:xfrm>
            <a:off x="4464050" y="3922713"/>
            <a:ext cx="57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FF5050"/>
                </a:solidFill>
                <a:latin typeface="Arial" panose="020B0604020202020204" pitchFamily="34" charset="0"/>
              </a:rPr>
              <a:t>×</a:t>
            </a:r>
          </a:p>
        </p:txBody>
      </p:sp>
      <p:sp>
        <p:nvSpPr>
          <p:cNvPr id="36" name="Text Box 16"/>
          <p:cNvSpPr txBox="1">
            <a:spLocks noChangeArrowheads="1"/>
          </p:cNvSpPr>
          <p:nvPr/>
        </p:nvSpPr>
        <p:spPr bwMode="auto">
          <a:xfrm>
            <a:off x="5407025" y="3922713"/>
            <a:ext cx="57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FF5050"/>
                </a:solidFill>
                <a:latin typeface="Arial" panose="020B0604020202020204" pitchFamily="34" charset="0"/>
              </a:rPr>
              <a:t>×</a:t>
            </a:r>
          </a:p>
        </p:txBody>
      </p:sp>
      <p:sp>
        <p:nvSpPr>
          <p:cNvPr id="37" name="Text Box 17"/>
          <p:cNvSpPr txBox="1">
            <a:spLocks noChangeArrowheads="1"/>
          </p:cNvSpPr>
          <p:nvPr/>
        </p:nvSpPr>
        <p:spPr bwMode="auto">
          <a:xfrm>
            <a:off x="6618288" y="3922713"/>
            <a:ext cx="579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FF5050"/>
                </a:solidFill>
                <a:latin typeface="Arial" panose="020B0604020202020204" pitchFamily="34" charset="0"/>
              </a:rPr>
              <a:t>×</a:t>
            </a:r>
          </a:p>
        </p:txBody>
      </p:sp>
      <p:sp>
        <p:nvSpPr>
          <p:cNvPr id="18443"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最小项与最小项表达式</a:t>
            </a:r>
          </a:p>
        </p:txBody>
      </p:sp>
      <p:sp>
        <p:nvSpPr>
          <p:cNvPr id="18444" name="Rectangle 33"/>
          <p:cNvSpPr>
            <a:spLocks noChangeArrowheads="1"/>
          </p:cNvSpPr>
          <p:nvPr/>
        </p:nvSpPr>
        <p:spPr bwMode="auto">
          <a:xfrm>
            <a:off x="395288" y="476250"/>
            <a:ext cx="309721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最小项的定义和性质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2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slide(fromLeft)">
                                      <p:cBhvr>
                                        <p:cTn id="16" dur="500"/>
                                        <p:tgtEl>
                                          <p:spTgt spid="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utoUpdateAnimBg="0"/>
      <p:bldP spid="32" grpId="0"/>
      <p:bldP spid="33" grpId="0"/>
      <p:bldP spid="34" grpId="0"/>
      <p:bldP spid="35" grpId="0"/>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19100" y="1812925"/>
            <a:ext cx="8305800" cy="3581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39" name="Rectangle 3" descr="羊皮纸"/>
          <p:cNvSpPr>
            <a:spLocks noChangeArrowheads="1"/>
          </p:cNvSpPr>
          <p:nvPr/>
        </p:nvSpPr>
        <p:spPr bwMode="auto">
          <a:xfrm>
            <a:off x="546100" y="1812925"/>
            <a:ext cx="1665288" cy="35814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0" name="Rectangle 4"/>
          <p:cNvSpPr>
            <a:spLocks noChangeArrowheads="1"/>
          </p:cNvSpPr>
          <p:nvPr/>
        </p:nvSpPr>
        <p:spPr bwMode="auto">
          <a:xfrm>
            <a:off x="2255838" y="1757363"/>
            <a:ext cx="763587" cy="3600450"/>
          </a:xfrm>
          <a:prstGeom prst="rect">
            <a:avLst/>
          </a:prstGeom>
          <a:solidFill>
            <a:srgbClr val="FFCC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1" name="Rectangle 5"/>
          <p:cNvSpPr>
            <a:spLocks noChangeArrowheads="1"/>
          </p:cNvSpPr>
          <p:nvPr/>
        </p:nvSpPr>
        <p:spPr bwMode="auto">
          <a:xfrm>
            <a:off x="3876675" y="1757363"/>
            <a:ext cx="763588" cy="3600450"/>
          </a:xfrm>
          <a:prstGeom prst="rect">
            <a:avLst/>
          </a:prstGeom>
          <a:solidFill>
            <a:srgbClr val="FFFF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2" name="Rectangle 6"/>
          <p:cNvSpPr>
            <a:spLocks noChangeArrowheads="1"/>
          </p:cNvSpPr>
          <p:nvPr/>
        </p:nvSpPr>
        <p:spPr bwMode="auto">
          <a:xfrm>
            <a:off x="7072313" y="1757363"/>
            <a:ext cx="763587" cy="3600450"/>
          </a:xfrm>
          <a:prstGeom prst="rect">
            <a:avLst/>
          </a:prstGeom>
          <a:solidFill>
            <a:srgbClr val="00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3" name="Rectangle 7"/>
          <p:cNvSpPr>
            <a:spLocks noChangeArrowheads="1"/>
          </p:cNvSpPr>
          <p:nvPr/>
        </p:nvSpPr>
        <p:spPr bwMode="auto">
          <a:xfrm>
            <a:off x="3065463" y="1757363"/>
            <a:ext cx="763587" cy="3600450"/>
          </a:xfrm>
          <a:prstGeom prst="rect">
            <a:avLst/>
          </a:prstGeom>
          <a:solidFill>
            <a:srgbClr val="00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4" name="Rectangle 8"/>
          <p:cNvSpPr>
            <a:spLocks noChangeArrowheads="1"/>
          </p:cNvSpPr>
          <p:nvPr/>
        </p:nvSpPr>
        <p:spPr bwMode="auto">
          <a:xfrm>
            <a:off x="4641850" y="1757363"/>
            <a:ext cx="763588" cy="36004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5" name="Rectangle 9"/>
          <p:cNvSpPr>
            <a:spLocks noChangeArrowheads="1"/>
          </p:cNvSpPr>
          <p:nvPr/>
        </p:nvSpPr>
        <p:spPr bwMode="auto">
          <a:xfrm>
            <a:off x="5407025" y="1757363"/>
            <a:ext cx="854075" cy="3600450"/>
          </a:xfrm>
          <a:prstGeom prst="rect">
            <a:avLst/>
          </a:prstGeom>
          <a:solidFill>
            <a:srgbClr val="CC99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6" name="Rectangle 10"/>
          <p:cNvSpPr>
            <a:spLocks noChangeArrowheads="1"/>
          </p:cNvSpPr>
          <p:nvPr/>
        </p:nvSpPr>
        <p:spPr bwMode="auto">
          <a:xfrm>
            <a:off x="7881938" y="1757363"/>
            <a:ext cx="763587" cy="3600450"/>
          </a:xfrm>
          <a:prstGeom prst="rect">
            <a:avLst/>
          </a:prstGeom>
          <a:solidFill>
            <a:srgbClr val="FF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1947" name="Rectangle 11"/>
          <p:cNvSpPr>
            <a:spLocks noChangeArrowheads="1"/>
          </p:cNvSpPr>
          <p:nvPr/>
        </p:nvSpPr>
        <p:spPr bwMode="auto">
          <a:xfrm>
            <a:off x="6261100" y="1757363"/>
            <a:ext cx="763588" cy="3600450"/>
          </a:xfrm>
          <a:prstGeom prst="rect">
            <a:avLst/>
          </a:prstGeom>
          <a:solidFill>
            <a:srgbClr val="FF99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68" name="Rectangle 12"/>
          <p:cNvSpPr>
            <a:spLocks noChangeArrowheads="1"/>
          </p:cNvSpPr>
          <p:nvPr/>
        </p:nvSpPr>
        <p:spPr bwMode="auto">
          <a:xfrm>
            <a:off x="1311275" y="1954213"/>
            <a:ext cx="4318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69" name="Rectangle 13"/>
          <p:cNvSpPr>
            <a:spLocks noChangeArrowheads="1"/>
          </p:cNvSpPr>
          <p:nvPr/>
        </p:nvSpPr>
        <p:spPr bwMode="auto">
          <a:xfrm>
            <a:off x="1311275" y="1954213"/>
            <a:ext cx="4318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70" name="Rectangle 14"/>
          <p:cNvSpPr>
            <a:spLocks noChangeArrowheads="1"/>
          </p:cNvSpPr>
          <p:nvPr/>
        </p:nvSpPr>
        <p:spPr bwMode="auto">
          <a:xfrm>
            <a:off x="1311275" y="1954213"/>
            <a:ext cx="4318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71" name="Rectangle 15"/>
          <p:cNvSpPr>
            <a:spLocks noChangeArrowheads="1"/>
          </p:cNvSpPr>
          <p:nvPr/>
        </p:nvSpPr>
        <p:spPr bwMode="auto">
          <a:xfrm>
            <a:off x="1311275" y="1954213"/>
            <a:ext cx="4318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72" name="Rectangle 16"/>
          <p:cNvSpPr>
            <a:spLocks noChangeArrowheads="1"/>
          </p:cNvSpPr>
          <p:nvPr/>
        </p:nvSpPr>
        <p:spPr bwMode="auto">
          <a:xfrm>
            <a:off x="1311275" y="1954213"/>
            <a:ext cx="4318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51953" name="Group 17"/>
          <p:cNvGraphicFramePr>
            <a:graphicFrameLocks noGrp="1"/>
          </p:cNvGraphicFramePr>
          <p:nvPr/>
        </p:nvGraphicFramePr>
        <p:xfrm>
          <a:off x="500063" y="1803400"/>
          <a:ext cx="8164512" cy="3579811"/>
        </p:xfrm>
        <a:graphic>
          <a:graphicData uri="http://schemas.openxmlformats.org/drawingml/2006/table">
            <a:tbl>
              <a:tblPr/>
              <a:tblGrid>
                <a:gridCol w="565150"/>
                <a:gridCol w="563562"/>
                <a:gridCol w="569913"/>
                <a:gridCol w="806450"/>
                <a:gridCol w="808037"/>
                <a:gridCol w="809625"/>
                <a:gridCol w="809625"/>
                <a:gridCol w="808038"/>
                <a:gridCol w="806450"/>
                <a:gridCol w="809625"/>
                <a:gridCol w="808037"/>
              </a:tblGrid>
              <a:tr h="396275">
                <a:tc>
                  <a:txBody>
                    <a:bodyPr/>
                    <a:lstStyle>
                      <a:lvl1pPr marL="342900" indent="-342900" algn="l">
                        <a:spcBef>
                          <a:spcPct val="20000"/>
                        </a:spcBef>
                        <a:buClr>
                          <a:schemeClr val="accent2"/>
                        </a:buClr>
                        <a:buFont typeface="Wingdings" panose="05000000000000000000" pitchFamily="2" charset="2"/>
                        <a:tabLst>
                          <a:tab pos="630238" algn="l"/>
                          <a:tab pos="971550"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971550"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971550"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971550"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971550"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971550"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971550"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971550"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971550"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971550" algn="l"/>
                          <a:tab pos="4392613" algn="r"/>
                        </a:tabLst>
                      </a:pPr>
                      <a:endParaRPr kumimoji="0" lang="zh-CN" altLang="zh-CN" sz="2000" b="0" i="0" u="none" strike="noStrike" cap="none" normalizeH="0" baseline="0" dirty="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409611">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96275">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cap="flat">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rgbClr val="000099"/>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lgn="l">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lgn="l">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lgn="l">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lgn="l">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fontAlgn="base">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endParaRPr kumimoji="0" lang="zh-CN" altLang="zh-CN" sz="2000" b="0" i="0" u="none" strike="noStrike" cap="none" normalizeH="0" baseline="0" dirty="0" smtClean="0">
                        <a:ln>
                          <a:noFill/>
                        </a:ln>
                        <a:solidFill>
                          <a:schemeClr val="bg1"/>
                        </a:solidFill>
                        <a:effectLst/>
                        <a:latin typeface="Arial Narrow" panose="020B0606020202030204" pitchFamily="34"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cap="flat">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2066" name="Rectangle 130"/>
          <p:cNvSpPr>
            <a:spLocks noChangeArrowheads="1"/>
          </p:cNvSpPr>
          <p:nvPr/>
        </p:nvSpPr>
        <p:spPr bwMode="auto">
          <a:xfrm>
            <a:off x="2300288" y="2252663"/>
            <a:ext cx="674687"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67" name="Rectangle 131"/>
          <p:cNvSpPr>
            <a:spLocks noChangeArrowheads="1"/>
          </p:cNvSpPr>
          <p:nvPr/>
        </p:nvSpPr>
        <p:spPr bwMode="auto">
          <a:xfrm>
            <a:off x="3111500" y="2613025"/>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68" name="Rectangle 132"/>
          <p:cNvSpPr>
            <a:spLocks noChangeArrowheads="1"/>
          </p:cNvSpPr>
          <p:nvPr/>
        </p:nvSpPr>
        <p:spPr bwMode="auto">
          <a:xfrm>
            <a:off x="3921125" y="3017838"/>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69" name="Rectangle 133"/>
          <p:cNvSpPr>
            <a:spLocks noChangeArrowheads="1"/>
          </p:cNvSpPr>
          <p:nvPr/>
        </p:nvSpPr>
        <p:spPr bwMode="auto">
          <a:xfrm>
            <a:off x="4686300" y="3468688"/>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70" name="Rectangle 134"/>
          <p:cNvSpPr>
            <a:spLocks noChangeArrowheads="1"/>
          </p:cNvSpPr>
          <p:nvPr/>
        </p:nvSpPr>
        <p:spPr bwMode="auto">
          <a:xfrm>
            <a:off x="5541963" y="3873500"/>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71" name="Rectangle 135"/>
          <p:cNvSpPr>
            <a:spLocks noChangeArrowheads="1"/>
          </p:cNvSpPr>
          <p:nvPr/>
        </p:nvSpPr>
        <p:spPr bwMode="auto">
          <a:xfrm>
            <a:off x="7112000" y="4638675"/>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72" name="Rectangle 136"/>
          <p:cNvSpPr>
            <a:spLocks noChangeArrowheads="1"/>
          </p:cNvSpPr>
          <p:nvPr/>
        </p:nvSpPr>
        <p:spPr bwMode="auto">
          <a:xfrm>
            <a:off x="6307138" y="4233863"/>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2073" name="Rectangle 137"/>
          <p:cNvSpPr>
            <a:spLocks noChangeArrowheads="1"/>
          </p:cNvSpPr>
          <p:nvPr/>
        </p:nvSpPr>
        <p:spPr bwMode="auto">
          <a:xfrm>
            <a:off x="7926388" y="4999038"/>
            <a:ext cx="635000" cy="3238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592" name="Rectangle 138"/>
          <p:cNvSpPr>
            <a:spLocks noChangeArrowheads="1"/>
          </p:cNvSpPr>
          <p:nvPr/>
        </p:nvSpPr>
        <p:spPr bwMode="auto">
          <a:xfrm>
            <a:off x="3795713" y="1033463"/>
            <a:ext cx="4176712"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200">
                <a:solidFill>
                  <a:srgbClr val="000099"/>
                </a:solidFill>
                <a:latin typeface="楷体_GB2312" pitchFamily="49" charset="-122"/>
                <a:ea typeface="楷体_GB2312" pitchFamily="49" charset="-122"/>
              </a:rPr>
              <a:t>三个变量的所有最小项的真值表 </a:t>
            </a:r>
          </a:p>
        </p:txBody>
      </p:sp>
      <p:sp>
        <p:nvSpPr>
          <p:cNvPr id="552075" name="Text Box 139"/>
          <p:cNvSpPr txBox="1">
            <a:spLocks noChangeArrowheads="1"/>
          </p:cNvSpPr>
          <p:nvPr/>
        </p:nvSpPr>
        <p:spPr bwMode="auto">
          <a:xfrm>
            <a:off x="2276475"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0</a:t>
            </a:r>
          </a:p>
        </p:txBody>
      </p:sp>
      <p:sp>
        <p:nvSpPr>
          <p:cNvPr id="552076" name="Text Box 140"/>
          <p:cNvSpPr txBox="1">
            <a:spLocks noChangeArrowheads="1"/>
          </p:cNvSpPr>
          <p:nvPr/>
        </p:nvSpPr>
        <p:spPr bwMode="auto">
          <a:xfrm>
            <a:off x="3092450"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1</a:t>
            </a:r>
          </a:p>
        </p:txBody>
      </p:sp>
      <p:sp>
        <p:nvSpPr>
          <p:cNvPr id="552077" name="Text Box 141"/>
          <p:cNvSpPr txBox="1">
            <a:spLocks noChangeArrowheads="1"/>
          </p:cNvSpPr>
          <p:nvPr/>
        </p:nvSpPr>
        <p:spPr bwMode="auto">
          <a:xfrm>
            <a:off x="3908425"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2</a:t>
            </a:r>
          </a:p>
        </p:txBody>
      </p:sp>
      <p:sp>
        <p:nvSpPr>
          <p:cNvPr id="552078" name="Text Box 142"/>
          <p:cNvSpPr txBox="1">
            <a:spLocks noChangeArrowheads="1"/>
          </p:cNvSpPr>
          <p:nvPr/>
        </p:nvSpPr>
        <p:spPr bwMode="auto">
          <a:xfrm>
            <a:off x="4724400"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3</a:t>
            </a:r>
          </a:p>
        </p:txBody>
      </p:sp>
      <p:sp>
        <p:nvSpPr>
          <p:cNvPr id="552079" name="Text Box 143"/>
          <p:cNvSpPr txBox="1">
            <a:spLocks noChangeArrowheads="1"/>
          </p:cNvSpPr>
          <p:nvPr/>
        </p:nvSpPr>
        <p:spPr bwMode="auto">
          <a:xfrm>
            <a:off x="5524500"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4</a:t>
            </a:r>
          </a:p>
        </p:txBody>
      </p:sp>
      <p:sp>
        <p:nvSpPr>
          <p:cNvPr id="552080" name="Text Box 144"/>
          <p:cNvSpPr txBox="1">
            <a:spLocks noChangeArrowheads="1"/>
          </p:cNvSpPr>
          <p:nvPr/>
        </p:nvSpPr>
        <p:spPr bwMode="auto">
          <a:xfrm>
            <a:off x="6357938"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5</a:t>
            </a:r>
          </a:p>
        </p:txBody>
      </p:sp>
      <p:sp>
        <p:nvSpPr>
          <p:cNvPr id="552081" name="Text Box 145"/>
          <p:cNvSpPr txBox="1">
            <a:spLocks noChangeArrowheads="1"/>
          </p:cNvSpPr>
          <p:nvPr/>
        </p:nvSpPr>
        <p:spPr bwMode="auto">
          <a:xfrm>
            <a:off x="7173913"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6</a:t>
            </a:r>
          </a:p>
        </p:txBody>
      </p:sp>
      <p:sp>
        <p:nvSpPr>
          <p:cNvPr id="552082" name="Text Box 146"/>
          <p:cNvSpPr txBox="1">
            <a:spLocks noChangeArrowheads="1"/>
          </p:cNvSpPr>
          <p:nvPr/>
        </p:nvSpPr>
        <p:spPr bwMode="auto">
          <a:xfrm>
            <a:off x="7991475" y="1377950"/>
            <a:ext cx="676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000" i="1">
                <a:latin typeface="Times New Roman" panose="02020603050405020304" pitchFamily="18" charset="0"/>
              </a:rPr>
              <a:t>m</a:t>
            </a:r>
            <a:r>
              <a:rPr lang="en-US" altLang="zh-CN" sz="2000" baseline="-25000">
                <a:latin typeface="Times New Roman" panose="02020603050405020304" pitchFamily="18" charset="0"/>
              </a:rPr>
              <a:t>7</a:t>
            </a:r>
          </a:p>
        </p:txBody>
      </p:sp>
      <p:sp>
        <p:nvSpPr>
          <p:cNvPr id="552083" name="Rectangle 147"/>
          <p:cNvSpPr>
            <a:spLocks noChangeArrowheads="1"/>
          </p:cNvSpPr>
          <p:nvPr/>
        </p:nvSpPr>
        <p:spPr bwMode="auto">
          <a:xfrm>
            <a:off x="290513" y="5619750"/>
            <a:ext cx="84947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200" dirty="0">
                <a:latin typeface="Times New Roman" panose="02020603050405020304" pitchFamily="18" charset="0"/>
                <a:ea typeface="黑体" panose="02010609060101010101" pitchFamily="49" charset="-122"/>
              </a:rPr>
              <a:t>        </a:t>
            </a:r>
            <a:r>
              <a:rPr lang="zh-CN" altLang="en-US" sz="2200" dirty="0">
                <a:latin typeface="Times New Roman" panose="02020603050405020304" pitchFamily="18" charset="0"/>
                <a:ea typeface="黑体" panose="02010609060101010101" pitchFamily="49" charset="-122"/>
              </a:rPr>
              <a:t>最小项的表示：通常用</a:t>
            </a:r>
            <a:r>
              <a:rPr lang="en-US" altLang="zh-CN" sz="2200" i="1" dirty="0">
                <a:latin typeface="Times New Roman" panose="02020603050405020304" pitchFamily="18" charset="0"/>
                <a:ea typeface="黑体" panose="02010609060101010101" pitchFamily="49" charset="-122"/>
              </a:rPr>
              <a:t>m</a:t>
            </a:r>
            <a:r>
              <a:rPr lang="en-US" altLang="zh-CN" sz="2200" i="1" baseline="-25000" dirty="0">
                <a:latin typeface="Times New Roman" panose="02020603050405020304" pitchFamily="18" charset="0"/>
                <a:ea typeface="黑体" panose="02010609060101010101" pitchFamily="49" charset="-122"/>
              </a:rPr>
              <a:t>i</a:t>
            </a:r>
            <a:r>
              <a:rPr lang="zh-CN" altLang="en-US" sz="2200" dirty="0">
                <a:latin typeface="Times New Roman" panose="02020603050405020304" pitchFamily="18" charset="0"/>
                <a:ea typeface="黑体" panose="02010609060101010101" pitchFamily="49" charset="-122"/>
              </a:rPr>
              <a:t>表示最小项，</a:t>
            </a:r>
            <a:r>
              <a:rPr lang="en-US" altLang="zh-CN" sz="2200" i="1" dirty="0">
                <a:latin typeface="Times New Roman" panose="02020603050405020304" pitchFamily="18" charset="0"/>
                <a:ea typeface="黑体" panose="02010609060101010101" pitchFamily="49" charset="-122"/>
              </a:rPr>
              <a:t>m</a:t>
            </a:r>
            <a:r>
              <a:rPr lang="zh-CN" altLang="en-US" sz="2200" dirty="0">
                <a:latin typeface="Times New Roman" panose="02020603050405020304" pitchFamily="18" charset="0"/>
                <a:ea typeface="黑体" panose="02010609060101010101" pitchFamily="49" charset="-122"/>
              </a:rPr>
              <a:t>表示最小项</a:t>
            </a:r>
            <a:r>
              <a:rPr lang="en-US" altLang="zh-CN" sz="2200" dirty="0">
                <a:latin typeface="Times New Roman" panose="02020603050405020304" pitchFamily="18" charset="0"/>
                <a:ea typeface="黑体" panose="02010609060101010101" pitchFamily="49" charset="-122"/>
              </a:rPr>
              <a:t>,</a:t>
            </a:r>
            <a:r>
              <a:rPr lang="zh-CN" altLang="en-US" sz="2200" dirty="0">
                <a:latin typeface="Times New Roman" panose="02020603050405020304" pitchFamily="18" charset="0"/>
                <a:ea typeface="黑体" panose="02010609060101010101" pitchFamily="49" charset="-122"/>
              </a:rPr>
              <a:t>下标 </a:t>
            </a:r>
            <a:r>
              <a:rPr lang="en-US" altLang="zh-CN" sz="2200" i="1" dirty="0" err="1">
                <a:latin typeface="Times New Roman" panose="02020603050405020304" pitchFamily="18" charset="0"/>
                <a:ea typeface="黑体" panose="02010609060101010101" pitchFamily="49" charset="-122"/>
              </a:rPr>
              <a:t>i</a:t>
            </a:r>
            <a:r>
              <a:rPr lang="zh-CN" altLang="en-US" sz="2200" dirty="0">
                <a:latin typeface="Times New Roman" panose="02020603050405020304" pitchFamily="18" charset="0"/>
                <a:ea typeface="黑体" panose="02010609060101010101" pitchFamily="49" charset="-122"/>
              </a:rPr>
              <a:t>为最小项编号</a:t>
            </a:r>
            <a:r>
              <a:rPr lang="zh-CN" altLang="en-US" sz="2200" dirty="0">
                <a:solidFill>
                  <a:srgbClr val="0000FF"/>
                </a:solidFill>
                <a:latin typeface="Times New Roman" panose="02020603050405020304" pitchFamily="18" charset="0"/>
                <a:ea typeface="黑体" panose="02010609060101010101" pitchFamily="49" charset="-122"/>
              </a:rPr>
              <a:t>（编号：某最小项取值为</a:t>
            </a:r>
            <a:r>
              <a:rPr lang="en-US" altLang="zh-CN" sz="2200" dirty="0">
                <a:solidFill>
                  <a:srgbClr val="FF0000"/>
                </a:solidFill>
                <a:latin typeface="Times New Roman" panose="02020603050405020304" pitchFamily="18" charset="0"/>
                <a:ea typeface="黑体" panose="02010609060101010101" pitchFamily="49" charset="-122"/>
              </a:rPr>
              <a:t>1</a:t>
            </a:r>
            <a:r>
              <a:rPr lang="zh-CN" altLang="en-US" sz="2200" dirty="0">
                <a:solidFill>
                  <a:srgbClr val="0000FF"/>
                </a:solidFill>
                <a:latin typeface="Times New Roman" panose="02020603050405020304" pitchFamily="18" charset="0"/>
                <a:ea typeface="黑体" panose="02010609060101010101" pitchFamily="49" charset="-122"/>
              </a:rPr>
              <a:t>时对应二进制数）</a:t>
            </a:r>
          </a:p>
        </p:txBody>
      </p:sp>
      <p:grpSp>
        <p:nvGrpSpPr>
          <p:cNvPr id="552084" name="Group 148"/>
          <p:cNvGrpSpPr>
            <a:grpSpLocks/>
          </p:cNvGrpSpPr>
          <p:nvPr/>
        </p:nvGrpSpPr>
        <p:grpSpPr bwMode="auto">
          <a:xfrm>
            <a:off x="647700" y="1882775"/>
            <a:ext cx="1371600" cy="311150"/>
            <a:chOff x="336" y="1388"/>
            <a:chExt cx="864" cy="196"/>
          </a:xfrm>
        </p:grpSpPr>
        <p:graphicFrame>
          <p:nvGraphicFramePr>
            <p:cNvPr id="19710" name="Object 149"/>
            <p:cNvGraphicFramePr>
              <a:graphicFrameLocks noChangeAspect="1"/>
            </p:cNvGraphicFramePr>
            <p:nvPr/>
          </p:nvGraphicFramePr>
          <p:xfrm>
            <a:off x="336" y="1395"/>
            <a:ext cx="182" cy="182"/>
          </p:xfrm>
          <a:graphic>
            <a:graphicData uri="http://schemas.openxmlformats.org/presentationml/2006/ole">
              <mc:AlternateContent xmlns:mc="http://schemas.openxmlformats.org/markup-compatibility/2006">
                <mc:Choice xmlns:v="urn:schemas-microsoft-com:vml" Requires="v">
                  <p:oleObj spid="_x0000_s19768" name="Equation" r:id="rId4" imgW="133480" imgH="133196" progId="Equation.3">
                    <p:embed/>
                  </p:oleObj>
                </mc:Choice>
                <mc:Fallback>
                  <p:oleObj name="Equation" r:id="rId4" imgW="133480" imgH="133196" progId="Equation.3">
                    <p:embed/>
                    <p:pic>
                      <p:nvPicPr>
                        <p:cNvPr id="0" name="Object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395"/>
                          <a:ext cx="1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11" name="Object 150"/>
            <p:cNvGraphicFramePr>
              <a:graphicFrameLocks noChangeAspect="1"/>
            </p:cNvGraphicFramePr>
            <p:nvPr/>
          </p:nvGraphicFramePr>
          <p:xfrm>
            <a:off x="677" y="1395"/>
            <a:ext cx="182" cy="182"/>
          </p:xfrm>
          <a:graphic>
            <a:graphicData uri="http://schemas.openxmlformats.org/presentationml/2006/ole">
              <mc:AlternateContent xmlns:mc="http://schemas.openxmlformats.org/markup-compatibility/2006">
                <mc:Choice xmlns:v="urn:schemas-microsoft-com:vml" Requires="v">
                  <p:oleObj spid="_x0000_s19769" name="Equation" r:id="rId6" imgW="133480" imgH="133196" progId="Equation.3">
                    <p:embed/>
                  </p:oleObj>
                </mc:Choice>
                <mc:Fallback>
                  <p:oleObj name="Equation" r:id="rId6" imgW="133480" imgH="133196" progId="Equation.3">
                    <p:embed/>
                    <p:pic>
                      <p:nvPicPr>
                        <p:cNvPr id="0" name="Object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 y="1395"/>
                          <a:ext cx="1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12" name="Object 151"/>
            <p:cNvGraphicFramePr>
              <a:graphicFrameLocks noChangeAspect="1"/>
            </p:cNvGraphicFramePr>
            <p:nvPr/>
          </p:nvGraphicFramePr>
          <p:xfrm>
            <a:off x="1018" y="1388"/>
            <a:ext cx="182" cy="196"/>
          </p:xfrm>
          <a:graphic>
            <a:graphicData uri="http://schemas.openxmlformats.org/presentationml/2006/ole">
              <mc:AlternateContent xmlns:mc="http://schemas.openxmlformats.org/markup-compatibility/2006">
                <mc:Choice xmlns:v="urn:schemas-microsoft-com:vml" Requires="v">
                  <p:oleObj spid="_x0000_s19770" name="Equation" r:id="rId8" imgW="133480" imgH="152224" progId="Equation.3">
                    <p:embed/>
                  </p:oleObj>
                </mc:Choice>
                <mc:Fallback>
                  <p:oleObj name="Equation" r:id="rId8" imgW="133480" imgH="152224" progId="Equation.3">
                    <p:embed/>
                    <p:pic>
                      <p:nvPicPr>
                        <p:cNvPr id="0" name="Object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8" y="1388"/>
                          <a:ext cx="18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52088" name="Group 152"/>
          <p:cNvGraphicFramePr>
            <a:graphicFrameLocks noGrp="1"/>
          </p:cNvGraphicFramePr>
          <p:nvPr/>
        </p:nvGraphicFramePr>
        <p:xfrm>
          <a:off x="495300" y="2193925"/>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r>
            </a:tbl>
          </a:graphicData>
        </a:graphic>
      </p:graphicFrame>
      <p:graphicFrame>
        <p:nvGraphicFramePr>
          <p:cNvPr id="552124" name="Group 188"/>
          <p:cNvGraphicFramePr>
            <a:graphicFrameLocks noGrp="1"/>
          </p:cNvGraphicFramePr>
          <p:nvPr/>
        </p:nvGraphicFramePr>
        <p:xfrm>
          <a:off x="495300" y="2574925"/>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r>
            </a:tbl>
          </a:graphicData>
        </a:graphic>
      </p:graphicFrame>
      <p:graphicFrame>
        <p:nvGraphicFramePr>
          <p:cNvPr id="552160" name="Group 224"/>
          <p:cNvGraphicFramePr>
            <a:graphicFrameLocks noGrp="1"/>
          </p:cNvGraphicFramePr>
          <p:nvPr/>
        </p:nvGraphicFramePr>
        <p:xfrm>
          <a:off x="495300" y="2955925"/>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r>
            </a:tbl>
          </a:graphicData>
        </a:graphic>
      </p:graphicFrame>
      <p:graphicFrame>
        <p:nvGraphicFramePr>
          <p:cNvPr id="552196" name="Group 260"/>
          <p:cNvGraphicFramePr>
            <a:graphicFrameLocks noGrp="1"/>
          </p:cNvGraphicFramePr>
          <p:nvPr/>
        </p:nvGraphicFramePr>
        <p:xfrm>
          <a:off x="495300" y="3841750"/>
          <a:ext cx="8164513" cy="4095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4095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552232" name="Group 296"/>
          <p:cNvGraphicFramePr>
            <a:graphicFrameLocks noGrp="1"/>
          </p:cNvGraphicFramePr>
          <p:nvPr/>
        </p:nvGraphicFramePr>
        <p:xfrm>
          <a:off x="495300" y="3398838"/>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r>
            </a:tbl>
          </a:graphicData>
        </a:graphic>
      </p:graphicFrame>
      <p:graphicFrame>
        <p:nvGraphicFramePr>
          <p:cNvPr id="552268" name="Group 332"/>
          <p:cNvGraphicFramePr>
            <a:graphicFrameLocks noGrp="1"/>
          </p:cNvGraphicFramePr>
          <p:nvPr/>
        </p:nvGraphicFramePr>
        <p:xfrm>
          <a:off x="495300" y="4237038"/>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r>
            </a:tbl>
          </a:graphicData>
        </a:graphic>
      </p:graphicFrame>
      <p:graphicFrame>
        <p:nvGraphicFramePr>
          <p:cNvPr id="552304" name="Group 368"/>
          <p:cNvGraphicFramePr>
            <a:graphicFrameLocks noGrp="1"/>
          </p:cNvGraphicFramePr>
          <p:nvPr/>
        </p:nvGraphicFramePr>
        <p:xfrm>
          <a:off x="495300" y="4632325"/>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r>
            </a:tbl>
          </a:graphicData>
        </a:graphic>
      </p:graphicFrame>
      <p:graphicFrame>
        <p:nvGraphicFramePr>
          <p:cNvPr id="552340" name="Group 404"/>
          <p:cNvGraphicFramePr>
            <a:graphicFrameLocks noGrp="1"/>
          </p:cNvGraphicFramePr>
          <p:nvPr/>
        </p:nvGraphicFramePr>
        <p:xfrm>
          <a:off x="495300" y="4999038"/>
          <a:ext cx="8164513" cy="396875"/>
        </p:xfrm>
        <a:graphic>
          <a:graphicData uri="http://schemas.openxmlformats.org/drawingml/2006/table">
            <a:tbl>
              <a:tblPr/>
              <a:tblGrid>
                <a:gridCol w="565150"/>
                <a:gridCol w="563563"/>
                <a:gridCol w="569912"/>
                <a:gridCol w="806450"/>
                <a:gridCol w="808038"/>
                <a:gridCol w="809625"/>
                <a:gridCol w="809625"/>
                <a:gridCol w="808037"/>
                <a:gridCol w="806450"/>
                <a:gridCol w="809625"/>
                <a:gridCol w="808038"/>
              </a:tblGrid>
              <a:tr h="396875">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0</a:t>
                      </a:r>
                    </a:p>
                  </a:txBody>
                  <a:tcPr marT="45793" marB="45793" anchor="ctr" horzOverflow="overflow">
                    <a:lnL>
                      <a:noFill/>
                    </a:lnL>
                    <a:lnR>
                      <a:noFill/>
                    </a:lnR>
                    <a:lnT>
                      <a:noFill/>
                    </a:lnT>
                    <a:lnB>
                      <a:noFill/>
                    </a:lnB>
                    <a:lnTlToBr>
                      <a:noFill/>
                    </a:lnTlToBr>
                    <a:lnBlToTr>
                      <a:noFill/>
                    </a:lnBlToTr>
                    <a:noFill/>
                  </a:tcPr>
                </a:tc>
                <a:tc>
                  <a:txBody>
                    <a:bodyPr/>
                    <a:lstStyle>
                      <a:lvl1pPr marL="342900" indent="-34290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630238" algn="l"/>
                          <a:tab pos="439261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630238" algn="l"/>
                          <a:tab pos="439261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630238" algn="l"/>
                          <a:tab pos="4392613" algn="r"/>
                        </a:tabLst>
                        <a:defRPr sz="2000" b="1">
                          <a:solidFill>
                            <a:schemeClr val="tx1"/>
                          </a:solidFill>
                          <a:latin typeface="Arial Narrow" panose="020B060602020203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tab pos="630238" algn="l"/>
                          <a:tab pos="4392613" algn="r"/>
                        </a:tabLst>
                      </a:pPr>
                      <a:r>
                        <a:rPr kumimoji="0" lang="en-US" altLang="zh-CN" sz="2000" b="0" i="0" u="none" strike="noStrike" cap="none" normalizeH="0" baseline="0" dirty="0" smtClean="0">
                          <a:ln>
                            <a:noFill/>
                          </a:ln>
                          <a:solidFill>
                            <a:schemeClr val="tx1"/>
                          </a:solidFill>
                          <a:effectLst/>
                          <a:latin typeface="Arial Narrow" panose="020B0606020202030204" pitchFamily="34" charset="0"/>
                          <a:ea typeface="楷体_GB2312" pitchFamily="49" charset="-122"/>
                          <a:cs typeface="Times New Roman" panose="02020603050405020304" pitchFamily="18" charset="0"/>
                        </a:rPr>
                        <a:t>1</a:t>
                      </a:r>
                    </a:p>
                  </a:txBody>
                  <a:tcPr marT="45793" marB="45793" anchor="ctr" horzOverflow="overflow">
                    <a:lnL>
                      <a:noFill/>
                    </a:lnL>
                    <a:lnR>
                      <a:noFill/>
                    </a:lnR>
                    <a:lnT>
                      <a:noFill/>
                    </a:lnT>
                    <a:lnB>
                      <a:noFill/>
                    </a:lnB>
                    <a:lnTlToBr>
                      <a:noFill/>
                    </a:lnTlToBr>
                    <a:lnBlToTr>
                      <a:noFill/>
                    </a:lnBlToTr>
                    <a:noFill/>
                  </a:tcPr>
                </a:tc>
              </a:tr>
            </a:tbl>
          </a:graphicData>
        </a:graphic>
      </p:graphicFrame>
      <p:grpSp>
        <p:nvGrpSpPr>
          <p:cNvPr id="19699" name="Group 443"/>
          <p:cNvGrpSpPr>
            <a:grpSpLocks/>
          </p:cNvGrpSpPr>
          <p:nvPr/>
        </p:nvGrpSpPr>
        <p:grpSpPr bwMode="auto">
          <a:xfrm>
            <a:off x="2328863" y="1785938"/>
            <a:ext cx="6234112" cy="425450"/>
            <a:chOff x="1395" y="1279"/>
            <a:chExt cx="3927" cy="268"/>
          </a:xfrm>
        </p:grpSpPr>
        <p:graphicFrame>
          <p:nvGraphicFramePr>
            <p:cNvPr id="19702" name="Object 444"/>
            <p:cNvGraphicFramePr>
              <a:graphicFrameLocks noChangeAspect="1"/>
            </p:cNvGraphicFramePr>
            <p:nvPr/>
          </p:nvGraphicFramePr>
          <p:xfrm>
            <a:off x="1395" y="1279"/>
            <a:ext cx="376" cy="268"/>
          </p:xfrm>
          <a:graphic>
            <a:graphicData uri="http://schemas.openxmlformats.org/presentationml/2006/ole">
              <mc:AlternateContent xmlns:mc="http://schemas.openxmlformats.org/markup-compatibility/2006">
                <mc:Choice xmlns:v="urn:schemas-microsoft-com:vml" Requires="v">
                  <p:oleObj spid="_x0000_s19771" name="Equation" r:id="rId10" imgW="342753" imgH="190703" progId="Equation.DSMT4">
                    <p:embed/>
                  </p:oleObj>
                </mc:Choice>
                <mc:Fallback>
                  <p:oleObj name="Equation" r:id="rId10" imgW="342753" imgH="190703" progId="Equation.DSMT4">
                    <p:embed/>
                    <p:pic>
                      <p:nvPicPr>
                        <p:cNvPr id="0" name="Object 4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5" y="1279"/>
                          <a:ext cx="3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3" name="Object 445"/>
            <p:cNvGraphicFramePr>
              <a:graphicFrameLocks noChangeAspect="1"/>
            </p:cNvGraphicFramePr>
            <p:nvPr/>
          </p:nvGraphicFramePr>
          <p:xfrm>
            <a:off x="1913" y="1279"/>
            <a:ext cx="363" cy="268"/>
          </p:xfrm>
          <a:graphic>
            <a:graphicData uri="http://schemas.openxmlformats.org/presentationml/2006/ole">
              <mc:AlternateContent xmlns:mc="http://schemas.openxmlformats.org/markup-compatibility/2006">
                <mc:Choice xmlns:v="urn:schemas-microsoft-com:vml" Requires="v">
                  <p:oleObj spid="_x0000_s19772" name="Equation" r:id="rId12" imgW="323805" imgH="190703" progId="Equation.DSMT4">
                    <p:embed/>
                  </p:oleObj>
                </mc:Choice>
                <mc:Fallback>
                  <p:oleObj name="Equation" r:id="rId12" imgW="323805" imgH="190703" progId="Equation.DSMT4">
                    <p:embed/>
                    <p:pic>
                      <p:nvPicPr>
                        <p:cNvPr id="0" name="Object 4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3" y="1279"/>
                          <a:ext cx="3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4" name="Object 446"/>
            <p:cNvGraphicFramePr>
              <a:graphicFrameLocks noChangeAspect="1"/>
            </p:cNvGraphicFramePr>
            <p:nvPr/>
          </p:nvGraphicFramePr>
          <p:xfrm>
            <a:off x="2418" y="1279"/>
            <a:ext cx="363" cy="268"/>
          </p:xfrm>
          <a:graphic>
            <a:graphicData uri="http://schemas.openxmlformats.org/presentationml/2006/ole">
              <mc:AlternateContent xmlns:mc="http://schemas.openxmlformats.org/markup-compatibility/2006">
                <mc:Choice xmlns:v="urn:schemas-microsoft-com:vml" Requires="v">
                  <p:oleObj spid="_x0000_s19773" name="Equation" r:id="rId14" imgW="323805" imgH="190703" progId="Equation.DSMT4">
                    <p:embed/>
                  </p:oleObj>
                </mc:Choice>
                <mc:Fallback>
                  <p:oleObj name="Equation" r:id="rId14" imgW="323805" imgH="190703" progId="Equation.DSMT4">
                    <p:embed/>
                    <p:pic>
                      <p:nvPicPr>
                        <p:cNvPr id="0" name="Object 4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8" y="1279"/>
                          <a:ext cx="3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5" name="Object 447"/>
            <p:cNvGraphicFramePr>
              <a:graphicFrameLocks noChangeAspect="1"/>
            </p:cNvGraphicFramePr>
            <p:nvPr/>
          </p:nvGraphicFramePr>
          <p:xfrm>
            <a:off x="2923" y="1279"/>
            <a:ext cx="363" cy="268"/>
          </p:xfrm>
          <a:graphic>
            <a:graphicData uri="http://schemas.openxmlformats.org/presentationml/2006/ole">
              <mc:AlternateContent xmlns:mc="http://schemas.openxmlformats.org/markup-compatibility/2006">
                <mc:Choice xmlns:v="urn:schemas-microsoft-com:vml" Requires="v">
                  <p:oleObj spid="_x0000_s19774" name="Equation" r:id="rId16" imgW="323805" imgH="190703" progId="Equation.DSMT4">
                    <p:embed/>
                  </p:oleObj>
                </mc:Choice>
                <mc:Fallback>
                  <p:oleObj name="Equation" r:id="rId16" imgW="323805" imgH="190703" progId="Equation.DSMT4">
                    <p:embed/>
                    <p:pic>
                      <p:nvPicPr>
                        <p:cNvPr id="0" name="Object 4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23" y="1279"/>
                          <a:ext cx="3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6" name="Object 448"/>
            <p:cNvGraphicFramePr>
              <a:graphicFrameLocks noChangeAspect="1"/>
            </p:cNvGraphicFramePr>
            <p:nvPr/>
          </p:nvGraphicFramePr>
          <p:xfrm>
            <a:off x="3947" y="1279"/>
            <a:ext cx="364" cy="268"/>
          </p:xfrm>
          <a:graphic>
            <a:graphicData uri="http://schemas.openxmlformats.org/presentationml/2006/ole">
              <mc:AlternateContent xmlns:mc="http://schemas.openxmlformats.org/markup-compatibility/2006">
                <mc:Choice xmlns:v="urn:schemas-microsoft-com:vml" Requires="v">
                  <p:oleObj spid="_x0000_s19775" name="Equation" r:id="rId18" imgW="323805" imgH="190703" progId="Equation.DSMT4">
                    <p:embed/>
                  </p:oleObj>
                </mc:Choice>
                <mc:Fallback>
                  <p:oleObj name="Equation" r:id="rId18" imgW="323805" imgH="190703" progId="Equation.DSMT4">
                    <p:embed/>
                    <p:pic>
                      <p:nvPicPr>
                        <p:cNvPr id="0" name="Object 4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47" y="1279"/>
                          <a:ext cx="36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7" name="Object 449"/>
            <p:cNvGraphicFramePr>
              <a:graphicFrameLocks noChangeAspect="1"/>
            </p:cNvGraphicFramePr>
            <p:nvPr/>
          </p:nvGraphicFramePr>
          <p:xfrm>
            <a:off x="3429" y="1279"/>
            <a:ext cx="376" cy="268"/>
          </p:xfrm>
          <a:graphic>
            <a:graphicData uri="http://schemas.openxmlformats.org/presentationml/2006/ole">
              <mc:AlternateContent xmlns:mc="http://schemas.openxmlformats.org/markup-compatibility/2006">
                <mc:Choice xmlns:v="urn:schemas-microsoft-com:vml" Requires="v">
                  <p:oleObj spid="_x0000_s19776" name="Equation" r:id="rId20" imgW="342753" imgH="190703" progId="Equation.DSMT4">
                    <p:embed/>
                  </p:oleObj>
                </mc:Choice>
                <mc:Fallback>
                  <p:oleObj name="Equation" r:id="rId20" imgW="342753" imgH="190703" progId="Equation.DSMT4">
                    <p:embed/>
                    <p:pic>
                      <p:nvPicPr>
                        <p:cNvPr id="0" name="Object 4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9" y="1279"/>
                          <a:ext cx="3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8" name="Object 450"/>
            <p:cNvGraphicFramePr>
              <a:graphicFrameLocks noChangeAspect="1"/>
            </p:cNvGraphicFramePr>
            <p:nvPr/>
          </p:nvGraphicFramePr>
          <p:xfrm>
            <a:off x="4453" y="1279"/>
            <a:ext cx="363" cy="268"/>
          </p:xfrm>
          <a:graphic>
            <a:graphicData uri="http://schemas.openxmlformats.org/presentationml/2006/ole">
              <mc:AlternateContent xmlns:mc="http://schemas.openxmlformats.org/markup-compatibility/2006">
                <mc:Choice xmlns:v="urn:schemas-microsoft-com:vml" Requires="v">
                  <p:oleObj spid="_x0000_s19777" name="Equation" r:id="rId22" imgW="323805" imgH="190703" progId="Equation.DSMT4">
                    <p:embed/>
                  </p:oleObj>
                </mc:Choice>
                <mc:Fallback>
                  <p:oleObj name="Equation" r:id="rId22" imgW="323805" imgH="190703" progId="Equation.DSMT4">
                    <p:embed/>
                    <p:pic>
                      <p:nvPicPr>
                        <p:cNvPr id="0" name="Object 4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53" y="1279"/>
                          <a:ext cx="3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9" name="Object 451"/>
            <p:cNvGraphicFramePr>
              <a:graphicFrameLocks noChangeAspect="1"/>
            </p:cNvGraphicFramePr>
            <p:nvPr/>
          </p:nvGraphicFramePr>
          <p:xfrm>
            <a:off x="4959" y="1311"/>
            <a:ext cx="363" cy="221"/>
          </p:xfrm>
          <a:graphic>
            <a:graphicData uri="http://schemas.openxmlformats.org/presentationml/2006/ole">
              <mc:AlternateContent xmlns:mc="http://schemas.openxmlformats.org/markup-compatibility/2006">
                <mc:Choice xmlns:v="urn:schemas-microsoft-com:vml" Requires="v">
                  <p:oleObj spid="_x0000_s19778" name="Equation" r:id="rId24" imgW="323805" imgH="152224" progId="Equation.DSMT4">
                    <p:embed/>
                  </p:oleObj>
                </mc:Choice>
                <mc:Fallback>
                  <p:oleObj name="Equation" r:id="rId24" imgW="323805" imgH="152224" progId="Equation.DSMT4">
                    <p:embed/>
                    <p:pic>
                      <p:nvPicPr>
                        <p:cNvPr id="0" name="Object 4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59" y="1311"/>
                          <a:ext cx="3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700"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最小项与最小项表达式</a:t>
            </a:r>
          </a:p>
        </p:txBody>
      </p:sp>
      <p:sp>
        <p:nvSpPr>
          <p:cNvPr id="19701" name="Rectangle 33"/>
          <p:cNvSpPr>
            <a:spLocks noChangeArrowheads="1"/>
          </p:cNvSpPr>
          <p:nvPr/>
        </p:nvSpPr>
        <p:spPr bwMode="auto">
          <a:xfrm>
            <a:off x="395288" y="476250"/>
            <a:ext cx="309721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最小项的定义和性质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552084"/>
                                        </p:tgtEl>
                                        <p:attrNameLst>
                                          <p:attrName>style.visibility</p:attrName>
                                        </p:attrNameLst>
                                      </p:cBhvr>
                                      <p:to>
                                        <p:strVal val="visible"/>
                                      </p:to>
                                    </p:set>
                                    <p:animEffect transition="in" filter="strips(downRight)">
                                      <p:cBhvr>
                                        <p:cTn id="7" dur="500"/>
                                        <p:tgtEl>
                                          <p:spTgt spid="552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52088"/>
                                        </p:tgtEl>
                                        <p:attrNameLst>
                                          <p:attrName>style.visibility</p:attrName>
                                        </p:attrNameLst>
                                      </p:cBhvr>
                                      <p:to>
                                        <p:strVal val="visible"/>
                                      </p:to>
                                    </p:set>
                                    <p:animEffect transition="in" filter="strips(downRight)">
                                      <p:cBhvr>
                                        <p:cTn id="12" dur="500"/>
                                        <p:tgtEl>
                                          <p:spTgt spid="552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52124"/>
                                        </p:tgtEl>
                                        <p:attrNameLst>
                                          <p:attrName>style.visibility</p:attrName>
                                        </p:attrNameLst>
                                      </p:cBhvr>
                                      <p:to>
                                        <p:strVal val="visible"/>
                                      </p:to>
                                    </p:set>
                                    <p:animEffect transition="in" filter="strips(downRight)">
                                      <p:cBhvr>
                                        <p:cTn id="17" dur="500"/>
                                        <p:tgtEl>
                                          <p:spTgt spid="552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552160"/>
                                        </p:tgtEl>
                                        <p:attrNameLst>
                                          <p:attrName>style.visibility</p:attrName>
                                        </p:attrNameLst>
                                      </p:cBhvr>
                                      <p:to>
                                        <p:strVal val="visible"/>
                                      </p:to>
                                    </p:set>
                                    <p:animEffect transition="in" filter="strips(downRight)">
                                      <p:cBhvr>
                                        <p:cTn id="22" dur="500"/>
                                        <p:tgtEl>
                                          <p:spTgt spid="552160"/>
                                        </p:tgtEl>
                                      </p:cBhvr>
                                    </p:animEffect>
                                  </p:childTnLst>
                                </p:cTn>
                              </p:par>
                            </p:childTnLst>
                          </p:cTn>
                        </p:par>
                        <p:par>
                          <p:cTn id="23" fill="hold" nodeType="with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552232"/>
                                        </p:tgtEl>
                                        <p:attrNameLst>
                                          <p:attrName>style.visibility</p:attrName>
                                        </p:attrNameLst>
                                      </p:cBhvr>
                                      <p:to>
                                        <p:strVal val="visible"/>
                                      </p:to>
                                    </p:set>
                                    <p:animEffect transition="in" filter="strips(downRight)">
                                      <p:cBhvr>
                                        <p:cTn id="26" dur="500"/>
                                        <p:tgtEl>
                                          <p:spTgt spid="552232"/>
                                        </p:tgtEl>
                                      </p:cBhvr>
                                    </p:animEffect>
                                  </p:childTnLst>
                                </p:cTn>
                              </p:par>
                              <p:par>
                                <p:cTn id="27" presetID="18" presetClass="entr" presetSubtype="6" fill="hold" nodeType="withEffect">
                                  <p:stCondLst>
                                    <p:cond delay="0"/>
                                  </p:stCondLst>
                                  <p:childTnLst>
                                    <p:set>
                                      <p:cBhvr>
                                        <p:cTn id="28" dur="1" fill="hold">
                                          <p:stCondLst>
                                            <p:cond delay="0"/>
                                          </p:stCondLst>
                                        </p:cTn>
                                        <p:tgtEl>
                                          <p:spTgt spid="552196"/>
                                        </p:tgtEl>
                                        <p:attrNameLst>
                                          <p:attrName>style.visibility</p:attrName>
                                        </p:attrNameLst>
                                      </p:cBhvr>
                                      <p:to>
                                        <p:strVal val="visible"/>
                                      </p:to>
                                    </p:set>
                                    <p:animEffect transition="in" filter="strips(downRight)">
                                      <p:cBhvr>
                                        <p:cTn id="29" dur="500"/>
                                        <p:tgtEl>
                                          <p:spTgt spid="552196"/>
                                        </p:tgtEl>
                                      </p:cBhvr>
                                    </p:animEffect>
                                  </p:childTnLst>
                                </p:cTn>
                              </p:par>
                              <p:par>
                                <p:cTn id="30" presetID="18" presetClass="entr" presetSubtype="6" fill="hold" nodeType="withEffect">
                                  <p:stCondLst>
                                    <p:cond delay="0"/>
                                  </p:stCondLst>
                                  <p:childTnLst>
                                    <p:set>
                                      <p:cBhvr>
                                        <p:cTn id="31" dur="1" fill="hold">
                                          <p:stCondLst>
                                            <p:cond delay="0"/>
                                          </p:stCondLst>
                                        </p:cTn>
                                        <p:tgtEl>
                                          <p:spTgt spid="552268"/>
                                        </p:tgtEl>
                                        <p:attrNameLst>
                                          <p:attrName>style.visibility</p:attrName>
                                        </p:attrNameLst>
                                      </p:cBhvr>
                                      <p:to>
                                        <p:strVal val="visible"/>
                                      </p:to>
                                    </p:set>
                                    <p:animEffect transition="in" filter="strips(downRight)">
                                      <p:cBhvr>
                                        <p:cTn id="32" dur="500"/>
                                        <p:tgtEl>
                                          <p:spTgt spid="552268"/>
                                        </p:tgtEl>
                                      </p:cBhvr>
                                    </p:animEffect>
                                  </p:childTnLst>
                                </p:cTn>
                              </p:par>
                              <p:par>
                                <p:cTn id="33" presetID="18" presetClass="entr" presetSubtype="6" fill="hold" nodeType="withEffect">
                                  <p:stCondLst>
                                    <p:cond delay="0"/>
                                  </p:stCondLst>
                                  <p:childTnLst>
                                    <p:set>
                                      <p:cBhvr>
                                        <p:cTn id="34" dur="1" fill="hold">
                                          <p:stCondLst>
                                            <p:cond delay="0"/>
                                          </p:stCondLst>
                                        </p:cTn>
                                        <p:tgtEl>
                                          <p:spTgt spid="552304"/>
                                        </p:tgtEl>
                                        <p:attrNameLst>
                                          <p:attrName>style.visibility</p:attrName>
                                        </p:attrNameLst>
                                      </p:cBhvr>
                                      <p:to>
                                        <p:strVal val="visible"/>
                                      </p:to>
                                    </p:set>
                                    <p:animEffect transition="in" filter="strips(downRight)">
                                      <p:cBhvr>
                                        <p:cTn id="35" dur="500"/>
                                        <p:tgtEl>
                                          <p:spTgt spid="552304"/>
                                        </p:tgtEl>
                                      </p:cBhvr>
                                    </p:animEffect>
                                  </p:childTnLst>
                                </p:cTn>
                              </p:par>
                              <p:par>
                                <p:cTn id="36" presetID="18" presetClass="entr" presetSubtype="6" fill="hold" nodeType="withEffect">
                                  <p:stCondLst>
                                    <p:cond delay="0"/>
                                  </p:stCondLst>
                                  <p:childTnLst>
                                    <p:set>
                                      <p:cBhvr>
                                        <p:cTn id="37" dur="1" fill="hold">
                                          <p:stCondLst>
                                            <p:cond delay="0"/>
                                          </p:stCondLst>
                                        </p:cTn>
                                        <p:tgtEl>
                                          <p:spTgt spid="552340"/>
                                        </p:tgtEl>
                                        <p:attrNameLst>
                                          <p:attrName>style.visibility</p:attrName>
                                        </p:attrNameLst>
                                      </p:cBhvr>
                                      <p:to>
                                        <p:strVal val="visible"/>
                                      </p:to>
                                    </p:set>
                                    <p:animEffect transition="in" filter="strips(downRight)">
                                      <p:cBhvr>
                                        <p:cTn id="38" dur="500"/>
                                        <p:tgtEl>
                                          <p:spTgt spid="5523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551939"/>
                                        </p:tgtEl>
                                        <p:attrNameLst>
                                          <p:attrName>style.visibility</p:attrName>
                                        </p:attrNameLst>
                                      </p:cBhvr>
                                      <p:to>
                                        <p:strVal val="visible"/>
                                      </p:to>
                                    </p:set>
                                    <p:animEffect transition="in" filter="checkerboard(across)">
                                      <p:cBhvr>
                                        <p:cTn id="43" dur="500"/>
                                        <p:tgtEl>
                                          <p:spTgt spid="5519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1" presetClass="entr" presetSubtype="0" fill="hold" grpId="0" nodeType="clickEffect">
                                  <p:stCondLst>
                                    <p:cond delay="0"/>
                                  </p:stCondLst>
                                  <p:childTnLst>
                                    <p:set>
                                      <p:cBhvr>
                                        <p:cTn id="47" dur="1000">
                                          <p:stCondLst>
                                            <p:cond delay="0"/>
                                          </p:stCondLst>
                                        </p:cTn>
                                        <p:tgtEl>
                                          <p:spTgt spid="551940"/>
                                        </p:tgtEl>
                                        <p:attrNameLst>
                                          <p:attrName>style.visibility</p:attrName>
                                        </p:attrNameLst>
                                      </p:cBhvr>
                                      <p:to>
                                        <p:strVal val="visible"/>
                                      </p:to>
                                    </p:set>
                                  </p:childTnLst>
                                  <p:subTnLst>
                                    <p:set>
                                      <p:cBhvr override="childStyle">
                                        <p:cTn dur="1" fill="hold" display="0" masterRel="nextClick" afterEffect="1"/>
                                        <p:tgtEl>
                                          <p:spTgt spid="551940"/>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52066"/>
                                        </p:tgtEl>
                                        <p:attrNameLst>
                                          <p:attrName>style.visibility</p:attrName>
                                        </p:attrNameLst>
                                      </p:cBhvr>
                                      <p:to>
                                        <p:strVal val="visible"/>
                                      </p:to>
                                    </p:set>
                                    <p:animEffect transition="in" filter="box(in)">
                                      <p:cBhvr>
                                        <p:cTn id="52" dur="500"/>
                                        <p:tgtEl>
                                          <p:spTgt spid="5520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1" presetClass="entr" presetSubtype="0" fill="hold" grpId="0" nodeType="clickEffect">
                                  <p:stCondLst>
                                    <p:cond delay="0"/>
                                  </p:stCondLst>
                                  <p:childTnLst>
                                    <p:set>
                                      <p:cBhvr>
                                        <p:cTn id="56" dur="1000">
                                          <p:stCondLst>
                                            <p:cond delay="0"/>
                                          </p:stCondLst>
                                        </p:cTn>
                                        <p:tgtEl>
                                          <p:spTgt spid="551943"/>
                                        </p:tgtEl>
                                        <p:attrNameLst>
                                          <p:attrName>style.visibility</p:attrName>
                                        </p:attrNameLst>
                                      </p:cBhvr>
                                      <p:to>
                                        <p:strVal val="visible"/>
                                      </p:to>
                                    </p:set>
                                  </p:childTnLst>
                                  <p:subTnLst>
                                    <p:set>
                                      <p:cBhvr override="childStyle">
                                        <p:cTn dur="1" fill="hold" display="0" masterRel="nextClick" afterEffect="1"/>
                                        <p:tgtEl>
                                          <p:spTgt spid="551943"/>
                                        </p:tgtEl>
                                        <p:attrNameLst>
                                          <p:attrName>style.visibility</p:attrName>
                                        </p:attrNameLst>
                                      </p:cBhvr>
                                      <p:to>
                                        <p:strVal val="hidden"/>
                                      </p:to>
                                    </p:set>
                                  </p:subTnLst>
                                </p:cTn>
                              </p:par>
                            </p:childTnLst>
                          </p:cTn>
                        </p:par>
                        <p:par>
                          <p:cTn id="57" fill="hold" nodeType="withGroup">
                            <p:stCondLst>
                              <p:cond delay="1000"/>
                            </p:stCondLst>
                            <p:childTnLst>
                              <p:par>
                                <p:cTn id="58" presetID="4" presetClass="entr" presetSubtype="16" fill="hold" grpId="0" nodeType="afterEffect">
                                  <p:stCondLst>
                                    <p:cond delay="0"/>
                                  </p:stCondLst>
                                  <p:childTnLst>
                                    <p:set>
                                      <p:cBhvr>
                                        <p:cTn id="59" dur="1" fill="hold">
                                          <p:stCondLst>
                                            <p:cond delay="0"/>
                                          </p:stCondLst>
                                        </p:cTn>
                                        <p:tgtEl>
                                          <p:spTgt spid="552067"/>
                                        </p:tgtEl>
                                        <p:attrNameLst>
                                          <p:attrName>style.visibility</p:attrName>
                                        </p:attrNameLst>
                                      </p:cBhvr>
                                      <p:to>
                                        <p:strVal val="visible"/>
                                      </p:to>
                                    </p:set>
                                    <p:animEffect transition="in" filter="box(in)">
                                      <p:cBhvr>
                                        <p:cTn id="60" dur="500"/>
                                        <p:tgtEl>
                                          <p:spTgt spid="5520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1" presetClass="entr" presetSubtype="0" fill="hold" grpId="0" nodeType="clickEffect">
                                  <p:stCondLst>
                                    <p:cond delay="0"/>
                                  </p:stCondLst>
                                  <p:childTnLst>
                                    <p:set>
                                      <p:cBhvr>
                                        <p:cTn id="64" dur="1000">
                                          <p:stCondLst>
                                            <p:cond delay="0"/>
                                          </p:stCondLst>
                                        </p:cTn>
                                        <p:tgtEl>
                                          <p:spTgt spid="551941"/>
                                        </p:tgtEl>
                                        <p:attrNameLst>
                                          <p:attrName>style.visibility</p:attrName>
                                        </p:attrNameLst>
                                      </p:cBhvr>
                                      <p:to>
                                        <p:strVal val="visible"/>
                                      </p:to>
                                    </p:set>
                                  </p:childTnLst>
                                  <p:subTnLst>
                                    <p:set>
                                      <p:cBhvr override="childStyle">
                                        <p:cTn dur="1" fill="hold" display="0" masterRel="nextClick" afterEffect="1"/>
                                        <p:tgtEl>
                                          <p:spTgt spid="551941"/>
                                        </p:tgtEl>
                                        <p:attrNameLst>
                                          <p:attrName>style.visibility</p:attrName>
                                        </p:attrNameLst>
                                      </p:cBhvr>
                                      <p:to>
                                        <p:strVal val="hidden"/>
                                      </p:to>
                                    </p:set>
                                  </p:subTnLst>
                                </p:cTn>
                              </p:par>
                            </p:childTnLst>
                          </p:cTn>
                        </p:par>
                        <p:par>
                          <p:cTn id="65" fill="hold" nodeType="withGroup">
                            <p:stCondLst>
                              <p:cond delay="1000"/>
                            </p:stCondLst>
                            <p:childTnLst>
                              <p:par>
                                <p:cTn id="66" presetID="4" presetClass="entr" presetSubtype="16" fill="hold" grpId="0" nodeType="afterEffect">
                                  <p:stCondLst>
                                    <p:cond delay="0"/>
                                  </p:stCondLst>
                                  <p:childTnLst>
                                    <p:set>
                                      <p:cBhvr>
                                        <p:cTn id="67" dur="1" fill="hold">
                                          <p:stCondLst>
                                            <p:cond delay="0"/>
                                          </p:stCondLst>
                                        </p:cTn>
                                        <p:tgtEl>
                                          <p:spTgt spid="552068"/>
                                        </p:tgtEl>
                                        <p:attrNameLst>
                                          <p:attrName>style.visibility</p:attrName>
                                        </p:attrNameLst>
                                      </p:cBhvr>
                                      <p:to>
                                        <p:strVal val="visible"/>
                                      </p:to>
                                    </p:set>
                                    <p:animEffect transition="in" filter="box(in)">
                                      <p:cBhvr>
                                        <p:cTn id="68" dur="500"/>
                                        <p:tgtEl>
                                          <p:spTgt spid="55206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1" presetClass="entr" presetSubtype="0" fill="hold" grpId="0" nodeType="clickEffect">
                                  <p:stCondLst>
                                    <p:cond delay="0"/>
                                  </p:stCondLst>
                                  <p:childTnLst>
                                    <p:set>
                                      <p:cBhvr>
                                        <p:cTn id="72" dur="1000">
                                          <p:stCondLst>
                                            <p:cond delay="0"/>
                                          </p:stCondLst>
                                        </p:cTn>
                                        <p:tgtEl>
                                          <p:spTgt spid="551944"/>
                                        </p:tgtEl>
                                        <p:attrNameLst>
                                          <p:attrName>style.visibility</p:attrName>
                                        </p:attrNameLst>
                                      </p:cBhvr>
                                      <p:to>
                                        <p:strVal val="visible"/>
                                      </p:to>
                                    </p:set>
                                  </p:childTnLst>
                                  <p:subTnLst>
                                    <p:set>
                                      <p:cBhvr override="childStyle">
                                        <p:cTn dur="1" fill="hold" display="0" masterRel="nextClick" afterEffect="1"/>
                                        <p:tgtEl>
                                          <p:spTgt spid="551944"/>
                                        </p:tgtEl>
                                        <p:attrNameLst>
                                          <p:attrName>style.visibility</p:attrName>
                                        </p:attrNameLst>
                                      </p:cBhvr>
                                      <p:to>
                                        <p:strVal val="hidden"/>
                                      </p:to>
                                    </p:set>
                                  </p:subTnLst>
                                </p:cTn>
                              </p:par>
                            </p:childTnLst>
                          </p:cTn>
                        </p:par>
                        <p:par>
                          <p:cTn id="73" fill="hold" nodeType="withGroup">
                            <p:stCondLst>
                              <p:cond delay="1000"/>
                            </p:stCondLst>
                            <p:childTnLst>
                              <p:par>
                                <p:cTn id="74" presetID="4" presetClass="entr" presetSubtype="16" fill="hold" grpId="0" nodeType="afterEffect">
                                  <p:stCondLst>
                                    <p:cond delay="0"/>
                                  </p:stCondLst>
                                  <p:childTnLst>
                                    <p:set>
                                      <p:cBhvr>
                                        <p:cTn id="75" dur="1" fill="hold">
                                          <p:stCondLst>
                                            <p:cond delay="0"/>
                                          </p:stCondLst>
                                        </p:cTn>
                                        <p:tgtEl>
                                          <p:spTgt spid="552069"/>
                                        </p:tgtEl>
                                        <p:attrNameLst>
                                          <p:attrName>style.visibility</p:attrName>
                                        </p:attrNameLst>
                                      </p:cBhvr>
                                      <p:to>
                                        <p:strVal val="visible"/>
                                      </p:to>
                                    </p:set>
                                    <p:animEffect transition="in" filter="box(in)">
                                      <p:cBhvr>
                                        <p:cTn id="76" dur="500"/>
                                        <p:tgtEl>
                                          <p:spTgt spid="552069"/>
                                        </p:tgtEl>
                                      </p:cBhvr>
                                    </p:animEffect>
                                  </p:childTnLst>
                                </p:cTn>
                              </p:par>
                              <p:par>
                                <p:cTn id="77" presetID="11" presetClass="entr" presetSubtype="0" fill="hold" grpId="0" nodeType="withEffect">
                                  <p:stCondLst>
                                    <p:cond delay="0"/>
                                  </p:stCondLst>
                                  <p:childTnLst>
                                    <p:set>
                                      <p:cBhvr>
                                        <p:cTn id="78" dur="1000">
                                          <p:stCondLst>
                                            <p:cond delay="0"/>
                                          </p:stCondLst>
                                        </p:cTn>
                                        <p:tgtEl>
                                          <p:spTgt spid="551945"/>
                                        </p:tgtEl>
                                        <p:attrNameLst>
                                          <p:attrName>style.visibility</p:attrName>
                                        </p:attrNameLst>
                                      </p:cBhvr>
                                      <p:to>
                                        <p:strVal val="visible"/>
                                      </p:to>
                                    </p:set>
                                  </p:childTnLst>
                                  <p:subTnLst>
                                    <p:set>
                                      <p:cBhvr override="childStyle">
                                        <p:cTn dur="1" fill="hold" display="0" masterRel="nextClick" afterEffect="1"/>
                                        <p:tgtEl>
                                          <p:spTgt spid="551945"/>
                                        </p:tgtEl>
                                        <p:attrNameLst>
                                          <p:attrName>style.visibility</p:attrName>
                                        </p:attrNameLst>
                                      </p:cBhvr>
                                      <p:to>
                                        <p:strVal val="hidden"/>
                                      </p:to>
                                    </p:set>
                                  </p:subTnLst>
                                </p:cTn>
                              </p:par>
                              <p:par>
                                <p:cTn id="79" presetID="4" presetClass="entr" presetSubtype="16" fill="hold" grpId="0" nodeType="withEffect">
                                  <p:stCondLst>
                                    <p:cond delay="0"/>
                                  </p:stCondLst>
                                  <p:childTnLst>
                                    <p:set>
                                      <p:cBhvr>
                                        <p:cTn id="80" dur="1" fill="hold">
                                          <p:stCondLst>
                                            <p:cond delay="0"/>
                                          </p:stCondLst>
                                        </p:cTn>
                                        <p:tgtEl>
                                          <p:spTgt spid="552070"/>
                                        </p:tgtEl>
                                        <p:attrNameLst>
                                          <p:attrName>style.visibility</p:attrName>
                                        </p:attrNameLst>
                                      </p:cBhvr>
                                      <p:to>
                                        <p:strVal val="visible"/>
                                      </p:to>
                                    </p:set>
                                    <p:animEffect transition="in" filter="box(in)">
                                      <p:cBhvr>
                                        <p:cTn id="81" dur="500"/>
                                        <p:tgtEl>
                                          <p:spTgt spid="552070"/>
                                        </p:tgtEl>
                                      </p:cBhvr>
                                    </p:animEffect>
                                  </p:childTnLst>
                                </p:cTn>
                              </p:par>
                              <p:par>
                                <p:cTn id="82" presetID="11" presetClass="entr" presetSubtype="0" fill="hold" grpId="0" nodeType="withEffect">
                                  <p:stCondLst>
                                    <p:cond delay="0"/>
                                  </p:stCondLst>
                                  <p:childTnLst>
                                    <p:set>
                                      <p:cBhvr>
                                        <p:cTn id="83" dur="1000">
                                          <p:stCondLst>
                                            <p:cond delay="0"/>
                                          </p:stCondLst>
                                        </p:cTn>
                                        <p:tgtEl>
                                          <p:spTgt spid="551947"/>
                                        </p:tgtEl>
                                        <p:attrNameLst>
                                          <p:attrName>style.visibility</p:attrName>
                                        </p:attrNameLst>
                                      </p:cBhvr>
                                      <p:to>
                                        <p:strVal val="visible"/>
                                      </p:to>
                                    </p:set>
                                  </p:childTnLst>
                                  <p:subTnLst>
                                    <p:set>
                                      <p:cBhvr override="childStyle">
                                        <p:cTn dur="1" fill="hold" display="0" masterRel="nextClick" afterEffect="1"/>
                                        <p:tgtEl>
                                          <p:spTgt spid="551947"/>
                                        </p:tgtEl>
                                        <p:attrNameLst>
                                          <p:attrName>style.visibility</p:attrName>
                                        </p:attrNameLst>
                                      </p:cBhvr>
                                      <p:to>
                                        <p:strVal val="hidden"/>
                                      </p:to>
                                    </p:set>
                                  </p:subTnLst>
                                </p:cTn>
                              </p:par>
                              <p:par>
                                <p:cTn id="84" presetID="4" presetClass="entr" presetSubtype="16" fill="hold" grpId="0" nodeType="withEffect">
                                  <p:stCondLst>
                                    <p:cond delay="0"/>
                                  </p:stCondLst>
                                  <p:childTnLst>
                                    <p:set>
                                      <p:cBhvr>
                                        <p:cTn id="85" dur="1" fill="hold">
                                          <p:stCondLst>
                                            <p:cond delay="0"/>
                                          </p:stCondLst>
                                        </p:cTn>
                                        <p:tgtEl>
                                          <p:spTgt spid="552072"/>
                                        </p:tgtEl>
                                        <p:attrNameLst>
                                          <p:attrName>style.visibility</p:attrName>
                                        </p:attrNameLst>
                                      </p:cBhvr>
                                      <p:to>
                                        <p:strVal val="visible"/>
                                      </p:to>
                                    </p:set>
                                    <p:animEffect transition="in" filter="box(in)">
                                      <p:cBhvr>
                                        <p:cTn id="86" dur="500"/>
                                        <p:tgtEl>
                                          <p:spTgt spid="552072"/>
                                        </p:tgtEl>
                                      </p:cBhvr>
                                    </p:animEffect>
                                  </p:childTnLst>
                                </p:cTn>
                              </p:par>
                              <p:par>
                                <p:cTn id="87" presetID="11" presetClass="entr" presetSubtype="0" fill="hold" grpId="0" nodeType="withEffect">
                                  <p:stCondLst>
                                    <p:cond delay="0"/>
                                  </p:stCondLst>
                                  <p:childTnLst>
                                    <p:set>
                                      <p:cBhvr>
                                        <p:cTn id="88" dur="1000">
                                          <p:stCondLst>
                                            <p:cond delay="0"/>
                                          </p:stCondLst>
                                        </p:cTn>
                                        <p:tgtEl>
                                          <p:spTgt spid="551942"/>
                                        </p:tgtEl>
                                        <p:attrNameLst>
                                          <p:attrName>style.visibility</p:attrName>
                                        </p:attrNameLst>
                                      </p:cBhvr>
                                      <p:to>
                                        <p:strVal val="visible"/>
                                      </p:to>
                                    </p:set>
                                  </p:childTnLst>
                                  <p:subTnLst>
                                    <p:set>
                                      <p:cBhvr override="childStyle">
                                        <p:cTn dur="1" fill="hold" display="0" masterRel="nextClick" afterEffect="1"/>
                                        <p:tgtEl>
                                          <p:spTgt spid="551942"/>
                                        </p:tgtEl>
                                        <p:attrNameLst>
                                          <p:attrName>style.visibility</p:attrName>
                                        </p:attrNameLst>
                                      </p:cBhvr>
                                      <p:to>
                                        <p:strVal val="hidden"/>
                                      </p:to>
                                    </p:set>
                                  </p:subTnLst>
                                </p:cTn>
                              </p:par>
                              <p:par>
                                <p:cTn id="89" presetID="4" presetClass="entr" presetSubtype="16" fill="hold" grpId="0" nodeType="withEffect">
                                  <p:stCondLst>
                                    <p:cond delay="0"/>
                                  </p:stCondLst>
                                  <p:childTnLst>
                                    <p:set>
                                      <p:cBhvr>
                                        <p:cTn id="90" dur="1" fill="hold">
                                          <p:stCondLst>
                                            <p:cond delay="0"/>
                                          </p:stCondLst>
                                        </p:cTn>
                                        <p:tgtEl>
                                          <p:spTgt spid="552071"/>
                                        </p:tgtEl>
                                        <p:attrNameLst>
                                          <p:attrName>style.visibility</p:attrName>
                                        </p:attrNameLst>
                                      </p:cBhvr>
                                      <p:to>
                                        <p:strVal val="visible"/>
                                      </p:to>
                                    </p:set>
                                    <p:animEffect transition="in" filter="box(in)">
                                      <p:cBhvr>
                                        <p:cTn id="91" dur="500"/>
                                        <p:tgtEl>
                                          <p:spTgt spid="552071"/>
                                        </p:tgtEl>
                                      </p:cBhvr>
                                    </p:animEffect>
                                  </p:childTnLst>
                                </p:cTn>
                              </p:par>
                              <p:par>
                                <p:cTn id="92" presetID="11" presetClass="entr" presetSubtype="0" fill="hold" grpId="0" nodeType="withEffect">
                                  <p:stCondLst>
                                    <p:cond delay="0"/>
                                  </p:stCondLst>
                                  <p:childTnLst>
                                    <p:set>
                                      <p:cBhvr>
                                        <p:cTn id="93" dur="1000">
                                          <p:stCondLst>
                                            <p:cond delay="0"/>
                                          </p:stCondLst>
                                        </p:cTn>
                                        <p:tgtEl>
                                          <p:spTgt spid="551946"/>
                                        </p:tgtEl>
                                        <p:attrNameLst>
                                          <p:attrName>style.visibility</p:attrName>
                                        </p:attrNameLst>
                                      </p:cBhvr>
                                      <p:to>
                                        <p:strVal val="visible"/>
                                      </p:to>
                                    </p:set>
                                  </p:childTnLst>
                                  <p:subTnLst>
                                    <p:set>
                                      <p:cBhvr override="childStyle">
                                        <p:cTn dur="1" fill="hold" display="0" masterRel="nextClick" afterEffect="1"/>
                                        <p:tgtEl>
                                          <p:spTgt spid="551946"/>
                                        </p:tgtEl>
                                        <p:attrNameLst>
                                          <p:attrName>style.visibility</p:attrName>
                                        </p:attrNameLst>
                                      </p:cBhvr>
                                      <p:to>
                                        <p:strVal val="hidden"/>
                                      </p:to>
                                    </p:set>
                                  </p:subTnLst>
                                </p:cTn>
                              </p:par>
                              <p:par>
                                <p:cTn id="94" presetID="4" presetClass="entr" presetSubtype="16" fill="hold" grpId="0" nodeType="withEffect">
                                  <p:stCondLst>
                                    <p:cond delay="0"/>
                                  </p:stCondLst>
                                  <p:childTnLst>
                                    <p:set>
                                      <p:cBhvr>
                                        <p:cTn id="95" dur="1" fill="hold">
                                          <p:stCondLst>
                                            <p:cond delay="0"/>
                                          </p:stCondLst>
                                        </p:cTn>
                                        <p:tgtEl>
                                          <p:spTgt spid="552073"/>
                                        </p:tgtEl>
                                        <p:attrNameLst>
                                          <p:attrName>style.visibility</p:attrName>
                                        </p:attrNameLst>
                                      </p:cBhvr>
                                      <p:to>
                                        <p:strVal val="visible"/>
                                      </p:to>
                                    </p:set>
                                    <p:animEffect transition="in" filter="box(in)">
                                      <p:cBhvr>
                                        <p:cTn id="96" dur="500"/>
                                        <p:tgtEl>
                                          <p:spTgt spid="55207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552083"/>
                                        </p:tgtEl>
                                        <p:attrNameLst>
                                          <p:attrName>style.visibility</p:attrName>
                                        </p:attrNameLst>
                                      </p:cBhvr>
                                      <p:to>
                                        <p:strVal val="visible"/>
                                      </p:to>
                                    </p:set>
                                    <p:animEffect transition="in" filter="slide(fromBottom)">
                                      <p:cBhvr>
                                        <p:cTn id="101" dur="500"/>
                                        <p:tgtEl>
                                          <p:spTgt spid="55208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 presetClass="entr" presetSubtype="10" fill="hold" grpId="0" nodeType="clickEffect">
                                  <p:stCondLst>
                                    <p:cond delay="0"/>
                                  </p:stCondLst>
                                  <p:childTnLst>
                                    <p:set>
                                      <p:cBhvr>
                                        <p:cTn id="105" dur="1" fill="hold">
                                          <p:stCondLst>
                                            <p:cond delay="0"/>
                                          </p:stCondLst>
                                        </p:cTn>
                                        <p:tgtEl>
                                          <p:spTgt spid="552075"/>
                                        </p:tgtEl>
                                        <p:attrNameLst>
                                          <p:attrName>style.visibility</p:attrName>
                                        </p:attrNameLst>
                                      </p:cBhvr>
                                      <p:to>
                                        <p:strVal val="visible"/>
                                      </p:to>
                                    </p:set>
                                    <p:animEffect transition="in" filter="checkerboard(across)">
                                      <p:cBhvr>
                                        <p:cTn id="106" dur="500"/>
                                        <p:tgtEl>
                                          <p:spTgt spid="552075"/>
                                        </p:tgtEl>
                                      </p:cBhvr>
                                    </p:animEffect>
                                  </p:childTnLst>
                                </p:cTn>
                              </p:par>
                            </p:childTnLst>
                          </p:cTn>
                        </p:par>
                        <p:par>
                          <p:cTn id="107" fill="hold" nodeType="afterGroup">
                            <p:stCondLst>
                              <p:cond delay="500"/>
                            </p:stCondLst>
                            <p:childTnLst>
                              <p:par>
                                <p:cTn id="108" presetID="5" presetClass="entr" presetSubtype="10" fill="hold" grpId="0" nodeType="afterEffect">
                                  <p:stCondLst>
                                    <p:cond delay="0"/>
                                  </p:stCondLst>
                                  <p:childTnLst>
                                    <p:set>
                                      <p:cBhvr>
                                        <p:cTn id="109" dur="1" fill="hold">
                                          <p:stCondLst>
                                            <p:cond delay="0"/>
                                          </p:stCondLst>
                                        </p:cTn>
                                        <p:tgtEl>
                                          <p:spTgt spid="552076"/>
                                        </p:tgtEl>
                                        <p:attrNameLst>
                                          <p:attrName>style.visibility</p:attrName>
                                        </p:attrNameLst>
                                      </p:cBhvr>
                                      <p:to>
                                        <p:strVal val="visible"/>
                                      </p:to>
                                    </p:set>
                                    <p:animEffect transition="in" filter="checkerboard(across)">
                                      <p:cBhvr>
                                        <p:cTn id="110" dur="500"/>
                                        <p:tgtEl>
                                          <p:spTgt spid="552076"/>
                                        </p:tgtEl>
                                      </p:cBhvr>
                                    </p:animEffect>
                                  </p:childTnLst>
                                </p:cTn>
                              </p:par>
                            </p:childTnLst>
                          </p:cTn>
                        </p:par>
                        <p:par>
                          <p:cTn id="111" fill="hold" nodeType="afterGroup">
                            <p:stCondLst>
                              <p:cond delay="1000"/>
                            </p:stCondLst>
                            <p:childTnLst>
                              <p:par>
                                <p:cTn id="112" presetID="5" presetClass="entr" presetSubtype="10" fill="hold" grpId="0" nodeType="afterEffect">
                                  <p:stCondLst>
                                    <p:cond delay="0"/>
                                  </p:stCondLst>
                                  <p:childTnLst>
                                    <p:set>
                                      <p:cBhvr>
                                        <p:cTn id="113" dur="1" fill="hold">
                                          <p:stCondLst>
                                            <p:cond delay="0"/>
                                          </p:stCondLst>
                                        </p:cTn>
                                        <p:tgtEl>
                                          <p:spTgt spid="552077"/>
                                        </p:tgtEl>
                                        <p:attrNameLst>
                                          <p:attrName>style.visibility</p:attrName>
                                        </p:attrNameLst>
                                      </p:cBhvr>
                                      <p:to>
                                        <p:strVal val="visible"/>
                                      </p:to>
                                    </p:set>
                                    <p:animEffect transition="in" filter="checkerboard(across)">
                                      <p:cBhvr>
                                        <p:cTn id="114" dur="500"/>
                                        <p:tgtEl>
                                          <p:spTgt spid="552077"/>
                                        </p:tgtEl>
                                      </p:cBhvr>
                                    </p:animEffect>
                                  </p:childTnLst>
                                </p:cTn>
                              </p:par>
                            </p:childTnLst>
                          </p:cTn>
                        </p:par>
                        <p:par>
                          <p:cTn id="115" fill="hold" nodeType="afterGroup">
                            <p:stCondLst>
                              <p:cond delay="1500"/>
                            </p:stCondLst>
                            <p:childTnLst>
                              <p:par>
                                <p:cTn id="116" presetID="5" presetClass="entr" presetSubtype="10" fill="hold" grpId="0" nodeType="afterEffect">
                                  <p:stCondLst>
                                    <p:cond delay="0"/>
                                  </p:stCondLst>
                                  <p:childTnLst>
                                    <p:set>
                                      <p:cBhvr>
                                        <p:cTn id="117" dur="1" fill="hold">
                                          <p:stCondLst>
                                            <p:cond delay="0"/>
                                          </p:stCondLst>
                                        </p:cTn>
                                        <p:tgtEl>
                                          <p:spTgt spid="552078"/>
                                        </p:tgtEl>
                                        <p:attrNameLst>
                                          <p:attrName>style.visibility</p:attrName>
                                        </p:attrNameLst>
                                      </p:cBhvr>
                                      <p:to>
                                        <p:strVal val="visible"/>
                                      </p:to>
                                    </p:set>
                                    <p:animEffect transition="in" filter="checkerboard(across)">
                                      <p:cBhvr>
                                        <p:cTn id="118" dur="500"/>
                                        <p:tgtEl>
                                          <p:spTgt spid="552078"/>
                                        </p:tgtEl>
                                      </p:cBhvr>
                                    </p:animEffect>
                                  </p:childTnLst>
                                </p:cTn>
                              </p:par>
                            </p:childTnLst>
                          </p:cTn>
                        </p:par>
                        <p:par>
                          <p:cTn id="119" fill="hold" nodeType="afterGroup">
                            <p:stCondLst>
                              <p:cond delay="2000"/>
                            </p:stCondLst>
                            <p:childTnLst>
                              <p:par>
                                <p:cTn id="120" presetID="5" presetClass="entr" presetSubtype="10" fill="hold" grpId="0" nodeType="afterEffect">
                                  <p:stCondLst>
                                    <p:cond delay="0"/>
                                  </p:stCondLst>
                                  <p:childTnLst>
                                    <p:set>
                                      <p:cBhvr>
                                        <p:cTn id="121" dur="1" fill="hold">
                                          <p:stCondLst>
                                            <p:cond delay="0"/>
                                          </p:stCondLst>
                                        </p:cTn>
                                        <p:tgtEl>
                                          <p:spTgt spid="552079"/>
                                        </p:tgtEl>
                                        <p:attrNameLst>
                                          <p:attrName>style.visibility</p:attrName>
                                        </p:attrNameLst>
                                      </p:cBhvr>
                                      <p:to>
                                        <p:strVal val="visible"/>
                                      </p:to>
                                    </p:set>
                                    <p:animEffect transition="in" filter="checkerboard(across)">
                                      <p:cBhvr>
                                        <p:cTn id="122" dur="500"/>
                                        <p:tgtEl>
                                          <p:spTgt spid="552079"/>
                                        </p:tgtEl>
                                      </p:cBhvr>
                                    </p:animEffect>
                                  </p:childTnLst>
                                </p:cTn>
                              </p:par>
                            </p:childTnLst>
                          </p:cTn>
                        </p:par>
                        <p:par>
                          <p:cTn id="123" fill="hold" nodeType="afterGroup">
                            <p:stCondLst>
                              <p:cond delay="2500"/>
                            </p:stCondLst>
                            <p:childTnLst>
                              <p:par>
                                <p:cTn id="124" presetID="5" presetClass="entr" presetSubtype="10" fill="hold" grpId="0" nodeType="afterEffect">
                                  <p:stCondLst>
                                    <p:cond delay="0"/>
                                  </p:stCondLst>
                                  <p:childTnLst>
                                    <p:set>
                                      <p:cBhvr>
                                        <p:cTn id="125" dur="1" fill="hold">
                                          <p:stCondLst>
                                            <p:cond delay="0"/>
                                          </p:stCondLst>
                                        </p:cTn>
                                        <p:tgtEl>
                                          <p:spTgt spid="552080"/>
                                        </p:tgtEl>
                                        <p:attrNameLst>
                                          <p:attrName>style.visibility</p:attrName>
                                        </p:attrNameLst>
                                      </p:cBhvr>
                                      <p:to>
                                        <p:strVal val="visible"/>
                                      </p:to>
                                    </p:set>
                                    <p:animEffect transition="in" filter="checkerboard(across)">
                                      <p:cBhvr>
                                        <p:cTn id="126" dur="500"/>
                                        <p:tgtEl>
                                          <p:spTgt spid="552080"/>
                                        </p:tgtEl>
                                      </p:cBhvr>
                                    </p:animEffect>
                                  </p:childTnLst>
                                </p:cTn>
                              </p:par>
                            </p:childTnLst>
                          </p:cTn>
                        </p:par>
                        <p:par>
                          <p:cTn id="127" fill="hold" nodeType="afterGroup">
                            <p:stCondLst>
                              <p:cond delay="3000"/>
                            </p:stCondLst>
                            <p:childTnLst>
                              <p:par>
                                <p:cTn id="128" presetID="5" presetClass="entr" presetSubtype="10" fill="hold" grpId="0" nodeType="afterEffect">
                                  <p:stCondLst>
                                    <p:cond delay="0"/>
                                  </p:stCondLst>
                                  <p:childTnLst>
                                    <p:set>
                                      <p:cBhvr>
                                        <p:cTn id="129" dur="1" fill="hold">
                                          <p:stCondLst>
                                            <p:cond delay="0"/>
                                          </p:stCondLst>
                                        </p:cTn>
                                        <p:tgtEl>
                                          <p:spTgt spid="552081"/>
                                        </p:tgtEl>
                                        <p:attrNameLst>
                                          <p:attrName>style.visibility</p:attrName>
                                        </p:attrNameLst>
                                      </p:cBhvr>
                                      <p:to>
                                        <p:strVal val="visible"/>
                                      </p:to>
                                    </p:set>
                                    <p:animEffect transition="in" filter="checkerboard(across)">
                                      <p:cBhvr>
                                        <p:cTn id="130" dur="500"/>
                                        <p:tgtEl>
                                          <p:spTgt spid="552081"/>
                                        </p:tgtEl>
                                      </p:cBhvr>
                                    </p:animEffect>
                                  </p:childTnLst>
                                </p:cTn>
                              </p:par>
                            </p:childTnLst>
                          </p:cTn>
                        </p:par>
                        <p:par>
                          <p:cTn id="131" fill="hold" nodeType="afterGroup">
                            <p:stCondLst>
                              <p:cond delay="3500"/>
                            </p:stCondLst>
                            <p:childTnLst>
                              <p:par>
                                <p:cTn id="132" presetID="5" presetClass="entr" presetSubtype="10" fill="hold" grpId="0" nodeType="afterEffect">
                                  <p:stCondLst>
                                    <p:cond delay="0"/>
                                  </p:stCondLst>
                                  <p:childTnLst>
                                    <p:set>
                                      <p:cBhvr>
                                        <p:cTn id="133" dur="1" fill="hold">
                                          <p:stCondLst>
                                            <p:cond delay="0"/>
                                          </p:stCondLst>
                                        </p:cTn>
                                        <p:tgtEl>
                                          <p:spTgt spid="552082"/>
                                        </p:tgtEl>
                                        <p:attrNameLst>
                                          <p:attrName>style.visibility</p:attrName>
                                        </p:attrNameLst>
                                      </p:cBhvr>
                                      <p:to>
                                        <p:strVal val="visible"/>
                                      </p:to>
                                    </p:set>
                                    <p:animEffect transition="in" filter="checkerboard(across)">
                                      <p:cBhvr>
                                        <p:cTn id="134" dur="500"/>
                                        <p:tgtEl>
                                          <p:spTgt spid="552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animBg="1"/>
      <p:bldP spid="551940" grpId="0" animBg="1"/>
      <p:bldP spid="551941" grpId="0" animBg="1"/>
      <p:bldP spid="551942" grpId="0" animBg="1"/>
      <p:bldP spid="551943" grpId="0" animBg="1"/>
      <p:bldP spid="551944" grpId="0" animBg="1"/>
      <p:bldP spid="551945" grpId="0" animBg="1"/>
      <p:bldP spid="551946" grpId="0" animBg="1"/>
      <p:bldP spid="551947" grpId="0" animBg="1"/>
      <p:bldP spid="552066" grpId="0" animBg="1"/>
      <p:bldP spid="552067" grpId="0" animBg="1"/>
      <p:bldP spid="552068" grpId="0" animBg="1"/>
      <p:bldP spid="552069" grpId="0" animBg="1"/>
      <p:bldP spid="552070" grpId="0" animBg="1"/>
      <p:bldP spid="552071" grpId="0" animBg="1"/>
      <p:bldP spid="552072" grpId="0" animBg="1"/>
      <p:bldP spid="552073" grpId="0" animBg="1"/>
      <p:bldP spid="552075" grpId="0" autoUpdateAnimBg="0"/>
      <p:bldP spid="552076" grpId="0" autoUpdateAnimBg="0"/>
      <p:bldP spid="552077" grpId="0" autoUpdateAnimBg="0"/>
      <p:bldP spid="552078" grpId="0" autoUpdateAnimBg="0"/>
      <p:bldP spid="552079" grpId="0" autoUpdateAnimBg="0"/>
      <p:bldP spid="552080" grpId="0" autoUpdateAnimBg="0"/>
      <p:bldP spid="552081" grpId="0" autoUpdateAnimBg="0"/>
      <p:bldP spid="552082" grpId="0" autoUpdateAnimBg="0"/>
      <p:bldP spid="5520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8" name="Rectangle 4"/>
          <p:cNvSpPr>
            <a:spLocks noChangeArrowheads="1"/>
          </p:cNvSpPr>
          <p:nvPr/>
        </p:nvSpPr>
        <p:spPr bwMode="auto">
          <a:xfrm>
            <a:off x="325438" y="1123950"/>
            <a:ext cx="8278812"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200">
                <a:latin typeface="宋体" panose="02010600030101010101" pitchFamily="2" charset="-122"/>
              </a:rPr>
              <a:t>    </a:t>
            </a:r>
            <a:r>
              <a:rPr kumimoji="1" lang="zh-CN" altLang="en-US" sz="2200">
                <a:latin typeface="宋体" panose="02010600030101010101" pitchFamily="2" charset="-122"/>
              </a:rPr>
              <a:t>利用逻辑代数的基本公式，可以把任一个逻辑函数化成一组</a:t>
            </a:r>
            <a:r>
              <a:rPr kumimoji="1" lang="zh-CN" altLang="en-US" sz="2200">
                <a:solidFill>
                  <a:srgbClr val="0000FF"/>
                </a:solidFill>
                <a:latin typeface="宋体" panose="02010600030101010101" pitchFamily="2" charset="-122"/>
              </a:rPr>
              <a:t>最小项之和</a:t>
            </a:r>
            <a:r>
              <a:rPr kumimoji="1" lang="zh-CN" altLang="en-US" sz="2200">
                <a:latin typeface="宋体" panose="02010600030101010101" pitchFamily="2" charset="-122"/>
              </a:rPr>
              <a:t>，称为最小项表达式。</a:t>
            </a:r>
          </a:p>
        </p:txBody>
      </p:sp>
      <p:graphicFrame>
        <p:nvGraphicFramePr>
          <p:cNvPr id="553989" name="Object 5"/>
          <p:cNvGraphicFramePr>
            <a:graphicFrameLocks noChangeAspect="1"/>
          </p:cNvGraphicFramePr>
          <p:nvPr/>
        </p:nvGraphicFramePr>
        <p:xfrm>
          <a:off x="890588" y="2116138"/>
          <a:ext cx="3014662" cy="533400"/>
        </p:xfrm>
        <a:graphic>
          <a:graphicData uri="http://schemas.openxmlformats.org/presentationml/2006/ole">
            <mc:AlternateContent xmlns:mc="http://schemas.openxmlformats.org/markup-compatibility/2006">
              <mc:Choice xmlns:v="urn:schemas-microsoft-com:vml" Requires="v">
                <p:oleObj spid="_x0000_s20557" name="Equation" r:id="rId3" imgW="1358310" imgH="241195" progId="Equation.DSMT4">
                  <p:embed/>
                </p:oleObj>
              </mc:Choice>
              <mc:Fallback>
                <p:oleObj name="Equation" r:id="rId3" imgW="1358310" imgH="24119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8" y="2116138"/>
                        <a:ext cx="30146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990" name="Text Box 6"/>
          <p:cNvSpPr txBox="1">
            <a:spLocks noChangeArrowheads="1"/>
          </p:cNvSpPr>
          <p:nvPr/>
        </p:nvSpPr>
        <p:spPr bwMode="auto">
          <a:xfrm>
            <a:off x="307975" y="2138363"/>
            <a:ext cx="81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CC66"/>
                </a:solidFill>
                <a:latin typeface="Times New Roman" panose="02020603050405020304" pitchFamily="18" charset="0"/>
                <a:ea typeface="楷体_GB2312" pitchFamily="49" charset="-122"/>
              </a:rPr>
              <a:t>例：</a:t>
            </a:r>
          </a:p>
        </p:txBody>
      </p:sp>
      <p:graphicFrame>
        <p:nvGraphicFramePr>
          <p:cNvPr id="553991" name="Object 7"/>
          <p:cNvGraphicFramePr>
            <a:graphicFrameLocks noChangeAspect="1"/>
          </p:cNvGraphicFramePr>
          <p:nvPr/>
        </p:nvGraphicFramePr>
        <p:xfrm>
          <a:off x="3975100" y="2112963"/>
          <a:ext cx="3578225" cy="533400"/>
        </p:xfrm>
        <a:graphic>
          <a:graphicData uri="http://schemas.openxmlformats.org/presentationml/2006/ole">
            <mc:AlternateContent xmlns:mc="http://schemas.openxmlformats.org/markup-compatibility/2006">
              <mc:Choice xmlns:v="urn:schemas-microsoft-com:vml" Requires="v">
                <p:oleObj spid="_x0000_s20558" name="Equation" r:id="rId5" imgW="1612900" imgH="241300" progId="Equation.DSMT4">
                  <p:embed/>
                </p:oleObj>
              </mc:Choice>
              <mc:Fallback>
                <p:oleObj name="Equation" r:id="rId5" imgW="16129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100" y="2112963"/>
                        <a:ext cx="35782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2" name="Object 8"/>
          <p:cNvGraphicFramePr>
            <a:graphicFrameLocks noChangeAspect="1"/>
          </p:cNvGraphicFramePr>
          <p:nvPr/>
        </p:nvGraphicFramePr>
        <p:xfrm>
          <a:off x="2346325" y="2625725"/>
          <a:ext cx="4000500" cy="476250"/>
        </p:xfrm>
        <a:graphic>
          <a:graphicData uri="http://schemas.openxmlformats.org/presentationml/2006/ole">
            <mc:AlternateContent xmlns:mc="http://schemas.openxmlformats.org/markup-compatibility/2006">
              <mc:Choice xmlns:v="urn:schemas-microsoft-com:vml" Requires="v">
                <p:oleObj spid="_x0000_s20559" name="Equation" r:id="rId7" imgW="1803400" imgH="215900" progId="Equation.DSMT4">
                  <p:embed/>
                </p:oleObj>
              </mc:Choice>
              <mc:Fallback>
                <p:oleObj name="Equation" r:id="rId7" imgW="1803400" imgH="2159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325" y="2625725"/>
                        <a:ext cx="4000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3" name="Object 9"/>
          <p:cNvGraphicFramePr>
            <a:graphicFrameLocks noChangeAspect="1"/>
          </p:cNvGraphicFramePr>
          <p:nvPr/>
        </p:nvGraphicFramePr>
        <p:xfrm>
          <a:off x="2347913" y="3179763"/>
          <a:ext cx="2619375" cy="504825"/>
        </p:xfrm>
        <a:graphic>
          <a:graphicData uri="http://schemas.openxmlformats.org/presentationml/2006/ole">
            <mc:AlternateContent xmlns:mc="http://schemas.openxmlformats.org/markup-compatibility/2006">
              <mc:Choice xmlns:v="urn:schemas-microsoft-com:vml" Requires="v">
                <p:oleObj spid="_x0000_s20560" name="Equation" r:id="rId9" imgW="1181100" imgH="228600" progId="Equation.DSMT4">
                  <p:embed/>
                </p:oleObj>
              </mc:Choice>
              <mc:Fallback>
                <p:oleObj name="Equation" r:id="rId9" imgW="11811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7913" y="3179763"/>
                        <a:ext cx="26193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4" name="Object 10"/>
          <p:cNvGraphicFramePr>
            <a:graphicFrameLocks noChangeAspect="1"/>
          </p:cNvGraphicFramePr>
          <p:nvPr/>
        </p:nvGraphicFramePr>
        <p:xfrm>
          <a:off x="5029200" y="3155950"/>
          <a:ext cx="2197100" cy="561975"/>
        </p:xfrm>
        <a:graphic>
          <a:graphicData uri="http://schemas.openxmlformats.org/presentationml/2006/ole">
            <mc:AlternateContent xmlns:mc="http://schemas.openxmlformats.org/markup-compatibility/2006">
              <mc:Choice xmlns:v="urn:schemas-microsoft-com:vml" Requires="v">
                <p:oleObj spid="_x0000_s20561" name="Equation" r:id="rId11" imgW="990170" imgH="253890" progId="Equation.DSMT4">
                  <p:embed/>
                </p:oleObj>
              </mc:Choice>
              <mc:Fallback>
                <p:oleObj name="Equation" r:id="rId11" imgW="990170" imgH="25389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155950"/>
                        <a:ext cx="21971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5" name="Object 11"/>
          <p:cNvGraphicFramePr>
            <a:graphicFrameLocks noChangeAspect="1"/>
          </p:cNvGraphicFramePr>
          <p:nvPr/>
        </p:nvGraphicFramePr>
        <p:xfrm>
          <a:off x="890588" y="3735388"/>
          <a:ext cx="4254500" cy="588962"/>
        </p:xfrm>
        <a:graphic>
          <a:graphicData uri="http://schemas.openxmlformats.org/presentationml/2006/ole">
            <mc:AlternateContent xmlns:mc="http://schemas.openxmlformats.org/markup-compatibility/2006">
              <mc:Choice xmlns:v="urn:schemas-microsoft-com:vml" Requires="v">
                <p:oleObj spid="_x0000_s20562" name="Equation" r:id="rId13" imgW="1916868" imgH="266584" progId="Equation.DSMT4">
                  <p:embed/>
                </p:oleObj>
              </mc:Choice>
              <mc:Fallback>
                <p:oleObj name="Equation" r:id="rId13" imgW="1916868" imgH="266584"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0588" y="3735388"/>
                        <a:ext cx="425450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6" name="Object 12"/>
          <p:cNvGraphicFramePr>
            <a:graphicFrameLocks noChangeAspect="1"/>
          </p:cNvGraphicFramePr>
          <p:nvPr/>
        </p:nvGraphicFramePr>
        <p:xfrm>
          <a:off x="5283200" y="3733800"/>
          <a:ext cx="3098800" cy="588963"/>
        </p:xfrm>
        <a:graphic>
          <a:graphicData uri="http://schemas.openxmlformats.org/presentationml/2006/ole">
            <mc:AlternateContent xmlns:mc="http://schemas.openxmlformats.org/markup-compatibility/2006">
              <mc:Choice xmlns:v="urn:schemas-microsoft-com:vml" Requires="v">
                <p:oleObj spid="_x0000_s20563" name="Equation" r:id="rId15" imgW="1396394" imgH="266584" progId="Equation.DSMT4">
                  <p:embed/>
                </p:oleObj>
              </mc:Choice>
              <mc:Fallback>
                <p:oleObj name="Equation" r:id="rId15" imgW="1396394" imgH="266584"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3200" y="3733800"/>
                        <a:ext cx="30988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7" name="Object 13"/>
          <p:cNvGraphicFramePr>
            <a:graphicFrameLocks noChangeAspect="1"/>
          </p:cNvGraphicFramePr>
          <p:nvPr/>
        </p:nvGraphicFramePr>
        <p:xfrm>
          <a:off x="2365375" y="4283075"/>
          <a:ext cx="2478088" cy="533400"/>
        </p:xfrm>
        <a:graphic>
          <a:graphicData uri="http://schemas.openxmlformats.org/presentationml/2006/ole">
            <mc:AlternateContent xmlns:mc="http://schemas.openxmlformats.org/markup-compatibility/2006">
              <mc:Choice xmlns:v="urn:schemas-microsoft-com:vml" Requires="v">
                <p:oleObj spid="_x0000_s20564" name="Equation" r:id="rId17" imgW="1117600" imgH="241300" progId="Equation.DSMT4">
                  <p:embed/>
                </p:oleObj>
              </mc:Choice>
              <mc:Fallback>
                <p:oleObj name="Equation" r:id="rId17" imgW="1117600" imgH="2413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5375" y="4283075"/>
                        <a:ext cx="24780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8" name="Object 14"/>
          <p:cNvGraphicFramePr>
            <a:graphicFrameLocks noChangeAspect="1"/>
          </p:cNvGraphicFramePr>
          <p:nvPr/>
        </p:nvGraphicFramePr>
        <p:xfrm>
          <a:off x="5132388" y="4295775"/>
          <a:ext cx="3548062" cy="533400"/>
        </p:xfrm>
        <a:graphic>
          <a:graphicData uri="http://schemas.openxmlformats.org/presentationml/2006/ole">
            <mc:AlternateContent xmlns:mc="http://schemas.openxmlformats.org/markup-compatibility/2006">
              <mc:Choice xmlns:v="urn:schemas-microsoft-com:vml" Requires="v">
                <p:oleObj spid="_x0000_s20565" name="Equation" r:id="rId19" imgW="1600200" imgH="241300" progId="Equation.DSMT4">
                  <p:embed/>
                </p:oleObj>
              </mc:Choice>
              <mc:Fallback>
                <p:oleObj name="Equation" r:id="rId19" imgW="1600200" imgH="24130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32388" y="4295775"/>
                        <a:ext cx="35480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99" name="Object 15"/>
          <p:cNvGraphicFramePr>
            <a:graphicFrameLocks noChangeAspect="1"/>
          </p:cNvGraphicFramePr>
          <p:nvPr/>
        </p:nvGraphicFramePr>
        <p:xfrm>
          <a:off x="2365375" y="4860925"/>
          <a:ext cx="2760663" cy="476250"/>
        </p:xfrm>
        <a:graphic>
          <a:graphicData uri="http://schemas.openxmlformats.org/presentationml/2006/ole">
            <mc:AlternateContent xmlns:mc="http://schemas.openxmlformats.org/markup-compatibility/2006">
              <mc:Choice xmlns:v="urn:schemas-microsoft-com:vml" Requires="v">
                <p:oleObj spid="_x0000_s20566" name="Equation" r:id="rId21" imgW="1244060" imgH="215806" progId="Equation.DSMT4">
                  <p:embed/>
                </p:oleObj>
              </mc:Choice>
              <mc:Fallback>
                <p:oleObj name="Equation" r:id="rId21" imgW="1244060" imgH="215806"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5375" y="4860925"/>
                        <a:ext cx="27606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4000" name="Object 16"/>
          <p:cNvGraphicFramePr>
            <a:graphicFrameLocks noChangeAspect="1"/>
          </p:cNvGraphicFramePr>
          <p:nvPr/>
        </p:nvGraphicFramePr>
        <p:xfrm>
          <a:off x="5157788" y="4857750"/>
          <a:ext cx="3775075" cy="531813"/>
        </p:xfrm>
        <a:graphic>
          <a:graphicData uri="http://schemas.openxmlformats.org/presentationml/2006/ole">
            <mc:AlternateContent xmlns:mc="http://schemas.openxmlformats.org/markup-compatibility/2006">
              <mc:Choice xmlns:v="urn:schemas-microsoft-com:vml" Requires="v">
                <p:oleObj spid="_x0000_s20567" name="Equation" r:id="rId23" imgW="1701800" imgH="241300" progId="Equation.DSMT4">
                  <p:embed/>
                </p:oleObj>
              </mc:Choice>
              <mc:Fallback>
                <p:oleObj name="Equation" r:id="rId23" imgW="1701800" imgH="241300" progId="Equation.DSMT4">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57788" y="4857750"/>
                        <a:ext cx="377507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4001" name="Object 17"/>
          <p:cNvGraphicFramePr>
            <a:graphicFrameLocks noChangeAspect="1"/>
          </p:cNvGraphicFramePr>
          <p:nvPr/>
        </p:nvGraphicFramePr>
        <p:xfrm>
          <a:off x="2365375" y="5430838"/>
          <a:ext cx="4000500" cy="476250"/>
        </p:xfrm>
        <a:graphic>
          <a:graphicData uri="http://schemas.openxmlformats.org/presentationml/2006/ole">
            <mc:AlternateContent xmlns:mc="http://schemas.openxmlformats.org/markup-compatibility/2006">
              <mc:Choice xmlns:v="urn:schemas-microsoft-com:vml" Requires="v">
                <p:oleObj spid="_x0000_s20568" name="Equation" r:id="rId25" imgW="1803400" imgH="215900" progId="Equation.DSMT4">
                  <p:embed/>
                </p:oleObj>
              </mc:Choice>
              <mc:Fallback>
                <p:oleObj name="Equation" r:id="rId25" imgW="1803400" imgH="215900" progId="Equation.DSMT4">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65375" y="5430838"/>
                        <a:ext cx="4000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4002" name="Object 18"/>
          <p:cNvGraphicFramePr>
            <a:graphicFrameLocks noChangeAspect="1"/>
          </p:cNvGraphicFramePr>
          <p:nvPr/>
        </p:nvGraphicFramePr>
        <p:xfrm>
          <a:off x="2378075" y="5913438"/>
          <a:ext cx="2705100" cy="504825"/>
        </p:xfrm>
        <a:graphic>
          <a:graphicData uri="http://schemas.openxmlformats.org/presentationml/2006/ole">
            <mc:AlternateContent xmlns:mc="http://schemas.openxmlformats.org/markup-compatibility/2006">
              <mc:Choice xmlns:v="urn:schemas-microsoft-com:vml" Requires="v">
                <p:oleObj spid="_x0000_s20569" name="Equation" r:id="rId27" imgW="1219200" imgH="228600" progId="Equation.DSMT4">
                  <p:embed/>
                </p:oleObj>
              </mc:Choice>
              <mc:Fallback>
                <p:oleObj name="Equation" r:id="rId27" imgW="1219200" imgH="228600" progId="Equation.DSMT4">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78075" y="5913438"/>
                        <a:ext cx="2705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4003" name="Object 19"/>
          <p:cNvGraphicFramePr>
            <a:graphicFrameLocks noChangeAspect="1"/>
          </p:cNvGraphicFramePr>
          <p:nvPr/>
        </p:nvGraphicFramePr>
        <p:xfrm>
          <a:off x="5289550" y="5905500"/>
          <a:ext cx="2254250" cy="561975"/>
        </p:xfrm>
        <a:graphic>
          <a:graphicData uri="http://schemas.openxmlformats.org/presentationml/2006/ole">
            <mc:AlternateContent xmlns:mc="http://schemas.openxmlformats.org/markup-compatibility/2006">
              <mc:Choice xmlns:v="urn:schemas-microsoft-com:vml" Requires="v">
                <p:oleObj spid="_x0000_s20570" name="Equation" r:id="rId29" imgW="1015559" imgH="253890" progId="Equation.DSMT4">
                  <p:embed/>
                </p:oleObj>
              </mc:Choice>
              <mc:Fallback>
                <p:oleObj name="Equation" r:id="rId29" imgW="1015559" imgH="253890" progId="Equation.DSMT4">
                  <p:embed/>
                  <p:pic>
                    <p:nvPicPr>
                      <p:cNvPr id="0"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89550" y="5905500"/>
                        <a:ext cx="22542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4004" name="Text Box 20"/>
          <p:cNvSpPr txBox="1">
            <a:spLocks noChangeArrowheads="1"/>
          </p:cNvSpPr>
          <p:nvPr/>
        </p:nvSpPr>
        <p:spPr bwMode="auto">
          <a:xfrm>
            <a:off x="736600" y="6350000"/>
            <a:ext cx="5815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defRPr/>
            </a:pPr>
            <a:r>
              <a:rPr lang="zh-CN" altLang="en-US" sz="2400">
                <a:solidFill>
                  <a:srgbClr val="FF0000"/>
                </a:solidFill>
                <a:effectLst>
                  <a:outerShdw blurRad="38100" dist="38100" dir="2700000" algn="tl">
                    <a:srgbClr val="C0C0C0"/>
                  </a:outerShdw>
                </a:effectLst>
                <a:latin typeface="Arial" panose="020B0604020202020204" pitchFamily="34" charset="0"/>
              </a:rPr>
              <a:t>任一函数都可以化成唯一的最小项表达式</a:t>
            </a:r>
          </a:p>
        </p:txBody>
      </p:sp>
      <p:sp>
        <p:nvSpPr>
          <p:cNvPr id="20499"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最小项与最小项表达式</a:t>
            </a:r>
          </a:p>
        </p:txBody>
      </p:sp>
      <p:sp>
        <p:nvSpPr>
          <p:cNvPr id="20500" name="Rectangle 33"/>
          <p:cNvSpPr>
            <a:spLocks noChangeArrowheads="1"/>
          </p:cNvSpPr>
          <p:nvPr/>
        </p:nvSpPr>
        <p:spPr bwMode="auto">
          <a:xfrm>
            <a:off x="395288" y="476250"/>
            <a:ext cx="309721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dirty="0" smtClean="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dirty="0">
                <a:solidFill>
                  <a:schemeClr val="tx2"/>
                </a:solidFill>
                <a:latin typeface="Times New Roman" panose="02020603050405020304" pitchFamily="18" charset="0"/>
                <a:ea typeface="楷体_GB2312" pitchFamily="49" charset="-122"/>
                <a:cs typeface="Times New Roman" panose="02020603050405020304" pitchFamily="18" charset="0"/>
              </a:rPr>
              <a:t>最小项表达式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988"/>
                                        </p:tgtEl>
                                        <p:attrNameLst>
                                          <p:attrName>style.visibility</p:attrName>
                                        </p:attrNameLst>
                                      </p:cBhvr>
                                      <p:to>
                                        <p:strVal val="visible"/>
                                      </p:to>
                                    </p:set>
                                    <p:anim calcmode="lin" valueType="num">
                                      <p:cBhvr additive="base">
                                        <p:cTn id="7" dur="500" fill="hold"/>
                                        <p:tgtEl>
                                          <p:spTgt spid="553988"/>
                                        </p:tgtEl>
                                        <p:attrNameLst>
                                          <p:attrName>ppt_x</p:attrName>
                                        </p:attrNameLst>
                                      </p:cBhvr>
                                      <p:tavLst>
                                        <p:tav tm="0">
                                          <p:val>
                                            <p:strVal val="#ppt_x"/>
                                          </p:val>
                                        </p:tav>
                                        <p:tav tm="100000">
                                          <p:val>
                                            <p:strVal val="#ppt_x"/>
                                          </p:val>
                                        </p:tav>
                                      </p:tavLst>
                                    </p:anim>
                                    <p:anim calcmode="lin" valueType="num">
                                      <p:cBhvr additive="base">
                                        <p:cTn id="8" dur="500" fill="hold"/>
                                        <p:tgtEl>
                                          <p:spTgt spid="5539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53990"/>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53989"/>
                                        </p:tgtEl>
                                        <p:attrNameLst>
                                          <p:attrName>style.visibility</p:attrName>
                                        </p:attrNameLst>
                                      </p:cBhvr>
                                      <p:to>
                                        <p:strVal val="visible"/>
                                      </p:to>
                                    </p:set>
                                    <p:animEffect transition="in" filter="wipe(left)">
                                      <p:cBhvr>
                                        <p:cTn id="16" dur="500"/>
                                        <p:tgtEl>
                                          <p:spTgt spid="5539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53991"/>
                                        </p:tgtEl>
                                        <p:attrNameLst>
                                          <p:attrName>style.visibility</p:attrName>
                                        </p:attrNameLst>
                                      </p:cBhvr>
                                      <p:to>
                                        <p:strVal val="visible"/>
                                      </p:to>
                                    </p:set>
                                    <p:animEffect transition="in" filter="wipe(left)">
                                      <p:cBhvr>
                                        <p:cTn id="21" dur="500"/>
                                        <p:tgtEl>
                                          <p:spTgt spid="5539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53992"/>
                                        </p:tgtEl>
                                        <p:attrNameLst>
                                          <p:attrName>style.visibility</p:attrName>
                                        </p:attrNameLst>
                                      </p:cBhvr>
                                      <p:to>
                                        <p:strVal val="visible"/>
                                      </p:to>
                                    </p:set>
                                    <p:animEffect transition="in" filter="wipe(left)">
                                      <p:cBhvr>
                                        <p:cTn id="26" dur="500"/>
                                        <p:tgtEl>
                                          <p:spTgt spid="5539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53993"/>
                                        </p:tgtEl>
                                        <p:attrNameLst>
                                          <p:attrName>style.visibility</p:attrName>
                                        </p:attrNameLst>
                                      </p:cBhvr>
                                      <p:to>
                                        <p:strVal val="visible"/>
                                      </p:to>
                                    </p:set>
                                    <p:animEffect transition="in" filter="wipe(left)">
                                      <p:cBhvr>
                                        <p:cTn id="31" dur="500"/>
                                        <p:tgtEl>
                                          <p:spTgt spid="5539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53994"/>
                                        </p:tgtEl>
                                        <p:attrNameLst>
                                          <p:attrName>style.visibility</p:attrName>
                                        </p:attrNameLst>
                                      </p:cBhvr>
                                      <p:to>
                                        <p:strVal val="visible"/>
                                      </p:to>
                                    </p:set>
                                    <p:animEffect transition="in" filter="wipe(left)">
                                      <p:cBhvr>
                                        <p:cTn id="36" dur="500"/>
                                        <p:tgtEl>
                                          <p:spTgt spid="5539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53995"/>
                                        </p:tgtEl>
                                        <p:attrNameLst>
                                          <p:attrName>style.visibility</p:attrName>
                                        </p:attrNameLst>
                                      </p:cBhvr>
                                      <p:to>
                                        <p:strVal val="visible"/>
                                      </p:to>
                                    </p:set>
                                    <p:animEffect transition="in" filter="wipe(left)">
                                      <p:cBhvr>
                                        <p:cTn id="41" dur="500"/>
                                        <p:tgtEl>
                                          <p:spTgt spid="55399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53996"/>
                                        </p:tgtEl>
                                        <p:attrNameLst>
                                          <p:attrName>style.visibility</p:attrName>
                                        </p:attrNameLst>
                                      </p:cBhvr>
                                      <p:to>
                                        <p:strVal val="visible"/>
                                      </p:to>
                                    </p:set>
                                    <p:animEffect transition="in" filter="wipe(left)">
                                      <p:cBhvr>
                                        <p:cTn id="46" dur="500"/>
                                        <p:tgtEl>
                                          <p:spTgt spid="55399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53997"/>
                                        </p:tgtEl>
                                        <p:attrNameLst>
                                          <p:attrName>style.visibility</p:attrName>
                                        </p:attrNameLst>
                                      </p:cBhvr>
                                      <p:to>
                                        <p:strVal val="visible"/>
                                      </p:to>
                                    </p:set>
                                    <p:animEffect transition="in" filter="wipe(left)">
                                      <p:cBhvr>
                                        <p:cTn id="51" dur="500"/>
                                        <p:tgtEl>
                                          <p:spTgt spid="55399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53998"/>
                                        </p:tgtEl>
                                        <p:attrNameLst>
                                          <p:attrName>style.visibility</p:attrName>
                                        </p:attrNameLst>
                                      </p:cBhvr>
                                      <p:to>
                                        <p:strVal val="visible"/>
                                      </p:to>
                                    </p:set>
                                    <p:animEffect transition="in" filter="wipe(left)">
                                      <p:cBhvr>
                                        <p:cTn id="56" dur="500"/>
                                        <p:tgtEl>
                                          <p:spTgt spid="55399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553999"/>
                                        </p:tgtEl>
                                        <p:attrNameLst>
                                          <p:attrName>style.visibility</p:attrName>
                                        </p:attrNameLst>
                                      </p:cBhvr>
                                      <p:to>
                                        <p:strVal val="visible"/>
                                      </p:to>
                                    </p:set>
                                    <p:animEffect transition="in" filter="wipe(left)">
                                      <p:cBhvr>
                                        <p:cTn id="61" dur="500"/>
                                        <p:tgtEl>
                                          <p:spTgt spid="55399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54000"/>
                                        </p:tgtEl>
                                        <p:attrNameLst>
                                          <p:attrName>style.visibility</p:attrName>
                                        </p:attrNameLst>
                                      </p:cBhvr>
                                      <p:to>
                                        <p:strVal val="visible"/>
                                      </p:to>
                                    </p:set>
                                    <p:animEffect transition="in" filter="wipe(left)">
                                      <p:cBhvr>
                                        <p:cTn id="66" dur="500"/>
                                        <p:tgtEl>
                                          <p:spTgt spid="55400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554001"/>
                                        </p:tgtEl>
                                        <p:attrNameLst>
                                          <p:attrName>style.visibility</p:attrName>
                                        </p:attrNameLst>
                                      </p:cBhvr>
                                      <p:to>
                                        <p:strVal val="visible"/>
                                      </p:to>
                                    </p:set>
                                    <p:animEffect transition="in" filter="wipe(left)">
                                      <p:cBhvr>
                                        <p:cTn id="71" dur="500"/>
                                        <p:tgtEl>
                                          <p:spTgt spid="5540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54002"/>
                                        </p:tgtEl>
                                        <p:attrNameLst>
                                          <p:attrName>style.visibility</p:attrName>
                                        </p:attrNameLst>
                                      </p:cBhvr>
                                      <p:to>
                                        <p:strVal val="visible"/>
                                      </p:to>
                                    </p:set>
                                    <p:animEffect transition="in" filter="wipe(left)">
                                      <p:cBhvr>
                                        <p:cTn id="76" dur="500"/>
                                        <p:tgtEl>
                                          <p:spTgt spid="55400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554003"/>
                                        </p:tgtEl>
                                        <p:attrNameLst>
                                          <p:attrName>style.visibility</p:attrName>
                                        </p:attrNameLst>
                                      </p:cBhvr>
                                      <p:to>
                                        <p:strVal val="visible"/>
                                      </p:to>
                                    </p:set>
                                    <p:animEffect transition="in" filter="wipe(left)">
                                      <p:cBhvr>
                                        <p:cTn id="81" dur="500"/>
                                        <p:tgtEl>
                                          <p:spTgt spid="55400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554004"/>
                                        </p:tgtEl>
                                        <p:attrNameLst>
                                          <p:attrName>style.visibility</p:attrName>
                                        </p:attrNameLst>
                                      </p:cBhvr>
                                      <p:to>
                                        <p:strVal val="visible"/>
                                      </p:to>
                                    </p:set>
                                    <p:anim calcmode="lin" valueType="num">
                                      <p:cBhvr additive="base">
                                        <p:cTn id="86" dur="500" fill="hold"/>
                                        <p:tgtEl>
                                          <p:spTgt spid="554004"/>
                                        </p:tgtEl>
                                        <p:attrNameLst>
                                          <p:attrName>ppt_x</p:attrName>
                                        </p:attrNameLst>
                                      </p:cBhvr>
                                      <p:tavLst>
                                        <p:tav tm="0">
                                          <p:val>
                                            <p:strVal val="#ppt_x"/>
                                          </p:val>
                                        </p:tav>
                                        <p:tav tm="100000">
                                          <p:val>
                                            <p:strVal val="#ppt_x"/>
                                          </p:val>
                                        </p:tav>
                                      </p:tavLst>
                                    </p:anim>
                                    <p:anim calcmode="lin" valueType="num">
                                      <p:cBhvr additive="base">
                                        <p:cTn id="87" dur="500" fill="hold"/>
                                        <p:tgtEl>
                                          <p:spTgt spid="554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autoUpdateAnimBg="0"/>
      <p:bldP spid="553990" grpId="0" autoUpdateAnimBg="0"/>
      <p:bldP spid="55400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9"/>
          <p:cNvGrpSpPr>
            <a:grpSpLocks/>
          </p:cNvGrpSpPr>
          <p:nvPr/>
        </p:nvGrpSpPr>
        <p:grpSpPr bwMode="auto">
          <a:xfrm>
            <a:off x="623888" y="3192463"/>
            <a:ext cx="7616825" cy="1697037"/>
            <a:chOff x="476" y="2432"/>
            <a:chExt cx="4798" cy="1069"/>
          </a:xfrm>
        </p:grpSpPr>
        <p:sp>
          <p:nvSpPr>
            <p:cNvPr id="21510" name="Rectangle 9"/>
            <p:cNvSpPr>
              <a:spLocks noChangeArrowheads="1"/>
            </p:cNvSpPr>
            <p:nvPr/>
          </p:nvSpPr>
          <p:spPr bwMode="auto">
            <a:xfrm>
              <a:off x="535" y="2432"/>
              <a:ext cx="46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r>
                <a:rPr kumimoji="1" lang="zh-CN" altLang="en-US" sz="2400">
                  <a:latin typeface="Times New Roman" panose="02020603050405020304" pitchFamily="18" charset="0"/>
                  <a:ea typeface="楷体_GB2312" pitchFamily="49" charset="-122"/>
                  <a:cs typeface="Times New Roman" panose="02020603050405020304" pitchFamily="18" charset="0"/>
                </a:rPr>
                <a:t>例如，</a:t>
              </a:r>
              <a:r>
                <a:rPr kumimoji="1" lang="en-US" altLang="zh-CN" sz="2400" i="1">
                  <a:latin typeface="Times New Roman" panose="02020603050405020304" pitchFamily="18" charset="0"/>
                  <a:ea typeface="楷体_GB2312" pitchFamily="49" charset="-122"/>
                  <a:cs typeface="Times New Roman" panose="02020603050405020304" pitchFamily="18" charset="0"/>
                </a:rPr>
                <a:t>A</a:t>
              </a:r>
              <a:r>
                <a:rPr kumimoji="1" lang="zh-CN" altLang="en-US" sz="2400" i="1">
                  <a:latin typeface="Times New Roman" panose="02020603050405020304" pitchFamily="18" charset="0"/>
                  <a:ea typeface="楷体_GB2312" pitchFamily="49" charset="-122"/>
                  <a:cs typeface="Times New Roman" panose="02020603050405020304" pitchFamily="18" charset="0"/>
                </a:rPr>
                <a:t>、</a:t>
              </a:r>
              <a:r>
                <a:rPr kumimoji="1" lang="en-US" altLang="zh-CN" sz="2400" i="1">
                  <a:latin typeface="Times New Roman" panose="02020603050405020304" pitchFamily="18" charset="0"/>
                  <a:ea typeface="楷体_GB2312" pitchFamily="49" charset="-122"/>
                  <a:cs typeface="Times New Roman" panose="02020603050405020304" pitchFamily="18" charset="0"/>
                </a:rPr>
                <a:t>B</a:t>
              </a:r>
              <a:r>
                <a:rPr kumimoji="1" lang="zh-CN" altLang="en-US" sz="2400" i="1">
                  <a:latin typeface="Times New Roman" panose="02020603050405020304" pitchFamily="18" charset="0"/>
                  <a:ea typeface="楷体_GB2312" pitchFamily="49" charset="-122"/>
                  <a:cs typeface="Times New Roman" panose="02020603050405020304" pitchFamily="18" charset="0"/>
                </a:rPr>
                <a:t>、</a:t>
              </a:r>
              <a:r>
                <a:rPr kumimoji="1" lang="en-US" altLang="zh-CN" sz="2400" i="1">
                  <a:latin typeface="Times New Roman" panose="02020603050405020304" pitchFamily="18" charset="0"/>
                  <a:ea typeface="楷体_GB2312" pitchFamily="49" charset="-122"/>
                  <a:cs typeface="Times New Roman" panose="02020603050405020304" pitchFamily="18" charset="0"/>
                </a:rPr>
                <a:t>C</a:t>
              </a:r>
              <a:r>
                <a:rPr kumimoji="1" lang="zh-CN" altLang="en-US" sz="2400">
                  <a:latin typeface="Times New Roman" panose="02020603050405020304" pitchFamily="18" charset="0"/>
                  <a:ea typeface="楷体_GB2312" pitchFamily="49" charset="-122"/>
                  <a:cs typeface="Times New Roman" panose="02020603050405020304" pitchFamily="18" charset="0"/>
                </a:rPr>
                <a:t>三个逻辑变量的最大项有（</a:t>
              </a:r>
              <a:r>
                <a:rPr kumimoji="1" lang="en-US" altLang="zh-CN" sz="2400">
                  <a:latin typeface="Times New Roman" panose="02020603050405020304" pitchFamily="18" charset="0"/>
                  <a:ea typeface="楷体_GB2312" pitchFamily="49" charset="-122"/>
                  <a:cs typeface="Times New Roman" panose="02020603050405020304" pitchFamily="18" charset="0"/>
                </a:rPr>
                <a:t>2</a:t>
              </a:r>
              <a:r>
                <a:rPr kumimoji="1" lang="en-US" altLang="zh-CN" sz="2400" baseline="30000">
                  <a:latin typeface="Times New Roman" panose="02020603050405020304" pitchFamily="18" charset="0"/>
                  <a:ea typeface="楷体_GB2312" pitchFamily="49" charset="-122"/>
                  <a:cs typeface="Times New Roman" panose="02020603050405020304" pitchFamily="18" charset="0"/>
                </a:rPr>
                <a:t>3</a:t>
              </a:r>
              <a:r>
                <a:rPr kumimoji="1" lang="zh-CN" altLang="en-US" sz="2400">
                  <a:latin typeface="Times New Roman" panose="02020603050405020304" pitchFamily="18" charset="0"/>
                  <a:ea typeface="楷体_GB2312" pitchFamily="49" charset="-122"/>
                  <a:cs typeface="Times New Roman" panose="02020603050405020304" pitchFamily="18" charset="0"/>
                </a:rPr>
                <a:t>＝）</a:t>
              </a:r>
              <a:r>
                <a:rPr kumimoji="1" lang="en-US" altLang="zh-CN" sz="2400">
                  <a:latin typeface="Times New Roman" panose="02020603050405020304" pitchFamily="18" charset="0"/>
                  <a:ea typeface="楷体_GB2312" pitchFamily="49" charset="-122"/>
                  <a:cs typeface="Times New Roman" panose="02020603050405020304" pitchFamily="18" charset="0"/>
                </a:rPr>
                <a:t>8</a:t>
              </a:r>
              <a:r>
                <a:rPr kumimoji="1" lang="zh-CN" altLang="en-US" sz="2400">
                  <a:latin typeface="Times New Roman" panose="02020603050405020304" pitchFamily="18" charset="0"/>
                  <a:ea typeface="楷体_GB2312" pitchFamily="49" charset="-122"/>
                  <a:cs typeface="Times New Roman" panose="02020603050405020304" pitchFamily="18" charset="0"/>
                </a:rPr>
                <a:t>个</a:t>
              </a:r>
            </a:p>
          </p:txBody>
        </p:sp>
        <p:graphicFrame>
          <p:nvGraphicFramePr>
            <p:cNvPr id="21511" name="Object 11"/>
            <p:cNvGraphicFramePr>
              <a:graphicFrameLocks noChangeAspect="1"/>
            </p:cNvGraphicFramePr>
            <p:nvPr/>
          </p:nvGraphicFramePr>
          <p:xfrm>
            <a:off x="476" y="2795"/>
            <a:ext cx="4798" cy="343"/>
          </p:xfrm>
          <a:graphic>
            <a:graphicData uri="http://schemas.openxmlformats.org/presentationml/2006/ole">
              <mc:AlternateContent xmlns:mc="http://schemas.openxmlformats.org/markup-compatibility/2006">
                <mc:Choice xmlns:v="urn:schemas-microsoft-com:vml" Requires="v">
                  <p:oleObj spid="_x0000_s21519" name="公式" r:id="rId3" imgW="3302000" imgH="228600" progId="Equation.3">
                    <p:embed/>
                  </p:oleObj>
                </mc:Choice>
                <mc:Fallback>
                  <p:oleObj name="公式" r:id="rId3" imgW="33020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795"/>
                          <a:ext cx="479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28"/>
            <p:cNvGraphicFramePr>
              <a:graphicFrameLocks noChangeAspect="1"/>
            </p:cNvGraphicFramePr>
            <p:nvPr/>
          </p:nvGraphicFramePr>
          <p:xfrm>
            <a:off x="476" y="3158"/>
            <a:ext cx="4650" cy="343"/>
          </p:xfrm>
          <a:graphic>
            <a:graphicData uri="http://schemas.openxmlformats.org/presentationml/2006/ole">
              <mc:AlternateContent xmlns:mc="http://schemas.openxmlformats.org/markup-compatibility/2006">
                <mc:Choice xmlns:v="urn:schemas-microsoft-com:vml" Requires="v">
                  <p:oleObj spid="_x0000_s21520" name="公式" r:id="rId5" imgW="3200400" imgH="228600" progId="Equation.3">
                    <p:embed/>
                  </p:oleObj>
                </mc:Choice>
                <mc:Fallback>
                  <p:oleObj name="公式" r:id="rId5" imgW="32004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3158"/>
                          <a:ext cx="465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507"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2.2.3</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最大项与最大项表达式</a:t>
            </a:r>
          </a:p>
        </p:txBody>
      </p:sp>
      <p:sp>
        <p:nvSpPr>
          <p:cNvPr id="21508" name="Rectangle 33"/>
          <p:cNvSpPr>
            <a:spLocks noChangeArrowheads="1"/>
          </p:cNvSpPr>
          <p:nvPr/>
        </p:nvSpPr>
        <p:spPr bwMode="auto">
          <a:xfrm>
            <a:off x="395288" y="476250"/>
            <a:ext cx="309721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最大项的定义和性质</a:t>
            </a:r>
          </a:p>
        </p:txBody>
      </p:sp>
      <p:sp>
        <p:nvSpPr>
          <p:cNvPr id="21509" name="Text Box 10"/>
          <p:cNvSpPr txBox="1">
            <a:spLocks noChangeArrowheads="1"/>
          </p:cNvSpPr>
          <p:nvPr/>
        </p:nvSpPr>
        <p:spPr bwMode="auto">
          <a:xfrm>
            <a:off x="163513" y="1436688"/>
            <a:ext cx="85375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3810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若表达式的</a:t>
            </a:r>
            <a:r>
              <a:rPr kumimoji="1" lang="zh-CN" altLang="en-US" sz="2400" u="sng">
                <a:solidFill>
                  <a:srgbClr val="0000FF"/>
                </a:solidFill>
                <a:latin typeface="Times New Roman" panose="02020603050405020304" pitchFamily="18" charset="0"/>
                <a:cs typeface="Times New Roman" panose="02020603050405020304" pitchFamily="18" charset="0"/>
              </a:rPr>
              <a:t>或项</a:t>
            </a:r>
            <a:r>
              <a:rPr kumimoji="1" lang="zh-CN" altLang="en-US" sz="2400">
                <a:latin typeface="Times New Roman" panose="02020603050405020304" pitchFamily="18" charset="0"/>
                <a:cs typeface="Times New Roman" panose="02020603050405020304" pitchFamily="18" charset="0"/>
              </a:rPr>
              <a:t>中包含了</a:t>
            </a:r>
            <a:r>
              <a:rPr kumimoji="1" lang="zh-CN" altLang="en-US" sz="2400">
                <a:solidFill>
                  <a:srgbClr val="0000FF"/>
                </a:solidFill>
                <a:latin typeface="Times New Roman" panose="02020603050405020304" pitchFamily="18" charset="0"/>
                <a:cs typeface="Times New Roman" panose="02020603050405020304" pitchFamily="18" charset="0"/>
              </a:rPr>
              <a:t>所有输入变量</a:t>
            </a:r>
            <a:r>
              <a:rPr kumimoji="1" lang="zh-CN" altLang="en-US" sz="2400">
                <a:latin typeface="Times New Roman" panose="02020603050405020304" pitchFamily="18" charset="0"/>
                <a:cs typeface="Times New Roman" panose="02020603050405020304" pitchFamily="18" charset="0"/>
              </a:rPr>
              <a:t>，</a:t>
            </a:r>
            <a:r>
              <a:rPr kumimoji="1" lang="zh-CN" altLang="en-US" sz="2400">
                <a:solidFill>
                  <a:srgbClr val="FF3300"/>
                </a:solidFill>
                <a:latin typeface="Times New Roman" panose="02020603050405020304" pitchFamily="18" charset="0"/>
                <a:cs typeface="Times New Roman" panose="02020603050405020304" pitchFamily="18" charset="0"/>
              </a:rPr>
              <a:t>每</a:t>
            </a:r>
            <a:r>
              <a:rPr kumimoji="1" lang="zh-CN" altLang="en-US" sz="2400">
                <a:latin typeface="Times New Roman" panose="02020603050405020304" pitchFamily="18" charset="0"/>
                <a:cs typeface="Times New Roman" panose="02020603050405020304" pitchFamily="18" charset="0"/>
              </a:rPr>
              <a:t>个输入变量都以</a:t>
            </a:r>
            <a:r>
              <a:rPr kumimoji="1" lang="zh-CN" altLang="en-US" sz="2400">
                <a:solidFill>
                  <a:srgbClr val="FF3300"/>
                </a:solidFill>
                <a:latin typeface="Times New Roman" panose="02020603050405020304" pitchFamily="18" charset="0"/>
                <a:cs typeface="Times New Roman" panose="02020603050405020304" pitchFamily="18" charset="0"/>
              </a:rPr>
              <a:t>原</a:t>
            </a:r>
            <a:r>
              <a:rPr kumimoji="1" lang="zh-CN" altLang="en-US" sz="2400">
                <a:latin typeface="Times New Roman" panose="02020603050405020304" pitchFamily="18" charset="0"/>
                <a:cs typeface="Times New Roman" panose="02020603050405020304" pitchFamily="18" charset="0"/>
              </a:rPr>
              <a:t>变量</a:t>
            </a:r>
            <a:r>
              <a:rPr kumimoji="1" lang="zh-CN" altLang="en-US" sz="2400">
                <a:solidFill>
                  <a:srgbClr val="0000FF"/>
                </a:solidFill>
                <a:latin typeface="Times New Roman" panose="02020603050405020304" pitchFamily="18" charset="0"/>
                <a:cs typeface="Times New Roman" panose="02020603050405020304" pitchFamily="18" charset="0"/>
              </a:rPr>
              <a:t>或</a:t>
            </a:r>
            <a:r>
              <a:rPr kumimoji="1" lang="zh-CN" altLang="en-US" sz="2400">
                <a:solidFill>
                  <a:srgbClr val="FF3300"/>
                </a:solidFill>
                <a:latin typeface="Times New Roman" panose="02020603050405020304" pitchFamily="18" charset="0"/>
                <a:cs typeface="Times New Roman" panose="02020603050405020304" pitchFamily="18" charset="0"/>
              </a:rPr>
              <a:t>反</a:t>
            </a:r>
            <a:r>
              <a:rPr kumimoji="1" lang="zh-CN" altLang="en-US" sz="2400">
                <a:latin typeface="Times New Roman" panose="02020603050405020304" pitchFamily="18" charset="0"/>
                <a:cs typeface="Times New Roman" panose="02020603050405020304" pitchFamily="18" charset="0"/>
              </a:rPr>
              <a:t>变量的形式</a:t>
            </a:r>
            <a:r>
              <a:rPr kumimoji="1" lang="zh-CN" altLang="en-US" sz="2400">
                <a:solidFill>
                  <a:srgbClr val="FF3300"/>
                </a:solidFill>
                <a:latin typeface="Times New Roman" panose="02020603050405020304" pitchFamily="18" charset="0"/>
                <a:cs typeface="Times New Roman" panose="02020603050405020304" pitchFamily="18" charset="0"/>
              </a:rPr>
              <a:t>只</a:t>
            </a:r>
            <a:r>
              <a:rPr kumimoji="1" lang="zh-CN" altLang="en-US" sz="2400">
                <a:latin typeface="Times New Roman" panose="02020603050405020304" pitchFamily="18" charset="0"/>
                <a:cs typeface="Times New Roman" panose="02020603050405020304" pitchFamily="18" charset="0"/>
              </a:rPr>
              <a:t>出现</a:t>
            </a:r>
            <a:r>
              <a:rPr kumimoji="1" lang="zh-CN" altLang="en-US" sz="2400">
                <a:solidFill>
                  <a:srgbClr val="0000FF"/>
                </a:solidFill>
                <a:latin typeface="Times New Roman" panose="02020603050405020304" pitchFamily="18" charset="0"/>
                <a:cs typeface="Times New Roman" panose="02020603050405020304" pitchFamily="18" charset="0"/>
              </a:rPr>
              <a:t>一</a:t>
            </a:r>
            <a:r>
              <a:rPr kumimoji="1" lang="zh-CN" altLang="en-US" sz="2400">
                <a:latin typeface="Times New Roman" panose="02020603050405020304" pitchFamily="18" charset="0"/>
                <a:cs typeface="Times New Roman" panose="02020603050405020304" pitchFamily="18" charset="0"/>
              </a:rPr>
              <a:t>次，则这一项称为</a:t>
            </a:r>
            <a:r>
              <a:rPr kumimoji="1" lang="zh-CN" altLang="en-US" sz="2400">
                <a:solidFill>
                  <a:srgbClr val="0000FF"/>
                </a:solidFill>
                <a:latin typeface="Times New Roman" panose="02020603050405020304" pitchFamily="18" charset="0"/>
                <a:cs typeface="Times New Roman" panose="02020603050405020304" pitchFamily="18" charset="0"/>
              </a:rPr>
              <a:t>最大项</a:t>
            </a:r>
            <a:r>
              <a:rPr kumimoji="1" lang="zh-CN" altLang="en-US" sz="2400">
                <a:latin typeface="Times New Roman" panose="02020603050405020304" pitchFamily="18" charset="0"/>
                <a:cs typeface="Times New Roman" panose="02020603050405020304" pitchFamily="18" charset="0"/>
              </a:rPr>
              <a:t>。一般</a:t>
            </a:r>
            <a:r>
              <a:rPr kumimoji="1" lang="en-US" altLang="zh-CN" sz="2400" i="1">
                <a:latin typeface="Times New Roman" panose="02020603050405020304" pitchFamily="18" charset="0"/>
                <a:cs typeface="Times New Roman" panose="02020603050405020304" pitchFamily="18" charset="0"/>
              </a:rPr>
              <a:t>n</a:t>
            </a:r>
            <a:r>
              <a:rPr kumimoji="1" lang="zh-CN" altLang="en-US" sz="2400">
                <a:latin typeface="Times New Roman" panose="02020603050405020304" pitchFamily="18" charset="0"/>
                <a:cs typeface="Times New Roman" panose="02020603050405020304" pitchFamily="18" charset="0"/>
              </a:rPr>
              <a:t>个变量的最大项应有</a:t>
            </a:r>
            <a:r>
              <a:rPr kumimoji="1" lang="en-US" altLang="zh-CN" sz="2400">
                <a:latin typeface="Times New Roman" panose="02020603050405020304" pitchFamily="18" charset="0"/>
                <a:cs typeface="Times New Roman" panose="02020603050405020304" pitchFamily="18" charset="0"/>
              </a:rPr>
              <a:t>2</a:t>
            </a:r>
            <a:r>
              <a:rPr kumimoji="1" lang="en-US" altLang="zh-CN" sz="2400" i="1" baseline="30000">
                <a:latin typeface="Times New Roman" panose="02020603050405020304" pitchFamily="18" charset="0"/>
                <a:cs typeface="Times New Roman" panose="02020603050405020304" pitchFamily="18" charset="0"/>
              </a:rPr>
              <a:t>n</a:t>
            </a:r>
            <a:r>
              <a:rPr kumimoji="1" lang="zh-CN" altLang="en-US" sz="2400">
                <a:latin typeface="Times New Roman" panose="02020603050405020304" pitchFamily="18" charset="0"/>
                <a:cs typeface="Times New Roman" panose="02020603050405020304" pitchFamily="18" charset="0"/>
              </a:rPr>
              <a:t>个。</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ChangeArrowheads="1"/>
          </p:cNvSpPr>
          <p:nvPr/>
        </p:nvSpPr>
        <p:spPr bwMode="auto">
          <a:xfrm>
            <a:off x="395288" y="2289175"/>
            <a:ext cx="4349750" cy="536575"/>
          </a:xfrm>
          <a:prstGeom prst="rect">
            <a:avLst/>
          </a:prstGeom>
          <a:noFill/>
          <a:ln w="25400" algn="ctr">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76225">
              <a:tabLst>
                <a:tab pos="63023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63023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63023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63023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63023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buFont typeface="Wingdings" panose="05000000000000000000" pitchFamily="2" charset="2"/>
              <a:buChar char="l"/>
            </a:pPr>
            <a:r>
              <a:rPr lang="zh-CN" altLang="en-US" sz="2400">
                <a:latin typeface="楷体_GB2312" pitchFamily="49" charset="-122"/>
                <a:ea typeface="楷体_GB2312" pitchFamily="49" charset="-122"/>
              </a:rPr>
              <a:t>全体最大项之积为</a:t>
            </a:r>
            <a:r>
              <a:rPr lang="en-US" altLang="zh-CN" sz="2400">
                <a:latin typeface="楷体_GB2312" pitchFamily="49" charset="-122"/>
                <a:ea typeface="楷体_GB2312" pitchFamily="49" charset="-122"/>
              </a:rPr>
              <a:t>0</a:t>
            </a:r>
            <a:endParaRPr lang="zh-CN" altLang="en-US" sz="2400">
              <a:latin typeface="楷体_GB2312" pitchFamily="49" charset="-122"/>
              <a:ea typeface="楷体_GB2312" pitchFamily="49" charset="-122"/>
            </a:endParaRPr>
          </a:p>
        </p:txBody>
      </p:sp>
      <p:sp>
        <p:nvSpPr>
          <p:cNvPr id="22531" name="Rectangle 11"/>
          <p:cNvSpPr>
            <a:spLocks noChangeArrowheads="1"/>
          </p:cNvSpPr>
          <p:nvPr/>
        </p:nvSpPr>
        <p:spPr bwMode="auto">
          <a:xfrm>
            <a:off x="390525" y="1149350"/>
            <a:ext cx="81708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buFont typeface="Wingdings" panose="05000000000000000000" pitchFamily="2" charset="2"/>
              <a:buChar char="l"/>
            </a:pPr>
            <a:r>
              <a:rPr lang="zh-CN" altLang="en-US" sz="2400">
                <a:latin typeface="楷体_GB2312" pitchFamily="49" charset="-122"/>
                <a:ea typeface="楷体_GB2312" pitchFamily="49" charset="-122"/>
              </a:rPr>
              <a:t>对于任意一个最大项，只有一组变量取值使得它的值为</a:t>
            </a:r>
            <a:r>
              <a:rPr lang="en-US" altLang="zh-CN" sz="2400">
                <a:latin typeface="楷体_GB2312" pitchFamily="49" charset="-122"/>
                <a:ea typeface="楷体_GB2312" pitchFamily="49" charset="-122"/>
              </a:rPr>
              <a:t>0</a:t>
            </a:r>
            <a:endParaRPr lang="zh-CN" altLang="en-US" sz="2400">
              <a:latin typeface="楷体_GB2312" pitchFamily="49" charset="-122"/>
              <a:ea typeface="楷体_GB2312" pitchFamily="49" charset="-122"/>
            </a:endParaRPr>
          </a:p>
        </p:txBody>
      </p:sp>
      <p:sp>
        <p:nvSpPr>
          <p:cNvPr id="22532" name="Rectangle 12"/>
          <p:cNvSpPr>
            <a:spLocks noChangeArrowheads="1"/>
          </p:cNvSpPr>
          <p:nvPr/>
        </p:nvSpPr>
        <p:spPr bwMode="auto">
          <a:xfrm>
            <a:off x="425450" y="1797050"/>
            <a:ext cx="684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a:latin typeface="楷体_GB2312" pitchFamily="49" charset="-122"/>
                <a:ea typeface="楷体_GB2312" pitchFamily="49" charset="-122"/>
              </a:rPr>
              <a:t>任意两个最大项的之和为</a:t>
            </a:r>
            <a:r>
              <a:rPr lang="en-US" altLang="zh-CN" sz="2400">
                <a:latin typeface="楷体_GB2312" pitchFamily="49" charset="-122"/>
                <a:ea typeface="楷体_GB2312" pitchFamily="49" charset="-122"/>
              </a:rPr>
              <a:t>1</a:t>
            </a:r>
            <a:endParaRPr lang="zh-CN" altLang="en-US" sz="2400">
              <a:latin typeface="楷体_GB2312" pitchFamily="49" charset="-122"/>
              <a:ea typeface="楷体_GB2312" pitchFamily="49" charset="-122"/>
            </a:endParaRPr>
          </a:p>
        </p:txBody>
      </p:sp>
      <p:sp>
        <p:nvSpPr>
          <p:cNvPr id="22533" name="Rectangle 14"/>
          <p:cNvSpPr>
            <a:spLocks noChangeArrowheads="1"/>
          </p:cNvSpPr>
          <p:nvPr/>
        </p:nvSpPr>
        <p:spPr bwMode="auto">
          <a:xfrm>
            <a:off x="366713" y="5091113"/>
            <a:ext cx="3455987"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最小项和最大项的关系</a:t>
            </a:r>
          </a:p>
        </p:txBody>
      </p:sp>
      <p:sp>
        <p:nvSpPr>
          <p:cNvPr id="22534"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2.2.3</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最大项与最大项表达式</a:t>
            </a:r>
          </a:p>
        </p:txBody>
      </p:sp>
      <p:sp>
        <p:nvSpPr>
          <p:cNvPr id="22535" name="Rectangle 33"/>
          <p:cNvSpPr>
            <a:spLocks noChangeArrowheads="1"/>
          </p:cNvSpPr>
          <p:nvPr/>
        </p:nvSpPr>
        <p:spPr bwMode="auto">
          <a:xfrm>
            <a:off x="395288" y="476250"/>
            <a:ext cx="309721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最大项的定义和性质</a:t>
            </a:r>
          </a:p>
        </p:txBody>
      </p:sp>
      <p:graphicFrame>
        <p:nvGraphicFramePr>
          <p:cNvPr id="22536" name="Object 5"/>
          <p:cNvGraphicFramePr>
            <a:graphicFrameLocks noChangeAspect="1"/>
          </p:cNvGraphicFramePr>
          <p:nvPr>
            <p:extLst>
              <p:ext uri="{D42A27DB-BD31-4B8C-83A1-F6EECF244321}">
                <p14:modId xmlns:p14="http://schemas.microsoft.com/office/powerpoint/2010/main" val="3185045822"/>
              </p:ext>
            </p:extLst>
          </p:nvPr>
        </p:nvGraphicFramePr>
        <p:xfrm>
          <a:off x="2843760" y="5720750"/>
          <a:ext cx="2563812" cy="561975"/>
        </p:xfrm>
        <a:graphic>
          <a:graphicData uri="http://schemas.openxmlformats.org/presentationml/2006/ole">
            <mc:AlternateContent xmlns:mc="http://schemas.openxmlformats.org/markup-compatibility/2006">
              <mc:Choice xmlns:v="urn:schemas-microsoft-com:vml" Requires="v">
                <p:oleObj spid="_x0000_s22553" name="Equation" r:id="rId3" imgW="1155700" imgH="254000" progId="Equation.DSMT4">
                  <p:embed/>
                </p:oleObj>
              </mc:Choice>
              <mc:Fallback>
                <p:oleObj name="Equation" r:id="rId3" imgW="1155700" imgH="254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760" y="5720750"/>
                        <a:ext cx="2563812" cy="561975"/>
                      </a:xfrm>
                      <a:prstGeom prst="rect">
                        <a:avLst/>
                      </a:prstGeom>
                      <a:noFill/>
                      <a:ln>
                        <a:solidFill>
                          <a:srgbClr val="0000CC"/>
                        </a:solidFill>
                      </a:ln>
                      <a:effectLst/>
                      <a:extLst/>
                    </p:spPr>
                  </p:pic>
                </p:oleObj>
              </mc:Fallback>
            </mc:AlternateContent>
          </a:graphicData>
        </a:graphic>
      </p:graphicFrame>
      <p:sp>
        <p:nvSpPr>
          <p:cNvPr id="22537" name="Rectangle 9"/>
          <p:cNvSpPr>
            <a:spLocks noChangeArrowheads="1"/>
          </p:cNvSpPr>
          <p:nvPr/>
        </p:nvSpPr>
        <p:spPr bwMode="auto">
          <a:xfrm>
            <a:off x="347663" y="3133725"/>
            <a:ext cx="88360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latin typeface="楷体_GB2312" pitchFamily="49" charset="-122"/>
                <a:ea typeface="楷体_GB2312" pitchFamily="49" charset="-122"/>
              </a:rPr>
              <a:t>最大项表示：通常用</a:t>
            </a:r>
            <a:r>
              <a:rPr lang="en-US" altLang="zh-CN" sz="2400" i="1">
                <a:latin typeface="Times New Roman" panose="02020603050405020304" pitchFamily="18" charset="0"/>
                <a:ea typeface="楷体_GB2312" pitchFamily="49" charset="-122"/>
              </a:rPr>
              <a:t>M</a:t>
            </a:r>
            <a:r>
              <a:rPr lang="en-US" altLang="zh-CN" sz="2400" baseline="-25000">
                <a:latin typeface="Times New Roman" panose="02020603050405020304" pitchFamily="18" charset="0"/>
                <a:ea typeface="楷体_GB2312" pitchFamily="49" charset="-122"/>
              </a:rPr>
              <a:t>i</a:t>
            </a:r>
            <a:r>
              <a:rPr lang="zh-CN" altLang="en-US" sz="2400">
                <a:latin typeface="楷体_GB2312" pitchFamily="49" charset="-122"/>
                <a:ea typeface="楷体_GB2312" pitchFamily="49" charset="-122"/>
              </a:rPr>
              <a:t>表示最大项，</a:t>
            </a:r>
            <a:r>
              <a:rPr lang="en-US" altLang="zh-CN" sz="2400" i="1">
                <a:latin typeface="Times New Roman" panose="02020603050405020304" pitchFamily="18" charset="0"/>
                <a:ea typeface="楷体_GB2312" pitchFamily="49" charset="-122"/>
              </a:rPr>
              <a:t>M</a:t>
            </a:r>
            <a:r>
              <a:rPr lang="en-US" altLang="zh-CN" sz="2400">
                <a:latin typeface="Times New Roman" panose="02020603050405020304" pitchFamily="18" charset="0"/>
                <a:ea typeface="楷体_GB2312" pitchFamily="49" charset="-122"/>
              </a:rPr>
              <a:t> </a:t>
            </a:r>
            <a:r>
              <a:rPr lang="zh-CN" altLang="en-US" sz="2400">
                <a:latin typeface="楷体_GB2312" pitchFamily="49" charset="-122"/>
                <a:ea typeface="楷体_GB2312" pitchFamily="49" charset="-122"/>
              </a:rPr>
              <a:t>表示最大项</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下标用</a:t>
            </a:r>
            <a:r>
              <a:rPr lang="en-US" altLang="zh-CN" sz="2400" i="1">
                <a:latin typeface="Times New Roman" panose="02020603050405020304" pitchFamily="18" charset="0"/>
                <a:ea typeface="楷体_GB2312" pitchFamily="49" charset="-122"/>
              </a:rPr>
              <a:t>i</a:t>
            </a:r>
            <a:r>
              <a:rPr lang="zh-CN" altLang="en-US" sz="2400">
                <a:latin typeface="楷体_GB2312" pitchFamily="49" charset="-122"/>
                <a:ea typeface="楷体_GB2312" pitchFamily="49" charset="-122"/>
              </a:rPr>
              <a:t>表示</a:t>
            </a:r>
          </a:p>
        </p:txBody>
      </p:sp>
      <p:sp>
        <p:nvSpPr>
          <p:cNvPr id="22538" name="矩形 20"/>
          <p:cNvSpPr>
            <a:spLocks noChangeArrowheads="1"/>
          </p:cNvSpPr>
          <p:nvPr/>
        </p:nvSpPr>
        <p:spPr bwMode="auto">
          <a:xfrm>
            <a:off x="1900238" y="3632200"/>
            <a:ext cx="6216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dirty="0">
                <a:solidFill>
                  <a:srgbClr val="0000FF"/>
                </a:solidFill>
                <a:latin typeface="Times New Roman" panose="02020603050405020304" pitchFamily="18" charset="0"/>
                <a:ea typeface="黑体" panose="02010609060101010101" pitchFamily="49" charset="-122"/>
              </a:rPr>
              <a:t>（编号：某</a:t>
            </a:r>
            <a:r>
              <a:rPr lang="zh-CN" altLang="en-US" sz="2400" dirty="0" smtClean="0">
                <a:solidFill>
                  <a:srgbClr val="0000FF"/>
                </a:solidFill>
                <a:latin typeface="Times New Roman" panose="02020603050405020304" pitchFamily="18" charset="0"/>
                <a:ea typeface="黑体" panose="02010609060101010101" pitchFamily="49" charset="-122"/>
              </a:rPr>
              <a:t>最大项</a:t>
            </a:r>
            <a:r>
              <a:rPr lang="zh-CN" altLang="en-US" sz="2400" dirty="0">
                <a:solidFill>
                  <a:srgbClr val="0000FF"/>
                </a:solidFill>
                <a:latin typeface="Times New Roman" panose="02020603050405020304" pitchFamily="18" charset="0"/>
                <a:ea typeface="黑体" panose="02010609060101010101" pitchFamily="49" charset="-122"/>
              </a:rPr>
              <a:t>取值为</a:t>
            </a:r>
            <a:r>
              <a:rPr lang="en-US" altLang="zh-CN" sz="2400" dirty="0">
                <a:solidFill>
                  <a:srgbClr val="FF0000"/>
                </a:solidFill>
                <a:latin typeface="Times New Roman" panose="02020603050405020304" pitchFamily="18" charset="0"/>
                <a:ea typeface="黑体" panose="02010609060101010101" pitchFamily="49" charset="-122"/>
              </a:rPr>
              <a:t>0</a:t>
            </a:r>
            <a:r>
              <a:rPr lang="zh-CN" altLang="en-US" sz="2400" dirty="0">
                <a:solidFill>
                  <a:srgbClr val="0000FF"/>
                </a:solidFill>
                <a:latin typeface="Times New Roman" panose="02020603050405020304" pitchFamily="18" charset="0"/>
                <a:ea typeface="黑体" panose="02010609060101010101" pitchFamily="49" charset="-122"/>
              </a:rPr>
              <a:t>时对应二进制数）</a:t>
            </a:r>
          </a:p>
        </p:txBody>
      </p:sp>
      <p:graphicFrame>
        <p:nvGraphicFramePr>
          <p:cNvPr id="22539" name="Object 5"/>
          <p:cNvGraphicFramePr>
            <a:graphicFrameLocks noChangeAspect="1"/>
          </p:cNvGraphicFramePr>
          <p:nvPr/>
        </p:nvGraphicFramePr>
        <p:xfrm>
          <a:off x="1333500" y="4275138"/>
          <a:ext cx="2395538" cy="561975"/>
        </p:xfrm>
        <a:graphic>
          <a:graphicData uri="http://schemas.openxmlformats.org/presentationml/2006/ole">
            <mc:AlternateContent xmlns:mc="http://schemas.openxmlformats.org/markup-compatibility/2006">
              <mc:Choice xmlns:v="urn:schemas-microsoft-com:vml" Requires="v">
                <p:oleObj spid="_x0000_s22554" name="Equation" r:id="rId5" imgW="1079032" imgH="253890" progId="Equation.DSMT4">
                  <p:embed/>
                </p:oleObj>
              </mc:Choice>
              <mc:Fallback>
                <p:oleObj name="Equation" r:id="rId5" imgW="1079032" imgH="2538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4275138"/>
                        <a:ext cx="23955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0" name="Object 5"/>
          <p:cNvGraphicFramePr>
            <a:graphicFrameLocks noChangeAspect="1"/>
          </p:cNvGraphicFramePr>
          <p:nvPr/>
        </p:nvGraphicFramePr>
        <p:xfrm>
          <a:off x="4792663" y="4257675"/>
          <a:ext cx="2959100" cy="561975"/>
        </p:xfrm>
        <a:graphic>
          <a:graphicData uri="http://schemas.openxmlformats.org/presentationml/2006/ole">
            <mc:AlternateContent xmlns:mc="http://schemas.openxmlformats.org/markup-compatibility/2006">
              <mc:Choice xmlns:v="urn:schemas-microsoft-com:vml" Requires="v">
                <p:oleObj spid="_x0000_s22555" name="Equation" r:id="rId7" imgW="1333500" imgH="254000" progId="Equation.DSMT4">
                  <p:embed/>
                </p:oleObj>
              </mc:Choice>
              <mc:Fallback>
                <p:oleObj name="Equation" r:id="rId7" imgW="1333500" imgH="254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663" y="4257675"/>
                        <a:ext cx="29591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325438" y="1123950"/>
            <a:ext cx="8278812"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200">
                <a:latin typeface="宋体" panose="02010600030101010101" pitchFamily="2" charset="-122"/>
              </a:rPr>
              <a:t>    </a:t>
            </a:r>
            <a:r>
              <a:rPr kumimoji="1" lang="zh-CN" altLang="en-US" sz="2200">
                <a:latin typeface="宋体" panose="02010600030101010101" pitchFamily="2" charset="-122"/>
              </a:rPr>
              <a:t>利用逻辑代数的基本公式，可以把任一个逻辑函数化成一组</a:t>
            </a:r>
            <a:r>
              <a:rPr kumimoji="1" lang="zh-CN" altLang="en-US" sz="2200">
                <a:solidFill>
                  <a:srgbClr val="0000FF"/>
                </a:solidFill>
                <a:latin typeface="宋体" panose="02010600030101010101" pitchFamily="2" charset="-122"/>
              </a:rPr>
              <a:t>最大项之积</a:t>
            </a:r>
            <a:r>
              <a:rPr kumimoji="1" lang="zh-CN" altLang="en-US" sz="2200">
                <a:latin typeface="宋体" panose="02010600030101010101" pitchFamily="2" charset="-122"/>
              </a:rPr>
              <a:t>，称为最大项表达式。</a:t>
            </a:r>
          </a:p>
        </p:txBody>
      </p:sp>
      <p:sp>
        <p:nvSpPr>
          <p:cNvPr id="24579"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2.2.3</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最大项与最大项表达式</a:t>
            </a:r>
          </a:p>
        </p:txBody>
      </p:sp>
      <p:graphicFrame>
        <p:nvGraphicFramePr>
          <p:cNvPr id="21" name="Object 5"/>
          <p:cNvGraphicFramePr>
            <a:graphicFrameLocks noChangeAspect="1"/>
          </p:cNvGraphicFramePr>
          <p:nvPr/>
        </p:nvGraphicFramePr>
        <p:xfrm>
          <a:off x="890588" y="2116138"/>
          <a:ext cx="3014662" cy="533400"/>
        </p:xfrm>
        <a:graphic>
          <a:graphicData uri="http://schemas.openxmlformats.org/presentationml/2006/ole">
            <mc:AlternateContent xmlns:mc="http://schemas.openxmlformats.org/markup-compatibility/2006">
              <mc:Choice xmlns:v="urn:schemas-microsoft-com:vml" Requires="v">
                <p:oleObj spid="_x0000_s24661" name="Equation" r:id="rId3" imgW="1358310" imgH="241195" progId="Equation.DSMT4">
                  <p:embed/>
                </p:oleObj>
              </mc:Choice>
              <mc:Fallback>
                <p:oleObj name="Equation" r:id="rId3" imgW="1358310" imgH="24119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8" y="2116138"/>
                        <a:ext cx="30146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7"/>
          <p:cNvGraphicFramePr>
            <a:graphicFrameLocks noChangeAspect="1"/>
          </p:cNvGraphicFramePr>
          <p:nvPr/>
        </p:nvGraphicFramePr>
        <p:xfrm>
          <a:off x="3975100" y="2112963"/>
          <a:ext cx="3578225" cy="533400"/>
        </p:xfrm>
        <a:graphic>
          <a:graphicData uri="http://schemas.openxmlformats.org/presentationml/2006/ole">
            <mc:AlternateContent xmlns:mc="http://schemas.openxmlformats.org/markup-compatibility/2006">
              <mc:Choice xmlns:v="urn:schemas-microsoft-com:vml" Requires="v">
                <p:oleObj spid="_x0000_s24662" name="Equation" r:id="rId5" imgW="1612900" imgH="241300" progId="Equation.DSMT4">
                  <p:embed/>
                </p:oleObj>
              </mc:Choice>
              <mc:Fallback>
                <p:oleObj name="Equation" r:id="rId5" imgW="16129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100" y="2112963"/>
                        <a:ext cx="35782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8"/>
          <p:cNvGraphicFramePr>
            <a:graphicFrameLocks noChangeAspect="1"/>
          </p:cNvGraphicFramePr>
          <p:nvPr/>
        </p:nvGraphicFramePr>
        <p:xfrm>
          <a:off x="2346325" y="2625725"/>
          <a:ext cx="4000500" cy="476250"/>
        </p:xfrm>
        <a:graphic>
          <a:graphicData uri="http://schemas.openxmlformats.org/presentationml/2006/ole">
            <mc:AlternateContent xmlns:mc="http://schemas.openxmlformats.org/markup-compatibility/2006">
              <mc:Choice xmlns:v="urn:schemas-microsoft-com:vml" Requires="v">
                <p:oleObj spid="_x0000_s24663" name="Equation" r:id="rId7" imgW="1803400" imgH="215900" progId="Equation.DSMT4">
                  <p:embed/>
                </p:oleObj>
              </mc:Choice>
              <mc:Fallback>
                <p:oleObj name="Equation" r:id="rId7" imgW="1803400" imgH="2159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325" y="2625725"/>
                        <a:ext cx="4000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9"/>
          <p:cNvGraphicFramePr>
            <a:graphicFrameLocks noChangeAspect="1"/>
          </p:cNvGraphicFramePr>
          <p:nvPr/>
        </p:nvGraphicFramePr>
        <p:xfrm>
          <a:off x="2347913" y="3179763"/>
          <a:ext cx="2619375" cy="504825"/>
        </p:xfrm>
        <a:graphic>
          <a:graphicData uri="http://schemas.openxmlformats.org/presentationml/2006/ole">
            <mc:AlternateContent xmlns:mc="http://schemas.openxmlformats.org/markup-compatibility/2006">
              <mc:Choice xmlns:v="urn:schemas-microsoft-com:vml" Requires="v">
                <p:oleObj spid="_x0000_s24664" name="Equation" r:id="rId9" imgW="1181100" imgH="228600" progId="Equation.DSMT4">
                  <p:embed/>
                </p:oleObj>
              </mc:Choice>
              <mc:Fallback>
                <p:oleObj name="Equation" r:id="rId9" imgW="11811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7913" y="3179763"/>
                        <a:ext cx="26193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0"/>
          <p:cNvGraphicFramePr>
            <a:graphicFrameLocks noChangeAspect="1"/>
          </p:cNvGraphicFramePr>
          <p:nvPr/>
        </p:nvGraphicFramePr>
        <p:xfrm>
          <a:off x="5029200" y="3155950"/>
          <a:ext cx="2197100" cy="561975"/>
        </p:xfrm>
        <a:graphic>
          <a:graphicData uri="http://schemas.openxmlformats.org/presentationml/2006/ole">
            <mc:AlternateContent xmlns:mc="http://schemas.openxmlformats.org/markup-compatibility/2006">
              <mc:Choice xmlns:v="urn:schemas-microsoft-com:vml" Requires="v">
                <p:oleObj spid="_x0000_s24665" name="Equation" r:id="rId11" imgW="990170" imgH="253890" progId="Equation.DSMT4">
                  <p:embed/>
                </p:oleObj>
              </mc:Choice>
              <mc:Fallback>
                <p:oleObj name="Equation" r:id="rId11" imgW="990170" imgH="25389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155950"/>
                        <a:ext cx="21971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
          <p:cNvGraphicFramePr>
            <a:graphicFrameLocks noChangeAspect="1"/>
          </p:cNvGraphicFramePr>
          <p:nvPr/>
        </p:nvGraphicFramePr>
        <p:xfrm>
          <a:off x="66675" y="3879850"/>
          <a:ext cx="1295400" cy="477838"/>
        </p:xfrm>
        <a:graphic>
          <a:graphicData uri="http://schemas.openxmlformats.org/presentationml/2006/ole">
            <mc:AlternateContent xmlns:mc="http://schemas.openxmlformats.org/markup-compatibility/2006">
              <mc:Choice xmlns:v="urn:schemas-microsoft-com:vml" Requires="v">
                <p:oleObj spid="_x0000_s24666" name="Equation" r:id="rId13" imgW="583693" imgH="215713" progId="Equation.DSMT4">
                  <p:embed/>
                </p:oleObj>
              </mc:Choice>
              <mc:Fallback>
                <p:oleObj name="Equation" r:id="rId13" imgW="583693" imgH="215713" progId="Equation.DSMT4">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75" y="3879850"/>
                        <a:ext cx="1295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p:cNvGraphicFramePr>
            <a:graphicFrameLocks noChangeAspect="1"/>
          </p:cNvGraphicFramePr>
          <p:nvPr/>
        </p:nvGraphicFramePr>
        <p:xfrm>
          <a:off x="1363663" y="3805238"/>
          <a:ext cx="1550987" cy="588962"/>
        </p:xfrm>
        <a:graphic>
          <a:graphicData uri="http://schemas.openxmlformats.org/presentationml/2006/ole">
            <mc:AlternateContent xmlns:mc="http://schemas.openxmlformats.org/markup-compatibility/2006">
              <mc:Choice xmlns:v="urn:schemas-microsoft-com:vml" Requires="v">
                <p:oleObj spid="_x0000_s24667" name="Equation" r:id="rId15" imgW="698197" imgH="266584" progId="Equation.DSMT4">
                  <p:embed/>
                </p:oleObj>
              </mc:Choice>
              <mc:Fallback>
                <p:oleObj name="Equation" r:id="rId15" imgW="698197" imgH="266584" progId="Equation.DSMT4">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63663" y="3805238"/>
                        <a:ext cx="1550987"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1"/>
          <p:cNvSpPr txBox="1">
            <a:spLocks noChangeArrowheads="1"/>
          </p:cNvSpPr>
          <p:nvPr/>
        </p:nvSpPr>
        <p:spPr bwMode="auto">
          <a:xfrm>
            <a:off x="2549525" y="569913"/>
            <a:ext cx="3578225" cy="5254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FF0000"/>
                </a:solidFill>
                <a:latin typeface="Times New Roman" panose="02020603050405020304" pitchFamily="18" charset="0"/>
                <a:ea typeface="楷体_GB2312" pitchFamily="49" charset="-122"/>
              </a:rPr>
              <a:t>A+B • C=(A+B)(A+C)</a:t>
            </a:r>
          </a:p>
        </p:txBody>
      </p:sp>
      <p:graphicFrame>
        <p:nvGraphicFramePr>
          <p:cNvPr id="31" name="Object 7"/>
          <p:cNvGraphicFramePr>
            <a:graphicFrameLocks noChangeAspect="1"/>
          </p:cNvGraphicFramePr>
          <p:nvPr/>
        </p:nvGraphicFramePr>
        <p:xfrm>
          <a:off x="147638" y="5643563"/>
          <a:ext cx="8215312" cy="433387"/>
        </p:xfrm>
        <a:graphic>
          <a:graphicData uri="http://schemas.openxmlformats.org/presentationml/2006/ole">
            <mc:AlternateContent xmlns:mc="http://schemas.openxmlformats.org/markup-compatibility/2006">
              <mc:Choice xmlns:v="urn:schemas-microsoft-com:vml" Requires="v">
                <p:oleObj spid="_x0000_s24668" name="Equation" r:id="rId17" imgW="4559300" imgH="241300" progId="Equation.DSMT4">
                  <p:embed/>
                </p:oleObj>
              </mc:Choice>
              <mc:Fallback>
                <p:oleObj name="Equation" r:id="rId17" imgW="4559300" imgH="241300" progId="Equation.DSMT4">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8" y="5643563"/>
                        <a:ext cx="82153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7"/>
          <p:cNvGraphicFramePr>
            <a:graphicFrameLocks noChangeAspect="1"/>
          </p:cNvGraphicFramePr>
          <p:nvPr/>
        </p:nvGraphicFramePr>
        <p:xfrm>
          <a:off x="142875" y="4459288"/>
          <a:ext cx="3690938" cy="530225"/>
        </p:xfrm>
        <a:graphic>
          <a:graphicData uri="http://schemas.openxmlformats.org/presentationml/2006/ole">
            <mc:AlternateContent xmlns:mc="http://schemas.openxmlformats.org/markup-compatibility/2006">
              <mc:Choice xmlns:v="urn:schemas-microsoft-com:vml" Requires="v">
                <p:oleObj spid="_x0000_s24669" name="Equation" r:id="rId19" imgW="1663700" imgH="241300" progId="Equation.DSMT4">
                  <p:embed/>
                </p:oleObj>
              </mc:Choice>
              <mc:Fallback>
                <p:oleObj name="Equation" r:id="rId19" imgW="1663700" imgH="241300"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5" y="4459288"/>
                        <a:ext cx="36909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7"/>
          <p:cNvGraphicFramePr>
            <a:graphicFrameLocks noChangeAspect="1"/>
          </p:cNvGraphicFramePr>
          <p:nvPr/>
        </p:nvGraphicFramePr>
        <p:xfrm>
          <a:off x="142875" y="5046663"/>
          <a:ext cx="6450013" cy="530225"/>
        </p:xfrm>
        <a:graphic>
          <a:graphicData uri="http://schemas.openxmlformats.org/presentationml/2006/ole">
            <mc:AlternateContent xmlns:mc="http://schemas.openxmlformats.org/markup-compatibility/2006">
              <mc:Choice xmlns:v="urn:schemas-microsoft-com:vml" Requires="v">
                <p:oleObj spid="_x0000_s24670" name="Equation" r:id="rId21" imgW="2908300" imgH="241300" progId="Equation.DSMT4">
                  <p:embed/>
                </p:oleObj>
              </mc:Choice>
              <mc:Fallback>
                <p:oleObj name="Equation" r:id="rId21" imgW="2908300" imgH="241300" progId="Equation.DSMT4">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875" y="5046663"/>
                        <a:ext cx="645001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7"/>
          <p:cNvGraphicFramePr>
            <a:graphicFrameLocks noChangeAspect="1"/>
          </p:cNvGraphicFramePr>
          <p:nvPr/>
        </p:nvGraphicFramePr>
        <p:xfrm>
          <a:off x="149225" y="6215063"/>
          <a:ext cx="3157538" cy="409575"/>
        </p:xfrm>
        <a:graphic>
          <a:graphicData uri="http://schemas.openxmlformats.org/presentationml/2006/ole">
            <mc:AlternateContent xmlns:mc="http://schemas.openxmlformats.org/markup-compatibility/2006">
              <mc:Choice xmlns:v="urn:schemas-microsoft-com:vml" Requires="v">
                <p:oleObj spid="_x0000_s24671" name="Equation" r:id="rId23" imgW="1752600" imgH="228600" progId="Equation.DSMT4">
                  <p:embed/>
                </p:oleObj>
              </mc:Choice>
              <mc:Fallback>
                <p:oleObj name="Equation" r:id="rId23" imgW="1752600" imgH="228600" progId="Equation.DSMT4">
                  <p:embed/>
                  <p:pic>
                    <p:nvPicPr>
                      <p:cNvPr id="0" name="Object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9225" y="6215063"/>
                        <a:ext cx="31575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7"/>
          <p:cNvGraphicFramePr>
            <a:graphicFrameLocks noChangeAspect="1"/>
          </p:cNvGraphicFramePr>
          <p:nvPr/>
        </p:nvGraphicFramePr>
        <p:xfrm>
          <a:off x="3481388" y="6215063"/>
          <a:ext cx="2151062" cy="409575"/>
        </p:xfrm>
        <a:graphic>
          <a:graphicData uri="http://schemas.openxmlformats.org/presentationml/2006/ole">
            <mc:AlternateContent xmlns:mc="http://schemas.openxmlformats.org/markup-compatibility/2006">
              <mc:Choice xmlns:v="urn:schemas-microsoft-com:vml" Requires="v">
                <p:oleObj spid="_x0000_s24672" name="Equation" r:id="rId25" imgW="1193800" imgH="228600" progId="Equation.DSMT4">
                  <p:embed/>
                </p:oleObj>
              </mc:Choice>
              <mc:Fallback>
                <p:oleObj name="Equation" r:id="rId25" imgW="1193800" imgH="228600" progId="Equation.DSMT4">
                  <p:embed/>
                  <p:pic>
                    <p:nvPicPr>
                      <p:cNvPr id="0" name="Object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81388" y="6215063"/>
                        <a:ext cx="21510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7"/>
          <p:cNvGraphicFramePr>
            <a:graphicFrameLocks noChangeAspect="1"/>
          </p:cNvGraphicFramePr>
          <p:nvPr/>
        </p:nvGraphicFramePr>
        <p:xfrm>
          <a:off x="3810000" y="4484688"/>
          <a:ext cx="5072063" cy="530225"/>
        </p:xfrm>
        <a:graphic>
          <a:graphicData uri="http://schemas.openxmlformats.org/presentationml/2006/ole">
            <mc:AlternateContent xmlns:mc="http://schemas.openxmlformats.org/markup-compatibility/2006">
              <mc:Choice xmlns:v="urn:schemas-microsoft-com:vml" Requires="v">
                <p:oleObj spid="_x0000_s24673" name="Equation" r:id="rId27" imgW="2286000" imgH="241300" progId="Equation.DSMT4">
                  <p:embed/>
                </p:oleObj>
              </mc:Choice>
              <mc:Fallback>
                <p:oleObj name="Equation" r:id="rId27" imgW="2286000" imgH="241300" progId="Equation.DSMT4">
                  <p:embed/>
                  <p:pic>
                    <p:nvPicPr>
                      <p:cNvPr id="0" name="Object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10000" y="4484688"/>
                        <a:ext cx="5072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7"/>
          <p:cNvGraphicFramePr>
            <a:graphicFrameLocks noChangeAspect="1"/>
          </p:cNvGraphicFramePr>
          <p:nvPr/>
        </p:nvGraphicFramePr>
        <p:xfrm>
          <a:off x="5826125" y="6191250"/>
          <a:ext cx="1966913" cy="455613"/>
        </p:xfrm>
        <a:graphic>
          <a:graphicData uri="http://schemas.openxmlformats.org/presentationml/2006/ole">
            <mc:AlternateContent xmlns:mc="http://schemas.openxmlformats.org/markup-compatibility/2006">
              <mc:Choice xmlns:v="urn:schemas-microsoft-com:vml" Requires="v">
                <p:oleObj spid="_x0000_s24674" name="Equation" r:id="rId29" imgW="1091726" imgH="253890" progId="Equation.DSMT4">
                  <p:embed/>
                </p:oleObj>
              </mc:Choice>
              <mc:Fallback>
                <p:oleObj name="Equation" r:id="rId29" imgW="1091726" imgH="253890" progId="Equation.DSMT4">
                  <p:embed/>
                  <p:pic>
                    <p:nvPicPr>
                      <p:cNvPr id="0" name="Object 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26125" y="6191250"/>
                        <a:ext cx="19669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7"/>
          <p:cNvGraphicFramePr>
            <a:graphicFrameLocks noChangeAspect="1"/>
          </p:cNvGraphicFramePr>
          <p:nvPr/>
        </p:nvGraphicFramePr>
        <p:xfrm>
          <a:off x="2916238" y="3848100"/>
          <a:ext cx="2366962" cy="588963"/>
        </p:xfrm>
        <a:graphic>
          <a:graphicData uri="http://schemas.openxmlformats.org/presentationml/2006/ole">
            <mc:AlternateContent xmlns:mc="http://schemas.openxmlformats.org/markup-compatibility/2006">
              <mc:Choice xmlns:v="urn:schemas-microsoft-com:vml" Requires="v">
                <p:oleObj spid="_x0000_s24675" name="Equation" r:id="rId31" imgW="1066337" imgH="266584" progId="Equation.DSMT4">
                  <p:embed/>
                </p:oleObj>
              </mc:Choice>
              <mc:Fallback>
                <p:oleObj name="Equation" r:id="rId31" imgW="1066337" imgH="266584" progId="Equation.DSMT4">
                  <p:embed/>
                  <p:pic>
                    <p:nvPicPr>
                      <p:cNvPr id="0"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16238" y="3848100"/>
                        <a:ext cx="2366962"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7"/>
          <p:cNvGraphicFramePr>
            <a:graphicFrameLocks noChangeAspect="1"/>
          </p:cNvGraphicFramePr>
          <p:nvPr/>
        </p:nvGraphicFramePr>
        <p:xfrm>
          <a:off x="5213350" y="3835400"/>
          <a:ext cx="3859213" cy="588963"/>
        </p:xfrm>
        <a:graphic>
          <a:graphicData uri="http://schemas.openxmlformats.org/presentationml/2006/ole">
            <mc:AlternateContent xmlns:mc="http://schemas.openxmlformats.org/markup-compatibility/2006">
              <mc:Choice xmlns:v="urn:schemas-microsoft-com:vml" Requires="v">
                <p:oleObj spid="_x0000_s24676" name="Equation" r:id="rId33" imgW="1739900" imgH="266700" progId="Equation.DSMT4">
                  <p:embed/>
                </p:oleObj>
              </mc:Choice>
              <mc:Fallback>
                <p:oleObj name="Equation" r:id="rId33" imgW="1739900" imgH="266700" progId="Equation.DSMT4">
                  <p:embed/>
                  <p:pic>
                    <p:nvPicPr>
                      <p:cNvPr id="0" name="Object 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213350" y="3835400"/>
                        <a:ext cx="3859213"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FF99FF"/>
                                      </p:to>
                                    </p:animClr>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left)">
                                      <p:cBhvr>
                                        <p:cTn id="60" dur="500"/>
                                        <p:tgtEl>
                                          <p:spTgt spid="3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left)">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755650" y="1265238"/>
            <a:ext cx="293687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20000"/>
              </a:spcBef>
            </a:pPr>
            <a:r>
              <a:rPr lang="zh-CN" altLang="en-US" sz="3600">
                <a:solidFill>
                  <a:srgbClr val="CC0000"/>
                </a:solidFill>
                <a:latin typeface="楷体_GB2312" pitchFamily="49" charset="-122"/>
                <a:ea typeface="楷体_GB2312" pitchFamily="49" charset="-122"/>
              </a:rPr>
              <a:t>教学基本要求</a:t>
            </a:r>
          </a:p>
        </p:txBody>
      </p:sp>
      <p:sp>
        <p:nvSpPr>
          <p:cNvPr id="533507" name="Rectangle 3"/>
          <p:cNvSpPr>
            <a:spLocks noChangeArrowheads="1"/>
          </p:cNvSpPr>
          <p:nvPr/>
        </p:nvSpPr>
        <p:spPr bwMode="auto">
          <a:xfrm>
            <a:off x="263525" y="2365375"/>
            <a:ext cx="84851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宋体-方正超大字符集" pitchFamily="65" charset="-122"/>
                <a:ea typeface="宋体-方正超大字符集" pitchFamily="65" charset="-122"/>
              </a:rPr>
              <a:t>1.</a:t>
            </a:r>
            <a:r>
              <a:rPr lang="zh-CN" altLang="en-US" sz="3200">
                <a:solidFill>
                  <a:srgbClr val="000066"/>
                </a:solidFill>
                <a:latin typeface="楷体_GB2312" pitchFamily="49" charset="-122"/>
                <a:ea typeface="楷体_GB2312" pitchFamily="49" charset="-122"/>
              </a:rPr>
              <a:t>熟悉逻辑代数常用基本定律、恒等式和规则</a:t>
            </a:r>
          </a:p>
        </p:txBody>
      </p:sp>
      <p:sp>
        <p:nvSpPr>
          <p:cNvPr id="533509" name="Rectangle 5"/>
          <p:cNvSpPr>
            <a:spLocks noChangeArrowheads="1"/>
          </p:cNvSpPr>
          <p:nvPr/>
        </p:nvSpPr>
        <p:spPr bwMode="auto">
          <a:xfrm>
            <a:off x="250825" y="3716338"/>
            <a:ext cx="8080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楷体_GB2312" pitchFamily="49" charset="-122"/>
                <a:ea typeface="楷体_GB2312" pitchFamily="49" charset="-122"/>
              </a:rPr>
              <a:t>2.</a:t>
            </a:r>
            <a:r>
              <a:rPr lang="zh-CN" altLang="en-US" sz="3200">
                <a:solidFill>
                  <a:srgbClr val="000066"/>
                </a:solidFill>
                <a:latin typeface="楷体_GB2312" pitchFamily="49" charset="-122"/>
                <a:ea typeface="楷体_GB2312" pitchFamily="49" charset="-122"/>
              </a:rPr>
              <a:t>掌握逻辑代数的变换和卡诺图化简法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3506"/>
                                        </p:tgtEl>
                                        <p:attrNameLst>
                                          <p:attrName>style.visibility</p:attrName>
                                        </p:attrNameLst>
                                      </p:cBhvr>
                                      <p:to>
                                        <p:strVal val="visible"/>
                                      </p:to>
                                    </p:set>
                                    <p:animEffect transition="in" filter="strips(downRight)">
                                      <p:cBhvr>
                                        <p:cTn id="7" dur="500"/>
                                        <p:tgtEl>
                                          <p:spTgt spid="533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3507"/>
                                        </p:tgtEl>
                                        <p:attrNameLst>
                                          <p:attrName>style.visibility</p:attrName>
                                        </p:attrNameLst>
                                      </p:cBhvr>
                                      <p:to>
                                        <p:strVal val="visible"/>
                                      </p:to>
                                    </p:set>
                                    <p:animEffect transition="in" filter="strips(downRight)">
                                      <p:cBhvr>
                                        <p:cTn id="12" dur="500"/>
                                        <p:tgtEl>
                                          <p:spTgt spid="53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33509"/>
                                        </p:tgtEl>
                                        <p:attrNameLst>
                                          <p:attrName>style.visibility</p:attrName>
                                        </p:attrNameLst>
                                      </p:cBhvr>
                                      <p:to>
                                        <p:strVal val="visible"/>
                                      </p:to>
                                    </p:set>
                                    <p:animEffect transition="in" filter="strips(downRight)">
                                      <p:cBhvr>
                                        <p:cTn id="17" dur="1000"/>
                                        <p:tgtEl>
                                          <p:spTgt spid="533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autoUpdateAnimBg="0"/>
      <p:bldP spid="533507" grpId="0" autoUpdateAnimBg="0"/>
      <p:bldP spid="53350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ChangeArrowheads="1"/>
          </p:cNvSpPr>
          <p:nvPr/>
        </p:nvSpPr>
        <p:spPr bwMode="auto">
          <a:xfrm>
            <a:off x="1330325" y="2613025"/>
            <a:ext cx="54737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2.3.1</a:t>
            </a:r>
            <a:r>
              <a:rPr lang="en-US" altLang="zh-CN" sz="2800">
                <a:solidFill>
                  <a:srgbClr val="FF0000"/>
                </a:solidFill>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逻辑函数的最简形式</a:t>
            </a:r>
          </a:p>
        </p:txBody>
      </p:sp>
      <p:sp>
        <p:nvSpPr>
          <p:cNvPr id="25603" name="Rectangle 20"/>
          <p:cNvSpPr>
            <a:spLocks noChangeArrowheads="1"/>
          </p:cNvSpPr>
          <p:nvPr/>
        </p:nvSpPr>
        <p:spPr bwMode="auto">
          <a:xfrm>
            <a:off x="1042988" y="1123950"/>
            <a:ext cx="6048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rgbClr val="CC0000"/>
                </a:solidFill>
                <a:latin typeface="Times New Roman" panose="02020603050405020304" pitchFamily="18" charset="0"/>
                <a:ea typeface="楷体_GB2312" pitchFamily="49" charset="-122"/>
              </a:rPr>
              <a:t>2.2 </a:t>
            </a:r>
            <a:r>
              <a:rPr lang="zh-CN" altLang="en-US" sz="3600">
                <a:solidFill>
                  <a:schemeClr val="accent2"/>
                </a:solidFill>
                <a:latin typeface="楷体_GB2312" pitchFamily="49" charset="-122"/>
                <a:ea typeface="楷体_GB2312" pitchFamily="49" charset="-122"/>
              </a:rPr>
              <a:t>逻辑函数的代数化简法</a:t>
            </a:r>
          </a:p>
        </p:txBody>
      </p:sp>
      <p:sp>
        <p:nvSpPr>
          <p:cNvPr id="25604" name="Rectangle 7"/>
          <p:cNvSpPr>
            <a:spLocks noChangeArrowheads="1"/>
          </p:cNvSpPr>
          <p:nvPr/>
        </p:nvSpPr>
        <p:spPr bwMode="auto">
          <a:xfrm>
            <a:off x="1330325" y="3449638"/>
            <a:ext cx="54737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2.2.2 </a:t>
            </a:r>
            <a:r>
              <a:rPr lang="zh-CN" altLang="en-US" sz="2800">
                <a:solidFill>
                  <a:srgbClr val="FF0000"/>
                </a:solidFill>
                <a:latin typeface="楷体_GB2312" pitchFamily="49" charset="-122"/>
                <a:ea typeface="楷体_GB2312" pitchFamily="49" charset="-122"/>
              </a:rPr>
              <a:t>逻辑函数的代数化简法</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442913" y="866775"/>
            <a:ext cx="822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化简的目的：降低电路实现的成本，以较少的门实现电路。</a:t>
            </a:r>
            <a:r>
              <a:rPr lang="zh-CN" altLang="en-US" sz="2400"/>
              <a:t> </a:t>
            </a:r>
          </a:p>
        </p:txBody>
      </p:sp>
      <p:sp>
        <p:nvSpPr>
          <p:cNvPr id="26627" name="Rectangle 16"/>
          <p:cNvSpPr>
            <a:spLocks noChangeArrowheads="1"/>
          </p:cNvSpPr>
          <p:nvPr/>
        </p:nvSpPr>
        <p:spPr bwMode="auto">
          <a:xfrm>
            <a:off x="0" y="2281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26628" name="Object 15"/>
          <p:cNvGraphicFramePr>
            <a:graphicFrameLocks noChangeAspect="1"/>
          </p:cNvGraphicFramePr>
          <p:nvPr/>
        </p:nvGraphicFramePr>
        <p:xfrm>
          <a:off x="1187450" y="1668463"/>
          <a:ext cx="6281738" cy="2306637"/>
        </p:xfrm>
        <a:graphic>
          <a:graphicData uri="http://schemas.openxmlformats.org/presentationml/2006/ole">
            <mc:AlternateContent xmlns:mc="http://schemas.openxmlformats.org/markup-compatibility/2006">
              <mc:Choice xmlns:v="urn:schemas-microsoft-com:vml" Requires="v">
                <p:oleObj spid="_x0000_s26645" name="图片" r:id="rId3" imgW="4383338" imgH="1594495" progId="Word.Picture.8">
                  <p:embed/>
                </p:oleObj>
              </mc:Choice>
              <mc:Fallback>
                <p:oleObj name="图片" r:id="rId3" imgW="4383338" imgH="1594495"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t="-1321"/>
                      <a:stretch>
                        <a:fillRect/>
                      </a:stretch>
                    </p:blipFill>
                    <p:spPr bwMode="auto">
                      <a:xfrm>
                        <a:off x="1187450" y="1668463"/>
                        <a:ext cx="6281738"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7"/>
          <p:cNvSpPr>
            <a:spLocks noChangeArrowheads="1"/>
          </p:cNvSpPr>
          <p:nvPr/>
        </p:nvSpPr>
        <p:spPr bwMode="auto">
          <a:xfrm>
            <a:off x="442913" y="5324475"/>
            <a:ext cx="8029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图（</a:t>
            </a:r>
            <a:r>
              <a:rPr lang="en-US" altLang="zh-CN" sz="2400">
                <a:solidFill>
                  <a:srgbClr val="000066"/>
                </a:solidFill>
                <a:latin typeface="楷体_GB2312" pitchFamily="49" charset="-122"/>
                <a:ea typeface="楷体_GB2312" pitchFamily="49" charset="-122"/>
              </a:rPr>
              <a:t>a</a:t>
            </a:r>
            <a:r>
              <a:rPr lang="zh-CN" altLang="en-US" sz="2400">
                <a:solidFill>
                  <a:srgbClr val="000066"/>
                </a:solidFill>
                <a:latin typeface="楷体_GB2312" pitchFamily="49" charset="-122"/>
                <a:ea typeface="楷体_GB2312" pitchFamily="49" charset="-122"/>
              </a:rPr>
              <a:t>）和图（</a:t>
            </a:r>
            <a:r>
              <a:rPr lang="en-US" altLang="zh-CN" sz="2400">
                <a:solidFill>
                  <a:srgbClr val="000066"/>
                </a:solidFill>
                <a:latin typeface="楷体_GB2312" pitchFamily="49" charset="-122"/>
                <a:ea typeface="楷体_GB2312" pitchFamily="49" charset="-122"/>
              </a:rPr>
              <a:t>b</a:t>
            </a:r>
            <a:r>
              <a:rPr lang="zh-CN" altLang="en-US" sz="2400">
                <a:solidFill>
                  <a:srgbClr val="000066"/>
                </a:solidFill>
                <a:latin typeface="楷体_GB2312" pitchFamily="49" charset="-122"/>
                <a:ea typeface="楷体_GB2312" pitchFamily="49" charset="-122"/>
              </a:rPr>
              <a:t>）的电路逻辑功能相同，但图 （</a:t>
            </a:r>
            <a:r>
              <a:rPr lang="en-US" altLang="zh-CN" sz="2400">
                <a:solidFill>
                  <a:srgbClr val="000066"/>
                </a:solidFill>
                <a:latin typeface="楷体_GB2312" pitchFamily="49" charset="-122"/>
                <a:ea typeface="楷体_GB2312" pitchFamily="49" charset="-122"/>
              </a:rPr>
              <a:t>b</a:t>
            </a:r>
            <a:r>
              <a:rPr lang="zh-CN" altLang="en-US" sz="2400">
                <a:solidFill>
                  <a:srgbClr val="000066"/>
                </a:solidFill>
                <a:latin typeface="楷体_GB2312" pitchFamily="49" charset="-122"/>
                <a:ea typeface="楷体_GB2312" pitchFamily="49" charset="-122"/>
              </a:rPr>
              <a:t>）电路简单可靠性高，成本低。</a:t>
            </a:r>
          </a:p>
        </p:txBody>
      </p:sp>
      <p:sp>
        <p:nvSpPr>
          <p:cNvPr id="26630"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2.3.1</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逻辑函数的最简形式</a:t>
            </a:r>
          </a:p>
        </p:txBody>
      </p:sp>
      <p:graphicFrame>
        <p:nvGraphicFramePr>
          <p:cNvPr id="7" name="Object 5"/>
          <p:cNvGraphicFramePr>
            <a:graphicFrameLocks noChangeAspect="1"/>
          </p:cNvGraphicFramePr>
          <p:nvPr>
            <p:extLst>
              <p:ext uri="{D42A27DB-BD31-4B8C-83A1-F6EECF244321}">
                <p14:modId xmlns:p14="http://schemas.microsoft.com/office/powerpoint/2010/main" val="852131113"/>
              </p:ext>
            </p:extLst>
          </p:nvPr>
        </p:nvGraphicFramePr>
        <p:xfrm>
          <a:off x="1208088" y="4335463"/>
          <a:ext cx="2592387" cy="449262"/>
        </p:xfrm>
        <a:graphic>
          <a:graphicData uri="http://schemas.openxmlformats.org/presentationml/2006/ole">
            <mc:AlternateContent xmlns:mc="http://schemas.openxmlformats.org/markup-compatibility/2006">
              <mc:Choice xmlns:v="urn:schemas-microsoft-com:vml" Requires="v">
                <p:oleObj spid="_x0000_s26646" name="Equation" r:id="rId5" imgW="1168200" imgH="203040" progId="Equation.DSMT4">
                  <p:embed/>
                </p:oleObj>
              </mc:Choice>
              <mc:Fallback>
                <p:oleObj name="Equation" r:id="rId5" imgW="1168200" imgH="203040" progId="Equation.DSMT4">
                  <p:embed/>
                  <p:pic>
                    <p:nvPicPr>
                      <p:cNvPr id="0" name="Object 5"/>
                      <p:cNvPicPr>
                        <a:picLocks noChangeAspect="1" noChangeArrowheads="1"/>
                      </p:cNvPicPr>
                      <p:nvPr/>
                    </p:nvPicPr>
                    <p:blipFill>
                      <a:blip r:embed="rId6"/>
                      <a:srcRect/>
                      <a:stretch>
                        <a:fillRect/>
                      </a:stretch>
                    </p:blipFill>
                    <p:spPr bwMode="auto">
                      <a:xfrm>
                        <a:off x="1208088" y="4335463"/>
                        <a:ext cx="259238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848333328"/>
              </p:ext>
            </p:extLst>
          </p:nvPr>
        </p:nvGraphicFramePr>
        <p:xfrm>
          <a:off x="5483225" y="4332288"/>
          <a:ext cx="1409700" cy="450850"/>
        </p:xfrm>
        <a:graphic>
          <a:graphicData uri="http://schemas.openxmlformats.org/presentationml/2006/ole">
            <mc:AlternateContent xmlns:mc="http://schemas.openxmlformats.org/markup-compatibility/2006">
              <mc:Choice xmlns:v="urn:schemas-microsoft-com:vml" Requires="v">
                <p:oleObj spid="_x0000_s26647" name="Equation" r:id="rId7" imgW="634680" imgH="203040" progId="Equation.DSMT4">
                  <p:embed/>
                </p:oleObj>
              </mc:Choice>
              <mc:Fallback>
                <p:oleObj name="Equation" r:id="rId7" imgW="634680" imgH="203040" progId="Equation.DSMT4">
                  <p:embed/>
                  <p:pic>
                    <p:nvPicPr>
                      <p:cNvPr id="0" name="Object 5"/>
                      <p:cNvPicPr>
                        <a:picLocks noChangeAspect="1" noChangeArrowheads="1"/>
                      </p:cNvPicPr>
                      <p:nvPr/>
                    </p:nvPicPr>
                    <p:blipFill>
                      <a:blip r:embed="rId8"/>
                      <a:srcRect/>
                      <a:stretch>
                        <a:fillRect/>
                      </a:stretch>
                    </p:blipFill>
                    <p:spPr bwMode="auto">
                      <a:xfrm>
                        <a:off x="5483225" y="4332288"/>
                        <a:ext cx="14097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14" name="Rectangle 14"/>
          <p:cNvSpPr>
            <a:spLocks noChangeArrowheads="1"/>
          </p:cNvSpPr>
          <p:nvPr/>
        </p:nvSpPr>
        <p:spPr bwMode="auto">
          <a:xfrm>
            <a:off x="107950" y="5573713"/>
            <a:ext cx="87852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63023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63023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63023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63023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63023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    逻辑关系相同的与</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或表达式中，包含的与项数最少、且每个与项中变量数最少的表达式称为</a:t>
            </a:r>
            <a:r>
              <a:rPr kumimoji="1" lang="zh-CN" altLang="en-US" sz="2400">
                <a:solidFill>
                  <a:srgbClr val="FF0000"/>
                </a:solidFill>
                <a:latin typeface="楷体_GB2312" pitchFamily="49" charset="-122"/>
                <a:ea typeface="楷体_GB2312" pitchFamily="49" charset="-122"/>
              </a:rPr>
              <a:t>最简与</a:t>
            </a:r>
            <a:r>
              <a:rPr kumimoji="1" lang="en-US" altLang="zh-CN" sz="2400">
                <a:solidFill>
                  <a:srgbClr val="FF0000"/>
                </a:solidFill>
                <a:latin typeface="楷体_GB2312" pitchFamily="49" charset="-122"/>
                <a:ea typeface="楷体_GB2312" pitchFamily="49" charset="-122"/>
              </a:rPr>
              <a:t>-</a:t>
            </a:r>
            <a:r>
              <a:rPr kumimoji="1" lang="zh-CN" altLang="en-US" sz="2400">
                <a:solidFill>
                  <a:srgbClr val="FF0000"/>
                </a:solidFill>
                <a:latin typeface="楷体_GB2312" pitchFamily="49" charset="-122"/>
                <a:ea typeface="楷体_GB2312" pitchFamily="49" charset="-122"/>
              </a:rPr>
              <a:t>或表达式</a:t>
            </a:r>
          </a:p>
        </p:txBody>
      </p:sp>
      <p:sp>
        <p:nvSpPr>
          <p:cNvPr id="27651" name="Rectangle 2"/>
          <p:cNvSpPr>
            <a:spLocks noChangeArrowheads="1"/>
          </p:cNvSpPr>
          <p:nvPr/>
        </p:nvSpPr>
        <p:spPr bwMode="auto">
          <a:xfrm>
            <a:off x="4932363" y="2844800"/>
            <a:ext cx="2259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marL="342900" indent="-342900">
              <a:defRPr b="1">
                <a:solidFill>
                  <a:schemeClr val="tx1"/>
                </a:solidFill>
                <a:latin typeface="Arial Narrow" panose="020B0606020202030204" pitchFamily="34" charset="0"/>
                <a:ea typeface="宋体" panose="02010600030101010101" pitchFamily="2" charset="-122"/>
              </a:defRPr>
            </a:lvl1pPr>
            <a:lvl2pPr marL="800100" indent="-342900">
              <a:defRPr b="1">
                <a:solidFill>
                  <a:schemeClr val="tx1"/>
                </a:solidFill>
                <a:latin typeface="Arial Narrow" panose="020B0606020202030204" pitchFamily="34" charset="0"/>
                <a:ea typeface="宋体" panose="02010600030101010101" pitchFamily="2" charset="-122"/>
              </a:defRPr>
            </a:lvl2pPr>
            <a:lvl3pPr marL="1257300" indent="-342900">
              <a:defRPr b="1">
                <a:solidFill>
                  <a:schemeClr val="tx1"/>
                </a:solidFill>
                <a:latin typeface="Arial Narrow" panose="020B0606020202030204" pitchFamily="34" charset="0"/>
                <a:ea typeface="宋体" panose="02010600030101010101" pitchFamily="2" charset="-122"/>
              </a:defRPr>
            </a:lvl3pPr>
            <a:lvl4pPr marL="1714500" indent="-342900">
              <a:defRPr b="1">
                <a:solidFill>
                  <a:schemeClr val="tx1"/>
                </a:solidFill>
                <a:latin typeface="Arial Narrow" panose="020B0606020202030204" pitchFamily="34" charset="0"/>
                <a:ea typeface="宋体" panose="02010600030101010101" pitchFamily="2" charset="-122"/>
              </a:defRPr>
            </a:lvl4pPr>
            <a:lvl5pPr marL="2171700" indent="-342900">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Arial" panose="020B0604020202020204" pitchFamily="34" charset="0"/>
                <a:ea typeface="楷体_GB2312" pitchFamily="49" charset="-122"/>
              </a:rPr>
              <a:t>或</a:t>
            </a:r>
            <a:r>
              <a:rPr lang="en-US" altLang="zh-CN" sz="2400">
                <a:solidFill>
                  <a:srgbClr val="000066"/>
                </a:solidFill>
                <a:latin typeface="楷体_GB2312" pitchFamily="49" charset="-122"/>
                <a:ea typeface="楷体_GB2312" pitchFamily="49" charset="-122"/>
              </a:rPr>
              <a:t>-</a:t>
            </a:r>
            <a:r>
              <a:rPr lang="en-US" altLang="zh-CN" sz="2400">
                <a:solidFill>
                  <a:srgbClr val="000066"/>
                </a:solidFill>
                <a:latin typeface="Arial" panose="020B0604020202020204" pitchFamily="34" charset="0"/>
                <a:ea typeface="楷体_GB2312" pitchFamily="49" charset="-122"/>
              </a:rPr>
              <a:t> </a:t>
            </a:r>
            <a:r>
              <a:rPr lang="zh-CN" altLang="en-US" sz="2400">
                <a:solidFill>
                  <a:srgbClr val="000066"/>
                </a:solidFill>
                <a:latin typeface="Arial" panose="020B0604020202020204" pitchFamily="34" charset="0"/>
                <a:ea typeface="楷体_GB2312" pitchFamily="49" charset="-122"/>
              </a:rPr>
              <a:t>与”表达式</a:t>
            </a:r>
          </a:p>
        </p:txBody>
      </p:sp>
      <p:sp>
        <p:nvSpPr>
          <p:cNvPr id="27652" name="Rectangle 3"/>
          <p:cNvSpPr>
            <a:spLocks noChangeArrowheads="1"/>
          </p:cNvSpPr>
          <p:nvPr/>
        </p:nvSpPr>
        <p:spPr bwMode="auto">
          <a:xfrm>
            <a:off x="4932363" y="2073275"/>
            <a:ext cx="281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rPr>
              <a:t>“</a:t>
            </a:r>
            <a:r>
              <a:rPr lang="zh-CN" altLang="en-US" sz="2400">
                <a:solidFill>
                  <a:srgbClr val="000066"/>
                </a:solidFill>
                <a:latin typeface="Arial" panose="020B0604020202020204" pitchFamily="34" charset="0"/>
                <a:ea typeface="楷体_GB2312" pitchFamily="49" charset="-122"/>
              </a:rPr>
              <a:t>与非</a:t>
            </a:r>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Arial" panose="020B0604020202020204" pitchFamily="34" charset="0"/>
                <a:ea typeface="楷体_GB2312" pitchFamily="49" charset="-122"/>
              </a:rPr>
              <a:t>与非”表达式</a:t>
            </a:r>
            <a:r>
              <a:rPr lang="zh-CN" altLang="en-US" sz="2400">
                <a:solidFill>
                  <a:srgbClr val="000066"/>
                </a:solidFill>
                <a:latin typeface="Arial" panose="020B0604020202020204" pitchFamily="34" charset="0"/>
              </a:rPr>
              <a:t> </a:t>
            </a:r>
          </a:p>
        </p:txBody>
      </p:sp>
      <p:sp>
        <p:nvSpPr>
          <p:cNvPr id="27653" name="Rectangle 4"/>
          <p:cNvSpPr>
            <a:spLocks noChangeArrowheads="1"/>
          </p:cNvSpPr>
          <p:nvPr/>
        </p:nvSpPr>
        <p:spPr bwMode="auto">
          <a:xfrm>
            <a:off x="4932363" y="4389438"/>
            <a:ext cx="24812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与</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或非</a:t>
            </a:r>
            <a:r>
              <a:rPr lang="zh-CN" altLang="en-US"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表达式</a:t>
            </a:r>
          </a:p>
        </p:txBody>
      </p:sp>
      <p:sp>
        <p:nvSpPr>
          <p:cNvPr id="27654" name="Rectangle 5"/>
          <p:cNvSpPr>
            <a:spLocks noChangeArrowheads="1"/>
          </p:cNvSpPr>
          <p:nvPr/>
        </p:nvSpPr>
        <p:spPr bwMode="auto">
          <a:xfrm>
            <a:off x="4932363" y="3617913"/>
            <a:ext cx="341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或非－或非</a:t>
            </a:r>
            <a:r>
              <a:rPr lang="zh-CN" altLang="en-US"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 表达式</a:t>
            </a:r>
          </a:p>
        </p:txBody>
      </p:sp>
      <p:sp>
        <p:nvSpPr>
          <p:cNvPr id="27655" name="Rectangle 6"/>
          <p:cNvSpPr>
            <a:spLocks noChangeArrowheads="1"/>
          </p:cNvSpPr>
          <p:nvPr/>
        </p:nvSpPr>
        <p:spPr bwMode="auto">
          <a:xfrm>
            <a:off x="4932363" y="1301750"/>
            <a:ext cx="2328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与</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或</a:t>
            </a:r>
            <a:r>
              <a:rPr lang="zh-CN" altLang="en-US"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 表达式</a:t>
            </a:r>
          </a:p>
        </p:txBody>
      </p:sp>
      <p:graphicFrame>
        <p:nvGraphicFramePr>
          <p:cNvPr id="27656" name="Object 10"/>
          <p:cNvGraphicFramePr>
            <a:graphicFrameLocks noChangeAspect="1"/>
          </p:cNvGraphicFramePr>
          <p:nvPr/>
        </p:nvGraphicFramePr>
        <p:xfrm>
          <a:off x="1044575" y="2692400"/>
          <a:ext cx="3190875" cy="612775"/>
        </p:xfrm>
        <a:graphic>
          <a:graphicData uri="http://schemas.openxmlformats.org/presentationml/2006/ole">
            <mc:AlternateContent xmlns:mc="http://schemas.openxmlformats.org/markup-compatibility/2006">
              <mc:Choice xmlns:v="urn:schemas-microsoft-com:vml" Requires="v">
                <p:oleObj spid="_x0000_s27677" name="Equation" r:id="rId3" imgW="1168400" imgH="228600" progId="Equation.DSMT4">
                  <p:embed/>
                </p:oleObj>
              </mc:Choice>
              <mc:Fallback>
                <p:oleObj name="Equation" r:id="rId3" imgW="11684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692400"/>
                        <a:ext cx="3190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11"/>
          <p:cNvGraphicFramePr>
            <a:graphicFrameLocks noChangeAspect="1"/>
          </p:cNvGraphicFramePr>
          <p:nvPr/>
        </p:nvGraphicFramePr>
        <p:xfrm>
          <a:off x="1044575" y="3432175"/>
          <a:ext cx="3567113" cy="723900"/>
        </p:xfrm>
        <a:graphic>
          <a:graphicData uri="http://schemas.openxmlformats.org/presentationml/2006/ole">
            <mc:AlternateContent xmlns:mc="http://schemas.openxmlformats.org/markup-compatibility/2006">
              <mc:Choice xmlns:v="urn:schemas-microsoft-com:vml" Requires="v">
                <p:oleObj spid="_x0000_s27678" name="Equation" r:id="rId5" imgW="1371600" imgH="279400" progId="Equation.DSMT4">
                  <p:embed/>
                </p:oleObj>
              </mc:Choice>
              <mc:Fallback>
                <p:oleObj name="Equation" r:id="rId5" imgW="1371600" imgH="279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575" y="3432175"/>
                        <a:ext cx="35671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12"/>
          <p:cNvGraphicFramePr>
            <a:graphicFrameLocks noChangeAspect="1"/>
          </p:cNvGraphicFramePr>
          <p:nvPr/>
        </p:nvGraphicFramePr>
        <p:xfrm>
          <a:off x="1044575" y="4283075"/>
          <a:ext cx="2476500" cy="604838"/>
        </p:xfrm>
        <a:graphic>
          <a:graphicData uri="http://schemas.openxmlformats.org/presentationml/2006/ole">
            <mc:AlternateContent xmlns:mc="http://schemas.openxmlformats.org/markup-compatibility/2006">
              <mc:Choice xmlns:v="urn:schemas-microsoft-com:vml" Requires="v">
                <p:oleObj spid="_x0000_s27679" name="Equation" r:id="rId7" imgW="876300" imgH="241300" progId="Equation.DSMT4">
                  <p:embed/>
                </p:oleObj>
              </mc:Choice>
              <mc:Fallback>
                <p:oleObj name="Equation" r:id="rId7" imgW="876300" imgH="241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575" y="4283075"/>
                        <a:ext cx="24765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Object 12"/>
          <p:cNvGraphicFramePr>
            <a:graphicFrameLocks noChangeAspect="1"/>
          </p:cNvGraphicFramePr>
          <p:nvPr/>
        </p:nvGraphicFramePr>
        <p:xfrm>
          <a:off x="1044575" y="1196975"/>
          <a:ext cx="2547938" cy="541338"/>
        </p:xfrm>
        <a:graphic>
          <a:graphicData uri="http://schemas.openxmlformats.org/presentationml/2006/ole">
            <mc:AlternateContent xmlns:mc="http://schemas.openxmlformats.org/markup-compatibility/2006">
              <mc:Choice xmlns:v="urn:schemas-microsoft-com:vml" Requires="v">
                <p:oleObj spid="_x0000_s27680" name="Equation" r:id="rId9" imgW="901309" imgH="215806" progId="Equation.DSMT4">
                  <p:embed/>
                </p:oleObj>
              </mc:Choice>
              <mc:Fallback>
                <p:oleObj name="Equation" r:id="rId9" imgW="901309" imgH="215806"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575" y="1196975"/>
                        <a:ext cx="25479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0" name="Object 12"/>
          <p:cNvGraphicFramePr>
            <a:graphicFrameLocks noChangeAspect="1"/>
          </p:cNvGraphicFramePr>
          <p:nvPr/>
        </p:nvGraphicFramePr>
        <p:xfrm>
          <a:off x="1044575" y="1865313"/>
          <a:ext cx="2368550" cy="700087"/>
        </p:xfrm>
        <a:graphic>
          <a:graphicData uri="http://schemas.openxmlformats.org/presentationml/2006/ole">
            <mc:AlternateContent xmlns:mc="http://schemas.openxmlformats.org/markup-compatibility/2006">
              <mc:Choice xmlns:v="urn:schemas-microsoft-com:vml" Requires="v">
                <p:oleObj spid="_x0000_s27681" name="Equation" r:id="rId11" imgW="838200" imgH="279400" progId="Equation.DSMT4">
                  <p:embed/>
                </p:oleObj>
              </mc:Choice>
              <mc:Fallback>
                <p:oleObj name="Equation" r:id="rId11" imgW="838200" imgH="2794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4575" y="1865313"/>
                        <a:ext cx="23685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2.3.1</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逻辑函数的最简形式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7614"/>
                                        </p:tgtEl>
                                        <p:attrNameLst>
                                          <p:attrName>style.visibility</p:attrName>
                                        </p:attrNameLst>
                                      </p:cBhvr>
                                      <p:to>
                                        <p:strVal val="visible"/>
                                      </p:to>
                                    </p:set>
                                    <p:animEffect transition="in" filter="wipe(up)">
                                      <p:cBhvr>
                                        <p:cTn id="7" dur="500"/>
                                        <p:tgtEl>
                                          <p:spTgt spid="537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Text Box 3"/>
          <p:cNvSpPr txBox="1">
            <a:spLocks noChangeArrowheads="1"/>
          </p:cNvSpPr>
          <p:nvPr/>
        </p:nvSpPr>
        <p:spPr bwMode="auto">
          <a:xfrm>
            <a:off x="0" y="1473200"/>
            <a:ext cx="698182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化简的主要方法：</a:t>
            </a:r>
          </a:p>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　　１．公式法（代数法）</a:t>
            </a:r>
          </a:p>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　　２．图解法（卡诺图法）</a:t>
            </a:r>
          </a:p>
        </p:txBody>
      </p:sp>
      <p:sp>
        <p:nvSpPr>
          <p:cNvPr id="538628" name="Rectangle 4"/>
          <p:cNvSpPr>
            <a:spLocks noChangeArrowheads="1"/>
          </p:cNvSpPr>
          <p:nvPr/>
        </p:nvSpPr>
        <p:spPr bwMode="auto">
          <a:xfrm>
            <a:off x="398463" y="3352800"/>
            <a:ext cx="8462962"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marL="342900" indent="-342900">
              <a:defRPr b="1">
                <a:solidFill>
                  <a:schemeClr val="tx1"/>
                </a:solidFill>
                <a:latin typeface="Arial Narrow" panose="020B0606020202030204" pitchFamily="34" charset="0"/>
                <a:ea typeface="宋体" panose="02010600030101010101" pitchFamily="2" charset="-122"/>
              </a:defRPr>
            </a:lvl1pPr>
            <a:lvl2pPr marL="800100" indent="-342900">
              <a:defRPr b="1">
                <a:solidFill>
                  <a:schemeClr val="tx1"/>
                </a:solidFill>
                <a:latin typeface="Arial Narrow" panose="020B0606020202030204" pitchFamily="34" charset="0"/>
                <a:ea typeface="宋体" panose="02010600030101010101" pitchFamily="2" charset="-122"/>
              </a:defRPr>
            </a:lvl2pPr>
            <a:lvl3pPr marL="1257300" indent="-342900">
              <a:defRPr b="1">
                <a:solidFill>
                  <a:schemeClr val="tx1"/>
                </a:solidFill>
                <a:latin typeface="Arial Narrow" panose="020B0606020202030204" pitchFamily="34" charset="0"/>
                <a:ea typeface="宋体" panose="02010600030101010101" pitchFamily="2" charset="-122"/>
              </a:defRPr>
            </a:lvl3pPr>
            <a:lvl4pPr marL="1714500" indent="-342900">
              <a:defRPr b="1">
                <a:solidFill>
                  <a:schemeClr val="tx1"/>
                </a:solidFill>
                <a:latin typeface="Arial Narrow" panose="020B0606020202030204" pitchFamily="34" charset="0"/>
                <a:ea typeface="宋体" panose="02010600030101010101" pitchFamily="2" charset="-122"/>
              </a:defRPr>
            </a:lvl4pPr>
            <a:lvl5pPr marL="2171700" indent="-342900">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solidFill>
                  <a:srgbClr val="000066"/>
                </a:solidFill>
                <a:latin typeface="楷体_GB2312" pitchFamily="49" charset="-122"/>
                <a:ea typeface="楷体_GB2312" pitchFamily="49" charset="-122"/>
              </a:rPr>
              <a:t>代数化简法：</a:t>
            </a:r>
          </a:p>
          <a:p>
            <a:pPr eaLnBrk="1" hangingPunct="1">
              <a:lnSpc>
                <a:spcPct val="120000"/>
              </a:lnSpc>
            </a:pPr>
            <a:r>
              <a:rPr lang="zh-CN" altLang="en-US" sz="2400">
                <a:solidFill>
                  <a:srgbClr val="000066"/>
                </a:solidFill>
                <a:latin typeface="楷体_GB2312" pitchFamily="49" charset="-122"/>
                <a:ea typeface="楷体_GB2312" pitchFamily="49" charset="-122"/>
              </a:rPr>
              <a:t>       运用逻辑代数的基本定律和恒等式进行化简的方法。</a:t>
            </a:r>
            <a:r>
              <a:rPr lang="zh-CN" altLang="en-US" sz="2400">
                <a:solidFill>
                  <a:srgbClr val="000099"/>
                </a:solidFill>
                <a:latin typeface="黑体" panose="02010609060101010101" pitchFamily="49" charset="-122"/>
                <a:ea typeface="黑体" panose="02010609060101010101" pitchFamily="49" charset="-122"/>
              </a:rPr>
              <a:t> </a:t>
            </a:r>
          </a:p>
        </p:txBody>
      </p:sp>
      <p:graphicFrame>
        <p:nvGraphicFramePr>
          <p:cNvPr id="538629" name="Object 5"/>
          <p:cNvGraphicFramePr>
            <a:graphicFrameLocks noChangeAspect="1"/>
          </p:cNvGraphicFramePr>
          <p:nvPr/>
        </p:nvGraphicFramePr>
        <p:xfrm>
          <a:off x="2386013" y="4872038"/>
          <a:ext cx="1174750" cy="409575"/>
        </p:xfrm>
        <a:graphic>
          <a:graphicData uri="http://schemas.openxmlformats.org/presentationml/2006/ole">
            <mc:AlternateContent xmlns:mc="http://schemas.openxmlformats.org/markup-compatibility/2006">
              <mc:Choice xmlns:v="urn:schemas-microsoft-com:vml" Requires="v">
                <p:oleObj spid="_x0000_s28697" name="Equation" r:id="rId3" imgW="552448" imgH="171252" progId="Equation.DSMT4">
                  <p:embed/>
                </p:oleObj>
              </mc:Choice>
              <mc:Fallback>
                <p:oleObj name="Equation" r:id="rId3" imgW="552448" imgH="17125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013" y="4872038"/>
                        <a:ext cx="11747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8630" name="Rectangle 6"/>
          <p:cNvSpPr>
            <a:spLocks noChangeArrowheads="1"/>
          </p:cNvSpPr>
          <p:nvPr/>
        </p:nvSpPr>
        <p:spPr bwMode="auto">
          <a:xfrm>
            <a:off x="1196975" y="4878388"/>
            <a:ext cx="1317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并项法</a:t>
            </a:r>
            <a:r>
              <a:rPr lang="en-US" altLang="zh-CN" sz="2400">
                <a:solidFill>
                  <a:srgbClr val="000066"/>
                </a:solidFill>
                <a:latin typeface="楷体_GB2312" pitchFamily="49" charset="-122"/>
                <a:ea typeface="楷体_GB2312" pitchFamily="49" charset="-122"/>
              </a:rPr>
              <a:t>:</a:t>
            </a:r>
            <a:r>
              <a:rPr lang="en-US" altLang="zh-CN" sz="2000">
                <a:solidFill>
                  <a:srgbClr val="0000CC"/>
                </a:solidFill>
                <a:latin typeface="黑体" panose="02010609060101010101" pitchFamily="49" charset="-122"/>
                <a:ea typeface="黑体" panose="02010609060101010101" pitchFamily="49" charset="-122"/>
              </a:rPr>
              <a:t> </a:t>
            </a:r>
          </a:p>
        </p:txBody>
      </p:sp>
      <p:grpSp>
        <p:nvGrpSpPr>
          <p:cNvPr id="538631" name="Group 7"/>
          <p:cNvGrpSpPr>
            <a:grpSpLocks/>
          </p:cNvGrpSpPr>
          <p:nvPr/>
        </p:nvGrpSpPr>
        <p:grpSpPr bwMode="auto">
          <a:xfrm>
            <a:off x="1763713" y="5445125"/>
            <a:ext cx="5032375" cy="565150"/>
            <a:chOff x="1434" y="1040"/>
            <a:chExt cx="3019" cy="291"/>
          </a:xfrm>
        </p:grpSpPr>
        <p:graphicFrame>
          <p:nvGraphicFramePr>
            <p:cNvPr id="28681" name="Object 8"/>
            <p:cNvGraphicFramePr>
              <a:graphicFrameLocks noChangeAspect="1"/>
            </p:cNvGraphicFramePr>
            <p:nvPr/>
          </p:nvGraphicFramePr>
          <p:xfrm>
            <a:off x="1434" y="1069"/>
            <a:ext cx="1452" cy="244"/>
          </p:xfrm>
          <a:graphic>
            <a:graphicData uri="http://schemas.openxmlformats.org/presentationml/2006/ole">
              <mc:AlternateContent xmlns:mc="http://schemas.openxmlformats.org/markup-compatibility/2006">
                <mc:Choice xmlns:v="urn:schemas-microsoft-com:vml" Requires="v">
                  <p:oleObj spid="_x0000_s28698" name="公式" r:id="rId5" imgW="1181109" imgH="171252" progId="Equation.3">
                    <p:embed/>
                  </p:oleObj>
                </mc:Choice>
                <mc:Fallback>
                  <p:oleObj name="公式" r:id="rId5" imgW="1181109" imgH="17125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4" y="1069"/>
                          <a:ext cx="1452"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Line 9"/>
            <p:cNvSpPr>
              <a:spLocks noChangeShapeType="1"/>
            </p:cNvSpPr>
            <p:nvPr/>
          </p:nvSpPr>
          <p:spPr bwMode="auto">
            <a:xfrm>
              <a:off x="2086" y="1310"/>
              <a:ext cx="17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83" name="Line 10"/>
            <p:cNvSpPr>
              <a:spLocks noChangeShapeType="1"/>
            </p:cNvSpPr>
            <p:nvPr/>
          </p:nvSpPr>
          <p:spPr bwMode="auto">
            <a:xfrm>
              <a:off x="2682" y="1310"/>
              <a:ext cx="17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28684" name="Object 11"/>
            <p:cNvGraphicFramePr>
              <a:graphicFrameLocks noChangeAspect="1"/>
            </p:cNvGraphicFramePr>
            <p:nvPr/>
          </p:nvGraphicFramePr>
          <p:xfrm>
            <a:off x="3064" y="1040"/>
            <a:ext cx="1389" cy="291"/>
          </p:xfrm>
          <a:graphic>
            <a:graphicData uri="http://schemas.openxmlformats.org/presentationml/2006/ole">
              <mc:AlternateContent xmlns:mc="http://schemas.openxmlformats.org/markup-compatibility/2006">
                <mc:Choice xmlns:v="urn:schemas-microsoft-com:vml" Requires="v">
                  <p:oleObj spid="_x0000_s28699" name="公式" r:id="rId7" imgW="1066999" imgH="200005" progId="Equation.3">
                    <p:embed/>
                  </p:oleObj>
                </mc:Choice>
                <mc:Fallback>
                  <p:oleObj name="公式" r:id="rId7" imgW="1066999" imgH="20000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4" y="1040"/>
                          <a:ext cx="13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679"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逻辑函数的代数化简法</a:t>
            </a:r>
          </a:p>
        </p:txBody>
      </p:sp>
      <p:sp>
        <p:nvSpPr>
          <p:cNvPr id="28680" name="Rectangle 2"/>
          <p:cNvSpPr>
            <a:spLocks noChangeArrowheads="1"/>
          </p:cNvSpPr>
          <p:nvPr/>
        </p:nvSpPr>
        <p:spPr bwMode="auto">
          <a:xfrm>
            <a:off x="204788" y="760413"/>
            <a:ext cx="2928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6600"/>
                </a:solidFill>
                <a:latin typeface="Times New Roman" panose="02020603050405020304" pitchFamily="18" charset="0"/>
                <a:ea typeface="楷体_GB2312" pitchFamily="49" charset="-122"/>
              </a:rPr>
              <a:t>1</a:t>
            </a:r>
            <a:r>
              <a:rPr kumimoji="1" lang="zh-CN" altLang="en-US" sz="2400">
                <a:solidFill>
                  <a:srgbClr val="006600"/>
                </a:solidFill>
                <a:latin typeface="Times New Roman" panose="02020603050405020304" pitchFamily="18" charset="0"/>
                <a:ea typeface="楷体_GB2312" pitchFamily="49" charset="-122"/>
              </a:rPr>
              <a:t>、逻辑函数的化简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8628"/>
                                        </p:tgtEl>
                                        <p:attrNameLst>
                                          <p:attrName>style.visibility</p:attrName>
                                        </p:attrNameLst>
                                      </p:cBhvr>
                                      <p:to>
                                        <p:strVal val="visible"/>
                                      </p:to>
                                    </p:set>
                                    <p:animEffect transition="in" filter="wipe(up)">
                                      <p:cBhvr>
                                        <p:cTn id="7" dur="500"/>
                                        <p:tgtEl>
                                          <p:spTgt spid="538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8630"/>
                                        </p:tgtEl>
                                        <p:attrNameLst>
                                          <p:attrName>style.visibility</p:attrName>
                                        </p:attrNameLst>
                                      </p:cBhvr>
                                      <p:to>
                                        <p:strVal val="visible"/>
                                      </p:to>
                                    </p:set>
                                    <p:animEffect transition="in" filter="strips(downRight)">
                                      <p:cBhvr>
                                        <p:cTn id="12" dur="500"/>
                                        <p:tgtEl>
                                          <p:spTgt spid="5386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38629"/>
                                        </p:tgtEl>
                                        <p:attrNameLst>
                                          <p:attrName>style.visibility</p:attrName>
                                        </p:attrNameLst>
                                      </p:cBhvr>
                                      <p:to>
                                        <p:strVal val="visible"/>
                                      </p:to>
                                    </p:set>
                                    <p:animEffect transition="in" filter="strips(downRight)">
                                      <p:cBhvr>
                                        <p:cTn id="17" dur="500"/>
                                        <p:tgtEl>
                                          <p:spTgt spid="538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538631"/>
                                        </p:tgtEl>
                                        <p:attrNameLst>
                                          <p:attrName>style.visibility</p:attrName>
                                        </p:attrNameLst>
                                      </p:cBhvr>
                                      <p:to>
                                        <p:strVal val="visible"/>
                                      </p:to>
                                    </p:set>
                                    <p:animEffect transition="in" filter="strips(downRight)">
                                      <p:cBhvr>
                                        <p:cTn id="22" dur="500"/>
                                        <p:tgtEl>
                                          <p:spTgt spid="538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8" grpId="0"/>
      <p:bldP spid="53863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9650" name="Object 2"/>
          <p:cNvGraphicFramePr>
            <a:graphicFrameLocks noChangeAspect="1"/>
          </p:cNvGraphicFramePr>
          <p:nvPr/>
        </p:nvGraphicFramePr>
        <p:xfrm>
          <a:off x="2397125" y="3924300"/>
          <a:ext cx="1238250" cy="422275"/>
        </p:xfrm>
        <a:graphic>
          <a:graphicData uri="http://schemas.openxmlformats.org/presentationml/2006/ole">
            <mc:AlternateContent xmlns:mc="http://schemas.openxmlformats.org/markup-compatibility/2006">
              <mc:Choice xmlns:v="urn:schemas-microsoft-com:vml" Requires="v">
                <p:oleObj spid="_x0000_s29776" name="Equation" r:id="rId3" imgW="571396" imgH="171252" progId="Equation.DSMT4">
                  <p:embed/>
                </p:oleObj>
              </mc:Choice>
              <mc:Fallback>
                <p:oleObj name="Equation" r:id="rId3" imgW="571396" imgH="17125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3924300"/>
                        <a:ext cx="12382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9651" name="Object 3"/>
          <p:cNvGraphicFramePr>
            <a:graphicFrameLocks noChangeAspect="1"/>
          </p:cNvGraphicFramePr>
          <p:nvPr/>
        </p:nvGraphicFramePr>
        <p:xfrm>
          <a:off x="7546975" y="2754313"/>
          <a:ext cx="1417638" cy="365125"/>
        </p:xfrm>
        <a:graphic>
          <a:graphicData uri="http://schemas.openxmlformats.org/presentationml/2006/ole">
            <mc:AlternateContent xmlns:mc="http://schemas.openxmlformats.org/markup-compatibility/2006">
              <mc:Choice xmlns:v="urn:schemas-microsoft-com:vml" Requires="v">
                <p:oleObj spid="_x0000_s29777" name="Equation" r:id="rId5" imgW="762142" imgH="171252" progId="Equation.DSMT4">
                  <p:embed/>
                </p:oleObj>
              </mc:Choice>
              <mc:Fallback>
                <p:oleObj name="Equation" r:id="rId5" imgW="762142" imgH="17125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6975" y="2754313"/>
                        <a:ext cx="1417638" cy="365125"/>
                      </a:xfrm>
                      <a:prstGeom prst="rect">
                        <a:avLst/>
                      </a:prstGeom>
                      <a:solidFill>
                        <a:srgbClr val="00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2" name="Rectangle 4"/>
          <p:cNvSpPr>
            <a:spLocks noChangeArrowheads="1"/>
          </p:cNvSpPr>
          <p:nvPr/>
        </p:nvSpPr>
        <p:spPr bwMode="auto">
          <a:xfrm>
            <a:off x="1196975" y="1268413"/>
            <a:ext cx="153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吸收法：</a:t>
            </a:r>
            <a:r>
              <a:rPr lang="zh-CN" altLang="en-US" sz="2000">
                <a:solidFill>
                  <a:srgbClr val="0000CC"/>
                </a:solidFill>
                <a:latin typeface="黑体" panose="02010609060101010101" pitchFamily="49" charset="-122"/>
                <a:ea typeface="黑体" panose="02010609060101010101" pitchFamily="49" charset="-122"/>
              </a:rPr>
              <a:t> </a:t>
            </a:r>
          </a:p>
        </p:txBody>
      </p:sp>
      <p:sp>
        <p:nvSpPr>
          <p:cNvPr id="539653" name="Rectangle 5"/>
          <p:cNvSpPr>
            <a:spLocks noChangeArrowheads="1"/>
          </p:cNvSpPr>
          <p:nvPr/>
        </p:nvSpPr>
        <p:spPr bwMode="auto">
          <a:xfrm>
            <a:off x="2438400" y="1308100"/>
            <a:ext cx="1754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99"/>
                </a:solidFill>
                <a:latin typeface="Times New Roman" panose="02020603050405020304" pitchFamily="18" charset="0"/>
              </a:rPr>
              <a:t>A </a:t>
            </a:r>
            <a:r>
              <a:rPr lang="en-US" altLang="zh-CN" sz="2400">
                <a:solidFill>
                  <a:srgbClr val="000099"/>
                </a:solidFill>
                <a:latin typeface="Times New Roman" panose="02020603050405020304" pitchFamily="18" charset="0"/>
              </a:rPr>
              <a:t>+ </a:t>
            </a:r>
            <a:r>
              <a:rPr lang="en-US" altLang="zh-CN" sz="2400" i="1">
                <a:solidFill>
                  <a:srgbClr val="000099"/>
                </a:solidFill>
                <a:latin typeface="Times New Roman" panose="02020603050405020304" pitchFamily="18" charset="0"/>
              </a:rPr>
              <a:t>AB</a:t>
            </a:r>
            <a:r>
              <a:rPr lang="en-US" altLang="zh-CN" sz="2400">
                <a:solidFill>
                  <a:srgbClr val="000099"/>
                </a:solidFill>
                <a:latin typeface="Times New Roman" panose="02020603050405020304" pitchFamily="18" charset="0"/>
              </a:rPr>
              <a:t> = </a:t>
            </a:r>
            <a:r>
              <a:rPr lang="en-US" altLang="zh-CN" sz="2400" i="1">
                <a:solidFill>
                  <a:srgbClr val="000099"/>
                </a:solidFill>
                <a:latin typeface="Times New Roman" panose="02020603050405020304" pitchFamily="18" charset="0"/>
              </a:rPr>
              <a:t>A</a:t>
            </a:r>
            <a:r>
              <a:rPr lang="en-US" altLang="zh-CN" sz="2400">
                <a:solidFill>
                  <a:srgbClr val="000099"/>
                </a:solidFill>
                <a:latin typeface="Times New Roman" panose="02020603050405020304" pitchFamily="18" charset="0"/>
              </a:rPr>
              <a:t> </a:t>
            </a:r>
          </a:p>
        </p:txBody>
      </p:sp>
      <p:sp>
        <p:nvSpPr>
          <p:cNvPr id="539654" name="Rectangle 6"/>
          <p:cNvSpPr>
            <a:spLocks noChangeArrowheads="1"/>
          </p:cNvSpPr>
          <p:nvPr/>
        </p:nvSpPr>
        <p:spPr bwMode="auto">
          <a:xfrm>
            <a:off x="1143000" y="2420938"/>
            <a:ext cx="153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消去法</a:t>
            </a:r>
            <a:r>
              <a:rPr lang="zh-CN" altLang="en-US" sz="2400">
                <a:solidFill>
                  <a:srgbClr val="000099"/>
                </a:solidFill>
                <a:latin typeface="黑体" panose="02010609060101010101" pitchFamily="49" charset="-122"/>
                <a:ea typeface="黑体" panose="02010609060101010101" pitchFamily="49" charset="-122"/>
              </a:rPr>
              <a:t>：</a:t>
            </a:r>
            <a:r>
              <a:rPr lang="zh-CN" altLang="en-US" sz="2000">
                <a:solidFill>
                  <a:srgbClr val="000099"/>
                </a:solidFill>
                <a:latin typeface="黑体" panose="02010609060101010101" pitchFamily="49" charset="-122"/>
                <a:ea typeface="黑体" panose="02010609060101010101" pitchFamily="49" charset="-122"/>
              </a:rPr>
              <a:t> </a:t>
            </a:r>
          </a:p>
        </p:txBody>
      </p:sp>
      <p:graphicFrame>
        <p:nvGraphicFramePr>
          <p:cNvPr id="539655" name="Object 7"/>
          <p:cNvGraphicFramePr>
            <a:graphicFrameLocks noChangeAspect="1"/>
          </p:cNvGraphicFramePr>
          <p:nvPr/>
        </p:nvGraphicFramePr>
        <p:xfrm>
          <a:off x="2362200" y="2451100"/>
          <a:ext cx="2179638" cy="398463"/>
        </p:xfrm>
        <a:graphic>
          <a:graphicData uri="http://schemas.openxmlformats.org/presentationml/2006/ole">
            <mc:AlternateContent xmlns:mc="http://schemas.openxmlformats.org/markup-compatibility/2006">
              <mc:Choice xmlns:v="urn:schemas-microsoft-com:vml" Requires="v">
                <p:oleObj spid="_x0000_s29778" name="Equation" r:id="rId7" imgW="1028681" imgH="161949" progId="Equation.DSMT4">
                  <p:embed/>
                </p:oleObj>
              </mc:Choice>
              <mc:Fallback>
                <p:oleObj name="Equation" r:id="rId7" imgW="1028681" imgH="16194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451100"/>
                        <a:ext cx="21796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9656" name="Object 8"/>
          <p:cNvGraphicFramePr>
            <a:graphicFrameLocks noChangeAspect="1"/>
          </p:cNvGraphicFramePr>
          <p:nvPr/>
        </p:nvGraphicFramePr>
        <p:xfrm>
          <a:off x="2547938" y="3287713"/>
          <a:ext cx="1765300" cy="449262"/>
        </p:xfrm>
        <a:graphic>
          <a:graphicData uri="http://schemas.openxmlformats.org/presentationml/2006/ole">
            <mc:AlternateContent xmlns:mc="http://schemas.openxmlformats.org/markup-compatibility/2006">
              <mc:Choice xmlns:v="urn:schemas-microsoft-com:vml" Requires="v">
                <p:oleObj spid="_x0000_s29779" name="Equation" r:id="rId9" imgW="818987" imgH="190703" progId="Equation.DSMT4">
                  <p:embed/>
                </p:oleObj>
              </mc:Choice>
              <mc:Fallback>
                <p:oleObj name="Equation" r:id="rId9" imgW="818987" imgH="190703"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7938" y="3287713"/>
                        <a:ext cx="17653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9657" name="Object 9"/>
          <p:cNvGraphicFramePr>
            <a:graphicFrameLocks noChangeAspect="1"/>
          </p:cNvGraphicFramePr>
          <p:nvPr/>
        </p:nvGraphicFramePr>
        <p:xfrm>
          <a:off x="4267200" y="3390900"/>
          <a:ext cx="1304925" cy="365125"/>
        </p:xfrm>
        <a:graphic>
          <a:graphicData uri="http://schemas.openxmlformats.org/presentationml/2006/ole">
            <mc:AlternateContent xmlns:mc="http://schemas.openxmlformats.org/markup-compatibility/2006">
              <mc:Choice xmlns:v="urn:schemas-microsoft-com:vml" Requires="v">
                <p:oleObj spid="_x0000_s29780" name="Equation" r:id="rId11" imgW="618977" imgH="152224" progId="Equation.DSMT4">
                  <p:embed/>
                </p:oleObj>
              </mc:Choice>
              <mc:Fallback>
                <p:oleObj name="Equation" r:id="rId11" imgW="618977" imgH="152224"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390900"/>
                        <a:ext cx="1304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9658" name="Rectangle 10"/>
          <p:cNvSpPr>
            <a:spLocks noChangeArrowheads="1"/>
          </p:cNvSpPr>
          <p:nvPr/>
        </p:nvSpPr>
        <p:spPr bwMode="auto">
          <a:xfrm>
            <a:off x="1062038" y="3929063"/>
            <a:ext cx="1717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配项法</a:t>
            </a:r>
            <a:r>
              <a:rPr lang="zh-CN" altLang="en-US" sz="2400">
                <a:solidFill>
                  <a:srgbClr val="000099"/>
                </a:solidFill>
                <a:latin typeface="黑体" panose="02010609060101010101" pitchFamily="49" charset="-122"/>
                <a:ea typeface="黑体" panose="02010609060101010101" pitchFamily="49" charset="-122"/>
              </a:rPr>
              <a:t>： </a:t>
            </a:r>
          </a:p>
        </p:txBody>
      </p:sp>
      <p:graphicFrame>
        <p:nvGraphicFramePr>
          <p:cNvPr id="539659" name="Object 11"/>
          <p:cNvGraphicFramePr>
            <a:graphicFrameLocks noChangeAspect="1"/>
          </p:cNvGraphicFramePr>
          <p:nvPr/>
        </p:nvGraphicFramePr>
        <p:xfrm>
          <a:off x="2547938" y="5761038"/>
          <a:ext cx="1485900" cy="414337"/>
        </p:xfrm>
        <a:graphic>
          <a:graphicData uri="http://schemas.openxmlformats.org/presentationml/2006/ole">
            <mc:AlternateContent xmlns:mc="http://schemas.openxmlformats.org/markup-compatibility/2006">
              <mc:Choice xmlns:v="urn:schemas-microsoft-com:vml" Requires="v">
                <p:oleObj spid="_x0000_s29781" name="Equation" r:id="rId13" imgW="704876" imgH="171252" progId="Equation.DSMT4">
                  <p:embed/>
                </p:oleObj>
              </mc:Choice>
              <mc:Fallback>
                <p:oleObj name="Equation" r:id="rId13" imgW="704876" imgH="171252"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7938" y="5761038"/>
                        <a:ext cx="14859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39660" name="Group 12"/>
          <p:cNvGrpSpPr>
            <a:grpSpLocks/>
          </p:cNvGrpSpPr>
          <p:nvPr/>
        </p:nvGrpSpPr>
        <p:grpSpPr bwMode="auto">
          <a:xfrm>
            <a:off x="2271713" y="1793875"/>
            <a:ext cx="4516437" cy="495300"/>
            <a:chOff x="1431" y="1650"/>
            <a:chExt cx="2845" cy="312"/>
          </a:xfrm>
        </p:grpSpPr>
        <p:graphicFrame>
          <p:nvGraphicFramePr>
            <p:cNvPr id="29734" name="Object 13"/>
            <p:cNvGraphicFramePr>
              <a:graphicFrameLocks noChangeAspect="1"/>
            </p:cNvGraphicFramePr>
            <p:nvPr/>
          </p:nvGraphicFramePr>
          <p:xfrm>
            <a:off x="1431" y="1650"/>
            <a:ext cx="2845" cy="312"/>
          </p:xfrm>
          <a:graphic>
            <a:graphicData uri="http://schemas.openxmlformats.org/presentationml/2006/ole">
              <mc:AlternateContent xmlns:mc="http://schemas.openxmlformats.org/markup-compatibility/2006">
                <mc:Choice xmlns:v="urn:schemas-microsoft-com:vml" Requires="v">
                  <p:oleObj spid="_x0000_s29782" name="Equation" r:id="rId15" imgW="1962199" imgH="200005" progId="Equation.3">
                    <p:embed/>
                  </p:oleObj>
                </mc:Choice>
                <mc:Fallback>
                  <p:oleObj name="Equation" r:id="rId15" imgW="1962199" imgH="200005"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1" y="1650"/>
                          <a:ext cx="28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35" name="Line 14"/>
            <p:cNvSpPr>
              <a:spLocks noChangeShapeType="1"/>
            </p:cNvSpPr>
            <p:nvPr/>
          </p:nvSpPr>
          <p:spPr bwMode="auto">
            <a:xfrm>
              <a:off x="1831" y="1905"/>
              <a:ext cx="283"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6" name="Line 15"/>
            <p:cNvSpPr>
              <a:spLocks noChangeShapeType="1"/>
            </p:cNvSpPr>
            <p:nvPr/>
          </p:nvSpPr>
          <p:spPr bwMode="auto">
            <a:xfrm>
              <a:off x="2352" y="1905"/>
              <a:ext cx="283"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539664" name="Object 16"/>
          <p:cNvGraphicFramePr>
            <a:graphicFrameLocks noChangeAspect="1"/>
          </p:cNvGraphicFramePr>
          <p:nvPr/>
        </p:nvGraphicFramePr>
        <p:xfrm>
          <a:off x="4976813" y="2779713"/>
          <a:ext cx="2433637" cy="477837"/>
        </p:xfrm>
        <a:graphic>
          <a:graphicData uri="http://schemas.openxmlformats.org/presentationml/2006/ole">
            <mc:AlternateContent xmlns:mc="http://schemas.openxmlformats.org/markup-compatibility/2006">
              <mc:Choice xmlns:v="urn:schemas-microsoft-com:vml" Requires="v">
                <p:oleObj spid="_x0000_s29783" name="Equation" r:id="rId17" imgW="1114580" imgH="200005" progId="Equation.DSMT4">
                  <p:embed/>
                </p:oleObj>
              </mc:Choice>
              <mc:Fallback>
                <p:oleObj name="Equation" r:id="rId17" imgW="1114580" imgH="200005"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76813" y="2779713"/>
                        <a:ext cx="24336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39665" name="Group 17"/>
          <p:cNvGrpSpPr>
            <a:grpSpLocks/>
          </p:cNvGrpSpPr>
          <p:nvPr/>
        </p:nvGrpSpPr>
        <p:grpSpPr bwMode="auto">
          <a:xfrm>
            <a:off x="2276475" y="2825750"/>
            <a:ext cx="2606675" cy="422275"/>
            <a:chOff x="1434" y="2156"/>
            <a:chExt cx="1642" cy="266"/>
          </a:xfrm>
        </p:grpSpPr>
        <p:graphicFrame>
          <p:nvGraphicFramePr>
            <p:cNvPr id="29731" name="Object 18"/>
            <p:cNvGraphicFramePr>
              <a:graphicFrameLocks noChangeAspect="1"/>
            </p:cNvGraphicFramePr>
            <p:nvPr/>
          </p:nvGraphicFramePr>
          <p:xfrm>
            <a:off x="1434" y="2156"/>
            <a:ext cx="1642" cy="266"/>
          </p:xfrm>
          <a:graphic>
            <a:graphicData uri="http://schemas.openxmlformats.org/presentationml/2006/ole">
              <mc:AlternateContent xmlns:mc="http://schemas.openxmlformats.org/markup-compatibility/2006">
                <mc:Choice xmlns:v="urn:schemas-microsoft-com:vml" Requires="v">
                  <p:oleObj spid="_x0000_s29784" name="Equation" r:id="rId19" imgW="1257323" imgH="171252" progId="Equation.DSMT4">
                    <p:embed/>
                  </p:oleObj>
                </mc:Choice>
                <mc:Fallback>
                  <p:oleObj name="Equation" r:id="rId19" imgW="1257323" imgH="171252"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34" y="2156"/>
                          <a:ext cx="16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32" name="Line 19"/>
            <p:cNvSpPr>
              <a:spLocks noChangeShapeType="1"/>
            </p:cNvSpPr>
            <p:nvPr/>
          </p:nvSpPr>
          <p:spPr bwMode="auto">
            <a:xfrm>
              <a:off x="2256" y="2412"/>
              <a:ext cx="28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3" name="Line 20"/>
            <p:cNvSpPr>
              <a:spLocks noChangeShapeType="1"/>
            </p:cNvSpPr>
            <p:nvPr/>
          </p:nvSpPr>
          <p:spPr bwMode="auto">
            <a:xfrm>
              <a:off x="2767" y="2412"/>
              <a:ext cx="28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39669" name="Group 21"/>
          <p:cNvGrpSpPr>
            <a:grpSpLocks/>
          </p:cNvGrpSpPr>
          <p:nvPr/>
        </p:nvGrpSpPr>
        <p:grpSpPr bwMode="auto">
          <a:xfrm>
            <a:off x="6011863" y="3319463"/>
            <a:ext cx="1979612" cy="457200"/>
            <a:chOff x="2285" y="3833"/>
            <a:chExt cx="1247" cy="288"/>
          </a:xfrm>
        </p:grpSpPr>
        <p:sp>
          <p:nvSpPr>
            <p:cNvPr id="29729" name="Text Box 22"/>
            <p:cNvSpPr txBox="1">
              <a:spLocks noChangeArrowheads="1"/>
            </p:cNvSpPr>
            <p:nvPr/>
          </p:nvSpPr>
          <p:spPr bwMode="auto">
            <a:xfrm>
              <a:off x="2285" y="3833"/>
              <a:ext cx="1247" cy="288"/>
            </a:xfrm>
            <a:prstGeom prst="rect">
              <a:avLst/>
            </a:prstGeom>
            <a:solidFill>
              <a:srgbClr val="0066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400" i="1">
                  <a:solidFill>
                    <a:schemeClr val="bg1"/>
                  </a:solidFill>
                  <a:latin typeface="Times New Roman" panose="02020603050405020304" pitchFamily="18" charset="0"/>
                </a:rPr>
                <a:t>A+AB=A+B</a:t>
              </a:r>
            </a:p>
          </p:txBody>
        </p:sp>
        <p:sp>
          <p:nvSpPr>
            <p:cNvPr id="29730" name="Line 23"/>
            <p:cNvSpPr>
              <a:spLocks noChangeShapeType="1"/>
            </p:cNvSpPr>
            <p:nvPr/>
          </p:nvSpPr>
          <p:spPr bwMode="auto">
            <a:xfrm>
              <a:off x="2653" y="3861"/>
              <a:ext cx="142"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39672" name="Group 24"/>
          <p:cNvGrpSpPr>
            <a:grpSpLocks/>
          </p:cNvGrpSpPr>
          <p:nvPr/>
        </p:nvGrpSpPr>
        <p:grpSpPr bwMode="auto">
          <a:xfrm>
            <a:off x="2276475" y="4292600"/>
            <a:ext cx="6029325" cy="490538"/>
            <a:chOff x="1434" y="3042"/>
            <a:chExt cx="3798" cy="309"/>
          </a:xfrm>
        </p:grpSpPr>
        <p:graphicFrame>
          <p:nvGraphicFramePr>
            <p:cNvPr id="29725" name="Object 25"/>
            <p:cNvGraphicFramePr>
              <a:graphicFrameLocks noChangeAspect="1"/>
            </p:cNvGraphicFramePr>
            <p:nvPr/>
          </p:nvGraphicFramePr>
          <p:xfrm>
            <a:off x="1434" y="3072"/>
            <a:ext cx="1701" cy="266"/>
          </p:xfrm>
          <a:graphic>
            <a:graphicData uri="http://schemas.openxmlformats.org/presentationml/2006/ole">
              <mc:AlternateContent xmlns:mc="http://schemas.openxmlformats.org/markup-compatibility/2006">
                <mc:Choice xmlns:v="urn:schemas-microsoft-com:vml" Requires="v">
                  <p:oleObj spid="_x0000_s29785" name="公式" r:id="rId21" imgW="1267008" imgH="171252" progId="Equation.3">
                    <p:embed/>
                  </p:oleObj>
                </mc:Choice>
                <mc:Fallback>
                  <p:oleObj name="公式" r:id="rId21" imgW="1267008" imgH="171252"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4" y="3072"/>
                          <a:ext cx="170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6" name="Object 26"/>
            <p:cNvGraphicFramePr>
              <a:graphicFrameLocks noChangeAspect="1"/>
            </p:cNvGraphicFramePr>
            <p:nvPr/>
          </p:nvGraphicFramePr>
          <p:xfrm>
            <a:off x="3135" y="3042"/>
            <a:ext cx="2097" cy="309"/>
          </p:xfrm>
          <a:graphic>
            <a:graphicData uri="http://schemas.openxmlformats.org/presentationml/2006/ole">
              <mc:AlternateContent xmlns:mc="http://schemas.openxmlformats.org/markup-compatibility/2006">
                <mc:Choice xmlns:v="urn:schemas-microsoft-com:vml" Requires="v">
                  <p:oleObj spid="_x0000_s29786" name="公式" r:id="rId23" imgW="1619446" imgH="200005" progId="Equation.3">
                    <p:embed/>
                  </p:oleObj>
                </mc:Choice>
                <mc:Fallback>
                  <p:oleObj name="公式" r:id="rId23" imgW="1619446" imgH="200005"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5" y="3042"/>
                          <a:ext cx="209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7" name="Line 27"/>
            <p:cNvSpPr>
              <a:spLocks noChangeShapeType="1"/>
            </p:cNvSpPr>
            <p:nvPr/>
          </p:nvSpPr>
          <p:spPr bwMode="auto">
            <a:xfrm>
              <a:off x="2795" y="3312"/>
              <a:ext cx="28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8" name="Line 28"/>
            <p:cNvSpPr>
              <a:spLocks noChangeShapeType="1"/>
            </p:cNvSpPr>
            <p:nvPr/>
          </p:nvSpPr>
          <p:spPr bwMode="auto">
            <a:xfrm>
              <a:off x="4320" y="3312"/>
              <a:ext cx="87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39677" name="Group 29"/>
          <p:cNvGrpSpPr>
            <a:grpSpLocks/>
          </p:cNvGrpSpPr>
          <p:nvPr/>
        </p:nvGrpSpPr>
        <p:grpSpPr bwMode="auto">
          <a:xfrm>
            <a:off x="2547938" y="4795838"/>
            <a:ext cx="3530600" cy="425450"/>
            <a:chOff x="1605" y="3359"/>
            <a:chExt cx="2224" cy="268"/>
          </a:xfrm>
        </p:grpSpPr>
        <p:graphicFrame>
          <p:nvGraphicFramePr>
            <p:cNvPr id="29720" name="Object 30"/>
            <p:cNvGraphicFramePr>
              <a:graphicFrameLocks noChangeAspect="1"/>
            </p:cNvGraphicFramePr>
            <p:nvPr/>
          </p:nvGraphicFramePr>
          <p:xfrm>
            <a:off x="1605" y="3359"/>
            <a:ext cx="2224" cy="268"/>
          </p:xfrm>
          <a:graphic>
            <a:graphicData uri="http://schemas.openxmlformats.org/presentationml/2006/ole">
              <mc:AlternateContent xmlns:mc="http://schemas.openxmlformats.org/markup-compatibility/2006">
                <mc:Choice xmlns:v="urn:schemas-microsoft-com:vml" Requires="v">
                  <p:oleObj spid="_x0000_s29787" name="公式" r:id="rId25" imgW="1685976" imgH="171252" progId="Equation.3">
                    <p:embed/>
                  </p:oleObj>
                </mc:Choice>
                <mc:Fallback>
                  <p:oleObj name="公式" r:id="rId25" imgW="1685976" imgH="171252"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05" y="3359"/>
                          <a:ext cx="222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1" name="Line 31"/>
            <p:cNvSpPr>
              <a:spLocks noChangeShapeType="1"/>
            </p:cNvSpPr>
            <p:nvPr/>
          </p:nvSpPr>
          <p:spPr bwMode="auto">
            <a:xfrm>
              <a:off x="1746" y="3606"/>
              <a:ext cx="227"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2" name="Line 32"/>
            <p:cNvSpPr>
              <a:spLocks noChangeShapeType="1"/>
            </p:cNvSpPr>
            <p:nvPr/>
          </p:nvSpPr>
          <p:spPr bwMode="auto">
            <a:xfrm>
              <a:off x="2228" y="3606"/>
              <a:ext cx="22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3" name="Line 33"/>
            <p:cNvSpPr>
              <a:spLocks noChangeShapeType="1"/>
            </p:cNvSpPr>
            <p:nvPr/>
          </p:nvSpPr>
          <p:spPr bwMode="auto">
            <a:xfrm>
              <a:off x="2738" y="3606"/>
              <a:ext cx="369"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4" name="Line 34"/>
            <p:cNvSpPr>
              <a:spLocks noChangeShapeType="1"/>
            </p:cNvSpPr>
            <p:nvPr/>
          </p:nvSpPr>
          <p:spPr bwMode="auto">
            <a:xfrm>
              <a:off x="3362" y="3606"/>
              <a:ext cx="3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39683" name="Group 35"/>
          <p:cNvGrpSpPr>
            <a:grpSpLocks/>
          </p:cNvGrpSpPr>
          <p:nvPr/>
        </p:nvGrpSpPr>
        <p:grpSpPr bwMode="auto">
          <a:xfrm>
            <a:off x="2560638" y="5254625"/>
            <a:ext cx="3890962" cy="476250"/>
            <a:chOff x="1613" y="3648"/>
            <a:chExt cx="2451" cy="300"/>
          </a:xfrm>
        </p:grpSpPr>
        <p:graphicFrame>
          <p:nvGraphicFramePr>
            <p:cNvPr id="29717" name="Object 36"/>
            <p:cNvGraphicFramePr>
              <a:graphicFrameLocks noChangeAspect="1"/>
            </p:cNvGraphicFramePr>
            <p:nvPr/>
          </p:nvGraphicFramePr>
          <p:xfrm>
            <a:off x="1613" y="3648"/>
            <a:ext cx="2451" cy="300"/>
          </p:xfrm>
          <a:graphic>
            <a:graphicData uri="http://schemas.openxmlformats.org/presentationml/2006/ole">
              <mc:AlternateContent xmlns:mc="http://schemas.openxmlformats.org/markup-compatibility/2006">
                <mc:Choice xmlns:v="urn:schemas-microsoft-com:vml" Requires="v">
                  <p:oleObj spid="_x0000_s29788" name="Equation" r:id="rId27" imgW="1923882" imgH="200005" progId="Equation.3">
                    <p:embed/>
                  </p:oleObj>
                </mc:Choice>
                <mc:Fallback>
                  <p:oleObj name="Equation" r:id="rId27" imgW="1923882" imgH="200005" progId="Equation.3">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13" y="3648"/>
                          <a:ext cx="245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8" name="Line 37"/>
            <p:cNvSpPr>
              <a:spLocks noChangeShapeType="1"/>
            </p:cNvSpPr>
            <p:nvPr/>
          </p:nvSpPr>
          <p:spPr bwMode="auto">
            <a:xfrm>
              <a:off x="1859" y="3936"/>
              <a:ext cx="879" cy="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9" name="Line 38"/>
            <p:cNvSpPr>
              <a:spLocks noChangeShapeType="1"/>
            </p:cNvSpPr>
            <p:nvPr/>
          </p:nvSpPr>
          <p:spPr bwMode="auto">
            <a:xfrm>
              <a:off x="3050" y="3936"/>
              <a:ext cx="936" cy="0"/>
            </a:xfrm>
            <a:prstGeom prst="line">
              <a:avLst/>
            </a:prstGeom>
            <a:noFill/>
            <a:ln w="254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15"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逻辑函数的代数化简法</a:t>
            </a:r>
          </a:p>
        </p:txBody>
      </p:sp>
      <p:sp>
        <p:nvSpPr>
          <p:cNvPr id="29716" name="Rectangle 2"/>
          <p:cNvSpPr>
            <a:spLocks noChangeArrowheads="1"/>
          </p:cNvSpPr>
          <p:nvPr/>
        </p:nvSpPr>
        <p:spPr bwMode="auto">
          <a:xfrm>
            <a:off x="204788" y="760413"/>
            <a:ext cx="2928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6600"/>
                </a:solidFill>
                <a:latin typeface="Times New Roman" panose="02020603050405020304" pitchFamily="18" charset="0"/>
                <a:ea typeface="楷体_GB2312" pitchFamily="49" charset="-122"/>
              </a:rPr>
              <a:t>1</a:t>
            </a:r>
            <a:r>
              <a:rPr kumimoji="1" lang="zh-CN" altLang="en-US" sz="2400">
                <a:solidFill>
                  <a:srgbClr val="006600"/>
                </a:solidFill>
                <a:latin typeface="Times New Roman" panose="02020603050405020304" pitchFamily="18" charset="0"/>
                <a:ea typeface="楷体_GB2312" pitchFamily="49" charset="-122"/>
              </a:rPr>
              <a:t>、逻辑函数的化简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strips(downRight)">
                                      <p:cBhvr>
                                        <p:cTn id="7" dur="500"/>
                                        <p:tgtEl>
                                          <p:spTgt spid="539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9653"/>
                                        </p:tgtEl>
                                        <p:attrNameLst>
                                          <p:attrName>style.visibility</p:attrName>
                                        </p:attrNameLst>
                                      </p:cBhvr>
                                      <p:to>
                                        <p:strVal val="visible"/>
                                      </p:to>
                                    </p:set>
                                    <p:animEffect transition="in" filter="strips(downRight)">
                                      <p:cBhvr>
                                        <p:cTn id="12" dur="500"/>
                                        <p:tgtEl>
                                          <p:spTgt spid="539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39660"/>
                                        </p:tgtEl>
                                        <p:attrNameLst>
                                          <p:attrName>style.visibility</p:attrName>
                                        </p:attrNameLst>
                                      </p:cBhvr>
                                      <p:to>
                                        <p:strVal val="visible"/>
                                      </p:to>
                                    </p:set>
                                    <p:animEffect transition="in" filter="strips(downRight)">
                                      <p:cBhvr>
                                        <p:cTn id="17" dur="500"/>
                                        <p:tgtEl>
                                          <p:spTgt spid="539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39654"/>
                                        </p:tgtEl>
                                        <p:attrNameLst>
                                          <p:attrName>style.visibility</p:attrName>
                                        </p:attrNameLst>
                                      </p:cBhvr>
                                      <p:to>
                                        <p:strVal val="visible"/>
                                      </p:to>
                                    </p:set>
                                    <p:animEffect transition="in" filter="strips(downRight)">
                                      <p:cBhvr>
                                        <p:cTn id="22" dur="500"/>
                                        <p:tgtEl>
                                          <p:spTgt spid="5396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39655"/>
                                        </p:tgtEl>
                                        <p:attrNameLst>
                                          <p:attrName>style.visibility</p:attrName>
                                        </p:attrNameLst>
                                      </p:cBhvr>
                                      <p:to>
                                        <p:strVal val="visible"/>
                                      </p:to>
                                    </p:set>
                                    <p:animEffect transition="in" filter="strips(downRight)">
                                      <p:cBhvr>
                                        <p:cTn id="27" dur="500"/>
                                        <p:tgtEl>
                                          <p:spTgt spid="5396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539665"/>
                                        </p:tgtEl>
                                        <p:attrNameLst>
                                          <p:attrName>style.visibility</p:attrName>
                                        </p:attrNameLst>
                                      </p:cBhvr>
                                      <p:to>
                                        <p:strVal val="visible"/>
                                      </p:to>
                                    </p:set>
                                    <p:animEffect transition="in" filter="strips(downRight)">
                                      <p:cBhvr>
                                        <p:cTn id="32" dur="500"/>
                                        <p:tgtEl>
                                          <p:spTgt spid="5396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9664"/>
                                        </p:tgtEl>
                                        <p:attrNameLst>
                                          <p:attrName>style.visibility</p:attrName>
                                        </p:attrNameLst>
                                      </p:cBhvr>
                                      <p:to>
                                        <p:strVal val="visible"/>
                                      </p:to>
                                    </p:set>
                                    <p:animEffect transition="in" filter="blinds(horizontal)">
                                      <p:cBhvr>
                                        <p:cTn id="37" dur="500"/>
                                        <p:tgtEl>
                                          <p:spTgt spid="5396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539651"/>
                                        </p:tgtEl>
                                        <p:attrNameLst>
                                          <p:attrName>style.visibility</p:attrName>
                                        </p:attrNameLst>
                                      </p:cBhvr>
                                      <p:to>
                                        <p:strVal val="visible"/>
                                      </p:to>
                                    </p:set>
                                    <p:animEffect transition="in" filter="strips(downRight)">
                                      <p:cBhvr>
                                        <p:cTn id="42" dur="500"/>
                                        <p:tgtEl>
                                          <p:spTgt spid="5396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39656"/>
                                        </p:tgtEl>
                                        <p:attrNameLst>
                                          <p:attrName>style.visibility</p:attrName>
                                        </p:attrNameLst>
                                      </p:cBhvr>
                                      <p:to>
                                        <p:strVal val="visible"/>
                                      </p:to>
                                    </p:set>
                                    <p:animEffect transition="in" filter="blinds(horizontal)">
                                      <p:cBhvr>
                                        <p:cTn id="47" dur="500"/>
                                        <p:tgtEl>
                                          <p:spTgt spid="5396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539669"/>
                                        </p:tgtEl>
                                        <p:attrNameLst>
                                          <p:attrName>style.visibility</p:attrName>
                                        </p:attrNameLst>
                                      </p:cBhvr>
                                      <p:to>
                                        <p:strVal val="visible"/>
                                      </p:to>
                                    </p:set>
                                    <p:animEffect transition="in" filter="strips(downRight)">
                                      <p:cBhvr>
                                        <p:cTn id="52" dur="500"/>
                                        <p:tgtEl>
                                          <p:spTgt spid="5396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39657"/>
                                        </p:tgtEl>
                                        <p:attrNameLst>
                                          <p:attrName>style.visibility</p:attrName>
                                        </p:attrNameLst>
                                      </p:cBhvr>
                                      <p:to>
                                        <p:strVal val="visible"/>
                                      </p:to>
                                    </p:set>
                                    <p:animEffect transition="in" filter="blinds(horizontal)">
                                      <p:cBhvr>
                                        <p:cTn id="57" dur="500"/>
                                        <p:tgtEl>
                                          <p:spTgt spid="5396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539658"/>
                                        </p:tgtEl>
                                        <p:attrNameLst>
                                          <p:attrName>style.visibility</p:attrName>
                                        </p:attrNameLst>
                                      </p:cBhvr>
                                      <p:to>
                                        <p:strVal val="visible"/>
                                      </p:to>
                                    </p:set>
                                    <p:animEffect transition="in" filter="strips(downRight)">
                                      <p:cBhvr>
                                        <p:cTn id="62" dur="500"/>
                                        <p:tgtEl>
                                          <p:spTgt spid="5396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539650"/>
                                        </p:tgtEl>
                                        <p:attrNameLst>
                                          <p:attrName>style.visibility</p:attrName>
                                        </p:attrNameLst>
                                      </p:cBhvr>
                                      <p:to>
                                        <p:strVal val="visible"/>
                                      </p:to>
                                    </p:set>
                                    <p:animEffect transition="in" filter="strips(downRight)">
                                      <p:cBhvr>
                                        <p:cTn id="67" dur="500"/>
                                        <p:tgtEl>
                                          <p:spTgt spid="53965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539672"/>
                                        </p:tgtEl>
                                        <p:attrNameLst>
                                          <p:attrName>style.visibility</p:attrName>
                                        </p:attrNameLst>
                                      </p:cBhvr>
                                      <p:to>
                                        <p:strVal val="visible"/>
                                      </p:to>
                                    </p:set>
                                    <p:animEffect transition="in" filter="strips(downRight)">
                                      <p:cBhvr>
                                        <p:cTn id="72" dur="500"/>
                                        <p:tgtEl>
                                          <p:spTgt spid="53967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539677"/>
                                        </p:tgtEl>
                                        <p:attrNameLst>
                                          <p:attrName>style.visibility</p:attrName>
                                        </p:attrNameLst>
                                      </p:cBhvr>
                                      <p:to>
                                        <p:strVal val="visible"/>
                                      </p:to>
                                    </p:set>
                                    <p:animEffect transition="in" filter="strips(downRight)">
                                      <p:cBhvr>
                                        <p:cTn id="77" dur="500"/>
                                        <p:tgtEl>
                                          <p:spTgt spid="53967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539683"/>
                                        </p:tgtEl>
                                        <p:attrNameLst>
                                          <p:attrName>style.visibility</p:attrName>
                                        </p:attrNameLst>
                                      </p:cBhvr>
                                      <p:to>
                                        <p:strVal val="visible"/>
                                      </p:to>
                                    </p:set>
                                    <p:animEffect transition="in" filter="strips(downRight)">
                                      <p:cBhvr>
                                        <p:cTn id="82" dur="500"/>
                                        <p:tgtEl>
                                          <p:spTgt spid="5396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nodeType="clickEffect">
                                  <p:stCondLst>
                                    <p:cond delay="0"/>
                                  </p:stCondLst>
                                  <p:childTnLst>
                                    <p:set>
                                      <p:cBhvr>
                                        <p:cTn id="86" dur="1" fill="hold">
                                          <p:stCondLst>
                                            <p:cond delay="0"/>
                                          </p:stCondLst>
                                        </p:cTn>
                                        <p:tgtEl>
                                          <p:spTgt spid="539659"/>
                                        </p:tgtEl>
                                        <p:attrNameLst>
                                          <p:attrName>style.visibility</p:attrName>
                                        </p:attrNameLst>
                                      </p:cBhvr>
                                      <p:to>
                                        <p:strVal val="visible"/>
                                      </p:to>
                                    </p:set>
                                    <p:animEffect transition="in" filter="strips(downRight)">
                                      <p:cBhvr>
                                        <p:cTn id="87" dur="500"/>
                                        <p:tgtEl>
                                          <p:spTgt spid="539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2" grpId="0" autoUpdateAnimBg="0"/>
      <p:bldP spid="539653" grpId="0" autoUpdateAnimBg="0"/>
      <p:bldP spid="539654" grpId="0" autoUpdateAnimBg="0"/>
      <p:bldP spid="5396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0674" name="Object 2"/>
          <p:cNvGraphicFramePr>
            <a:graphicFrameLocks noChangeAspect="1"/>
          </p:cNvGraphicFramePr>
          <p:nvPr/>
        </p:nvGraphicFramePr>
        <p:xfrm>
          <a:off x="282575" y="3098800"/>
          <a:ext cx="4679950" cy="471488"/>
        </p:xfrm>
        <a:graphic>
          <a:graphicData uri="http://schemas.openxmlformats.org/presentationml/2006/ole">
            <mc:AlternateContent xmlns:mc="http://schemas.openxmlformats.org/markup-compatibility/2006">
              <mc:Choice xmlns:v="urn:schemas-microsoft-com:vml" Requires="v">
                <p:oleObj spid="_x0000_s30749" name="公式" r:id="rId3" imgW="2171700" imgH="215900" progId="Equation.3">
                  <p:embed/>
                </p:oleObj>
              </mc:Choice>
              <mc:Fallback>
                <p:oleObj name="公式" r:id="rId3" imgW="21717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3098800"/>
                        <a:ext cx="46799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0675" name="Object 3"/>
          <p:cNvGraphicFramePr>
            <a:graphicFrameLocks noChangeAspect="1"/>
          </p:cNvGraphicFramePr>
          <p:nvPr/>
        </p:nvGraphicFramePr>
        <p:xfrm>
          <a:off x="511175" y="3640138"/>
          <a:ext cx="2898775" cy="446087"/>
        </p:xfrm>
        <a:graphic>
          <a:graphicData uri="http://schemas.openxmlformats.org/presentationml/2006/ole">
            <mc:AlternateContent xmlns:mc="http://schemas.openxmlformats.org/markup-compatibility/2006">
              <mc:Choice xmlns:v="urn:schemas-microsoft-com:vml" Requires="v">
                <p:oleObj spid="_x0000_s30750" name="公式" r:id="rId5" imgW="1129810" imgH="177723" progId="Equation.3">
                  <p:embed/>
                </p:oleObj>
              </mc:Choice>
              <mc:Fallback>
                <p:oleObj name="公式" r:id="rId5" imgW="1129810"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 y="3640138"/>
                        <a:ext cx="28987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0676" name="Object 4"/>
          <p:cNvGraphicFramePr>
            <a:graphicFrameLocks noChangeAspect="1"/>
          </p:cNvGraphicFramePr>
          <p:nvPr/>
        </p:nvGraphicFramePr>
        <p:xfrm>
          <a:off x="511175" y="4313238"/>
          <a:ext cx="2708275" cy="549275"/>
        </p:xfrm>
        <a:graphic>
          <a:graphicData uri="http://schemas.openxmlformats.org/presentationml/2006/ole">
            <mc:AlternateContent xmlns:mc="http://schemas.openxmlformats.org/markup-compatibility/2006">
              <mc:Choice xmlns:v="urn:schemas-microsoft-com:vml" Requires="v">
                <p:oleObj spid="_x0000_s30751" name="公式" r:id="rId7" imgW="1079032" imgH="215806" progId="Equation.3">
                  <p:embed/>
                </p:oleObj>
              </mc:Choice>
              <mc:Fallback>
                <p:oleObj name="公式" r:id="rId7" imgW="1079032" imgH="21580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175" y="4313238"/>
                        <a:ext cx="2708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0677" name="Object 5"/>
          <p:cNvGraphicFramePr>
            <a:graphicFrameLocks noChangeAspect="1"/>
          </p:cNvGraphicFramePr>
          <p:nvPr/>
        </p:nvGraphicFramePr>
        <p:xfrm>
          <a:off x="511175" y="5024438"/>
          <a:ext cx="1628775" cy="442912"/>
        </p:xfrm>
        <a:graphic>
          <a:graphicData uri="http://schemas.openxmlformats.org/presentationml/2006/ole">
            <mc:AlternateContent xmlns:mc="http://schemas.openxmlformats.org/markup-compatibility/2006">
              <mc:Choice xmlns:v="urn:schemas-microsoft-com:vml" Requires="v">
                <p:oleObj spid="_x0000_s30752" name="公式" r:id="rId9" imgW="660113" imgH="177723" progId="Equation.3">
                  <p:embed/>
                </p:oleObj>
              </mc:Choice>
              <mc:Fallback>
                <p:oleObj name="公式" r:id="rId9" imgW="660113" imgH="17772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175" y="5024438"/>
                        <a:ext cx="16287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9"/>
          <p:cNvGraphicFramePr>
            <a:graphicFrameLocks noChangeAspect="1"/>
          </p:cNvGraphicFramePr>
          <p:nvPr/>
        </p:nvGraphicFramePr>
        <p:xfrm>
          <a:off x="288925" y="1265238"/>
          <a:ext cx="7813675" cy="587375"/>
        </p:xfrm>
        <a:graphic>
          <a:graphicData uri="http://schemas.openxmlformats.org/presentationml/2006/ole">
            <mc:AlternateContent xmlns:mc="http://schemas.openxmlformats.org/markup-compatibility/2006">
              <mc:Choice xmlns:v="urn:schemas-microsoft-com:vml" Requires="v">
                <p:oleObj spid="_x0000_s30753" name="公式" r:id="rId11" imgW="2514600" imgH="190500" progId="Equation.3">
                  <p:embed/>
                </p:oleObj>
              </mc:Choice>
              <mc:Fallback>
                <p:oleObj name="公式" r:id="rId11" imgW="2514600" imgH="1905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925" y="1265238"/>
                        <a:ext cx="7813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0683" name="Rectangle 11"/>
          <p:cNvSpPr>
            <a:spLocks noChangeArrowheads="1"/>
          </p:cNvSpPr>
          <p:nvPr/>
        </p:nvSpPr>
        <p:spPr bwMode="auto">
          <a:xfrm>
            <a:off x="25400" y="1920875"/>
            <a:ext cx="8747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tabLst>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9pPr>
          </a:lstStyle>
          <a:p>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要求</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sym typeface="Wingdings" panose="05000000000000000000" pitchFamily="2" charset="2"/>
              </a:rPr>
              <a:t>(1)</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最简的与</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或逻辑函数表达式，画出相应的逻辑图；</a:t>
            </a:r>
          </a:p>
          <a:p>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(2)</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仅用与非门画出最简表达式的逻辑图。</a:t>
            </a:r>
          </a:p>
        </p:txBody>
      </p:sp>
      <p:sp>
        <p:nvSpPr>
          <p:cNvPr id="30728"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逻辑函数的代数化简法</a:t>
            </a:r>
          </a:p>
        </p:txBody>
      </p:sp>
      <p:sp>
        <p:nvSpPr>
          <p:cNvPr id="30729" name="Rectangle 2"/>
          <p:cNvSpPr>
            <a:spLocks noChangeArrowheads="1"/>
          </p:cNvSpPr>
          <p:nvPr/>
        </p:nvSpPr>
        <p:spPr bwMode="auto">
          <a:xfrm>
            <a:off x="204788" y="758825"/>
            <a:ext cx="39068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6600"/>
                </a:solidFill>
                <a:latin typeface="Times New Roman" panose="02020603050405020304" pitchFamily="18" charset="0"/>
                <a:ea typeface="楷体_GB2312" pitchFamily="49" charset="-122"/>
              </a:rPr>
              <a:t>2</a:t>
            </a:r>
            <a:r>
              <a:rPr kumimoji="1" lang="zh-CN" altLang="en-US" sz="2400">
                <a:solidFill>
                  <a:srgbClr val="006600"/>
                </a:solidFill>
                <a:latin typeface="Times New Roman" panose="02020603050405020304" pitchFamily="18" charset="0"/>
                <a:ea typeface="楷体_GB2312" pitchFamily="49" charset="-122"/>
              </a:rPr>
              <a:t>、逻辑函数形式的变换</a:t>
            </a:r>
          </a:p>
        </p:txBody>
      </p:sp>
      <p:graphicFrame>
        <p:nvGraphicFramePr>
          <p:cNvPr id="15" name="Object 35"/>
          <p:cNvGraphicFramePr>
            <a:graphicFrameLocks noChangeAspect="1"/>
          </p:cNvGraphicFramePr>
          <p:nvPr/>
        </p:nvGraphicFramePr>
        <p:xfrm>
          <a:off x="3575050" y="3860800"/>
          <a:ext cx="5276850" cy="2089150"/>
        </p:xfrm>
        <a:graphic>
          <a:graphicData uri="http://schemas.openxmlformats.org/presentationml/2006/ole">
            <mc:AlternateContent xmlns:mc="http://schemas.openxmlformats.org/markup-compatibility/2006">
              <mc:Choice xmlns:v="urn:schemas-microsoft-com:vml" Requires="v">
                <p:oleObj spid="_x0000_s30754" name="图片" r:id="rId13" imgW="2639740" imgH="1034596" progId="Word.Picture.8">
                  <p:embed/>
                </p:oleObj>
              </mc:Choice>
              <mc:Fallback>
                <p:oleObj name="图片" r:id="rId13" imgW="2639740" imgH="1034596" progId="Word.Picture.8">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t="-1321"/>
                      <a:stretch>
                        <a:fillRect/>
                      </a:stretch>
                    </p:blipFill>
                    <p:spPr bwMode="auto">
                      <a:xfrm>
                        <a:off x="3575050" y="3860800"/>
                        <a:ext cx="527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0683"/>
                                        </p:tgtEl>
                                        <p:attrNameLst>
                                          <p:attrName>style.visibility</p:attrName>
                                        </p:attrNameLst>
                                      </p:cBhvr>
                                      <p:to>
                                        <p:strVal val="visible"/>
                                      </p:to>
                                    </p:set>
                                    <p:animEffect transition="in" filter="wipe(up)">
                                      <p:cBhvr>
                                        <p:cTn id="7" dur="500"/>
                                        <p:tgtEl>
                                          <p:spTgt spid="540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40674"/>
                                        </p:tgtEl>
                                        <p:attrNameLst>
                                          <p:attrName>style.visibility</p:attrName>
                                        </p:attrNameLst>
                                      </p:cBhvr>
                                      <p:to>
                                        <p:strVal val="visible"/>
                                      </p:to>
                                    </p:set>
                                    <p:animEffect transition="in" filter="strips(downRight)">
                                      <p:cBhvr>
                                        <p:cTn id="12" dur="500"/>
                                        <p:tgtEl>
                                          <p:spTgt spid="5406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40675"/>
                                        </p:tgtEl>
                                        <p:attrNameLst>
                                          <p:attrName>style.visibility</p:attrName>
                                        </p:attrNameLst>
                                      </p:cBhvr>
                                      <p:to>
                                        <p:strVal val="visible"/>
                                      </p:to>
                                    </p:set>
                                    <p:animEffect transition="in" filter="strips(downRight)">
                                      <p:cBhvr>
                                        <p:cTn id="17" dur="500"/>
                                        <p:tgtEl>
                                          <p:spTgt spid="540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0676"/>
                                        </p:tgtEl>
                                        <p:attrNameLst>
                                          <p:attrName>style.visibility</p:attrName>
                                        </p:attrNameLst>
                                      </p:cBhvr>
                                      <p:to>
                                        <p:strVal val="visible"/>
                                      </p:to>
                                    </p:set>
                                    <p:animEffect transition="in" filter="wipe(left)">
                                      <p:cBhvr>
                                        <p:cTn id="22" dur="500"/>
                                        <p:tgtEl>
                                          <p:spTgt spid="540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40677"/>
                                        </p:tgtEl>
                                        <p:attrNameLst>
                                          <p:attrName>style.visibility</p:attrName>
                                        </p:attrNameLst>
                                      </p:cBhvr>
                                      <p:to>
                                        <p:strVal val="visible"/>
                                      </p:to>
                                    </p:set>
                                    <p:animEffect transition="in" filter="strips(downRight)">
                                      <p:cBhvr>
                                        <p:cTn id="27" dur="500"/>
                                        <p:tgtEl>
                                          <p:spTgt spid="5406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ou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9"/>
          <p:cNvGraphicFramePr>
            <a:graphicFrameLocks noChangeAspect="1"/>
          </p:cNvGraphicFramePr>
          <p:nvPr/>
        </p:nvGraphicFramePr>
        <p:xfrm>
          <a:off x="288925" y="1265238"/>
          <a:ext cx="7813675" cy="587375"/>
        </p:xfrm>
        <a:graphic>
          <a:graphicData uri="http://schemas.openxmlformats.org/presentationml/2006/ole">
            <mc:AlternateContent xmlns:mc="http://schemas.openxmlformats.org/markup-compatibility/2006">
              <mc:Choice xmlns:v="urn:schemas-microsoft-com:vml" Requires="v">
                <p:oleObj spid="_x0000_s31762" name="公式" r:id="rId3" imgW="2514600" imgH="190500" progId="Equation.3">
                  <p:embed/>
                </p:oleObj>
              </mc:Choice>
              <mc:Fallback>
                <p:oleObj name="公式" r:id="rId3" imgW="2514600" imgH="190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1265238"/>
                        <a:ext cx="7813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7" name="Rectangle 11"/>
          <p:cNvSpPr>
            <a:spLocks noChangeArrowheads="1"/>
          </p:cNvSpPr>
          <p:nvPr/>
        </p:nvSpPr>
        <p:spPr bwMode="auto">
          <a:xfrm>
            <a:off x="25400" y="1920875"/>
            <a:ext cx="8747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tabLst>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9pPr>
          </a:lstStyle>
          <a:p>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要求</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sym typeface="Wingdings" panose="05000000000000000000" pitchFamily="2" charset="2"/>
              </a:rPr>
              <a:t>(1)</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最简的与</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或逻辑函数表达式，画出相应的逻辑图；</a:t>
            </a:r>
          </a:p>
          <a:p>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(2)</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仅用与非门画出最简表达式的逻辑图。</a:t>
            </a:r>
          </a:p>
        </p:txBody>
      </p:sp>
      <p:sp>
        <p:nvSpPr>
          <p:cNvPr id="31748"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逻辑函数的代数化简法</a:t>
            </a:r>
          </a:p>
        </p:txBody>
      </p:sp>
      <p:sp>
        <p:nvSpPr>
          <p:cNvPr id="31749" name="Rectangle 2"/>
          <p:cNvSpPr>
            <a:spLocks noChangeArrowheads="1"/>
          </p:cNvSpPr>
          <p:nvPr/>
        </p:nvSpPr>
        <p:spPr bwMode="auto">
          <a:xfrm>
            <a:off x="204788" y="758825"/>
            <a:ext cx="39068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6600"/>
                </a:solidFill>
                <a:latin typeface="Times New Roman" panose="02020603050405020304" pitchFamily="18" charset="0"/>
                <a:ea typeface="楷体_GB2312" pitchFamily="49" charset="-122"/>
              </a:rPr>
              <a:t>2</a:t>
            </a:r>
            <a:r>
              <a:rPr kumimoji="1" lang="zh-CN" altLang="en-US" sz="2400">
                <a:solidFill>
                  <a:srgbClr val="006600"/>
                </a:solidFill>
                <a:latin typeface="Times New Roman" panose="02020603050405020304" pitchFamily="18" charset="0"/>
                <a:ea typeface="楷体_GB2312" pitchFamily="49" charset="-122"/>
              </a:rPr>
              <a:t>、逻辑函数形式的变换</a:t>
            </a:r>
          </a:p>
        </p:txBody>
      </p:sp>
      <p:graphicFrame>
        <p:nvGraphicFramePr>
          <p:cNvPr id="15" name="Object 35"/>
          <p:cNvGraphicFramePr>
            <a:graphicFrameLocks noChangeAspect="1"/>
          </p:cNvGraphicFramePr>
          <p:nvPr/>
        </p:nvGraphicFramePr>
        <p:xfrm>
          <a:off x="3575050" y="3860800"/>
          <a:ext cx="5276850" cy="2089150"/>
        </p:xfrm>
        <a:graphic>
          <a:graphicData uri="http://schemas.openxmlformats.org/presentationml/2006/ole">
            <mc:AlternateContent xmlns:mc="http://schemas.openxmlformats.org/markup-compatibility/2006">
              <mc:Choice xmlns:v="urn:schemas-microsoft-com:vml" Requires="v">
                <p:oleObj spid="_x0000_s31763" name="图片" r:id="rId5" imgW="2639740" imgH="1034596" progId="Word.Picture.8">
                  <p:embed/>
                </p:oleObj>
              </mc:Choice>
              <mc:Fallback>
                <p:oleObj name="图片" r:id="rId5" imgW="2639740" imgH="1034596" progId="Word.Picture.8">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t="-1321"/>
                      <a:stretch>
                        <a:fillRect/>
                      </a:stretch>
                    </p:blipFill>
                    <p:spPr bwMode="auto">
                      <a:xfrm>
                        <a:off x="3575050" y="3860800"/>
                        <a:ext cx="527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Rectangle 2"/>
          <p:cNvSpPr>
            <a:spLocks noChangeArrowheads="1"/>
          </p:cNvSpPr>
          <p:nvPr/>
        </p:nvSpPr>
        <p:spPr bwMode="auto">
          <a:xfrm>
            <a:off x="277813" y="2851150"/>
            <a:ext cx="8255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FF0000"/>
                </a:solidFill>
                <a:latin typeface="Times New Roman" panose="02020603050405020304" pitchFamily="18" charset="0"/>
                <a:ea typeface="楷体_GB2312" pitchFamily="49" charset="-122"/>
              </a:rPr>
              <a:t>        </a:t>
            </a:r>
            <a:r>
              <a:rPr kumimoji="1" lang="zh-CN" altLang="en-US" sz="2400">
                <a:solidFill>
                  <a:srgbClr val="FF0000"/>
                </a:solidFill>
                <a:latin typeface="Times New Roman" panose="02020603050405020304" pitchFamily="18" charset="0"/>
                <a:ea typeface="楷体_GB2312" pitchFamily="49" charset="-122"/>
              </a:rPr>
              <a:t>通常在一片集成电路芯片中只有一种门电路，为了减少门电路的种类，需要对逻辑函数表达式进行变换</a:t>
            </a:r>
          </a:p>
        </p:txBody>
      </p:sp>
      <p:graphicFrame>
        <p:nvGraphicFramePr>
          <p:cNvPr id="31752" name="Object 12"/>
          <p:cNvGraphicFramePr>
            <a:graphicFrameLocks noChangeAspect="1"/>
          </p:cNvGraphicFramePr>
          <p:nvPr/>
        </p:nvGraphicFramePr>
        <p:xfrm>
          <a:off x="901700" y="3860800"/>
          <a:ext cx="2511425" cy="509588"/>
        </p:xfrm>
        <a:graphic>
          <a:graphicData uri="http://schemas.openxmlformats.org/presentationml/2006/ole">
            <mc:AlternateContent xmlns:mc="http://schemas.openxmlformats.org/markup-compatibility/2006">
              <mc:Choice xmlns:v="urn:schemas-microsoft-com:vml" Requires="v">
                <p:oleObj spid="_x0000_s31764" name="Equation" r:id="rId7" imgW="888614" imgH="203112" progId="Equation.DSMT4">
                  <p:embed/>
                </p:oleObj>
              </mc:Choice>
              <mc:Fallback>
                <p:oleObj name="Equation" r:id="rId7" imgW="888614" imgH="203112"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700" y="3860800"/>
                        <a:ext cx="25114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9"/>
          <p:cNvGraphicFramePr>
            <a:graphicFrameLocks noChangeAspect="1"/>
          </p:cNvGraphicFramePr>
          <p:nvPr/>
        </p:nvGraphicFramePr>
        <p:xfrm>
          <a:off x="288925" y="1265238"/>
          <a:ext cx="7813675" cy="587375"/>
        </p:xfrm>
        <a:graphic>
          <a:graphicData uri="http://schemas.openxmlformats.org/presentationml/2006/ole">
            <mc:AlternateContent xmlns:mc="http://schemas.openxmlformats.org/markup-compatibility/2006">
              <mc:Choice xmlns:v="urn:schemas-microsoft-com:vml" Requires="v">
                <p:oleObj spid="_x0000_s32798" name="公式" r:id="rId3" imgW="2514600" imgH="190500" progId="Equation.3">
                  <p:embed/>
                </p:oleObj>
              </mc:Choice>
              <mc:Fallback>
                <p:oleObj name="公式" r:id="rId3" imgW="2514600" imgH="190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1265238"/>
                        <a:ext cx="7813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1" name="Rectangle 11"/>
          <p:cNvSpPr>
            <a:spLocks noChangeArrowheads="1"/>
          </p:cNvSpPr>
          <p:nvPr/>
        </p:nvSpPr>
        <p:spPr bwMode="auto">
          <a:xfrm>
            <a:off x="25400" y="1920875"/>
            <a:ext cx="8747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tabLst>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92613" algn="r"/>
              </a:tabLst>
              <a:defRPr b="1">
                <a:solidFill>
                  <a:schemeClr val="tx1"/>
                </a:solidFill>
                <a:latin typeface="Arial Narrow" panose="020B0606020202030204" pitchFamily="34" charset="0"/>
                <a:ea typeface="宋体" panose="02010600030101010101" pitchFamily="2" charset="-122"/>
              </a:defRPr>
            </a:lvl9pPr>
          </a:lstStyle>
          <a:p>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要求</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sym typeface="Wingdings" panose="05000000000000000000" pitchFamily="2" charset="2"/>
              </a:rPr>
              <a:t>(1)</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最简的与</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或逻辑函数表达式，画出相应的逻辑图；</a:t>
            </a:r>
          </a:p>
          <a:p>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(2)</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仅用与非门画出最简表达式的逻辑图。</a:t>
            </a:r>
          </a:p>
        </p:txBody>
      </p:sp>
      <p:sp>
        <p:nvSpPr>
          <p:cNvPr id="32772"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逻辑函数的代数化简法</a:t>
            </a:r>
          </a:p>
        </p:txBody>
      </p:sp>
      <p:sp>
        <p:nvSpPr>
          <p:cNvPr id="32773" name="Rectangle 2"/>
          <p:cNvSpPr>
            <a:spLocks noChangeArrowheads="1"/>
          </p:cNvSpPr>
          <p:nvPr/>
        </p:nvSpPr>
        <p:spPr bwMode="auto">
          <a:xfrm>
            <a:off x="204788" y="758825"/>
            <a:ext cx="39068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6600"/>
                </a:solidFill>
                <a:latin typeface="Times New Roman" panose="02020603050405020304" pitchFamily="18" charset="0"/>
                <a:ea typeface="楷体_GB2312" pitchFamily="49" charset="-122"/>
              </a:rPr>
              <a:t>2</a:t>
            </a:r>
            <a:r>
              <a:rPr kumimoji="1" lang="zh-CN" altLang="en-US" sz="2400">
                <a:solidFill>
                  <a:srgbClr val="006600"/>
                </a:solidFill>
                <a:latin typeface="Times New Roman" panose="02020603050405020304" pitchFamily="18" charset="0"/>
                <a:ea typeface="楷体_GB2312" pitchFamily="49" charset="-122"/>
              </a:rPr>
              <a:t>、逻辑函数形式的变换</a:t>
            </a:r>
          </a:p>
        </p:txBody>
      </p:sp>
      <p:sp>
        <p:nvSpPr>
          <p:cNvPr id="32774" name="Rectangle 2"/>
          <p:cNvSpPr>
            <a:spLocks noChangeArrowheads="1"/>
          </p:cNvSpPr>
          <p:nvPr/>
        </p:nvSpPr>
        <p:spPr bwMode="auto">
          <a:xfrm>
            <a:off x="277813" y="2851150"/>
            <a:ext cx="8255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FF0000"/>
                </a:solidFill>
                <a:latin typeface="Times New Roman" panose="02020603050405020304" pitchFamily="18" charset="0"/>
                <a:ea typeface="楷体_GB2312" pitchFamily="49" charset="-122"/>
              </a:rPr>
              <a:t>        </a:t>
            </a:r>
            <a:r>
              <a:rPr kumimoji="1" lang="zh-CN" altLang="en-US" sz="2400">
                <a:solidFill>
                  <a:srgbClr val="FF0000"/>
                </a:solidFill>
                <a:latin typeface="Times New Roman" panose="02020603050405020304" pitchFamily="18" charset="0"/>
                <a:ea typeface="楷体_GB2312" pitchFamily="49" charset="-122"/>
              </a:rPr>
              <a:t>通常在一片集成电路芯片中只有一种门电路，为了减少门电路的种类，需要对逻辑函数表达式进行变换</a:t>
            </a:r>
          </a:p>
        </p:txBody>
      </p:sp>
      <p:graphicFrame>
        <p:nvGraphicFramePr>
          <p:cNvPr id="9" name="Object 12"/>
          <p:cNvGraphicFramePr>
            <a:graphicFrameLocks noChangeAspect="1"/>
          </p:cNvGraphicFramePr>
          <p:nvPr/>
        </p:nvGraphicFramePr>
        <p:xfrm>
          <a:off x="1260475" y="4724400"/>
          <a:ext cx="2152650" cy="668338"/>
        </p:xfrm>
        <a:graphic>
          <a:graphicData uri="http://schemas.openxmlformats.org/presentationml/2006/ole">
            <mc:AlternateContent xmlns:mc="http://schemas.openxmlformats.org/markup-compatibility/2006">
              <mc:Choice xmlns:v="urn:schemas-microsoft-com:vml" Requires="v">
                <p:oleObj spid="_x0000_s32799" name="Equation" r:id="rId5" imgW="761669" imgH="266584" progId="Equation.DSMT4">
                  <p:embed/>
                </p:oleObj>
              </mc:Choice>
              <mc:Fallback>
                <p:oleObj name="Equation" r:id="rId5" imgW="761669" imgH="266584"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4724400"/>
                        <a:ext cx="21526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nvGraphicFramePr>
        <p:xfrm>
          <a:off x="1260475" y="5664200"/>
          <a:ext cx="1973263" cy="668338"/>
        </p:xfrm>
        <a:graphic>
          <a:graphicData uri="http://schemas.openxmlformats.org/presentationml/2006/ole">
            <mc:AlternateContent xmlns:mc="http://schemas.openxmlformats.org/markup-compatibility/2006">
              <mc:Choice xmlns:v="urn:schemas-microsoft-com:vml" Requires="v">
                <p:oleObj spid="_x0000_s32800" name="Equation" r:id="rId7" imgW="698197" imgH="266584" progId="Equation.DSMT4">
                  <p:embed/>
                </p:oleObj>
              </mc:Choice>
              <mc:Fallback>
                <p:oleObj name="Equation" r:id="rId7" imgW="698197" imgH="266584"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0475" y="5664200"/>
                        <a:ext cx="19732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0"/>
          <p:cNvGraphicFramePr>
            <a:graphicFrameLocks noChangeAspect="1"/>
          </p:cNvGraphicFramePr>
          <p:nvPr/>
        </p:nvGraphicFramePr>
        <p:xfrm>
          <a:off x="4500563" y="3836988"/>
          <a:ext cx="3768725" cy="2255837"/>
        </p:xfrm>
        <a:graphic>
          <a:graphicData uri="http://schemas.openxmlformats.org/presentationml/2006/ole">
            <mc:AlternateContent xmlns:mc="http://schemas.openxmlformats.org/markup-compatibility/2006">
              <mc:Choice xmlns:v="urn:schemas-microsoft-com:vml" Requires="v">
                <p:oleObj spid="_x0000_s32801" name="图片" r:id="rId9" imgW="2119884" imgH="1263396" progId="Word.Picture.8">
                  <p:embed/>
                </p:oleObj>
              </mc:Choice>
              <mc:Fallback>
                <p:oleObj name="图片" r:id="rId9" imgW="2119884" imgH="1263396" progId="Word.Picture.8">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3836988"/>
                        <a:ext cx="3768725"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Object 12"/>
          <p:cNvGraphicFramePr>
            <a:graphicFrameLocks noChangeAspect="1"/>
          </p:cNvGraphicFramePr>
          <p:nvPr/>
        </p:nvGraphicFramePr>
        <p:xfrm>
          <a:off x="901700" y="3860800"/>
          <a:ext cx="2511425" cy="509588"/>
        </p:xfrm>
        <a:graphic>
          <a:graphicData uri="http://schemas.openxmlformats.org/presentationml/2006/ole">
            <mc:AlternateContent xmlns:mc="http://schemas.openxmlformats.org/markup-compatibility/2006">
              <mc:Choice xmlns:v="urn:schemas-microsoft-com:vml" Requires="v">
                <p:oleObj spid="_x0000_s32802" name="Equation" r:id="rId11" imgW="888614" imgH="203112" progId="Equation.DSMT4">
                  <p:embed/>
                </p:oleObj>
              </mc:Choice>
              <mc:Fallback>
                <p:oleObj name="Equation" r:id="rId11" imgW="888614" imgH="203112"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1700" y="3860800"/>
                        <a:ext cx="25114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35"/>
          <p:cNvGraphicFramePr>
            <a:graphicFrameLocks noChangeAspect="1"/>
          </p:cNvGraphicFramePr>
          <p:nvPr/>
        </p:nvGraphicFramePr>
        <p:xfrm>
          <a:off x="3575050" y="3860800"/>
          <a:ext cx="5276850" cy="2089150"/>
        </p:xfrm>
        <a:graphic>
          <a:graphicData uri="http://schemas.openxmlformats.org/presentationml/2006/ole">
            <mc:AlternateContent xmlns:mc="http://schemas.openxmlformats.org/markup-compatibility/2006">
              <mc:Choice xmlns:v="urn:schemas-microsoft-com:vml" Requires="v">
                <p:oleObj spid="_x0000_s32803" name="图片" r:id="rId13" imgW="2639740" imgH="1034596" progId="Word.Picture.8">
                  <p:embed/>
                </p:oleObj>
              </mc:Choice>
              <mc:Fallback>
                <p:oleObj name="图片" r:id="rId13" imgW="2639740" imgH="1034596" progId="Word.Picture.8">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t="-1321"/>
                      <a:stretch>
                        <a:fillRect/>
                      </a:stretch>
                    </p:blipFill>
                    <p:spPr bwMode="auto">
                      <a:xfrm>
                        <a:off x="3575050" y="3860800"/>
                        <a:ext cx="527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par>
                                <p:cTn id="18" presetID="4" presetClass="entr" presetSubtype="32"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ou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1698" name="Object 2"/>
          <p:cNvGraphicFramePr>
            <a:graphicFrameLocks noChangeAspect="1"/>
          </p:cNvGraphicFramePr>
          <p:nvPr/>
        </p:nvGraphicFramePr>
        <p:xfrm>
          <a:off x="2952750" y="2876550"/>
          <a:ext cx="2232025" cy="612775"/>
        </p:xfrm>
        <a:graphic>
          <a:graphicData uri="http://schemas.openxmlformats.org/presentationml/2006/ole">
            <mc:AlternateContent xmlns:mc="http://schemas.openxmlformats.org/markup-compatibility/2006">
              <mc:Choice xmlns:v="urn:schemas-microsoft-com:vml" Requires="v">
                <p:oleObj spid="_x0000_s33825" name="公式" r:id="rId3" imgW="863225" imgH="241195" progId="Equation.3">
                  <p:embed/>
                </p:oleObj>
              </mc:Choice>
              <mc:Fallback>
                <p:oleObj name="公式" r:id="rId3" imgW="863225"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2876550"/>
                        <a:ext cx="22320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1699" name="Object 3"/>
          <p:cNvGraphicFramePr>
            <a:graphicFrameLocks noChangeAspect="1"/>
          </p:cNvGraphicFramePr>
          <p:nvPr/>
        </p:nvGraphicFramePr>
        <p:xfrm>
          <a:off x="466725" y="3506788"/>
          <a:ext cx="3671888" cy="635000"/>
        </p:xfrm>
        <a:graphic>
          <a:graphicData uri="http://schemas.openxmlformats.org/presentationml/2006/ole">
            <mc:AlternateContent xmlns:mc="http://schemas.openxmlformats.org/markup-compatibility/2006">
              <mc:Choice xmlns:v="urn:schemas-microsoft-com:vml" Requires="v">
                <p:oleObj spid="_x0000_s33826" name="公式" r:id="rId5" imgW="1320800" imgH="228600" progId="Equation.3">
                  <p:embed/>
                </p:oleObj>
              </mc:Choice>
              <mc:Fallback>
                <p:oleObj name="公式" r:id="rId5" imgW="13208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3506788"/>
                        <a:ext cx="367188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1700" name="Object 4"/>
          <p:cNvGraphicFramePr>
            <a:graphicFrameLocks noChangeAspect="1"/>
          </p:cNvGraphicFramePr>
          <p:nvPr/>
        </p:nvGraphicFramePr>
        <p:xfrm>
          <a:off x="466725" y="4227513"/>
          <a:ext cx="3487738" cy="728662"/>
        </p:xfrm>
        <a:graphic>
          <a:graphicData uri="http://schemas.openxmlformats.org/presentationml/2006/ole">
            <mc:AlternateContent xmlns:mc="http://schemas.openxmlformats.org/markup-compatibility/2006">
              <mc:Choice xmlns:v="urn:schemas-microsoft-com:vml" Requires="v">
                <p:oleObj spid="_x0000_s33827" name="公式" r:id="rId7" imgW="1320227" imgH="279279" progId="Equation.3">
                  <p:embed/>
                </p:oleObj>
              </mc:Choice>
              <mc:Fallback>
                <p:oleObj name="公式" r:id="rId7" imgW="1320227" imgH="27927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4227513"/>
                        <a:ext cx="3487738"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1701" name="Object 5"/>
          <p:cNvGraphicFramePr>
            <a:graphicFrameLocks noChangeAspect="1"/>
          </p:cNvGraphicFramePr>
          <p:nvPr/>
        </p:nvGraphicFramePr>
        <p:xfrm>
          <a:off x="4754563" y="3481388"/>
          <a:ext cx="4176712" cy="2222500"/>
        </p:xfrm>
        <a:graphic>
          <a:graphicData uri="http://schemas.openxmlformats.org/presentationml/2006/ole">
            <mc:AlternateContent xmlns:mc="http://schemas.openxmlformats.org/markup-compatibility/2006">
              <mc:Choice xmlns:v="urn:schemas-microsoft-com:vml" Requires="v">
                <p:oleObj spid="_x0000_s33828" name="Picture" r:id="rId9" imgW="2402958" imgH="1275907" progId="Word.Picture.8">
                  <p:embed/>
                </p:oleObj>
              </mc:Choice>
              <mc:Fallback>
                <p:oleObj name="Picture" r:id="rId9" imgW="2402958" imgH="1275907" progId="Word.Picture.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3481388"/>
                        <a:ext cx="4176712"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41702" name="Group 6"/>
          <p:cNvGrpSpPr>
            <a:grpSpLocks/>
          </p:cNvGrpSpPr>
          <p:nvPr/>
        </p:nvGrpSpPr>
        <p:grpSpPr bwMode="auto">
          <a:xfrm>
            <a:off x="250825" y="1168400"/>
            <a:ext cx="7489825" cy="1038225"/>
            <a:chOff x="204" y="388"/>
            <a:chExt cx="4718" cy="654"/>
          </a:xfrm>
        </p:grpSpPr>
        <p:graphicFrame>
          <p:nvGraphicFramePr>
            <p:cNvPr id="33804" name="Object 7"/>
            <p:cNvGraphicFramePr>
              <a:graphicFrameLocks noChangeAspect="1"/>
            </p:cNvGraphicFramePr>
            <p:nvPr/>
          </p:nvGraphicFramePr>
          <p:xfrm>
            <a:off x="2971" y="388"/>
            <a:ext cx="1418" cy="275"/>
          </p:xfrm>
          <a:graphic>
            <a:graphicData uri="http://schemas.openxmlformats.org/presentationml/2006/ole">
              <mc:AlternateContent xmlns:mc="http://schemas.openxmlformats.org/markup-compatibility/2006">
                <mc:Choice xmlns:v="urn:schemas-microsoft-com:vml" Requires="v">
                  <p:oleObj spid="_x0000_s33829" name="公式" r:id="rId11" imgW="977900" imgH="190500" progId="Equation.3">
                    <p:embed/>
                  </p:oleObj>
                </mc:Choice>
                <mc:Fallback>
                  <p:oleObj name="公式" r:id="rId11" imgW="977900" imgH="1905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 y="388"/>
                          <a:ext cx="141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Rectangle 8"/>
            <p:cNvSpPr>
              <a:spLocks noChangeArrowheads="1"/>
            </p:cNvSpPr>
            <p:nvPr/>
          </p:nvSpPr>
          <p:spPr bwMode="auto">
            <a:xfrm>
              <a:off x="204" y="391"/>
              <a:ext cx="25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例</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2.3.7  </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试对逻辑函数表达式</a:t>
              </a:r>
            </a:p>
          </p:txBody>
        </p:sp>
        <p:sp>
          <p:nvSpPr>
            <p:cNvPr id="33806" name="Rectangle 9"/>
            <p:cNvSpPr>
              <a:spLocks noChangeArrowheads="1"/>
            </p:cNvSpPr>
            <p:nvPr/>
          </p:nvSpPr>
          <p:spPr bwMode="auto">
            <a:xfrm>
              <a:off x="204" y="754"/>
              <a:ext cx="47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4392613" algn="r"/>
                  <a:tab pos="477043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4392613" algn="r"/>
                  <a:tab pos="477043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4392613" algn="r"/>
                  <a:tab pos="477043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4392613" algn="r"/>
                  <a:tab pos="477043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4392613" algn="r"/>
                  <a:tab pos="477043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进行变换，仅用或非门画出该表达式的逻辑图。</a:t>
              </a:r>
            </a:p>
          </p:txBody>
        </p:sp>
      </p:grpSp>
      <p:sp>
        <p:nvSpPr>
          <p:cNvPr id="541706" name="Rectangle 10"/>
          <p:cNvSpPr>
            <a:spLocks noChangeArrowheads="1"/>
          </p:cNvSpPr>
          <p:nvPr/>
        </p:nvSpPr>
        <p:spPr bwMode="auto">
          <a:xfrm>
            <a:off x="-107950" y="250825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4392613" algn="r"/>
                <a:tab pos="477043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4392613" algn="r"/>
                <a:tab pos="477043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4392613" algn="r"/>
                <a:tab pos="477043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4392613" algn="r"/>
                <a:tab pos="477043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4392613" algn="r"/>
                <a:tab pos="477043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92613" algn="r"/>
                <a:tab pos="4770438" algn="l"/>
              </a:tabLst>
              <a:defRPr b="1">
                <a:solidFill>
                  <a:schemeClr val="tx1"/>
                </a:solidFill>
                <a:latin typeface="Arial Narrow" panose="020B0606020202030204" pitchFamily="34" charset="0"/>
                <a:ea typeface="宋体" panose="02010600030101010101" pitchFamily="2" charset="-122"/>
              </a:defRPr>
            </a:lvl9pPr>
          </a:lstStyle>
          <a:p>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解：  </a:t>
            </a:r>
          </a:p>
        </p:txBody>
      </p:sp>
      <p:sp>
        <p:nvSpPr>
          <p:cNvPr id="3380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41708" name="Object 12"/>
          <p:cNvGraphicFramePr>
            <a:graphicFrameLocks noChangeAspect="1"/>
          </p:cNvGraphicFramePr>
          <p:nvPr/>
        </p:nvGraphicFramePr>
        <p:xfrm>
          <a:off x="250825" y="2930525"/>
          <a:ext cx="2592388" cy="503238"/>
        </p:xfrm>
        <a:graphic>
          <a:graphicData uri="http://schemas.openxmlformats.org/presentationml/2006/ole">
            <mc:AlternateContent xmlns:mc="http://schemas.openxmlformats.org/markup-compatibility/2006">
              <mc:Choice xmlns:v="urn:schemas-microsoft-com:vml" Requires="v">
                <p:oleObj spid="_x0000_s33830" name="公式" r:id="rId13" imgW="977900" imgH="190500" progId="Equation.3">
                  <p:embed/>
                </p:oleObj>
              </mc:Choice>
              <mc:Fallback>
                <p:oleObj name="公式" r:id="rId13" imgW="977900" imgH="1905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2930525"/>
                        <a:ext cx="25923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7"/>
          <p:cNvSpPr>
            <a:spLocks noChangeArrowheads="1"/>
          </p:cNvSpPr>
          <p:nvPr/>
        </p:nvSpPr>
        <p:spPr bwMode="auto">
          <a:xfrm>
            <a:off x="307975" y="44450"/>
            <a:ext cx="444658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华文中宋" panose="02010600040101010101" pitchFamily="2" charset="-122"/>
              </a:rPr>
              <a:t> </a:t>
            </a:r>
            <a:r>
              <a:rPr lang="en-US" altLang="zh-CN" sz="2400">
                <a:solidFill>
                  <a:schemeClr val="accent2"/>
                </a:solidFill>
                <a:latin typeface="Times New Roman" panose="02020603050405020304" pitchFamily="18" charset="0"/>
                <a:ea typeface="楷体_GB2312" pitchFamily="49" charset="-122"/>
              </a:rPr>
              <a:t>2.3.2</a:t>
            </a:r>
            <a:r>
              <a:rPr lang="en-US" altLang="zh-CN" sz="2400">
                <a:solidFill>
                  <a:srgbClr val="FF0000"/>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逻辑函数的代数化简法</a:t>
            </a:r>
          </a:p>
        </p:txBody>
      </p:sp>
      <p:sp>
        <p:nvSpPr>
          <p:cNvPr id="33803" name="Rectangle 2"/>
          <p:cNvSpPr>
            <a:spLocks noChangeArrowheads="1"/>
          </p:cNvSpPr>
          <p:nvPr/>
        </p:nvSpPr>
        <p:spPr bwMode="auto">
          <a:xfrm>
            <a:off x="204788" y="758825"/>
            <a:ext cx="39068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69988" algn="l"/>
                <a:tab pos="439261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1169988" algn="l"/>
                <a:tab pos="439261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1169988" algn="l"/>
                <a:tab pos="439261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116998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6600"/>
                </a:solidFill>
                <a:latin typeface="Times New Roman" panose="02020603050405020304" pitchFamily="18" charset="0"/>
                <a:ea typeface="楷体_GB2312" pitchFamily="49" charset="-122"/>
              </a:rPr>
              <a:t>2</a:t>
            </a:r>
            <a:r>
              <a:rPr kumimoji="1" lang="zh-CN" altLang="en-US" sz="2400">
                <a:solidFill>
                  <a:srgbClr val="006600"/>
                </a:solidFill>
                <a:latin typeface="Times New Roman" panose="02020603050405020304" pitchFamily="18" charset="0"/>
                <a:ea typeface="楷体_GB2312" pitchFamily="49" charset="-122"/>
              </a:rPr>
              <a:t>、逻辑函数形式的变换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1702"/>
                                        </p:tgtEl>
                                        <p:attrNameLst>
                                          <p:attrName>style.visibility</p:attrName>
                                        </p:attrNameLst>
                                      </p:cBhvr>
                                      <p:to>
                                        <p:strVal val="visible"/>
                                      </p:to>
                                    </p:set>
                                    <p:animEffect transition="in" filter="wipe(up)">
                                      <p:cBhvr>
                                        <p:cTn id="7" dur="500"/>
                                        <p:tgtEl>
                                          <p:spTgt spid="541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170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541708"/>
                                        </p:tgtEl>
                                        <p:attrNameLst>
                                          <p:attrName>style.visibility</p:attrName>
                                        </p:attrNameLst>
                                      </p:cBhvr>
                                      <p:to>
                                        <p:strVal val="visible"/>
                                      </p:to>
                                    </p:set>
                                    <p:animEffect transition="in" filter="strips(downRight)">
                                      <p:cBhvr>
                                        <p:cTn id="16" dur="500"/>
                                        <p:tgtEl>
                                          <p:spTgt spid="5417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541698"/>
                                        </p:tgtEl>
                                        <p:attrNameLst>
                                          <p:attrName>style.visibility</p:attrName>
                                        </p:attrNameLst>
                                      </p:cBhvr>
                                      <p:to>
                                        <p:strVal val="visible"/>
                                      </p:to>
                                    </p:set>
                                    <p:animEffect transition="in" filter="strips(downRight)">
                                      <p:cBhvr>
                                        <p:cTn id="21" dur="500"/>
                                        <p:tgtEl>
                                          <p:spTgt spid="5416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541699"/>
                                        </p:tgtEl>
                                        <p:attrNameLst>
                                          <p:attrName>style.visibility</p:attrName>
                                        </p:attrNameLst>
                                      </p:cBhvr>
                                      <p:to>
                                        <p:strVal val="visible"/>
                                      </p:to>
                                    </p:set>
                                    <p:animEffect transition="in" filter="strips(downRight)">
                                      <p:cBhvr>
                                        <p:cTn id="26" dur="500"/>
                                        <p:tgtEl>
                                          <p:spTgt spid="5416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541700"/>
                                        </p:tgtEl>
                                        <p:attrNameLst>
                                          <p:attrName>style.visibility</p:attrName>
                                        </p:attrNameLst>
                                      </p:cBhvr>
                                      <p:to>
                                        <p:strVal val="visible"/>
                                      </p:to>
                                    </p:set>
                                    <p:animEffect transition="in" filter="strips(downRight)">
                                      <p:cBhvr>
                                        <p:cTn id="31" dur="500"/>
                                        <p:tgtEl>
                                          <p:spTgt spid="5417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41701"/>
                                        </p:tgtEl>
                                        <p:attrNameLst>
                                          <p:attrName>style.visibility</p:attrName>
                                        </p:attrNameLst>
                                      </p:cBhvr>
                                      <p:to>
                                        <p:strVal val="visible"/>
                                      </p:to>
                                    </p:set>
                                    <p:animEffect transition="in" filter="wipe(left)">
                                      <p:cBhvr>
                                        <p:cTn id="36" dur="500"/>
                                        <p:tgtEl>
                                          <p:spTgt spid="54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ChangeArrowheads="1"/>
          </p:cNvSpPr>
          <p:nvPr/>
        </p:nvSpPr>
        <p:spPr bwMode="auto">
          <a:xfrm>
            <a:off x="1763713" y="2233613"/>
            <a:ext cx="54737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2.4.1</a:t>
            </a:r>
            <a:r>
              <a:rPr lang="en-US" altLang="zh-CN" sz="2800">
                <a:solidFill>
                  <a:srgbClr val="FF0000"/>
                </a:solidFill>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用卡诺图表示逻辑函数</a:t>
            </a:r>
          </a:p>
        </p:txBody>
      </p:sp>
      <p:sp>
        <p:nvSpPr>
          <p:cNvPr id="34819" name="Rectangle 20"/>
          <p:cNvSpPr>
            <a:spLocks noChangeArrowheads="1"/>
          </p:cNvSpPr>
          <p:nvPr/>
        </p:nvSpPr>
        <p:spPr bwMode="auto">
          <a:xfrm>
            <a:off x="1173163" y="260350"/>
            <a:ext cx="60483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600">
                <a:solidFill>
                  <a:schemeClr val="accent2"/>
                </a:solidFill>
                <a:latin typeface="Times New Roman" panose="02020603050405020304" pitchFamily="18" charset="0"/>
                <a:ea typeface="楷体_GB2312" pitchFamily="49" charset="-122"/>
              </a:rPr>
              <a:t>2.4</a:t>
            </a:r>
            <a:r>
              <a:rPr lang="en-US" altLang="zh-CN" sz="3600">
                <a:solidFill>
                  <a:schemeClr val="accent2"/>
                </a:solidFill>
                <a:latin typeface="楷体_GB2312" pitchFamily="49" charset="-122"/>
                <a:ea typeface="楷体_GB2312" pitchFamily="49" charset="-122"/>
              </a:rPr>
              <a:t> </a:t>
            </a:r>
            <a:r>
              <a:rPr lang="zh-CN" altLang="en-US" sz="3600">
                <a:solidFill>
                  <a:schemeClr val="accent2"/>
                </a:solidFill>
                <a:latin typeface="楷体_GB2312" pitchFamily="49" charset="-122"/>
                <a:ea typeface="楷体_GB2312" pitchFamily="49" charset="-122"/>
              </a:rPr>
              <a:t>逻辑函数的卡诺图化简法</a:t>
            </a:r>
          </a:p>
        </p:txBody>
      </p:sp>
      <p:sp>
        <p:nvSpPr>
          <p:cNvPr id="34820" name="Rectangle 7"/>
          <p:cNvSpPr>
            <a:spLocks noChangeArrowheads="1"/>
          </p:cNvSpPr>
          <p:nvPr/>
        </p:nvSpPr>
        <p:spPr bwMode="auto">
          <a:xfrm>
            <a:off x="1763713" y="3068638"/>
            <a:ext cx="5041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FF0000"/>
                </a:solidFill>
                <a:latin typeface="Times New Roman" panose="02020603050405020304" pitchFamily="18" charset="0"/>
                <a:ea typeface="华文中宋" panose="02010600040101010101" pitchFamily="2" charset="-122"/>
              </a:rPr>
              <a:t> </a:t>
            </a:r>
            <a:r>
              <a:rPr lang="en-US" altLang="zh-CN" sz="2800">
                <a:solidFill>
                  <a:srgbClr val="FF0000"/>
                </a:solidFill>
                <a:latin typeface="Times New Roman" panose="02020603050405020304" pitchFamily="18" charset="0"/>
                <a:ea typeface="楷体_GB2312" pitchFamily="49" charset="-122"/>
              </a:rPr>
              <a:t>2.4.2 </a:t>
            </a:r>
            <a:r>
              <a:rPr lang="zh-CN" altLang="en-US" sz="2800">
                <a:solidFill>
                  <a:srgbClr val="FF0000"/>
                </a:solidFill>
                <a:latin typeface="楷体_GB2312" pitchFamily="49" charset="-122"/>
                <a:ea typeface="楷体_GB2312" pitchFamily="49" charset="-122"/>
              </a:rPr>
              <a:t>用卡诺图化简逻辑函数</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4213" y="2417763"/>
            <a:ext cx="75612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 </a:t>
            </a:r>
            <a:r>
              <a:rPr lang="en-US" altLang="zh-CN" sz="3200">
                <a:solidFill>
                  <a:srgbClr val="000066"/>
                </a:solidFill>
                <a:latin typeface="Times New Roman" panose="02020603050405020304" pitchFamily="18" charset="0"/>
                <a:ea typeface="楷体_GB2312" pitchFamily="49" charset="-122"/>
                <a:hlinkClick r:id="rId2" action="ppaction://hlinksldjump"/>
              </a:rPr>
              <a:t>2.1.1</a:t>
            </a:r>
            <a:r>
              <a:rPr lang="en-US" altLang="zh-CN" sz="3200">
                <a:solidFill>
                  <a:srgbClr val="000066"/>
                </a:solidFill>
                <a:latin typeface="楷体_GB2312" pitchFamily="49" charset="-122"/>
                <a:ea typeface="楷体_GB2312" pitchFamily="49" charset="-122"/>
                <a:hlinkClick r:id="rId2" action="ppaction://hlinksldjump"/>
              </a:rPr>
              <a:t>  </a:t>
            </a:r>
            <a:r>
              <a:rPr lang="zh-CN" altLang="en-US" sz="3200">
                <a:solidFill>
                  <a:srgbClr val="000066"/>
                </a:solidFill>
                <a:latin typeface="楷体_GB2312" pitchFamily="49" charset="-122"/>
                <a:ea typeface="楷体_GB2312" pitchFamily="49" charset="-122"/>
                <a:hlinkClick r:id="rId2" action="ppaction://hlinksldjump"/>
              </a:rPr>
              <a:t>逻辑代数的基本定律和恒等式</a:t>
            </a:r>
            <a:endParaRPr lang="zh-CN" altLang="en-US" sz="3200">
              <a:solidFill>
                <a:srgbClr val="000066"/>
              </a:solidFill>
              <a:latin typeface="楷体_GB2312" pitchFamily="49" charset="-122"/>
              <a:ea typeface="楷体_GB2312" pitchFamily="49" charset="-122"/>
            </a:endParaRPr>
          </a:p>
        </p:txBody>
      </p:sp>
      <p:sp>
        <p:nvSpPr>
          <p:cNvPr id="4099" name="Rectangle 3"/>
          <p:cNvSpPr>
            <a:spLocks noChangeArrowheads="1"/>
          </p:cNvSpPr>
          <p:nvPr/>
        </p:nvSpPr>
        <p:spPr bwMode="auto">
          <a:xfrm>
            <a:off x="900113" y="1192213"/>
            <a:ext cx="678656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solidFill>
                  <a:srgbClr val="CC0000"/>
                </a:solidFill>
                <a:latin typeface="Times New Roman" panose="02020603050405020304" pitchFamily="18" charset="0"/>
                <a:ea typeface="楷体_GB2312" pitchFamily="49" charset="-122"/>
              </a:rPr>
              <a:t>2.1</a:t>
            </a:r>
            <a:r>
              <a:rPr lang="en-US" altLang="zh-CN" sz="3600">
                <a:solidFill>
                  <a:srgbClr val="CC0000"/>
                </a:solidFill>
                <a:latin typeface="楷体_GB2312" pitchFamily="49" charset="-122"/>
                <a:ea typeface="楷体_GB2312" pitchFamily="49" charset="-122"/>
              </a:rPr>
              <a:t>  </a:t>
            </a:r>
            <a:r>
              <a:rPr lang="zh-CN" altLang="en-US" sz="3600">
                <a:solidFill>
                  <a:srgbClr val="CC0000"/>
                </a:solidFill>
                <a:latin typeface="楷体_GB2312" pitchFamily="49" charset="-122"/>
                <a:ea typeface="楷体_GB2312" pitchFamily="49" charset="-122"/>
              </a:rPr>
              <a:t>逻辑代数的基本定律与规则</a:t>
            </a:r>
          </a:p>
        </p:txBody>
      </p:sp>
      <p:sp>
        <p:nvSpPr>
          <p:cNvPr id="4100" name="Rectangle 5"/>
          <p:cNvSpPr>
            <a:spLocks noChangeArrowheads="1"/>
          </p:cNvSpPr>
          <p:nvPr/>
        </p:nvSpPr>
        <p:spPr bwMode="auto">
          <a:xfrm>
            <a:off x="755650" y="3497263"/>
            <a:ext cx="7561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3" action="ppaction://hlinksldjump"/>
              </a:rPr>
              <a:t>2.1.2</a:t>
            </a:r>
            <a:r>
              <a:rPr lang="en-US" altLang="zh-CN" sz="3200">
                <a:solidFill>
                  <a:srgbClr val="000066"/>
                </a:solidFill>
                <a:latin typeface="楷体_GB2312" pitchFamily="49" charset="-122"/>
                <a:ea typeface="楷体_GB2312" pitchFamily="49" charset="-122"/>
                <a:hlinkClick r:id="rId3" action="ppaction://hlinksldjump"/>
              </a:rPr>
              <a:t>  </a:t>
            </a:r>
            <a:r>
              <a:rPr lang="zh-CN" altLang="en-US" sz="3200">
                <a:solidFill>
                  <a:srgbClr val="000066"/>
                </a:solidFill>
                <a:latin typeface="楷体_GB2312" pitchFamily="49" charset="-122"/>
                <a:ea typeface="楷体_GB2312" pitchFamily="49" charset="-122"/>
                <a:hlinkClick r:id="rId3" action="ppaction://hlinksldjump"/>
              </a:rPr>
              <a:t>逻辑代数的基本规则</a:t>
            </a:r>
            <a:endParaRPr lang="zh-CN" altLang="en-US" sz="3200">
              <a:solidFill>
                <a:srgbClr val="000066"/>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auto">
          <a:xfrm>
            <a:off x="476250" y="1860550"/>
            <a:ext cx="8191500" cy="405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tabLst>
                <a:tab pos="630238" algn="l"/>
                <a:tab pos="4392613" algn="r"/>
              </a:tabLst>
              <a:defRPr b="1">
                <a:solidFill>
                  <a:schemeClr val="tx1"/>
                </a:solidFill>
                <a:latin typeface="Arial Narrow" panose="020B0606020202030204" pitchFamily="34" charset="0"/>
                <a:ea typeface="宋体" panose="02010600030101010101" pitchFamily="2" charset="-122"/>
              </a:defRPr>
            </a:lvl1pPr>
            <a:lvl2pPr marL="800100" indent="-342900">
              <a:tabLst>
                <a:tab pos="630238" algn="l"/>
                <a:tab pos="4392613" algn="r"/>
              </a:tabLst>
              <a:defRPr b="1">
                <a:solidFill>
                  <a:schemeClr val="tx1"/>
                </a:solidFill>
                <a:latin typeface="Arial Narrow" panose="020B0606020202030204" pitchFamily="34" charset="0"/>
                <a:ea typeface="宋体" panose="02010600030101010101" pitchFamily="2" charset="-122"/>
              </a:defRPr>
            </a:lvl2pPr>
            <a:lvl3pPr marL="1257300" indent="-342900">
              <a:tabLst>
                <a:tab pos="630238" algn="l"/>
                <a:tab pos="4392613" algn="r"/>
              </a:tabLst>
              <a:defRPr b="1">
                <a:solidFill>
                  <a:schemeClr val="tx1"/>
                </a:solidFill>
                <a:latin typeface="Arial Narrow" panose="020B0606020202030204" pitchFamily="34" charset="0"/>
                <a:ea typeface="宋体" panose="02010600030101010101" pitchFamily="2" charset="-122"/>
              </a:defRPr>
            </a:lvl3pPr>
            <a:lvl4pPr marL="1714500" indent="-342900">
              <a:tabLst>
                <a:tab pos="630238" algn="l"/>
                <a:tab pos="4392613" algn="r"/>
              </a:tabLst>
              <a:defRPr b="1">
                <a:solidFill>
                  <a:schemeClr val="tx1"/>
                </a:solidFill>
                <a:latin typeface="Arial Narrow" panose="020B0606020202030204" pitchFamily="34" charset="0"/>
                <a:ea typeface="宋体" panose="02010600030101010101" pitchFamily="2" charset="-122"/>
              </a:defRPr>
            </a:lvl4pPr>
            <a:lvl5pPr marL="2171700" indent="-342900">
              <a:tabLst>
                <a:tab pos="630238" algn="l"/>
                <a:tab pos="4392613" algn="r"/>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630238"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55000"/>
              </a:lnSpc>
            </a:pPr>
            <a:r>
              <a:rPr lang="en-US" altLang="zh-CN" sz="2400">
                <a:solidFill>
                  <a:srgbClr val="000066"/>
                </a:solidFill>
                <a:latin typeface="Times New Roman" panose="02020603050405020304" pitchFamily="18" charset="0"/>
                <a:ea typeface="楷体_GB2312" pitchFamily="49" charset="-122"/>
              </a:rPr>
              <a:t>    1.</a:t>
            </a:r>
            <a:r>
              <a:rPr lang="zh-CN" altLang="en-US" sz="2400">
                <a:solidFill>
                  <a:srgbClr val="000066"/>
                </a:solidFill>
                <a:latin typeface="楷体_GB2312" pitchFamily="49" charset="-122"/>
                <a:ea typeface="楷体_GB2312" pitchFamily="49" charset="-122"/>
              </a:rPr>
              <a:t>逻辑代数与普通代数的公式易混淆，化简过程要求对所有公式熟练掌握。</a:t>
            </a:r>
          </a:p>
          <a:p>
            <a:pPr eaLnBrk="1" hangingPunct="1">
              <a:lnSpc>
                <a:spcPct val="155000"/>
              </a:lnSpc>
            </a:pPr>
            <a:r>
              <a:rPr lang="zh-CN" altLang="en-US" sz="2400">
                <a:solidFill>
                  <a:srgbClr val="000066"/>
                </a:solidFill>
                <a:latin typeface="Times New Roman" panose="02020603050405020304" pitchFamily="18" charset="0"/>
                <a:ea typeface="楷体_GB2312" pitchFamily="49" charset="-122"/>
              </a:rPr>
              <a:t>    </a:t>
            </a:r>
            <a:r>
              <a:rPr lang="en-US" altLang="zh-CN" sz="24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楷体_GB2312" pitchFamily="49" charset="-122"/>
                <a:ea typeface="楷体_GB2312" pitchFamily="49" charset="-122"/>
              </a:rPr>
              <a:t>代数法化简无一套完善的方法可循，它依赖于人的经验和灵活性。</a:t>
            </a:r>
          </a:p>
          <a:p>
            <a:pPr eaLnBrk="1" hangingPunct="1">
              <a:lnSpc>
                <a:spcPct val="155000"/>
              </a:lnSpc>
            </a:pPr>
            <a:r>
              <a:rPr lang="zh-CN" altLang="en-US" sz="2400">
                <a:solidFill>
                  <a:srgbClr val="000066"/>
                </a:solidFill>
                <a:latin typeface="Times New Roman" panose="02020603050405020304" pitchFamily="18" charset="0"/>
                <a:ea typeface="楷体_GB2312" pitchFamily="49" charset="-122"/>
              </a:rPr>
              <a:t>    </a:t>
            </a:r>
            <a:r>
              <a:rPr lang="en-US" altLang="zh-CN" sz="24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楷体_GB2312" pitchFamily="49" charset="-122"/>
                <a:ea typeface="楷体_GB2312" pitchFamily="49" charset="-122"/>
              </a:rPr>
              <a:t>用这种化简方法技巧强，较难掌握。特别是对代数化简后得到的逻辑表达式是否是最简式的判断有一定困难。</a:t>
            </a:r>
          </a:p>
          <a:p>
            <a:pPr eaLnBrk="1" hangingPunct="1">
              <a:lnSpc>
                <a:spcPct val="155000"/>
              </a:lnSpc>
            </a:pPr>
            <a:r>
              <a:rPr lang="zh-CN" altLang="en-US" sz="2400">
                <a:solidFill>
                  <a:srgbClr val="000066"/>
                </a:solidFill>
                <a:latin typeface="楷体_GB2312" pitchFamily="49" charset="-122"/>
                <a:ea typeface="楷体_GB2312" pitchFamily="49" charset="-122"/>
              </a:rPr>
              <a:t> 卡诺图法可以比较简便地得到最简的逻辑表达式。</a:t>
            </a:r>
          </a:p>
        </p:txBody>
      </p:sp>
      <p:sp>
        <p:nvSpPr>
          <p:cNvPr id="35843" name="Rectangle 3"/>
          <p:cNvSpPr>
            <a:spLocks noChangeArrowheads="1"/>
          </p:cNvSpPr>
          <p:nvPr/>
        </p:nvSpPr>
        <p:spPr bwMode="auto">
          <a:xfrm>
            <a:off x="612775" y="1239838"/>
            <a:ext cx="53276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135000"/>
              </a:lnSpc>
            </a:pPr>
            <a:r>
              <a:rPr lang="zh-CN" altLang="en-US" sz="2400">
                <a:solidFill>
                  <a:srgbClr val="000066"/>
                </a:solidFill>
                <a:latin typeface="楷体_GB2312" pitchFamily="49" charset="-122"/>
                <a:ea typeface="楷体_GB2312" pitchFamily="49" charset="-122"/>
              </a:rPr>
              <a:t>  代数法化简在使用中遇到的困难：</a:t>
            </a:r>
          </a:p>
        </p:txBody>
      </p:sp>
      <p:sp>
        <p:nvSpPr>
          <p:cNvPr id="35844" name="Rectangle 20"/>
          <p:cNvSpPr>
            <a:spLocks noChangeArrowheads="1"/>
          </p:cNvSpPr>
          <p:nvPr/>
        </p:nvSpPr>
        <p:spPr bwMode="auto">
          <a:xfrm>
            <a:off x="1173163" y="260350"/>
            <a:ext cx="60483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600">
                <a:solidFill>
                  <a:schemeClr val="accent2"/>
                </a:solidFill>
                <a:latin typeface="Times New Roman" panose="02020603050405020304" pitchFamily="18" charset="0"/>
                <a:ea typeface="楷体_GB2312" pitchFamily="49" charset="-122"/>
              </a:rPr>
              <a:t>2.4</a:t>
            </a:r>
            <a:r>
              <a:rPr lang="en-US" altLang="zh-CN" sz="3600">
                <a:solidFill>
                  <a:schemeClr val="accent2"/>
                </a:solidFill>
                <a:latin typeface="楷体_GB2312" pitchFamily="49" charset="-122"/>
                <a:ea typeface="楷体_GB2312" pitchFamily="49" charset="-122"/>
              </a:rPr>
              <a:t> </a:t>
            </a:r>
            <a:r>
              <a:rPr lang="zh-CN" altLang="en-US" sz="3600">
                <a:solidFill>
                  <a:schemeClr val="accent2"/>
                </a:solidFill>
                <a:latin typeface="楷体_GB2312" pitchFamily="49" charset="-122"/>
                <a:ea typeface="楷体_GB2312" pitchFamily="49" charset="-122"/>
              </a:rPr>
              <a:t>逻辑函数的卡诺图化简法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3746"/>
                                        </p:tgtEl>
                                        <p:attrNameLst>
                                          <p:attrName>style.visibility</p:attrName>
                                        </p:attrNameLst>
                                      </p:cBhvr>
                                      <p:to>
                                        <p:strVal val="visible"/>
                                      </p:to>
                                    </p:set>
                                    <p:animEffect transition="in" filter="wipe(up)">
                                      <p:cBhvr>
                                        <p:cTn id="7" dur="3000"/>
                                        <p:tgtEl>
                                          <p:spTgt spid="543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4.1</a:t>
            </a:r>
            <a:r>
              <a:rPr kumimoji="1" lang="zh-CN" altLang="en-US" sz="2400">
                <a:solidFill>
                  <a:srgbClr val="CC0000"/>
                </a:solidFill>
                <a:latin typeface="Times New Roman" panose="02020603050405020304" pitchFamily="18" charset="0"/>
                <a:ea typeface="楷体_GB2312" pitchFamily="49" charset="-122"/>
              </a:rPr>
              <a:t>　用卡诺图表示逻辑函数</a:t>
            </a:r>
          </a:p>
        </p:txBody>
      </p:sp>
      <p:sp>
        <p:nvSpPr>
          <p:cNvPr id="36867" name="Rectangle 33"/>
          <p:cNvSpPr>
            <a:spLocks noChangeArrowheads="1"/>
          </p:cNvSpPr>
          <p:nvPr/>
        </p:nvSpPr>
        <p:spPr bwMode="auto">
          <a:xfrm>
            <a:off x="222250" y="539750"/>
            <a:ext cx="30972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卡诺图的引出</a:t>
            </a:r>
          </a:p>
        </p:txBody>
      </p:sp>
      <p:sp>
        <p:nvSpPr>
          <p:cNvPr id="24" name="Text Box 8"/>
          <p:cNvSpPr txBox="1">
            <a:spLocks noChangeArrowheads="1"/>
          </p:cNvSpPr>
          <p:nvPr/>
        </p:nvSpPr>
        <p:spPr bwMode="auto">
          <a:xfrm>
            <a:off x="406400" y="4598988"/>
            <a:ext cx="8486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200">
                <a:solidFill>
                  <a:srgbClr val="33CC33"/>
                </a:solidFill>
                <a:latin typeface="Arial" panose="020B0604020202020204" pitchFamily="34" charset="0"/>
                <a:ea typeface="楷体_GB2312" pitchFamily="49" charset="-122"/>
              </a:rPr>
              <a:t>【</a:t>
            </a:r>
            <a:r>
              <a:rPr lang="zh-CN" altLang="en-US" sz="2200">
                <a:solidFill>
                  <a:srgbClr val="33CC33"/>
                </a:solidFill>
                <a:latin typeface="Arial" panose="020B0604020202020204" pitchFamily="34" charset="0"/>
                <a:ea typeface="楷体_GB2312" pitchFamily="49" charset="-122"/>
              </a:rPr>
              <a:t>几何相邻</a:t>
            </a:r>
            <a:r>
              <a:rPr lang="en-US" altLang="zh-CN" sz="2200">
                <a:solidFill>
                  <a:srgbClr val="33CC33"/>
                </a:solidFill>
                <a:latin typeface="Arial" panose="020B0604020202020204" pitchFamily="34" charset="0"/>
                <a:ea typeface="楷体_GB2312" pitchFamily="49" charset="-122"/>
              </a:rPr>
              <a:t>】</a:t>
            </a:r>
            <a:r>
              <a:rPr lang="en-US" altLang="zh-CN" sz="2200">
                <a:latin typeface="Arial" panose="020B0604020202020204" pitchFamily="34" charset="0"/>
              </a:rPr>
              <a:t>——</a:t>
            </a:r>
            <a:r>
              <a:rPr lang="zh-CN" altLang="en-US" sz="2200">
                <a:latin typeface="Arial" panose="020B0604020202020204" pitchFamily="34" charset="0"/>
              </a:rPr>
              <a:t>即位置相邻，某一方格和其它方格具有共同的边</a:t>
            </a:r>
          </a:p>
        </p:txBody>
      </p:sp>
      <p:sp>
        <p:nvSpPr>
          <p:cNvPr id="25" name="Text Box 9"/>
          <p:cNvSpPr txBox="1">
            <a:spLocks noChangeArrowheads="1"/>
          </p:cNvSpPr>
          <p:nvPr/>
        </p:nvSpPr>
        <p:spPr bwMode="auto">
          <a:xfrm>
            <a:off x="-26988" y="2878138"/>
            <a:ext cx="89201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200">
                <a:latin typeface="楷体_GB2312" pitchFamily="49" charset="-122"/>
                <a:ea typeface="楷体_GB2312" pitchFamily="49" charset="-122"/>
              </a:rPr>
              <a:t>   </a:t>
            </a:r>
            <a:r>
              <a:rPr lang="en-US" altLang="zh-CN" sz="2200">
                <a:solidFill>
                  <a:srgbClr val="339933"/>
                </a:solidFill>
                <a:latin typeface="楷体_GB2312" pitchFamily="49" charset="-122"/>
                <a:ea typeface="楷体_GB2312" pitchFamily="49" charset="-122"/>
              </a:rPr>
              <a:t>【</a:t>
            </a:r>
            <a:r>
              <a:rPr lang="zh-CN" altLang="en-US" sz="2200">
                <a:solidFill>
                  <a:srgbClr val="339933"/>
                </a:solidFill>
                <a:latin typeface="楷体_GB2312" pitchFamily="49" charset="-122"/>
                <a:ea typeface="楷体_GB2312" pitchFamily="49" charset="-122"/>
              </a:rPr>
              <a:t>逻辑相邻</a:t>
            </a:r>
            <a:r>
              <a:rPr lang="en-US" altLang="zh-CN" sz="2200">
                <a:solidFill>
                  <a:srgbClr val="339933"/>
                </a:solidFill>
                <a:latin typeface="楷体_GB2312" pitchFamily="49" charset="-122"/>
                <a:ea typeface="楷体_GB2312" pitchFamily="49" charset="-122"/>
              </a:rPr>
              <a:t>】</a:t>
            </a:r>
            <a:r>
              <a:rPr lang="en-US" altLang="zh-CN" sz="2200">
                <a:latin typeface="Arial" panose="020B0604020202020204" pitchFamily="34" charset="0"/>
              </a:rPr>
              <a:t>——</a:t>
            </a:r>
            <a:r>
              <a:rPr lang="zh-CN" altLang="en-US" sz="2200">
                <a:latin typeface="Arial" panose="020B0604020202020204" pitchFamily="34" charset="0"/>
              </a:rPr>
              <a:t>对于两个最小项，组成它们的变量中，只有一个不同，其余都相同</a:t>
            </a:r>
            <a:endParaRPr lang="en-US" altLang="zh-CN" sz="2200">
              <a:latin typeface="Arial" panose="020B0604020202020204" pitchFamily="34" charset="0"/>
            </a:endParaRPr>
          </a:p>
        </p:txBody>
      </p:sp>
      <p:graphicFrame>
        <p:nvGraphicFramePr>
          <p:cNvPr id="26" name="Object 10"/>
          <p:cNvGraphicFramePr>
            <a:graphicFrameLocks noChangeAspect="1"/>
          </p:cNvGraphicFramePr>
          <p:nvPr/>
        </p:nvGraphicFramePr>
        <p:xfrm>
          <a:off x="5000625" y="3789363"/>
          <a:ext cx="1587500" cy="461962"/>
        </p:xfrm>
        <a:graphic>
          <a:graphicData uri="http://schemas.openxmlformats.org/presentationml/2006/ole">
            <mc:AlternateContent xmlns:mc="http://schemas.openxmlformats.org/markup-compatibility/2006">
              <mc:Choice xmlns:v="urn:schemas-microsoft-com:vml" Requires="v">
                <p:oleObj spid="_x0000_s36886" name="Equation" r:id="rId3" imgW="781090" imgH="209731" progId="Equation.DSMT4">
                  <p:embed/>
                </p:oleObj>
              </mc:Choice>
              <mc:Fallback>
                <p:oleObj name="Equation" r:id="rId3" imgW="781090" imgH="209731"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3789363"/>
                        <a:ext cx="158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Text Box 11"/>
          <p:cNvSpPr txBox="1">
            <a:spLocks noChangeArrowheads="1"/>
          </p:cNvSpPr>
          <p:nvPr/>
        </p:nvSpPr>
        <p:spPr bwMode="auto">
          <a:xfrm>
            <a:off x="1493838" y="3811588"/>
            <a:ext cx="420687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楷体_GB2312" pitchFamily="49" charset="-122"/>
              </a:rPr>
              <a:t>如三变量最小项</a:t>
            </a:r>
            <a:r>
              <a:rPr lang="en-US" altLang="zh-CN" sz="2400" i="1">
                <a:solidFill>
                  <a:srgbClr val="000066"/>
                </a:solidFill>
                <a:latin typeface="Times New Roman" panose="02020603050405020304" pitchFamily="18" charset="0"/>
              </a:rPr>
              <a:t>m</a:t>
            </a:r>
            <a:r>
              <a:rPr lang="en-US" altLang="zh-CN" sz="2400" baseline="-25000">
                <a:solidFill>
                  <a:srgbClr val="000066"/>
                </a:solidFill>
                <a:latin typeface="Times New Roman" panose="02020603050405020304" pitchFamily="18" charset="0"/>
              </a:rPr>
              <a:t>6</a:t>
            </a:r>
            <a:r>
              <a:rPr lang="zh-CN" altLang="en-US" sz="2400">
                <a:latin typeface="Arial" panose="020B0604020202020204" pitchFamily="34" charset="0"/>
                <a:ea typeface="楷体_GB2312" pitchFamily="49" charset="-122"/>
              </a:rPr>
              <a:t>和</a:t>
            </a:r>
            <a:r>
              <a:rPr lang="en-US" altLang="zh-CN" sz="2400" i="1">
                <a:solidFill>
                  <a:srgbClr val="000066"/>
                </a:solidFill>
                <a:latin typeface="Times New Roman" panose="02020603050405020304" pitchFamily="18" charset="0"/>
              </a:rPr>
              <a:t>m</a:t>
            </a:r>
            <a:r>
              <a:rPr lang="en-US" altLang="zh-CN" sz="2400" baseline="-25000">
                <a:solidFill>
                  <a:srgbClr val="000066"/>
                </a:solidFill>
                <a:latin typeface="Times New Roman" panose="02020603050405020304" pitchFamily="18" charset="0"/>
              </a:rPr>
              <a:t>7</a:t>
            </a:r>
            <a:r>
              <a:rPr lang="en-US" altLang="zh-CN" sz="2400">
                <a:latin typeface="Arial" panose="020B0604020202020204" pitchFamily="34" charset="0"/>
                <a:ea typeface="楷体_GB2312" pitchFamily="49" charset="-122"/>
              </a:rPr>
              <a:t>:</a:t>
            </a:r>
            <a:endParaRPr lang="zh-CN" altLang="en-US" sz="2400">
              <a:latin typeface="Arial" panose="020B0604020202020204" pitchFamily="34" charset="0"/>
              <a:ea typeface="楷体_GB2312" pitchFamily="49" charset="-122"/>
            </a:endParaRPr>
          </a:p>
        </p:txBody>
      </p:sp>
      <p:sp>
        <p:nvSpPr>
          <p:cNvPr id="31" name="Text Box 6"/>
          <p:cNvSpPr txBox="1">
            <a:spLocks noChangeArrowheads="1"/>
          </p:cNvSpPr>
          <p:nvPr/>
        </p:nvSpPr>
        <p:spPr bwMode="auto">
          <a:xfrm>
            <a:off x="319088" y="1093788"/>
            <a:ext cx="8574087" cy="157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nSpc>
                <a:spcPct val="135000"/>
              </a:lnSpc>
              <a:spcBef>
                <a:spcPct val="50000"/>
              </a:spcBef>
            </a:pPr>
            <a:r>
              <a:rPr lang="zh-CN" altLang="en-US" sz="2400">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卡诺图：</a:t>
            </a:r>
            <a:r>
              <a:rPr lang="zh-CN" altLang="en-US" sz="2400">
                <a:latin typeface="楷体_GB2312" pitchFamily="49" charset="-122"/>
                <a:ea typeface="楷体_GB2312" pitchFamily="49" charset="-122"/>
              </a:rPr>
              <a:t>将</a:t>
            </a:r>
            <a:r>
              <a:rPr lang="en-US" altLang="zh-CN" sz="2400" i="1">
                <a:latin typeface="Times New Roman" panose="02020603050405020304" pitchFamily="18" charset="0"/>
                <a:ea typeface="楷体_GB2312" pitchFamily="49" charset="-122"/>
              </a:rPr>
              <a:t>n</a:t>
            </a:r>
            <a:r>
              <a:rPr lang="zh-CN" altLang="en-US" sz="2400">
                <a:latin typeface="楷体_GB2312" pitchFamily="49" charset="-122"/>
                <a:ea typeface="楷体_GB2312" pitchFamily="49" charset="-122"/>
              </a:rPr>
              <a:t>变量的全部最小项都用小方块表示，并使具有</a:t>
            </a:r>
            <a:r>
              <a:rPr lang="en-US" altLang="zh-CN" sz="2400">
                <a:latin typeface="楷体_GB2312" pitchFamily="49" charset="-122"/>
                <a:ea typeface="楷体_GB2312" pitchFamily="49" charset="-122"/>
              </a:rPr>
              <a:t>【</a:t>
            </a:r>
            <a:r>
              <a:rPr lang="zh-CN" altLang="en-US" sz="2400">
                <a:solidFill>
                  <a:srgbClr val="00B050"/>
                </a:solidFill>
                <a:latin typeface="楷体_GB2312" pitchFamily="49" charset="-122"/>
                <a:ea typeface="楷体_GB2312" pitchFamily="49" charset="-122"/>
              </a:rPr>
              <a:t>逻辑相邻</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的最小项在几何位置上也相邻地排列起来</a:t>
            </a:r>
            <a:r>
              <a:rPr lang="en-US" altLang="zh-CN" sz="2400">
                <a:latin typeface="楷体_GB2312" pitchFamily="49" charset="-122"/>
                <a:ea typeface="楷体_GB2312" pitchFamily="49" charset="-122"/>
              </a:rPr>
              <a:t>【</a:t>
            </a:r>
            <a:r>
              <a:rPr lang="zh-CN" altLang="en-US" sz="2400">
                <a:solidFill>
                  <a:srgbClr val="00B050"/>
                </a:solidFill>
                <a:latin typeface="楷体_GB2312" pitchFamily="49" charset="-122"/>
                <a:ea typeface="楷体_GB2312" pitchFamily="49" charset="-122"/>
              </a:rPr>
              <a:t>几何相邻</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，所得到的图形叫</a:t>
            </a:r>
            <a:r>
              <a:rPr lang="en-US" altLang="zh-CN" sz="2400" i="1">
                <a:latin typeface="Times New Roman" panose="02020603050405020304" pitchFamily="18" charset="0"/>
                <a:ea typeface="楷体_GB2312" pitchFamily="49" charset="-122"/>
              </a:rPr>
              <a:t>n</a:t>
            </a:r>
            <a:r>
              <a:rPr lang="zh-CN" altLang="en-US" sz="2400">
                <a:latin typeface="楷体_GB2312" pitchFamily="49" charset="-122"/>
                <a:ea typeface="楷体_GB2312" pitchFamily="49" charset="-122"/>
              </a:rPr>
              <a:t>变量的</a:t>
            </a:r>
            <a:r>
              <a:rPr lang="zh-CN" altLang="en-US" sz="2400">
                <a:solidFill>
                  <a:srgbClr val="FF0000"/>
                </a:solidFill>
                <a:latin typeface="楷体_GB2312" pitchFamily="49" charset="-122"/>
                <a:ea typeface="楷体_GB2312" pitchFamily="49" charset="-122"/>
              </a:rPr>
              <a:t>卡诺图</a:t>
            </a:r>
          </a:p>
        </p:txBody>
      </p:sp>
      <p:grpSp>
        <p:nvGrpSpPr>
          <p:cNvPr id="38" name="Group 14"/>
          <p:cNvGrpSpPr>
            <a:grpSpLocks/>
          </p:cNvGrpSpPr>
          <p:nvPr/>
        </p:nvGrpSpPr>
        <p:grpSpPr bwMode="auto">
          <a:xfrm>
            <a:off x="3668713" y="5418138"/>
            <a:ext cx="1530350" cy="584200"/>
            <a:chOff x="1859" y="3748"/>
            <a:chExt cx="964" cy="368"/>
          </a:xfrm>
        </p:grpSpPr>
        <p:sp>
          <p:nvSpPr>
            <p:cNvPr id="36874" name="Rectangle 15"/>
            <p:cNvSpPr>
              <a:spLocks noChangeArrowheads="1"/>
            </p:cNvSpPr>
            <p:nvPr/>
          </p:nvSpPr>
          <p:spPr bwMode="auto">
            <a:xfrm>
              <a:off x="2369" y="3752"/>
              <a:ext cx="45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indent="14288">
                <a:defRPr b="1">
                  <a:solidFill>
                    <a:schemeClr val="tx1"/>
                  </a:solidFill>
                  <a:latin typeface="Arial Narrow" panose="020B0606020202030204" pitchFamily="34" charset="0"/>
                  <a:ea typeface="宋体" panose="02010600030101010101" pitchFamily="2" charset="-122"/>
                </a:defRPr>
              </a:lvl2pPr>
              <a:lvl3pPr indent="-4763">
                <a:defRPr b="1">
                  <a:solidFill>
                    <a:schemeClr val="tx1"/>
                  </a:solidFill>
                  <a:latin typeface="Arial Narrow" panose="020B0606020202030204" pitchFamily="34" charset="0"/>
                  <a:ea typeface="宋体" panose="02010600030101010101" pitchFamily="2" charset="-122"/>
                </a:defRPr>
              </a:lvl3pPr>
              <a:lvl4pPr indent="-65088">
                <a:defRPr b="1">
                  <a:solidFill>
                    <a:schemeClr val="tx1"/>
                  </a:solidFill>
                  <a:latin typeface="Arial Narrow" panose="020B0606020202030204" pitchFamily="34" charset="0"/>
                  <a:ea typeface="宋体" panose="02010600030101010101" pitchFamily="2" charset="-122"/>
                </a:defRPr>
              </a:lvl4pPr>
              <a:lvl5pPr indent="-133350">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20000"/>
                </a:spcBef>
                <a:buClr>
                  <a:schemeClr val="accent2"/>
                </a:buClr>
                <a:buFont typeface="Wingdings" panose="05000000000000000000" pitchFamily="2" charset="2"/>
                <a:buNone/>
              </a:pPr>
              <a:endParaRPr lang="en-GB" altLang="zh-CN" sz="2600">
                <a:ea typeface="楷体_GB2312" pitchFamily="49" charset="-122"/>
              </a:endParaRPr>
            </a:p>
          </p:txBody>
        </p:sp>
        <p:sp>
          <p:nvSpPr>
            <p:cNvPr id="36875" name="Rectangle 16"/>
            <p:cNvSpPr>
              <a:spLocks noChangeArrowheads="1"/>
            </p:cNvSpPr>
            <p:nvPr/>
          </p:nvSpPr>
          <p:spPr bwMode="auto">
            <a:xfrm>
              <a:off x="1859" y="3752"/>
              <a:ext cx="51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indent="14288">
                <a:defRPr b="1">
                  <a:solidFill>
                    <a:schemeClr val="tx1"/>
                  </a:solidFill>
                  <a:latin typeface="Arial Narrow" panose="020B0606020202030204" pitchFamily="34" charset="0"/>
                  <a:ea typeface="宋体" panose="02010600030101010101" pitchFamily="2" charset="-122"/>
                </a:defRPr>
              </a:lvl2pPr>
              <a:lvl3pPr indent="-4763">
                <a:defRPr b="1">
                  <a:solidFill>
                    <a:schemeClr val="tx1"/>
                  </a:solidFill>
                  <a:latin typeface="Arial Narrow" panose="020B0606020202030204" pitchFamily="34" charset="0"/>
                  <a:ea typeface="宋体" panose="02010600030101010101" pitchFamily="2" charset="-122"/>
                </a:defRPr>
              </a:lvl3pPr>
              <a:lvl4pPr indent="-65088">
                <a:defRPr b="1">
                  <a:solidFill>
                    <a:schemeClr val="tx1"/>
                  </a:solidFill>
                  <a:latin typeface="Arial Narrow" panose="020B0606020202030204" pitchFamily="34" charset="0"/>
                  <a:ea typeface="宋体" panose="02010600030101010101" pitchFamily="2" charset="-122"/>
                </a:defRPr>
              </a:lvl4pPr>
              <a:lvl5pPr indent="-133350">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20000"/>
                </a:spcBef>
                <a:buClr>
                  <a:schemeClr val="accent2"/>
                </a:buClr>
                <a:buFont typeface="Wingdings" panose="05000000000000000000" pitchFamily="2" charset="2"/>
                <a:buNone/>
              </a:pPr>
              <a:endParaRPr lang="en-GB" altLang="zh-CN" sz="2600">
                <a:ea typeface="楷体_GB2312" pitchFamily="49" charset="-122"/>
              </a:endParaRPr>
            </a:p>
          </p:txBody>
        </p:sp>
        <p:sp>
          <p:nvSpPr>
            <p:cNvPr id="36876" name="Line 17"/>
            <p:cNvSpPr>
              <a:spLocks noChangeShapeType="1"/>
            </p:cNvSpPr>
            <p:nvPr/>
          </p:nvSpPr>
          <p:spPr bwMode="auto">
            <a:xfrm>
              <a:off x="1859" y="3752"/>
              <a:ext cx="9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Line 18"/>
            <p:cNvSpPr>
              <a:spLocks noChangeShapeType="1"/>
            </p:cNvSpPr>
            <p:nvPr/>
          </p:nvSpPr>
          <p:spPr bwMode="auto">
            <a:xfrm>
              <a:off x="1859" y="4116"/>
              <a:ext cx="9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8" name="Line 19"/>
            <p:cNvSpPr>
              <a:spLocks noChangeShapeType="1"/>
            </p:cNvSpPr>
            <p:nvPr/>
          </p:nvSpPr>
          <p:spPr bwMode="auto">
            <a:xfrm>
              <a:off x="1859" y="3752"/>
              <a:ext cx="0" cy="3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Line 20"/>
            <p:cNvSpPr>
              <a:spLocks noChangeShapeType="1"/>
            </p:cNvSpPr>
            <p:nvPr/>
          </p:nvSpPr>
          <p:spPr bwMode="auto">
            <a:xfrm>
              <a:off x="2369" y="3752"/>
              <a:ext cx="0" cy="3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0" name="Line 21"/>
            <p:cNvSpPr>
              <a:spLocks noChangeShapeType="1"/>
            </p:cNvSpPr>
            <p:nvPr/>
          </p:nvSpPr>
          <p:spPr bwMode="auto">
            <a:xfrm>
              <a:off x="2823" y="3752"/>
              <a:ext cx="0" cy="3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1" name="Rectangle 22"/>
            <p:cNvSpPr>
              <a:spLocks noChangeArrowheads="1"/>
            </p:cNvSpPr>
            <p:nvPr/>
          </p:nvSpPr>
          <p:spPr bwMode="auto">
            <a:xfrm>
              <a:off x="2426" y="3748"/>
              <a:ext cx="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800" i="1">
                  <a:solidFill>
                    <a:srgbClr val="000066"/>
                  </a:solidFill>
                  <a:latin typeface="Times New Roman" panose="02020603050405020304" pitchFamily="18" charset="0"/>
                </a:rPr>
                <a:t>m</a:t>
              </a:r>
              <a:r>
                <a:rPr lang="en-US" altLang="zh-CN" sz="2800" baseline="-25000">
                  <a:solidFill>
                    <a:srgbClr val="000066"/>
                  </a:solidFill>
                  <a:latin typeface="Times New Roman" panose="02020603050405020304" pitchFamily="18" charset="0"/>
                </a:rPr>
                <a:t>1</a:t>
              </a:r>
            </a:p>
          </p:txBody>
        </p:sp>
        <p:sp>
          <p:nvSpPr>
            <p:cNvPr id="36882" name="Rectangle 23"/>
            <p:cNvSpPr>
              <a:spLocks noChangeArrowheads="1"/>
            </p:cNvSpPr>
            <p:nvPr/>
          </p:nvSpPr>
          <p:spPr bwMode="auto">
            <a:xfrm>
              <a:off x="1944" y="3748"/>
              <a:ext cx="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800" i="1">
                  <a:solidFill>
                    <a:srgbClr val="000066"/>
                  </a:solidFill>
                  <a:latin typeface="Times New Roman" panose="02020603050405020304" pitchFamily="18" charset="0"/>
                </a:rPr>
                <a:t>m</a:t>
              </a:r>
              <a:r>
                <a:rPr lang="en-US" altLang="zh-CN" sz="2800" baseline="-25000">
                  <a:solidFill>
                    <a:srgbClr val="000066"/>
                  </a:solidFill>
                  <a:latin typeface="Times New Roman" panose="02020603050405020304" pitchFamily="18" charset="0"/>
                </a:rPr>
                <a:t>0</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trips(downRight)">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7" grpId="0" autoUpdateAnimBg="0"/>
      <p:bldP spid="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6034" name="Group 2"/>
          <p:cNvGrpSpPr>
            <a:grpSpLocks/>
          </p:cNvGrpSpPr>
          <p:nvPr/>
        </p:nvGrpSpPr>
        <p:grpSpPr bwMode="auto">
          <a:xfrm>
            <a:off x="5105400" y="1981200"/>
            <a:ext cx="2438400" cy="1066800"/>
            <a:chOff x="3216" y="1248"/>
            <a:chExt cx="1536" cy="672"/>
          </a:xfrm>
        </p:grpSpPr>
        <p:sp>
          <p:nvSpPr>
            <p:cNvPr id="38022" name="Line 3"/>
            <p:cNvSpPr>
              <a:spLocks noChangeShapeType="1"/>
            </p:cNvSpPr>
            <p:nvPr/>
          </p:nvSpPr>
          <p:spPr bwMode="auto">
            <a:xfrm>
              <a:off x="3216" y="1584"/>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8023" name="Group 4"/>
            <p:cNvGrpSpPr>
              <a:grpSpLocks/>
            </p:cNvGrpSpPr>
            <p:nvPr/>
          </p:nvGrpSpPr>
          <p:grpSpPr bwMode="auto">
            <a:xfrm>
              <a:off x="3216" y="1248"/>
              <a:ext cx="1536" cy="672"/>
              <a:chOff x="3243" y="1248"/>
              <a:chExt cx="1536" cy="672"/>
            </a:xfrm>
          </p:grpSpPr>
          <p:sp>
            <p:nvSpPr>
              <p:cNvPr id="38024" name="Rectangle 5"/>
              <p:cNvSpPr>
                <a:spLocks noChangeArrowheads="1"/>
              </p:cNvSpPr>
              <p:nvPr/>
            </p:nvSpPr>
            <p:spPr bwMode="auto">
              <a:xfrm>
                <a:off x="3243" y="1248"/>
                <a:ext cx="1536"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025" name="Line 6"/>
              <p:cNvSpPr>
                <a:spLocks noChangeShapeType="1"/>
              </p:cNvSpPr>
              <p:nvPr/>
            </p:nvSpPr>
            <p:spPr bwMode="auto">
              <a:xfrm>
                <a:off x="3627" y="124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26" name="Line 7"/>
              <p:cNvSpPr>
                <a:spLocks noChangeShapeType="1"/>
              </p:cNvSpPr>
              <p:nvPr/>
            </p:nvSpPr>
            <p:spPr bwMode="auto">
              <a:xfrm>
                <a:off x="4011" y="124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27" name="Line 8"/>
              <p:cNvSpPr>
                <a:spLocks noChangeShapeType="1"/>
              </p:cNvSpPr>
              <p:nvPr/>
            </p:nvSpPr>
            <p:spPr bwMode="auto">
              <a:xfrm>
                <a:off x="4395" y="124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556041" name="Group 9"/>
          <p:cNvGrpSpPr>
            <a:grpSpLocks/>
          </p:cNvGrpSpPr>
          <p:nvPr/>
        </p:nvGrpSpPr>
        <p:grpSpPr bwMode="auto">
          <a:xfrm>
            <a:off x="4800600" y="1600200"/>
            <a:ext cx="2698750" cy="1416050"/>
            <a:chOff x="3003" y="980"/>
            <a:chExt cx="1700" cy="892"/>
          </a:xfrm>
        </p:grpSpPr>
        <p:sp>
          <p:nvSpPr>
            <p:cNvPr id="38016" name="Text Box 10"/>
            <p:cNvSpPr txBox="1">
              <a:spLocks noChangeArrowheads="1"/>
            </p:cNvSpPr>
            <p:nvPr/>
          </p:nvSpPr>
          <p:spPr bwMode="auto">
            <a:xfrm>
              <a:off x="3003" y="12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8017" name="Text Box 11"/>
            <p:cNvSpPr txBox="1">
              <a:spLocks noChangeArrowheads="1"/>
            </p:cNvSpPr>
            <p:nvPr/>
          </p:nvSpPr>
          <p:spPr bwMode="auto">
            <a:xfrm>
              <a:off x="3003" y="15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8018" name="Text Box 12"/>
            <p:cNvSpPr txBox="1">
              <a:spLocks noChangeArrowheads="1"/>
            </p:cNvSpPr>
            <p:nvPr/>
          </p:nvSpPr>
          <p:spPr bwMode="auto">
            <a:xfrm>
              <a:off x="3243" y="9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8019" name="Text Box 13"/>
            <p:cNvSpPr txBox="1">
              <a:spLocks noChangeArrowheads="1"/>
            </p:cNvSpPr>
            <p:nvPr/>
          </p:nvSpPr>
          <p:spPr bwMode="auto">
            <a:xfrm>
              <a:off x="3627" y="9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8020" name="Text Box 14"/>
            <p:cNvSpPr txBox="1">
              <a:spLocks noChangeArrowheads="1"/>
            </p:cNvSpPr>
            <p:nvPr/>
          </p:nvSpPr>
          <p:spPr bwMode="auto">
            <a:xfrm>
              <a:off x="4011" y="9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8021" name="Text Box 15"/>
            <p:cNvSpPr txBox="1">
              <a:spLocks noChangeArrowheads="1"/>
            </p:cNvSpPr>
            <p:nvPr/>
          </p:nvSpPr>
          <p:spPr bwMode="auto">
            <a:xfrm>
              <a:off x="4395" y="9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grpSp>
      <p:grpSp>
        <p:nvGrpSpPr>
          <p:cNvPr id="556048" name="Group 16"/>
          <p:cNvGrpSpPr>
            <a:grpSpLocks/>
          </p:cNvGrpSpPr>
          <p:nvPr/>
        </p:nvGrpSpPr>
        <p:grpSpPr bwMode="auto">
          <a:xfrm>
            <a:off x="4124325" y="3622675"/>
            <a:ext cx="3452813" cy="2667000"/>
            <a:chOff x="3025" y="2448"/>
            <a:chExt cx="2175" cy="1680"/>
          </a:xfrm>
        </p:grpSpPr>
        <p:sp>
          <p:nvSpPr>
            <p:cNvPr id="37981" name="Text Box 17"/>
            <p:cNvSpPr txBox="1">
              <a:spLocks noChangeArrowheads="1"/>
            </p:cNvSpPr>
            <p:nvPr/>
          </p:nvSpPr>
          <p:spPr bwMode="auto">
            <a:xfrm>
              <a:off x="3635"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7982" name="Text Box 18"/>
            <p:cNvSpPr txBox="1">
              <a:spLocks noChangeArrowheads="1"/>
            </p:cNvSpPr>
            <p:nvPr/>
          </p:nvSpPr>
          <p:spPr bwMode="auto">
            <a:xfrm>
              <a:off x="4019"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7983" name="Text Box 19"/>
            <p:cNvSpPr txBox="1">
              <a:spLocks noChangeArrowheads="1"/>
            </p:cNvSpPr>
            <p:nvPr/>
          </p:nvSpPr>
          <p:spPr bwMode="auto">
            <a:xfrm>
              <a:off x="4787"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7984" name="Text Box 20"/>
            <p:cNvSpPr txBox="1">
              <a:spLocks noChangeArrowheads="1"/>
            </p:cNvSpPr>
            <p:nvPr/>
          </p:nvSpPr>
          <p:spPr bwMode="auto">
            <a:xfrm>
              <a:off x="4399"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7985" name="Text Box 21"/>
            <p:cNvSpPr txBox="1">
              <a:spLocks noChangeArrowheads="1"/>
            </p:cNvSpPr>
            <p:nvPr/>
          </p:nvSpPr>
          <p:spPr bwMode="auto">
            <a:xfrm>
              <a:off x="3622"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7986" name="Text Box 22"/>
            <p:cNvSpPr txBox="1">
              <a:spLocks noChangeArrowheads="1"/>
            </p:cNvSpPr>
            <p:nvPr/>
          </p:nvSpPr>
          <p:spPr bwMode="auto">
            <a:xfrm>
              <a:off x="4006"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7987" name="Text Box 23"/>
            <p:cNvSpPr txBox="1">
              <a:spLocks noChangeArrowheads="1"/>
            </p:cNvSpPr>
            <p:nvPr/>
          </p:nvSpPr>
          <p:spPr bwMode="auto">
            <a:xfrm>
              <a:off x="4774"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7988" name="Text Box 24"/>
            <p:cNvSpPr txBox="1">
              <a:spLocks noChangeArrowheads="1"/>
            </p:cNvSpPr>
            <p:nvPr/>
          </p:nvSpPr>
          <p:spPr bwMode="auto">
            <a:xfrm>
              <a:off x="4386"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7989" name="Text Box 25"/>
            <p:cNvSpPr txBox="1">
              <a:spLocks noChangeArrowheads="1"/>
            </p:cNvSpPr>
            <p:nvPr/>
          </p:nvSpPr>
          <p:spPr bwMode="auto">
            <a:xfrm>
              <a:off x="3607"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12</a:t>
              </a:r>
              <a:endParaRPr kumimoji="1" lang="en-US" altLang="zh-CN" sz="3600">
                <a:latin typeface="Times New Roman" panose="02020603050405020304" pitchFamily="18" charset="0"/>
              </a:endParaRPr>
            </a:p>
          </p:txBody>
        </p:sp>
        <p:sp>
          <p:nvSpPr>
            <p:cNvPr id="37990" name="Text Box 26"/>
            <p:cNvSpPr txBox="1">
              <a:spLocks noChangeArrowheads="1"/>
            </p:cNvSpPr>
            <p:nvPr/>
          </p:nvSpPr>
          <p:spPr bwMode="auto">
            <a:xfrm>
              <a:off x="3991"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13</a:t>
              </a:r>
              <a:endParaRPr kumimoji="1" lang="en-US" altLang="zh-CN" sz="3600">
                <a:latin typeface="Times New Roman" panose="02020603050405020304" pitchFamily="18" charset="0"/>
              </a:endParaRPr>
            </a:p>
          </p:txBody>
        </p:sp>
        <p:sp>
          <p:nvSpPr>
            <p:cNvPr id="37991" name="Text Box 27"/>
            <p:cNvSpPr txBox="1">
              <a:spLocks noChangeArrowheads="1"/>
            </p:cNvSpPr>
            <p:nvPr/>
          </p:nvSpPr>
          <p:spPr bwMode="auto">
            <a:xfrm>
              <a:off x="4759"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14</a:t>
              </a:r>
              <a:endParaRPr kumimoji="1" lang="en-US" altLang="zh-CN" sz="3600">
                <a:latin typeface="Times New Roman" panose="02020603050405020304" pitchFamily="18" charset="0"/>
              </a:endParaRPr>
            </a:p>
          </p:txBody>
        </p:sp>
        <p:sp>
          <p:nvSpPr>
            <p:cNvPr id="37992" name="Text Box 28"/>
            <p:cNvSpPr txBox="1">
              <a:spLocks noChangeArrowheads="1"/>
            </p:cNvSpPr>
            <p:nvPr/>
          </p:nvSpPr>
          <p:spPr bwMode="auto">
            <a:xfrm>
              <a:off x="4371"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15</a:t>
              </a:r>
              <a:endParaRPr kumimoji="1" lang="en-US" altLang="zh-CN" sz="3600">
                <a:latin typeface="Times New Roman" panose="02020603050405020304" pitchFamily="18" charset="0"/>
              </a:endParaRPr>
            </a:p>
          </p:txBody>
        </p:sp>
        <p:sp>
          <p:nvSpPr>
            <p:cNvPr id="37993" name="Text Box 29"/>
            <p:cNvSpPr txBox="1">
              <a:spLocks noChangeArrowheads="1"/>
            </p:cNvSpPr>
            <p:nvPr/>
          </p:nvSpPr>
          <p:spPr bwMode="auto">
            <a:xfrm>
              <a:off x="3567" y="3809"/>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8</a:t>
              </a:r>
              <a:endParaRPr kumimoji="1" lang="en-US" altLang="zh-CN" sz="3600">
                <a:latin typeface="Times New Roman" panose="02020603050405020304" pitchFamily="18" charset="0"/>
              </a:endParaRPr>
            </a:p>
          </p:txBody>
        </p:sp>
        <p:sp>
          <p:nvSpPr>
            <p:cNvPr id="37994" name="Text Box 30"/>
            <p:cNvSpPr txBox="1">
              <a:spLocks noChangeArrowheads="1"/>
            </p:cNvSpPr>
            <p:nvPr/>
          </p:nvSpPr>
          <p:spPr bwMode="auto">
            <a:xfrm>
              <a:off x="4019" y="3809"/>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9</a:t>
              </a:r>
              <a:endParaRPr kumimoji="1" lang="en-US" altLang="zh-CN" sz="3600">
                <a:latin typeface="Times New Roman" panose="02020603050405020304" pitchFamily="18" charset="0"/>
              </a:endParaRPr>
            </a:p>
          </p:txBody>
        </p:sp>
        <p:sp>
          <p:nvSpPr>
            <p:cNvPr id="37995" name="Text Box 31"/>
            <p:cNvSpPr txBox="1">
              <a:spLocks noChangeArrowheads="1"/>
            </p:cNvSpPr>
            <p:nvPr/>
          </p:nvSpPr>
          <p:spPr bwMode="auto">
            <a:xfrm>
              <a:off x="4759" y="3809"/>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10</a:t>
              </a:r>
              <a:endParaRPr kumimoji="1" lang="en-US" altLang="zh-CN" sz="3600">
                <a:latin typeface="Times New Roman" panose="02020603050405020304" pitchFamily="18" charset="0"/>
              </a:endParaRPr>
            </a:p>
          </p:txBody>
        </p:sp>
        <p:sp>
          <p:nvSpPr>
            <p:cNvPr id="37996" name="Text Box 32"/>
            <p:cNvSpPr txBox="1">
              <a:spLocks noChangeArrowheads="1"/>
            </p:cNvSpPr>
            <p:nvPr/>
          </p:nvSpPr>
          <p:spPr bwMode="auto">
            <a:xfrm>
              <a:off x="4371" y="3809"/>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11</a:t>
              </a:r>
              <a:endParaRPr kumimoji="1" lang="en-US" altLang="zh-CN" sz="3600">
                <a:latin typeface="Times New Roman" panose="02020603050405020304" pitchFamily="18" charset="0"/>
              </a:endParaRPr>
            </a:p>
          </p:txBody>
        </p:sp>
        <p:grpSp>
          <p:nvGrpSpPr>
            <p:cNvPr id="37997" name="Group 33"/>
            <p:cNvGrpSpPr>
              <a:grpSpLocks/>
            </p:cNvGrpSpPr>
            <p:nvPr/>
          </p:nvGrpSpPr>
          <p:grpSpPr bwMode="auto">
            <a:xfrm>
              <a:off x="3025" y="2448"/>
              <a:ext cx="2159" cy="1680"/>
              <a:chOff x="3025" y="2448"/>
              <a:chExt cx="2159" cy="1680"/>
            </a:xfrm>
          </p:grpSpPr>
          <p:sp>
            <p:nvSpPr>
              <p:cNvPr id="37998" name="Rectangle 34"/>
              <p:cNvSpPr>
                <a:spLocks noChangeArrowheads="1"/>
              </p:cNvSpPr>
              <p:nvPr/>
            </p:nvSpPr>
            <p:spPr bwMode="auto">
              <a:xfrm>
                <a:off x="3600" y="2880"/>
                <a:ext cx="1584"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b="0">
                  <a:latin typeface="Arial" panose="020B0604020202020204" pitchFamily="34" charset="0"/>
                </a:endParaRPr>
              </a:p>
            </p:txBody>
          </p:sp>
          <p:sp>
            <p:nvSpPr>
              <p:cNvPr id="37999" name="Line 35"/>
              <p:cNvSpPr>
                <a:spLocks noChangeShapeType="1"/>
              </p:cNvSpPr>
              <p:nvPr/>
            </p:nvSpPr>
            <p:spPr bwMode="auto">
              <a:xfrm>
                <a:off x="3600" y="3456"/>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0" name="Line 36"/>
              <p:cNvSpPr>
                <a:spLocks noChangeShapeType="1"/>
              </p:cNvSpPr>
              <p:nvPr/>
            </p:nvSpPr>
            <p:spPr bwMode="auto">
              <a:xfrm>
                <a:off x="3600" y="3792"/>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1" name="Line 37"/>
              <p:cNvSpPr>
                <a:spLocks noChangeShapeType="1"/>
              </p:cNvSpPr>
              <p:nvPr/>
            </p:nvSpPr>
            <p:spPr bwMode="auto">
              <a:xfrm>
                <a:off x="3600" y="3168"/>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2" name="Line 38"/>
              <p:cNvSpPr>
                <a:spLocks noChangeShapeType="1"/>
              </p:cNvSpPr>
              <p:nvPr/>
            </p:nvSpPr>
            <p:spPr bwMode="auto">
              <a:xfrm>
                <a:off x="4416" y="2880"/>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3" name="Line 39"/>
              <p:cNvSpPr>
                <a:spLocks noChangeShapeType="1"/>
              </p:cNvSpPr>
              <p:nvPr/>
            </p:nvSpPr>
            <p:spPr bwMode="auto">
              <a:xfrm>
                <a:off x="4800" y="2880"/>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4" name="Line 40"/>
              <p:cNvSpPr>
                <a:spLocks noChangeShapeType="1"/>
              </p:cNvSpPr>
              <p:nvPr/>
            </p:nvSpPr>
            <p:spPr bwMode="auto">
              <a:xfrm>
                <a:off x="4032" y="2880"/>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5" name="Line 41"/>
              <p:cNvSpPr>
                <a:spLocks noChangeShapeType="1"/>
              </p:cNvSpPr>
              <p:nvPr/>
            </p:nvSpPr>
            <p:spPr bwMode="auto">
              <a:xfrm>
                <a:off x="3216" y="2640"/>
                <a:ext cx="38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06" name="Text Box 42"/>
              <p:cNvSpPr txBox="1">
                <a:spLocks noChangeArrowheads="1"/>
              </p:cNvSpPr>
              <p:nvPr/>
            </p:nvSpPr>
            <p:spPr bwMode="auto">
              <a:xfrm>
                <a:off x="3676"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8007" name="Text Box 43"/>
              <p:cNvSpPr txBox="1">
                <a:spLocks noChangeArrowheads="1"/>
              </p:cNvSpPr>
              <p:nvPr/>
            </p:nvSpPr>
            <p:spPr bwMode="auto">
              <a:xfrm>
                <a:off x="4060"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8008" name="Text Box 44"/>
              <p:cNvSpPr txBox="1">
                <a:spLocks noChangeArrowheads="1"/>
              </p:cNvSpPr>
              <p:nvPr/>
            </p:nvSpPr>
            <p:spPr bwMode="auto">
              <a:xfrm>
                <a:off x="4444"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8009" name="Text Box 45"/>
              <p:cNvSpPr txBox="1">
                <a:spLocks noChangeArrowheads="1"/>
              </p:cNvSpPr>
              <p:nvPr/>
            </p:nvSpPr>
            <p:spPr bwMode="auto">
              <a:xfrm>
                <a:off x="4828"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8010" name="Text Box 46"/>
              <p:cNvSpPr txBox="1">
                <a:spLocks noChangeArrowheads="1"/>
              </p:cNvSpPr>
              <p:nvPr/>
            </p:nvSpPr>
            <p:spPr bwMode="auto">
              <a:xfrm>
                <a:off x="3264" y="28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8011" name="Text Box 47"/>
              <p:cNvSpPr txBox="1">
                <a:spLocks noChangeArrowheads="1"/>
              </p:cNvSpPr>
              <p:nvPr/>
            </p:nvSpPr>
            <p:spPr bwMode="auto">
              <a:xfrm>
                <a:off x="3264" y="31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8012" name="Text Box 48"/>
              <p:cNvSpPr txBox="1">
                <a:spLocks noChangeArrowheads="1"/>
              </p:cNvSpPr>
              <p:nvPr/>
            </p:nvSpPr>
            <p:spPr bwMode="auto">
              <a:xfrm>
                <a:off x="3252" y="34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8013" name="Text Box 49"/>
              <p:cNvSpPr txBox="1">
                <a:spLocks noChangeArrowheads="1"/>
              </p:cNvSpPr>
              <p:nvPr/>
            </p:nvSpPr>
            <p:spPr bwMode="auto">
              <a:xfrm>
                <a:off x="3252" y="38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8014" name="Text Box 50"/>
              <p:cNvSpPr txBox="1">
                <a:spLocks noChangeArrowheads="1"/>
              </p:cNvSpPr>
              <p:nvPr/>
            </p:nvSpPr>
            <p:spPr bwMode="auto">
              <a:xfrm>
                <a:off x="3025" y="2640"/>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AB</a:t>
                </a:r>
              </a:p>
            </p:txBody>
          </p:sp>
          <p:sp>
            <p:nvSpPr>
              <p:cNvPr id="38015" name="Text Box 51"/>
              <p:cNvSpPr txBox="1">
                <a:spLocks noChangeArrowheads="1"/>
              </p:cNvSpPr>
              <p:nvPr/>
            </p:nvSpPr>
            <p:spPr bwMode="auto">
              <a:xfrm>
                <a:off x="3216" y="2448"/>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CD</a:t>
                </a:r>
              </a:p>
            </p:txBody>
          </p:sp>
        </p:grpSp>
      </p:grpSp>
      <p:sp>
        <p:nvSpPr>
          <p:cNvPr id="556084" name="Text Box 52"/>
          <p:cNvSpPr txBox="1">
            <a:spLocks noChangeArrowheads="1"/>
          </p:cNvSpPr>
          <p:nvPr/>
        </p:nvSpPr>
        <p:spPr bwMode="auto">
          <a:xfrm>
            <a:off x="609600" y="1219200"/>
            <a:ext cx="27432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sz="2200">
                <a:latin typeface="Arial" panose="020B0604020202020204" pitchFamily="34" charset="0"/>
              </a:rPr>
              <a:t>一变量卡诺图</a:t>
            </a:r>
          </a:p>
        </p:txBody>
      </p:sp>
      <p:sp>
        <p:nvSpPr>
          <p:cNvPr id="556085" name="Text Box 53"/>
          <p:cNvSpPr txBox="1">
            <a:spLocks noChangeArrowheads="1"/>
          </p:cNvSpPr>
          <p:nvPr/>
        </p:nvSpPr>
        <p:spPr bwMode="auto">
          <a:xfrm>
            <a:off x="4711700" y="1104900"/>
            <a:ext cx="30162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sz="2200">
                <a:latin typeface="Arial" panose="020B0604020202020204" pitchFamily="34" charset="0"/>
              </a:rPr>
              <a:t>三变量卡诺图</a:t>
            </a:r>
          </a:p>
        </p:txBody>
      </p:sp>
      <p:sp>
        <p:nvSpPr>
          <p:cNvPr id="556086" name="Text Box 54"/>
          <p:cNvSpPr txBox="1">
            <a:spLocks noChangeArrowheads="1"/>
          </p:cNvSpPr>
          <p:nvPr/>
        </p:nvSpPr>
        <p:spPr bwMode="auto">
          <a:xfrm>
            <a:off x="4835525" y="3394075"/>
            <a:ext cx="26939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sz="2200">
                <a:latin typeface="Arial" panose="020B0604020202020204" pitchFamily="34" charset="0"/>
              </a:rPr>
              <a:t>四变量卡诺图</a:t>
            </a:r>
          </a:p>
        </p:txBody>
      </p:sp>
      <p:sp>
        <p:nvSpPr>
          <p:cNvPr id="556087" name="Text Box 55"/>
          <p:cNvSpPr txBox="1">
            <a:spLocks noChangeArrowheads="1"/>
          </p:cNvSpPr>
          <p:nvPr/>
        </p:nvSpPr>
        <p:spPr bwMode="auto">
          <a:xfrm>
            <a:off x="990600" y="4241800"/>
            <a:ext cx="23622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sz="2200">
                <a:latin typeface="Arial" panose="020B0604020202020204" pitchFamily="34" charset="0"/>
              </a:rPr>
              <a:t>两变量卡诺图</a:t>
            </a:r>
          </a:p>
        </p:txBody>
      </p:sp>
      <p:sp>
        <p:nvSpPr>
          <p:cNvPr id="37897" name="Text Box 56"/>
          <p:cNvSpPr txBox="1">
            <a:spLocks noChangeArrowheads="1"/>
          </p:cNvSpPr>
          <p:nvPr/>
        </p:nvSpPr>
        <p:spPr bwMode="auto">
          <a:xfrm>
            <a:off x="863600" y="4165600"/>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kumimoji="1" lang="zh-CN" altLang="zh-CN" sz="3600">
              <a:latin typeface="Times New Roman" panose="02020603050405020304" pitchFamily="18" charset="0"/>
            </a:endParaRPr>
          </a:p>
        </p:txBody>
      </p:sp>
      <p:graphicFrame>
        <p:nvGraphicFramePr>
          <p:cNvPr id="556101" name="Object 69"/>
          <p:cNvGraphicFramePr>
            <a:graphicFrameLocks noChangeAspect="1"/>
          </p:cNvGraphicFramePr>
          <p:nvPr/>
        </p:nvGraphicFramePr>
        <p:xfrm>
          <a:off x="5175250" y="2100263"/>
          <a:ext cx="539750" cy="261937"/>
        </p:xfrm>
        <a:graphic>
          <a:graphicData uri="http://schemas.openxmlformats.org/presentationml/2006/ole">
            <mc:AlternateContent xmlns:mc="http://schemas.openxmlformats.org/markup-compatibility/2006">
              <mc:Choice xmlns:v="urn:schemas-microsoft-com:vml" Requires="v">
                <p:oleObj spid="_x0000_s38058" name="Equation" r:id="rId3" imgW="390334" imgH="171252" progId="Equation.3">
                  <p:embed/>
                </p:oleObj>
              </mc:Choice>
              <mc:Fallback>
                <p:oleObj name="Equation" r:id="rId3" imgW="390334" imgH="171252" progId="Equation.3">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250" y="2100263"/>
                        <a:ext cx="539750"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6102" name="Group 70"/>
          <p:cNvGrpSpPr>
            <a:grpSpLocks/>
          </p:cNvGrpSpPr>
          <p:nvPr/>
        </p:nvGrpSpPr>
        <p:grpSpPr bwMode="auto">
          <a:xfrm>
            <a:off x="4508500" y="1371600"/>
            <a:ext cx="749300" cy="735013"/>
            <a:chOff x="2848" y="833"/>
            <a:chExt cx="472" cy="463"/>
          </a:xfrm>
        </p:grpSpPr>
        <p:sp>
          <p:nvSpPr>
            <p:cNvPr id="37978" name="Line 71"/>
            <p:cNvSpPr>
              <a:spLocks noChangeShapeType="1"/>
            </p:cNvSpPr>
            <p:nvPr/>
          </p:nvSpPr>
          <p:spPr bwMode="auto">
            <a:xfrm>
              <a:off x="2880" y="977"/>
              <a:ext cx="368" cy="2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79" name="Text Box 72"/>
            <p:cNvSpPr txBox="1">
              <a:spLocks noChangeArrowheads="1"/>
            </p:cNvSpPr>
            <p:nvPr/>
          </p:nvSpPr>
          <p:spPr bwMode="auto">
            <a:xfrm>
              <a:off x="2937" y="833"/>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7980" name="Text Box 73"/>
            <p:cNvSpPr txBox="1">
              <a:spLocks noChangeArrowheads="1"/>
            </p:cNvSpPr>
            <p:nvPr/>
          </p:nvSpPr>
          <p:spPr bwMode="auto">
            <a:xfrm>
              <a:off x="2848" y="10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grpSp>
      <p:graphicFrame>
        <p:nvGraphicFramePr>
          <p:cNvPr id="556106" name="Object 74"/>
          <p:cNvGraphicFramePr>
            <a:graphicFrameLocks noChangeAspect="1"/>
          </p:cNvGraphicFramePr>
          <p:nvPr/>
        </p:nvGraphicFramePr>
        <p:xfrm>
          <a:off x="5724525" y="2100263"/>
          <a:ext cx="523875" cy="261937"/>
        </p:xfrm>
        <a:graphic>
          <a:graphicData uri="http://schemas.openxmlformats.org/presentationml/2006/ole">
            <mc:AlternateContent xmlns:mc="http://schemas.openxmlformats.org/markup-compatibility/2006">
              <mc:Choice xmlns:v="urn:schemas-microsoft-com:vml" Requires="v">
                <p:oleObj spid="_x0000_s38059" name="Equation" r:id="rId5" imgW="381071" imgH="171252" progId="Equation.3">
                  <p:embed/>
                </p:oleObj>
              </mc:Choice>
              <mc:Fallback>
                <p:oleObj name="Equation" r:id="rId5" imgW="381071" imgH="171252" progId="Equation.3">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100263"/>
                        <a:ext cx="523875"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6107" name="Object 75"/>
          <p:cNvGraphicFramePr>
            <a:graphicFrameLocks noChangeAspect="1"/>
          </p:cNvGraphicFramePr>
          <p:nvPr/>
        </p:nvGraphicFramePr>
        <p:xfrm>
          <a:off x="6350000" y="2100263"/>
          <a:ext cx="508000" cy="261937"/>
        </p:xfrm>
        <a:graphic>
          <a:graphicData uri="http://schemas.openxmlformats.org/presentationml/2006/ole">
            <mc:AlternateContent xmlns:mc="http://schemas.openxmlformats.org/markup-compatibility/2006">
              <mc:Choice xmlns:v="urn:schemas-microsoft-com:vml" Requires="v">
                <p:oleObj spid="_x0000_s38060" name="Equation" r:id="rId7" imgW="362123" imgH="171252" progId="Equation.3">
                  <p:embed/>
                </p:oleObj>
              </mc:Choice>
              <mc:Fallback>
                <p:oleObj name="Equation" r:id="rId7" imgW="362123" imgH="171252" progId="Equation.3">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0000" y="2100263"/>
                        <a:ext cx="508000"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6108" name="Object 76"/>
          <p:cNvGraphicFramePr>
            <a:graphicFrameLocks noChangeAspect="1"/>
          </p:cNvGraphicFramePr>
          <p:nvPr/>
        </p:nvGraphicFramePr>
        <p:xfrm>
          <a:off x="6943725" y="2100263"/>
          <a:ext cx="523875" cy="261937"/>
        </p:xfrm>
        <a:graphic>
          <a:graphicData uri="http://schemas.openxmlformats.org/presentationml/2006/ole">
            <mc:AlternateContent xmlns:mc="http://schemas.openxmlformats.org/markup-compatibility/2006">
              <mc:Choice xmlns:v="urn:schemas-microsoft-com:vml" Requires="v">
                <p:oleObj spid="_x0000_s38061" name="Equation" r:id="rId9" imgW="381071" imgH="171252" progId="Equation.3">
                  <p:embed/>
                </p:oleObj>
              </mc:Choice>
              <mc:Fallback>
                <p:oleObj name="Equation" r:id="rId9" imgW="381071" imgH="171252"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3725" y="2100263"/>
                        <a:ext cx="523875"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6109" name="Object 77"/>
          <p:cNvGraphicFramePr>
            <a:graphicFrameLocks noChangeAspect="1"/>
          </p:cNvGraphicFramePr>
          <p:nvPr/>
        </p:nvGraphicFramePr>
        <p:xfrm>
          <a:off x="5114925" y="2633663"/>
          <a:ext cx="523875" cy="261937"/>
        </p:xfrm>
        <a:graphic>
          <a:graphicData uri="http://schemas.openxmlformats.org/presentationml/2006/ole">
            <mc:AlternateContent xmlns:mc="http://schemas.openxmlformats.org/markup-compatibility/2006">
              <mc:Choice xmlns:v="urn:schemas-microsoft-com:vml" Requires="v">
                <p:oleObj spid="_x0000_s38062" name="Equation" r:id="rId11" imgW="381071" imgH="171252" progId="Equation.3">
                  <p:embed/>
                </p:oleObj>
              </mc:Choice>
              <mc:Fallback>
                <p:oleObj name="Equation" r:id="rId11" imgW="381071" imgH="171252" progId="Equation.3">
                  <p:embed/>
                  <p:pic>
                    <p:nvPicPr>
                      <p:cNvPr id="0"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4925" y="2633663"/>
                        <a:ext cx="523875"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6110" name="Object 78"/>
          <p:cNvGraphicFramePr>
            <a:graphicFrameLocks noChangeAspect="1"/>
          </p:cNvGraphicFramePr>
          <p:nvPr/>
        </p:nvGraphicFramePr>
        <p:xfrm>
          <a:off x="5741988" y="2633663"/>
          <a:ext cx="506412" cy="261937"/>
        </p:xfrm>
        <a:graphic>
          <a:graphicData uri="http://schemas.openxmlformats.org/presentationml/2006/ole">
            <mc:AlternateContent xmlns:mc="http://schemas.openxmlformats.org/markup-compatibility/2006">
              <mc:Choice xmlns:v="urn:schemas-microsoft-com:vml" Requires="v">
                <p:oleObj spid="_x0000_s38063" name="Equation" r:id="rId13" imgW="362123" imgH="171252" progId="Equation.3">
                  <p:embed/>
                </p:oleObj>
              </mc:Choice>
              <mc:Fallback>
                <p:oleObj name="Equation" r:id="rId13" imgW="362123" imgH="171252" progId="Equation.3">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1988" y="2633663"/>
                        <a:ext cx="506412"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6111" name="Object 79"/>
          <p:cNvGraphicFramePr>
            <a:graphicFrameLocks noChangeAspect="1"/>
          </p:cNvGraphicFramePr>
          <p:nvPr/>
        </p:nvGraphicFramePr>
        <p:xfrm>
          <a:off x="6365875" y="2667000"/>
          <a:ext cx="492125" cy="228600"/>
        </p:xfrm>
        <a:graphic>
          <a:graphicData uri="http://schemas.openxmlformats.org/presentationml/2006/ole">
            <mc:AlternateContent xmlns:mc="http://schemas.openxmlformats.org/markup-compatibility/2006">
              <mc:Choice xmlns:v="urn:schemas-microsoft-com:vml" Requires="v">
                <p:oleObj spid="_x0000_s38064" name="Equation" r:id="rId15" imgW="352438" imgH="152224" progId="Equation.3">
                  <p:embed/>
                </p:oleObj>
              </mc:Choice>
              <mc:Fallback>
                <p:oleObj name="Equation" r:id="rId15" imgW="352438" imgH="152224"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65875" y="2667000"/>
                        <a:ext cx="492125" cy="228600"/>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6112" name="Object 80"/>
          <p:cNvGraphicFramePr>
            <a:graphicFrameLocks noChangeAspect="1"/>
          </p:cNvGraphicFramePr>
          <p:nvPr/>
        </p:nvGraphicFramePr>
        <p:xfrm>
          <a:off x="6959600" y="2633663"/>
          <a:ext cx="508000" cy="261937"/>
        </p:xfrm>
        <a:graphic>
          <a:graphicData uri="http://schemas.openxmlformats.org/presentationml/2006/ole">
            <mc:AlternateContent xmlns:mc="http://schemas.openxmlformats.org/markup-compatibility/2006">
              <mc:Choice xmlns:v="urn:schemas-microsoft-com:vml" Requires="v">
                <p:oleObj spid="_x0000_s38065" name="Equation" r:id="rId17" imgW="362123" imgH="171252" progId="Equation.3">
                  <p:embed/>
                </p:oleObj>
              </mc:Choice>
              <mc:Fallback>
                <p:oleObj name="Equation" r:id="rId17" imgW="362123" imgH="171252" progId="Equation.3">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59600" y="2633663"/>
                        <a:ext cx="508000" cy="261937"/>
                      </a:xfrm>
                      <a:prstGeom prst="rect">
                        <a:avLst/>
                      </a:prstGeom>
                      <a:noFill/>
                      <a:ln>
                        <a:noFill/>
                      </a:ln>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6113" name="Group 81"/>
          <p:cNvGrpSpPr>
            <a:grpSpLocks/>
          </p:cNvGrpSpPr>
          <p:nvPr/>
        </p:nvGrpSpPr>
        <p:grpSpPr bwMode="auto">
          <a:xfrm>
            <a:off x="5105400" y="1981200"/>
            <a:ext cx="2438400" cy="1066800"/>
            <a:chOff x="5184" y="1248"/>
            <a:chExt cx="1536" cy="672"/>
          </a:xfrm>
        </p:grpSpPr>
        <p:sp>
          <p:nvSpPr>
            <p:cNvPr id="37965" name="Rectangle 82"/>
            <p:cNvSpPr>
              <a:spLocks noChangeArrowheads="1"/>
            </p:cNvSpPr>
            <p:nvPr/>
          </p:nvSpPr>
          <p:spPr bwMode="auto">
            <a:xfrm>
              <a:off x="5184" y="1248"/>
              <a:ext cx="1536" cy="672"/>
            </a:xfrm>
            <a:prstGeom prst="rect">
              <a:avLst/>
            </a:prstGeom>
            <a:solidFill>
              <a:srgbClr val="33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966" name="Line 83"/>
            <p:cNvSpPr>
              <a:spLocks noChangeShapeType="1"/>
            </p:cNvSpPr>
            <p:nvPr/>
          </p:nvSpPr>
          <p:spPr bwMode="auto">
            <a:xfrm>
              <a:off x="5568" y="124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67" name="Line 84"/>
            <p:cNvSpPr>
              <a:spLocks noChangeShapeType="1"/>
            </p:cNvSpPr>
            <p:nvPr/>
          </p:nvSpPr>
          <p:spPr bwMode="auto">
            <a:xfrm>
              <a:off x="5952" y="124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68" name="Line 85"/>
            <p:cNvSpPr>
              <a:spLocks noChangeShapeType="1"/>
            </p:cNvSpPr>
            <p:nvPr/>
          </p:nvSpPr>
          <p:spPr bwMode="auto">
            <a:xfrm>
              <a:off x="6336" y="124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69" name="Text Box 86"/>
            <p:cNvSpPr txBox="1">
              <a:spLocks noChangeArrowheads="1"/>
            </p:cNvSpPr>
            <p:nvPr/>
          </p:nvSpPr>
          <p:spPr bwMode="auto">
            <a:xfrm>
              <a:off x="5189" y="1261"/>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7970" name="Text Box 87"/>
            <p:cNvSpPr txBox="1">
              <a:spLocks noChangeArrowheads="1"/>
            </p:cNvSpPr>
            <p:nvPr/>
          </p:nvSpPr>
          <p:spPr bwMode="auto">
            <a:xfrm>
              <a:off x="5569" y="1261"/>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7971" name="Text Box 88"/>
            <p:cNvSpPr txBox="1">
              <a:spLocks noChangeArrowheads="1"/>
            </p:cNvSpPr>
            <p:nvPr/>
          </p:nvSpPr>
          <p:spPr bwMode="auto">
            <a:xfrm>
              <a:off x="6337" y="1261"/>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7972" name="Text Box 89"/>
            <p:cNvSpPr txBox="1">
              <a:spLocks noChangeArrowheads="1"/>
            </p:cNvSpPr>
            <p:nvPr/>
          </p:nvSpPr>
          <p:spPr bwMode="auto">
            <a:xfrm>
              <a:off x="5953" y="1261"/>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7973" name="Text Box 90"/>
            <p:cNvSpPr txBox="1">
              <a:spLocks noChangeArrowheads="1"/>
            </p:cNvSpPr>
            <p:nvPr/>
          </p:nvSpPr>
          <p:spPr bwMode="auto">
            <a:xfrm>
              <a:off x="5189" y="15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7974" name="Text Box 91"/>
            <p:cNvSpPr txBox="1">
              <a:spLocks noChangeArrowheads="1"/>
            </p:cNvSpPr>
            <p:nvPr/>
          </p:nvSpPr>
          <p:spPr bwMode="auto">
            <a:xfrm>
              <a:off x="5569" y="15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7975" name="Text Box 92"/>
            <p:cNvSpPr txBox="1">
              <a:spLocks noChangeArrowheads="1"/>
            </p:cNvSpPr>
            <p:nvPr/>
          </p:nvSpPr>
          <p:spPr bwMode="auto">
            <a:xfrm>
              <a:off x="6337" y="15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7976" name="Text Box 93"/>
            <p:cNvSpPr txBox="1">
              <a:spLocks noChangeArrowheads="1"/>
            </p:cNvSpPr>
            <p:nvPr/>
          </p:nvSpPr>
          <p:spPr bwMode="auto">
            <a:xfrm>
              <a:off x="5957" y="15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7977" name="Line 94"/>
            <p:cNvSpPr>
              <a:spLocks noChangeShapeType="1"/>
            </p:cNvSpPr>
            <p:nvPr/>
          </p:nvSpPr>
          <p:spPr bwMode="auto">
            <a:xfrm>
              <a:off x="5184" y="1584"/>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56127" name="Group 95"/>
          <p:cNvGrpSpPr>
            <a:grpSpLocks/>
          </p:cNvGrpSpPr>
          <p:nvPr/>
        </p:nvGrpSpPr>
        <p:grpSpPr bwMode="auto">
          <a:xfrm>
            <a:off x="1295400" y="2209800"/>
            <a:ext cx="1328738" cy="533400"/>
            <a:chOff x="1089" y="1440"/>
            <a:chExt cx="837" cy="336"/>
          </a:xfrm>
        </p:grpSpPr>
        <p:sp>
          <p:nvSpPr>
            <p:cNvPr id="37958" name="Text Box 96"/>
            <p:cNvSpPr txBox="1">
              <a:spLocks noChangeArrowheads="1"/>
            </p:cNvSpPr>
            <p:nvPr/>
          </p:nvSpPr>
          <p:spPr bwMode="auto">
            <a:xfrm>
              <a:off x="1089" y="1450"/>
              <a:ext cx="367" cy="288"/>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7959" name="Text Box 97"/>
            <p:cNvSpPr txBox="1">
              <a:spLocks noChangeArrowheads="1"/>
            </p:cNvSpPr>
            <p:nvPr/>
          </p:nvSpPr>
          <p:spPr bwMode="auto">
            <a:xfrm>
              <a:off x="1521" y="1450"/>
              <a:ext cx="367" cy="288"/>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7960" name="Line 98"/>
            <p:cNvSpPr>
              <a:spLocks noChangeShapeType="1"/>
            </p:cNvSpPr>
            <p:nvPr/>
          </p:nvSpPr>
          <p:spPr bwMode="auto">
            <a:xfrm rot="16200000" flipV="1">
              <a:off x="1512" y="1368"/>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61" name="Line 99"/>
            <p:cNvSpPr>
              <a:spLocks noChangeShapeType="1"/>
            </p:cNvSpPr>
            <p:nvPr/>
          </p:nvSpPr>
          <p:spPr bwMode="auto">
            <a:xfrm>
              <a:off x="1104" y="1440"/>
              <a:ext cx="8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62" name="Line 100"/>
            <p:cNvSpPr>
              <a:spLocks noChangeShapeType="1"/>
            </p:cNvSpPr>
            <p:nvPr/>
          </p:nvSpPr>
          <p:spPr bwMode="auto">
            <a:xfrm>
              <a:off x="1104" y="1440"/>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63" name="Line 101"/>
            <p:cNvSpPr>
              <a:spLocks noChangeShapeType="1"/>
            </p:cNvSpPr>
            <p:nvPr/>
          </p:nvSpPr>
          <p:spPr bwMode="auto">
            <a:xfrm>
              <a:off x="1488" y="1440"/>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64" name="Line 102"/>
            <p:cNvSpPr>
              <a:spLocks noChangeShapeType="1"/>
            </p:cNvSpPr>
            <p:nvPr/>
          </p:nvSpPr>
          <p:spPr bwMode="auto">
            <a:xfrm>
              <a:off x="1920" y="1440"/>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56135" name="Line 103"/>
          <p:cNvSpPr>
            <a:spLocks noChangeShapeType="1"/>
          </p:cNvSpPr>
          <p:nvPr/>
        </p:nvSpPr>
        <p:spPr bwMode="auto">
          <a:xfrm>
            <a:off x="990600" y="1981200"/>
            <a:ext cx="304800" cy="2286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6136" name="Text Box 104"/>
          <p:cNvSpPr txBox="1">
            <a:spLocks noChangeArrowheads="1"/>
          </p:cNvSpPr>
          <p:nvPr/>
        </p:nvSpPr>
        <p:spPr bwMode="auto">
          <a:xfrm>
            <a:off x="1422400" y="2743200"/>
            <a:ext cx="3810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200" i="1">
                <a:latin typeface="Times New Roman" panose="02020603050405020304" pitchFamily="18" charset="0"/>
              </a:rPr>
              <a:t>A</a:t>
            </a:r>
          </a:p>
        </p:txBody>
      </p:sp>
      <p:sp>
        <p:nvSpPr>
          <p:cNvPr id="556137" name="Text Box 105"/>
          <p:cNvSpPr txBox="1">
            <a:spLocks noChangeArrowheads="1"/>
          </p:cNvSpPr>
          <p:nvPr/>
        </p:nvSpPr>
        <p:spPr bwMode="auto">
          <a:xfrm>
            <a:off x="2108200" y="2743200"/>
            <a:ext cx="3810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200" i="1">
                <a:latin typeface="Times New Roman" panose="02020603050405020304" pitchFamily="18" charset="0"/>
              </a:rPr>
              <a:t>A</a:t>
            </a:r>
          </a:p>
        </p:txBody>
      </p:sp>
      <p:sp>
        <p:nvSpPr>
          <p:cNvPr id="556138" name="Line 106"/>
          <p:cNvSpPr>
            <a:spLocks noChangeShapeType="1"/>
          </p:cNvSpPr>
          <p:nvPr/>
        </p:nvSpPr>
        <p:spPr bwMode="auto">
          <a:xfrm>
            <a:off x="1509713" y="2805113"/>
            <a:ext cx="2286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6139" name="Text Box 107"/>
          <p:cNvSpPr txBox="1">
            <a:spLocks noChangeArrowheads="1"/>
          </p:cNvSpPr>
          <p:nvPr/>
        </p:nvSpPr>
        <p:spPr bwMode="auto">
          <a:xfrm>
            <a:off x="685800" y="1752600"/>
            <a:ext cx="381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L</a:t>
            </a:r>
          </a:p>
        </p:txBody>
      </p:sp>
      <p:graphicFrame>
        <p:nvGraphicFramePr>
          <p:cNvPr id="556140" name="Object 108"/>
          <p:cNvGraphicFramePr>
            <a:graphicFrameLocks noChangeAspect="1"/>
          </p:cNvGraphicFramePr>
          <p:nvPr/>
        </p:nvGraphicFramePr>
        <p:xfrm>
          <a:off x="685800" y="3124200"/>
          <a:ext cx="1701800" cy="457200"/>
        </p:xfrm>
        <a:graphic>
          <a:graphicData uri="http://schemas.openxmlformats.org/presentationml/2006/ole">
            <mc:AlternateContent xmlns:mc="http://schemas.openxmlformats.org/markup-compatibility/2006">
              <mc:Choice xmlns:v="urn:schemas-microsoft-com:vml" Requires="v">
                <p:oleObj spid="_x0000_s38066" name="Equation" r:id="rId19" imgW="818987" imgH="200005" progId="Equation.3">
                  <p:embed/>
                </p:oleObj>
              </mc:Choice>
              <mc:Fallback>
                <p:oleObj name="Equation" r:id="rId19" imgW="818987" imgH="200005" progId="Equation.3">
                  <p:embed/>
                  <p:pic>
                    <p:nvPicPr>
                      <p:cNvPr id="0" name="Object 10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31242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6141" name="Text Box 109"/>
          <p:cNvSpPr txBox="1">
            <a:spLocks noChangeArrowheads="1"/>
          </p:cNvSpPr>
          <p:nvPr/>
        </p:nvSpPr>
        <p:spPr bwMode="auto">
          <a:xfrm>
            <a:off x="2438400" y="3124200"/>
            <a:ext cx="12954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200">
                <a:latin typeface="Times New Roman" panose="02020603050405020304" pitchFamily="18" charset="0"/>
              </a:rPr>
              <a:t>=</a:t>
            </a:r>
            <a:r>
              <a:rPr lang="en-US" altLang="zh-CN" sz="2200" i="1">
                <a:latin typeface="Times New Roman" panose="02020603050405020304" pitchFamily="18" charset="0"/>
              </a:rPr>
              <a:t>m</a:t>
            </a:r>
            <a:r>
              <a:rPr lang="en-US" altLang="zh-CN" sz="2200" baseline="-25000">
                <a:latin typeface="Times New Roman" panose="02020603050405020304" pitchFamily="18" charset="0"/>
              </a:rPr>
              <a:t>0</a:t>
            </a:r>
            <a:r>
              <a:rPr lang="en-US" altLang="zh-CN" sz="2200">
                <a:latin typeface="Times New Roman" panose="02020603050405020304" pitchFamily="18" charset="0"/>
              </a:rPr>
              <a:t>+</a:t>
            </a:r>
            <a:r>
              <a:rPr lang="en-US" altLang="zh-CN" sz="2200" i="1">
                <a:latin typeface="Times New Roman" panose="02020603050405020304" pitchFamily="18" charset="0"/>
              </a:rPr>
              <a:t>m</a:t>
            </a:r>
            <a:r>
              <a:rPr lang="en-US" altLang="zh-CN" sz="2200" baseline="-25000">
                <a:latin typeface="Times New Roman" panose="02020603050405020304" pitchFamily="18" charset="0"/>
              </a:rPr>
              <a:t>1</a:t>
            </a:r>
          </a:p>
        </p:txBody>
      </p:sp>
      <p:graphicFrame>
        <p:nvGraphicFramePr>
          <p:cNvPr id="556142" name="Object 110"/>
          <p:cNvGraphicFramePr>
            <a:graphicFrameLocks noChangeAspect="1"/>
          </p:cNvGraphicFramePr>
          <p:nvPr/>
        </p:nvGraphicFramePr>
        <p:xfrm>
          <a:off x="228600" y="5664200"/>
          <a:ext cx="3632200" cy="482600"/>
        </p:xfrm>
        <a:graphic>
          <a:graphicData uri="http://schemas.openxmlformats.org/presentationml/2006/ole">
            <mc:AlternateContent xmlns:mc="http://schemas.openxmlformats.org/markup-compatibility/2006">
              <mc:Choice xmlns:v="urn:schemas-microsoft-com:vml" Requires="v">
                <p:oleObj spid="_x0000_s38067" name="Equation" r:id="rId21" imgW="1790823" imgH="209731" progId="Equation.3">
                  <p:embed/>
                </p:oleObj>
              </mc:Choice>
              <mc:Fallback>
                <p:oleObj name="Equation" r:id="rId21" imgW="1790823" imgH="209731" progId="Equation.3">
                  <p:embed/>
                  <p:pic>
                    <p:nvPicPr>
                      <p:cNvPr id="0" name="Object 1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600" y="5664200"/>
                        <a:ext cx="3632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6143" name="Text Box 111"/>
          <p:cNvSpPr txBox="1">
            <a:spLocks noChangeArrowheads="1"/>
          </p:cNvSpPr>
          <p:nvPr/>
        </p:nvSpPr>
        <p:spPr bwMode="auto">
          <a:xfrm>
            <a:off x="1066800" y="6197600"/>
            <a:ext cx="22494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200">
                <a:latin typeface="Times New Roman" panose="02020603050405020304" pitchFamily="18" charset="0"/>
              </a:rPr>
              <a:t>=</a:t>
            </a:r>
            <a:r>
              <a:rPr lang="en-US" altLang="zh-CN" sz="2200" i="1">
                <a:latin typeface="Times New Roman" panose="02020603050405020304" pitchFamily="18" charset="0"/>
              </a:rPr>
              <a:t>m</a:t>
            </a:r>
            <a:r>
              <a:rPr lang="en-US" altLang="zh-CN" sz="2200" baseline="-25000">
                <a:latin typeface="Times New Roman" panose="02020603050405020304" pitchFamily="18" charset="0"/>
              </a:rPr>
              <a:t>0</a:t>
            </a:r>
            <a:r>
              <a:rPr lang="en-US" altLang="zh-CN" sz="2200">
                <a:latin typeface="Times New Roman" panose="02020603050405020304" pitchFamily="18" charset="0"/>
              </a:rPr>
              <a:t>+</a:t>
            </a:r>
            <a:r>
              <a:rPr lang="en-US" altLang="zh-CN" sz="2200" i="1">
                <a:latin typeface="Times New Roman" panose="02020603050405020304" pitchFamily="18" charset="0"/>
              </a:rPr>
              <a:t>m</a:t>
            </a:r>
            <a:r>
              <a:rPr lang="en-US" altLang="zh-CN" sz="2200" baseline="-25000">
                <a:latin typeface="Times New Roman" panose="02020603050405020304" pitchFamily="18" charset="0"/>
              </a:rPr>
              <a:t>1</a:t>
            </a:r>
            <a:r>
              <a:rPr lang="en-US" altLang="zh-CN" sz="2200">
                <a:latin typeface="Times New Roman" panose="02020603050405020304" pitchFamily="18" charset="0"/>
              </a:rPr>
              <a:t>+</a:t>
            </a:r>
            <a:r>
              <a:rPr lang="en-US" altLang="zh-CN" sz="2200" i="1">
                <a:latin typeface="Times New Roman" panose="02020603050405020304" pitchFamily="18" charset="0"/>
              </a:rPr>
              <a:t>m</a:t>
            </a:r>
            <a:r>
              <a:rPr lang="en-US" altLang="zh-CN" sz="2200" baseline="-25000">
                <a:latin typeface="Times New Roman" panose="02020603050405020304" pitchFamily="18" charset="0"/>
              </a:rPr>
              <a:t>2</a:t>
            </a:r>
            <a:r>
              <a:rPr lang="en-US" altLang="zh-CN" sz="2200">
                <a:latin typeface="Times New Roman" panose="02020603050405020304" pitchFamily="18" charset="0"/>
              </a:rPr>
              <a:t>+</a:t>
            </a:r>
            <a:r>
              <a:rPr lang="en-US" altLang="zh-CN" sz="2200" i="1">
                <a:latin typeface="Times New Roman" panose="02020603050405020304" pitchFamily="18" charset="0"/>
              </a:rPr>
              <a:t>m</a:t>
            </a:r>
            <a:r>
              <a:rPr lang="en-US" altLang="zh-CN" sz="2200" baseline="-25000">
                <a:latin typeface="Times New Roman" panose="02020603050405020304" pitchFamily="18" charset="0"/>
              </a:rPr>
              <a:t>3</a:t>
            </a:r>
          </a:p>
        </p:txBody>
      </p:sp>
      <p:grpSp>
        <p:nvGrpSpPr>
          <p:cNvPr id="556144" name="Group 112"/>
          <p:cNvGrpSpPr>
            <a:grpSpLocks/>
          </p:cNvGrpSpPr>
          <p:nvPr/>
        </p:nvGrpSpPr>
        <p:grpSpPr bwMode="auto">
          <a:xfrm>
            <a:off x="381000" y="4241800"/>
            <a:ext cx="3048000" cy="1143000"/>
            <a:chOff x="240" y="2592"/>
            <a:chExt cx="1920" cy="720"/>
          </a:xfrm>
        </p:grpSpPr>
        <p:sp>
          <p:nvSpPr>
            <p:cNvPr id="37944" name="Text Box 113"/>
            <p:cNvSpPr txBox="1">
              <a:spLocks noChangeArrowheads="1"/>
            </p:cNvSpPr>
            <p:nvPr/>
          </p:nvSpPr>
          <p:spPr bwMode="auto">
            <a:xfrm>
              <a:off x="672" y="3024"/>
              <a:ext cx="367" cy="288"/>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7945" name="Text Box 114"/>
            <p:cNvSpPr txBox="1">
              <a:spLocks noChangeArrowheads="1"/>
            </p:cNvSpPr>
            <p:nvPr/>
          </p:nvSpPr>
          <p:spPr bwMode="auto">
            <a:xfrm>
              <a:off x="1104" y="3024"/>
              <a:ext cx="367" cy="288"/>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7946" name="Text Box 115"/>
            <p:cNvSpPr txBox="1">
              <a:spLocks noChangeArrowheads="1"/>
            </p:cNvSpPr>
            <p:nvPr/>
          </p:nvSpPr>
          <p:spPr bwMode="auto">
            <a:xfrm>
              <a:off x="1776" y="3024"/>
              <a:ext cx="367" cy="288"/>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7947" name="Text Box 116"/>
            <p:cNvSpPr txBox="1">
              <a:spLocks noChangeArrowheads="1"/>
            </p:cNvSpPr>
            <p:nvPr/>
          </p:nvSpPr>
          <p:spPr bwMode="auto">
            <a:xfrm>
              <a:off x="1440" y="3024"/>
              <a:ext cx="357" cy="288"/>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7948" name="Rectangle 117"/>
            <p:cNvSpPr>
              <a:spLocks noChangeArrowheads="1"/>
            </p:cNvSpPr>
            <p:nvPr/>
          </p:nvSpPr>
          <p:spPr bwMode="auto">
            <a:xfrm>
              <a:off x="624" y="2976"/>
              <a:ext cx="1536"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949" name="Line 118"/>
            <p:cNvSpPr>
              <a:spLocks noChangeShapeType="1"/>
            </p:cNvSpPr>
            <p:nvPr/>
          </p:nvSpPr>
          <p:spPr bwMode="auto">
            <a:xfrm flipH="1" flipV="1">
              <a:off x="432" y="2746"/>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50" name="Text Box 119"/>
            <p:cNvSpPr txBox="1">
              <a:spLocks noChangeArrowheads="1"/>
            </p:cNvSpPr>
            <p:nvPr/>
          </p:nvSpPr>
          <p:spPr bwMode="auto">
            <a:xfrm>
              <a:off x="390" y="2736"/>
              <a:ext cx="1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kumimoji="1" lang="zh-CN" altLang="zh-CN" sz="3600">
                <a:latin typeface="Times New Roman" panose="02020603050405020304" pitchFamily="18" charset="0"/>
              </a:endParaRPr>
            </a:p>
          </p:txBody>
        </p:sp>
        <p:sp>
          <p:nvSpPr>
            <p:cNvPr id="37951" name="Line 120"/>
            <p:cNvSpPr>
              <a:spLocks noChangeShapeType="1"/>
            </p:cNvSpPr>
            <p:nvPr/>
          </p:nvSpPr>
          <p:spPr bwMode="auto">
            <a:xfrm>
              <a:off x="1056" y="2976"/>
              <a:ext cx="2" cy="3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52" name="Line 121"/>
            <p:cNvSpPr>
              <a:spLocks noChangeShapeType="1"/>
            </p:cNvSpPr>
            <p:nvPr/>
          </p:nvSpPr>
          <p:spPr bwMode="auto">
            <a:xfrm>
              <a:off x="624" y="3312"/>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53" name="Line 122"/>
            <p:cNvSpPr>
              <a:spLocks noChangeShapeType="1"/>
            </p:cNvSpPr>
            <p:nvPr/>
          </p:nvSpPr>
          <p:spPr bwMode="auto">
            <a:xfrm>
              <a:off x="1440" y="2976"/>
              <a:ext cx="2" cy="3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54" name="Line 123"/>
            <p:cNvSpPr>
              <a:spLocks noChangeShapeType="1"/>
            </p:cNvSpPr>
            <p:nvPr/>
          </p:nvSpPr>
          <p:spPr bwMode="auto">
            <a:xfrm>
              <a:off x="1776" y="2976"/>
              <a:ext cx="2" cy="3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55" name="Text Box 124"/>
            <p:cNvSpPr txBox="1">
              <a:spLocks noChangeArrowheads="1"/>
            </p:cNvSpPr>
            <p:nvPr/>
          </p:nvSpPr>
          <p:spPr bwMode="auto">
            <a:xfrm>
              <a:off x="240" y="2592"/>
              <a:ext cx="2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L</a:t>
              </a:r>
            </a:p>
          </p:txBody>
        </p:sp>
        <p:sp>
          <p:nvSpPr>
            <p:cNvPr id="37956" name="Text Box 125"/>
            <p:cNvSpPr txBox="1">
              <a:spLocks noChangeArrowheads="1"/>
            </p:cNvSpPr>
            <p:nvPr/>
          </p:nvSpPr>
          <p:spPr bwMode="auto">
            <a:xfrm>
              <a:off x="336" y="2832"/>
              <a:ext cx="2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A</a:t>
              </a:r>
            </a:p>
          </p:txBody>
        </p:sp>
        <p:sp>
          <p:nvSpPr>
            <p:cNvPr id="37957" name="Text Box 126"/>
            <p:cNvSpPr txBox="1">
              <a:spLocks noChangeArrowheads="1"/>
            </p:cNvSpPr>
            <p:nvPr/>
          </p:nvSpPr>
          <p:spPr bwMode="auto">
            <a:xfrm>
              <a:off x="528" y="2640"/>
              <a:ext cx="2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B</a:t>
              </a:r>
            </a:p>
          </p:txBody>
        </p:sp>
      </p:grpSp>
      <p:grpSp>
        <p:nvGrpSpPr>
          <p:cNvPr id="556159" name="Group 127"/>
          <p:cNvGrpSpPr>
            <a:grpSpLocks/>
          </p:cNvGrpSpPr>
          <p:nvPr/>
        </p:nvGrpSpPr>
        <p:grpSpPr bwMode="auto">
          <a:xfrm>
            <a:off x="1524000" y="1752600"/>
            <a:ext cx="1143000" cy="603250"/>
            <a:chOff x="960" y="912"/>
            <a:chExt cx="672" cy="380"/>
          </a:xfrm>
        </p:grpSpPr>
        <p:sp>
          <p:nvSpPr>
            <p:cNvPr id="37939" name="Line 128"/>
            <p:cNvSpPr>
              <a:spLocks noChangeShapeType="1"/>
            </p:cNvSpPr>
            <p:nvPr/>
          </p:nvSpPr>
          <p:spPr bwMode="auto">
            <a:xfrm>
              <a:off x="960" y="912"/>
              <a:ext cx="672"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40" name="Line 129"/>
            <p:cNvSpPr>
              <a:spLocks noChangeShapeType="1"/>
            </p:cNvSpPr>
            <p:nvPr/>
          </p:nvSpPr>
          <p:spPr bwMode="auto">
            <a:xfrm>
              <a:off x="1248" y="105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41" name="Line 130"/>
            <p:cNvSpPr>
              <a:spLocks noChangeShapeType="1"/>
            </p:cNvSpPr>
            <p:nvPr/>
          </p:nvSpPr>
          <p:spPr bwMode="auto">
            <a:xfrm>
              <a:off x="960" y="9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42" name="Text Box 131"/>
            <p:cNvSpPr txBox="1">
              <a:spLocks noChangeArrowheads="1"/>
            </p:cNvSpPr>
            <p:nvPr/>
          </p:nvSpPr>
          <p:spPr bwMode="auto">
            <a:xfrm>
              <a:off x="960" y="91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i="1">
                  <a:latin typeface="Times New Roman" panose="02020603050405020304" pitchFamily="18" charset="0"/>
                </a:rPr>
                <a:t>m</a:t>
              </a:r>
              <a:r>
                <a:rPr lang="en-US" altLang="zh-CN" sz="1000">
                  <a:latin typeface="宋体" panose="02010600030101010101" pitchFamily="2" charset="-122"/>
                </a:rPr>
                <a:t>2</a:t>
              </a:r>
              <a:endParaRPr lang="en-US" altLang="zh-CN" sz="1200">
                <a:latin typeface="宋体" panose="02010600030101010101" pitchFamily="2" charset="-122"/>
              </a:endParaRPr>
            </a:p>
          </p:txBody>
        </p:sp>
        <p:sp>
          <p:nvSpPr>
            <p:cNvPr id="37943" name="Rectangle 132"/>
            <p:cNvSpPr>
              <a:spLocks noChangeArrowheads="1"/>
            </p:cNvSpPr>
            <p:nvPr/>
          </p:nvSpPr>
          <p:spPr bwMode="auto">
            <a:xfrm>
              <a:off x="1296" y="1042"/>
              <a:ext cx="2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baseline="-25000">
                  <a:latin typeface="Arial" panose="020B0604020202020204" pitchFamily="34" charset="0"/>
                </a:rPr>
                <a:t>3</a:t>
              </a:r>
            </a:p>
          </p:txBody>
        </p:sp>
      </p:grpSp>
      <p:sp>
        <p:nvSpPr>
          <p:cNvPr id="556165" name="Line 133"/>
          <p:cNvSpPr>
            <a:spLocks noChangeShapeType="1"/>
          </p:cNvSpPr>
          <p:nvPr/>
        </p:nvSpPr>
        <p:spPr bwMode="auto">
          <a:xfrm>
            <a:off x="2633663" y="2057400"/>
            <a:ext cx="0" cy="7620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6166" name="AutoShape 134"/>
          <p:cNvSpPr>
            <a:spLocks noChangeArrowheads="1"/>
          </p:cNvSpPr>
          <p:nvPr/>
        </p:nvSpPr>
        <p:spPr bwMode="auto">
          <a:xfrm>
            <a:off x="2209800" y="1752600"/>
            <a:ext cx="1066800" cy="228600"/>
          </a:xfrm>
          <a:prstGeom prst="curvedDownArrow">
            <a:avLst>
              <a:gd name="adj1" fmla="val 93333"/>
              <a:gd name="adj2" fmla="val 186667"/>
              <a:gd name="adj3" fmla="val 33333"/>
            </a:avLst>
          </a:prstGeom>
          <a:solidFill>
            <a:srgbClr val="FFCC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6167" name="AutoShape 135"/>
          <p:cNvSpPr>
            <a:spLocks noChangeArrowheads="1"/>
          </p:cNvSpPr>
          <p:nvPr/>
        </p:nvSpPr>
        <p:spPr bwMode="auto">
          <a:xfrm rot="5400000">
            <a:off x="1866900" y="3619500"/>
            <a:ext cx="533400" cy="457200"/>
          </a:xfrm>
          <a:custGeom>
            <a:avLst/>
            <a:gdLst>
              <a:gd name="T0" fmla="*/ 243956738 w 21600"/>
              <a:gd name="T1" fmla="*/ 0 h 21600"/>
              <a:gd name="T2" fmla="*/ 0 w 21600"/>
              <a:gd name="T3" fmla="*/ 102419150 h 21600"/>
              <a:gd name="T4" fmla="*/ 243956738 w 21600"/>
              <a:gd name="T5" fmla="*/ 204838300 h 21600"/>
              <a:gd name="T6" fmla="*/ 325275642 w 21600"/>
              <a:gd name="T7" fmla="*/ 1024191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6168" name="Line 136"/>
          <p:cNvSpPr>
            <a:spLocks noChangeShapeType="1"/>
          </p:cNvSpPr>
          <p:nvPr/>
        </p:nvSpPr>
        <p:spPr bwMode="auto">
          <a:xfrm>
            <a:off x="823913" y="5384800"/>
            <a:ext cx="27432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6169" name="AutoShape 137"/>
          <p:cNvSpPr>
            <a:spLocks noChangeArrowheads="1"/>
          </p:cNvSpPr>
          <p:nvPr/>
        </p:nvSpPr>
        <p:spPr bwMode="auto">
          <a:xfrm>
            <a:off x="533400" y="5232400"/>
            <a:ext cx="228600" cy="457200"/>
          </a:xfrm>
          <a:prstGeom prst="curvedRightArrow">
            <a:avLst>
              <a:gd name="adj1" fmla="val 40000"/>
              <a:gd name="adj2" fmla="val 80000"/>
              <a:gd name="adj3" fmla="val 33333"/>
            </a:avLst>
          </a:prstGeom>
          <a:solidFill>
            <a:srgbClr val="FFCC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56170" name="Group 138"/>
          <p:cNvGrpSpPr>
            <a:grpSpLocks/>
          </p:cNvGrpSpPr>
          <p:nvPr/>
        </p:nvGrpSpPr>
        <p:grpSpPr bwMode="auto">
          <a:xfrm>
            <a:off x="685800" y="5003800"/>
            <a:ext cx="304800" cy="304800"/>
            <a:chOff x="432" y="3072"/>
            <a:chExt cx="192" cy="192"/>
          </a:xfrm>
        </p:grpSpPr>
        <p:sp>
          <p:nvSpPr>
            <p:cNvPr id="37937" name="Line 139"/>
            <p:cNvSpPr>
              <a:spLocks noChangeShapeType="1"/>
            </p:cNvSpPr>
            <p:nvPr/>
          </p:nvSpPr>
          <p:spPr bwMode="auto">
            <a:xfrm flipH="1" flipV="1">
              <a:off x="432" y="3072"/>
              <a:ext cx="144" cy="19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38" name="Line 140"/>
            <p:cNvSpPr>
              <a:spLocks noChangeShapeType="1"/>
            </p:cNvSpPr>
            <p:nvPr/>
          </p:nvSpPr>
          <p:spPr bwMode="auto">
            <a:xfrm>
              <a:off x="432" y="3072"/>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56173" name="Line 141"/>
          <p:cNvSpPr>
            <a:spLocks noChangeShapeType="1"/>
          </p:cNvSpPr>
          <p:nvPr/>
        </p:nvSpPr>
        <p:spPr bwMode="auto">
          <a:xfrm>
            <a:off x="4953000" y="3048000"/>
            <a:ext cx="2819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56174" name="Group 142"/>
          <p:cNvGrpSpPr>
            <a:grpSpLocks/>
          </p:cNvGrpSpPr>
          <p:nvPr/>
        </p:nvGrpSpPr>
        <p:grpSpPr bwMode="auto">
          <a:xfrm>
            <a:off x="7543800" y="2133600"/>
            <a:ext cx="533400" cy="838200"/>
            <a:chOff x="5040" y="1392"/>
            <a:chExt cx="336" cy="528"/>
          </a:xfrm>
        </p:grpSpPr>
        <p:sp>
          <p:nvSpPr>
            <p:cNvPr id="37934" name="Line 143"/>
            <p:cNvSpPr>
              <a:spLocks noChangeShapeType="1"/>
            </p:cNvSpPr>
            <p:nvPr/>
          </p:nvSpPr>
          <p:spPr bwMode="auto">
            <a:xfrm flipV="1">
              <a:off x="5040" y="1392"/>
              <a:ext cx="336" cy="52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35" name="Line 144"/>
            <p:cNvSpPr>
              <a:spLocks noChangeShapeType="1"/>
            </p:cNvSpPr>
            <p:nvPr/>
          </p:nvSpPr>
          <p:spPr bwMode="auto">
            <a:xfrm>
              <a:off x="5040" y="1392"/>
              <a:ext cx="33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36" name="Line 145"/>
            <p:cNvSpPr>
              <a:spLocks noChangeShapeType="1"/>
            </p:cNvSpPr>
            <p:nvPr/>
          </p:nvSpPr>
          <p:spPr bwMode="auto">
            <a:xfrm>
              <a:off x="5040" y="1632"/>
              <a:ext cx="1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56178" name="Text Box 146"/>
          <p:cNvSpPr txBox="1">
            <a:spLocks noChangeArrowheads="1"/>
          </p:cNvSpPr>
          <p:nvPr/>
        </p:nvSpPr>
        <p:spPr bwMode="auto">
          <a:xfrm>
            <a:off x="7467600" y="2514600"/>
            <a:ext cx="6096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1200">
                <a:latin typeface="Arial" panose="020B0604020202020204" pitchFamily="34" charset="0"/>
              </a:rPr>
              <a:t>14</a:t>
            </a:r>
          </a:p>
        </p:txBody>
      </p:sp>
      <p:sp>
        <p:nvSpPr>
          <p:cNvPr id="556179" name="Text Box 147"/>
          <p:cNvSpPr txBox="1">
            <a:spLocks noChangeArrowheads="1"/>
          </p:cNvSpPr>
          <p:nvPr/>
        </p:nvSpPr>
        <p:spPr bwMode="auto">
          <a:xfrm>
            <a:off x="7543800" y="2057400"/>
            <a:ext cx="609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m</a:t>
            </a:r>
            <a:r>
              <a:rPr lang="en-US" altLang="zh-CN" sz="1200">
                <a:latin typeface="Arial" panose="020B0604020202020204" pitchFamily="34" charset="0"/>
              </a:rPr>
              <a:t>10</a:t>
            </a:r>
          </a:p>
        </p:txBody>
      </p:sp>
      <p:sp>
        <p:nvSpPr>
          <p:cNvPr id="556180" name="AutoShape 148"/>
          <p:cNvSpPr>
            <a:spLocks noChangeArrowheads="1"/>
          </p:cNvSpPr>
          <p:nvPr/>
        </p:nvSpPr>
        <p:spPr bwMode="auto">
          <a:xfrm>
            <a:off x="7848600" y="2667000"/>
            <a:ext cx="304800" cy="838200"/>
          </a:xfrm>
          <a:prstGeom prst="curvedLeftArrow">
            <a:avLst>
              <a:gd name="adj1" fmla="val 55000"/>
              <a:gd name="adj2" fmla="val 110000"/>
              <a:gd name="adj3" fmla="val 33333"/>
            </a:avLst>
          </a:prstGeom>
          <a:solidFill>
            <a:srgbClr val="FFCC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6181" name="Text Box 149"/>
          <p:cNvSpPr txBox="1">
            <a:spLocks noChangeArrowheads="1"/>
          </p:cNvSpPr>
          <p:nvPr/>
        </p:nvSpPr>
        <p:spPr bwMode="auto">
          <a:xfrm>
            <a:off x="757238" y="4956175"/>
            <a:ext cx="3810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1200">
                <a:latin typeface="Arial" panose="020B0604020202020204" pitchFamily="34" charset="0"/>
              </a:rPr>
              <a:t>4</a:t>
            </a:r>
          </a:p>
        </p:txBody>
      </p:sp>
      <p:sp>
        <p:nvSpPr>
          <p:cNvPr id="37932"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4.1</a:t>
            </a:r>
            <a:r>
              <a:rPr kumimoji="1" lang="zh-CN" altLang="en-US" sz="2400">
                <a:solidFill>
                  <a:srgbClr val="CC0000"/>
                </a:solidFill>
                <a:latin typeface="Times New Roman" panose="02020603050405020304" pitchFamily="18" charset="0"/>
                <a:ea typeface="楷体_GB2312" pitchFamily="49" charset="-122"/>
              </a:rPr>
              <a:t>　用卡诺图表示逻辑函数</a:t>
            </a:r>
          </a:p>
        </p:txBody>
      </p:sp>
      <p:sp>
        <p:nvSpPr>
          <p:cNvPr id="37933" name="Rectangle 33"/>
          <p:cNvSpPr>
            <a:spLocks noChangeArrowheads="1"/>
          </p:cNvSpPr>
          <p:nvPr/>
        </p:nvSpPr>
        <p:spPr bwMode="auto">
          <a:xfrm>
            <a:off x="222250" y="539750"/>
            <a:ext cx="30972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卡诺图的引出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6084"/>
                                        </p:tgtEl>
                                        <p:attrNameLst>
                                          <p:attrName>style.visibility</p:attrName>
                                        </p:attrNameLst>
                                      </p:cBhvr>
                                      <p:to>
                                        <p:strVal val="visible"/>
                                      </p:to>
                                    </p:set>
                                    <p:animEffect transition="in" filter="blinds(horizontal)">
                                      <p:cBhvr>
                                        <p:cTn id="7" dur="500"/>
                                        <p:tgtEl>
                                          <p:spTgt spid="556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56127"/>
                                        </p:tgtEl>
                                        <p:attrNameLst>
                                          <p:attrName>style.visibility</p:attrName>
                                        </p:attrNameLst>
                                      </p:cBhvr>
                                      <p:to>
                                        <p:strVal val="visible"/>
                                      </p:to>
                                    </p:set>
                                    <p:anim calcmode="lin" valueType="num">
                                      <p:cBhvr additive="base">
                                        <p:cTn id="12" dur="500" fill="hold"/>
                                        <p:tgtEl>
                                          <p:spTgt spid="556127"/>
                                        </p:tgtEl>
                                        <p:attrNameLst>
                                          <p:attrName>ppt_x</p:attrName>
                                        </p:attrNameLst>
                                      </p:cBhvr>
                                      <p:tavLst>
                                        <p:tav tm="0">
                                          <p:val>
                                            <p:strVal val="0-#ppt_w/2"/>
                                          </p:val>
                                        </p:tav>
                                        <p:tav tm="100000">
                                          <p:val>
                                            <p:strVal val="#ppt_x"/>
                                          </p:val>
                                        </p:tav>
                                      </p:tavLst>
                                    </p:anim>
                                    <p:anim calcmode="lin" valueType="num">
                                      <p:cBhvr additive="base">
                                        <p:cTn id="13" dur="500" fill="hold"/>
                                        <p:tgtEl>
                                          <p:spTgt spid="55612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56135"/>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561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6136"/>
                                        </p:tgtEl>
                                        <p:attrNameLst>
                                          <p:attrName>style.visibility</p:attrName>
                                        </p:attrNameLst>
                                      </p:cBhvr>
                                      <p:to>
                                        <p:strVal val="visible"/>
                                      </p:to>
                                    </p:set>
                                    <p:anim calcmode="lin" valueType="num">
                                      <p:cBhvr additive="base">
                                        <p:cTn id="25" dur="500" fill="hold"/>
                                        <p:tgtEl>
                                          <p:spTgt spid="556136"/>
                                        </p:tgtEl>
                                        <p:attrNameLst>
                                          <p:attrName>ppt_x</p:attrName>
                                        </p:attrNameLst>
                                      </p:cBhvr>
                                      <p:tavLst>
                                        <p:tav tm="0">
                                          <p:val>
                                            <p:strVal val="0-#ppt_w/2"/>
                                          </p:val>
                                        </p:tav>
                                        <p:tav tm="100000">
                                          <p:val>
                                            <p:strVal val="#ppt_x"/>
                                          </p:val>
                                        </p:tav>
                                      </p:tavLst>
                                    </p:anim>
                                    <p:anim calcmode="lin" valueType="num">
                                      <p:cBhvr additive="base">
                                        <p:cTn id="26" dur="500" fill="hold"/>
                                        <p:tgtEl>
                                          <p:spTgt spid="556136"/>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499"/>
                                          </p:stCondLst>
                                        </p:cTn>
                                        <p:tgtEl>
                                          <p:spTgt spid="5561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56137"/>
                                        </p:tgtEl>
                                        <p:attrNameLst>
                                          <p:attrName>style.visibility</p:attrName>
                                        </p:attrNameLst>
                                      </p:cBhvr>
                                      <p:to>
                                        <p:strVal val="visible"/>
                                      </p:to>
                                    </p:set>
                                    <p:anim calcmode="lin" valueType="num">
                                      <p:cBhvr additive="base">
                                        <p:cTn id="33" dur="500" fill="hold"/>
                                        <p:tgtEl>
                                          <p:spTgt spid="556137"/>
                                        </p:tgtEl>
                                        <p:attrNameLst>
                                          <p:attrName>ppt_x</p:attrName>
                                        </p:attrNameLst>
                                      </p:cBhvr>
                                      <p:tavLst>
                                        <p:tav tm="0">
                                          <p:val>
                                            <p:strVal val="0-#ppt_w/2"/>
                                          </p:val>
                                        </p:tav>
                                        <p:tav tm="100000">
                                          <p:val>
                                            <p:strVal val="#ppt_x"/>
                                          </p:val>
                                        </p:tav>
                                      </p:tavLst>
                                    </p:anim>
                                    <p:anim calcmode="lin" valueType="num">
                                      <p:cBhvr additive="base">
                                        <p:cTn id="34" dur="500" fill="hold"/>
                                        <p:tgtEl>
                                          <p:spTgt spid="55613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556140"/>
                                        </p:tgtEl>
                                        <p:attrNameLst>
                                          <p:attrName>style.visibility</p:attrName>
                                        </p:attrNameLst>
                                      </p:cBhvr>
                                      <p:to>
                                        <p:strVal val="visible"/>
                                      </p:to>
                                    </p:set>
                                    <p:animEffect transition="in" filter="strips(downRight)">
                                      <p:cBhvr>
                                        <p:cTn id="39" dur="500"/>
                                        <p:tgtEl>
                                          <p:spTgt spid="5561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556141"/>
                                        </p:tgtEl>
                                        <p:attrNameLst>
                                          <p:attrName>style.visibility</p:attrName>
                                        </p:attrNameLst>
                                      </p:cBhvr>
                                      <p:to>
                                        <p:strVal val="visible"/>
                                      </p:to>
                                    </p:set>
                                    <p:animEffect transition="in" filter="strips(downLeft)">
                                      <p:cBhvr>
                                        <p:cTn id="44" dur="500"/>
                                        <p:tgtEl>
                                          <p:spTgt spid="5561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56087"/>
                                        </p:tgtEl>
                                        <p:attrNameLst>
                                          <p:attrName>style.visibility</p:attrName>
                                        </p:attrNameLst>
                                      </p:cBhvr>
                                      <p:to>
                                        <p:strVal val="visible"/>
                                      </p:to>
                                    </p:set>
                                    <p:anim calcmode="lin" valueType="num">
                                      <p:cBhvr additive="base">
                                        <p:cTn id="49" dur="500" fill="hold"/>
                                        <p:tgtEl>
                                          <p:spTgt spid="556087"/>
                                        </p:tgtEl>
                                        <p:attrNameLst>
                                          <p:attrName>ppt_x</p:attrName>
                                        </p:attrNameLst>
                                      </p:cBhvr>
                                      <p:tavLst>
                                        <p:tav tm="0">
                                          <p:val>
                                            <p:strVal val="0-#ppt_w/2"/>
                                          </p:val>
                                        </p:tav>
                                        <p:tav tm="100000">
                                          <p:val>
                                            <p:strVal val="#ppt_x"/>
                                          </p:val>
                                        </p:tav>
                                      </p:tavLst>
                                    </p:anim>
                                    <p:anim calcmode="lin" valueType="num">
                                      <p:cBhvr additive="base">
                                        <p:cTn id="50" dur="500" fill="hold"/>
                                        <p:tgtEl>
                                          <p:spTgt spid="55608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nodeType="clickEffect">
                                  <p:stCondLst>
                                    <p:cond delay="0"/>
                                  </p:stCondLst>
                                  <p:childTnLst>
                                    <p:set>
                                      <p:cBhvr>
                                        <p:cTn id="54" dur="1" fill="hold">
                                          <p:stCondLst>
                                            <p:cond delay="0"/>
                                          </p:stCondLst>
                                        </p:cTn>
                                        <p:tgtEl>
                                          <p:spTgt spid="556142"/>
                                        </p:tgtEl>
                                        <p:attrNameLst>
                                          <p:attrName>style.visibility</p:attrName>
                                        </p:attrNameLst>
                                      </p:cBhvr>
                                      <p:to>
                                        <p:strVal val="visible"/>
                                      </p:to>
                                    </p:set>
                                    <p:animEffect transition="in" filter="strips(downRight)">
                                      <p:cBhvr>
                                        <p:cTn id="55" dur="500"/>
                                        <p:tgtEl>
                                          <p:spTgt spid="55614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556143"/>
                                        </p:tgtEl>
                                        <p:attrNameLst>
                                          <p:attrName>style.visibility</p:attrName>
                                        </p:attrNameLst>
                                      </p:cBhvr>
                                      <p:to>
                                        <p:strVal val="visible"/>
                                      </p:to>
                                    </p:set>
                                    <p:animEffect transition="in" filter="strips(downLeft)">
                                      <p:cBhvr>
                                        <p:cTn id="60" dur="500"/>
                                        <p:tgtEl>
                                          <p:spTgt spid="55614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5" fill="hold" nodeType="clickEffect">
                                  <p:stCondLst>
                                    <p:cond delay="0"/>
                                  </p:stCondLst>
                                  <p:childTnLst>
                                    <p:set>
                                      <p:cBhvr>
                                        <p:cTn id="64" dur="1" fill="hold">
                                          <p:stCondLst>
                                            <p:cond delay="0"/>
                                          </p:stCondLst>
                                        </p:cTn>
                                        <p:tgtEl>
                                          <p:spTgt spid="556159"/>
                                        </p:tgtEl>
                                        <p:attrNameLst>
                                          <p:attrName>style.visibility</p:attrName>
                                        </p:attrNameLst>
                                      </p:cBhvr>
                                      <p:to>
                                        <p:strVal val="visible"/>
                                      </p:to>
                                    </p:set>
                                    <p:animEffect transition="in" filter="blinds(vertical)">
                                      <p:cBhvr>
                                        <p:cTn id="65" dur="500"/>
                                        <p:tgtEl>
                                          <p:spTgt spid="5561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56165"/>
                                        </p:tgtEl>
                                        <p:attrNameLst>
                                          <p:attrName>style.visibility</p:attrName>
                                        </p:attrNameLst>
                                      </p:cBhvr>
                                      <p:to>
                                        <p:strVal val="visible"/>
                                      </p:to>
                                    </p:set>
                                    <p:animEffect transition="in" filter="blinds(horizontal)">
                                      <p:cBhvr>
                                        <p:cTn id="70" dur="500"/>
                                        <p:tgtEl>
                                          <p:spTgt spid="55616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556166"/>
                                        </p:tgtEl>
                                        <p:attrNameLst>
                                          <p:attrName>style.visibility</p:attrName>
                                        </p:attrNameLst>
                                      </p:cBhvr>
                                      <p:to>
                                        <p:strVal val="visible"/>
                                      </p:to>
                                    </p:set>
                                    <p:animEffect transition="in" filter="blinds(vertical)">
                                      <p:cBhvr>
                                        <p:cTn id="75" dur="500"/>
                                        <p:tgtEl>
                                          <p:spTgt spid="55616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56167"/>
                                        </p:tgtEl>
                                        <p:attrNameLst>
                                          <p:attrName>style.visibility</p:attrName>
                                        </p:attrNameLst>
                                      </p:cBhvr>
                                      <p:to>
                                        <p:strVal val="visible"/>
                                      </p:to>
                                    </p:set>
                                    <p:animEffect transition="in" filter="blinds(horizontal)">
                                      <p:cBhvr>
                                        <p:cTn id="80" dur="500"/>
                                        <p:tgtEl>
                                          <p:spTgt spid="55616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12" fill="hold" nodeType="clickEffect">
                                  <p:stCondLst>
                                    <p:cond delay="0"/>
                                  </p:stCondLst>
                                  <p:childTnLst>
                                    <p:set>
                                      <p:cBhvr>
                                        <p:cTn id="84" dur="1" fill="hold">
                                          <p:stCondLst>
                                            <p:cond delay="0"/>
                                          </p:stCondLst>
                                        </p:cTn>
                                        <p:tgtEl>
                                          <p:spTgt spid="556144"/>
                                        </p:tgtEl>
                                        <p:attrNameLst>
                                          <p:attrName>style.visibility</p:attrName>
                                        </p:attrNameLst>
                                      </p:cBhvr>
                                      <p:to>
                                        <p:strVal val="visible"/>
                                      </p:to>
                                    </p:set>
                                    <p:animEffect transition="in" filter="strips(downLeft)">
                                      <p:cBhvr>
                                        <p:cTn id="85" dur="500"/>
                                        <p:tgtEl>
                                          <p:spTgt spid="55614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5" fill="hold" nodeType="clickEffect">
                                  <p:stCondLst>
                                    <p:cond delay="0"/>
                                  </p:stCondLst>
                                  <p:childTnLst>
                                    <p:set>
                                      <p:cBhvr>
                                        <p:cTn id="89" dur="1" fill="hold">
                                          <p:stCondLst>
                                            <p:cond delay="0"/>
                                          </p:stCondLst>
                                        </p:cTn>
                                        <p:tgtEl>
                                          <p:spTgt spid="556170"/>
                                        </p:tgtEl>
                                        <p:attrNameLst>
                                          <p:attrName>style.visibility</p:attrName>
                                        </p:attrNameLst>
                                      </p:cBhvr>
                                      <p:to>
                                        <p:strVal val="visible"/>
                                      </p:to>
                                    </p:set>
                                    <p:animEffect transition="in" filter="blinds(vertical)">
                                      <p:cBhvr>
                                        <p:cTn id="90" dur="500"/>
                                        <p:tgtEl>
                                          <p:spTgt spid="55617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56181"/>
                                        </p:tgtEl>
                                        <p:attrNameLst>
                                          <p:attrName>style.visibility</p:attrName>
                                        </p:attrNameLst>
                                      </p:cBhvr>
                                      <p:to>
                                        <p:strVal val="visible"/>
                                      </p:to>
                                    </p:set>
                                    <p:animEffect transition="in" filter="blinds(horizontal)">
                                      <p:cBhvr>
                                        <p:cTn id="95" dur="500"/>
                                        <p:tgtEl>
                                          <p:spTgt spid="55618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556168"/>
                                        </p:tgtEl>
                                        <p:attrNameLst>
                                          <p:attrName>style.visibility</p:attrName>
                                        </p:attrNameLst>
                                      </p:cBhvr>
                                      <p:to>
                                        <p:strVal val="visible"/>
                                      </p:to>
                                    </p:set>
                                    <p:animEffect transition="in" filter="blinds(horizontal)">
                                      <p:cBhvr>
                                        <p:cTn id="100" dur="500"/>
                                        <p:tgtEl>
                                          <p:spTgt spid="55616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5" fill="hold" grpId="0" nodeType="clickEffect">
                                  <p:stCondLst>
                                    <p:cond delay="0"/>
                                  </p:stCondLst>
                                  <p:childTnLst>
                                    <p:set>
                                      <p:cBhvr>
                                        <p:cTn id="104" dur="1" fill="hold">
                                          <p:stCondLst>
                                            <p:cond delay="0"/>
                                          </p:stCondLst>
                                        </p:cTn>
                                        <p:tgtEl>
                                          <p:spTgt spid="556169"/>
                                        </p:tgtEl>
                                        <p:attrNameLst>
                                          <p:attrName>style.visibility</p:attrName>
                                        </p:attrNameLst>
                                      </p:cBhvr>
                                      <p:to>
                                        <p:strVal val="visible"/>
                                      </p:to>
                                    </p:set>
                                    <p:animEffect transition="in" filter="blinds(vertical)">
                                      <p:cBhvr>
                                        <p:cTn id="105" dur="500"/>
                                        <p:tgtEl>
                                          <p:spTgt spid="55616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556085"/>
                                        </p:tgtEl>
                                        <p:attrNameLst>
                                          <p:attrName>style.visibility</p:attrName>
                                        </p:attrNameLst>
                                      </p:cBhvr>
                                      <p:to>
                                        <p:strVal val="visible"/>
                                      </p:to>
                                    </p:set>
                                    <p:animEffect transition="in" filter="blinds(horizontal)">
                                      <p:cBhvr>
                                        <p:cTn id="110" dur="500"/>
                                        <p:tgtEl>
                                          <p:spTgt spid="55608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55603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8" presetClass="entr" presetSubtype="12" fill="hold" nodeType="clickEffect">
                                  <p:stCondLst>
                                    <p:cond delay="0"/>
                                  </p:stCondLst>
                                  <p:childTnLst>
                                    <p:set>
                                      <p:cBhvr>
                                        <p:cTn id="118" dur="1" fill="hold">
                                          <p:stCondLst>
                                            <p:cond delay="0"/>
                                          </p:stCondLst>
                                        </p:cTn>
                                        <p:tgtEl>
                                          <p:spTgt spid="556041"/>
                                        </p:tgtEl>
                                        <p:attrNameLst>
                                          <p:attrName>style.visibility</p:attrName>
                                        </p:attrNameLst>
                                      </p:cBhvr>
                                      <p:to>
                                        <p:strVal val="visible"/>
                                      </p:to>
                                    </p:set>
                                    <p:animEffect transition="in" filter="strips(downLeft)">
                                      <p:cBhvr>
                                        <p:cTn id="119" dur="500"/>
                                        <p:tgtEl>
                                          <p:spTgt spid="55604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6" fill="hold" nodeType="clickEffect">
                                  <p:stCondLst>
                                    <p:cond delay="0"/>
                                  </p:stCondLst>
                                  <p:childTnLst>
                                    <p:set>
                                      <p:cBhvr>
                                        <p:cTn id="123" dur="1" fill="hold">
                                          <p:stCondLst>
                                            <p:cond delay="0"/>
                                          </p:stCondLst>
                                        </p:cTn>
                                        <p:tgtEl>
                                          <p:spTgt spid="556101"/>
                                        </p:tgtEl>
                                        <p:attrNameLst>
                                          <p:attrName>style.visibility</p:attrName>
                                        </p:attrNameLst>
                                      </p:cBhvr>
                                      <p:to>
                                        <p:strVal val="visible"/>
                                      </p:to>
                                    </p:set>
                                    <p:animEffect transition="in" filter="strips(downRight)">
                                      <p:cBhvr>
                                        <p:cTn id="124" dur="500"/>
                                        <p:tgtEl>
                                          <p:spTgt spid="556101"/>
                                        </p:tgtEl>
                                      </p:cBhvr>
                                    </p:animEffect>
                                  </p:childTnLst>
                                </p:cTn>
                              </p:par>
                            </p:childTnLst>
                          </p:cTn>
                        </p:par>
                        <p:par>
                          <p:cTn id="125" fill="hold" nodeType="afterGroup">
                            <p:stCondLst>
                              <p:cond delay="500"/>
                            </p:stCondLst>
                            <p:childTnLst>
                              <p:par>
                                <p:cTn id="126" presetID="18" presetClass="entr" presetSubtype="6" fill="hold" nodeType="afterEffect">
                                  <p:stCondLst>
                                    <p:cond delay="0"/>
                                  </p:stCondLst>
                                  <p:childTnLst>
                                    <p:set>
                                      <p:cBhvr>
                                        <p:cTn id="127" dur="1" fill="hold">
                                          <p:stCondLst>
                                            <p:cond delay="0"/>
                                          </p:stCondLst>
                                        </p:cTn>
                                        <p:tgtEl>
                                          <p:spTgt spid="556106"/>
                                        </p:tgtEl>
                                        <p:attrNameLst>
                                          <p:attrName>style.visibility</p:attrName>
                                        </p:attrNameLst>
                                      </p:cBhvr>
                                      <p:to>
                                        <p:strVal val="visible"/>
                                      </p:to>
                                    </p:set>
                                    <p:animEffect transition="in" filter="strips(downRight)">
                                      <p:cBhvr>
                                        <p:cTn id="128" dur="500"/>
                                        <p:tgtEl>
                                          <p:spTgt spid="556106"/>
                                        </p:tgtEl>
                                      </p:cBhvr>
                                    </p:animEffect>
                                  </p:childTnLst>
                                </p:cTn>
                              </p:par>
                            </p:childTnLst>
                          </p:cTn>
                        </p:par>
                        <p:par>
                          <p:cTn id="129" fill="hold" nodeType="afterGroup">
                            <p:stCondLst>
                              <p:cond delay="1000"/>
                            </p:stCondLst>
                            <p:childTnLst>
                              <p:par>
                                <p:cTn id="130" presetID="18" presetClass="entr" presetSubtype="6" fill="hold" nodeType="afterEffect">
                                  <p:stCondLst>
                                    <p:cond delay="0"/>
                                  </p:stCondLst>
                                  <p:childTnLst>
                                    <p:set>
                                      <p:cBhvr>
                                        <p:cTn id="131" dur="1" fill="hold">
                                          <p:stCondLst>
                                            <p:cond delay="0"/>
                                          </p:stCondLst>
                                        </p:cTn>
                                        <p:tgtEl>
                                          <p:spTgt spid="556107"/>
                                        </p:tgtEl>
                                        <p:attrNameLst>
                                          <p:attrName>style.visibility</p:attrName>
                                        </p:attrNameLst>
                                      </p:cBhvr>
                                      <p:to>
                                        <p:strVal val="visible"/>
                                      </p:to>
                                    </p:set>
                                    <p:animEffect transition="in" filter="strips(downRight)">
                                      <p:cBhvr>
                                        <p:cTn id="132" dur="500"/>
                                        <p:tgtEl>
                                          <p:spTgt spid="556107"/>
                                        </p:tgtEl>
                                      </p:cBhvr>
                                    </p:animEffect>
                                  </p:childTnLst>
                                </p:cTn>
                              </p:par>
                            </p:childTnLst>
                          </p:cTn>
                        </p:par>
                        <p:par>
                          <p:cTn id="133" fill="hold" nodeType="afterGroup">
                            <p:stCondLst>
                              <p:cond delay="1500"/>
                            </p:stCondLst>
                            <p:childTnLst>
                              <p:par>
                                <p:cTn id="134" presetID="18" presetClass="entr" presetSubtype="6" fill="hold" nodeType="afterEffect">
                                  <p:stCondLst>
                                    <p:cond delay="0"/>
                                  </p:stCondLst>
                                  <p:childTnLst>
                                    <p:set>
                                      <p:cBhvr>
                                        <p:cTn id="135" dur="1" fill="hold">
                                          <p:stCondLst>
                                            <p:cond delay="0"/>
                                          </p:stCondLst>
                                        </p:cTn>
                                        <p:tgtEl>
                                          <p:spTgt spid="556108"/>
                                        </p:tgtEl>
                                        <p:attrNameLst>
                                          <p:attrName>style.visibility</p:attrName>
                                        </p:attrNameLst>
                                      </p:cBhvr>
                                      <p:to>
                                        <p:strVal val="visible"/>
                                      </p:to>
                                    </p:set>
                                    <p:animEffect transition="in" filter="strips(downRight)">
                                      <p:cBhvr>
                                        <p:cTn id="136" dur="500"/>
                                        <p:tgtEl>
                                          <p:spTgt spid="556108"/>
                                        </p:tgtEl>
                                      </p:cBhvr>
                                    </p:animEffect>
                                  </p:childTnLst>
                                </p:cTn>
                              </p:par>
                            </p:childTnLst>
                          </p:cTn>
                        </p:par>
                        <p:par>
                          <p:cTn id="137" fill="hold" nodeType="afterGroup">
                            <p:stCondLst>
                              <p:cond delay="2000"/>
                            </p:stCondLst>
                            <p:childTnLst>
                              <p:par>
                                <p:cTn id="138" presetID="18" presetClass="entr" presetSubtype="6" fill="hold" nodeType="afterEffect">
                                  <p:stCondLst>
                                    <p:cond delay="0"/>
                                  </p:stCondLst>
                                  <p:childTnLst>
                                    <p:set>
                                      <p:cBhvr>
                                        <p:cTn id="139" dur="1" fill="hold">
                                          <p:stCondLst>
                                            <p:cond delay="0"/>
                                          </p:stCondLst>
                                        </p:cTn>
                                        <p:tgtEl>
                                          <p:spTgt spid="556109"/>
                                        </p:tgtEl>
                                        <p:attrNameLst>
                                          <p:attrName>style.visibility</p:attrName>
                                        </p:attrNameLst>
                                      </p:cBhvr>
                                      <p:to>
                                        <p:strVal val="visible"/>
                                      </p:to>
                                    </p:set>
                                    <p:animEffect transition="in" filter="strips(downRight)">
                                      <p:cBhvr>
                                        <p:cTn id="140" dur="500"/>
                                        <p:tgtEl>
                                          <p:spTgt spid="556109"/>
                                        </p:tgtEl>
                                      </p:cBhvr>
                                    </p:animEffect>
                                  </p:childTnLst>
                                </p:cTn>
                              </p:par>
                            </p:childTnLst>
                          </p:cTn>
                        </p:par>
                        <p:par>
                          <p:cTn id="141" fill="hold" nodeType="afterGroup">
                            <p:stCondLst>
                              <p:cond delay="2500"/>
                            </p:stCondLst>
                            <p:childTnLst>
                              <p:par>
                                <p:cTn id="142" presetID="18" presetClass="entr" presetSubtype="6" fill="hold" nodeType="afterEffect">
                                  <p:stCondLst>
                                    <p:cond delay="0"/>
                                  </p:stCondLst>
                                  <p:childTnLst>
                                    <p:set>
                                      <p:cBhvr>
                                        <p:cTn id="143" dur="1" fill="hold">
                                          <p:stCondLst>
                                            <p:cond delay="0"/>
                                          </p:stCondLst>
                                        </p:cTn>
                                        <p:tgtEl>
                                          <p:spTgt spid="556110"/>
                                        </p:tgtEl>
                                        <p:attrNameLst>
                                          <p:attrName>style.visibility</p:attrName>
                                        </p:attrNameLst>
                                      </p:cBhvr>
                                      <p:to>
                                        <p:strVal val="visible"/>
                                      </p:to>
                                    </p:set>
                                    <p:animEffect transition="in" filter="strips(downRight)">
                                      <p:cBhvr>
                                        <p:cTn id="144" dur="500"/>
                                        <p:tgtEl>
                                          <p:spTgt spid="556110"/>
                                        </p:tgtEl>
                                      </p:cBhvr>
                                    </p:animEffect>
                                  </p:childTnLst>
                                </p:cTn>
                              </p:par>
                            </p:childTnLst>
                          </p:cTn>
                        </p:par>
                        <p:par>
                          <p:cTn id="145" fill="hold" nodeType="afterGroup">
                            <p:stCondLst>
                              <p:cond delay="3000"/>
                            </p:stCondLst>
                            <p:childTnLst>
                              <p:par>
                                <p:cTn id="146" presetID="18" presetClass="entr" presetSubtype="6" fill="hold" nodeType="afterEffect">
                                  <p:stCondLst>
                                    <p:cond delay="0"/>
                                  </p:stCondLst>
                                  <p:childTnLst>
                                    <p:set>
                                      <p:cBhvr>
                                        <p:cTn id="147" dur="1" fill="hold">
                                          <p:stCondLst>
                                            <p:cond delay="0"/>
                                          </p:stCondLst>
                                        </p:cTn>
                                        <p:tgtEl>
                                          <p:spTgt spid="556111"/>
                                        </p:tgtEl>
                                        <p:attrNameLst>
                                          <p:attrName>style.visibility</p:attrName>
                                        </p:attrNameLst>
                                      </p:cBhvr>
                                      <p:to>
                                        <p:strVal val="visible"/>
                                      </p:to>
                                    </p:set>
                                    <p:animEffect transition="in" filter="strips(downRight)">
                                      <p:cBhvr>
                                        <p:cTn id="148" dur="500"/>
                                        <p:tgtEl>
                                          <p:spTgt spid="556111"/>
                                        </p:tgtEl>
                                      </p:cBhvr>
                                    </p:animEffect>
                                  </p:childTnLst>
                                </p:cTn>
                              </p:par>
                            </p:childTnLst>
                          </p:cTn>
                        </p:par>
                        <p:par>
                          <p:cTn id="149" fill="hold" nodeType="afterGroup">
                            <p:stCondLst>
                              <p:cond delay="3500"/>
                            </p:stCondLst>
                            <p:childTnLst>
                              <p:par>
                                <p:cTn id="150" presetID="18" presetClass="entr" presetSubtype="6" fill="hold" nodeType="afterEffect">
                                  <p:stCondLst>
                                    <p:cond delay="0"/>
                                  </p:stCondLst>
                                  <p:childTnLst>
                                    <p:set>
                                      <p:cBhvr>
                                        <p:cTn id="151" dur="1" fill="hold">
                                          <p:stCondLst>
                                            <p:cond delay="0"/>
                                          </p:stCondLst>
                                        </p:cTn>
                                        <p:tgtEl>
                                          <p:spTgt spid="556112"/>
                                        </p:tgtEl>
                                        <p:attrNameLst>
                                          <p:attrName>style.visibility</p:attrName>
                                        </p:attrNameLst>
                                      </p:cBhvr>
                                      <p:to>
                                        <p:strVal val="visible"/>
                                      </p:to>
                                    </p:set>
                                    <p:animEffect transition="in" filter="strips(downRight)">
                                      <p:cBhvr>
                                        <p:cTn id="152" dur="500"/>
                                        <p:tgtEl>
                                          <p:spTgt spid="556112"/>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8" presetClass="entr" presetSubtype="6" fill="hold" nodeType="clickEffect">
                                  <p:stCondLst>
                                    <p:cond delay="0"/>
                                  </p:stCondLst>
                                  <p:childTnLst>
                                    <p:set>
                                      <p:cBhvr>
                                        <p:cTn id="156" dur="1" fill="hold">
                                          <p:stCondLst>
                                            <p:cond delay="0"/>
                                          </p:stCondLst>
                                        </p:cTn>
                                        <p:tgtEl>
                                          <p:spTgt spid="556102"/>
                                        </p:tgtEl>
                                        <p:attrNameLst>
                                          <p:attrName>style.visibility</p:attrName>
                                        </p:attrNameLst>
                                      </p:cBhvr>
                                      <p:to>
                                        <p:strVal val="visible"/>
                                      </p:to>
                                    </p:set>
                                    <p:animEffect transition="in" filter="strips(downRight)">
                                      <p:cBhvr>
                                        <p:cTn id="157" dur="500"/>
                                        <p:tgtEl>
                                          <p:spTgt spid="556102"/>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8" presetClass="entr" presetSubtype="6" fill="hold" nodeType="clickEffect">
                                  <p:stCondLst>
                                    <p:cond delay="0"/>
                                  </p:stCondLst>
                                  <p:childTnLst>
                                    <p:set>
                                      <p:cBhvr>
                                        <p:cTn id="161" dur="1" fill="hold">
                                          <p:stCondLst>
                                            <p:cond delay="0"/>
                                          </p:stCondLst>
                                        </p:cTn>
                                        <p:tgtEl>
                                          <p:spTgt spid="556113"/>
                                        </p:tgtEl>
                                        <p:attrNameLst>
                                          <p:attrName>style.visibility</p:attrName>
                                        </p:attrNameLst>
                                      </p:cBhvr>
                                      <p:to>
                                        <p:strVal val="visible"/>
                                      </p:to>
                                    </p:set>
                                    <p:animEffect transition="in" filter="strips(downRight)">
                                      <p:cBhvr>
                                        <p:cTn id="162" dur="500"/>
                                        <p:tgtEl>
                                          <p:spTgt spid="556113"/>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556086"/>
                                        </p:tgtEl>
                                        <p:attrNameLst>
                                          <p:attrName>style.visibility</p:attrName>
                                        </p:attrNameLst>
                                      </p:cBhvr>
                                      <p:to>
                                        <p:strVal val="visible"/>
                                      </p:to>
                                    </p:set>
                                    <p:animEffect transition="in" filter="blinds(horizontal)">
                                      <p:cBhvr>
                                        <p:cTn id="167" dur="500"/>
                                        <p:tgtEl>
                                          <p:spTgt spid="55608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556173"/>
                                        </p:tgtEl>
                                        <p:attrNameLst>
                                          <p:attrName>style.visibility</p:attrName>
                                        </p:attrNameLst>
                                      </p:cBhvr>
                                      <p:to>
                                        <p:strVal val="visible"/>
                                      </p:to>
                                    </p:set>
                                    <p:animEffect transition="in" filter="blinds(horizontal)">
                                      <p:cBhvr>
                                        <p:cTn id="172" dur="500"/>
                                        <p:tgtEl>
                                          <p:spTgt spid="556173"/>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 presetClass="entr" presetSubtype="5" fill="hold" nodeType="clickEffect">
                                  <p:stCondLst>
                                    <p:cond delay="0"/>
                                  </p:stCondLst>
                                  <p:childTnLst>
                                    <p:set>
                                      <p:cBhvr>
                                        <p:cTn id="176" dur="1" fill="hold">
                                          <p:stCondLst>
                                            <p:cond delay="0"/>
                                          </p:stCondLst>
                                        </p:cTn>
                                        <p:tgtEl>
                                          <p:spTgt spid="556174"/>
                                        </p:tgtEl>
                                        <p:attrNameLst>
                                          <p:attrName>style.visibility</p:attrName>
                                        </p:attrNameLst>
                                      </p:cBhvr>
                                      <p:to>
                                        <p:strVal val="visible"/>
                                      </p:to>
                                    </p:set>
                                    <p:animEffect transition="in" filter="blinds(vertical)">
                                      <p:cBhvr>
                                        <p:cTn id="177" dur="500"/>
                                        <p:tgtEl>
                                          <p:spTgt spid="55617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556179"/>
                                        </p:tgtEl>
                                        <p:attrNameLst>
                                          <p:attrName>style.visibility</p:attrName>
                                        </p:attrNameLst>
                                      </p:cBhvr>
                                      <p:to>
                                        <p:strVal val="visible"/>
                                      </p:to>
                                    </p:set>
                                    <p:animEffect transition="in" filter="blinds(horizontal)">
                                      <p:cBhvr>
                                        <p:cTn id="182" dur="500"/>
                                        <p:tgtEl>
                                          <p:spTgt spid="55617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556178"/>
                                        </p:tgtEl>
                                        <p:attrNameLst>
                                          <p:attrName>style.visibility</p:attrName>
                                        </p:attrNameLst>
                                      </p:cBhvr>
                                      <p:to>
                                        <p:strVal val="visible"/>
                                      </p:to>
                                    </p:set>
                                    <p:animEffect transition="in" filter="blinds(horizontal)">
                                      <p:cBhvr>
                                        <p:cTn id="187" dur="500"/>
                                        <p:tgtEl>
                                          <p:spTgt spid="55617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556180"/>
                                        </p:tgtEl>
                                        <p:attrNameLst>
                                          <p:attrName>style.visibility</p:attrName>
                                        </p:attrNameLst>
                                      </p:cBhvr>
                                      <p:to>
                                        <p:strVal val="visible"/>
                                      </p:to>
                                    </p:set>
                                    <p:animEffect transition="in" filter="blinds(horizontal)">
                                      <p:cBhvr>
                                        <p:cTn id="192" dur="500"/>
                                        <p:tgtEl>
                                          <p:spTgt spid="556180"/>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5" presetClass="entr" presetSubtype="10" fill="hold" nodeType="clickEffect">
                                  <p:stCondLst>
                                    <p:cond delay="0"/>
                                  </p:stCondLst>
                                  <p:childTnLst>
                                    <p:set>
                                      <p:cBhvr>
                                        <p:cTn id="196" dur="1" fill="hold">
                                          <p:stCondLst>
                                            <p:cond delay="0"/>
                                          </p:stCondLst>
                                        </p:cTn>
                                        <p:tgtEl>
                                          <p:spTgt spid="556048"/>
                                        </p:tgtEl>
                                        <p:attrNameLst>
                                          <p:attrName>style.visibility</p:attrName>
                                        </p:attrNameLst>
                                      </p:cBhvr>
                                      <p:to>
                                        <p:strVal val="visible"/>
                                      </p:to>
                                    </p:set>
                                    <p:animEffect transition="in" filter="checkerboard(across)">
                                      <p:cBhvr>
                                        <p:cTn id="197" dur="500"/>
                                        <p:tgtEl>
                                          <p:spTgt spid="556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84" grpId="0" autoUpdateAnimBg="0"/>
      <p:bldP spid="556085" grpId="0" autoUpdateAnimBg="0"/>
      <p:bldP spid="556086" grpId="0" autoUpdateAnimBg="0"/>
      <p:bldP spid="556087" grpId="0" autoUpdateAnimBg="0"/>
      <p:bldP spid="556135" grpId="0" animBg="1"/>
      <p:bldP spid="556136" grpId="0" autoUpdateAnimBg="0"/>
      <p:bldP spid="556137" grpId="0" autoUpdateAnimBg="0"/>
      <p:bldP spid="556138" grpId="0" animBg="1"/>
      <p:bldP spid="556139" grpId="0" autoUpdateAnimBg="0"/>
      <p:bldP spid="556141" grpId="0" autoUpdateAnimBg="0"/>
      <p:bldP spid="556143" grpId="0" autoUpdateAnimBg="0"/>
      <p:bldP spid="556165" grpId="0" animBg="1"/>
      <p:bldP spid="556166" grpId="0" animBg="1"/>
      <p:bldP spid="556167" grpId="0" animBg="1"/>
      <p:bldP spid="556168" grpId="0" animBg="1"/>
      <p:bldP spid="556169" grpId="0" animBg="1"/>
      <p:bldP spid="556173" grpId="0" animBg="1"/>
      <p:bldP spid="556178" grpId="0" autoUpdateAnimBg="0"/>
      <p:bldP spid="556179" grpId="0" autoUpdateAnimBg="0"/>
      <p:bldP spid="556180" grpId="0" animBg="1"/>
      <p:bldP spid="55618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4.1</a:t>
            </a:r>
            <a:r>
              <a:rPr kumimoji="1" lang="zh-CN" altLang="en-US" sz="2400">
                <a:solidFill>
                  <a:srgbClr val="CC0000"/>
                </a:solidFill>
                <a:latin typeface="Times New Roman" panose="02020603050405020304" pitchFamily="18" charset="0"/>
                <a:ea typeface="楷体_GB2312" pitchFamily="49" charset="-122"/>
              </a:rPr>
              <a:t>　用卡诺图表示逻辑函数</a:t>
            </a:r>
          </a:p>
        </p:txBody>
      </p:sp>
      <p:sp>
        <p:nvSpPr>
          <p:cNvPr id="38915" name="Rectangle 33"/>
          <p:cNvSpPr>
            <a:spLocks noChangeArrowheads="1"/>
          </p:cNvSpPr>
          <p:nvPr/>
        </p:nvSpPr>
        <p:spPr bwMode="auto">
          <a:xfrm>
            <a:off x="222250" y="539750"/>
            <a:ext cx="30972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卡诺图的特点</a:t>
            </a:r>
          </a:p>
        </p:txBody>
      </p:sp>
      <p:grpSp>
        <p:nvGrpSpPr>
          <p:cNvPr id="38916" name="Group 16"/>
          <p:cNvGrpSpPr>
            <a:grpSpLocks/>
          </p:cNvGrpSpPr>
          <p:nvPr/>
        </p:nvGrpSpPr>
        <p:grpSpPr bwMode="auto">
          <a:xfrm>
            <a:off x="4124325" y="3622675"/>
            <a:ext cx="3452813" cy="2667000"/>
            <a:chOff x="3025" y="2448"/>
            <a:chExt cx="2175" cy="1680"/>
          </a:xfrm>
        </p:grpSpPr>
        <p:sp>
          <p:nvSpPr>
            <p:cNvPr id="38926" name="Text Box 17"/>
            <p:cNvSpPr txBox="1">
              <a:spLocks noChangeArrowheads="1"/>
            </p:cNvSpPr>
            <p:nvPr/>
          </p:nvSpPr>
          <p:spPr bwMode="auto">
            <a:xfrm>
              <a:off x="3635"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solidFill>
                    <a:srgbClr val="FF0000"/>
                  </a:solidFill>
                  <a:latin typeface="Times New Roman" panose="02020603050405020304" pitchFamily="18" charset="0"/>
                </a:rPr>
                <a:t>m</a:t>
              </a:r>
              <a:r>
                <a:rPr kumimoji="1" lang="en-US" altLang="zh-CN" sz="2400" baseline="-25000">
                  <a:solidFill>
                    <a:srgbClr val="FF0000"/>
                  </a:solidFill>
                  <a:latin typeface="Times New Roman" panose="02020603050405020304" pitchFamily="18" charset="0"/>
                </a:rPr>
                <a:t>0</a:t>
              </a:r>
              <a:endParaRPr kumimoji="1" lang="en-US" altLang="zh-CN" sz="3600">
                <a:solidFill>
                  <a:srgbClr val="FF0000"/>
                </a:solidFill>
                <a:latin typeface="Times New Roman" panose="02020603050405020304" pitchFamily="18" charset="0"/>
              </a:endParaRPr>
            </a:p>
          </p:txBody>
        </p:sp>
        <p:sp>
          <p:nvSpPr>
            <p:cNvPr id="38927" name="Text Box 18"/>
            <p:cNvSpPr txBox="1">
              <a:spLocks noChangeArrowheads="1"/>
            </p:cNvSpPr>
            <p:nvPr/>
          </p:nvSpPr>
          <p:spPr bwMode="auto">
            <a:xfrm>
              <a:off x="4019"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8928" name="Text Box 19"/>
            <p:cNvSpPr txBox="1">
              <a:spLocks noChangeArrowheads="1"/>
            </p:cNvSpPr>
            <p:nvPr/>
          </p:nvSpPr>
          <p:spPr bwMode="auto">
            <a:xfrm>
              <a:off x="4787"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solidFill>
                    <a:srgbClr val="FF0000"/>
                  </a:solidFill>
                  <a:latin typeface="Times New Roman" panose="02020603050405020304" pitchFamily="18" charset="0"/>
                </a:rPr>
                <a:t>m</a:t>
              </a:r>
              <a:r>
                <a:rPr kumimoji="1" lang="en-US" altLang="zh-CN" sz="2400" baseline="-25000">
                  <a:solidFill>
                    <a:srgbClr val="FF0000"/>
                  </a:solidFill>
                  <a:latin typeface="Times New Roman" panose="02020603050405020304" pitchFamily="18" charset="0"/>
                </a:rPr>
                <a:t>2</a:t>
              </a:r>
              <a:endParaRPr kumimoji="1" lang="en-US" altLang="zh-CN" sz="3600">
                <a:solidFill>
                  <a:srgbClr val="FF0000"/>
                </a:solidFill>
                <a:latin typeface="Times New Roman" panose="02020603050405020304" pitchFamily="18" charset="0"/>
              </a:endParaRPr>
            </a:p>
          </p:txBody>
        </p:sp>
        <p:sp>
          <p:nvSpPr>
            <p:cNvPr id="38929" name="Text Box 20"/>
            <p:cNvSpPr txBox="1">
              <a:spLocks noChangeArrowheads="1"/>
            </p:cNvSpPr>
            <p:nvPr/>
          </p:nvSpPr>
          <p:spPr bwMode="auto">
            <a:xfrm>
              <a:off x="4399" y="2897"/>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solidFill>
                    <a:srgbClr val="C00000"/>
                  </a:solidFill>
                  <a:latin typeface="Times New Roman" panose="02020603050405020304" pitchFamily="18" charset="0"/>
                </a:rPr>
                <a:t>m</a:t>
              </a:r>
              <a:r>
                <a:rPr kumimoji="1" lang="en-US" altLang="zh-CN" sz="2400" baseline="-25000">
                  <a:solidFill>
                    <a:srgbClr val="C00000"/>
                  </a:solidFill>
                  <a:latin typeface="Times New Roman" panose="02020603050405020304" pitchFamily="18" charset="0"/>
                </a:rPr>
                <a:t>3</a:t>
              </a:r>
              <a:endParaRPr kumimoji="1" lang="en-US" altLang="zh-CN" sz="3600">
                <a:solidFill>
                  <a:srgbClr val="C00000"/>
                </a:solidFill>
                <a:latin typeface="Times New Roman" panose="02020603050405020304" pitchFamily="18" charset="0"/>
              </a:endParaRPr>
            </a:p>
          </p:txBody>
        </p:sp>
        <p:sp>
          <p:nvSpPr>
            <p:cNvPr id="38930" name="Text Box 21"/>
            <p:cNvSpPr txBox="1">
              <a:spLocks noChangeArrowheads="1"/>
            </p:cNvSpPr>
            <p:nvPr/>
          </p:nvSpPr>
          <p:spPr bwMode="auto">
            <a:xfrm>
              <a:off x="3622"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8931" name="Text Box 22"/>
            <p:cNvSpPr txBox="1">
              <a:spLocks noChangeArrowheads="1"/>
            </p:cNvSpPr>
            <p:nvPr/>
          </p:nvSpPr>
          <p:spPr bwMode="auto">
            <a:xfrm>
              <a:off x="4006"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solidFill>
                    <a:srgbClr val="0000CC"/>
                  </a:solidFill>
                  <a:latin typeface="Times New Roman" panose="02020603050405020304" pitchFamily="18" charset="0"/>
                </a:rPr>
                <a:t>m</a:t>
              </a:r>
              <a:r>
                <a:rPr kumimoji="1" lang="en-US" altLang="zh-CN" sz="2400" baseline="-25000">
                  <a:solidFill>
                    <a:srgbClr val="0000CC"/>
                  </a:solidFill>
                  <a:latin typeface="Times New Roman" panose="02020603050405020304" pitchFamily="18" charset="0"/>
                </a:rPr>
                <a:t>5</a:t>
              </a:r>
              <a:endParaRPr kumimoji="1" lang="en-US" altLang="zh-CN" sz="3600">
                <a:solidFill>
                  <a:srgbClr val="0000CC"/>
                </a:solidFill>
                <a:latin typeface="Times New Roman" panose="02020603050405020304" pitchFamily="18" charset="0"/>
              </a:endParaRPr>
            </a:p>
          </p:txBody>
        </p:sp>
        <p:sp>
          <p:nvSpPr>
            <p:cNvPr id="38932" name="Text Box 23"/>
            <p:cNvSpPr txBox="1">
              <a:spLocks noChangeArrowheads="1"/>
            </p:cNvSpPr>
            <p:nvPr/>
          </p:nvSpPr>
          <p:spPr bwMode="auto">
            <a:xfrm>
              <a:off x="4774"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8933" name="Text Box 24"/>
            <p:cNvSpPr txBox="1">
              <a:spLocks noChangeArrowheads="1"/>
            </p:cNvSpPr>
            <p:nvPr/>
          </p:nvSpPr>
          <p:spPr bwMode="auto">
            <a:xfrm>
              <a:off x="4386" y="315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8934" name="Text Box 25"/>
            <p:cNvSpPr txBox="1">
              <a:spLocks noChangeArrowheads="1"/>
            </p:cNvSpPr>
            <p:nvPr/>
          </p:nvSpPr>
          <p:spPr bwMode="auto">
            <a:xfrm>
              <a:off x="3607"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12</a:t>
              </a:r>
              <a:endParaRPr kumimoji="1" lang="en-US" altLang="zh-CN" sz="3600">
                <a:latin typeface="Times New Roman" panose="02020603050405020304" pitchFamily="18" charset="0"/>
              </a:endParaRPr>
            </a:p>
          </p:txBody>
        </p:sp>
        <p:sp>
          <p:nvSpPr>
            <p:cNvPr id="38935" name="Text Box 26"/>
            <p:cNvSpPr txBox="1">
              <a:spLocks noChangeArrowheads="1"/>
            </p:cNvSpPr>
            <p:nvPr/>
          </p:nvSpPr>
          <p:spPr bwMode="auto">
            <a:xfrm>
              <a:off x="3991"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solidFill>
                    <a:srgbClr val="0000CC"/>
                  </a:solidFill>
                  <a:latin typeface="Times New Roman" panose="02020603050405020304" pitchFamily="18" charset="0"/>
                </a:rPr>
                <a:t>m</a:t>
              </a:r>
              <a:r>
                <a:rPr kumimoji="1" lang="en-US" altLang="zh-CN" sz="2400" baseline="-25000">
                  <a:solidFill>
                    <a:srgbClr val="0000CC"/>
                  </a:solidFill>
                  <a:latin typeface="Times New Roman" panose="02020603050405020304" pitchFamily="18" charset="0"/>
                </a:rPr>
                <a:t>13</a:t>
              </a:r>
              <a:endParaRPr kumimoji="1" lang="en-US" altLang="zh-CN" sz="3600">
                <a:solidFill>
                  <a:srgbClr val="0000CC"/>
                </a:solidFill>
                <a:latin typeface="Times New Roman" panose="02020603050405020304" pitchFamily="18" charset="0"/>
              </a:endParaRPr>
            </a:p>
          </p:txBody>
        </p:sp>
        <p:sp>
          <p:nvSpPr>
            <p:cNvPr id="38936" name="Text Box 27"/>
            <p:cNvSpPr txBox="1">
              <a:spLocks noChangeArrowheads="1"/>
            </p:cNvSpPr>
            <p:nvPr/>
          </p:nvSpPr>
          <p:spPr bwMode="auto">
            <a:xfrm>
              <a:off x="4759"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14</a:t>
              </a:r>
              <a:endParaRPr kumimoji="1" lang="en-US" altLang="zh-CN" sz="3600">
                <a:latin typeface="Times New Roman" panose="02020603050405020304" pitchFamily="18" charset="0"/>
              </a:endParaRPr>
            </a:p>
          </p:txBody>
        </p:sp>
        <p:sp>
          <p:nvSpPr>
            <p:cNvPr id="38937" name="Text Box 28"/>
            <p:cNvSpPr txBox="1">
              <a:spLocks noChangeArrowheads="1"/>
            </p:cNvSpPr>
            <p:nvPr/>
          </p:nvSpPr>
          <p:spPr bwMode="auto">
            <a:xfrm>
              <a:off x="4371" y="3464"/>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15</a:t>
              </a:r>
              <a:endParaRPr kumimoji="1" lang="en-US" altLang="zh-CN" sz="3600">
                <a:latin typeface="Times New Roman" panose="02020603050405020304" pitchFamily="18" charset="0"/>
              </a:endParaRPr>
            </a:p>
          </p:txBody>
        </p:sp>
        <p:sp>
          <p:nvSpPr>
            <p:cNvPr id="38938" name="Text Box 29"/>
            <p:cNvSpPr txBox="1">
              <a:spLocks noChangeArrowheads="1"/>
            </p:cNvSpPr>
            <p:nvPr/>
          </p:nvSpPr>
          <p:spPr bwMode="auto">
            <a:xfrm>
              <a:off x="3567" y="3809"/>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8</a:t>
              </a:r>
              <a:endParaRPr kumimoji="1" lang="en-US" altLang="zh-CN" sz="3600">
                <a:latin typeface="Times New Roman" panose="02020603050405020304" pitchFamily="18" charset="0"/>
              </a:endParaRPr>
            </a:p>
          </p:txBody>
        </p:sp>
        <p:sp>
          <p:nvSpPr>
            <p:cNvPr id="38939" name="Text Box 30"/>
            <p:cNvSpPr txBox="1">
              <a:spLocks noChangeArrowheads="1"/>
            </p:cNvSpPr>
            <p:nvPr/>
          </p:nvSpPr>
          <p:spPr bwMode="auto">
            <a:xfrm>
              <a:off x="4019" y="3809"/>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9</a:t>
              </a:r>
              <a:endParaRPr kumimoji="1" lang="en-US" altLang="zh-CN" sz="3600">
                <a:latin typeface="Times New Roman" panose="02020603050405020304" pitchFamily="18" charset="0"/>
              </a:endParaRPr>
            </a:p>
          </p:txBody>
        </p:sp>
        <p:sp>
          <p:nvSpPr>
            <p:cNvPr id="38940" name="Text Box 31"/>
            <p:cNvSpPr txBox="1">
              <a:spLocks noChangeArrowheads="1"/>
            </p:cNvSpPr>
            <p:nvPr/>
          </p:nvSpPr>
          <p:spPr bwMode="auto">
            <a:xfrm>
              <a:off x="4759" y="3809"/>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solidFill>
                    <a:srgbClr val="FF0000"/>
                  </a:solidFill>
                  <a:latin typeface="Times New Roman" panose="02020603050405020304" pitchFamily="18" charset="0"/>
                </a:rPr>
                <a:t>m</a:t>
              </a:r>
              <a:r>
                <a:rPr kumimoji="1" lang="en-US" altLang="zh-CN" sz="2400" baseline="-25000">
                  <a:solidFill>
                    <a:srgbClr val="FF0000"/>
                  </a:solidFill>
                  <a:latin typeface="Times New Roman" panose="02020603050405020304" pitchFamily="18" charset="0"/>
                </a:rPr>
                <a:t>10</a:t>
              </a:r>
              <a:endParaRPr kumimoji="1" lang="en-US" altLang="zh-CN" sz="3600">
                <a:solidFill>
                  <a:srgbClr val="FF0000"/>
                </a:solidFill>
                <a:latin typeface="Times New Roman" panose="02020603050405020304" pitchFamily="18" charset="0"/>
              </a:endParaRPr>
            </a:p>
          </p:txBody>
        </p:sp>
        <p:sp>
          <p:nvSpPr>
            <p:cNvPr id="38941" name="Text Box 32"/>
            <p:cNvSpPr txBox="1">
              <a:spLocks noChangeArrowheads="1"/>
            </p:cNvSpPr>
            <p:nvPr/>
          </p:nvSpPr>
          <p:spPr bwMode="auto">
            <a:xfrm>
              <a:off x="4371" y="3809"/>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 </a:t>
              </a:r>
              <a:r>
                <a:rPr kumimoji="1" lang="en-US" altLang="zh-CN" sz="2400" i="1">
                  <a:latin typeface="Times New Roman" panose="02020603050405020304" pitchFamily="18" charset="0"/>
                </a:rPr>
                <a:t>m</a:t>
              </a:r>
              <a:r>
                <a:rPr kumimoji="1" lang="en-US" altLang="zh-CN" sz="2400" baseline="-25000">
                  <a:latin typeface="Times New Roman" panose="02020603050405020304" pitchFamily="18" charset="0"/>
                </a:rPr>
                <a:t>11</a:t>
              </a:r>
              <a:endParaRPr kumimoji="1" lang="en-US" altLang="zh-CN" sz="3600">
                <a:latin typeface="Times New Roman" panose="02020603050405020304" pitchFamily="18" charset="0"/>
              </a:endParaRPr>
            </a:p>
          </p:txBody>
        </p:sp>
        <p:grpSp>
          <p:nvGrpSpPr>
            <p:cNvPr id="38942" name="Group 33"/>
            <p:cNvGrpSpPr>
              <a:grpSpLocks/>
            </p:cNvGrpSpPr>
            <p:nvPr/>
          </p:nvGrpSpPr>
          <p:grpSpPr bwMode="auto">
            <a:xfrm>
              <a:off x="3025" y="2448"/>
              <a:ext cx="2159" cy="1680"/>
              <a:chOff x="3025" y="2448"/>
              <a:chExt cx="2159" cy="1680"/>
            </a:xfrm>
          </p:grpSpPr>
          <p:sp>
            <p:nvSpPr>
              <p:cNvPr id="38943" name="Rectangle 34"/>
              <p:cNvSpPr>
                <a:spLocks noChangeArrowheads="1"/>
              </p:cNvSpPr>
              <p:nvPr/>
            </p:nvSpPr>
            <p:spPr bwMode="auto">
              <a:xfrm>
                <a:off x="3600" y="2880"/>
                <a:ext cx="1584"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b="0">
                  <a:latin typeface="Arial" panose="020B0604020202020204" pitchFamily="34" charset="0"/>
                </a:endParaRPr>
              </a:p>
            </p:txBody>
          </p:sp>
          <p:sp>
            <p:nvSpPr>
              <p:cNvPr id="38944" name="Line 35"/>
              <p:cNvSpPr>
                <a:spLocks noChangeShapeType="1"/>
              </p:cNvSpPr>
              <p:nvPr/>
            </p:nvSpPr>
            <p:spPr bwMode="auto">
              <a:xfrm>
                <a:off x="3600" y="3456"/>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45" name="Line 36"/>
              <p:cNvSpPr>
                <a:spLocks noChangeShapeType="1"/>
              </p:cNvSpPr>
              <p:nvPr/>
            </p:nvSpPr>
            <p:spPr bwMode="auto">
              <a:xfrm>
                <a:off x="3600" y="3792"/>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46" name="Line 37"/>
              <p:cNvSpPr>
                <a:spLocks noChangeShapeType="1"/>
              </p:cNvSpPr>
              <p:nvPr/>
            </p:nvSpPr>
            <p:spPr bwMode="auto">
              <a:xfrm>
                <a:off x="3600" y="3168"/>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47" name="Line 38"/>
              <p:cNvSpPr>
                <a:spLocks noChangeShapeType="1"/>
              </p:cNvSpPr>
              <p:nvPr/>
            </p:nvSpPr>
            <p:spPr bwMode="auto">
              <a:xfrm>
                <a:off x="4416" y="2880"/>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48" name="Line 39"/>
              <p:cNvSpPr>
                <a:spLocks noChangeShapeType="1"/>
              </p:cNvSpPr>
              <p:nvPr/>
            </p:nvSpPr>
            <p:spPr bwMode="auto">
              <a:xfrm>
                <a:off x="4800" y="2880"/>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49" name="Line 40"/>
              <p:cNvSpPr>
                <a:spLocks noChangeShapeType="1"/>
              </p:cNvSpPr>
              <p:nvPr/>
            </p:nvSpPr>
            <p:spPr bwMode="auto">
              <a:xfrm>
                <a:off x="4032" y="2880"/>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50" name="Line 41"/>
              <p:cNvSpPr>
                <a:spLocks noChangeShapeType="1"/>
              </p:cNvSpPr>
              <p:nvPr/>
            </p:nvSpPr>
            <p:spPr bwMode="auto">
              <a:xfrm>
                <a:off x="3216" y="2640"/>
                <a:ext cx="38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51" name="Text Box 42"/>
              <p:cNvSpPr txBox="1">
                <a:spLocks noChangeArrowheads="1"/>
              </p:cNvSpPr>
              <p:nvPr/>
            </p:nvSpPr>
            <p:spPr bwMode="auto">
              <a:xfrm>
                <a:off x="3676"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8952" name="Text Box 43"/>
              <p:cNvSpPr txBox="1">
                <a:spLocks noChangeArrowheads="1"/>
              </p:cNvSpPr>
              <p:nvPr/>
            </p:nvSpPr>
            <p:spPr bwMode="auto">
              <a:xfrm>
                <a:off x="4060"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8953" name="Text Box 44"/>
              <p:cNvSpPr txBox="1">
                <a:spLocks noChangeArrowheads="1"/>
              </p:cNvSpPr>
              <p:nvPr/>
            </p:nvSpPr>
            <p:spPr bwMode="auto">
              <a:xfrm>
                <a:off x="4444"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8954" name="Text Box 45"/>
              <p:cNvSpPr txBox="1">
                <a:spLocks noChangeArrowheads="1"/>
              </p:cNvSpPr>
              <p:nvPr/>
            </p:nvSpPr>
            <p:spPr bwMode="auto">
              <a:xfrm>
                <a:off x="4828"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8955" name="Text Box 46"/>
              <p:cNvSpPr txBox="1">
                <a:spLocks noChangeArrowheads="1"/>
              </p:cNvSpPr>
              <p:nvPr/>
            </p:nvSpPr>
            <p:spPr bwMode="auto">
              <a:xfrm>
                <a:off x="3264" y="28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8956" name="Text Box 47"/>
              <p:cNvSpPr txBox="1">
                <a:spLocks noChangeArrowheads="1"/>
              </p:cNvSpPr>
              <p:nvPr/>
            </p:nvSpPr>
            <p:spPr bwMode="auto">
              <a:xfrm>
                <a:off x="3264" y="31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8957" name="Text Box 48"/>
              <p:cNvSpPr txBox="1">
                <a:spLocks noChangeArrowheads="1"/>
              </p:cNvSpPr>
              <p:nvPr/>
            </p:nvSpPr>
            <p:spPr bwMode="auto">
              <a:xfrm>
                <a:off x="3252" y="34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8958" name="Text Box 49"/>
              <p:cNvSpPr txBox="1">
                <a:spLocks noChangeArrowheads="1"/>
              </p:cNvSpPr>
              <p:nvPr/>
            </p:nvSpPr>
            <p:spPr bwMode="auto">
              <a:xfrm>
                <a:off x="3252" y="38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8959" name="Text Box 50"/>
              <p:cNvSpPr txBox="1">
                <a:spLocks noChangeArrowheads="1"/>
              </p:cNvSpPr>
              <p:nvPr/>
            </p:nvSpPr>
            <p:spPr bwMode="auto">
              <a:xfrm>
                <a:off x="3025" y="2640"/>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AB</a:t>
                </a:r>
              </a:p>
            </p:txBody>
          </p:sp>
          <p:sp>
            <p:nvSpPr>
              <p:cNvPr id="38960" name="Text Box 51"/>
              <p:cNvSpPr txBox="1">
                <a:spLocks noChangeArrowheads="1"/>
              </p:cNvSpPr>
              <p:nvPr/>
            </p:nvSpPr>
            <p:spPr bwMode="auto">
              <a:xfrm>
                <a:off x="3216" y="2448"/>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CD</a:t>
                </a:r>
              </a:p>
            </p:txBody>
          </p:sp>
        </p:grpSp>
      </p:grpSp>
      <p:sp>
        <p:nvSpPr>
          <p:cNvPr id="38917" name="Text Box 54"/>
          <p:cNvSpPr txBox="1">
            <a:spLocks noChangeArrowheads="1"/>
          </p:cNvSpPr>
          <p:nvPr/>
        </p:nvSpPr>
        <p:spPr bwMode="auto">
          <a:xfrm>
            <a:off x="4835525" y="3394075"/>
            <a:ext cx="26939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sz="2200">
                <a:latin typeface="Arial" panose="020B0604020202020204" pitchFamily="34" charset="0"/>
              </a:rPr>
              <a:t>四变量卡诺图</a:t>
            </a:r>
          </a:p>
        </p:txBody>
      </p:sp>
      <p:sp>
        <p:nvSpPr>
          <p:cNvPr id="38918" name="矩形 43"/>
          <p:cNvSpPr>
            <a:spLocks noChangeArrowheads="1"/>
          </p:cNvSpPr>
          <p:nvPr/>
        </p:nvSpPr>
        <p:spPr bwMode="auto">
          <a:xfrm>
            <a:off x="1711325" y="1336675"/>
            <a:ext cx="482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400">
                <a:solidFill>
                  <a:srgbClr val="33CC33"/>
                </a:solidFill>
                <a:latin typeface="Arial" panose="020B0604020202020204" pitchFamily="34" charset="0"/>
                <a:ea typeface="楷体_GB2312" pitchFamily="49" charset="-122"/>
              </a:rPr>
              <a:t>【</a:t>
            </a:r>
            <a:r>
              <a:rPr lang="zh-CN" altLang="en-US" sz="2400">
                <a:solidFill>
                  <a:srgbClr val="33CC33"/>
                </a:solidFill>
                <a:latin typeface="Arial" panose="020B0604020202020204" pitchFamily="34" charset="0"/>
                <a:ea typeface="楷体_GB2312" pitchFamily="49" charset="-122"/>
              </a:rPr>
              <a:t>几何相邻</a:t>
            </a:r>
            <a:r>
              <a:rPr lang="en-US" altLang="zh-CN" sz="2400">
                <a:solidFill>
                  <a:srgbClr val="33CC33"/>
                </a:solidFill>
                <a:latin typeface="Arial" panose="020B0604020202020204" pitchFamily="34" charset="0"/>
                <a:ea typeface="楷体_GB2312" pitchFamily="49" charset="-122"/>
              </a:rPr>
              <a:t>】</a:t>
            </a:r>
            <a:r>
              <a:rPr lang="zh-CN" altLang="en-US" sz="2400">
                <a:latin typeface="Arial" panose="020B0604020202020204" pitchFamily="34" charset="0"/>
              </a:rPr>
              <a:t>对应着</a:t>
            </a:r>
            <a:r>
              <a:rPr lang="en-US" altLang="zh-CN" sz="2400">
                <a:solidFill>
                  <a:srgbClr val="33CC33"/>
                </a:solidFill>
                <a:latin typeface="Arial" panose="020B0604020202020204" pitchFamily="34" charset="0"/>
                <a:ea typeface="楷体_GB2312" pitchFamily="49" charset="-122"/>
              </a:rPr>
              <a:t>【</a:t>
            </a:r>
            <a:r>
              <a:rPr lang="zh-CN" altLang="en-US" sz="2400">
                <a:solidFill>
                  <a:srgbClr val="33CC33"/>
                </a:solidFill>
                <a:latin typeface="Arial" panose="020B0604020202020204" pitchFamily="34" charset="0"/>
                <a:ea typeface="楷体_GB2312" pitchFamily="49" charset="-122"/>
              </a:rPr>
              <a:t>逻辑相邻</a:t>
            </a:r>
            <a:r>
              <a:rPr lang="en-US" altLang="zh-CN" sz="2400">
                <a:solidFill>
                  <a:srgbClr val="33CC33"/>
                </a:solidFill>
                <a:latin typeface="Arial" panose="020B0604020202020204" pitchFamily="34" charset="0"/>
                <a:ea typeface="楷体_GB2312" pitchFamily="49" charset="-122"/>
              </a:rPr>
              <a:t>】</a:t>
            </a:r>
            <a:endParaRPr lang="zh-CN" altLang="en-US" sz="2400"/>
          </a:p>
        </p:txBody>
      </p:sp>
      <p:sp>
        <p:nvSpPr>
          <p:cNvPr id="38919" name="矩形 44"/>
          <p:cNvSpPr>
            <a:spLocks noChangeArrowheads="1"/>
          </p:cNvSpPr>
          <p:nvPr/>
        </p:nvSpPr>
        <p:spPr bwMode="auto">
          <a:xfrm>
            <a:off x="985838" y="1963738"/>
            <a:ext cx="6235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400">
                <a:solidFill>
                  <a:srgbClr val="33CC33"/>
                </a:solidFill>
                <a:latin typeface="Arial" panose="020B0604020202020204" pitchFamily="34" charset="0"/>
                <a:ea typeface="楷体_GB2312" pitchFamily="49" charset="-122"/>
              </a:rPr>
              <a:t>【</a:t>
            </a:r>
            <a:r>
              <a:rPr lang="zh-CN" altLang="en-US" sz="2400">
                <a:solidFill>
                  <a:srgbClr val="33CC33"/>
                </a:solidFill>
                <a:latin typeface="Arial" panose="020B0604020202020204" pitchFamily="34" charset="0"/>
                <a:ea typeface="楷体_GB2312" pitchFamily="49" charset="-122"/>
              </a:rPr>
              <a:t>逻辑相邻</a:t>
            </a:r>
            <a:r>
              <a:rPr lang="en-US" altLang="zh-CN" sz="2400">
                <a:solidFill>
                  <a:srgbClr val="33CC33"/>
                </a:solidFill>
                <a:latin typeface="Arial" panose="020B0604020202020204" pitchFamily="34" charset="0"/>
                <a:ea typeface="楷体_GB2312" pitchFamily="49" charset="-122"/>
              </a:rPr>
              <a:t>】</a:t>
            </a:r>
            <a:r>
              <a:rPr lang="zh-CN" altLang="en-US" sz="2400">
                <a:latin typeface="Arial" panose="020B0604020202020204" pitchFamily="34" charset="0"/>
                <a:ea typeface="楷体_GB2312" pitchFamily="49" charset="-122"/>
              </a:rPr>
              <a:t>的两个最小项可以消除</a:t>
            </a:r>
            <a:r>
              <a:rPr lang="en-US" altLang="zh-CN" sz="2400">
                <a:solidFill>
                  <a:srgbClr val="FF0000"/>
                </a:solidFill>
                <a:latin typeface="Arial" panose="020B0604020202020204" pitchFamily="34" charset="0"/>
                <a:ea typeface="楷体_GB2312" pitchFamily="49" charset="-122"/>
              </a:rPr>
              <a:t>1</a:t>
            </a:r>
            <a:r>
              <a:rPr lang="zh-CN" altLang="en-US" sz="2400">
                <a:latin typeface="Arial" panose="020B0604020202020204" pitchFamily="34" charset="0"/>
                <a:ea typeface="楷体_GB2312" pitchFamily="49" charset="-122"/>
              </a:rPr>
              <a:t>个变量</a:t>
            </a:r>
            <a:endParaRPr lang="zh-CN" altLang="en-US" sz="2400"/>
          </a:p>
        </p:txBody>
      </p:sp>
      <p:graphicFrame>
        <p:nvGraphicFramePr>
          <p:cNvPr id="46" name="Object 10"/>
          <p:cNvGraphicFramePr>
            <a:graphicFrameLocks noChangeAspect="1"/>
          </p:cNvGraphicFramePr>
          <p:nvPr/>
        </p:nvGraphicFramePr>
        <p:xfrm>
          <a:off x="539750" y="4079875"/>
          <a:ext cx="1536700" cy="1085850"/>
        </p:xfrm>
        <a:graphic>
          <a:graphicData uri="http://schemas.openxmlformats.org/presentationml/2006/ole">
            <mc:AlternateContent xmlns:mc="http://schemas.openxmlformats.org/markup-compatibility/2006">
              <mc:Choice xmlns:v="urn:schemas-microsoft-com:vml" Requires="v">
                <p:oleObj spid="_x0000_s38979" name="Equation" r:id="rId3" imgW="752457" imgH="495150" progId="Equation.DSMT4">
                  <p:embed/>
                </p:oleObj>
              </mc:Choice>
              <mc:Fallback>
                <p:oleObj name="Equation" r:id="rId3" imgW="752457" imgH="49515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79875"/>
                        <a:ext cx="15367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ct 10"/>
          <p:cNvGraphicFramePr>
            <a:graphicFrameLocks noChangeAspect="1"/>
          </p:cNvGraphicFramePr>
          <p:nvPr/>
        </p:nvGraphicFramePr>
        <p:xfrm>
          <a:off x="2314575" y="4335463"/>
          <a:ext cx="742950" cy="461962"/>
        </p:xfrm>
        <a:graphic>
          <a:graphicData uri="http://schemas.openxmlformats.org/presentationml/2006/ole">
            <mc:AlternateContent xmlns:mc="http://schemas.openxmlformats.org/markup-compatibility/2006">
              <mc:Choice xmlns:v="urn:schemas-microsoft-com:vml" Requires="v">
                <p:oleObj spid="_x0000_s38980" name="Equation" r:id="rId5" imgW="362123" imgH="209731" progId="Equation.DSMT4">
                  <p:embed/>
                </p:oleObj>
              </mc:Choice>
              <mc:Fallback>
                <p:oleObj name="Equation" r:id="rId5" imgW="362123" imgH="209731"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4335463"/>
                        <a:ext cx="742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10"/>
          <p:cNvGraphicFramePr>
            <a:graphicFrameLocks noChangeAspect="1"/>
          </p:cNvGraphicFramePr>
          <p:nvPr/>
        </p:nvGraphicFramePr>
        <p:xfrm>
          <a:off x="577850" y="2559050"/>
          <a:ext cx="1460500" cy="1085850"/>
        </p:xfrm>
        <a:graphic>
          <a:graphicData uri="http://schemas.openxmlformats.org/presentationml/2006/ole">
            <mc:AlternateContent xmlns:mc="http://schemas.openxmlformats.org/markup-compatibility/2006">
              <mc:Choice xmlns:v="urn:schemas-microsoft-com:vml" Requires="v">
                <p:oleObj spid="_x0000_s38981" name="Equation" r:id="rId7" imgW="714561" imgH="495150" progId="Equation.DSMT4">
                  <p:embed/>
                </p:oleObj>
              </mc:Choice>
              <mc:Fallback>
                <p:oleObj name="Equation" r:id="rId7" imgW="714561" imgH="49515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0" y="2559050"/>
                        <a:ext cx="14605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10"/>
          <p:cNvGraphicFramePr>
            <a:graphicFrameLocks noChangeAspect="1"/>
          </p:cNvGraphicFramePr>
          <p:nvPr/>
        </p:nvGraphicFramePr>
        <p:xfrm>
          <a:off x="2327275" y="2814638"/>
          <a:ext cx="717550" cy="461962"/>
        </p:xfrm>
        <a:graphic>
          <a:graphicData uri="http://schemas.openxmlformats.org/presentationml/2006/ole">
            <mc:AlternateContent xmlns:mc="http://schemas.openxmlformats.org/markup-compatibility/2006">
              <mc:Choice xmlns:v="urn:schemas-microsoft-com:vml" Requires="v">
                <p:oleObj spid="_x0000_s38982" name="Equation" r:id="rId9" imgW="342753" imgH="209731" progId="Equation.DSMT4">
                  <p:embed/>
                </p:oleObj>
              </mc:Choice>
              <mc:Fallback>
                <p:oleObj name="Equation" r:id="rId9" imgW="342753" imgH="209731"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275" y="2814638"/>
                        <a:ext cx="717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10"/>
          <p:cNvGraphicFramePr>
            <a:graphicFrameLocks noChangeAspect="1"/>
          </p:cNvGraphicFramePr>
          <p:nvPr/>
        </p:nvGraphicFramePr>
        <p:xfrm>
          <a:off x="501650" y="5535613"/>
          <a:ext cx="1536700" cy="1085850"/>
        </p:xfrm>
        <a:graphic>
          <a:graphicData uri="http://schemas.openxmlformats.org/presentationml/2006/ole">
            <mc:AlternateContent xmlns:mc="http://schemas.openxmlformats.org/markup-compatibility/2006">
              <mc:Choice xmlns:v="urn:schemas-microsoft-com:vml" Requires="v">
                <p:oleObj spid="_x0000_s38983" name="Equation" r:id="rId11" imgW="752457" imgH="495150" progId="Equation.DSMT4">
                  <p:embed/>
                </p:oleObj>
              </mc:Choice>
              <mc:Fallback>
                <p:oleObj name="Equation" r:id="rId11" imgW="752457" imgH="49515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650" y="5535613"/>
                        <a:ext cx="15367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10"/>
          <p:cNvGraphicFramePr>
            <a:graphicFrameLocks noChangeAspect="1"/>
          </p:cNvGraphicFramePr>
          <p:nvPr/>
        </p:nvGraphicFramePr>
        <p:xfrm>
          <a:off x="2276475" y="5791200"/>
          <a:ext cx="742950" cy="461963"/>
        </p:xfrm>
        <a:graphic>
          <a:graphicData uri="http://schemas.openxmlformats.org/presentationml/2006/ole">
            <mc:AlternateContent xmlns:mc="http://schemas.openxmlformats.org/markup-compatibility/2006">
              <mc:Choice xmlns:v="urn:schemas-microsoft-com:vml" Requires="v">
                <p:oleObj spid="_x0000_s38984" name="Equation" r:id="rId13" imgW="362123" imgH="209731" progId="Equation.DSMT4">
                  <p:embed/>
                </p:oleObj>
              </mc:Choice>
              <mc:Fallback>
                <p:oleObj name="Equation" r:id="rId13" imgW="362123" imgH="209731"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6475" y="5791200"/>
                        <a:ext cx="74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horizontal)">
                                      <p:cBhvr>
                                        <p:cTn id="27" dur="500"/>
                                        <p:tgtEl>
                                          <p:spTgt spid="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57058" name="Object 2"/>
          <p:cNvGraphicFramePr>
            <a:graphicFrameLocks noGrp="1" noChangeAspect="1"/>
          </p:cNvGraphicFramePr>
          <p:nvPr>
            <p:ph sz="half" idx="1"/>
          </p:nvPr>
        </p:nvGraphicFramePr>
        <p:xfrm>
          <a:off x="579438" y="3627438"/>
          <a:ext cx="4960937" cy="544512"/>
        </p:xfrm>
        <a:graphic>
          <a:graphicData uri="http://schemas.openxmlformats.org/presentationml/2006/ole">
            <mc:AlternateContent xmlns:mc="http://schemas.openxmlformats.org/markup-compatibility/2006">
              <mc:Choice xmlns:v="urn:schemas-microsoft-com:vml" Requires="v">
                <p:oleObj spid="_x0000_s39992" name="Equation" r:id="rId3" imgW="2057362" imgH="200005" progId="Equation.DSMT4">
                  <p:embed/>
                </p:oleObj>
              </mc:Choice>
              <mc:Fallback>
                <p:oleObj name="Equation" r:id="rId3" imgW="2057362" imgH="200005"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3627438"/>
                        <a:ext cx="496093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7059" name="Rectangle 3"/>
          <p:cNvSpPr>
            <a:spLocks noChangeArrowheads="1"/>
          </p:cNvSpPr>
          <p:nvPr/>
        </p:nvSpPr>
        <p:spPr bwMode="auto">
          <a:xfrm>
            <a:off x="504825" y="1916113"/>
            <a:ext cx="3708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33CC33"/>
                </a:solidFill>
                <a:latin typeface="楷体_GB2312" pitchFamily="49" charset="-122"/>
                <a:ea typeface="楷体_GB2312" pitchFamily="49" charset="-122"/>
                <a:cs typeface="Times New Roman" panose="02020603050405020304" pitchFamily="18" charset="0"/>
              </a:rPr>
              <a:t>例</a:t>
            </a:r>
            <a:r>
              <a:rPr lang="en-US" altLang="zh-CN" sz="2400">
                <a:solidFill>
                  <a:srgbClr val="33CC33"/>
                </a:solidFill>
                <a:latin typeface="楷体_GB2312" pitchFamily="49" charset="-122"/>
                <a:ea typeface="楷体_GB2312" pitchFamily="49" charset="-122"/>
                <a:cs typeface="Times New Roman" panose="02020603050405020304" pitchFamily="18" charset="0"/>
              </a:rPr>
              <a:t>:</a:t>
            </a:r>
            <a:r>
              <a:rPr lang="zh-CN" altLang="en-US" sz="2400">
                <a:latin typeface="Times New Roman" panose="02020603050405020304" pitchFamily="18" charset="0"/>
                <a:ea typeface="楷体_GB2312" pitchFamily="49" charset="-122"/>
                <a:cs typeface="Times New Roman" panose="02020603050405020304" pitchFamily="18" charset="0"/>
              </a:rPr>
              <a:t>用卡诺图表示逻辑函数</a:t>
            </a:r>
            <a:endParaRPr lang="zh-CN" altLang="en-US" sz="2400">
              <a:latin typeface="Arial" panose="020B0604020202020204" pitchFamily="34" charset="0"/>
              <a:ea typeface="楷体_GB2312" pitchFamily="49" charset="-122"/>
              <a:cs typeface="Times New Roman" panose="02020603050405020304" pitchFamily="18" charset="0"/>
            </a:endParaRPr>
          </a:p>
        </p:txBody>
      </p:sp>
      <p:graphicFrame>
        <p:nvGraphicFramePr>
          <p:cNvPr id="557060" name="Object 4"/>
          <p:cNvGraphicFramePr>
            <a:graphicFrameLocks noChangeAspect="1"/>
          </p:cNvGraphicFramePr>
          <p:nvPr/>
        </p:nvGraphicFramePr>
        <p:xfrm>
          <a:off x="241300" y="3052763"/>
          <a:ext cx="3189288" cy="536575"/>
        </p:xfrm>
        <a:graphic>
          <a:graphicData uri="http://schemas.openxmlformats.org/presentationml/2006/ole">
            <mc:AlternateContent xmlns:mc="http://schemas.openxmlformats.org/markup-compatibility/2006">
              <mc:Choice xmlns:v="urn:schemas-microsoft-com:vml" Requires="v">
                <p:oleObj spid="_x0000_s39993" name="Equation" r:id="rId5" imgW="1257323" imgH="190703" progId="Equation.DSMT4">
                  <p:embed/>
                </p:oleObj>
              </mc:Choice>
              <mc:Fallback>
                <p:oleObj name="Equation" r:id="rId5" imgW="1257323" imgH="19070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 y="3052763"/>
                        <a:ext cx="31892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7061" name="Object 5"/>
          <p:cNvGraphicFramePr>
            <a:graphicFrameLocks noChangeAspect="1"/>
          </p:cNvGraphicFramePr>
          <p:nvPr/>
        </p:nvGraphicFramePr>
        <p:xfrm>
          <a:off x="598488" y="4767263"/>
          <a:ext cx="3036887" cy="582612"/>
        </p:xfrm>
        <a:graphic>
          <a:graphicData uri="http://schemas.openxmlformats.org/presentationml/2006/ole">
            <mc:AlternateContent xmlns:mc="http://schemas.openxmlformats.org/markup-compatibility/2006">
              <mc:Choice xmlns:v="urn:schemas-microsoft-com:vml" Requires="v">
                <p:oleObj spid="_x0000_s39994" name="Equation" r:id="rId7" imgW="1190794" imgH="228759" progId="Equation.DSMT4">
                  <p:embed/>
                </p:oleObj>
              </mc:Choice>
              <mc:Fallback>
                <p:oleObj name="Equation" r:id="rId7" imgW="1190794" imgH="228759"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488" y="4767263"/>
                        <a:ext cx="30368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7062" name="Object 6"/>
          <p:cNvGraphicFramePr>
            <a:graphicFrameLocks noGrp="1" noChangeAspect="1"/>
          </p:cNvGraphicFramePr>
          <p:nvPr>
            <p:ph sz="half" idx="2"/>
          </p:nvPr>
        </p:nvGraphicFramePr>
        <p:xfrm>
          <a:off x="590550" y="4208463"/>
          <a:ext cx="5251450" cy="471487"/>
        </p:xfrm>
        <a:graphic>
          <a:graphicData uri="http://schemas.openxmlformats.org/presentationml/2006/ole">
            <mc:AlternateContent xmlns:mc="http://schemas.openxmlformats.org/markup-compatibility/2006">
              <mc:Choice xmlns:v="urn:schemas-microsoft-com:vml" Requires="v">
                <p:oleObj spid="_x0000_s39995" name="Equation" r:id="rId9" imgW="2228738" imgH="171252" progId="Equation.DSMT4">
                  <p:embed/>
                </p:oleObj>
              </mc:Choice>
              <mc:Fallback>
                <p:oleObj name="Equation" r:id="rId9" imgW="2228738" imgH="171252"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550" y="4208463"/>
                        <a:ext cx="525145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7"/>
          <p:cNvSpPr>
            <a:spLocks noChangeArrowheads="1"/>
          </p:cNvSpPr>
          <p:nvPr/>
        </p:nvSpPr>
        <p:spPr bwMode="auto">
          <a:xfrm>
            <a:off x="1922463" y="2538413"/>
            <a:ext cx="1455737"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57064" name="Object 8"/>
          <p:cNvGraphicFramePr>
            <a:graphicFrameLocks noChangeAspect="1"/>
          </p:cNvGraphicFramePr>
          <p:nvPr/>
        </p:nvGraphicFramePr>
        <p:xfrm>
          <a:off x="6216650" y="3290888"/>
          <a:ext cx="2728913" cy="1695450"/>
        </p:xfrm>
        <a:graphic>
          <a:graphicData uri="http://schemas.openxmlformats.org/presentationml/2006/ole">
            <mc:AlternateContent xmlns:mc="http://schemas.openxmlformats.org/markup-compatibility/2006">
              <mc:Choice xmlns:v="urn:schemas-microsoft-com:vml" Requires="v">
                <p:oleObj spid="_x0000_s39996" name="Picture2" r:id="rId11" imgW="1257300" imgH="781812" progId="Word.Picture.8">
                  <p:embed/>
                </p:oleObj>
              </mc:Choice>
              <mc:Fallback>
                <p:oleObj name="Picture2" r:id="rId11" imgW="1257300" imgH="781812" progId="Word.Picture.8">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6650" y="3290888"/>
                        <a:ext cx="272891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7065" name="Group 9"/>
          <p:cNvGrpSpPr>
            <a:grpSpLocks/>
          </p:cNvGrpSpPr>
          <p:nvPr/>
        </p:nvGrpSpPr>
        <p:grpSpPr bwMode="auto">
          <a:xfrm>
            <a:off x="5867400" y="2947988"/>
            <a:ext cx="585788" cy="411162"/>
            <a:chOff x="1321" y="3294"/>
            <a:chExt cx="369" cy="259"/>
          </a:xfrm>
        </p:grpSpPr>
        <p:sp>
          <p:nvSpPr>
            <p:cNvPr id="39972" name="Oval 10"/>
            <p:cNvSpPr>
              <a:spLocks noChangeArrowheads="1"/>
            </p:cNvSpPr>
            <p:nvPr/>
          </p:nvSpPr>
          <p:spPr bwMode="auto">
            <a:xfrm>
              <a:off x="1377" y="3294"/>
              <a:ext cx="244" cy="255"/>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973" name="Text Box 11"/>
            <p:cNvSpPr txBox="1">
              <a:spLocks noChangeArrowheads="1"/>
            </p:cNvSpPr>
            <p:nvPr/>
          </p:nvSpPr>
          <p:spPr bwMode="auto">
            <a:xfrm>
              <a:off x="1321" y="3322"/>
              <a:ext cx="36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i="1">
                  <a:latin typeface="Times New Roman" panose="02020603050405020304" pitchFamily="18" charset="0"/>
                </a:rPr>
                <a:t>L</a:t>
              </a:r>
            </a:p>
          </p:txBody>
        </p:sp>
      </p:grpSp>
      <p:grpSp>
        <p:nvGrpSpPr>
          <p:cNvPr id="557068" name="Group 12"/>
          <p:cNvGrpSpPr>
            <a:grpSpLocks/>
          </p:cNvGrpSpPr>
          <p:nvPr/>
        </p:nvGrpSpPr>
        <p:grpSpPr bwMode="auto">
          <a:xfrm>
            <a:off x="6723063" y="3803650"/>
            <a:ext cx="2114550" cy="952500"/>
            <a:chOff x="4111" y="2387"/>
            <a:chExt cx="1332" cy="600"/>
          </a:xfrm>
        </p:grpSpPr>
        <p:sp>
          <p:nvSpPr>
            <p:cNvPr id="39964" name="Text Box 13"/>
            <p:cNvSpPr txBox="1">
              <a:spLocks noChangeArrowheads="1"/>
            </p:cNvSpPr>
            <p:nvPr/>
          </p:nvSpPr>
          <p:spPr bwMode="auto">
            <a:xfrm>
              <a:off x="4111" y="2387"/>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0</a:t>
              </a:r>
            </a:p>
          </p:txBody>
        </p:sp>
        <p:sp>
          <p:nvSpPr>
            <p:cNvPr id="39965" name="Text Box 14"/>
            <p:cNvSpPr txBox="1">
              <a:spLocks noChangeArrowheads="1"/>
            </p:cNvSpPr>
            <p:nvPr/>
          </p:nvSpPr>
          <p:spPr bwMode="auto">
            <a:xfrm>
              <a:off x="4820" y="2387"/>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3</a:t>
              </a:r>
            </a:p>
          </p:txBody>
        </p:sp>
        <p:sp>
          <p:nvSpPr>
            <p:cNvPr id="39966" name="Text Box 15"/>
            <p:cNvSpPr txBox="1">
              <a:spLocks noChangeArrowheads="1"/>
            </p:cNvSpPr>
            <p:nvPr/>
          </p:nvSpPr>
          <p:spPr bwMode="auto">
            <a:xfrm>
              <a:off x="5131" y="2387"/>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2</a:t>
              </a:r>
            </a:p>
          </p:txBody>
        </p:sp>
        <p:sp>
          <p:nvSpPr>
            <p:cNvPr id="39967" name="Text Box 16"/>
            <p:cNvSpPr txBox="1">
              <a:spLocks noChangeArrowheads="1"/>
            </p:cNvSpPr>
            <p:nvPr/>
          </p:nvSpPr>
          <p:spPr bwMode="auto">
            <a:xfrm>
              <a:off x="4111" y="2756"/>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4</a:t>
              </a:r>
            </a:p>
          </p:txBody>
        </p:sp>
        <p:sp>
          <p:nvSpPr>
            <p:cNvPr id="39968" name="Text Box 17"/>
            <p:cNvSpPr txBox="1">
              <a:spLocks noChangeArrowheads="1"/>
            </p:cNvSpPr>
            <p:nvPr/>
          </p:nvSpPr>
          <p:spPr bwMode="auto">
            <a:xfrm>
              <a:off x="5131" y="2756"/>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6</a:t>
              </a:r>
            </a:p>
          </p:txBody>
        </p:sp>
        <p:sp>
          <p:nvSpPr>
            <p:cNvPr id="39969" name="Text Box 18"/>
            <p:cNvSpPr txBox="1">
              <a:spLocks noChangeArrowheads="1"/>
            </p:cNvSpPr>
            <p:nvPr/>
          </p:nvSpPr>
          <p:spPr bwMode="auto">
            <a:xfrm>
              <a:off x="4454" y="2756"/>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5</a:t>
              </a:r>
            </a:p>
          </p:txBody>
        </p:sp>
        <p:sp>
          <p:nvSpPr>
            <p:cNvPr id="39970" name="Text Box 19"/>
            <p:cNvSpPr txBox="1">
              <a:spLocks noChangeArrowheads="1"/>
            </p:cNvSpPr>
            <p:nvPr/>
          </p:nvSpPr>
          <p:spPr bwMode="auto">
            <a:xfrm>
              <a:off x="4790" y="2756"/>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7</a:t>
              </a:r>
            </a:p>
          </p:txBody>
        </p:sp>
        <p:sp>
          <p:nvSpPr>
            <p:cNvPr id="39971" name="Text Box 20"/>
            <p:cNvSpPr txBox="1">
              <a:spLocks noChangeArrowheads="1"/>
            </p:cNvSpPr>
            <p:nvPr/>
          </p:nvSpPr>
          <p:spPr bwMode="auto">
            <a:xfrm>
              <a:off x="4454" y="2387"/>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m</a:t>
              </a:r>
              <a:r>
                <a:rPr lang="en-US" altLang="zh-CN" baseline="-25000">
                  <a:latin typeface="Arial" panose="020B0604020202020204" pitchFamily="34" charset="0"/>
                </a:rPr>
                <a:t>1</a:t>
              </a:r>
            </a:p>
          </p:txBody>
        </p:sp>
      </p:grpSp>
      <p:sp>
        <p:nvSpPr>
          <p:cNvPr id="557077" name="Text Box 21"/>
          <p:cNvSpPr txBox="1">
            <a:spLocks noChangeArrowheads="1"/>
          </p:cNvSpPr>
          <p:nvPr/>
        </p:nvSpPr>
        <p:spPr bwMode="auto">
          <a:xfrm>
            <a:off x="7875588" y="3824288"/>
            <a:ext cx="398462" cy="3667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FF5050"/>
                </a:solidFill>
                <a:latin typeface="Arial" panose="020B0604020202020204" pitchFamily="34" charset="0"/>
              </a:rPr>
              <a:t>1</a:t>
            </a:r>
            <a:endParaRPr lang="en-US" altLang="zh-CN" baseline="-25000">
              <a:solidFill>
                <a:srgbClr val="FF5050"/>
              </a:solidFill>
              <a:latin typeface="Arial" panose="020B0604020202020204" pitchFamily="34" charset="0"/>
            </a:endParaRPr>
          </a:p>
        </p:txBody>
      </p:sp>
      <p:sp>
        <p:nvSpPr>
          <p:cNvPr id="557078" name="Text Box 22"/>
          <p:cNvSpPr txBox="1">
            <a:spLocks noChangeArrowheads="1"/>
          </p:cNvSpPr>
          <p:nvPr/>
        </p:nvSpPr>
        <p:spPr bwMode="auto">
          <a:xfrm>
            <a:off x="6750050" y="3824288"/>
            <a:ext cx="381000" cy="3667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FF5050"/>
                </a:solidFill>
                <a:latin typeface="Arial" panose="020B0604020202020204" pitchFamily="34" charset="0"/>
              </a:rPr>
              <a:t>1</a:t>
            </a:r>
            <a:endParaRPr lang="en-US" altLang="zh-CN" baseline="-25000">
              <a:solidFill>
                <a:srgbClr val="FF5050"/>
              </a:solidFill>
              <a:latin typeface="Arial" panose="020B0604020202020204" pitchFamily="34" charset="0"/>
            </a:endParaRPr>
          </a:p>
        </p:txBody>
      </p:sp>
      <p:sp>
        <p:nvSpPr>
          <p:cNvPr id="557079" name="Text Box 23"/>
          <p:cNvSpPr txBox="1">
            <a:spLocks noChangeArrowheads="1"/>
          </p:cNvSpPr>
          <p:nvPr/>
        </p:nvSpPr>
        <p:spPr bwMode="auto">
          <a:xfrm>
            <a:off x="8350250" y="3824288"/>
            <a:ext cx="434975" cy="3667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FF5050"/>
                </a:solidFill>
                <a:latin typeface="Arial" panose="020B0604020202020204" pitchFamily="34" charset="0"/>
              </a:rPr>
              <a:t>1</a:t>
            </a:r>
            <a:endParaRPr lang="en-US" altLang="zh-CN" baseline="-25000">
              <a:solidFill>
                <a:srgbClr val="FF5050"/>
              </a:solidFill>
              <a:latin typeface="Arial" panose="020B0604020202020204" pitchFamily="34" charset="0"/>
            </a:endParaRPr>
          </a:p>
        </p:txBody>
      </p:sp>
      <p:sp>
        <p:nvSpPr>
          <p:cNvPr id="557080" name="Text Box 24"/>
          <p:cNvSpPr txBox="1">
            <a:spLocks noChangeArrowheads="1"/>
          </p:cNvSpPr>
          <p:nvPr/>
        </p:nvSpPr>
        <p:spPr bwMode="auto">
          <a:xfrm>
            <a:off x="6750050" y="4371975"/>
            <a:ext cx="381000" cy="366713"/>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FF5050"/>
                </a:solidFill>
                <a:latin typeface="Arial" panose="020B0604020202020204" pitchFamily="34" charset="0"/>
              </a:rPr>
              <a:t>1</a:t>
            </a:r>
          </a:p>
        </p:txBody>
      </p:sp>
      <p:sp>
        <p:nvSpPr>
          <p:cNvPr id="557081" name="Text Box 25"/>
          <p:cNvSpPr txBox="1">
            <a:spLocks noChangeArrowheads="1"/>
          </p:cNvSpPr>
          <p:nvPr/>
        </p:nvSpPr>
        <p:spPr bwMode="auto">
          <a:xfrm>
            <a:off x="8399463" y="4371975"/>
            <a:ext cx="412750" cy="366713"/>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FF5050"/>
                </a:solidFill>
                <a:latin typeface="Arial" panose="020B0604020202020204" pitchFamily="34" charset="0"/>
              </a:rPr>
              <a:t>1</a:t>
            </a:r>
            <a:endParaRPr lang="en-US" altLang="zh-CN" baseline="-25000">
              <a:solidFill>
                <a:srgbClr val="FF5050"/>
              </a:solidFill>
              <a:latin typeface="Arial" panose="020B0604020202020204" pitchFamily="34" charset="0"/>
            </a:endParaRPr>
          </a:p>
        </p:txBody>
      </p:sp>
      <p:grpSp>
        <p:nvGrpSpPr>
          <p:cNvPr id="557082" name="Group 26"/>
          <p:cNvGrpSpPr>
            <a:grpSpLocks/>
          </p:cNvGrpSpPr>
          <p:nvPr/>
        </p:nvGrpSpPr>
        <p:grpSpPr bwMode="auto">
          <a:xfrm>
            <a:off x="7359650" y="3824288"/>
            <a:ext cx="914400" cy="914400"/>
            <a:chOff x="4512" y="2400"/>
            <a:chExt cx="576" cy="576"/>
          </a:xfrm>
        </p:grpSpPr>
        <p:sp>
          <p:nvSpPr>
            <p:cNvPr id="39961" name="Text Box 27"/>
            <p:cNvSpPr txBox="1">
              <a:spLocks noChangeArrowheads="1"/>
            </p:cNvSpPr>
            <p:nvPr/>
          </p:nvSpPr>
          <p:spPr bwMode="auto">
            <a:xfrm>
              <a:off x="4512" y="2745"/>
              <a:ext cx="192" cy="231"/>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3366FF"/>
                  </a:solidFill>
                  <a:latin typeface="Arial" panose="020B0604020202020204" pitchFamily="34" charset="0"/>
                </a:rPr>
                <a:t>0</a:t>
              </a:r>
              <a:endParaRPr lang="en-US" altLang="zh-CN" baseline="-25000">
                <a:solidFill>
                  <a:srgbClr val="3366FF"/>
                </a:solidFill>
                <a:latin typeface="Arial" panose="020B0604020202020204" pitchFamily="34" charset="0"/>
              </a:endParaRPr>
            </a:p>
          </p:txBody>
        </p:sp>
        <p:sp>
          <p:nvSpPr>
            <p:cNvPr id="39962" name="Text Box 28"/>
            <p:cNvSpPr txBox="1">
              <a:spLocks noChangeArrowheads="1"/>
            </p:cNvSpPr>
            <p:nvPr/>
          </p:nvSpPr>
          <p:spPr bwMode="auto">
            <a:xfrm>
              <a:off x="4807" y="2745"/>
              <a:ext cx="281" cy="231"/>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3366FF"/>
                  </a:solidFill>
                  <a:latin typeface="Arial" panose="020B0604020202020204" pitchFamily="34" charset="0"/>
                </a:rPr>
                <a:t>0</a:t>
              </a:r>
              <a:endParaRPr lang="en-US" altLang="zh-CN" baseline="-25000">
                <a:solidFill>
                  <a:srgbClr val="3366FF"/>
                </a:solidFill>
                <a:latin typeface="Arial" panose="020B0604020202020204" pitchFamily="34" charset="0"/>
              </a:endParaRPr>
            </a:p>
          </p:txBody>
        </p:sp>
        <p:sp>
          <p:nvSpPr>
            <p:cNvPr id="39963" name="Text Box 29"/>
            <p:cNvSpPr txBox="1">
              <a:spLocks noChangeArrowheads="1"/>
            </p:cNvSpPr>
            <p:nvPr/>
          </p:nvSpPr>
          <p:spPr bwMode="auto">
            <a:xfrm>
              <a:off x="4512" y="2400"/>
              <a:ext cx="175" cy="231"/>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3366FF"/>
                  </a:solidFill>
                  <a:latin typeface="Arial" panose="020B0604020202020204" pitchFamily="34" charset="0"/>
                </a:rPr>
                <a:t>0</a:t>
              </a:r>
              <a:endParaRPr lang="en-US" altLang="zh-CN" baseline="-25000">
                <a:solidFill>
                  <a:srgbClr val="3366FF"/>
                </a:solidFill>
                <a:latin typeface="Arial" panose="020B0604020202020204" pitchFamily="34" charset="0"/>
              </a:endParaRPr>
            </a:p>
          </p:txBody>
        </p:sp>
      </p:grpSp>
      <p:grpSp>
        <p:nvGrpSpPr>
          <p:cNvPr id="557086" name="Group 30"/>
          <p:cNvGrpSpPr>
            <a:grpSpLocks/>
          </p:cNvGrpSpPr>
          <p:nvPr/>
        </p:nvGrpSpPr>
        <p:grpSpPr bwMode="auto">
          <a:xfrm>
            <a:off x="523875" y="2422525"/>
            <a:ext cx="5175250" cy="603250"/>
            <a:chOff x="330" y="1785"/>
            <a:chExt cx="3260" cy="380"/>
          </a:xfrm>
        </p:grpSpPr>
        <p:sp>
          <p:nvSpPr>
            <p:cNvPr id="39959" name="Rectangle 31"/>
            <p:cNvSpPr>
              <a:spLocks noChangeArrowheads="1"/>
            </p:cNvSpPr>
            <p:nvPr/>
          </p:nvSpPr>
          <p:spPr bwMode="auto">
            <a:xfrm>
              <a:off x="330" y="1849"/>
              <a:ext cx="37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FF5050"/>
                  </a:solidFill>
                  <a:latin typeface="Arial" panose="020B0604020202020204" pitchFamily="34" charset="0"/>
                  <a:ea typeface="楷体_GB2312" pitchFamily="49" charset="-122"/>
                </a:rPr>
                <a:t>解</a:t>
              </a:r>
              <a:r>
                <a:rPr lang="en-US" altLang="zh-CN" sz="2400">
                  <a:solidFill>
                    <a:srgbClr val="FF5050"/>
                  </a:solidFill>
                  <a:latin typeface="Arial" panose="020B0604020202020204" pitchFamily="34" charset="0"/>
                  <a:ea typeface="楷体_GB2312" pitchFamily="49" charset="-122"/>
                </a:rPr>
                <a:t>:</a:t>
              </a:r>
            </a:p>
          </p:txBody>
        </p:sp>
        <p:sp>
          <p:nvSpPr>
            <p:cNvPr id="39960" name="Rectangle 32"/>
            <p:cNvSpPr>
              <a:spLocks noChangeArrowheads="1"/>
            </p:cNvSpPr>
            <p:nvPr/>
          </p:nvSpPr>
          <p:spPr bwMode="auto">
            <a:xfrm>
              <a:off x="628" y="1785"/>
              <a:ext cx="2962"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en-US" altLang="zh-CN" sz="2400">
                  <a:solidFill>
                    <a:schemeClr val="tx2"/>
                  </a:solidFill>
                  <a:latin typeface="Times New Roman" panose="02020603050405020304" pitchFamily="18" charset="0"/>
                </a:rPr>
                <a:t>1.</a:t>
              </a:r>
              <a:r>
                <a:rPr lang="zh-CN" altLang="en-US" sz="2400">
                  <a:solidFill>
                    <a:schemeClr val="tx2"/>
                  </a:solidFill>
                  <a:latin typeface="宋体" panose="02010600030101010101" pitchFamily="2" charset="-122"/>
                </a:rPr>
                <a:t>将逻辑函数化为最小项表达式；</a:t>
              </a:r>
            </a:p>
          </p:txBody>
        </p:sp>
      </p:grpSp>
      <p:sp>
        <p:nvSpPr>
          <p:cNvPr id="557089" name="Rectangle 33"/>
          <p:cNvSpPr>
            <a:spLocks noChangeArrowheads="1"/>
          </p:cNvSpPr>
          <p:nvPr/>
        </p:nvSpPr>
        <p:spPr bwMode="auto">
          <a:xfrm>
            <a:off x="1054100" y="5364163"/>
            <a:ext cx="24796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en-US" altLang="zh-CN" sz="2400">
                <a:solidFill>
                  <a:schemeClr val="tx2"/>
                </a:solidFill>
                <a:latin typeface="Times New Roman" panose="02020603050405020304" pitchFamily="18" charset="0"/>
              </a:rPr>
              <a:t>2.  </a:t>
            </a:r>
            <a:r>
              <a:rPr lang="zh-CN" altLang="en-US" sz="2400">
                <a:solidFill>
                  <a:schemeClr val="tx2"/>
                </a:solidFill>
                <a:latin typeface="Times New Roman" panose="02020603050405020304" pitchFamily="18" charset="0"/>
              </a:rPr>
              <a:t>填写卡诺图。 </a:t>
            </a:r>
          </a:p>
        </p:txBody>
      </p:sp>
      <p:graphicFrame>
        <p:nvGraphicFramePr>
          <p:cNvPr id="557093" name="Object 37"/>
          <p:cNvGraphicFramePr>
            <a:graphicFrameLocks noChangeAspect="1"/>
          </p:cNvGraphicFramePr>
          <p:nvPr/>
        </p:nvGraphicFramePr>
        <p:xfrm>
          <a:off x="4206875" y="1868488"/>
          <a:ext cx="3014663" cy="506412"/>
        </p:xfrm>
        <a:graphic>
          <a:graphicData uri="http://schemas.openxmlformats.org/presentationml/2006/ole">
            <mc:AlternateContent xmlns:mc="http://schemas.openxmlformats.org/markup-compatibility/2006">
              <mc:Choice xmlns:v="urn:schemas-microsoft-com:vml" Requires="v">
                <p:oleObj spid="_x0000_s39997" name="Equation" r:id="rId13" imgW="1257323" imgH="190703" progId="Equation.DSMT4">
                  <p:embed/>
                </p:oleObj>
              </mc:Choice>
              <mc:Fallback>
                <p:oleObj name="Equation" r:id="rId13" imgW="1257323" imgH="190703" progId="Equation.DSMT4">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6875" y="1868488"/>
                        <a:ext cx="30146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7094" name="Rectangle 38"/>
          <p:cNvSpPr>
            <a:spLocks noChangeArrowheads="1"/>
          </p:cNvSpPr>
          <p:nvPr/>
        </p:nvSpPr>
        <p:spPr bwMode="auto">
          <a:xfrm>
            <a:off x="481013" y="1123950"/>
            <a:ext cx="7599362"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zh-CN" altLang="en-US" sz="2200">
                <a:solidFill>
                  <a:srgbClr val="33CC33"/>
                </a:solidFill>
                <a:latin typeface="Times New Roman" panose="02020603050405020304" pitchFamily="18" charset="0"/>
                <a:ea typeface="楷体_GB2312" pitchFamily="49" charset="-122"/>
              </a:rPr>
              <a:t>方法：</a:t>
            </a:r>
            <a:r>
              <a:rPr lang="en-US" altLang="zh-CN" sz="2200">
                <a:solidFill>
                  <a:srgbClr val="000099"/>
                </a:solidFill>
                <a:latin typeface="Times New Roman" panose="02020603050405020304" pitchFamily="18" charset="0"/>
              </a:rPr>
              <a:t>1. </a:t>
            </a:r>
            <a:r>
              <a:rPr lang="zh-CN" altLang="en-US" sz="2200">
                <a:solidFill>
                  <a:srgbClr val="000099"/>
                </a:solidFill>
                <a:latin typeface="Times New Roman" panose="02020603050405020304" pitchFamily="18" charset="0"/>
              </a:rPr>
              <a:t>将逻辑函数化为最小项表达式；  </a:t>
            </a:r>
            <a:r>
              <a:rPr lang="en-US" altLang="zh-CN" sz="2200">
                <a:solidFill>
                  <a:srgbClr val="000099"/>
                </a:solidFill>
                <a:latin typeface="Times New Roman" panose="02020603050405020304" pitchFamily="18" charset="0"/>
              </a:rPr>
              <a:t>2.  </a:t>
            </a:r>
            <a:r>
              <a:rPr lang="zh-CN" altLang="en-US" sz="2200">
                <a:solidFill>
                  <a:srgbClr val="000099"/>
                </a:solidFill>
                <a:latin typeface="Times New Roman" panose="02020603050405020304" pitchFamily="18" charset="0"/>
              </a:rPr>
              <a:t>填写卡诺图。 </a:t>
            </a:r>
          </a:p>
        </p:txBody>
      </p:sp>
      <p:sp>
        <p:nvSpPr>
          <p:cNvPr id="39957"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4.1</a:t>
            </a:r>
            <a:r>
              <a:rPr kumimoji="1" lang="zh-CN" altLang="en-US" sz="2400">
                <a:solidFill>
                  <a:srgbClr val="CC0000"/>
                </a:solidFill>
                <a:latin typeface="Times New Roman" panose="02020603050405020304" pitchFamily="18" charset="0"/>
                <a:ea typeface="楷体_GB2312" pitchFamily="49" charset="-122"/>
              </a:rPr>
              <a:t>　用卡诺图表示逻辑函数</a:t>
            </a:r>
          </a:p>
        </p:txBody>
      </p:sp>
      <p:sp>
        <p:nvSpPr>
          <p:cNvPr id="39958" name="Rectangle 33"/>
          <p:cNvSpPr>
            <a:spLocks noChangeArrowheads="1"/>
          </p:cNvSpPr>
          <p:nvPr/>
        </p:nvSpPr>
        <p:spPr bwMode="auto">
          <a:xfrm>
            <a:off x="222250" y="539750"/>
            <a:ext cx="30972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3.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由逻辑函数画卡诺图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57094"/>
                                        </p:tgtEl>
                                        <p:attrNameLst>
                                          <p:attrName>style.visibility</p:attrName>
                                        </p:attrNameLst>
                                      </p:cBhvr>
                                      <p:to>
                                        <p:strVal val="visible"/>
                                      </p:to>
                                    </p:set>
                                    <p:animEffect transition="in" filter="box(in)">
                                      <p:cBhvr>
                                        <p:cTn id="7" dur="500"/>
                                        <p:tgtEl>
                                          <p:spTgt spid="557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7059"/>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nodeType="afterEffect">
                                  <p:stCondLst>
                                    <p:cond delay="0"/>
                                  </p:stCondLst>
                                  <p:childTnLst>
                                    <p:set>
                                      <p:cBhvr>
                                        <p:cTn id="14" dur="1" fill="hold">
                                          <p:stCondLst>
                                            <p:cond delay="0"/>
                                          </p:stCondLst>
                                        </p:cTn>
                                        <p:tgtEl>
                                          <p:spTgt spid="557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557086"/>
                                        </p:tgtEl>
                                        <p:attrNameLst>
                                          <p:attrName>style.visibility</p:attrName>
                                        </p:attrNameLst>
                                      </p:cBhvr>
                                      <p:to>
                                        <p:strVal val="visible"/>
                                      </p:to>
                                    </p:set>
                                    <p:animEffect transition="in" filter="wipe(left)">
                                      <p:cBhvr>
                                        <p:cTn id="19" dur="500"/>
                                        <p:tgtEl>
                                          <p:spTgt spid="557086"/>
                                        </p:tgtEl>
                                      </p:cBhvr>
                                    </p:animEffect>
                                  </p:childTnLst>
                                </p:cTn>
                              </p:par>
                            </p:childTnLst>
                          </p:cTn>
                        </p:par>
                        <p:par>
                          <p:cTn id="20" fill="hold" nodeType="afterGroup">
                            <p:stCondLst>
                              <p:cond delay="500"/>
                            </p:stCondLst>
                            <p:childTnLst>
                              <p:par>
                                <p:cTn id="21" presetID="5" presetClass="entr" presetSubtype="10" fill="hold" nodeType="afterEffect">
                                  <p:stCondLst>
                                    <p:cond delay="0"/>
                                  </p:stCondLst>
                                  <p:childTnLst>
                                    <p:set>
                                      <p:cBhvr>
                                        <p:cTn id="22" dur="1" fill="hold">
                                          <p:stCondLst>
                                            <p:cond delay="0"/>
                                          </p:stCondLst>
                                        </p:cTn>
                                        <p:tgtEl>
                                          <p:spTgt spid="557060"/>
                                        </p:tgtEl>
                                        <p:attrNameLst>
                                          <p:attrName>style.visibility</p:attrName>
                                        </p:attrNameLst>
                                      </p:cBhvr>
                                      <p:to>
                                        <p:strVal val="visible"/>
                                      </p:to>
                                    </p:set>
                                    <p:animEffect transition="in" filter="checkerboard(across)">
                                      <p:cBhvr>
                                        <p:cTn id="23" dur="500"/>
                                        <p:tgtEl>
                                          <p:spTgt spid="5570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557058"/>
                                        </p:tgtEl>
                                        <p:attrNameLst>
                                          <p:attrName>style.visibility</p:attrName>
                                        </p:attrNameLst>
                                      </p:cBhvr>
                                      <p:to>
                                        <p:strVal val="visible"/>
                                      </p:to>
                                    </p:set>
                                    <p:animEffect transition="in" filter="checkerboard(across)">
                                      <p:cBhvr>
                                        <p:cTn id="28" dur="500"/>
                                        <p:tgtEl>
                                          <p:spTgt spid="5570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557062"/>
                                        </p:tgtEl>
                                        <p:attrNameLst>
                                          <p:attrName>style.visibility</p:attrName>
                                        </p:attrNameLst>
                                      </p:cBhvr>
                                      <p:to>
                                        <p:strVal val="visible"/>
                                      </p:to>
                                    </p:set>
                                    <p:animEffect transition="in" filter="checkerboard(across)">
                                      <p:cBhvr>
                                        <p:cTn id="33" dur="500"/>
                                        <p:tgtEl>
                                          <p:spTgt spid="5570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57061"/>
                                        </p:tgtEl>
                                        <p:attrNameLst>
                                          <p:attrName>style.visibility</p:attrName>
                                        </p:attrNameLst>
                                      </p:cBhvr>
                                      <p:to>
                                        <p:strVal val="visible"/>
                                      </p:to>
                                    </p:set>
                                    <p:animEffect transition="in" filter="blinds(horizontal)">
                                      <p:cBhvr>
                                        <p:cTn id="38" dur="500"/>
                                        <p:tgtEl>
                                          <p:spTgt spid="55706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57089"/>
                                        </p:tgtEl>
                                        <p:attrNameLst>
                                          <p:attrName>style.visibility</p:attrName>
                                        </p:attrNameLst>
                                      </p:cBhvr>
                                      <p:to>
                                        <p:strVal val="visible"/>
                                      </p:to>
                                    </p:set>
                                    <p:animEffect transition="in" filter="strips(downRight)">
                                      <p:cBhvr>
                                        <p:cTn id="43" dur="500"/>
                                        <p:tgtEl>
                                          <p:spTgt spid="557089"/>
                                        </p:tgtEl>
                                      </p:cBhvr>
                                    </p:animEffect>
                                  </p:childTnLst>
                                </p:cTn>
                              </p:par>
                            </p:childTnLst>
                          </p:cTn>
                        </p:par>
                        <p:par>
                          <p:cTn id="44" fill="hold" nodeType="afterGroup">
                            <p:stCondLst>
                              <p:cond delay="500"/>
                            </p:stCondLst>
                            <p:childTnLst>
                              <p:par>
                                <p:cTn id="45" presetID="21" presetClass="entr" presetSubtype="4" fill="hold" nodeType="afterEffect">
                                  <p:stCondLst>
                                    <p:cond delay="0"/>
                                  </p:stCondLst>
                                  <p:childTnLst>
                                    <p:set>
                                      <p:cBhvr>
                                        <p:cTn id="46" dur="1" fill="hold">
                                          <p:stCondLst>
                                            <p:cond delay="0"/>
                                          </p:stCondLst>
                                        </p:cTn>
                                        <p:tgtEl>
                                          <p:spTgt spid="557064"/>
                                        </p:tgtEl>
                                        <p:attrNameLst>
                                          <p:attrName>style.visibility</p:attrName>
                                        </p:attrNameLst>
                                      </p:cBhvr>
                                      <p:to>
                                        <p:strVal val="visible"/>
                                      </p:to>
                                    </p:set>
                                    <p:animEffect transition="in" filter="wheel(4)">
                                      <p:cBhvr>
                                        <p:cTn id="47" dur="500"/>
                                        <p:tgtEl>
                                          <p:spTgt spid="557064"/>
                                        </p:tgtEl>
                                      </p:cBhvr>
                                    </p:animEffect>
                                  </p:childTnLst>
                                </p:cTn>
                              </p:par>
                            </p:childTnLst>
                          </p:cTn>
                        </p:par>
                        <p:par>
                          <p:cTn id="48" fill="hold" nodeType="afterGroup">
                            <p:stCondLst>
                              <p:cond delay="1000"/>
                            </p:stCondLst>
                            <p:childTnLst>
                              <p:par>
                                <p:cTn id="49" presetID="21" presetClass="entr" presetSubtype="4" fill="hold" nodeType="afterEffect">
                                  <p:stCondLst>
                                    <p:cond delay="0"/>
                                  </p:stCondLst>
                                  <p:childTnLst>
                                    <p:set>
                                      <p:cBhvr>
                                        <p:cTn id="50" dur="1" fill="hold">
                                          <p:stCondLst>
                                            <p:cond delay="0"/>
                                          </p:stCondLst>
                                        </p:cTn>
                                        <p:tgtEl>
                                          <p:spTgt spid="557065"/>
                                        </p:tgtEl>
                                        <p:attrNameLst>
                                          <p:attrName>style.visibility</p:attrName>
                                        </p:attrNameLst>
                                      </p:cBhvr>
                                      <p:to>
                                        <p:strVal val="visible"/>
                                      </p:to>
                                    </p:set>
                                    <p:animEffect transition="in" filter="wheel(4)">
                                      <p:cBhvr>
                                        <p:cTn id="51" dur="500"/>
                                        <p:tgtEl>
                                          <p:spTgt spid="557065"/>
                                        </p:tgtEl>
                                      </p:cBhvr>
                                    </p:animEffect>
                                  </p:childTnLst>
                                </p:cTn>
                              </p:par>
                            </p:childTnLst>
                          </p:cTn>
                        </p:par>
                        <p:par>
                          <p:cTn id="52" fill="hold" nodeType="afterGroup">
                            <p:stCondLst>
                              <p:cond delay="1500"/>
                            </p:stCondLst>
                            <p:childTnLst>
                              <p:par>
                                <p:cTn id="53" presetID="1" presetClass="entr" presetSubtype="0" fill="hold" nodeType="afterEffect">
                                  <p:stCondLst>
                                    <p:cond delay="0"/>
                                  </p:stCondLst>
                                  <p:childTnLst>
                                    <p:set>
                                      <p:cBhvr>
                                        <p:cTn id="54" dur="1" fill="hold">
                                          <p:stCondLst>
                                            <p:cond delay="499"/>
                                          </p:stCondLst>
                                        </p:cTn>
                                        <p:tgtEl>
                                          <p:spTgt spid="5570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557078"/>
                                        </p:tgtEl>
                                        <p:attrNameLst>
                                          <p:attrName>style.visibility</p:attrName>
                                        </p:attrNameLst>
                                      </p:cBhvr>
                                      <p:to>
                                        <p:strVal val="visible"/>
                                      </p:to>
                                    </p:set>
                                    <p:animEffect transition="in" filter="box(out)">
                                      <p:cBhvr>
                                        <p:cTn id="59" dur="500"/>
                                        <p:tgtEl>
                                          <p:spTgt spid="55707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557079"/>
                                        </p:tgtEl>
                                        <p:attrNameLst>
                                          <p:attrName>style.visibility</p:attrName>
                                        </p:attrNameLst>
                                      </p:cBhvr>
                                      <p:to>
                                        <p:strVal val="visible"/>
                                      </p:to>
                                    </p:set>
                                    <p:animEffect transition="in" filter="box(out)">
                                      <p:cBhvr>
                                        <p:cTn id="64" dur="500"/>
                                        <p:tgtEl>
                                          <p:spTgt spid="55707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557077"/>
                                        </p:tgtEl>
                                        <p:attrNameLst>
                                          <p:attrName>style.visibility</p:attrName>
                                        </p:attrNameLst>
                                      </p:cBhvr>
                                      <p:to>
                                        <p:strVal val="visible"/>
                                      </p:to>
                                    </p:set>
                                    <p:animEffect transition="in" filter="box(out)">
                                      <p:cBhvr>
                                        <p:cTn id="69" dur="500"/>
                                        <p:tgtEl>
                                          <p:spTgt spid="55707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557080"/>
                                        </p:tgtEl>
                                        <p:attrNameLst>
                                          <p:attrName>style.visibility</p:attrName>
                                        </p:attrNameLst>
                                      </p:cBhvr>
                                      <p:to>
                                        <p:strVal val="visible"/>
                                      </p:to>
                                    </p:set>
                                    <p:animEffect transition="in" filter="box(out)">
                                      <p:cBhvr>
                                        <p:cTn id="74" dur="500"/>
                                        <p:tgtEl>
                                          <p:spTgt spid="55708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557081"/>
                                        </p:tgtEl>
                                        <p:attrNameLst>
                                          <p:attrName>style.visibility</p:attrName>
                                        </p:attrNameLst>
                                      </p:cBhvr>
                                      <p:to>
                                        <p:strVal val="visible"/>
                                      </p:to>
                                    </p:set>
                                    <p:animEffect transition="in" filter="box(out)">
                                      <p:cBhvr>
                                        <p:cTn id="79" dur="500"/>
                                        <p:tgtEl>
                                          <p:spTgt spid="55708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nodeType="clickEffect">
                                  <p:stCondLst>
                                    <p:cond delay="0"/>
                                  </p:stCondLst>
                                  <p:childTnLst>
                                    <p:set>
                                      <p:cBhvr>
                                        <p:cTn id="83" dur="1" fill="hold">
                                          <p:stCondLst>
                                            <p:cond delay="0"/>
                                          </p:stCondLst>
                                        </p:cTn>
                                        <p:tgtEl>
                                          <p:spTgt spid="557082"/>
                                        </p:tgtEl>
                                        <p:attrNameLst>
                                          <p:attrName>style.visibility</p:attrName>
                                        </p:attrNameLst>
                                      </p:cBhvr>
                                      <p:to>
                                        <p:strVal val="visible"/>
                                      </p:to>
                                    </p:set>
                                    <p:animEffect transition="in" filter="strips(downRight)">
                                      <p:cBhvr>
                                        <p:cTn id="84" dur="500"/>
                                        <p:tgtEl>
                                          <p:spTgt spid="557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p:bldP spid="557077" grpId="0" animBg="1" autoUpdateAnimBg="0"/>
      <p:bldP spid="557078" grpId="0" animBg="1" autoUpdateAnimBg="0"/>
      <p:bldP spid="557079" grpId="0" animBg="1" autoUpdateAnimBg="0"/>
      <p:bldP spid="557080" grpId="0" animBg="1" autoUpdateAnimBg="0"/>
      <p:bldP spid="557081" grpId="0" animBg="1" autoUpdateAnimBg="0"/>
      <p:bldP spid="557089" grpId="0" autoUpdateAnimBg="0"/>
      <p:bldP spid="55709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58082" name="Object 2"/>
          <p:cNvGraphicFramePr>
            <a:graphicFrameLocks noChangeAspect="1"/>
          </p:cNvGraphicFramePr>
          <p:nvPr/>
        </p:nvGraphicFramePr>
        <p:xfrm>
          <a:off x="665163" y="2227263"/>
          <a:ext cx="7442200" cy="962025"/>
        </p:xfrm>
        <a:graphic>
          <a:graphicData uri="http://schemas.openxmlformats.org/presentationml/2006/ole">
            <mc:AlternateContent xmlns:mc="http://schemas.openxmlformats.org/markup-compatibility/2006">
              <mc:Choice xmlns:v="urn:schemas-microsoft-com:vml" Requires="v">
                <p:oleObj spid="_x0000_s41000" name="Equation" r:id="rId3" imgW="3895766" imgH="457094" progId="Equation.DSMT4">
                  <p:embed/>
                </p:oleObj>
              </mc:Choice>
              <mc:Fallback>
                <p:oleObj name="Equation" r:id="rId3" imgW="3895766" imgH="45709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2227263"/>
                        <a:ext cx="7442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8083" name="Object 3"/>
          <p:cNvGraphicFramePr>
            <a:graphicFrameLocks noChangeAspect="1"/>
          </p:cNvGraphicFramePr>
          <p:nvPr/>
        </p:nvGraphicFramePr>
        <p:xfrm>
          <a:off x="692150" y="3940175"/>
          <a:ext cx="3910013" cy="1085850"/>
        </p:xfrm>
        <a:graphic>
          <a:graphicData uri="http://schemas.openxmlformats.org/presentationml/2006/ole">
            <mc:AlternateContent xmlns:mc="http://schemas.openxmlformats.org/markup-compatibility/2006">
              <mc:Choice xmlns:v="urn:schemas-microsoft-com:vml" Requires="v">
                <p:oleObj spid="_x0000_s41001" name="Equation" r:id="rId5" imgW="1790823" imgH="457094" progId="Equation.DSMT4">
                  <p:embed/>
                </p:oleObj>
              </mc:Choice>
              <mc:Fallback>
                <p:oleObj name="Equation" r:id="rId5" imgW="1790823" imgH="457094"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50" y="3940175"/>
                        <a:ext cx="391001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8084" name="Object 4"/>
          <p:cNvGraphicFramePr>
            <a:graphicFrameLocks noGrp="1" noChangeAspect="1"/>
          </p:cNvGraphicFramePr>
          <p:nvPr>
            <p:ph idx="1"/>
          </p:nvPr>
        </p:nvGraphicFramePr>
        <p:xfrm>
          <a:off x="1081088" y="5041900"/>
          <a:ext cx="3116262" cy="561975"/>
        </p:xfrm>
        <a:graphic>
          <a:graphicData uri="http://schemas.openxmlformats.org/presentationml/2006/ole">
            <mc:AlternateContent xmlns:mc="http://schemas.openxmlformats.org/markup-compatibility/2006">
              <mc:Choice xmlns:v="urn:schemas-microsoft-com:vml" Requires="v">
                <p:oleObj spid="_x0000_s41002" name="Equation" r:id="rId7" imgW="1381119" imgH="228759" progId="Equation.DSMT4">
                  <p:embed/>
                </p:oleObj>
              </mc:Choice>
              <mc:Fallback>
                <p:oleObj name="Equation" r:id="rId7" imgW="1381119" imgH="228759"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088" y="5041900"/>
                        <a:ext cx="31162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8085" name="Group 5"/>
          <p:cNvGrpSpPr>
            <a:grpSpLocks/>
          </p:cNvGrpSpPr>
          <p:nvPr/>
        </p:nvGrpSpPr>
        <p:grpSpPr bwMode="auto">
          <a:xfrm>
            <a:off x="5710238" y="2874963"/>
            <a:ext cx="3240087" cy="2911475"/>
            <a:chOff x="3022" y="2016"/>
            <a:chExt cx="2041" cy="1834"/>
          </a:xfrm>
        </p:grpSpPr>
        <p:sp>
          <p:nvSpPr>
            <p:cNvPr id="40981" name="AutoShape 6"/>
            <p:cNvSpPr>
              <a:spLocks noChangeArrowheads="1"/>
            </p:cNvSpPr>
            <p:nvPr/>
          </p:nvSpPr>
          <p:spPr bwMode="auto">
            <a:xfrm>
              <a:off x="3022" y="2059"/>
              <a:ext cx="1928" cy="1672"/>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0982" name="Group 7"/>
            <p:cNvGrpSpPr>
              <a:grpSpLocks/>
            </p:cNvGrpSpPr>
            <p:nvPr/>
          </p:nvGrpSpPr>
          <p:grpSpPr bwMode="auto">
            <a:xfrm>
              <a:off x="3022" y="2016"/>
              <a:ext cx="2041" cy="1834"/>
              <a:chOff x="3022" y="2016"/>
              <a:chExt cx="2041" cy="1834"/>
            </a:xfrm>
          </p:grpSpPr>
          <p:graphicFrame>
            <p:nvGraphicFramePr>
              <p:cNvPr id="40983" name="Object 8"/>
              <p:cNvGraphicFramePr>
                <a:graphicFrameLocks noChangeAspect="1"/>
              </p:cNvGraphicFramePr>
              <p:nvPr/>
            </p:nvGraphicFramePr>
            <p:xfrm>
              <a:off x="3022" y="2016"/>
              <a:ext cx="2001" cy="1834"/>
            </p:xfrm>
            <a:graphic>
              <a:graphicData uri="http://schemas.openxmlformats.org/presentationml/2006/ole">
                <mc:AlternateContent xmlns:mc="http://schemas.openxmlformats.org/markup-compatibility/2006">
                  <mc:Choice xmlns:v="urn:schemas-microsoft-com:vml" Requires="v">
                    <p:oleObj spid="_x0000_s41003" name="Picture2" r:id="rId9" imgW="1603248" imgH="1464564" progId="Word.Picture.8">
                      <p:embed/>
                    </p:oleObj>
                  </mc:Choice>
                  <mc:Fallback>
                    <p:oleObj name="Picture2" r:id="rId9" imgW="1603248" imgH="1464564" progId="Word.Picture.8">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2" y="2016"/>
                            <a:ext cx="2001"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84" name="AutoShape 9"/>
              <p:cNvSpPr>
                <a:spLocks noChangeArrowheads="1"/>
              </p:cNvSpPr>
              <p:nvPr/>
            </p:nvSpPr>
            <p:spPr bwMode="auto">
              <a:xfrm>
                <a:off x="3022" y="2087"/>
                <a:ext cx="2041" cy="1616"/>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sp>
        <p:nvSpPr>
          <p:cNvPr id="40966" name="AutoShape 10"/>
          <p:cNvSpPr>
            <a:spLocks noChangeArrowheads="1"/>
          </p:cNvSpPr>
          <p:nvPr/>
        </p:nvSpPr>
        <p:spPr bwMode="auto">
          <a:xfrm>
            <a:off x="5575300" y="2897188"/>
            <a:ext cx="3195638" cy="288925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8091" name="Text Box 11"/>
          <p:cNvSpPr txBox="1">
            <a:spLocks noChangeArrowheads="1"/>
          </p:cNvSpPr>
          <p:nvPr/>
        </p:nvSpPr>
        <p:spPr bwMode="auto">
          <a:xfrm>
            <a:off x="7542213" y="4513263"/>
            <a:ext cx="584200"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0</a:t>
            </a:r>
            <a:endParaRPr lang="en-US" altLang="zh-CN" baseline="-25000">
              <a:latin typeface="Arial" panose="020B0604020202020204" pitchFamily="34" charset="0"/>
            </a:endParaRPr>
          </a:p>
        </p:txBody>
      </p:sp>
      <p:sp>
        <p:nvSpPr>
          <p:cNvPr id="558092" name="Text Box 12"/>
          <p:cNvSpPr txBox="1">
            <a:spLocks noChangeArrowheads="1"/>
          </p:cNvSpPr>
          <p:nvPr/>
        </p:nvSpPr>
        <p:spPr bwMode="auto">
          <a:xfrm>
            <a:off x="6530975" y="3613150"/>
            <a:ext cx="49530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0</a:t>
            </a:r>
            <a:endParaRPr lang="en-US" altLang="zh-CN" baseline="-25000">
              <a:latin typeface="Arial" panose="020B0604020202020204" pitchFamily="34" charset="0"/>
            </a:endParaRPr>
          </a:p>
        </p:txBody>
      </p:sp>
      <p:sp>
        <p:nvSpPr>
          <p:cNvPr id="558093" name="Text Box 13"/>
          <p:cNvSpPr txBox="1">
            <a:spLocks noChangeArrowheads="1"/>
          </p:cNvSpPr>
          <p:nvPr/>
        </p:nvSpPr>
        <p:spPr bwMode="auto">
          <a:xfrm>
            <a:off x="7026275" y="4513263"/>
            <a:ext cx="584200"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0</a:t>
            </a:r>
            <a:endParaRPr lang="en-US" altLang="zh-CN" baseline="-25000">
              <a:latin typeface="Arial" panose="020B0604020202020204" pitchFamily="34" charset="0"/>
            </a:endParaRPr>
          </a:p>
        </p:txBody>
      </p:sp>
      <p:sp>
        <p:nvSpPr>
          <p:cNvPr id="558094" name="Text Box 14"/>
          <p:cNvSpPr txBox="1">
            <a:spLocks noChangeArrowheads="1"/>
          </p:cNvSpPr>
          <p:nvPr/>
        </p:nvSpPr>
        <p:spPr bwMode="auto">
          <a:xfrm>
            <a:off x="7999413" y="4962525"/>
            <a:ext cx="630237"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0</a:t>
            </a:r>
            <a:endParaRPr lang="en-US" altLang="zh-CN" baseline="-25000">
              <a:latin typeface="Arial" panose="020B0604020202020204" pitchFamily="34" charset="0"/>
            </a:endParaRPr>
          </a:p>
        </p:txBody>
      </p:sp>
      <p:sp>
        <p:nvSpPr>
          <p:cNvPr id="558095" name="Text Box 15"/>
          <p:cNvSpPr txBox="1">
            <a:spLocks noChangeArrowheads="1"/>
          </p:cNvSpPr>
          <p:nvPr/>
        </p:nvSpPr>
        <p:spPr bwMode="auto">
          <a:xfrm>
            <a:off x="8075613" y="4032250"/>
            <a:ext cx="49530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0</a:t>
            </a:r>
            <a:endParaRPr lang="en-US" altLang="zh-CN" baseline="-25000">
              <a:latin typeface="Arial" panose="020B0604020202020204" pitchFamily="34" charset="0"/>
            </a:endParaRPr>
          </a:p>
        </p:txBody>
      </p:sp>
      <p:graphicFrame>
        <p:nvGraphicFramePr>
          <p:cNvPr id="558096" name="Object 16"/>
          <p:cNvGraphicFramePr>
            <a:graphicFrameLocks noChangeAspect="1"/>
          </p:cNvGraphicFramePr>
          <p:nvPr/>
        </p:nvGraphicFramePr>
        <p:xfrm>
          <a:off x="6056313" y="3636963"/>
          <a:ext cx="2741612" cy="2268537"/>
        </p:xfrm>
        <a:graphic>
          <a:graphicData uri="http://schemas.openxmlformats.org/presentationml/2006/ole">
            <mc:AlternateContent xmlns:mc="http://schemas.openxmlformats.org/markup-compatibility/2006">
              <mc:Choice xmlns:v="urn:schemas-microsoft-com:vml" Requires="v">
                <p:oleObj spid="_x0000_s41004" name="Picture2" r:id="rId11" imgW="1368552" imgH="1132332" progId="Word.Picture.8">
                  <p:embed/>
                </p:oleObj>
              </mc:Choice>
              <mc:Fallback>
                <p:oleObj name="Picture2" r:id="rId11" imgW="1368552" imgH="1132332" progId="Word.Picture.8">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6313" y="3636963"/>
                        <a:ext cx="2741612"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8101" name="Rectangle 21"/>
          <p:cNvSpPr>
            <a:spLocks noChangeArrowheads="1"/>
          </p:cNvSpPr>
          <p:nvPr/>
        </p:nvSpPr>
        <p:spPr bwMode="auto">
          <a:xfrm>
            <a:off x="485775" y="1751013"/>
            <a:ext cx="3708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33CC33"/>
                </a:solidFill>
                <a:latin typeface="楷体_GB2312" pitchFamily="49" charset="-122"/>
                <a:ea typeface="楷体_GB2312" pitchFamily="49" charset="-122"/>
                <a:cs typeface="Times New Roman" panose="02020603050405020304" pitchFamily="18" charset="0"/>
              </a:rPr>
              <a:t>例</a:t>
            </a:r>
            <a:r>
              <a:rPr lang="en-US" altLang="zh-CN" sz="2400">
                <a:solidFill>
                  <a:srgbClr val="33CC33"/>
                </a:solidFill>
                <a:latin typeface="楷体_GB2312" pitchFamily="49" charset="-122"/>
                <a:ea typeface="楷体_GB2312" pitchFamily="49" charset="-122"/>
                <a:cs typeface="Times New Roman" panose="02020603050405020304" pitchFamily="18" charset="0"/>
              </a:rPr>
              <a:t>:</a:t>
            </a:r>
            <a:r>
              <a:rPr lang="zh-CN" altLang="en-US" sz="2400">
                <a:latin typeface="Times New Roman" panose="02020603050405020304" pitchFamily="18" charset="0"/>
                <a:ea typeface="楷体_GB2312" pitchFamily="49" charset="-122"/>
                <a:cs typeface="Times New Roman" panose="02020603050405020304" pitchFamily="18" charset="0"/>
              </a:rPr>
              <a:t>用卡诺图表示逻辑函数</a:t>
            </a:r>
            <a:endParaRPr lang="zh-CN" altLang="en-US" sz="2400">
              <a:latin typeface="Arial" panose="020B0604020202020204" pitchFamily="34" charset="0"/>
              <a:ea typeface="楷体_GB2312" pitchFamily="49" charset="-122"/>
              <a:cs typeface="Times New Roman" panose="02020603050405020304" pitchFamily="18" charset="0"/>
            </a:endParaRPr>
          </a:p>
        </p:txBody>
      </p:sp>
      <p:grpSp>
        <p:nvGrpSpPr>
          <p:cNvPr id="558102" name="Group 22"/>
          <p:cNvGrpSpPr>
            <a:grpSpLocks/>
          </p:cNvGrpSpPr>
          <p:nvPr/>
        </p:nvGrpSpPr>
        <p:grpSpPr bwMode="auto">
          <a:xfrm>
            <a:off x="504825" y="3286125"/>
            <a:ext cx="5175250" cy="603250"/>
            <a:chOff x="330" y="1785"/>
            <a:chExt cx="3260" cy="380"/>
          </a:xfrm>
        </p:grpSpPr>
        <p:sp>
          <p:nvSpPr>
            <p:cNvPr id="40979" name="Rectangle 23"/>
            <p:cNvSpPr>
              <a:spLocks noChangeArrowheads="1"/>
            </p:cNvSpPr>
            <p:nvPr/>
          </p:nvSpPr>
          <p:spPr bwMode="auto">
            <a:xfrm>
              <a:off x="330" y="1849"/>
              <a:ext cx="37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FF5050"/>
                  </a:solidFill>
                  <a:latin typeface="Arial" panose="020B0604020202020204" pitchFamily="34" charset="0"/>
                  <a:ea typeface="楷体_GB2312" pitchFamily="49" charset="-122"/>
                </a:rPr>
                <a:t>解</a:t>
              </a:r>
              <a:r>
                <a:rPr lang="en-US" altLang="zh-CN" sz="2400">
                  <a:solidFill>
                    <a:srgbClr val="FF5050"/>
                  </a:solidFill>
                  <a:latin typeface="Arial" panose="020B0604020202020204" pitchFamily="34" charset="0"/>
                  <a:ea typeface="楷体_GB2312" pitchFamily="49" charset="-122"/>
                </a:rPr>
                <a:t>:</a:t>
              </a:r>
            </a:p>
          </p:txBody>
        </p:sp>
        <p:sp>
          <p:nvSpPr>
            <p:cNvPr id="40980" name="Rectangle 24"/>
            <p:cNvSpPr>
              <a:spLocks noChangeArrowheads="1"/>
            </p:cNvSpPr>
            <p:nvPr/>
          </p:nvSpPr>
          <p:spPr bwMode="auto">
            <a:xfrm>
              <a:off x="628" y="1785"/>
              <a:ext cx="2962"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en-US" altLang="zh-CN" sz="2400">
                  <a:solidFill>
                    <a:schemeClr val="tx2"/>
                  </a:solidFill>
                  <a:latin typeface="Times New Roman" panose="02020603050405020304" pitchFamily="18" charset="0"/>
                </a:rPr>
                <a:t>1.</a:t>
              </a:r>
              <a:r>
                <a:rPr lang="zh-CN" altLang="en-US" sz="2400">
                  <a:solidFill>
                    <a:schemeClr val="tx2"/>
                  </a:solidFill>
                  <a:latin typeface="宋体" panose="02010600030101010101" pitchFamily="2" charset="-122"/>
                </a:rPr>
                <a:t>将逻辑函数化为最小项表达式；</a:t>
              </a:r>
            </a:p>
          </p:txBody>
        </p:sp>
      </p:grpSp>
      <p:sp>
        <p:nvSpPr>
          <p:cNvPr id="558105" name="Rectangle 25"/>
          <p:cNvSpPr>
            <a:spLocks noChangeArrowheads="1"/>
          </p:cNvSpPr>
          <p:nvPr/>
        </p:nvSpPr>
        <p:spPr bwMode="auto">
          <a:xfrm>
            <a:off x="900113" y="5589588"/>
            <a:ext cx="76866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en-US" altLang="zh-CN" sz="2400">
                <a:solidFill>
                  <a:schemeClr val="tx2"/>
                </a:solidFill>
                <a:latin typeface="Times New Roman" panose="02020603050405020304" pitchFamily="18" charset="0"/>
              </a:rPr>
              <a:t>2.  </a:t>
            </a:r>
            <a:r>
              <a:rPr lang="zh-CN" altLang="en-US" sz="2400">
                <a:solidFill>
                  <a:schemeClr val="tx2"/>
                </a:solidFill>
                <a:latin typeface="Times New Roman" panose="02020603050405020304" pitchFamily="18" charset="0"/>
              </a:rPr>
              <a:t>填卡诺图，有最小项的地方用</a:t>
            </a:r>
            <a:r>
              <a:rPr lang="en-US" altLang="zh-CN" sz="2400">
                <a:solidFill>
                  <a:schemeClr val="tx2"/>
                </a:solidFill>
                <a:latin typeface="Times New Roman" panose="02020603050405020304" pitchFamily="18" charset="0"/>
              </a:rPr>
              <a:t>1</a:t>
            </a:r>
            <a:r>
              <a:rPr lang="zh-CN" altLang="en-US" sz="2400">
                <a:solidFill>
                  <a:schemeClr val="tx2"/>
                </a:solidFill>
                <a:latin typeface="Times New Roman" panose="02020603050405020304" pitchFamily="18" charset="0"/>
              </a:rPr>
              <a:t>表示，否则用</a:t>
            </a:r>
            <a:r>
              <a:rPr lang="en-US" altLang="zh-CN" sz="2400">
                <a:solidFill>
                  <a:schemeClr val="tx2"/>
                </a:solidFill>
                <a:latin typeface="Times New Roman" panose="02020603050405020304" pitchFamily="18" charset="0"/>
              </a:rPr>
              <a:t>0</a:t>
            </a:r>
            <a:r>
              <a:rPr lang="zh-CN" altLang="en-US" sz="2400">
                <a:solidFill>
                  <a:schemeClr val="tx2"/>
                </a:solidFill>
                <a:latin typeface="Times New Roman" panose="02020603050405020304" pitchFamily="18" charset="0"/>
              </a:rPr>
              <a:t>表示。 </a:t>
            </a:r>
          </a:p>
        </p:txBody>
      </p:sp>
      <p:sp>
        <p:nvSpPr>
          <p:cNvPr id="40976"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4.1</a:t>
            </a:r>
            <a:r>
              <a:rPr kumimoji="1" lang="zh-CN" altLang="en-US" sz="2400">
                <a:solidFill>
                  <a:srgbClr val="CC0000"/>
                </a:solidFill>
                <a:latin typeface="Times New Roman" panose="02020603050405020304" pitchFamily="18" charset="0"/>
                <a:ea typeface="楷体_GB2312" pitchFamily="49" charset="-122"/>
              </a:rPr>
              <a:t>　用卡诺图表示逻辑函数</a:t>
            </a:r>
          </a:p>
        </p:txBody>
      </p:sp>
      <p:sp>
        <p:nvSpPr>
          <p:cNvPr id="40977" name="Rectangle 33"/>
          <p:cNvSpPr>
            <a:spLocks noChangeArrowheads="1"/>
          </p:cNvSpPr>
          <p:nvPr/>
        </p:nvSpPr>
        <p:spPr bwMode="auto">
          <a:xfrm>
            <a:off x="222250" y="539750"/>
            <a:ext cx="30972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3.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由逻辑函数画卡诺图</a:t>
            </a:r>
          </a:p>
        </p:txBody>
      </p:sp>
      <p:sp>
        <p:nvSpPr>
          <p:cNvPr id="26" name="Rectangle 38"/>
          <p:cNvSpPr>
            <a:spLocks noChangeArrowheads="1"/>
          </p:cNvSpPr>
          <p:nvPr/>
        </p:nvSpPr>
        <p:spPr bwMode="auto">
          <a:xfrm>
            <a:off x="481013" y="1123950"/>
            <a:ext cx="7599362"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zh-CN" altLang="en-US" sz="2200">
                <a:solidFill>
                  <a:srgbClr val="33CC33"/>
                </a:solidFill>
                <a:latin typeface="Times New Roman" panose="02020603050405020304" pitchFamily="18" charset="0"/>
                <a:ea typeface="楷体_GB2312" pitchFamily="49" charset="-122"/>
              </a:rPr>
              <a:t>方法：</a:t>
            </a:r>
            <a:r>
              <a:rPr lang="en-US" altLang="zh-CN" sz="2200">
                <a:solidFill>
                  <a:srgbClr val="000099"/>
                </a:solidFill>
                <a:latin typeface="Times New Roman" panose="02020603050405020304" pitchFamily="18" charset="0"/>
              </a:rPr>
              <a:t>1. </a:t>
            </a:r>
            <a:r>
              <a:rPr lang="zh-CN" altLang="en-US" sz="2200">
                <a:solidFill>
                  <a:srgbClr val="000099"/>
                </a:solidFill>
                <a:latin typeface="Times New Roman" panose="02020603050405020304" pitchFamily="18" charset="0"/>
              </a:rPr>
              <a:t>将逻辑函数化为最小项表达式；  </a:t>
            </a:r>
            <a:r>
              <a:rPr lang="en-US" altLang="zh-CN" sz="2200">
                <a:solidFill>
                  <a:srgbClr val="000099"/>
                </a:solidFill>
                <a:latin typeface="Times New Roman" panose="02020603050405020304" pitchFamily="18" charset="0"/>
              </a:rPr>
              <a:t>2.  </a:t>
            </a:r>
            <a:r>
              <a:rPr lang="zh-CN" altLang="en-US" sz="2200">
                <a:solidFill>
                  <a:srgbClr val="000099"/>
                </a:solidFill>
                <a:latin typeface="Times New Roman" panose="02020603050405020304" pitchFamily="18" charset="0"/>
              </a:rPr>
              <a:t>填写卡诺图。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8101"/>
                                        </p:tgtEl>
                                        <p:attrNameLst>
                                          <p:attrName>style.visibility</p:attrName>
                                        </p:attrNameLst>
                                      </p:cBhvr>
                                      <p:to>
                                        <p:strVal val="visible"/>
                                      </p:to>
                                    </p:set>
                                  </p:childTnLst>
                                </p:cTn>
                              </p:par>
                            </p:childTnLst>
                          </p:cTn>
                        </p:par>
                        <p:par>
                          <p:cTn id="7" fill="hold" nodeType="afterGroup">
                            <p:stCondLst>
                              <p:cond delay="0"/>
                            </p:stCondLst>
                            <p:childTnLst>
                              <p:par>
                                <p:cTn id="8" presetID="12" presetClass="entr" presetSubtype="4" fill="hold" nodeType="afterEffect">
                                  <p:stCondLst>
                                    <p:cond delay="0"/>
                                  </p:stCondLst>
                                  <p:childTnLst>
                                    <p:set>
                                      <p:cBhvr>
                                        <p:cTn id="9" dur="1" fill="hold">
                                          <p:stCondLst>
                                            <p:cond delay="0"/>
                                          </p:stCondLst>
                                        </p:cTn>
                                        <p:tgtEl>
                                          <p:spTgt spid="558082"/>
                                        </p:tgtEl>
                                        <p:attrNameLst>
                                          <p:attrName>style.visibility</p:attrName>
                                        </p:attrNameLst>
                                      </p:cBhvr>
                                      <p:to>
                                        <p:strVal val="visible"/>
                                      </p:to>
                                    </p:set>
                                    <p:animEffect transition="in" filter="slide(fromBottom)">
                                      <p:cBhvr>
                                        <p:cTn id="10" dur="500"/>
                                        <p:tgtEl>
                                          <p:spTgt spid="55808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8102"/>
                                        </p:tgtEl>
                                        <p:attrNameLst>
                                          <p:attrName>style.visibility</p:attrName>
                                        </p:attrNameLst>
                                      </p:cBhvr>
                                      <p:to>
                                        <p:strVal val="visible"/>
                                      </p:to>
                                    </p:set>
                                    <p:animEffect transition="in" filter="wipe(left)">
                                      <p:cBhvr>
                                        <p:cTn id="15" dur="500"/>
                                        <p:tgtEl>
                                          <p:spTgt spid="5581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58083"/>
                                        </p:tgtEl>
                                        <p:attrNameLst>
                                          <p:attrName>style.visibility</p:attrName>
                                        </p:attrNameLst>
                                      </p:cBhvr>
                                      <p:to>
                                        <p:strVal val="visible"/>
                                      </p:to>
                                    </p:set>
                                    <p:animEffect transition="in" filter="blinds(horizontal)">
                                      <p:cBhvr>
                                        <p:cTn id="20" dur="500"/>
                                        <p:tgtEl>
                                          <p:spTgt spid="5580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58084"/>
                                        </p:tgtEl>
                                        <p:attrNameLst>
                                          <p:attrName>style.visibility</p:attrName>
                                        </p:attrNameLst>
                                      </p:cBhvr>
                                      <p:to>
                                        <p:strVal val="visible"/>
                                      </p:to>
                                    </p:set>
                                    <p:animEffect transition="in" filter="blinds(horizontal)">
                                      <p:cBhvr>
                                        <p:cTn id="25" dur="500"/>
                                        <p:tgtEl>
                                          <p:spTgt spid="5580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558105"/>
                                        </p:tgtEl>
                                        <p:attrNameLst>
                                          <p:attrName>style.visibility</p:attrName>
                                        </p:attrNameLst>
                                      </p:cBhvr>
                                      <p:to>
                                        <p:strVal val="visible"/>
                                      </p:to>
                                    </p:set>
                                    <p:animEffect transition="in" filter="strips(downRight)">
                                      <p:cBhvr>
                                        <p:cTn id="30" dur="500"/>
                                        <p:tgtEl>
                                          <p:spTgt spid="55810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558085"/>
                                        </p:tgtEl>
                                        <p:attrNameLst>
                                          <p:attrName>style.visibility</p:attrName>
                                        </p:attrNameLst>
                                      </p:cBhvr>
                                      <p:to>
                                        <p:strVal val="visible"/>
                                      </p:to>
                                    </p:set>
                                    <p:animEffect transition="in" filter="box(in)">
                                      <p:cBhvr>
                                        <p:cTn id="35" dur="500"/>
                                        <p:tgtEl>
                                          <p:spTgt spid="5580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58091"/>
                                        </p:tgtEl>
                                        <p:attrNameLst>
                                          <p:attrName>style.visibility</p:attrName>
                                        </p:attrNameLst>
                                      </p:cBhvr>
                                      <p:to>
                                        <p:strVal val="visible"/>
                                      </p:to>
                                    </p:set>
                                    <p:animEffect transition="in" filter="box(in)">
                                      <p:cBhvr>
                                        <p:cTn id="40" dur="500"/>
                                        <p:tgtEl>
                                          <p:spTgt spid="5580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558093"/>
                                        </p:tgtEl>
                                        <p:attrNameLst>
                                          <p:attrName>style.visibility</p:attrName>
                                        </p:attrNameLst>
                                      </p:cBhvr>
                                      <p:to>
                                        <p:strVal val="visible"/>
                                      </p:to>
                                    </p:set>
                                    <p:animEffect transition="in" filter="box(in)">
                                      <p:cBhvr>
                                        <p:cTn id="45" dur="500"/>
                                        <p:tgtEl>
                                          <p:spTgt spid="55809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558094"/>
                                        </p:tgtEl>
                                        <p:attrNameLst>
                                          <p:attrName>style.visibility</p:attrName>
                                        </p:attrNameLst>
                                      </p:cBhvr>
                                      <p:to>
                                        <p:strVal val="visible"/>
                                      </p:to>
                                    </p:set>
                                    <p:animEffect transition="in" filter="box(in)">
                                      <p:cBhvr>
                                        <p:cTn id="50" dur="500"/>
                                        <p:tgtEl>
                                          <p:spTgt spid="55809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58095"/>
                                        </p:tgtEl>
                                        <p:attrNameLst>
                                          <p:attrName>style.visibility</p:attrName>
                                        </p:attrNameLst>
                                      </p:cBhvr>
                                      <p:to>
                                        <p:strVal val="visible"/>
                                      </p:to>
                                    </p:set>
                                    <p:animEffect transition="in" filter="box(in)">
                                      <p:cBhvr>
                                        <p:cTn id="55" dur="500"/>
                                        <p:tgtEl>
                                          <p:spTgt spid="55809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558092"/>
                                        </p:tgtEl>
                                        <p:attrNameLst>
                                          <p:attrName>style.visibility</p:attrName>
                                        </p:attrNameLst>
                                      </p:cBhvr>
                                      <p:to>
                                        <p:strVal val="visible"/>
                                      </p:to>
                                    </p:set>
                                    <p:animEffect transition="in" filter="box(in)">
                                      <p:cBhvr>
                                        <p:cTn id="60" dur="500"/>
                                        <p:tgtEl>
                                          <p:spTgt spid="55809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nodeType="clickEffect">
                                  <p:stCondLst>
                                    <p:cond delay="0"/>
                                  </p:stCondLst>
                                  <p:childTnLst>
                                    <p:set>
                                      <p:cBhvr>
                                        <p:cTn id="64" dur="1" fill="hold">
                                          <p:stCondLst>
                                            <p:cond delay="0"/>
                                          </p:stCondLst>
                                        </p:cTn>
                                        <p:tgtEl>
                                          <p:spTgt spid="558096"/>
                                        </p:tgtEl>
                                        <p:attrNameLst>
                                          <p:attrName>style.visibility</p:attrName>
                                        </p:attrNameLst>
                                      </p:cBhvr>
                                      <p:to>
                                        <p:strVal val="visible"/>
                                      </p:to>
                                    </p:set>
                                    <p:animEffect transition="in" filter="strips(downRight)">
                                      <p:cBhvr>
                                        <p:cTn id="65" dur="500"/>
                                        <p:tgtEl>
                                          <p:spTgt spid="558096"/>
                                        </p:tgtEl>
                                      </p:cBhvr>
                                    </p:animEffect>
                                  </p:childTnLst>
                                </p:cTn>
                              </p:par>
                            </p:childTnLst>
                          </p:cTn>
                        </p:par>
                        <p:par>
                          <p:cTn id="66" fill="hold" nodeType="afterGroup">
                            <p:stCondLst>
                              <p:cond delay="500"/>
                            </p:stCondLst>
                            <p:childTnLst>
                              <p:par>
                                <p:cTn id="67" presetID="4" presetClass="entr" presetSubtype="16"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ox(in)">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1" grpId="0" autoUpdateAnimBg="0"/>
      <p:bldP spid="558092" grpId="0" autoUpdateAnimBg="0"/>
      <p:bldP spid="558093" grpId="0" autoUpdateAnimBg="0"/>
      <p:bldP spid="558094" grpId="0" autoUpdateAnimBg="0"/>
      <p:bldP spid="558095" grpId="0" autoUpdateAnimBg="0"/>
      <p:bldP spid="558101" grpId="0"/>
      <p:bldP spid="558105" grpId="0" autoUpdateAnimBg="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59106" name="Object 2"/>
          <p:cNvGraphicFramePr>
            <a:graphicFrameLocks noGrp="1" noChangeAspect="1"/>
          </p:cNvGraphicFramePr>
          <p:nvPr>
            <p:ph sz="quarter" idx="1"/>
          </p:nvPr>
        </p:nvGraphicFramePr>
        <p:xfrm>
          <a:off x="3695700" y="2762250"/>
          <a:ext cx="2336800" cy="406400"/>
        </p:xfrm>
        <a:graphic>
          <a:graphicData uri="http://schemas.openxmlformats.org/presentationml/2006/ole">
            <mc:AlternateContent xmlns:mc="http://schemas.openxmlformats.org/markup-compatibility/2006">
              <mc:Choice xmlns:v="urn:schemas-microsoft-com:vml" Requires="v">
                <p:oleObj spid="_x0000_s42024" name="Equation" r:id="rId3" imgW="1142792" imgH="171252" progId="Equation.DSMT4">
                  <p:embed/>
                </p:oleObj>
              </mc:Choice>
              <mc:Fallback>
                <p:oleObj name="Equation" r:id="rId3" imgW="1142792" imgH="17125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2762250"/>
                        <a:ext cx="2336800" cy="406400"/>
                      </a:xfrm>
                      <a:prstGeom prst="rect">
                        <a:avLst/>
                      </a:prstGeom>
                      <a:solidFill>
                        <a:srgbClr val="B2B2B2">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07" name="Object 3"/>
          <p:cNvGraphicFramePr>
            <a:graphicFrameLocks noGrp="1" noChangeAspect="1"/>
          </p:cNvGraphicFramePr>
          <p:nvPr>
            <p:ph sz="quarter" idx="2"/>
          </p:nvPr>
        </p:nvGraphicFramePr>
        <p:xfrm>
          <a:off x="3754438" y="1349375"/>
          <a:ext cx="2982912" cy="433388"/>
        </p:xfrm>
        <a:graphic>
          <a:graphicData uri="http://schemas.openxmlformats.org/presentationml/2006/ole">
            <mc:AlternateContent xmlns:mc="http://schemas.openxmlformats.org/markup-compatibility/2006">
              <mc:Choice xmlns:v="urn:schemas-microsoft-com:vml" Requires="v">
                <p:oleObj spid="_x0000_s42025" name="Equation" r:id="rId5" imgW="1457333" imgH="190703" progId="Equation.DSMT4">
                  <p:embed/>
                </p:oleObj>
              </mc:Choice>
              <mc:Fallback>
                <p:oleObj name="Equation" r:id="rId5" imgW="1457333" imgH="19070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4438" y="1349375"/>
                        <a:ext cx="2982912" cy="43338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08" name="Object 4"/>
          <p:cNvGraphicFramePr>
            <a:graphicFrameLocks noGrp="1" noChangeAspect="1"/>
          </p:cNvGraphicFramePr>
          <p:nvPr>
            <p:ph sz="quarter" idx="3"/>
          </p:nvPr>
        </p:nvGraphicFramePr>
        <p:xfrm>
          <a:off x="3754438" y="2036763"/>
          <a:ext cx="2971800" cy="439737"/>
        </p:xfrm>
        <a:graphic>
          <a:graphicData uri="http://schemas.openxmlformats.org/presentationml/2006/ole">
            <mc:AlternateContent xmlns:mc="http://schemas.openxmlformats.org/markup-compatibility/2006">
              <mc:Choice xmlns:v="urn:schemas-microsoft-com:vml" Requires="v">
                <p:oleObj spid="_x0000_s42026" name="Equation" r:id="rId7" imgW="1428700" imgH="190703" progId="Equation.DSMT4">
                  <p:embed/>
                </p:oleObj>
              </mc:Choice>
              <mc:Fallback>
                <p:oleObj name="Equation" r:id="rId7" imgW="1428700" imgH="190703"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438" y="2036763"/>
                        <a:ext cx="2971800" cy="439737"/>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9109" name="Group 5"/>
          <p:cNvGrpSpPr>
            <a:grpSpLocks/>
          </p:cNvGrpSpPr>
          <p:nvPr/>
        </p:nvGrpSpPr>
        <p:grpSpPr bwMode="auto">
          <a:xfrm>
            <a:off x="165100" y="2159000"/>
            <a:ext cx="3330575" cy="3286125"/>
            <a:chOff x="357" y="714"/>
            <a:chExt cx="2098" cy="2070"/>
          </a:xfrm>
        </p:grpSpPr>
        <p:sp>
          <p:nvSpPr>
            <p:cNvPr id="42004" name="AutoShape 6"/>
            <p:cNvSpPr>
              <a:spLocks noChangeArrowheads="1"/>
            </p:cNvSpPr>
            <p:nvPr/>
          </p:nvSpPr>
          <p:spPr bwMode="auto">
            <a:xfrm>
              <a:off x="357" y="714"/>
              <a:ext cx="2098" cy="207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2005" name="Object 7"/>
            <p:cNvGraphicFramePr>
              <a:graphicFrameLocks noChangeAspect="1"/>
            </p:cNvGraphicFramePr>
            <p:nvPr/>
          </p:nvGraphicFramePr>
          <p:xfrm>
            <a:off x="442" y="856"/>
            <a:ext cx="1843" cy="1741"/>
          </p:xfrm>
          <a:graphic>
            <a:graphicData uri="http://schemas.openxmlformats.org/presentationml/2006/ole">
              <mc:AlternateContent xmlns:mc="http://schemas.openxmlformats.org/markup-compatibility/2006">
                <mc:Choice xmlns:v="urn:schemas-microsoft-com:vml" Requires="v">
                  <p:oleObj spid="_x0000_s42027" name="图片" r:id="rId9" imgW="1381125" imgH="1304925" progId="Word.Picture.8">
                    <p:embed/>
                  </p:oleObj>
                </mc:Choice>
                <mc:Fallback>
                  <p:oleObj name="图片" r:id="rId9" imgW="1381125" imgH="1304925" progId="Word.Picture.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 y="856"/>
                          <a:ext cx="1843" cy="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59112" name="Oval 8"/>
          <p:cNvSpPr>
            <a:spLocks noChangeArrowheads="1"/>
          </p:cNvSpPr>
          <p:nvPr/>
        </p:nvSpPr>
        <p:spPr bwMode="auto">
          <a:xfrm>
            <a:off x="1560513" y="2879725"/>
            <a:ext cx="900112" cy="449263"/>
          </a:xfrm>
          <a:prstGeom prst="ellipse">
            <a:avLst/>
          </a:prstGeom>
          <a:noFill/>
          <a:ln w="38100" algn="ctr">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9113" name="Oval 9"/>
          <p:cNvSpPr>
            <a:spLocks noChangeArrowheads="1"/>
          </p:cNvSpPr>
          <p:nvPr/>
        </p:nvSpPr>
        <p:spPr bwMode="auto">
          <a:xfrm>
            <a:off x="1560513" y="3465513"/>
            <a:ext cx="900112" cy="449262"/>
          </a:xfrm>
          <a:prstGeom prst="ellipse">
            <a:avLst/>
          </a:prstGeom>
          <a:noFill/>
          <a:ln w="38100" algn="ctr">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9114" name="AutoShape 10"/>
          <p:cNvSpPr>
            <a:spLocks noChangeArrowheads="1"/>
          </p:cNvSpPr>
          <p:nvPr/>
        </p:nvSpPr>
        <p:spPr bwMode="auto">
          <a:xfrm>
            <a:off x="1471613" y="4005263"/>
            <a:ext cx="1123950" cy="1079500"/>
          </a:xfrm>
          <a:prstGeom prst="roundRect">
            <a:avLst>
              <a:gd name="adj" fmla="val 16667"/>
            </a:avLst>
          </a:prstGeom>
          <a:noFill/>
          <a:ln w="38100" algn="ctr">
            <a:solidFill>
              <a:srgbClr val="00FF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9115" name="AutoShape 11"/>
          <p:cNvSpPr>
            <a:spLocks noChangeArrowheads="1"/>
          </p:cNvSpPr>
          <p:nvPr/>
        </p:nvSpPr>
        <p:spPr bwMode="auto">
          <a:xfrm>
            <a:off x="1471613" y="2879725"/>
            <a:ext cx="1123950" cy="2249488"/>
          </a:xfrm>
          <a:prstGeom prst="roundRect">
            <a:avLst>
              <a:gd name="adj" fmla="val 16667"/>
            </a:avLst>
          </a:prstGeom>
          <a:noFill/>
          <a:ln w="38100" algn="ctr">
            <a:solidFill>
              <a:srgbClr val="FF00FF"/>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9116" name="AutoShape 12"/>
          <p:cNvSpPr>
            <a:spLocks noChangeArrowheads="1"/>
          </p:cNvSpPr>
          <p:nvPr/>
        </p:nvSpPr>
        <p:spPr bwMode="auto">
          <a:xfrm>
            <a:off x="1471613" y="2835275"/>
            <a:ext cx="1123950" cy="1079500"/>
          </a:xfrm>
          <a:prstGeom prst="roundRect">
            <a:avLst>
              <a:gd name="adj" fmla="val 16667"/>
            </a:avLst>
          </a:prstGeom>
          <a:noFill/>
          <a:ln w="38100" algn="ctr">
            <a:solidFill>
              <a:srgbClr val="8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59117" name="Object 13"/>
          <p:cNvGraphicFramePr>
            <a:graphicFrameLocks noChangeAspect="1"/>
          </p:cNvGraphicFramePr>
          <p:nvPr/>
        </p:nvGraphicFramePr>
        <p:xfrm>
          <a:off x="3695700" y="3448050"/>
          <a:ext cx="2360613" cy="406400"/>
        </p:xfrm>
        <a:graphic>
          <a:graphicData uri="http://schemas.openxmlformats.org/presentationml/2006/ole">
            <mc:AlternateContent xmlns:mc="http://schemas.openxmlformats.org/markup-compatibility/2006">
              <mc:Choice xmlns:v="urn:schemas-microsoft-com:vml" Requires="v">
                <p:oleObj spid="_x0000_s42028" name="Equation" r:id="rId11" imgW="1152476" imgH="171252" progId="Equation.DSMT4">
                  <p:embed/>
                </p:oleObj>
              </mc:Choice>
              <mc:Fallback>
                <p:oleObj name="Equation" r:id="rId11" imgW="1152476" imgH="17125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5700" y="3448050"/>
                        <a:ext cx="2360613" cy="406400"/>
                      </a:xfrm>
                      <a:prstGeom prst="rect">
                        <a:avLst/>
                      </a:prstGeom>
                      <a:solidFill>
                        <a:srgbClr val="B2B2B2">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18" name="Text Box 14"/>
          <p:cNvSpPr txBox="1">
            <a:spLocks noChangeArrowheads="1"/>
          </p:cNvSpPr>
          <p:nvPr/>
        </p:nvSpPr>
        <p:spPr bwMode="auto">
          <a:xfrm>
            <a:off x="366713" y="5773738"/>
            <a:ext cx="84629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chemeClr val="tx2"/>
                </a:solidFill>
                <a:latin typeface="宋体" panose="02010600030101010101" pitchFamily="2" charset="-122"/>
              </a:rPr>
              <a:t>    </a:t>
            </a:r>
            <a:r>
              <a:rPr lang="zh-CN" altLang="en-US" sz="2400">
                <a:solidFill>
                  <a:schemeClr val="tx2"/>
                </a:solidFill>
                <a:latin typeface="宋体" panose="02010600030101010101" pitchFamily="2" charset="-122"/>
              </a:rPr>
              <a:t>方框格相邻时，总有互补变量出现，所以总能消去这一互补变量，使变量因子数减小。</a:t>
            </a:r>
          </a:p>
        </p:txBody>
      </p:sp>
      <p:graphicFrame>
        <p:nvGraphicFramePr>
          <p:cNvPr id="559119" name="Object 15"/>
          <p:cNvGraphicFramePr>
            <a:graphicFrameLocks noChangeAspect="1"/>
          </p:cNvGraphicFramePr>
          <p:nvPr/>
        </p:nvGraphicFramePr>
        <p:xfrm>
          <a:off x="6116638" y="3125788"/>
          <a:ext cx="1828800" cy="406400"/>
        </p:xfrm>
        <a:graphic>
          <a:graphicData uri="http://schemas.openxmlformats.org/presentationml/2006/ole">
            <mc:AlternateContent xmlns:mc="http://schemas.openxmlformats.org/markup-compatibility/2006">
              <mc:Choice xmlns:v="urn:schemas-microsoft-com:vml" Requires="v">
                <p:oleObj spid="_x0000_s42029" name="Equation" r:id="rId13" imgW="885937" imgH="171252" progId="Equation.3">
                  <p:embed/>
                </p:oleObj>
              </mc:Choice>
              <mc:Fallback>
                <p:oleObj name="Equation" r:id="rId13" imgW="885937" imgH="171252"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6638" y="3125788"/>
                        <a:ext cx="1828800" cy="406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23" name="AutoShape 19"/>
          <p:cNvSpPr>
            <a:spLocks noChangeArrowheads="1"/>
          </p:cNvSpPr>
          <p:nvPr/>
        </p:nvSpPr>
        <p:spPr bwMode="auto">
          <a:xfrm>
            <a:off x="7019925" y="1363663"/>
            <a:ext cx="1800225" cy="1150937"/>
          </a:xfrm>
          <a:prstGeom prst="wedgeRoundRectCallout">
            <a:avLst>
              <a:gd name="adj1" fmla="val -72750"/>
              <a:gd name="adj2" fmla="val -1171"/>
              <a:gd name="adj3" fmla="val 16667"/>
            </a:avLst>
          </a:prstGeom>
          <a:solidFill>
            <a:schemeClr val="folHlink">
              <a:alpha val="30196"/>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200">
                <a:latin typeface="Arial" panose="020B0604020202020204" pitchFamily="34" charset="0"/>
              </a:rPr>
              <a:t>相邻的两项可以消去一个变量</a:t>
            </a:r>
          </a:p>
        </p:txBody>
      </p:sp>
      <p:sp>
        <p:nvSpPr>
          <p:cNvPr id="559124" name="AutoShape 20"/>
          <p:cNvSpPr>
            <a:spLocks noChangeArrowheads="1"/>
          </p:cNvSpPr>
          <p:nvPr/>
        </p:nvSpPr>
        <p:spPr bwMode="auto">
          <a:xfrm>
            <a:off x="3686175" y="4241800"/>
            <a:ext cx="1965325" cy="1081088"/>
          </a:xfrm>
          <a:prstGeom prst="wedgeRoundRectCallout">
            <a:avLst>
              <a:gd name="adj1" fmla="val 37157"/>
              <a:gd name="adj2" fmla="val -79074"/>
              <a:gd name="adj3" fmla="val 16667"/>
            </a:avLst>
          </a:prstGeom>
          <a:solidFill>
            <a:schemeClr val="folHlink">
              <a:alpha val="30196"/>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200">
                <a:solidFill>
                  <a:srgbClr val="FF5050"/>
                </a:solidFill>
                <a:latin typeface="Arial" panose="020B0604020202020204" pitchFamily="34" charset="0"/>
              </a:rPr>
              <a:t>相邻的四项可以消去两个变量</a:t>
            </a:r>
          </a:p>
        </p:txBody>
      </p:sp>
      <p:sp>
        <p:nvSpPr>
          <p:cNvPr id="559125" name="AutoShape 21"/>
          <p:cNvSpPr>
            <a:spLocks noChangeArrowheads="1"/>
          </p:cNvSpPr>
          <p:nvPr/>
        </p:nvSpPr>
        <p:spPr bwMode="auto">
          <a:xfrm>
            <a:off x="6927850" y="3960813"/>
            <a:ext cx="1820863" cy="1074737"/>
          </a:xfrm>
          <a:prstGeom prst="wedgeRoundRectCallout">
            <a:avLst>
              <a:gd name="adj1" fmla="val -59329"/>
              <a:gd name="adj2" fmla="val -79245"/>
              <a:gd name="adj3" fmla="val 16667"/>
            </a:avLst>
          </a:prstGeom>
          <a:solidFill>
            <a:schemeClr val="folHlink">
              <a:alpha val="30196"/>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200">
                <a:solidFill>
                  <a:srgbClr val="009900"/>
                </a:solidFill>
                <a:latin typeface="Arial" panose="020B0604020202020204" pitchFamily="34" charset="0"/>
              </a:rPr>
              <a:t>相邻的八项可以消去三个变量</a:t>
            </a:r>
          </a:p>
        </p:txBody>
      </p:sp>
      <p:sp>
        <p:nvSpPr>
          <p:cNvPr id="42001"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2002" name="Rectangle 33"/>
          <p:cNvSpPr>
            <a:spLocks noChangeArrowheads="1"/>
          </p:cNvSpPr>
          <p:nvPr/>
        </p:nvSpPr>
        <p:spPr bwMode="auto">
          <a:xfrm>
            <a:off x="222250" y="539750"/>
            <a:ext cx="22383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化简的依据</a:t>
            </a:r>
          </a:p>
        </p:txBody>
      </p:sp>
      <p:sp>
        <p:nvSpPr>
          <p:cNvPr id="42003" name="矩形 22"/>
          <p:cNvSpPr>
            <a:spLocks noChangeArrowheads="1"/>
          </p:cNvSpPr>
          <p:nvPr/>
        </p:nvSpPr>
        <p:spPr bwMode="auto">
          <a:xfrm>
            <a:off x="431800" y="1150938"/>
            <a:ext cx="2970213"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r>
              <a:rPr lang="en-US" altLang="zh-CN" sz="2400">
                <a:solidFill>
                  <a:srgbClr val="33CC33"/>
                </a:solidFill>
                <a:latin typeface="Arial" panose="020B0604020202020204" pitchFamily="34" charset="0"/>
                <a:ea typeface="楷体_GB2312" pitchFamily="49" charset="-122"/>
              </a:rPr>
              <a:t>【</a:t>
            </a:r>
            <a:r>
              <a:rPr lang="zh-CN" altLang="en-US" sz="2400">
                <a:solidFill>
                  <a:srgbClr val="33CC33"/>
                </a:solidFill>
                <a:latin typeface="Arial" panose="020B0604020202020204" pitchFamily="34" charset="0"/>
                <a:ea typeface="楷体_GB2312" pitchFamily="49" charset="-122"/>
              </a:rPr>
              <a:t>几何相邻</a:t>
            </a:r>
            <a:r>
              <a:rPr lang="en-US" altLang="zh-CN" sz="2400">
                <a:solidFill>
                  <a:srgbClr val="33CC33"/>
                </a:solidFill>
                <a:latin typeface="Arial" panose="020B0604020202020204" pitchFamily="34" charset="0"/>
                <a:ea typeface="楷体_GB2312" pitchFamily="49" charset="-122"/>
              </a:rPr>
              <a:t>】</a:t>
            </a:r>
            <a:r>
              <a:rPr lang="zh-CN" altLang="en-US" sz="2400">
                <a:latin typeface="Arial" panose="020B0604020202020204" pitchFamily="34" charset="0"/>
              </a:rPr>
              <a:t>对应着</a:t>
            </a:r>
            <a:endParaRPr lang="en-US" altLang="zh-CN" sz="2400">
              <a:latin typeface="Arial" panose="020B0604020202020204" pitchFamily="34" charset="0"/>
            </a:endParaRPr>
          </a:p>
          <a:p>
            <a:pPr algn="ctr"/>
            <a:r>
              <a:rPr lang="en-US" altLang="zh-CN" sz="2400">
                <a:solidFill>
                  <a:srgbClr val="33CC33"/>
                </a:solidFill>
                <a:latin typeface="Arial" panose="020B0604020202020204" pitchFamily="34" charset="0"/>
                <a:ea typeface="楷体_GB2312" pitchFamily="49" charset="-122"/>
              </a:rPr>
              <a:t>【</a:t>
            </a:r>
            <a:r>
              <a:rPr lang="zh-CN" altLang="en-US" sz="2400">
                <a:solidFill>
                  <a:srgbClr val="33CC33"/>
                </a:solidFill>
                <a:latin typeface="Arial" panose="020B0604020202020204" pitchFamily="34" charset="0"/>
                <a:ea typeface="楷体_GB2312" pitchFamily="49" charset="-122"/>
              </a:rPr>
              <a:t>逻辑相邻</a:t>
            </a:r>
            <a:r>
              <a:rPr lang="en-US" altLang="zh-CN" sz="2400">
                <a:solidFill>
                  <a:srgbClr val="33CC33"/>
                </a:solidFill>
                <a:latin typeface="Arial" panose="020B0604020202020204" pitchFamily="34" charset="0"/>
                <a:ea typeface="楷体_GB2312" pitchFamily="49" charset="-122"/>
              </a:rPr>
              <a:t>】</a:t>
            </a:r>
            <a:endParaRPr lang="zh-CN"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559109"/>
                                        </p:tgtEl>
                                        <p:attrNameLst>
                                          <p:attrName>style.visibility</p:attrName>
                                        </p:attrNameLst>
                                      </p:cBhvr>
                                      <p:to>
                                        <p:strVal val="visible"/>
                                      </p:to>
                                    </p:set>
                                    <p:animEffect transition="in" filter="wheel(4)">
                                      <p:cBhvr>
                                        <p:cTn id="7" dur="500"/>
                                        <p:tgtEl>
                                          <p:spTgt spid="559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59112"/>
                                        </p:tgtEl>
                                        <p:attrNameLst>
                                          <p:attrName>style.visibility</p:attrName>
                                        </p:attrNameLst>
                                      </p:cBhvr>
                                      <p:to>
                                        <p:strVal val="visible"/>
                                      </p:to>
                                    </p:set>
                                    <p:animEffect transition="in" filter="strips(downLeft)">
                                      <p:cBhvr>
                                        <p:cTn id="12" dur="500"/>
                                        <p:tgtEl>
                                          <p:spTgt spid="559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59107"/>
                                        </p:tgtEl>
                                        <p:attrNameLst>
                                          <p:attrName>style.visibility</p:attrName>
                                        </p:attrNameLst>
                                      </p:cBhvr>
                                      <p:to>
                                        <p:strVal val="visible"/>
                                      </p:to>
                                    </p:set>
                                    <p:animEffect transition="in" filter="box(in)">
                                      <p:cBhvr>
                                        <p:cTn id="17" dur="500"/>
                                        <p:tgtEl>
                                          <p:spTgt spid="5591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59113"/>
                                        </p:tgtEl>
                                        <p:attrNameLst>
                                          <p:attrName>style.visibility</p:attrName>
                                        </p:attrNameLst>
                                      </p:cBhvr>
                                      <p:to>
                                        <p:strVal val="visible"/>
                                      </p:to>
                                    </p:set>
                                    <p:animEffect transition="in" filter="strips(downLeft)">
                                      <p:cBhvr>
                                        <p:cTn id="22" dur="500"/>
                                        <p:tgtEl>
                                          <p:spTgt spid="5591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59108"/>
                                        </p:tgtEl>
                                        <p:attrNameLst>
                                          <p:attrName>style.visibility</p:attrName>
                                        </p:attrNameLst>
                                      </p:cBhvr>
                                      <p:to>
                                        <p:strVal val="visible"/>
                                      </p:to>
                                    </p:set>
                                    <p:animEffect transition="in" filter="box(in)">
                                      <p:cBhvr>
                                        <p:cTn id="27" dur="500"/>
                                        <p:tgtEl>
                                          <p:spTgt spid="5591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59123"/>
                                        </p:tgtEl>
                                        <p:attrNameLst>
                                          <p:attrName>style.visibility</p:attrName>
                                        </p:attrNameLst>
                                      </p:cBhvr>
                                      <p:to>
                                        <p:strVal val="visible"/>
                                      </p:to>
                                    </p:set>
                                    <p:animEffect transition="in" filter="wipe(right)">
                                      <p:cBhvr>
                                        <p:cTn id="32" dur="500"/>
                                        <p:tgtEl>
                                          <p:spTgt spid="5591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59116"/>
                                        </p:tgtEl>
                                        <p:attrNameLst>
                                          <p:attrName>style.visibility</p:attrName>
                                        </p:attrNameLst>
                                      </p:cBhvr>
                                      <p:to>
                                        <p:strVal val="visible"/>
                                      </p:to>
                                    </p:set>
                                    <p:animEffect transition="in" filter="strips(downLeft)">
                                      <p:cBhvr>
                                        <p:cTn id="37" dur="500"/>
                                        <p:tgtEl>
                                          <p:spTgt spid="5591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559106"/>
                                        </p:tgtEl>
                                        <p:attrNameLst>
                                          <p:attrName>style.visibility</p:attrName>
                                        </p:attrNameLst>
                                      </p:cBhvr>
                                      <p:to>
                                        <p:strVal val="visible"/>
                                      </p:to>
                                    </p:set>
                                    <p:animEffect transition="in" filter="box(in)">
                                      <p:cBhvr>
                                        <p:cTn id="42" dur="500"/>
                                        <p:tgtEl>
                                          <p:spTgt spid="5591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559114"/>
                                        </p:tgtEl>
                                        <p:attrNameLst>
                                          <p:attrName>style.visibility</p:attrName>
                                        </p:attrNameLst>
                                      </p:cBhvr>
                                      <p:to>
                                        <p:strVal val="visible"/>
                                      </p:to>
                                    </p:set>
                                    <p:animEffect transition="in" filter="strips(downLeft)">
                                      <p:cBhvr>
                                        <p:cTn id="47" dur="500"/>
                                        <p:tgtEl>
                                          <p:spTgt spid="5591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559117"/>
                                        </p:tgtEl>
                                        <p:attrNameLst>
                                          <p:attrName>style.visibility</p:attrName>
                                        </p:attrNameLst>
                                      </p:cBhvr>
                                      <p:to>
                                        <p:strVal val="visible"/>
                                      </p:to>
                                    </p:set>
                                    <p:animEffect transition="in" filter="box(in)">
                                      <p:cBhvr>
                                        <p:cTn id="52" dur="500"/>
                                        <p:tgtEl>
                                          <p:spTgt spid="5591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59124"/>
                                        </p:tgtEl>
                                        <p:attrNameLst>
                                          <p:attrName>style.visibility</p:attrName>
                                        </p:attrNameLst>
                                      </p:cBhvr>
                                      <p:to>
                                        <p:strVal val="visible"/>
                                      </p:to>
                                    </p:set>
                                    <p:animEffect transition="in" filter="wipe(down)">
                                      <p:cBhvr>
                                        <p:cTn id="57" dur="500"/>
                                        <p:tgtEl>
                                          <p:spTgt spid="5591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559115"/>
                                        </p:tgtEl>
                                        <p:attrNameLst>
                                          <p:attrName>style.visibility</p:attrName>
                                        </p:attrNameLst>
                                      </p:cBhvr>
                                      <p:to>
                                        <p:strVal val="visible"/>
                                      </p:to>
                                    </p:set>
                                    <p:animEffect transition="in" filter="strips(downLeft)">
                                      <p:cBhvr>
                                        <p:cTn id="62" dur="500"/>
                                        <p:tgtEl>
                                          <p:spTgt spid="5591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559119"/>
                                        </p:tgtEl>
                                        <p:attrNameLst>
                                          <p:attrName>style.visibility</p:attrName>
                                        </p:attrNameLst>
                                      </p:cBhvr>
                                      <p:to>
                                        <p:strVal val="visible"/>
                                      </p:to>
                                    </p:set>
                                    <p:animEffect transition="in" filter="box(in)">
                                      <p:cBhvr>
                                        <p:cTn id="67" dur="500"/>
                                        <p:tgtEl>
                                          <p:spTgt spid="5591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59118"/>
                                        </p:tgtEl>
                                        <p:attrNameLst>
                                          <p:attrName>style.visibility</p:attrName>
                                        </p:attrNameLst>
                                      </p:cBhvr>
                                      <p:to>
                                        <p:strVal val="visible"/>
                                      </p:to>
                                    </p:set>
                                    <p:animEffect transition="in" filter="blinds(horizontal)">
                                      <p:cBhvr>
                                        <p:cTn id="72" dur="500"/>
                                        <p:tgtEl>
                                          <p:spTgt spid="55911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59125"/>
                                        </p:tgtEl>
                                        <p:attrNameLst>
                                          <p:attrName>style.visibility</p:attrName>
                                        </p:attrNameLst>
                                      </p:cBhvr>
                                      <p:to>
                                        <p:strVal val="visible"/>
                                      </p:to>
                                    </p:set>
                                    <p:animEffect transition="in" filter="wipe(down)">
                                      <p:cBhvr>
                                        <p:cTn id="77" dur="500"/>
                                        <p:tgtEl>
                                          <p:spTgt spid="559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2" grpId="0" animBg="1"/>
      <p:bldP spid="559113" grpId="0" animBg="1"/>
      <p:bldP spid="559114" grpId="0" animBg="1"/>
      <p:bldP spid="559115" grpId="0" animBg="1"/>
      <p:bldP spid="559116" grpId="0" animBg="1"/>
      <p:bldP spid="559118" grpId="0" autoUpdateAnimBg="0"/>
      <p:bldP spid="559123" grpId="0" animBg="1"/>
      <p:bldP spid="559124" grpId="0" animBg="1"/>
      <p:bldP spid="55912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0130" name="Rectangle 2"/>
          <p:cNvSpPr>
            <a:spLocks noChangeArrowheads="1"/>
          </p:cNvSpPr>
          <p:nvPr/>
        </p:nvSpPr>
        <p:spPr bwMode="auto">
          <a:xfrm>
            <a:off x="82550" y="1212850"/>
            <a:ext cx="4265613"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434975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434975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434975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434975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434975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en-US" altLang="zh-CN" sz="2400" dirty="0">
                <a:solidFill>
                  <a:schemeClr val="tx2"/>
                </a:solidFill>
                <a:latin typeface="Times New Roman" panose="02020603050405020304" pitchFamily="18" charset="0"/>
              </a:rPr>
              <a:t>a. </a:t>
            </a:r>
            <a:r>
              <a:rPr lang="zh-CN" altLang="en-US" sz="2400" dirty="0">
                <a:solidFill>
                  <a:schemeClr val="tx2"/>
                </a:solidFill>
                <a:latin typeface="Times New Roman" panose="02020603050405020304" pitchFamily="18" charset="0"/>
              </a:rPr>
              <a:t>画出逻辑函数的卡诺图；</a:t>
            </a:r>
          </a:p>
        </p:txBody>
      </p:sp>
      <p:sp>
        <p:nvSpPr>
          <p:cNvPr id="560131" name="Rectangle 3"/>
          <p:cNvSpPr>
            <a:spLocks noChangeArrowheads="1"/>
          </p:cNvSpPr>
          <p:nvPr/>
        </p:nvSpPr>
        <p:spPr bwMode="auto">
          <a:xfrm>
            <a:off x="82550" y="1739900"/>
            <a:ext cx="6446838"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434975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434975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434975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434975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434975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en-US" altLang="zh-CN" sz="2400">
                <a:solidFill>
                  <a:schemeClr val="tx2"/>
                </a:solidFill>
                <a:latin typeface="Times New Roman" panose="02020603050405020304" pitchFamily="18" charset="0"/>
              </a:rPr>
              <a:t>b. </a:t>
            </a:r>
            <a:r>
              <a:rPr lang="zh-CN" altLang="en-US" sz="2400">
                <a:solidFill>
                  <a:schemeClr val="tx2"/>
                </a:solidFill>
                <a:latin typeface="Times New Roman" panose="02020603050405020304" pitchFamily="18" charset="0"/>
              </a:rPr>
              <a:t>合并最小项，将相邻的为</a:t>
            </a:r>
            <a:r>
              <a:rPr lang="en-US" altLang="zh-CN" sz="2400">
                <a:solidFill>
                  <a:schemeClr val="tx2"/>
                </a:solidFill>
                <a:latin typeface="Times New Roman" panose="02020603050405020304" pitchFamily="18" charset="0"/>
              </a:rPr>
              <a:t>1</a:t>
            </a:r>
            <a:r>
              <a:rPr lang="zh-CN" altLang="en-US" sz="2400">
                <a:solidFill>
                  <a:schemeClr val="tx2"/>
                </a:solidFill>
                <a:latin typeface="Times New Roman" panose="02020603050405020304" pitchFamily="18" charset="0"/>
              </a:rPr>
              <a:t>的方格圈成一组 </a:t>
            </a:r>
          </a:p>
        </p:txBody>
      </p:sp>
      <p:sp>
        <p:nvSpPr>
          <p:cNvPr id="560132" name="Rectangle 4"/>
          <p:cNvSpPr>
            <a:spLocks noChangeArrowheads="1"/>
          </p:cNvSpPr>
          <p:nvPr/>
        </p:nvSpPr>
        <p:spPr bwMode="auto">
          <a:xfrm>
            <a:off x="82550" y="2270125"/>
            <a:ext cx="50927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434975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434975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434975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434975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434975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4349750" algn="l"/>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en-US" altLang="zh-CN" sz="2400">
                <a:solidFill>
                  <a:schemeClr val="tx2"/>
                </a:solidFill>
                <a:latin typeface="Times New Roman" panose="02020603050405020304" pitchFamily="18" charset="0"/>
              </a:rPr>
              <a:t>c. </a:t>
            </a:r>
            <a:r>
              <a:rPr lang="zh-CN" altLang="en-US" sz="2400">
                <a:solidFill>
                  <a:schemeClr val="tx2"/>
                </a:solidFill>
                <a:latin typeface="Times New Roman" panose="02020603050405020304" pitchFamily="18" charset="0"/>
              </a:rPr>
              <a:t>将所有包围圈对应的乘积项相加。</a:t>
            </a:r>
          </a:p>
        </p:txBody>
      </p:sp>
      <p:graphicFrame>
        <p:nvGraphicFramePr>
          <p:cNvPr id="560136" name="Object 8"/>
          <p:cNvGraphicFramePr>
            <a:graphicFrameLocks noChangeAspect="1"/>
          </p:cNvGraphicFramePr>
          <p:nvPr/>
        </p:nvGraphicFramePr>
        <p:xfrm>
          <a:off x="303213" y="3565525"/>
          <a:ext cx="5438775" cy="533400"/>
        </p:xfrm>
        <a:graphic>
          <a:graphicData uri="http://schemas.openxmlformats.org/presentationml/2006/ole">
            <mc:AlternateContent xmlns:mc="http://schemas.openxmlformats.org/markup-compatibility/2006">
              <mc:Choice xmlns:v="urn:schemas-microsoft-com:vml" Requires="v">
                <p:oleObj spid="_x0000_s43136" name="Equation" r:id="rId3" imgW="2451100" imgH="241300" progId="Equation.DSMT4">
                  <p:embed/>
                </p:oleObj>
              </mc:Choice>
              <mc:Fallback>
                <p:oleObj name="Equation" r:id="rId3" imgW="2451100" imgH="2413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3" y="3565525"/>
                        <a:ext cx="5438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37" name="Object 9"/>
          <p:cNvGraphicFramePr>
            <a:graphicFrameLocks noChangeAspect="1"/>
          </p:cNvGraphicFramePr>
          <p:nvPr/>
        </p:nvGraphicFramePr>
        <p:xfrm>
          <a:off x="1768475" y="4130675"/>
          <a:ext cx="2819400" cy="1116013"/>
        </p:xfrm>
        <a:graphic>
          <a:graphicData uri="http://schemas.openxmlformats.org/presentationml/2006/ole">
            <mc:AlternateContent xmlns:mc="http://schemas.openxmlformats.org/markup-compatibility/2006">
              <mc:Choice xmlns:v="urn:schemas-microsoft-com:vml" Requires="v">
                <p:oleObj spid="_x0000_s43137" name="Equation" r:id="rId5" imgW="1218671" imgH="482391" progId="Equation.DSMT4">
                  <p:embed/>
                </p:oleObj>
              </mc:Choice>
              <mc:Fallback>
                <p:oleObj name="Equation" r:id="rId5" imgW="1218671" imgH="48239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475" y="4130675"/>
                        <a:ext cx="28194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8" name="Group 10"/>
          <p:cNvGraphicFramePr>
            <a:graphicFrameLocks noGrp="1"/>
          </p:cNvGraphicFramePr>
          <p:nvPr/>
        </p:nvGraphicFramePr>
        <p:xfrm>
          <a:off x="6184900" y="3575050"/>
          <a:ext cx="2533650" cy="1038225"/>
        </p:xfrm>
        <a:graphic>
          <a:graphicData uri="http://schemas.openxmlformats.org/drawingml/2006/table">
            <a:tbl>
              <a:tblPr/>
              <a:tblGrid>
                <a:gridCol w="633413"/>
                <a:gridCol w="633412"/>
                <a:gridCol w="633413"/>
                <a:gridCol w="633412"/>
              </a:tblGrid>
              <a:tr h="5207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60155" name="Group 27"/>
          <p:cNvGrpSpPr>
            <a:grpSpLocks/>
          </p:cNvGrpSpPr>
          <p:nvPr/>
        </p:nvGrpSpPr>
        <p:grpSpPr bwMode="auto">
          <a:xfrm>
            <a:off x="5641975" y="3024188"/>
            <a:ext cx="2916238" cy="1485900"/>
            <a:chOff x="507" y="2286"/>
            <a:chExt cx="1837" cy="936"/>
          </a:xfrm>
        </p:grpSpPr>
        <p:sp>
          <p:nvSpPr>
            <p:cNvPr id="43089" name="Line 28"/>
            <p:cNvSpPr>
              <a:spLocks noChangeShapeType="1"/>
            </p:cNvSpPr>
            <p:nvPr/>
          </p:nvSpPr>
          <p:spPr bwMode="auto">
            <a:xfrm flipH="1" flipV="1">
              <a:off x="635" y="2414"/>
              <a:ext cx="212" cy="2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90" name="Rectangle 29"/>
            <p:cNvSpPr>
              <a:spLocks noChangeArrowheads="1"/>
            </p:cNvSpPr>
            <p:nvPr/>
          </p:nvSpPr>
          <p:spPr bwMode="auto">
            <a:xfrm>
              <a:off x="507" y="2463"/>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A</a:t>
              </a:r>
            </a:p>
          </p:txBody>
        </p:sp>
        <p:sp>
          <p:nvSpPr>
            <p:cNvPr id="43091" name="Rectangle 30"/>
            <p:cNvSpPr>
              <a:spLocks noChangeArrowheads="1"/>
            </p:cNvSpPr>
            <p:nvPr/>
          </p:nvSpPr>
          <p:spPr bwMode="auto">
            <a:xfrm>
              <a:off x="718" y="2286"/>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BC</a:t>
              </a:r>
            </a:p>
          </p:txBody>
        </p:sp>
        <p:sp>
          <p:nvSpPr>
            <p:cNvPr id="43092" name="Rectangle 31"/>
            <p:cNvSpPr>
              <a:spLocks noChangeArrowheads="1"/>
            </p:cNvSpPr>
            <p:nvPr/>
          </p:nvSpPr>
          <p:spPr bwMode="auto">
            <a:xfrm>
              <a:off x="643" y="2702"/>
              <a:ext cx="19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pPr>
              <a:r>
                <a:rPr kumimoji="1" lang="en-US" altLang="zh-CN" sz="2000">
                  <a:latin typeface="Times New Roman" panose="02020603050405020304" pitchFamily="18" charset="0"/>
                </a:rPr>
                <a:t>0</a:t>
              </a:r>
            </a:p>
            <a:p>
              <a:pPr eaLnBrk="1" hangingPunct="1">
                <a:lnSpc>
                  <a:spcPct val="80000"/>
                </a:lnSpc>
              </a:pPr>
              <a:endParaRPr kumimoji="1" lang="en-US" altLang="zh-CN" sz="2000">
                <a:latin typeface="Times New Roman" panose="02020603050405020304" pitchFamily="18" charset="0"/>
              </a:endParaRPr>
            </a:p>
            <a:p>
              <a:pPr eaLnBrk="1" hangingPunct="1">
                <a:lnSpc>
                  <a:spcPct val="80000"/>
                </a:lnSpc>
              </a:pPr>
              <a:r>
                <a:rPr kumimoji="1" lang="en-US" altLang="zh-CN" sz="2000">
                  <a:latin typeface="Times New Roman" panose="02020603050405020304" pitchFamily="18" charset="0"/>
                </a:rPr>
                <a:t>1</a:t>
              </a:r>
            </a:p>
          </p:txBody>
        </p:sp>
        <p:sp>
          <p:nvSpPr>
            <p:cNvPr id="43093" name="Rectangle 32"/>
            <p:cNvSpPr>
              <a:spLocks noChangeArrowheads="1"/>
            </p:cNvSpPr>
            <p:nvPr/>
          </p:nvSpPr>
          <p:spPr bwMode="auto">
            <a:xfrm>
              <a:off x="980" y="2403"/>
              <a:ext cx="1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00     01     11     10</a:t>
              </a:r>
            </a:p>
          </p:txBody>
        </p:sp>
      </p:grpSp>
      <p:graphicFrame>
        <p:nvGraphicFramePr>
          <p:cNvPr id="560161" name="Group 33"/>
          <p:cNvGraphicFramePr>
            <a:graphicFrameLocks noGrp="1"/>
          </p:cNvGraphicFramePr>
          <p:nvPr/>
        </p:nvGraphicFramePr>
        <p:xfrm>
          <a:off x="6161088" y="1309688"/>
          <a:ext cx="2533650" cy="1038225"/>
        </p:xfrm>
        <a:graphic>
          <a:graphicData uri="http://schemas.openxmlformats.org/drawingml/2006/table">
            <a:tbl>
              <a:tblPr/>
              <a:tblGrid>
                <a:gridCol w="633412"/>
                <a:gridCol w="633413"/>
                <a:gridCol w="633412"/>
                <a:gridCol w="633413"/>
              </a:tblGrid>
              <a:tr h="5207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60178" name="Group 50"/>
          <p:cNvGrpSpPr>
            <a:grpSpLocks/>
          </p:cNvGrpSpPr>
          <p:nvPr/>
        </p:nvGrpSpPr>
        <p:grpSpPr bwMode="auto">
          <a:xfrm>
            <a:off x="5618163" y="758825"/>
            <a:ext cx="2916237" cy="1485900"/>
            <a:chOff x="507" y="2286"/>
            <a:chExt cx="1837" cy="936"/>
          </a:xfrm>
        </p:grpSpPr>
        <p:sp>
          <p:nvSpPr>
            <p:cNvPr id="43084" name="Line 51"/>
            <p:cNvSpPr>
              <a:spLocks noChangeShapeType="1"/>
            </p:cNvSpPr>
            <p:nvPr/>
          </p:nvSpPr>
          <p:spPr bwMode="auto">
            <a:xfrm flipH="1" flipV="1">
              <a:off x="635" y="2414"/>
              <a:ext cx="212" cy="2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5" name="Rectangle 52"/>
            <p:cNvSpPr>
              <a:spLocks noChangeArrowheads="1"/>
            </p:cNvSpPr>
            <p:nvPr/>
          </p:nvSpPr>
          <p:spPr bwMode="auto">
            <a:xfrm>
              <a:off x="507" y="2463"/>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A</a:t>
              </a:r>
            </a:p>
          </p:txBody>
        </p:sp>
        <p:sp>
          <p:nvSpPr>
            <p:cNvPr id="43086" name="Rectangle 53"/>
            <p:cNvSpPr>
              <a:spLocks noChangeArrowheads="1"/>
            </p:cNvSpPr>
            <p:nvPr/>
          </p:nvSpPr>
          <p:spPr bwMode="auto">
            <a:xfrm>
              <a:off x="718" y="2286"/>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BC</a:t>
              </a:r>
            </a:p>
          </p:txBody>
        </p:sp>
        <p:sp>
          <p:nvSpPr>
            <p:cNvPr id="43087" name="Rectangle 54"/>
            <p:cNvSpPr>
              <a:spLocks noChangeArrowheads="1"/>
            </p:cNvSpPr>
            <p:nvPr/>
          </p:nvSpPr>
          <p:spPr bwMode="auto">
            <a:xfrm>
              <a:off x="643" y="2702"/>
              <a:ext cx="19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pPr>
              <a:r>
                <a:rPr kumimoji="1" lang="en-US" altLang="zh-CN" sz="2000">
                  <a:latin typeface="Times New Roman" panose="02020603050405020304" pitchFamily="18" charset="0"/>
                </a:rPr>
                <a:t>0</a:t>
              </a:r>
            </a:p>
            <a:p>
              <a:pPr eaLnBrk="1" hangingPunct="1">
                <a:lnSpc>
                  <a:spcPct val="80000"/>
                </a:lnSpc>
              </a:pPr>
              <a:endParaRPr kumimoji="1" lang="en-US" altLang="zh-CN" sz="2000">
                <a:latin typeface="Times New Roman" panose="02020603050405020304" pitchFamily="18" charset="0"/>
              </a:endParaRPr>
            </a:p>
            <a:p>
              <a:pPr eaLnBrk="1" hangingPunct="1">
                <a:lnSpc>
                  <a:spcPct val="80000"/>
                </a:lnSpc>
              </a:pPr>
              <a:r>
                <a:rPr kumimoji="1" lang="en-US" altLang="zh-CN" sz="2000">
                  <a:latin typeface="Times New Roman" panose="02020603050405020304" pitchFamily="18" charset="0"/>
                </a:rPr>
                <a:t>1</a:t>
              </a:r>
            </a:p>
          </p:txBody>
        </p:sp>
        <p:sp>
          <p:nvSpPr>
            <p:cNvPr id="43088" name="Rectangle 55"/>
            <p:cNvSpPr>
              <a:spLocks noChangeArrowheads="1"/>
            </p:cNvSpPr>
            <p:nvPr/>
          </p:nvSpPr>
          <p:spPr bwMode="auto">
            <a:xfrm>
              <a:off x="980" y="2403"/>
              <a:ext cx="1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00     01     11     10</a:t>
              </a:r>
            </a:p>
          </p:txBody>
        </p:sp>
      </p:grpSp>
      <p:graphicFrame>
        <p:nvGraphicFramePr>
          <p:cNvPr id="560184" name="Object 56"/>
          <p:cNvGraphicFramePr>
            <a:graphicFrameLocks noChangeAspect="1"/>
          </p:cNvGraphicFramePr>
          <p:nvPr/>
        </p:nvGraphicFramePr>
        <p:xfrm>
          <a:off x="6180138" y="1462088"/>
          <a:ext cx="606425" cy="355600"/>
        </p:xfrm>
        <a:graphic>
          <a:graphicData uri="http://schemas.openxmlformats.org/presentationml/2006/ole">
            <mc:AlternateContent xmlns:mc="http://schemas.openxmlformats.org/markup-compatibility/2006">
              <mc:Choice xmlns:v="urn:schemas-microsoft-com:vml" Requires="v">
                <p:oleObj spid="_x0000_s43138" name="Equation" r:id="rId7" imgW="342753" imgH="190703" progId="Equation.DSMT4">
                  <p:embed/>
                </p:oleObj>
              </mc:Choice>
              <mc:Fallback>
                <p:oleObj name="Equation" r:id="rId7" imgW="342753" imgH="190703" progId="Equation.DSMT4">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0138" y="1462088"/>
                        <a:ext cx="60642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85" name="Object 57"/>
          <p:cNvGraphicFramePr>
            <a:graphicFrameLocks noChangeAspect="1"/>
          </p:cNvGraphicFramePr>
          <p:nvPr/>
        </p:nvGraphicFramePr>
        <p:xfrm>
          <a:off x="6827838" y="1462088"/>
          <a:ext cx="585787" cy="355600"/>
        </p:xfrm>
        <a:graphic>
          <a:graphicData uri="http://schemas.openxmlformats.org/presentationml/2006/ole">
            <mc:AlternateContent xmlns:mc="http://schemas.openxmlformats.org/markup-compatibility/2006">
              <mc:Choice xmlns:v="urn:schemas-microsoft-com:vml" Requires="v">
                <p:oleObj spid="_x0000_s43139" name="Equation" r:id="rId9" imgW="323805" imgH="190703" progId="Equation.DSMT4">
                  <p:embed/>
                </p:oleObj>
              </mc:Choice>
              <mc:Fallback>
                <p:oleObj name="Equation" r:id="rId9" imgW="323805" imgH="190703" progId="Equation.DSMT4">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7838" y="1462088"/>
                        <a:ext cx="585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86" name="Object 58"/>
          <p:cNvGraphicFramePr>
            <a:graphicFrameLocks noChangeAspect="1"/>
          </p:cNvGraphicFramePr>
          <p:nvPr/>
        </p:nvGraphicFramePr>
        <p:xfrm>
          <a:off x="8085138" y="1462088"/>
          <a:ext cx="585787" cy="355600"/>
        </p:xfrm>
        <a:graphic>
          <a:graphicData uri="http://schemas.openxmlformats.org/presentationml/2006/ole">
            <mc:AlternateContent xmlns:mc="http://schemas.openxmlformats.org/markup-compatibility/2006">
              <mc:Choice xmlns:v="urn:schemas-microsoft-com:vml" Requires="v">
                <p:oleObj spid="_x0000_s43140" name="Equation" r:id="rId11" imgW="323805" imgH="190703" progId="Equation.DSMT4">
                  <p:embed/>
                </p:oleObj>
              </mc:Choice>
              <mc:Fallback>
                <p:oleObj name="Equation" r:id="rId11" imgW="323805" imgH="190703" progId="Equation.DSMT4">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5138" y="1462088"/>
                        <a:ext cx="585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87" name="Object 59"/>
          <p:cNvGraphicFramePr>
            <a:graphicFrameLocks noChangeAspect="1"/>
          </p:cNvGraphicFramePr>
          <p:nvPr/>
        </p:nvGraphicFramePr>
        <p:xfrm>
          <a:off x="7456488" y="1462088"/>
          <a:ext cx="585787" cy="355600"/>
        </p:xfrm>
        <a:graphic>
          <a:graphicData uri="http://schemas.openxmlformats.org/presentationml/2006/ole">
            <mc:AlternateContent xmlns:mc="http://schemas.openxmlformats.org/markup-compatibility/2006">
              <mc:Choice xmlns:v="urn:schemas-microsoft-com:vml" Requires="v">
                <p:oleObj spid="_x0000_s43141" name="Equation" r:id="rId13" imgW="323805" imgH="190703" progId="Equation.DSMT4">
                  <p:embed/>
                </p:oleObj>
              </mc:Choice>
              <mc:Fallback>
                <p:oleObj name="Equation" r:id="rId13" imgW="323805" imgH="190703" progId="Equation.DSMT4">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6488" y="1462088"/>
                        <a:ext cx="585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88" name="Object 60"/>
          <p:cNvGraphicFramePr>
            <a:graphicFrameLocks noChangeAspect="1"/>
          </p:cNvGraphicFramePr>
          <p:nvPr/>
        </p:nvGraphicFramePr>
        <p:xfrm>
          <a:off x="6197600" y="1906588"/>
          <a:ext cx="606425" cy="355600"/>
        </p:xfrm>
        <a:graphic>
          <a:graphicData uri="http://schemas.openxmlformats.org/presentationml/2006/ole">
            <mc:AlternateContent xmlns:mc="http://schemas.openxmlformats.org/markup-compatibility/2006">
              <mc:Choice xmlns:v="urn:schemas-microsoft-com:vml" Requires="v">
                <p:oleObj spid="_x0000_s43142" name="Equation" r:id="rId15" imgW="342753" imgH="190703" progId="Equation.DSMT4">
                  <p:embed/>
                </p:oleObj>
              </mc:Choice>
              <mc:Fallback>
                <p:oleObj name="Equation" r:id="rId15" imgW="342753" imgH="190703" progId="Equation.DSMT4">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97600" y="1906588"/>
                        <a:ext cx="60642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89" name="Object 61"/>
          <p:cNvGraphicFramePr>
            <a:graphicFrameLocks noChangeAspect="1"/>
          </p:cNvGraphicFramePr>
          <p:nvPr/>
        </p:nvGraphicFramePr>
        <p:xfrm>
          <a:off x="6837363" y="1906588"/>
          <a:ext cx="585787" cy="355600"/>
        </p:xfrm>
        <a:graphic>
          <a:graphicData uri="http://schemas.openxmlformats.org/presentationml/2006/ole">
            <mc:AlternateContent xmlns:mc="http://schemas.openxmlformats.org/markup-compatibility/2006">
              <mc:Choice xmlns:v="urn:schemas-microsoft-com:vml" Requires="v">
                <p:oleObj spid="_x0000_s43143" name="Equation" r:id="rId17" imgW="323805" imgH="190703" progId="Equation.DSMT4">
                  <p:embed/>
                </p:oleObj>
              </mc:Choice>
              <mc:Fallback>
                <p:oleObj name="Equation" r:id="rId17" imgW="323805" imgH="190703" progId="Equation.DSMT4">
                  <p:embed/>
                  <p:pic>
                    <p:nvPicPr>
                      <p:cNvPr id="0"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37363" y="1906588"/>
                        <a:ext cx="585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90" name="Object 62"/>
          <p:cNvGraphicFramePr>
            <a:graphicFrameLocks noChangeAspect="1"/>
          </p:cNvGraphicFramePr>
          <p:nvPr/>
        </p:nvGraphicFramePr>
        <p:xfrm>
          <a:off x="8078788" y="1906588"/>
          <a:ext cx="585787" cy="355600"/>
        </p:xfrm>
        <a:graphic>
          <a:graphicData uri="http://schemas.openxmlformats.org/presentationml/2006/ole">
            <mc:AlternateContent xmlns:mc="http://schemas.openxmlformats.org/markup-compatibility/2006">
              <mc:Choice xmlns:v="urn:schemas-microsoft-com:vml" Requires="v">
                <p:oleObj spid="_x0000_s43144" name="Equation" r:id="rId19" imgW="323805" imgH="190703" progId="Equation.DSMT4">
                  <p:embed/>
                </p:oleObj>
              </mc:Choice>
              <mc:Fallback>
                <p:oleObj name="Equation" r:id="rId19" imgW="323805" imgH="190703" progId="Equation.DSMT4">
                  <p:embed/>
                  <p:pic>
                    <p:nvPicPr>
                      <p:cNvPr id="0" name="Object 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78788" y="1906588"/>
                        <a:ext cx="585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91" name="Object 63"/>
          <p:cNvGraphicFramePr>
            <a:graphicFrameLocks noChangeAspect="1"/>
          </p:cNvGraphicFramePr>
          <p:nvPr/>
        </p:nvGraphicFramePr>
        <p:xfrm>
          <a:off x="7458075" y="1970088"/>
          <a:ext cx="585788" cy="292100"/>
        </p:xfrm>
        <a:graphic>
          <a:graphicData uri="http://schemas.openxmlformats.org/presentationml/2006/ole">
            <mc:AlternateContent xmlns:mc="http://schemas.openxmlformats.org/markup-compatibility/2006">
              <mc:Choice xmlns:v="urn:schemas-microsoft-com:vml" Requires="v">
                <p:oleObj spid="_x0000_s43145" name="Equation" r:id="rId21" imgW="323805" imgH="152224" progId="Equation.DSMT4">
                  <p:embed/>
                </p:oleObj>
              </mc:Choice>
              <mc:Fallback>
                <p:oleObj name="Equation" r:id="rId21" imgW="323805" imgH="152224" progId="Equation.DSMT4">
                  <p:embed/>
                  <p:pic>
                    <p:nvPicPr>
                      <p:cNvPr id="0" name="Object 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58075" y="1970088"/>
                        <a:ext cx="585788"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0192" name="Rectangle 64"/>
          <p:cNvSpPr>
            <a:spLocks noChangeArrowheads="1"/>
          </p:cNvSpPr>
          <p:nvPr/>
        </p:nvSpPr>
        <p:spPr bwMode="auto">
          <a:xfrm>
            <a:off x="6232525" y="3627438"/>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0</a:t>
            </a:r>
          </a:p>
        </p:txBody>
      </p:sp>
      <p:sp>
        <p:nvSpPr>
          <p:cNvPr id="560193" name="Rectangle 65"/>
          <p:cNvSpPr>
            <a:spLocks noChangeArrowheads="1"/>
          </p:cNvSpPr>
          <p:nvPr/>
        </p:nvSpPr>
        <p:spPr bwMode="auto">
          <a:xfrm>
            <a:off x="6910388" y="3627438"/>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1</a:t>
            </a:r>
          </a:p>
        </p:txBody>
      </p:sp>
      <p:sp>
        <p:nvSpPr>
          <p:cNvPr id="560194" name="Rectangle 66"/>
          <p:cNvSpPr>
            <a:spLocks noChangeArrowheads="1"/>
          </p:cNvSpPr>
          <p:nvPr/>
        </p:nvSpPr>
        <p:spPr bwMode="auto">
          <a:xfrm>
            <a:off x="7550150" y="3627438"/>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3</a:t>
            </a:r>
          </a:p>
        </p:txBody>
      </p:sp>
      <p:sp>
        <p:nvSpPr>
          <p:cNvPr id="560195" name="Rectangle 67"/>
          <p:cNvSpPr>
            <a:spLocks noChangeArrowheads="1"/>
          </p:cNvSpPr>
          <p:nvPr/>
        </p:nvSpPr>
        <p:spPr bwMode="auto">
          <a:xfrm>
            <a:off x="8216900" y="3627438"/>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2</a:t>
            </a:r>
          </a:p>
        </p:txBody>
      </p:sp>
      <p:sp>
        <p:nvSpPr>
          <p:cNvPr id="560196" name="Rectangle 68"/>
          <p:cNvSpPr>
            <a:spLocks noChangeArrowheads="1"/>
          </p:cNvSpPr>
          <p:nvPr/>
        </p:nvSpPr>
        <p:spPr bwMode="auto">
          <a:xfrm>
            <a:off x="6264275" y="4168775"/>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4</a:t>
            </a:r>
          </a:p>
        </p:txBody>
      </p:sp>
      <p:sp>
        <p:nvSpPr>
          <p:cNvPr id="560197" name="Rectangle 69"/>
          <p:cNvSpPr>
            <a:spLocks noChangeArrowheads="1"/>
          </p:cNvSpPr>
          <p:nvPr/>
        </p:nvSpPr>
        <p:spPr bwMode="auto">
          <a:xfrm>
            <a:off x="6916738" y="4194175"/>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5</a:t>
            </a:r>
          </a:p>
        </p:txBody>
      </p:sp>
      <p:sp>
        <p:nvSpPr>
          <p:cNvPr id="560198" name="Rectangle 70"/>
          <p:cNvSpPr>
            <a:spLocks noChangeArrowheads="1"/>
          </p:cNvSpPr>
          <p:nvPr/>
        </p:nvSpPr>
        <p:spPr bwMode="auto">
          <a:xfrm>
            <a:off x="7569200" y="4194175"/>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7</a:t>
            </a:r>
          </a:p>
        </p:txBody>
      </p:sp>
      <p:sp>
        <p:nvSpPr>
          <p:cNvPr id="560199" name="Rectangle 71"/>
          <p:cNvSpPr>
            <a:spLocks noChangeArrowheads="1"/>
          </p:cNvSpPr>
          <p:nvPr/>
        </p:nvSpPr>
        <p:spPr bwMode="auto">
          <a:xfrm>
            <a:off x="8223250" y="4194175"/>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m</a:t>
            </a:r>
            <a:r>
              <a:rPr lang="en-US" altLang="zh-CN" sz="2000" baseline="-25000">
                <a:latin typeface="Arial" panose="020B0604020202020204" pitchFamily="34" charset="0"/>
              </a:rPr>
              <a:t>6</a:t>
            </a:r>
          </a:p>
        </p:txBody>
      </p:sp>
      <p:sp>
        <p:nvSpPr>
          <p:cNvPr id="560200" name="Rectangle 72"/>
          <p:cNvSpPr>
            <a:spLocks noChangeArrowheads="1"/>
          </p:cNvSpPr>
          <p:nvPr/>
        </p:nvSpPr>
        <p:spPr bwMode="auto">
          <a:xfrm>
            <a:off x="7531100" y="3659188"/>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0201" name="Rectangle 73"/>
          <p:cNvSpPr>
            <a:spLocks noChangeArrowheads="1"/>
          </p:cNvSpPr>
          <p:nvPr/>
        </p:nvSpPr>
        <p:spPr bwMode="auto">
          <a:xfrm>
            <a:off x="7531100" y="4157663"/>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0202" name="Rectangle 74"/>
          <p:cNvSpPr>
            <a:spLocks noChangeArrowheads="1"/>
          </p:cNvSpPr>
          <p:nvPr/>
        </p:nvSpPr>
        <p:spPr bwMode="auto">
          <a:xfrm>
            <a:off x="8159750" y="4157663"/>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0203" name="Rectangle 75"/>
          <p:cNvSpPr>
            <a:spLocks noChangeArrowheads="1"/>
          </p:cNvSpPr>
          <p:nvPr/>
        </p:nvSpPr>
        <p:spPr bwMode="auto">
          <a:xfrm>
            <a:off x="6881813" y="4157663"/>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0204" name="Rectangle 76"/>
          <p:cNvSpPr>
            <a:spLocks noChangeArrowheads="1"/>
          </p:cNvSpPr>
          <p:nvPr/>
        </p:nvSpPr>
        <p:spPr bwMode="auto">
          <a:xfrm>
            <a:off x="6276975" y="3659188"/>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0205" name="Rectangle 77"/>
          <p:cNvSpPr>
            <a:spLocks noChangeArrowheads="1"/>
          </p:cNvSpPr>
          <p:nvPr/>
        </p:nvSpPr>
        <p:spPr bwMode="auto">
          <a:xfrm>
            <a:off x="6904038" y="3659188"/>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0206" name="Rectangle 78"/>
          <p:cNvSpPr>
            <a:spLocks noChangeArrowheads="1"/>
          </p:cNvSpPr>
          <p:nvPr/>
        </p:nvSpPr>
        <p:spPr bwMode="auto">
          <a:xfrm>
            <a:off x="8159750" y="3659188"/>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0207" name="Rectangle 79"/>
          <p:cNvSpPr>
            <a:spLocks noChangeArrowheads="1"/>
          </p:cNvSpPr>
          <p:nvPr/>
        </p:nvSpPr>
        <p:spPr bwMode="auto">
          <a:xfrm>
            <a:off x="6276975" y="4157663"/>
            <a:ext cx="460375" cy="396875"/>
          </a:xfrm>
          <a:prstGeom prst="rect">
            <a:avLst/>
          </a:prstGeom>
          <a:solidFill>
            <a:srgbClr val="EDE9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0208" name="Oval 80"/>
          <p:cNvSpPr>
            <a:spLocks noChangeArrowheads="1"/>
          </p:cNvSpPr>
          <p:nvPr/>
        </p:nvSpPr>
        <p:spPr bwMode="auto">
          <a:xfrm rot="5400000">
            <a:off x="7839869" y="3848894"/>
            <a:ext cx="430213" cy="1019175"/>
          </a:xfrm>
          <a:prstGeom prst="ellipse">
            <a:avLst/>
          </a:prstGeom>
          <a:noFill/>
          <a:ln w="28575" algn="ctr">
            <a:solidFill>
              <a:srgbClr val="9933FF"/>
            </a:solidFill>
            <a:round/>
            <a:headEnd/>
            <a:tailEnd/>
          </a:ln>
          <a:effectLst/>
          <a:extLst>
            <a:ext uri="{909E8E84-426E-40DD-AFC4-6F175D3DCCD1}">
              <a14:hiddenFill xmlns:a14="http://schemas.microsoft.com/office/drawing/2010/main">
                <a:solidFill>
                  <a:srgbClr val="EFEEE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60209" name="Object 81"/>
          <p:cNvGraphicFramePr>
            <a:graphicFrameLocks noChangeAspect="1"/>
          </p:cNvGraphicFramePr>
          <p:nvPr/>
        </p:nvGraphicFramePr>
        <p:xfrm>
          <a:off x="8097838" y="4667250"/>
          <a:ext cx="525462" cy="339725"/>
        </p:xfrm>
        <a:graphic>
          <a:graphicData uri="http://schemas.openxmlformats.org/presentationml/2006/ole">
            <mc:AlternateContent xmlns:mc="http://schemas.openxmlformats.org/markup-compatibility/2006">
              <mc:Choice xmlns:v="urn:schemas-microsoft-com:vml" Requires="v">
                <p:oleObj spid="_x0000_s43146" name="Equation" r:id="rId23" imgW="228643" imgH="133196" progId="Equation.DSMT4">
                  <p:embed/>
                </p:oleObj>
              </mc:Choice>
              <mc:Fallback>
                <p:oleObj name="Equation" r:id="rId23" imgW="228643" imgH="133196" progId="Equation.DSMT4">
                  <p:embed/>
                  <p:pic>
                    <p:nvPicPr>
                      <p:cNvPr id="0" name="Object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7838" y="4667250"/>
                        <a:ext cx="5254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0210" name="Oval 82"/>
          <p:cNvSpPr>
            <a:spLocks noChangeArrowheads="1"/>
          </p:cNvSpPr>
          <p:nvPr/>
        </p:nvSpPr>
        <p:spPr bwMode="auto">
          <a:xfrm rot="5400000">
            <a:off x="7128669" y="3836194"/>
            <a:ext cx="430213" cy="1019175"/>
          </a:xfrm>
          <a:prstGeom prst="ellipse">
            <a:avLst/>
          </a:prstGeom>
          <a:noFill/>
          <a:ln w="28575" algn="ctr">
            <a:solidFill>
              <a:srgbClr val="3366FF"/>
            </a:solidFill>
            <a:round/>
            <a:headEnd/>
            <a:tailEnd/>
          </a:ln>
          <a:effectLst/>
          <a:extLst>
            <a:ext uri="{909E8E84-426E-40DD-AFC4-6F175D3DCCD1}">
              <a14:hiddenFill xmlns:a14="http://schemas.microsoft.com/office/drawing/2010/main">
                <a:solidFill>
                  <a:srgbClr val="EFEEE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60211" name="Object 83"/>
          <p:cNvGraphicFramePr>
            <a:graphicFrameLocks noChangeAspect="1"/>
          </p:cNvGraphicFramePr>
          <p:nvPr/>
        </p:nvGraphicFramePr>
        <p:xfrm>
          <a:off x="6888163" y="4667250"/>
          <a:ext cx="550862" cy="365125"/>
        </p:xfrm>
        <a:graphic>
          <a:graphicData uri="http://schemas.openxmlformats.org/presentationml/2006/ole">
            <mc:AlternateContent xmlns:mc="http://schemas.openxmlformats.org/markup-compatibility/2006">
              <mc:Choice xmlns:v="urn:schemas-microsoft-com:vml" Requires="v">
                <p:oleObj spid="_x0000_s43147" name="Equation" r:id="rId25" imgW="238327" imgH="152224" progId="Equation.DSMT4">
                  <p:embed/>
                </p:oleObj>
              </mc:Choice>
              <mc:Fallback>
                <p:oleObj name="Equation" r:id="rId25" imgW="238327" imgH="152224" progId="Equation.DSMT4">
                  <p:embed/>
                  <p:pic>
                    <p:nvPicPr>
                      <p:cNvPr id="0" name="Object 8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88163" y="4667250"/>
                        <a:ext cx="5508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0212" name="Oval 84"/>
          <p:cNvSpPr>
            <a:spLocks noChangeArrowheads="1"/>
          </p:cNvSpPr>
          <p:nvPr/>
        </p:nvSpPr>
        <p:spPr bwMode="auto">
          <a:xfrm>
            <a:off x="7504113" y="3697288"/>
            <a:ext cx="403225" cy="887412"/>
          </a:xfrm>
          <a:prstGeom prst="ellipse">
            <a:avLst/>
          </a:prstGeom>
          <a:noFill/>
          <a:ln w="28575" algn="ctr">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60213" name="Object 85"/>
          <p:cNvGraphicFramePr>
            <a:graphicFrameLocks noChangeAspect="1"/>
          </p:cNvGraphicFramePr>
          <p:nvPr/>
        </p:nvGraphicFramePr>
        <p:xfrm>
          <a:off x="7508875" y="4667250"/>
          <a:ext cx="525463" cy="365125"/>
        </p:xfrm>
        <a:graphic>
          <a:graphicData uri="http://schemas.openxmlformats.org/presentationml/2006/ole">
            <mc:AlternateContent xmlns:mc="http://schemas.openxmlformats.org/markup-compatibility/2006">
              <mc:Choice xmlns:v="urn:schemas-microsoft-com:vml" Requires="v">
                <p:oleObj spid="_x0000_s43148" name="Equation" r:id="rId27" imgW="228643" imgH="152224" progId="Equation.DSMT4">
                  <p:embed/>
                </p:oleObj>
              </mc:Choice>
              <mc:Fallback>
                <p:oleObj name="Equation" r:id="rId27" imgW="228643" imgH="152224" progId="Equation.DSMT4">
                  <p:embed/>
                  <p:pic>
                    <p:nvPicPr>
                      <p:cNvPr id="0" name="Object 8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08875" y="4667250"/>
                        <a:ext cx="5254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214" name="Object 86"/>
          <p:cNvGraphicFramePr>
            <a:graphicFrameLocks noChangeAspect="1"/>
          </p:cNvGraphicFramePr>
          <p:nvPr/>
        </p:nvGraphicFramePr>
        <p:xfrm>
          <a:off x="1797050" y="5380038"/>
          <a:ext cx="2203450" cy="365125"/>
        </p:xfrm>
        <a:graphic>
          <a:graphicData uri="http://schemas.openxmlformats.org/presentationml/2006/ole">
            <mc:AlternateContent xmlns:mc="http://schemas.openxmlformats.org/markup-compatibility/2006">
              <mc:Choice xmlns:v="urn:schemas-microsoft-com:vml" Requires="v">
                <p:oleObj spid="_x0000_s43149" name="Equation" r:id="rId29" imgW="1038366" imgH="152224" progId="Equation.DSMT4">
                  <p:embed/>
                </p:oleObj>
              </mc:Choice>
              <mc:Fallback>
                <p:oleObj name="Equation" r:id="rId29" imgW="1038366" imgH="152224" progId="Equation.DSMT4">
                  <p:embed/>
                  <p:pic>
                    <p:nvPicPr>
                      <p:cNvPr id="0" name="Object 8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97050" y="5380038"/>
                        <a:ext cx="22034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82"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3083" name="Rectangle 33"/>
          <p:cNvSpPr>
            <a:spLocks noChangeArrowheads="1"/>
          </p:cNvSpPr>
          <p:nvPr/>
        </p:nvSpPr>
        <p:spPr bwMode="auto">
          <a:xfrm>
            <a:off x="222250" y="539750"/>
            <a:ext cx="22383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1.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化简的步骤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0130"/>
                                        </p:tgtEl>
                                        <p:attrNameLst>
                                          <p:attrName>style.visibility</p:attrName>
                                        </p:attrNameLst>
                                      </p:cBhvr>
                                      <p:to>
                                        <p:strVal val="visible"/>
                                      </p:to>
                                    </p:set>
                                    <p:animEffect transition="in" filter="strips(downRight)">
                                      <p:cBhvr>
                                        <p:cTn id="7" dur="500"/>
                                        <p:tgtEl>
                                          <p:spTgt spid="560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0131"/>
                                        </p:tgtEl>
                                        <p:attrNameLst>
                                          <p:attrName>style.visibility</p:attrName>
                                        </p:attrNameLst>
                                      </p:cBhvr>
                                      <p:to>
                                        <p:strVal val="visible"/>
                                      </p:to>
                                    </p:set>
                                    <p:animEffect transition="in" filter="strips(downRight)">
                                      <p:cBhvr>
                                        <p:cTn id="12" dur="500"/>
                                        <p:tgtEl>
                                          <p:spTgt spid="560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0132"/>
                                        </p:tgtEl>
                                        <p:attrNameLst>
                                          <p:attrName>style.visibility</p:attrName>
                                        </p:attrNameLst>
                                      </p:cBhvr>
                                      <p:to>
                                        <p:strVal val="visible"/>
                                      </p:to>
                                    </p:set>
                                    <p:animEffect transition="in" filter="strips(downRight)">
                                      <p:cBhvr>
                                        <p:cTn id="17" dur="500"/>
                                        <p:tgtEl>
                                          <p:spTgt spid="560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0136"/>
                                        </p:tgtEl>
                                        <p:attrNameLst>
                                          <p:attrName>style.visibility</p:attrName>
                                        </p:attrNameLst>
                                      </p:cBhvr>
                                      <p:to>
                                        <p:strVal val="visible"/>
                                      </p:to>
                                    </p:set>
                                    <p:animEffect transition="in" filter="wipe(left)">
                                      <p:cBhvr>
                                        <p:cTn id="22" dur="500"/>
                                        <p:tgtEl>
                                          <p:spTgt spid="560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0137"/>
                                        </p:tgtEl>
                                        <p:attrNameLst>
                                          <p:attrName>style.visibility</p:attrName>
                                        </p:attrNameLst>
                                      </p:cBhvr>
                                      <p:to>
                                        <p:strVal val="visible"/>
                                      </p:to>
                                    </p:set>
                                    <p:animEffect transition="in" filter="wipe(left)">
                                      <p:cBhvr>
                                        <p:cTn id="27" dur="500"/>
                                        <p:tgtEl>
                                          <p:spTgt spid="5601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6016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6017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6018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6018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6018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6018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6018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6018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6019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6019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5601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6015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60192"/>
                                        </p:tgtEl>
                                        <p:attrNameLst>
                                          <p:attrName>style.visibility</p:attrName>
                                        </p:attrNameLst>
                                      </p:cBhvr>
                                      <p:to>
                                        <p:strVal val="visible"/>
                                      </p:to>
                                    </p:set>
                                    <p:animEffect transition="in" filter="slide(fromBottom)">
                                      <p:cBhvr>
                                        <p:cTn id="60" dur="500"/>
                                        <p:tgtEl>
                                          <p:spTgt spid="56019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560193"/>
                                        </p:tgtEl>
                                        <p:attrNameLst>
                                          <p:attrName>style.visibility</p:attrName>
                                        </p:attrNameLst>
                                      </p:cBhvr>
                                      <p:to>
                                        <p:strVal val="visible"/>
                                      </p:to>
                                    </p:set>
                                    <p:animEffect transition="in" filter="slide(fromBottom)">
                                      <p:cBhvr>
                                        <p:cTn id="65" dur="500"/>
                                        <p:tgtEl>
                                          <p:spTgt spid="56019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560194"/>
                                        </p:tgtEl>
                                        <p:attrNameLst>
                                          <p:attrName>style.visibility</p:attrName>
                                        </p:attrNameLst>
                                      </p:cBhvr>
                                      <p:to>
                                        <p:strVal val="visible"/>
                                      </p:to>
                                    </p:set>
                                    <p:animEffect transition="in" filter="slide(fromBottom)">
                                      <p:cBhvr>
                                        <p:cTn id="70" dur="500"/>
                                        <p:tgtEl>
                                          <p:spTgt spid="56019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560195"/>
                                        </p:tgtEl>
                                        <p:attrNameLst>
                                          <p:attrName>style.visibility</p:attrName>
                                        </p:attrNameLst>
                                      </p:cBhvr>
                                      <p:to>
                                        <p:strVal val="visible"/>
                                      </p:to>
                                    </p:set>
                                    <p:animEffect transition="in" filter="slide(fromBottom)">
                                      <p:cBhvr>
                                        <p:cTn id="75" dur="500"/>
                                        <p:tgtEl>
                                          <p:spTgt spid="56019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560196"/>
                                        </p:tgtEl>
                                        <p:attrNameLst>
                                          <p:attrName>style.visibility</p:attrName>
                                        </p:attrNameLst>
                                      </p:cBhvr>
                                      <p:to>
                                        <p:strVal val="visible"/>
                                      </p:to>
                                    </p:set>
                                    <p:animEffect transition="in" filter="slide(fromBottom)">
                                      <p:cBhvr>
                                        <p:cTn id="80" dur="500"/>
                                        <p:tgtEl>
                                          <p:spTgt spid="56019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560197"/>
                                        </p:tgtEl>
                                        <p:attrNameLst>
                                          <p:attrName>style.visibility</p:attrName>
                                        </p:attrNameLst>
                                      </p:cBhvr>
                                      <p:to>
                                        <p:strVal val="visible"/>
                                      </p:to>
                                    </p:set>
                                    <p:animEffect transition="in" filter="slide(fromBottom)">
                                      <p:cBhvr>
                                        <p:cTn id="85" dur="500"/>
                                        <p:tgtEl>
                                          <p:spTgt spid="56019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560198"/>
                                        </p:tgtEl>
                                        <p:attrNameLst>
                                          <p:attrName>style.visibility</p:attrName>
                                        </p:attrNameLst>
                                      </p:cBhvr>
                                      <p:to>
                                        <p:strVal val="visible"/>
                                      </p:to>
                                    </p:set>
                                    <p:animEffect transition="in" filter="slide(fromBottom)">
                                      <p:cBhvr>
                                        <p:cTn id="90" dur="500"/>
                                        <p:tgtEl>
                                          <p:spTgt spid="56019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60199"/>
                                        </p:tgtEl>
                                        <p:attrNameLst>
                                          <p:attrName>style.visibility</p:attrName>
                                        </p:attrNameLst>
                                      </p:cBhvr>
                                      <p:to>
                                        <p:strVal val="visible"/>
                                      </p:to>
                                    </p:set>
                                    <p:animEffect transition="in" filter="slide(fromBottom)">
                                      <p:cBhvr>
                                        <p:cTn id="95" dur="500"/>
                                        <p:tgtEl>
                                          <p:spTgt spid="56019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4" fill="hold" grpId="0" nodeType="clickEffect">
                                  <p:stCondLst>
                                    <p:cond delay="0"/>
                                  </p:stCondLst>
                                  <p:childTnLst>
                                    <p:set>
                                      <p:cBhvr>
                                        <p:cTn id="99" dur="1" fill="hold">
                                          <p:stCondLst>
                                            <p:cond delay="0"/>
                                          </p:stCondLst>
                                        </p:cTn>
                                        <p:tgtEl>
                                          <p:spTgt spid="560203"/>
                                        </p:tgtEl>
                                        <p:attrNameLst>
                                          <p:attrName>style.visibility</p:attrName>
                                        </p:attrNameLst>
                                      </p:cBhvr>
                                      <p:to>
                                        <p:strVal val="visible"/>
                                      </p:to>
                                    </p:set>
                                    <p:animEffect transition="in" filter="slide(fromBottom)">
                                      <p:cBhvr>
                                        <p:cTn id="100" dur="500"/>
                                        <p:tgtEl>
                                          <p:spTgt spid="560203"/>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560200"/>
                                        </p:tgtEl>
                                        <p:attrNameLst>
                                          <p:attrName>style.visibility</p:attrName>
                                        </p:attrNameLst>
                                      </p:cBhvr>
                                      <p:to>
                                        <p:strVal val="visible"/>
                                      </p:to>
                                    </p:set>
                                    <p:animEffect transition="in" filter="slide(fromBottom)">
                                      <p:cBhvr>
                                        <p:cTn id="103" dur="500"/>
                                        <p:tgtEl>
                                          <p:spTgt spid="560200"/>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560201"/>
                                        </p:tgtEl>
                                        <p:attrNameLst>
                                          <p:attrName>style.visibility</p:attrName>
                                        </p:attrNameLst>
                                      </p:cBhvr>
                                      <p:to>
                                        <p:strVal val="visible"/>
                                      </p:to>
                                    </p:set>
                                    <p:animEffect transition="in" filter="slide(fromBottom)">
                                      <p:cBhvr>
                                        <p:cTn id="106" dur="500"/>
                                        <p:tgtEl>
                                          <p:spTgt spid="560201"/>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560202"/>
                                        </p:tgtEl>
                                        <p:attrNameLst>
                                          <p:attrName>style.visibility</p:attrName>
                                        </p:attrNameLst>
                                      </p:cBhvr>
                                      <p:to>
                                        <p:strVal val="visible"/>
                                      </p:to>
                                    </p:set>
                                    <p:animEffect transition="in" filter="slide(fromBottom)">
                                      <p:cBhvr>
                                        <p:cTn id="109" dur="500"/>
                                        <p:tgtEl>
                                          <p:spTgt spid="56020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4" fill="hold" grpId="0" nodeType="clickEffect">
                                  <p:stCondLst>
                                    <p:cond delay="0"/>
                                  </p:stCondLst>
                                  <p:childTnLst>
                                    <p:set>
                                      <p:cBhvr>
                                        <p:cTn id="113" dur="1" fill="hold">
                                          <p:stCondLst>
                                            <p:cond delay="0"/>
                                          </p:stCondLst>
                                        </p:cTn>
                                        <p:tgtEl>
                                          <p:spTgt spid="560204"/>
                                        </p:tgtEl>
                                        <p:attrNameLst>
                                          <p:attrName>style.visibility</p:attrName>
                                        </p:attrNameLst>
                                      </p:cBhvr>
                                      <p:to>
                                        <p:strVal val="visible"/>
                                      </p:to>
                                    </p:set>
                                    <p:animEffect transition="in" filter="slide(fromBottom)">
                                      <p:cBhvr>
                                        <p:cTn id="114" dur="500"/>
                                        <p:tgtEl>
                                          <p:spTgt spid="560204"/>
                                        </p:tgtEl>
                                      </p:cBhvr>
                                    </p:animEffect>
                                  </p:childTnLst>
                                </p:cTn>
                              </p:par>
                              <p:par>
                                <p:cTn id="115" presetID="12" presetClass="entr" presetSubtype="4" fill="hold" grpId="0" nodeType="withEffect">
                                  <p:stCondLst>
                                    <p:cond delay="0"/>
                                  </p:stCondLst>
                                  <p:childTnLst>
                                    <p:set>
                                      <p:cBhvr>
                                        <p:cTn id="116" dur="1" fill="hold">
                                          <p:stCondLst>
                                            <p:cond delay="0"/>
                                          </p:stCondLst>
                                        </p:cTn>
                                        <p:tgtEl>
                                          <p:spTgt spid="560205"/>
                                        </p:tgtEl>
                                        <p:attrNameLst>
                                          <p:attrName>style.visibility</p:attrName>
                                        </p:attrNameLst>
                                      </p:cBhvr>
                                      <p:to>
                                        <p:strVal val="visible"/>
                                      </p:to>
                                    </p:set>
                                    <p:animEffect transition="in" filter="slide(fromBottom)">
                                      <p:cBhvr>
                                        <p:cTn id="117" dur="500"/>
                                        <p:tgtEl>
                                          <p:spTgt spid="560205"/>
                                        </p:tgtEl>
                                      </p:cBhvr>
                                    </p:animEffect>
                                  </p:childTnLst>
                                </p:cTn>
                              </p:par>
                              <p:par>
                                <p:cTn id="118" presetID="12" presetClass="entr" presetSubtype="4" fill="hold" grpId="0" nodeType="withEffect">
                                  <p:stCondLst>
                                    <p:cond delay="0"/>
                                  </p:stCondLst>
                                  <p:childTnLst>
                                    <p:set>
                                      <p:cBhvr>
                                        <p:cTn id="119" dur="1" fill="hold">
                                          <p:stCondLst>
                                            <p:cond delay="0"/>
                                          </p:stCondLst>
                                        </p:cTn>
                                        <p:tgtEl>
                                          <p:spTgt spid="560206"/>
                                        </p:tgtEl>
                                        <p:attrNameLst>
                                          <p:attrName>style.visibility</p:attrName>
                                        </p:attrNameLst>
                                      </p:cBhvr>
                                      <p:to>
                                        <p:strVal val="visible"/>
                                      </p:to>
                                    </p:set>
                                    <p:animEffect transition="in" filter="slide(fromBottom)">
                                      <p:cBhvr>
                                        <p:cTn id="120" dur="500"/>
                                        <p:tgtEl>
                                          <p:spTgt spid="560206"/>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560207"/>
                                        </p:tgtEl>
                                        <p:attrNameLst>
                                          <p:attrName>style.visibility</p:attrName>
                                        </p:attrNameLst>
                                      </p:cBhvr>
                                      <p:to>
                                        <p:strVal val="visible"/>
                                      </p:to>
                                    </p:set>
                                    <p:animEffect transition="in" filter="slide(fromBottom)">
                                      <p:cBhvr>
                                        <p:cTn id="123" dur="500"/>
                                        <p:tgtEl>
                                          <p:spTgt spid="56020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560208"/>
                                        </p:tgtEl>
                                        <p:attrNameLst>
                                          <p:attrName>style.visibility</p:attrName>
                                        </p:attrNameLst>
                                      </p:cBhvr>
                                      <p:to>
                                        <p:strVal val="visible"/>
                                      </p:to>
                                    </p:set>
                                    <p:anim calcmode="lin" valueType="num">
                                      <p:cBhvr>
                                        <p:cTn id="128" dur="500" fill="hold"/>
                                        <p:tgtEl>
                                          <p:spTgt spid="560208"/>
                                        </p:tgtEl>
                                        <p:attrNameLst>
                                          <p:attrName>ppt_w</p:attrName>
                                        </p:attrNameLst>
                                      </p:cBhvr>
                                      <p:tavLst>
                                        <p:tav tm="0">
                                          <p:val>
                                            <p:fltVal val="0"/>
                                          </p:val>
                                        </p:tav>
                                        <p:tav tm="100000">
                                          <p:val>
                                            <p:strVal val="#ppt_w"/>
                                          </p:val>
                                        </p:tav>
                                      </p:tavLst>
                                    </p:anim>
                                    <p:anim calcmode="lin" valueType="num">
                                      <p:cBhvr>
                                        <p:cTn id="129" dur="500" fill="hold"/>
                                        <p:tgtEl>
                                          <p:spTgt spid="560208"/>
                                        </p:tgtEl>
                                        <p:attrNameLst>
                                          <p:attrName>ppt_h</p:attrName>
                                        </p:attrNameLst>
                                      </p:cBhvr>
                                      <p:tavLst>
                                        <p:tav tm="0">
                                          <p:val>
                                            <p:strVal val="#ppt_h"/>
                                          </p:val>
                                        </p:tav>
                                        <p:tav tm="100000">
                                          <p:val>
                                            <p:strVal val="#ppt_h"/>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nodeType="clickEffect">
                                  <p:stCondLst>
                                    <p:cond delay="0"/>
                                  </p:stCondLst>
                                  <p:childTnLst>
                                    <p:set>
                                      <p:cBhvr>
                                        <p:cTn id="133" dur="1" fill="hold">
                                          <p:stCondLst>
                                            <p:cond delay="0"/>
                                          </p:stCondLst>
                                        </p:cTn>
                                        <p:tgtEl>
                                          <p:spTgt spid="560209"/>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0" fill="hold" grpId="0" nodeType="clickEffect">
                                  <p:stCondLst>
                                    <p:cond delay="0"/>
                                  </p:stCondLst>
                                  <p:childTnLst>
                                    <p:set>
                                      <p:cBhvr>
                                        <p:cTn id="137" dur="1" fill="hold">
                                          <p:stCondLst>
                                            <p:cond delay="0"/>
                                          </p:stCondLst>
                                        </p:cTn>
                                        <p:tgtEl>
                                          <p:spTgt spid="560210"/>
                                        </p:tgtEl>
                                        <p:attrNameLst>
                                          <p:attrName>style.visibility</p:attrName>
                                        </p:attrNameLst>
                                      </p:cBhvr>
                                      <p:to>
                                        <p:strVal val="visible"/>
                                      </p:to>
                                    </p:set>
                                    <p:anim calcmode="lin" valueType="num">
                                      <p:cBhvr>
                                        <p:cTn id="138" dur="500" fill="hold"/>
                                        <p:tgtEl>
                                          <p:spTgt spid="560210"/>
                                        </p:tgtEl>
                                        <p:attrNameLst>
                                          <p:attrName>ppt_w</p:attrName>
                                        </p:attrNameLst>
                                      </p:cBhvr>
                                      <p:tavLst>
                                        <p:tav tm="0">
                                          <p:val>
                                            <p:fltVal val="0"/>
                                          </p:val>
                                        </p:tav>
                                        <p:tav tm="100000">
                                          <p:val>
                                            <p:strVal val="#ppt_w"/>
                                          </p:val>
                                        </p:tav>
                                      </p:tavLst>
                                    </p:anim>
                                    <p:anim calcmode="lin" valueType="num">
                                      <p:cBhvr>
                                        <p:cTn id="139" dur="500" fill="hold"/>
                                        <p:tgtEl>
                                          <p:spTgt spid="560210"/>
                                        </p:tgtEl>
                                        <p:attrNameLst>
                                          <p:attrName>ppt_h</p:attrName>
                                        </p:attrNameLst>
                                      </p:cBhvr>
                                      <p:tavLst>
                                        <p:tav tm="0">
                                          <p:val>
                                            <p:strVal val="#ppt_h"/>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nodeType="clickEffect">
                                  <p:stCondLst>
                                    <p:cond delay="0"/>
                                  </p:stCondLst>
                                  <p:childTnLst>
                                    <p:set>
                                      <p:cBhvr>
                                        <p:cTn id="143" dur="1" fill="hold">
                                          <p:stCondLst>
                                            <p:cond delay="0"/>
                                          </p:stCondLst>
                                        </p:cTn>
                                        <p:tgtEl>
                                          <p:spTgt spid="560211"/>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7" presetClass="entr" presetSubtype="10" fill="hold" grpId="0" nodeType="clickEffect">
                                  <p:stCondLst>
                                    <p:cond delay="0"/>
                                  </p:stCondLst>
                                  <p:childTnLst>
                                    <p:set>
                                      <p:cBhvr>
                                        <p:cTn id="147" dur="1" fill="hold">
                                          <p:stCondLst>
                                            <p:cond delay="0"/>
                                          </p:stCondLst>
                                        </p:cTn>
                                        <p:tgtEl>
                                          <p:spTgt spid="560212"/>
                                        </p:tgtEl>
                                        <p:attrNameLst>
                                          <p:attrName>style.visibility</p:attrName>
                                        </p:attrNameLst>
                                      </p:cBhvr>
                                      <p:to>
                                        <p:strVal val="visible"/>
                                      </p:to>
                                    </p:set>
                                    <p:anim calcmode="lin" valueType="num">
                                      <p:cBhvr>
                                        <p:cTn id="148" dur="500" fill="hold"/>
                                        <p:tgtEl>
                                          <p:spTgt spid="560212"/>
                                        </p:tgtEl>
                                        <p:attrNameLst>
                                          <p:attrName>ppt_w</p:attrName>
                                        </p:attrNameLst>
                                      </p:cBhvr>
                                      <p:tavLst>
                                        <p:tav tm="0">
                                          <p:val>
                                            <p:fltVal val="0"/>
                                          </p:val>
                                        </p:tav>
                                        <p:tav tm="100000">
                                          <p:val>
                                            <p:strVal val="#ppt_w"/>
                                          </p:val>
                                        </p:tav>
                                      </p:tavLst>
                                    </p:anim>
                                    <p:anim calcmode="lin" valueType="num">
                                      <p:cBhvr>
                                        <p:cTn id="149" dur="500" fill="hold"/>
                                        <p:tgtEl>
                                          <p:spTgt spid="560212"/>
                                        </p:tgtEl>
                                        <p:attrNameLst>
                                          <p:attrName>ppt_h</p:attrName>
                                        </p:attrNameLst>
                                      </p:cBhvr>
                                      <p:tavLst>
                                        <p:tav tm="0">
                                          <p:val>
                                            <p:strVal val="#ppt_h"/>
                                          </p:val>
                                        </p:tav>
                                        <p:tav tm="100000">
                                          <p:val>
                                            <p:strVal val="#ppt_h"/>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nodeType="clickEffect">
                                  <p:stCondLst>
                                    <p:cond delay="0"/>
                                  </p:stCondLst>
                                  <p:childTnLst>
                                    <p:set>
                                      <p:cBhvr>
                                        <p:cTn id="153" dur="1" fill="hold">
                                          <p:stCondLst>
                                            <p:cond delay="0"/>
                                          </p:stCondLst>
                                        </p:cTn>
                                        <p:tgtEl>
                                          <p:spTgt spid="560213"/>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56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autoUpdateAnimBg="0"/>
      <p:bldP spid="560131" grpId="0" autoUpdateAnimBg="0"/>
      <p:bldP spid="560132" grpId="0" autoUpdateAnimBg="0"/>
      <p:bldP spid="560192" grpId="0"/>
      <p:bldP spid="560193" grpId="0"/>
      <p:bldP spid="560194" grpId="0"/>
      <p:bldP spid="560195" grpId="0"/>
      <p:bldP spid="560196" grpId="0"/>
      <p:bldP spid="560197" grpId="0"/>
      <p:bldP spid="560198" grpId="0"/>
      <p:bldP spid="560199" grpId="0"/>
      <p:bldP spid="560200" grpId="0" animBg="1"/>
      <p:bldP spid="560201" grpId="0" animBg="1"/>
      <p:bldP spid="560202" grpId="0" animBg="1"/>
      <p:bldP spid="560203" grpId="0" animBg="1"/>
      <p:bldP spid="560204" grpId="0" animBg="1"/>
      <p:bldP spid="560205" grpId="0" animBg="1"/>
      <p:bldP spid="560206" grpId="0" animBg="1"/>
      <p:bldP spid="560207" grpId="0" animBg="1"/>
      <p:bldP spid="560208" grpId="0" animBg="1"/>
      <p:bldP spid="560210" grpId="0" animBg="1"/>
      <p:bldP spid="5602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216445" y="4717790"/>
            <a:ext cx="472440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fontAlgn="t" hangingPunct="1"/>
            <a:r>
              <a:rPr lang="en-US" altLang="zh-CN" sz="2400">
                <a:latin typeface="Times New Roman" panose="02020603050405020304" pitchFamily="18" charset="0"/>
              </a:rPr>
              <a:t>d. </a:t>
            </a:r>
            <a:r>
              <a:rPr lang="zh-CN" altLang="en-US" sz="2400">
                <a:latin typeface="Times New Roman" panose="02020603050405020304" pitchFamily="18" charset="0"/>
              </a:rPr>
              <a:t>一个包围圈的方格数要尽可能多</a:t>
            </a:r>
            <a:r>
              <a:rPr lang="en-US" altLang="zh-CN" sz="2400">
                <a:latin typeface="Times New Roman" panose="02020603050405020304" pitchFamily="18" charset="0"/>
              </a:rPr>
              <a:t>,</a:t>
            </a:r>
            <a:r>
              <a:rPr lang="zh-CN" altLang="en-US" sz="2400">
                <a:latin typeface="Times New Roman" panose="02020603050405020304" pitchFamily="18" charset="0"/>
              </a:rPr>
              <a:t>包围圈的数目要可能少。</a:t>
            </a:r>
          </a:p>
        </p:txBody>
      </p:sp>
      <p:sp>
        <p:nvSpPr>
          <p:cNvPr id="561155" name="Rectangle 3"/>
          <p:cNvSpPr>
            <a:spLocks noChangeArrowheads="1"/>
          </p:cNvSpPr>
          <p:nvPr/>
        </p:nvSpPr>
        <p:spPr bwMode="auto">
          <a:xfrm>
            <a:off x="216445" y="2935027"/>
            <a:ext cx="4810125"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r>
              <a:rPr lang="zh-CN" altLang="en-US" sz="2400">
                <a:latin typeface="Times New Roman" panose="02020603050405020304" pitchFamily="18" charset="0"/>
              </a:rPr>
              <a:t>同一方格可以被不同的包围圈重复包围多次，但新增的包围圈中一定要有原有包围圈未曾包围的方格；</a:t>
            </a:r>
          </a:p>
        </p:txBody>
      </p:sp>
      <p:sp>
        <p:nvSpPr>
          <p:cNvPr id="561156" name="Rectangle 4"/>
          <p:cNvSpPr>
            <a:spLocks noChangeArrowheads="1"/>
          </p:cNvSpPr>
          <p:nvPr/>
        </p:nvSpPr>
        <p:spPr bwMode="auto">
          <a:xfrm>
            <a:off x="216445" y="1563427"/>
            <a:ext cx="784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a.</a:t>
            </a:r>
            <a:r>
              <a:rPr lang="zh-CN" altLang="en-US" sz="2400">
                <a:latin typeface="Times New Roman" panose="02020603050405020304" pitchFamily="18" charset="0"/>
              </a:rPr>
              <a:t>包围圈内的方格数一定是</a:t>
            </a:r>
            <a:r>
              <a:rPr lang="en-US" altLang="zh-CN" sz="2400">
                <a:latin typeface="Times New Roman" panose="02020603050405020304" pitchFamily="18" charset="0"/>
              </a:rPr>
              <a:t>2</a:t>
            </a:r>
            <a:r>
              <a:rPr lang="en-US" altLang="zh-CN" sz="2400" baseline="30000">
                <a:latin typeface="Times New Roman" panose="02020603050405020304" pitchFamily="18" charset="0"/>
              </a:rPr>
              <a:t>n</a:t>
            </a:r>
            <a:r>
              <a:rPr lang="zh-CN" altLang="en-US" sz="2400">
                <a:latin typeface="Times New Roman" panose="02020603050405020304" pitchFamily="18" charset="0"/>
              </a:rPr>
              <a:t>个，且包围圈必须呈矩形；</a:t>
            </a:r>
          </a:p>
        </p:txBody>
      </p:sp>
      <p:sp>
        <p:nvSpPr>
          <p:cNvPr id="561157" name="Rectangle 5"/>
          <p:cNvSpPr>
            <a:spLocks noChangeArrowheads="1"/>
          </p:cNvSpPr>
          <p:nvPr/>
        </p:nvSpPr>
        <p:spPr bwMode="auto">
          <a:xfrm>
            <a:off x="216445" y="2249227"/>
            <a:ext cx="8328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b.</a:t>
            </a:r>
            <a:r>
              <a:rPr lang="zh-CN" altLang="en-US" sz="2400">
                <a:latin typeface="Times New Roman" panose="02020603050405020304" pitchFamily="18" charset="0"/>
              </a:rPr>
              <a:t>循环相邻特性包括上下底相邻，左右边相邻和四角相邻；</a:t>
            </a:r>
          </a:p>
        </p:txBody>
      </p:sp>
      <p:grpSp>
        <p:nvGrpSpPr>
          <p:cNvPr id="561158" name="Group 6"/>
          <p:cNvGrpSpPr>
            <a:grpSpLocks/>
          </p:cNvGrpSpPr>
          <p:nvPr/>
        </p:nvGrpSpPr>
        <p:grpSpPr bwMode="auto">
          <a:xfrm>
            <a:off x="5215483" y="2996940"/>
            <a:ext cx="3328987" cy="3016250"/>
            <a:chOff x="3022" y="2018"/>
            <a:chExt cx="2097" cy="1900"/>
          </a:xfrm>
        </p:grpSpPr>
        <p:sp>
          <p:nvSpPr>
            <p:cNvPr id="44066" name="AutoShape 7"/>
            <p:cNvSpPr>
              <a:spLocks noChangeArrowheads="1"/>
            </p:cNvSpPr>
            <p:nvPr/>
          </p:nvSpPr>
          <p:spPr bwMode="auto">
            <a:xfrm>
              <a:off x="3022" y="2018"/>
              <a:ext cx="2097" cy="19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4067" name="Object 8"/>
            <p:cNvGraphicFramePr>
              <a:graphicFrameLocks noChangeAspect="1"/>
            </p:cNvGraphicFramePr>
            <p:nvPr/>
          </p:nvGraphicFramePr>
          <p:xfrm>
            <a:off x="3107" y="2148"/>
            <a:ext cx="1842" cy="1598"/>
          </p:xfrm>
          <a:graphic>
            <a:graphicData uri="http://schemas.openxmlformats.org/presentationml/2006/ole">
              <mc:AlternateContent xmlns:mc="http://schemas.openxmlformats.org/markup-compatibility/2006">
                <mc:Choice xmlns:v="urn:schemas-microsoft-com:vml" Requires="v">
                  <p:oleObj spid="_x0000_s44074" name="图片" r:id="rId3" imgW="1381125" imgH="1304925" progId="Word.Picture.8">
                    <p:embed/>
                  </p:oleObj>
                </mc:Choice>
                <mc:Fallback>
                  <p:oleObj name="图片" r:id="rId3" imgW="1381125" imgH="1304925"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2148"/>
                          <a:ext cx="1842"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61161" name="Group 9"/>
          <p:cNvGrpSpPr>
            <a:grpSpLocks/>
          </p:cNvGrpSpPr>
          <p:nvPr/>
        </p:nvGrpSpPr>
        <p:grpSpPr bwMode="auto">
          <a:xfrm>
            <a:off x="6048920" y="3627177"/>
            <a:ext cx="2114550" cy="2116138"/>
            <a:chOff x="2008" y="1500"/>
            <a:chExt cx="1772" cy="1872"/>
          </a:xfrm>
        </p:grpSpPr>
        <p:sp>
          <p:nvSpPr>
            <p:cNvPr id="44062" name="Arc 10"/>
            <p:cNvSpPr>
              <a:spLocks/>
            </p:cNvSpPr>
            <p:nvPr/>
          </p:nvSpPr>
          <p:spPr bwMode="auto">
            <a:xfrm>
              <a:off x="2020" y="2904"/>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Lst>
              <a:ahLst/>
              <a:cxnLst>
                <a:cxn ang="T6">
                  <a:pos x="T0" y="T1"/>
                </a:cxn>
                <a:cxn ang="T7">
                  <a:pos x="T2" y="T3"/>
                </a:cxn>
                <a:cxn ang="T8">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63" name="Arc 11"/>
            <p:cNvSpPr>
              <a:spLocks/>
            </p:cNvSpPr>
            <p:nvPr/>
          </p:nvSpPr>
          <p:spPr bwMode="auto">
            <a:xfrm flipV="1">
              <a:off x="2008" y="1512"/>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Lst>
              <a:ahLst/>
              <a:cxnLst>
                <a:cxn ang="T6">
                  <a:pos x="T0" y="T1"/>
                </a:cxn>
                <a:cxn ang="T7">
                  <a:pos x="T2" y="T3"/>
                </a:cxn>
                <a:cxn ang="T8">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64" name="Arc 12"/>
            <p:cNvSpPr>
              <a:spLocks/>
            </p:cNvSpPr>
            <p:nvPr/>
          </p:nvSpPr>
          <p:spPr bwMode="auto">
            <a:xfrm flipH="1">
              <a:off x="3376" y="2904"/>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Lst>
              <a:ahLst/>
              <a:cxnLst>
                <a:cxn ang="T6">
                  <a:pos x="T0" y="T1"/>
                </a:cxn>
                <a:cxn ang="T7">
                  <a:pos x="T2" y="T3"/>
                </a:cxn>
                <a:cxn ang="T8">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65" name="Arc 13"/>
            <p:cNvSpPr>
              <a:spLocks/>
            </p:cNvSpPr>
            <p:nvPr/>
          </p:nvSpPr>
          <p:spPr bwMode="auto">
            <a:xfrm rot="10800000">
              <a:off x="3376" y="1500"/>
              <a:ext cx="404" cy="468"/>
            </a:xfrm>
            <a:custGeom>
              <a:avLst/>
              <a:gdLst>
                <a:gd name="T0" fmla="*/ 0 w 21600"/>
                <a:gd name="T1" fmla="*/ 0 h 24199"/>
                <a:gd name="T2" fmla="*/ 0 w 21600"/>
                <a:gd name="T3" fmla="*/ 0 h 24199"/>
                <a:gd name="T4" fmla="*/ 0 w 21600"/>
                <a:gd name="T5" fmla="*/ 0 h 24199"/>
                <a:gd name="T6" fmla="*/ 0 60000 65536"/>
                <a:gd name="T7" fmla="*/ 0 60000 65536"/>
                <a:gd name="T8" fmla="*/ 0 60000 65536"/>
              </a:gdLst>
              <a:ahLst/>
              <a:cxnLst>
                <a:cxn ang="T6">
                  <a:pos x="T0" y="T1"/>
                </a:cxn>
                <a:cxn ang="T7">
                  <a:pos x="T2" y="T3"/>
                </a:cxn>
                <a:cxn ang="T8">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61166" name="Group 14"/>
          <p:cNvGrpSpPr>
            <a:grpSpLocks/>
          </p:cNvGrpSpPr>
          <p:nvPr/>
        </p:nvGrpSpPr>
        <p:grpSpPr bwMode="auto">
          <a:xfrm>
            <a:off x="7150645" y="3671627"/>
            <a:ext cx="990600" cy="2116138"/>
            <a:chOff x="2946" y="1506"/>
            <a:chExt cx="804" cy="1860"/>
          </a:xfrm>
        </p:grpSpPr>
        <p:sp>
          <p:nvSpPr>
            <p:cNvPr id="44060" name="AutoShape 15"/>
            <p:cNvSpPr>
              <a:spLocks/>
            </p:cNvSpPr>
            <p:nvPr/>
          </p:nvSpPr>
          <p:spPr bwMode="auto">
            <a:xfrm rot="5400000">
              <a:off x="3156" y="2772"/>
              <a:ext cx="384" cy="804"/>
            </a:xfrm>
            <a:prstGeom prst="leftBracket">
              <a:avLst>
                <a:gd name="adj" fmla="val 17448"/>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61" name="AutoShape 16"/>
            <p:cNvSpPr>
              <a:spLocks/>
            </p:cNvSpPr>
            <p:nvPr/>
          </p:nvSpPr>
          <p:spPr bwMode="auto">
            <a:xfrm rot="16200000" flipV="1">
              <a:off x="3156" y="1296"/>
              <a:ext cx="384" cy="804"/>
            </a:xfrm>
            <a:prstGeom prst="leftBracket">
              <a:avLst>
                <a:gd name="adj" fmla="val 17448"/>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561169" name="Group 17"/>
          <p:cNvGrpSpPr>
            <a:grpSpLocks/>
          </p:cNvGrpSpPr>
          <p:nvPr/>
        </p:nvGrpSpPr>
        <p:grpSpPr bwMode="auto">
          <a:xfrm rot="5400000">
            <a:off x="6673601" y="3677184"/>
            <a:ext cx="909637" cy="2070100"/>
            <a:chOff x="2946" y="1506"/>
            <a:chExt cx="804" cy="1860"/>
          </a:xfrm>
        </p:grpSpPr>
        <p:sp>
          <p:nvSpPr>
            <p:cNvPr id="44058" name="AutoShape 18"/>
            <p:cNvSpPr>
              <a:spLocks/>
            </p:cNvSpPr>
            <p:nvPr/>
          </p:nvSpPr>
          <p:spPr bwMode="auto">
            <a:xfrm rot="5400000">
              <a:off x="3156" y="2772"/>
              <a:ext cx="384" cy="804"/>
            </a:xfrm>
            <a:prstGeom prst="leftBracket">
              <a:avLst>
                <a:gd name="adj" fmla="val 17448"/>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59" name="AutoShape 19"/>
            <p:cNvSpPr>
              <a:spLocks/>
            </p:cNvSpPr>
            <p:nvPr/>
          </p:nvSpPr>
          <p:spPr bwMode="auto">
            <a:xfrm rot="16200000" flipV="1">
              <a:off x="3156" y="1296"/>
              <a:ext cx="384" cy="804"/>
            </a:xfrm>
            <a:prstGeom prst="leftBracket">
              <a:avLst>
                <a:gd name="adj" fmla="val 17448"/>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61172" name="AutoShape 20"/>
          <p:cNvSpPr>
            <a:spLocks noChangeArrowheads="1"/>
          </p:cNvSpPr>
          <p:nvPr/>
        </p:nvSpPr>
        <p:spPr bwMode="auto">
          <a:xfrm>
            <a:off x="6071145" y="3627177"/>
            <a:ext cx="944563" cy="358775"/>
          </a:xfrm>
          <a:prstGeom prst="roundRect">
            <a:avLst>
              <a:gd name="adj" fmla="val 16667"/>
            </a:avLst>
          </a:prstGeom>
          <a:noFill/>
          <a:ln w="38100" algn="ctr">
            <a:solidFill>
              <a:srgbClr val="FF00FF"/>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73" name="AutoShape 21"/>
          <p:cNvSpPr>
            <a:spLocks noChangeArrowheads="1"/>
          </p:cNvSpPr>
          <p:nvPr/>
        </p:nvSpPr>
        <p:spPr bwMode="auto">
          <a:xfrm>
            <a:off x="7061745" y="3627177"/>
            <a:ext cx="449263" cy="900113"/>
          </a:xfrm>
          <a:prstGeom prst="roundRect">
            <a:avLst>
              <a:gd name="adj" fmla="val 16667"/>
            </a:avLst>
          </a:prstGeom>
          <a:noFill/>
          <a:ln w="38100" algn="ctr">
            <a:solidFill>
              <a:srgbClr val="FF00FF"/>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74" name="AutoShape 22"/>
          <p:cNvSpPr>
            <a:spLocks noChangeArrowheads="1"/>
          </p:cNvSpPr>
          <p:nvPr/>
        </p:nvSpPr>
        <p:spPr bwMode="auto">
          <a:xfrm>
            <a:off x="6520408" y="3627177"/>
            <a:ext cx="990600" cy="360363"/>
          </a:xfrm>
          <a:prstGeom prst="roundRect">
            <a:avLst>
              <a:gd name="adj" fmla="val 16667"/>
            </a:avLst>
          </a:prstGeom>
          <a:noFill/>
          <a:ln w="38100" algn="ctr">
            <a:solidFill>
              <a:srgbClr val="99CC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75" name="AutoShape 23"/>
          <p:cNvSpPr>
            <a:spLocks noChangeArrowheads="1"/>
          </p:cNvSpPr>
          <p:nvPr/>
        </p:nvSpPr>
        <p:spPr bwMode="auto">
          <a:xfrm>
            <a:off x="6610895" y="4662227"/>
            <a:ext cx="1123950" cy="1079500"/>
          </a:xfrm>
          <a:prstGeom prst="roundRect">
            <a:avLst>
              <a:gd name="adj" fmla="val 16667"/>
            </a:avLst>
          </a:prstGeom>
          <a:noFill/>
          <a:ln w="38100" algn="ctr">
            <a:solidFill>
              <a:srgbClr val="00FF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76" name="AutoShape 24"/>
          <p:cNvSpPr>
            <a:spLocks noChangeArrowheads="1"/>
          </p:cNvSpPr>
          <p:nvPr/>
        </p:nvSpPr>
        <p:spPr bwMode="auto">
          <a:xfrm rot="5400000">
            <a:off x="6329908" y="4031989"/>
            <a:ext cx="1011238" cy="360363"/>
          </a:xfrm>
          <a:prstGeom prst="roundRect">
            <a:avLst>
              <a:gd name="adj" fmla="val 16667"/>
            </a:avLst>
          </a:prstGeom>
          <a:noFill/>
          <a:ln w="38100" algn="ctr">
            <a:solidFill>
              <a:srgbClr val="00FF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77" name="AutoShape 25"/>
          <p:cNvSpPr>
            <a:spLocks noChangeArrowheads="1"/>
          </p:cNvSpPr>
          <p:nvPr/>
        </p:nvSpPr>
        <p:spPr bwMode="auto">
          <a:xfrm>
            <a:off x="6115595" y="3671627"/>
            <a:ext cx="450850" cy="360363"/>
          </a:xfrm>
          <a:prstGeom prst="roundRect">
            <a:avLst>
              <a:gd name="adj" fmla="val 16667"/>
            </a:avLst>
          </a:prstGeom>
          <a:noFill/>
          <a:ln w="38100" algn="ctr">
            <a:solidFill>
              <a:srgbClr val="00FF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78" name="AutoShape 26"/>
          <p:cNvSpPr>
            <a:spLocks noChangeArrowheads="1"/>
          </p:cNvSpPr>
          <p:nvPr/>
        </p:nvSpPr>
        <p:spPr bwMode="auto">
          <a:xfrm>
            <a:off x="6699795" y="3627177"/>
            <a:ext cx="944563" cy="2116138"/>
          </a:xfrm>
          <a:prstGeom prst="roundRect">
            <a:avLst>
              <a:gd name="adj" fmla="val 16667"/>
            </a:avLst>
          </a:prstGeom>
          <a:noFill/>
          <a:ln w="38100" algn="ctr">
            <a:solidFill>
              <a:srgbClr val="FF00FF"/>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61179" name="Group 27"/>
          <p:cNvGrpSpPr>
            <a:grpSpLocks/>
          </p:cNvGrpSpPr>
          <p:nvPr/>
        </p:nvGrpSpPr>
        <p:grpSpPr bwMode="auto">
          <a:xfrm>
            <a:off x="5215483" y="2996940"/>
            <a:ext cx="3328987" cy="3016250"/>
            <a:chOff x="3022" y="2018"/>
            <a:chExt cx="2097" cy="1900"/>
          </a:xfrm>
        </p:grpSpPr>
        <p:sp>
          <p:nvSpPr>
            <p:cNvPr id="44056" name="AutoShape 28"/>
            <p:cNvSpPr>
              <a:spLocks noChangeArrowheads="1"/>
            </p:cNvSpPr>
            <p:nvPr/>
          </p:nvSpPr>
          <p:spPr bwMode="auto">
            <a:xfrm>
              <a:off x="3022" y="2018"/>
              <a:ext cx="2097" cy="19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4057" name="Object 29"/>
            <p:cNvGraphicFramePr>
              <a:graphicFrameLocks noChangeAspect="1"/>
            </p:cNvGraphicFramePr>
            <p:nvPr/>
          </p:nvGraphicFramePr>
          <p:xfrm>
            <a:off x="3107" y="2148"/>
            <a:ext cx="1842" cy="1598"/>
          </p:xfrm>
          <a:graphic>
            <a:graphicData uri="http://schemas.openxmlformats.org/presentationml/2006/ole">
              <mc:AlternateContent xmlns:mc="http://schemas.openxmlformats.org/markup-compatibility/2006">
                <mc:Choice xmlns:v="urn:schemas-microsoft-com:vml" Requires="v">
                  <p:oleObj spid="_x0000_s44075" name="图片" r:id="rId5" imgW="1381125" imgH="1304925" progId="Word.Picture.8">
                    <p:embed/>
                  </p:oleObj>
                </mc:Choice>
                <mc:Fallback>
                  <p:oleObj name="图片" r:id="rId5" imgW="1381125" imgH="1304925" progId="Word.Picture.8">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2148"/>
                          <a:ext cx="1842"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1182" name="AutoShape 30"/>
          <p:cNvSpPr>
            <a:spLocks noChangeArrowheads="1"/>
          </p:cNvSpPr>
          <p:nvPr/>
        </p:nvSpPr>
        <p:spPr bwMode="auto">
          <a:xfrm>
            <a:off x="6610895" y="3619240"/>
            <a:ext cx="990600" cy="944562"/>
          </a:xfrm>
          <a:prstGeom prst="roundRect">
            <a:avLst>
              <a:gd name="adj" fmla="val 16667"/>
            </a:avLst>
          </a:prstGeom>
          <a:noFill/>
          <a:ln w="38100" algn="ctr">
            <a:solidFill>
              <a:srgbClr val="00FF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83" name="AutoShape 31"/>
          <p:cNvSpPr>
            <a:spLocks noChangeArrowheads="1"/>
          </p:cNvSpPr>
          <p:nvPr/>
        </p:nvSpPr>
        <p:spPr bwMode="auto">
          <a:xfrm>
            <a:off x="6610895" y="3595427"/>
            <a:ext cx="944563" cy="2003425"/>
          </a:xfrm>
          <a:prstGeom prst="roundRect">
            <a:avLst>
              <a:gd name="adj" fmla="val 16667"/>
            </a:avLst>
          </a:prstGeom>
          <a:noFill/>
          <a:ln w="38100" algn="ctr">
            <a:solidFill>
              <a:srgbClr val="FF00FF"/>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84" name="AutoShape 32"/>
          <p:cNvSpPr>
            <a:spLocks noChangeArrowheads="1"/>
          </p:cNvSpPr>
          <p:nvPr/>
        </p:nvSpPr>
        <p:spPr bwMode="auto">
          <a:xfrm>
            <a:off x="6610895" y="4698740"/>
            <a:ext cx="990600" cy="944562"/>
          </a:xfrm>
          <a:prstGeom prst="roundRect">
            <a:avLst>
              <a:gd name="adj" fmla="val 16667"/>
            </a:avLst>
          </a:prstGeom>
          <a:noFill/>
          <a:ln w="38100" algn="ctr">
            <a:solidFill>
              <a:srgbClr val="00FF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1185" name="Text Box 33"/>
          <p:cNvSpPr txBox="1">
            <a:spLocks noChangeArrowheads="1"/>
          </p:cNvSpPr>
          <p:nvPr/>
        </p:nvSpPr>
        <p:spPr bwMode="auto">
          <a:xfrm>
            <a:off x="6258470" y="3390640"/>
            <a:ext cx="1620838"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6600">
                <a:solidFill>
                  <a:srgbClr val="FF5050"/>
                </a:solidFill>
                <a:latin typeface="Arial" panose="020B0604020202020204" pitchFamily="34" charset="0"/>
              </a:rPr>
              <a:t>X</a:t>
            </a:r>
          </a:p>
        </p:txBody>
      </p:sp>
      <p:sp>
        <p:nvSpPr>
          <p:cNvPr id="44054"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4055" name="Rectangle 33"/>
          <p:cNvSpPr>
            <a:spLocks noChangeArrowheads="1"/>
          </p:cNvSpPr>
          <p:nvPr/>
        </p:nvSpPr>
        <p:spPr bwMode="auto">
          <a:xfrm>
            <a:off x="222250" y="539750"/>
            <a:ext cx="29876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化简时遵循的原则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11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61177"/>
                                        </p:tgtEl>
                                        <p:attrNameLst>
                                          <p:attrName>style.visibility</p:attrName>
                                        </p:attrNameLst>
                                      </p:cBhvr>
                                      <p:to>
                                        <p:strVal val="visible"/>
                                      </p:to>
                                    </p:set>
                                    <p:animEffect transition="in" filter="strips(downLeft)">
                                      <p:cBhvr>
                                        <p:cTn id="15" dur="500"/>
                                        <p:tgtEl>
                                          <p:spTgt spid="561177"/>
                                        </p:tgtEl>
                                      </p:cBhvr>
                                    </p:animEffect>
                                  </p:childTnLst>
                                  <p:subTnLst>
                                    <p:set>
                                      <p:cBhvr override="childStyle">
                                        <p:cTn dur="1" fill="hold" display="0" masterRel="nextClick" afterEffect="1"/>
                                        <p:tgtEl>
                                          <p:spTgt spid="561177"/>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561176"/>
                                        </p:tgtEl>
                                        <p:attrNameLst>
                                          <p:attrName>style.visibility</p:attrName>
                                        </p:attrNameLst>
                                      </p:cBhvr>
                                      <p:to>
                                        <p:strVal val="visible"/>
                                      </p:to>
                                    </p:set>
                                    <p:animEffect transition="in" filter="strips(downLeft)">
                                      <p:cBhvr>
                                        <p:cTn id="20" dur="500"/>
                                        <p:tgtEl>
                                          <p:spTgt spid="561176"/>
                                        </p:tgtEl>
                                      </p:cBhvr>
                                    </p:animEffect>
                                  </p:childTnLst>
                                  <p:subTnLst>
                                    <p:set>
                                      <p:cBhvr override="childStyle">
                                        <p:cTn dur="1" fill="hold" display="0" masterRel="nextClick" afterEffect="1"/>
                                        <p:tgtEl>
                                          <p:spTgt spid="56117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561175"/>
                                        </p:tgtEl>
                                        <p:attrNameLst>
                                          <p:attrName>style.visibility</p:attrName>
                                        </p:attrNameLst>
                                      </p:cBhvr>
                                      <p:to>
                                        <p:strVal val="visible"/>
                                      </p:to>
                                    </p:set>
                                    <p:animEffect transition="in" filter="strips(downLeft)">
                                      <p:cBhvr>
                                        <p:cTn id="25" dur="500"/>
                                        <p:tgtEl>
                                          <p:spTgt spid="561175"/>
                                        </p:tgtEl>
                                      </p:cBhvr>
                                    </p:animEffect>
                                  </p:childTnLst>
                                  <p:subTnLst>
                                    <p:set>
                                      <p:cBhvr override="childStyle">
                                        <p:cTn dur="1" fill="hold" display="0" masterRel="nextClick" afterEffect="1"/>
                                        <p:tgtEl>
                                          <p:spTgt spid="561175"/>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561178"/>
                                        </p:tgtEl>
                                        <p:attrNameLst>
                                          <p:attrName>style.visibility</p:attrName>
                                        </p:attrNameLst>
                                      </p:cBhvr>
                                      <p:to>
                                        <p:strVal val="visible"/>
                                      </p:to>
                                    </p:set>
                                    <p:animEffect transition="in" filter="strips(downLeft)">
                                      <p:cBhvr>
                                        <p:cTn id="30" dur="500"/>
                                        <p:tgtEl>
                                          <p:spTgt spid="561178"/>
                                        </p:tgtEl>
                                      </p:cBhvr>
                                    </p:animEffect>
                                  </p:childTnLst>
                                  <p:subTnLst>
                                    <p:set>
                                      <p:cBhvr override="childStyle">
                                        <p:cTn dur="1" fill="hold" display="0" masterRel="nextClick" afterEffect="1"/>
                                        <p:tgtEl>
                                          <p:spTgt spid="56117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61157"/>
                                        </p:tgtEl>
                                        <p:attrNameLst>
                                          <p:attrName>style.visibility</p:attrName>
                                        </p:attrNameLst>
                                      </p:cBhvr>
                                      <p:to>
                                        <p:strVal val="visible"/>
                                      </p:to>
                                    </p:set>
                                    <p:animEffect transition="in" filter="box(in)">
                                      <p:cBhvr>
                                        <p:cTn id="35" dur="500"/>
                                        <p:tgtEl>
                                          <p:spTgt spid="5611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42" fill="hold" nodeType="clickEffect">
                                  <p:stCondLst>
                                    <p:cond delay="0"/>
                                  </p:stCondLst>
                                  <p:childTnLst>
                                    <p:set>
                                      <p:cBhvr>
                                        <p:cTn id="39" dur="1" fill="hold">
                                          <p:stCondLst>
                                            <p:cond delay="0"/>
                                          </p:stCondLst>
                                        </p:cTn>
                                        <p:tgtEl>
                                          <p:spTgt spid="561166"/>
                                        </p:tgtEl>
                                        <p:attrNameLst>
                                          <p:attrName>style.visibility</p:attrName>
                                        </p:attrNameLst>
                                      </p:cBhvr>
                                      <p:to>
                                        <p:strVal val="visible"/>
                                      </p:to>
                                    </p:set>
                                    <p:animEffect transition="in" filter="barn(outHorizontal)">
                                      <p:cBhvr>
                                        <p:cTn id="40" dur="500"/>
                                        <p:tgtEl>
                                          <p:spTgt spid="561166"/>
                                        </p:tgtEl>
                                      </p:cBhvr>
                                    </p:animEffect>
                                  </p:childTnLst>
                                  <p:subTnLst>
                                    <p:set>
                                      <p:cBhvr override="childStyle">
                                        <p:cTn dur="1" fill="hold" display="0" masterRel="nextClick" afterEffect="1"/>
                                        <p:tgtEl>
                                          <p:spTgt spid="561166"/>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nodeType="clickEffect">
                                  <p:stCondLst>
                                    <p:cond delay="0"/>
                                  </p:stCondLst>
                                  <p:childTnLst>
                                    <p:set>
                                      <p:cBhvr>
                                        <p:cTn id="44" dur="1" fill="hold">
                                          <p:stCondLst>
                                            <p:cond delay="0"/>
                                          </p:stCondLst>
                                        </p:cTn>
                                        <p:tgtEl>
                                          <p:spTgt spid="561169"/>
                                        </p:tgtEl>
                                        <p:attrNameLst>
                                          <p:attrName>style.visibility</p:attrName>
                                        </p:attrNameLst>
                                      </p:cBhvr>
                                      <p:to>
                                        <p:strVal val="visible"/>
                                      </p:to>
                                    </p:set>
                                    <p:animEffect transition="in" filter="barn(outHorizontal)">
                                      <p:cBhvr>
                                        <p:cTn id="45" dur="500"/>
                                        <p:tgtEl>
                                          <p:spTgt spid="561169"/>
                                        </p:tgtEl>
                                      </p:cBhvr>
                                    </p:animEffect>
                                  </p:childTnLst>
                                  <p:subTnLst>
                                    <p:set>
                                      <p:cBhvr override="childStyle">
                                        <p:cTn dur="1" fill="hold" display="0" masterRel="nextClick" afterEffect="1"/>
                                        <p:tgtEl>
                                          <p:spTgt spid="561169"/>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561161"/>
                                        </p:tgtEl>
                                        <p:attrNameLst>
                                          <p:attrName>style.visibility</p:attrName>
                                        </p:attrNameLst>
                                      </p:cBhvr>
                                      <p:to>
                                        <p:strVal val="visible"/>
                                      </p:to>
                                    </p:set>
                                    <p:animEffect transition="in" filter="box(out)">
                                      <p:cBhvr>
                                        <p:cTn id="50" dur="500"/>
                                        <p:tgtEl>
                                          <p:spTgt spid="561161"/>
                                        </p:tgtEl>
                                      </p:cBhvr>
                                    </p:animEffect>
                                  </p:childTnLst>
                                  <p:subTnLst>
                                    <p:set>
                                      <p:cBhvr override="childStyle">
                                        <p:cTn dur="1" fill="hold" display="0" masterRel="nextClick" afterEffect="1"/>
                                        <p:tgtEl>
                                          <p:spTgt spid="561161"/>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61155"/>
                                        </p:tgtEl>
                                        <p:attrNameLst>
                                          <p:attrName>style.visibility</p:attrName>
                                        </p:attrNameLst>
                                      </p:cBhvr>
                                      <p:to>
                                        <p:strVal val="visible"/>
                                      </p:to>
                                    </p:set>
                                    <p:animEffect transition="in" filter="box(in)">
                                      <p:cBhvr>
                                        <p:cTn id="55" dur="500"/>
                                        <p:tgtEl>
                                          <p:spTgt spid="5611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561172"/>
                                        </p:tgtEl>
                                        <p:attrNameLst>
                                          <p:attrName>style.visibility</p:attrName>
                                        </p:attrNameLst>
                                      </p:cBhvr>
                                      <p:to>
                                        <p:strVal val="visible"/>
                                      </p:to>
                                    </p:set>
                                    <p:animEffect transition="in" filter="strips(downLeft)">
                                      <p:cBhvr>
                                        <p:cTn id="60" dur="500"/>
                                        <p:tgtEl>
                                          <p:spTgt spid="56117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561173"/>
                                        </p:tgtEl>
                                        <p:attrNameLst>
                                          <p:attrName>style.visibility</p:attrName>
                                        </p:attrNameLst>
                                      </p:cBhvr>
                                      <p:to>
                                        <p:strVal val="visible"/>
                                      </p:to>
                                    </p:set>
                                    <p:animEffect transition="in" filter="strips(downLeft)">
                                      <p:cBhvr>
                                        <p:cTn id="65" dur="500"/>
                                        <p:tgtEl>
                                          <p:spTgt spid="56117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561174"/>
                                        </p:tgtEl>
                                        <p:attrNameLst>
                                          <p:attrName>style.visibility</p:attrName>
                                        </p:attrNameLst>
                                      </p:cBhvr>
                                      <p:to>
                                        <p:strVal val="visible"/>
                                      </p:to>
                                    </p:set>
                                    <p:animEffect transition="in" filter="strips(downLeft)">
                                      <p:cBhvr>
                                        <p:cTn id="70" dur="500"/>
                                        <p:tgtEl>
                                          <p:spTgt spid="56117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561185"/>
                                        </p:tgtEl>
                                        <p:attrNameLst>
                                          <p:attrName>style.visibility</p:attrName>
                                        </p:attrNameLst>
                                      </p:cBhvr>
                                      <p:to>
                                        <p:strVal val="visible"/>
                                      </p:to>
                                    </p:set>
                                    <p:animEffect transition="in" filter="box(in)">
                                      <p:cBhvr>
                                        <p:cTn id="75" dur="500"/>
                                        <p:tgtEl>
                                          <p:spTgt spid="561185"/>
                                        </p:tgtEl>
                                      </p:cBhvr>
                                    </p:animEffect>
                                  </p:childTnLst>
                                  <p:subTnLst>
                                    <p:set>
                                      <p:cBhvr override="childStyle">
                                        <p:cTn dur="1" fill="hold" display="0" masterRel="nextClick" afterEffect="1"/>
                                        <p:tgtEl>
                                          <p:spTgt spid="561185"/>
                                        </p:tgtEl>
                                        <p:attrNameLst>
                                          <p:attrName>style.visibility</p:attrName>
                                        </p:attrNameLst>
                                      </p:cBhvr>
                                      <p:to>
                                        <p:strVal val="hidden"/>
                                      </p:to>
                                    </p:set>
                                  </p:subTnLst>
                                </p:cTn>
                              </p:par>
                            </p:childTnLst>
                          </p:cTn>
                        </p:par>
                        <p:par>
                          <p:cTn id="76" fill="hold" nodeType="afterGroup">
                            <p:stCondLst>
                              <p:cond delay="500"/>
                            </p:stCondLst>
                            <p:childTnLst>
                              <p:par>
                                <p:cTn id="77" presetID="21" presetClass="entr" presetSubtype="4" fill="hold" nodeType="afterEffect">
                                  <p:stCondLst>
                                    <p:cond delay="0"/>
                                  </p:stCondLst>
                                  <p:childTnLst>
                                    <p:set>
                                      <p:cBhvr>
                                        <p:cTn id="78" dur="1" fill="hold">
                                          <p:stCondLst>
                                            <p:cond delay="0"/>
                                          </p:stCondLst>
                                        </p:cTn>
                                        <p:tgtEl>
                                          <p:spTgt spid="561179"/>
                                        </p:tgtEl>
                                        <p:attrNameLst>
                                          <p:attrName>style.visibility</p:attrName>
                                        </p:attrNameLst>
                                      </p:cBhvr>
                                      <p:to>
                                        <p:strVal val="visible"/>
                                      </p:to>
                                    </p:set>
                                    <p:animEffect transition="in" filter="wheel(4)">
                                      <p:cBhvr>
                                        <p:cTn id="79" dur="500"/>
                                        <p:tgtEl>
                                          <p:spTgt spid="56117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61154"/>
                                        </p:tgtEl>
                                        <p:attrNameLst>
                                          <p:attrName>style.visibility</p:attrName>
                                        </p:attrNameLst>
                                      </p:cBhvr>
                                      <p:to>
                                        <p:strVal val="visible"/>
                                      </p:to>
                                    </p:set>
                                    <p:animEffect transition="in" filter="box(in)">
                                      <p:cBhvr>
                                        <p:cTn id="84" dur="500"/>
                                        <p:tgtEl>
                                          <p:spTgt spid="56115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561182"/>
                                        </p:tgtEl>
                                        <p:attrNameLst>
                                          <p:attrName>style.visibility</p:attrName>
                                        </p:attrNameLst>
                                      </p:cBhvr>
                                      <p:to>
                                        <p:strVal val="visible"/>
                                      </p:to>
                                    </p:set>
                                    <p:animEffect transition="in" filter="strips(downLeft)">
                                      <p:cBhvr>
                                        <p:cTn id="89" dur="500"/>
                                        <p:tgtEl>
                                          <p:spTgt spid="561182"/>
                                        </p:tgtEl>
                                      </p:cBhvr>
                                    </p:animEffect>
                                  </p:childTnLst>
                                  <p:subTnLst>
                                    <p:set>
                                      <p:cBhvr override="childStyle">
                                        <p:cTn dur="1" fill="hold" display="0" masterRel="nextClick" afterEffect="1"/>
                                        <p:tgtEl>
                                          <p:spTgt spid="561182"/>
                                        </p:tgtEl>
                                        <p:attrNameLst>
                                          <p:attrName>style.visibility</p:attrName>
                                        </p:attrNameLst>
                                      </p:cBhvr>
                                      <p:to>
                                        <p:strVal val="hidden"/>
                                      </p:to>
                                    </p:set>
                                  </p:subTnLst>
                                </p:cTn>
                              </p:par>
                            </p:childTnLst>
                          </p:cTn>
                        </p:par>
                      </p:childTnLst>
                    </p:cTn>
                  </p:par>
                  <p:par>
                    <p:cTn id="90" fill="hold" nodeType="clickPar">
                      <p:stCondLst>
                        <p:cond delay="indefinite"/>
                      </p:stCondLst>
                      <p:childTnLst>
                        <p:par>
                          <p:cTn id="91" fill="hold" nodeType="withGroup">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561184"/>
                                        </p:tgtEl>
                                        <p:attrNameLst>
                                          <p:attrName>style.visibility</p:attrName>
                                        </p:attrNameLst>
                                      </p:cBhvr>
                                      <p:to>
                                        <p:strVal val="visible"/>
                                      </p:to>
                                    </p:set>
                                    <p:animEffect transition="in" filter="strips(downLeft)">
                                      <p:cBhvr>
                                        <p:cTn id="94" dur="500"/>
                                        <p:tgtEl>
                                          <p:spTgt spid="561184"/>
                                        </p:tgtEl>
                                      </p:cBhvr>
                                    </p:animEffect>
                                  </p:childTnLst>
                                  <p:subTnLst>
                                    <p:set>
                                      <p:cBhvr override="childStyle">
                                        <p:cTn dur="1" fill="hold" display="0" masterRel="nextClick" afterEffect="1"/>
                                        <p:tgtEl>
                                          <p:spTgt spid="561184"/>
                                        </p:tgtEl>
                                        <p:attrNameLst>
                                          <p:attrName>style.visibility</p:attrName>
                                        </p:attrNameLst>
                                      </p:cBhvr>
                                      <p:to>
                                        <p:strVal val="hidden"/>
                                      </p:to>
                                    </p:set>
                                  </p:subTnLst>
                                </p:cTn>
                              </p:par>
                            </p:childTnLst>
                          </p:cTn>
                        </p:par>
                      </p:childTnLst>
                    </p:cTn>
                  </p:par>
                  <p:par>
                    <p:cTn id="95" fill="hold" nodeType="clickPar">
                      <p:stCondLst>
                        <p:cond delay="indefinite"/>
                      </p:stCondLst>
                      <p:childTnLst>
                        <p:par>
                          <p:cTn id="96" fill="hold" nodeType="withGroup">
                            <p:stCondLst>
                              <p:cond delay="0"/>
                            </p:stCondLst>
                            <p:childTnLst>
                              <p:par>
                                <p:cTn id="97" presetID="18" presetClass="entr" presetSubtype="12" fill="hold" grpId="0" nodeType="clickEffect">
                                  <p:stCondLst>
                                    <p:cond delay="0"/>
                                  </p:stCondLst>
                                  <p:childTnLst>
                                    <p:set>
                                      <p:cBhvr>
                                        <p:cTn id="98" dur="1" fill="hold">
                                          <p:stCondLst>
                                            <p:cond delay="0"/>
                                          </p:stCondLst>
                                        </p:cTn>
                                        <p:tgtEl>
                                          <p:spTgt spid="561183"/>
                                        </p:tgtEl>
                                        <p:attrNameLst>
                                          <p:attrName>style.visibility</p:attrName>
                                        </p:attrNameLst>
                                      </p:cBhvr>
                                      <p:to>
                                        <p:strVal val="visible"/>
                                      </p:to>
                                    </p:set>
                                    <p:animEffect transition="in" filter="strips(downLeft)">
                                      <p:cBhvr>
                                        <p:cTn id="99" dur="500"/>
                                        <p:tgtEl>
                                          <p:spTgt spid="561183"/>
                                        </p:tgtEl>
                                      </p:cBhvr>
                                    </p:animEffect>
                                  </p:childTnLst>
                                  <p:subTnLst>
                                    <p:set>
                                      <p:cBhvr override="childStyle">
                                        <p:cTn dur="1" fill="hold" display="0" masterRel="nextClick" afterEffect="1"/>
                                        <p:tgtEl>
                                          <p:spTgt spid="5611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autoUpdateAnimBg="0"/>
      <p:bldP spid="561155" grpId="0" autoUpdateAnimBg="0"/>
      <p:bldP spid="561156" grpId="0"/>
      <p:bldP spid="561157" grpId="0" autoUpdateAnimBg="0"/>
      <p:bldP spid="561172" grpId="0" animBg="1"/>
      <p:bldP spid="561173" grpId="0" animBg="1"/>
      <p:bldP spid="561174" grpId="0" animBg="1"/>
      <p:bldP spid="561175" grpId="0" animBg="1"/>
      <p:bldP spid="561176" grpId="0" animBg="1"/>
      <p:bldP spid="561177" grpId="0" animBg="1"/>
      <p:bldP spid="561178" grpId="0" animBg="1"/>
      <p:bldP spid="561182" grpId="0" animBg="1"/>
      <p:bldP spid="561183" grpId="0" animBg="1"/>
      <p:bldP spid="561184" grpId="0" animBg="1"/>
      <p:bldP spid="56118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2178" name="Group 2"/>
          <p:cNvGrpSpPr>
            <a:grpSpLocks/>
          </p:cNvGrpSpPr>
          <p:nvPr/>
        </p:nvGrpSpPr>
        <p:grpSpPr bwMode="auto">
          <a:xfrm>
            <a:off x="396875" y="1395413"/>
            <a:ext cx="7107238" cy="1193800"/>
            <a:chOff x="432" y="624"/>
            <a:chExt cx="4477" cy="752"/>
          </a:xfrm>
        </p:grpSpPr>
        <p:sp>
          <p:nvSpPr>
            <p:cNvPr id="45104" name="Rectangle 3"/>
            <p:cNvSpPr>
              <a:spLocks noChangeArrowheads="1"/>
            </p:cNvSpPr>
            <p:nvPr/>
          </p:nvSpPr>
          <p:spPr bwMode="auto">
            <a:xfrm>
              <a:off x="432" y="624"/>
              <a:ext cx="2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33CC33"/>
                  </a:solidFill>
                  <a:latin typeface="Times New Roman" panose="02020603050405020304" pitchFamily="18" charset="0"/>
                  <a:ea typeface="楷体_GB2312" pitchFamily="49" charset="-122"/>
                  <a:cs typeface="Times New Roman" panose="02020603050405020304" pitchFamily="18" charset="0"/>
                </a:rPr>
                <a:t>例：</a:t>
              </a: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 </a:t>
              </a:r>
              <a:r>
                <a:rPr lang="zh-CN" altLang="en-US" sz="2400">
                  <a:latin typeface="Times New Roman" panose="02020603050405020304" pitchFamily="18" charset="0"/>
                  <a:ea typeface="楷体_GB2312" pitchFamily="49" charset="-122"/>
                  <a:cs typeface="Times New Roman" panose="02020603050405020304" pitchFamily="18" charset="0"/>
                </a:rPr>
                <a:t>用卡诺图化简逻辑函数</a:t>
              </a:r>
              <a:endParaRPr lang="zh-CN" altLang="en-US" sz="2400">
                <a:latin typeface="Arial" panose="020B0604020202020204" pitchFamily="34" charset="0"/>
                <a:ea typeface="楷体_GB2312" pitchFamily="49" charset="-122"/>
                <a:cs typeface="Times New Roman" panose="02020603050405020304" pitchFamily="18" charset="0"/>
              </a:endParaRPr>
            </a:p>
          </p:txBody>
        </p:sp>
        <p:graphicFrame>
          <p:nvGraphicFramePr>
            <p:cNvPr id="45105" name="Object 4"/>
            <p:cNvGraphicFramePr>
              <a:graphicFrameLocks noChangeAspect="1"/>
            </p:cNvGraphicFramePr>
            <p:nvPr/>
          </p:nvGraphicFramePr>
          <p:xfrm>
            <a:off x="787" y="1008"/>
            <a:ext cx="4122" cy="368"/>
          </p:xfrm>
          <a:graphic>
            <a:graphicData uri="http://schemas.openxmlformats.org/presentationml/2006/ole">
              <mc:AlternateContent xmlns:mc="http://schemas.openxmlformats.org/markup-compatibility/2006">
                <mc:Choice xmlns:v="urn:schemas-microsoft-com:vml" Requires="v">
                  <p:oleObj spid="_x0000_s45136" name="Equation" r:id="rId3" imgW="2819504" imgH="228759" progId="Equation.DSMT4">
                    <p:embed/>
                  </p:oleObj>
                </mc:Choice>
                <mc:Fallback>
                  <p:oleObj name="Equation" r:id="rId3" imgW="2819504" imgH="22875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 y="1008"/>
                          <a:ext cx="412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62181" name="Group 5"/>
          <p:cNvGrpSpPr>
            <a:grpSpLocks/>
          </p:cNvGrpSpPr>
          <p:nvPr/>
        </p:nvGrpSpPr>
        <p:grpSpPr bwMode="auto">
          <a:xfrm>
            <a:off x="2184400" y="2619375"/>
            <a:ext cx="2384425" cy="2339975"/>
            <a:chOff x="1775" y="1565"/>
            <a:chExt cx="1502" cy="1474"/>
          </a:xfrm>
        </p:grpSpPr>
        <p:sp>
          <p:nvSpPr>
            <p:cNvPr id="45102" name="AutoShape 6"/>
            <p:cNvSpPr>
              <a:spLocks noChangeArrowheads="1"/>
            </p:cNvSpPr>
            <p:nvPr/>
          </p:nvSpPr>
          <p:spPr bwMode="auto">
            <a:xfrm>
              <a:off x="1775" y="1565"/>
              <a:ext cx="1502" cy="1474"/>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5103" name="Object 7"/>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45137" name="图片" r:id="rId5" imgW="1881992" imgH="1838932" progId="Word.Picture.8">
                    <p:embed/>
                  </p:oleObj>
                </mc:Choice>
                <mc:Fallback>
                  <p:oleObj name="图片" r:id="rId5" imgW="1881992" imgH="1838932"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2184" name="Text Box 8"/>
          <p:cNvSpPr txBox="1">
            <a:spLocks noChangeArrowheads="1"/>
          </p:cNvSpPr>
          <p:nvPr/>
        </p:nvSpPr>
        <p:spPr bwMode="auto">
          <a:xfrm>
            <a:off x="3219450" y="3203575"/>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85" name="Text Box 9"/>
          <p:cNvSpPr txBox="1">
            <a:spLocks noChangeArrowheads="1"/>
          </p:cNvSpPr>
          <p:nvPr/>
        </p:nvSpPr>
        <p:spPr bwMode="auto">
          <a:xfrm>
            <a:off x="3940175" y="3203575"/>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86" name="Text Box 10"/>
          <p:cNvSpPr txBox="1">
            <a:spLocks noChangeArrowheads="1"/>
          </p:cNvSpPr>
          <p:nvPr/>
        </p:nvSpPr>
        <p:spPr bwMode="auto">
          <a:xfrm>
            <a:off x="2860675" y="4329113"/>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87" name="Text Box 11"/>
          <p:cNvSpPr txBox="1">
            <a:spLocks noChangeArrowheads="1"/>
          </p:cNvSpPr>
          <p:nvPr/>
        </p:nvSpPr>
        <p:spPr bwMode="auto">
          <a:xfrm>
            <a:off x="3219450" y="3563938"/>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88" name="Text Box 12"/>
          <p:cNvSpPr txBox="1">
            <a:spLocks noChangeArrowheads="1"/>
          </p:cNvSpPr>
          <p:nvPr/>
        </p:nvSpPr>
        <p:spPr bwMode="auto">
          <a:xfrm>
            <a:off x="3219450" y="4329113"/>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89" name="Text Box 13"/>
          <p:cNvSpPr txBox="1">
            <a:spLocks noChangeArrowheads="1"/>
          </p:cNvSpPr>
          <p:nvPr/>
        </p:nvSpPr>
        <p:spPr bwMode="auto">
          <a:xfrm>
            <a:off x="3219450" y="396875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90" name="Text Box 14"/>
          <p:cNvSpPr txBox="1">
            <a:spLocks noChangeArrowheads="1"/>
          </p:cNvSpPr>
          <p:nvPr/>
        </p:nvSpPr>
        <p:spPr bwMode="auto">
          <a:xfrm>
            <a:off x="3940175" y="396875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91" name="Text Box 15"/>
          <p:cNvSpPr txBox="1">
            <a:spLocks noChangeArrowheads="1"/>
          </p:cNvSpPr>
          <p:nvPr/>
        </p:nvSpPr>
        <p:spPr bwMode="auto">
          <a:xfrm>
            <a:off x="3940175" y="3563938"/>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92" name="Text Box 16"/>
          <p:cNvSpPr txBox="1">
            <a:spLocks noChangeArrowheads="1"/>
          </p:cNvSpPr>
          <p:nvPr/>
        </p:nvSpPr>
        <p:spPr bwMode="auto">
          <a:xfrm>
            <a:off x="3535363" y="3563938"/>
            <a:ext cx="4048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93" name="Text Box 17"/>
          <p:cNvSpPr txBox="1">
            <a:spLocks noChangeArrowheads="1"/>
          </p:cNvSpPr>
          <p:nvPr/>
        </p:nvSpPr>
        <p:spPr bwMode="auto">
          <a:xfrm>
            <a:off x="2860675" y="3203575"/>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2195" name="AutoShape 19"/>
          <p:cNvSpPr>
            <a:spLocks noChangeArrowheads="1"/>
          </p:cNvSpPr>
          <p:nvPr/>
        </p:nvSpPr>
        <p:spPr bwMode="auto">
          <a:xfrm rot="-5400000">
            <a:off x="2680494" y="3788569"/>
            <a:ext cx="1485900" cy="315912"/>
          </a:xfrm>
          <a:prstGeom prst="roundRect">
            <a:avLst>
              <a:gd name="adj" fmla="val 36704"/>
            </a:avLst>
          </a:prstGeom>
          <a:noFill/>
          <a:ln w="38100">
            <a:solidFill>
              <a:srgbClr val="CC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2196" name="AutoShape 20"/>
          <p:cNvSpPr>
            <a:spLocks noChangeArrowheads="1"/>
          </p:cNvSpPr>
          <p:nvPr/>
        </p:nvSpPr>
        <p:spPr bwMode="auto">
          <a:xfrm rot="-5400000">
            <a:off x="3759994" y="3474244"/>
            <a:ext cx="719137" cy="269875"/>
          </a:xfrm>
          <a:prstGeom prst="roundRect">
            <a:avLst>
              <a:gd name="adj" fmla="val 36704"/>
            </a:avLst>
          </a:prstGeom>
          <a:noFill/>
          <a:ln w="38100">
            <a:solidFill>
              <a:srgbClr val="33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72" name="Text Box 21"/>
          <p:cNvSpPr txBox="1">
            <a:spLocks noChangeArrowheads="1"/>
          </p:cNvSpPr>
          <p:nvPr/>
        </p:nvSpPr>
        <p:spPr bwMode="auto">
          <a:xfrm>
            <a:off x="792163" y="5543550"/>
            <a:ext cx="13493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buFontTx/>
              <a:buAutoNum type="arabicPeriod"/>
            </a:pPr>
            <a:endParaRPr lang="zh-CN" altLang="zh-CN">
              <a:latin typeface="Arial" panose="020B0604020202020204" pitchFamily="34" charset="0"/>
            </a:endParaRPr>
          </a:p>
        </p:txBody>
      </p:sp>
      <p:graphicFrame>
        <p:nvGraphicFramePr>
          <p:cNvPr id="562198" name="Object 22"/>
          <p:cNvGraphicFramePr>
            <a:graphicFrameLocks noChangeAspect="1"/>
          </p:cNvGraphicFramePr>
          <p:nvPr/>
        </p:nvGraphicFramePr>
        <p:xfrm>
          <a:off x="1106488" y="5106988"/>
          <a:ext cx="6273800" cy="608012"/>
        </p:xfrm>
        <a:graphic>
          <a:graphicData uri="http://schemas.openxmlformats.org/presentationml/2006/ole">
            <mc:AlternateContent xmlns:mc="http://schemas.openxmlformats.org/markup-compatibility/2006">
              <mc:Choice xmlns:v="urn:schemas-microsoft-com:vml" Requires="v">
                <p:oleObj spid="_x0000_s45138" name="Equation" r:id="rId7" imgW="2190842" imgH="190703" progId="Equation.DSMT4">
                  <p:embed/>
                </p:oleObj>
              </mc:Choice>
              <mc:Fallback>
                <p:oleObj name="Equation" r:id="rId7" imgW="2190842" imgH="190703"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6488" y="5106988"/>
                        <a:ext cx="6273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62199" name="Group 23"/>
          <p:cNvGrpSpPr>
            <a:grpSpLocks/>
          </p:cNvGrpSpPr>
          <p:nvPr/>
        </p:nvGrpSpPr>
        <p:grpSpPr bwMode="auto">
          <a:xfrm>
            <a:off x="2905125" y="3159125"/>
            <a:ext cx="630238" cy="1573213"/>
            <a:chOff x="1037" y="1961"/>
            <a:chExt cx="255" cy="991"/>
          </a:xfrm>
        </p:grpSpPr>
        <p:sp>
          <p:nvSpPr>
            <p:cNvPr id="45100" name="AutoShape 24" descr="75%"/>
            <p:cNvSpPr>
              <a:spLocks/>
            </p:cNvSpPr>
            <p:nvPr/>
          </p:nvSpPr>
          <p:spPr bwMode="auto">
            <a:xfrm rot="5400000">
              <a:off x="1066" y="2726"/>
              <a:ext cx="197" cy="255"/>
            </a:xfrm>
            <a:prstGeom prst="leftBracket">
              <a:avLst>
                <a:gd name="adj" fmla="val 10787"/>
              </a:avLst>
            </a:prstGeom>
            <a:noFill/>
            <a:ln w="38100">
              <a:solidFill>
                <a:srgbClr val="CCCC00"/>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101" name="AutoShape 25" descr="75%"/>
            <p:cNvSpPr>
              <a:spLocks/>
            </p:cNvSpPr>
            <p:nvPr/>
          </p:nvSpPr>
          <p:spPr bwMode="auto">
            <a:xfrm rot="5400000">
              <a:off x="1051" y="1947"/>
              <a:ext cx="227" cy="255"/>
            </a:xfrm>
            <a:prstGeom prst="rightBracket">
              <a:avLst>
                <a:gd name="adj" fmla="val 11520"/>
              </a:avLst>
            </a:prstGeom>
            <a:noFill/>
            <a:ln w="38100">
              <a:solidFill>
                <a:srgbClr val="CCCC00"/>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62202" name="AutoShape 26"/>
          <p:cNvSpPr>
            <a:spLocks noChangeArrowheads="1"/>
          </p:cNvSpPr>
          <p:nvPr/>
        </p:nvSpPr>
        <p:spPr bwMode="auto">
          <a:xfrm rot="-5400000">
            <a:off x="3759994" y="3788569"/>
            <a:ext cx="719137" cy="269875"/>
          </a:xfrm>
          <a:prstGeom prst="roundRect">
            <a:avLst>
              <a:gd name="adj" fmla="val 36704"/>
            </a:avLst>
          </a:prstGeom>
          <a:noFill/>
          <a:ln w="38100">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62203" name="Group 27"/>
          <p:cNvGrpSpPr>
            <a:grpSpLocks/>
          </p:cNvGrpSpPr>
          <p:nvPr/>
        </p:nvGrpSpPr>
        <p:grpSpPr bwMode="auto">
          <a:xfrm>
            <a:off x="1060450" y="3114675"/>
            <a:ext cx="2193925" cy="677863"/>
            <a:chOff x="1066" y="1877"/>
            <a:chExt cx="1382" cy="427"/>
          </a:xfrm>
        </p:grpSpPr>
        <p:graphicFrame>
          <p:nvGraphicFramePr>
            <p:cNvPr id="45098" name="Object 28"/>
            <p:cNvGraphicFramePr>
              <a:graphicFrameLocks noChangeAspect="1"/>
            </p:cNvGraphicFramePr>
            <p:nvPr/>
          </p:nvGraphicFramePr>
          <p:xfrm>
            <a:off x="1066" y="1877"/>
            <a:ext cx="420" cy="340"/>
          </p:xfrm>
          <a:graphic>
            <a:graphicData uri="http://schemas.openxmlformats.org/presentationml/2006/ole">
              <mc:AlternateContent xmlns:mc="http://schemas.openxmlformats.org/markup-compatibility/2006">
                <mc:Choice xmlns:v="urn:schemas-microsoft-com:vml" Requires="v">
                  <p:oleObj spid="_x0000_s45139" name="公式" r:id="rId9" imgW="238327" imgH="190703" progId="Equation.3">
                    <p:embed/>
                  </p:oleObj>
                </mc:Choice>
                <mc:Fallback>
                  <p:oleObj name="公式" r:id="rId9" imgW="238327" imgH="19070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 y="1877"/>
                          <a:ext cx="42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9" name="Line 29"/>
            <p:cNvSpPr>
              <a:spLocks noChangeShapeType="1"/>
            </p:cNvSpPr>
            <p:nvPr/>
          </p:nvSpPr>
          <p:spPr bwMode="auto">
            <a:xfrm flipH="1" flipV="1">
              <a:off x="1488" y="2112"/>
              <a:ext cx="96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2206" name="Group 30"/>
          <p:cNvGrpSpPr>
            <a:grpSpLocks/>
          </p:cNvGrpSpPr>
          <p:nvPr/>
        </p:nvGrpSpPr>
        <p:grpSpPr bwMode="auto">
          <a:xfrm>
            <a:off x="1060450" y="3487738"/>
            <a:ext cx="1889125" cy="990600"/>
            <a:chOff x="1066" y="2112"/>
            <a:chExt cx="1190" cy="624"/>
          </a:xfrm>
        </p:grpSpPr>
        <p:graphicFrame>
          <p:nvGraphicFramePr>
            <p:cNvPr id="45095" name="Object 31"/>
            <p:cNvGraphicFramePr>
              <a:graphicFrameLocks noChangeAspect="1"/>
            </p:cNvGraphicFramePr>
            <p:nvPr/>
          </p:nvGraphicFramePr>
          <p:xfrm>
            <a:off x="1066" y="2302"/>
            <a:ext cx="440" cy="340"/>
          </p:xfrm>
          <a:graphic>
            <a:graphicData uri="http://schemas.openxmlformats.org/presentationml/2006/ole">
              <mc:AlternateContent xmlns:mc="http://schemas.openxmlformats.org/markup-compatibility/2006">
                <mc:Choice xmlns:v="urn:schemas-microsoft-com:vml" Requires="v">
                  <p:oleObj spid="_x0000_s45140" name="公式" r:id="rId11" imgW="247591" imgH="190703" progId="Equation.3">
                    <p:embed/>
                  </p:oleObj>
                </mc:Choice>
                <mc:Fallback>
                  <p:oleObj name="公式" r:id="rId11" imgW="247591" imgH="190703"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302"/>
                          <a:ext cx="4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6" name="Line 32"/>
            <p:cNvSpPr>
              <a:spLocks noChangeShapeType="1"/>
            </p:cNvSpPr>
            <p:nvPr/>
          </p:nvSpPr>
          <p:spPr bwMode="auto">
            <a:xfrm flipH="1" flipV="1">
              <a:off x="1488" y="2496"/>
              <a:ext cx="76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7" name="Line 33"/>
            <p:cNvSpPr>
              <a:spLocks noChangeShapeType="1"/>
            </p:cNvSpPr>
            <p:nvPr/>
          </p:nvSpPr>
          <p:spPr bwMode="auto">
            <a:xfrm flipH="1">
              <a:off x="1488" y="2112"/>
              <a:ext cx="76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2210" name="Group 34"/>
          <p:cNvGrpSpPr>
            <a:grpSpLocks/>
          </p:cNvGrpSpPr>
          <p:nvPr/>
        </p:nvGrpSpPr>
        <p:grpSpPr bwMode="auto">
          <a:xfrm>
            <a:off x="4244975" y="2708275"/>
            <a:ext cx="1547813" cy="703263"/>
            <a:chOff x="3072" y="1621"/>
            <a:chExt cx="975" cy="443"/>
          </a:xfrm>
        </p:grpSpPr>
        <p:graphicFrame>
          <p:nvGraphicFramePr>
            <p:cNvPr id="45093" name="Object 35"/>
            <p:cNvGraphicFramePr>
              <a:graphicFrameLocks noChangeAspect="1"/>
            </p:cNvGraphicFramePr>
            <p:nvPr/>
          </p:nvGraphicFramePr>
          <p:xfrm>
            <a:off x="3448" y="1621"/>
            <a:ext cx="599" cy="340"/>
          </p:xfrm>
          <a:graphic>
            <a:graphicData uri="http://schemas.openxmlformats.org/presentationml/2006/ole">
              <mc:AlternateContent xmlns:mc="http://schemas.openxmlformats.org/markup-compatibility/2006">
                <mc:Choice xmlns:v="urn:schemas-microsoft-com:vml" Requires="v">
                  <p:oleObj spid="_x0000_s45141" name="公式" r:id="rId13" imgW="352438" imgH="190703" progId="Equation.3">
                    <p:embed/>
                  </p:oleObj>
                </mc:Choice>
                <mc:Fallback>
                  <p:oleObj name="公式" r:id="rId13" imgW="352438" imgH="190703"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48" y="1621"/>
                          <a:ext cx="599"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4" name="Line 36"/>
            <p:cNvSpPr>
              <a:spLocks noChangeShapeType="1"/>
            </p:cNvSpPr>
            <p:nvPr/>
          </p:nvSpPr>
          <p:spPr bwMode="auto">
            <a:xfrm flipH="1">
              <a:off x="3072" y="1824"/>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2213" name="Group 37"/>
          <p:cNvGrpSpPr>
            <a:grpSpLocks/>
          </p:cNvGrpSpPr>
          <p:nvPr/>
        </p:nvGrpSpPr>
        <p:grpSpPr bwMode="auto">
          <a:xfrm>
            <a:off x="4244975" y="3338513"/>
            <a:ext cx="1577975" cy="682625"/>
            <a:chOff x="3072" y="2018"/>
            <a:chExt cx="994" cy="430"/>
          </a:xfrm>
        </p:grpSpPr>
        <p:graphicFrame>
          <p:nvGraphicFramePr>
            <p:cNvPr id="45091" name="Object 38"/>
            <p:cNvGraphicFramePr>
              <a:graphicFrameLocks noChangeAspect="1"/>
            </p:cNvGraphicFramePr>
            <p:nvPr/>
          </p:nvGraphicFramePr>
          <p:xfrm>
            <a:off x="3448" y="2018"/>
            <a:ext cx="618" cy="340"/>
          </p:xfrm>
          <a:graphic>
            <a:graphicData uri="http://schemas.openxmlformats.org/presentationml/2006/ole">
              <mc:AlternateContent xmlns:mc="http://schemas.openxmlformats.org/markup-compatibility/2006">
                <mc:Choice xmlns:v="urn:schemas-microsoft-com:vml" Requires="v">
                  <p:oleObj spid="_x0000_s45142" name="公式" r:id="rId15" imgW="362123" imgH="190703" progId="Equation.3">
                    <p:embed/>
                  </p:oleObj>
                </mc:Choice>
                <mc:Fallback>
                  <p:oleObj name="公式" r:id="rId15" imgW="362123" imgH="190703"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48" y="2018"/>
                          <a:ext cx="618"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2" name="Line 39"/>
            <p:cNvSpPr>
              <a:spLocks noChangeShapeType="1"/>
            </p:cNvSpPr>
            <p:nvPr/>
          </p:nvSpPr>
          <p:spPr bwMode="auto">
            <a:xfrm flipH="1">
              <a:off x="3072" y="2256"/>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2216" name="Group 40"/>
          <p:cNvGrpSpPr>
            <a:grpSpLocks/>
          </p:cNvGrpSpPr>
          <p:nvPr/>
        </p:nvGrpSpPr>
        <p:grpSpPr bwMode="auto">
          <a:xfrm>
            <a:off x="3787775" y="3868738"/>
            <a:ext cx="1941513" cy="730250"/>
            <a:chOff x="2784" y="2352"/>
            <a:chExt cx="1223" cy="460"/>
          </a:xfrm>
        </p:grpSpPr>
        <p:graphicFrame>
          <p:nvGraphicFramePr>
            <p:cNvPr id="45089" name="Object 41"/>
            <p:cNvGraphicFramePr>
              <a:graphicFrameLocks noChangeAspect="1"/>
            </p:cNvGraphicFramePr>
            <p:nvPr/>
          </p:nvGraphicFramePr>
          <p:xfrm>
            <a:off x="3467" y="2472"/>
            <a:ext cx="540" cy="340"/>
          </p:xfrm>
          <a:graphic>
            <a:graphicData uri="http://schemas.openxmlformats.org/presentationml/2006/ole">
              <mc:AlternateContent xmlns:mc="http://schemas.openxmlformats.org/markup-compatibility/2006">
                <mc:Choice xmlns:v="urn:schemas-microsoft-com:vml" Requires="v">
                  <p:oleObj spid="_x0000_s45143" name="Equation" r:id="rId17" imgW="314120" imgH="190703" progId="Equation.DSMT4">
                    <p:embed/>
                  </p:oleObj>
                </mc:Choice>
                <mc:Fallback>
                  <p:oleObj name="Equation" r:id="rId17" imgW="314120" imgH="190703" progId="Equation.DSMT4">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67" y="2472"/>
                          <a:ext cx="5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0" name="Line 42"/>
            <p:cNvSpPr>
              <a:spLocks noChangeShapeType="1"/>
            </p:cNvSpPr>
            <p:nvPr/>
          </p:nvSpPr>
          <p:spPr bwMode="auto">
            <a:xfrm flipH="1" flipV="1">
              <a:off x="2784" y="2352"/>
              <a:ext cx="67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2225" name="Group 49"/>
          <p:cNvGrpSpPr>
            <a:grpSpLocks/>
          </p:cNvGrpSpPr>
          <p:nvPr/>
        </p:nvGrpSpPr>
        <p:grpSpPr bwMode="auto">
          <a:xfrm>
            <a:off x="3492500" y="4005263"/>
            <a:ext cx="1839913" cy="1100137"/>
            <a:chOff x="2200" y="2523"/>
            <a:chExt cx="1159" cy="693"/>
          </a:xfrm>
        </p:grpSpPr>
        <p:graphicFrame>
          <p:nvGraphicFramePr>
            <p:cNvPr id="45087" name="Object 47"/>
            <p:cNvGraphicFramePr>
              <a:graphicFrameLocks noChangeAspect="1"/>
            </p:cNvGraphicFramePr>
            <p:nvPr/>
          </p:nvGraphicFramePr>
          <p:xfrm>
            <a:off x="2799" y="2896"/>
            <a:ext cx="560" cy="320"/>
          </p:xfrm>
          <a:graphic>
            <a:graphicData uri="http://schemas.openxmlformats.org/presentationml/2006/ole">
              <mc:AlternateContent xmlns:mc="http://schemas.openxmlformats.org/markup-compatibility/2006">
                <mc:Choice xmlns:v="urn:schemas-microsoft-com:vml" Requires="v">
                  <p:oleObj spid="_x0000_s45144" name="Equation" r:id="rId19" imgW="323805" imgH="171252" progId="Equation.DSMT4">
                    <p:embed/>
                  </p:oleObj>
                </mc:Choice>
                <mc:Fallback>
                  <p:oleObj name="Equation" r:id="rId19" imgW="323805" imgH="171252" progId="Equation.DSMT4">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99" y="2896"/>
                          <a:ext cx="56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8" name="Line 48"/>
            <p:cNvSpPr>
              <a:spLocks noChangeShapeType="1"/>
            </p:cNvSpPr>
            <p:nvPr/>
          </p:nvSpPr>
          <p:spPr bwMode="auto">
            <a:xfrm flipH="1" flipV="1">
              <a:off x="2200" y="2523"/>
              <a:ext cx="581" cy="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562226" name="Object 50"/>
          <p:cNvGraphicFramePr>
            <a:graphicFrameLocks noChangeAspect="1"/>
          </p:cNvGraphicFramePr>
          <p:nvPr/>
        </p:nvGraphicFramePr>
        <p:xfrm>
          <a:off x="1042988" y="5788025"/>
          <a:ext cx="6273800" cy="608013"/>
        </p:xfrm>
        <a:graphic>
          <a:graphicData uri="http://schemas.openxmlformats.org/presentationml/2006/ole">
            <mc:AlternateContent xmlns:mc="http://schemas.openxmlformats.org/markup-compatibility/2006">
              <mc:Choice xmlns:v="urn:schemas-microsoft-com:vml" Requires="v">
                <p:oleObj spid="_x0000_s45145" name="Equation" r:id="rId21" imgW="2190842" imgH="190703" progId="Equation.DSMT4">
                  <p:embed/>
                </p:oleObj>
              </mc:Choice>
              <mc:Fallback>
                <p:oleObj name="Equation" r:id="rId21" imgW="2190842" imgH="190703" progId="Equation.DSMT4">
                  <p:embed/>
                  <p:pic>
                    <p:nvPicPr>
                      <p:cNvPr id="0"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42988" y="5788025"/>
                        <a:ext cx="6273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2194" name="AutoShape 18"/>
          <p:cNvSpPr>
            <a:spLocks noChangeArrowheads="1"/>
          </p:cNvSpPr>
          <p:nvPr/>
        </p:nvSpPr>
        <p:spPr bwMode="auto">
          <a:xfrm rot="10800000">
            <a:off x="3670300" y="3651250"/>
            <a:ext cx="614363" cy="282575"/>
          </a:xfrm>
          <a:prstGeom prst="roundRect">
            <a:avLst>
              <a:gd name="adj" fmla="val 16667"/>
            </a:avLst>
          </a:prstGeom>
          <a:noFill/>
          <a:ln w="38100">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2221" name="AutoShape 45"/>
          <p:cNvSpPr>
            <a:spLocks noChangeArrowheads="1"/>
          </p:cNvSpPr>
          <p:nvPr/>
        </p:nvSpPr>
        <p:spPr bwMode="auto">
          <a:xfrm rot="10800000">
            <a:off x="3276600" y="3644900"/>
            <a:ext cx="550863" cy="282575"/>
          </a:xfrm>
          <a:prstGeom prst="roundRect">
            <a:avLst>
              <a:gd name="adj" fmla="val 16667"/>
            </a:avLst>
          </a:prstGeom>
          <a:noFill/>
          <a:ln w="38100">
            <a:solidFill>
              <a:srgbClr val="0000FF"/>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85"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5086" name="Rectangle 33"/>
          <p:cNvSpPr>
            <a:spLocks noChangeArrowheads="1"/>
          </p:cNvSpPr>
          <p:nvPr/>
        </p:nvSpPr>
        <p:spPr bwMode="auto">
          <a:xfrm>
            <a:off x="222250" y="539750"/>
            <a:ext cx="29876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化简时遵循的原则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62178"/>
                                        </p:tgtEl>
                                        <p:attrNameLst>
                                          <p:attrName>style.visibility</p:attrName>
                                        </p:attrNameLst>
                                      </p:cBhvr>
                                      <p:to>
                                        <p:strVal val="visible"/>
                                      </p:to>
                                    </p:set>
                                    <p:animEffect transition="in" filter="strips(downRight)">
                                      <p:cBhvr>
                                        <p:cTn id="7" dur="500"/>
                                        <p:tgtEl>
                                          <p:spTgt spid="562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562181"/>
                                        </p:tgtEl>
                                        <p:attrNameLst>
                                          <p:attrName>style.visibility</p:attrName>
                                        </p:attrNameLst>
                                      </p:cBhvr>
                                      <p:to>
                                        <p:strVal val="visible"/>
                                      </p:to>
                                    </p:set>
                                    <p:animEffect transition="in" filter="wheel(4)">
                                      <p:cBhvr>
                                        <p:cTn id="12" dur="500"/>
                                        <p:tgtEl>
                                          <p:spTgt spid="562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62184"/>
                                        </p:tgtEl>
                                        <p:attrNameLst>
                                          <p:attrName>style.visibility</p:attrName>
                                        </p:attrNameLst>
                                      </p:cBhvr>
                                      <p:to>
                                        <p:strVal val="visible"/>
                                      </p:to>
                                    </p:set>
                                    <p:animEffect transition="in" filter="strips(downLeft)">
                                      <p:cBhvr>
                                        <p:cTn id="17" dur="500"/>
                                        <p:tgtEl>
                                          <p:spTgt spid="562184"/>
                                        </p:tgtEl>
                                      </p:cBhvr>
                                    </p:animEffect>
                                  </p:childTnLst>
                                </p:cTn>
                              </p:par>
                            </p:childTnLst>
                          </p:cTn>
                        </p:par>
                        <p:par>
                          <p:cTn id="18" fill="hold" nodeType="afterGroup">
                            <p:stCondLst>
                              <p:cond delay="500"/>
                            </p:stCondLst>
                            <p:childTnLst>
                              <p:par>
                                <p:cTn id="19" presetID="18" presetClass="entr" presetSubtype="12" fill="hold" grpId="0" nodeType="afterEffect">
                                  <p:stCondLst>
                                    <p:cond delay="0"/>
                                  </p:stCondLst>
                                  <p:childTnLst>
                                    <p:set>
                                      <p:cBhvr>
                                        <p:cTn id="20" dur="1" fill="hold">
                                          <p:stCondLst>
                                            <p:cond delay="0"/>
                                          </p:stCondLst>
                                        </p:cTn>
                                        <p:tgtEl>
                                          <p:spTgt spid="562185"/>
                                        </p:tgtEl>
                                        <p:attrNameLst>
                                          <p:attrName>style.visibility</p:attrName>
                                        </p:attrNameLst>
                                      </p:cBhvr>
                                      <p:to>
                                        <p:strVal val="visible"/>
                                      </p:to>
                                    </p:set>
                                    <p:animEffect transition="in" filter="strips(downLeft)">
                                      <p:cBhvr>
                                        <p:cTn id="21" dur="500"/>
                                        <p:tgtEl>
                                          <p:spTgt spid="562185"/>
                                        </p:tgtEl>
                                      </p:cBhvr>
                                    </p:animEffect>
                                  </p:childTnLst>
                                </p:cTn>
                              </p:par>
                            </p:childTnLst>
                          </p:cTn>
                        </p:par>
                        <p:par>
                          <p:cTn id="22" fill="hold" nodeType="afterGroup">
                            <p:stCondLst>
                              <p:cond delay="1000"/>
                            </p:stCondLst>
                            <p:childTnLst>
                              <p:par>
                                <p:cTn id="23" presetID="18" presetClass="entr" presetSubtype="12" fill="hold" grpId="0" nodeType="afterEffect">
                                  <p:stCondLst>
                                    <p:cond delay="0"/>
                                  </p:stCondLst>
                                  <p:childTnLst>
                                    <p:set>
                                      <p:cBhvr>
                                        <p:cTn id="24" dur="1" fill="hold">
                                          <p:stCondLst>
                                            <p:cond delay="0"/>
                                          </p:stCondLst>
                                        </p:cTn>
                                        <p:tgtEl>
                                          <p:spTgt spid="562186"/>
                                        </p:tgtEl>
                                        <p:attrNameLst>
                                          <p:attrName>style.visibility</p:attrName>
                                        </p:attrNameLst>
                                      </p:cBhvr>
                                      <p:to>
                                        <p:strVal val="visible"/>
                                      </p:to>
                                    </p:set>
                                    <p:animEffect transition="in" filter="strips(downLeft)">
                                      <p:cBhvr>
                                        <p:cTn id="25" dur="500"/>
                                        <p:tgtEl>
                                          <p:spTgt spid="562186"/>
                                        </p:tgtEl>
                                      </p:cBhvr>
                                    </p:animEffect>
                                  </p:childTnLst>
                                </p:cTn>
                              </p:par>
                            </p:childTnLst>
                          </p:cTn>
                        </p:par>
                        <p:par>
                          <p:cTn id="26" fill="hold" nodeType="afterGroup">
                            <p:stCondLst>
                              <p:cond delay="1500"/>
                            </p:stCondLst>
                            <p:childTnLst>
                              <p:par>
                                <p:cTn id="27" presetID="18" presetClass="entr" presetSubtype="12" fill="hold" grpId="0" nodeType="afterEffect">
                                  <p:stCondLst>
                                    <p:cond delay="0"/>
                                  </p:stCondLst>
                                  <p:childTnLst>
                                    <p:set>
                                      <p:cBhvr>
                                        <p:cTn id="28" dur="1" fill="hold">
                                          <p:stCondLst>
                                            <p:cond delay="0"/>
                                          </p:stCondLst>
                                        </p:cTn>
                                        <p:tgtEl>
                                          <p:spTgt spid="562187"/>
                                        </p:tgtEl>
                                        <p:attrNameLst>
                                          <p:attrName>style.visibility</p:attrName>
                                        </p:attrNameLst>
                                      </p:cBhvr>
                                      <p:to>
                                        <p:strVal val="visible"/>
                                      </p:to>
                                    </p:set>
                                    <p:animEffect transition="in" filter="strips(downLeft)">
                                      <p:cBhvr>
                                        <p:cTn id="29" dur="500"/>
                                        <p:tgtEl>
                                          <p:spTgt spid="562187"/>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562188"/>
                                        </p:tgtEl>
                                        <p:attrNameLst>
                                          <p:attrName>style.visibility</p:attrName>
                                        </p:attrNameLst>
                                      </p:cBhvr>
                                      <p:to>
                                        <p:strVal val="visible"/>
                                      </p:to>
                                    </p:set>
                                    <p:animEffect transition="in" filter="strips(downLeft)">
                                      <p:cBhvr>
                                        <p:cTn id="32" dur="500"/>
                                        <p:tgtEl>
                                          <p:spTgt spid="562188"/>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562189"/>
                                        </p:tgtEl>
                                        <p:attrNameLst>
                                          <p:attrName>style.visibility</p:attrName>
                                        </p:attrNameLst>
                                      </p:cBhvr>
                                      <p:to>
                                        <p:strVal val="visible"/>
                                      </p:to>
                                    </p:set>
                                    <p:animEffect transition="in" filter="strips(downLeft)">
                                      <p:cBhvr>
                                        <p:cTn id="35" dur="500"/>
                                        <p:tgtEl>
                                          <p:spTgt spid="562189"/>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562190"/>
                                        </p:tgtEl>
                                        <p:attrNameLst>
                                          <p:attrName>style.visibility</p:attrName>
                                        </p:attrNameLst>
                                      </p:cBhvr>
                                      <p:to>
                                        <p:strVal val="visible"/>
                                      </p:to>
                                    </p:set>
                                    <p:animEffect transition="in" filter="strips(downLeft)">
                                      <p:cBhvr>
                                        <p:cTn id="38" dur="500"/>
                                        <p:tgtEl>
                                          <p:spTgt spid="562190"/>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562191"/>
                                        </p:tgtEl>
                                        <p:attrNameLst>
                                          <p:attrName>style.visibility</p:attrName>
                                        </p:attrNameLst>
                                      </p:cBhvr>
                                      <p:to>
                                        <p:strVal val="visible"/>
                                      </p:to>
                                    </p:set>
                                    <p:animEffect transition="in" filter="strips(downLeft)">
                                      <p:cBhvr>
                                        <p:cTn id="41" dur="500"/>
                                        <p:tgtEl>
                                          <p:spTgt spid="562191"/>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562192"/>
                                        </p:tgtEl>
                                        <p:attrNameLst>
                                          <p:attrName>style.visibility</p:attrName>
                                        </p:attrNameLst>
                                      </p:cBhvr>
                                      <p:to>
                                        <p:strVal val="visible"/>
                                      </p:to>
                                    </p:set>
                                    <p:animEffect transition="in" filter="strips(downLeft)">
                                      <p:cBhvr>
                                        <p:cTn id="44" dur="500"/>
                                        <p:tgtEl>
                                          <p:spTgt spid="562192"/>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562193"/>
                                        </p:tgtEl>
                                        <p:attrNameLst>
                                          <p:attrName>style.visibility</p:attrName>
                                        </p:attrNameLst>
                                      </p:cBhvr>
                                      <p:to>
                                        <p:strVal val="visible"/>
                                      </p:to>
                                    </p:set>
                                    <p:animEffect transition="in" filter="strips(downLeft)">
                                      <p:cBhvr>
                                        <p:cTn id="47" dur="500"/>
                                        <p:tgtEl>
                                          <p:spTgt spid="5621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562195"/>
                                        </p:tgtEl>
                                        <p:attrNameLst>
                                          <p:attrName>style.visibility</p:attrName>
                                        </p:attrNameLst>
                                      </p:cBhvr>
                                      <p:to>
                                        <p:strVal val="visible"/>
                                      </p:to>
                                    </p:set>
                                    <p:animEffect transition="in" filter="strips(downLeft)">
                                      <p:cBhvr>
                                        <p:cTn id="52" dur="500"/>
                                        <p:tgtEl>
                                          <p:spTgt spid="5621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562203"/>
                                        </p:tgtEl>
                                        <p:attrNameLst>
                                          <p:attrName>style.visibility</p:attrName>
                                        </p:attrNameLst>
                                      </p:cBhvr>
                                      <p:to>
                                        <p:strVal val="visible"/>
                                      </p:to>
                                    </p:set>
                                    <p:animEffect transition="in" filter="strips(downRight)">
                                      <p:cBhvr>
                                        <p:cTn id="57" dur="500"/>
                                        <p:tgtEl>
                                          <p:spTgt spid="5622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nodeType="clickEffect">
                                  <p:stCondLst>
                                    <p:cond delay="0"/>
                                  </p:stCondLst>
                                  <p:childTnLst>
                                    <p:set>
                                      <p:cBhvr>
                                        <p:cTn id="61" dur="1" fill="hold">
                                          <p:stCondLst>
                                            <p:cond delay="0"/>
                                          </p:stCondLst>
                                        </p:cTn>
                                        <p:tgtEl>
                                          <p:spTgt spid="562199"/>
                                        </p:tgtEl>
                                        <p:attrNameLst>
                                          <p:attrName>style.visibility</p:attrName>
                                        </p:attrNameLst>
                                      </p:cBhvr>
                                      <p:to>
                                        <p:strVal val="visible"/>
                                      </p:to>
                                    </p:set>
                                    <p:animEffect transition="in" filter="strips(downLeft)">
                                      <p:cBhvr>
                                        <p:cTn id="62" dur="500"/>
                                        <p:tgtEl>
                                          <p:spTgt spid="56219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562206"/>
                                        </p:tgtEl>
                                        <p:attrNameLst>
                                          <p:attrName>style.visibility</p:attrName>
                                        </p:attrNameLst>
                                      </p:cBhvr>
                                      <p:to>
                                        <p:strVal val="visible"/>
                                      </p:to>
                                    </p:set>
                                    <p:animEffect transition="in" filter="strips(downRight)">
                                      <p:cBhvr>
                                        <p:cTn id="67" dur="500"/>
                                        <p:tgtEl>
                                          <p:spTgt spid="5622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562196"/>
                                        </p:tgtEl>
                                        <p:attrNameLst>
                                          <p:attrName>style.visibility</p:attrName>
                                        </p:attrNameLst>
                                      </p:cBhvr>
                                      <p:to>
                                        <p:strVal val="visible"/>
                                      </p:to>
                                    </p:set>
                                    <p:animEffect transition="in" filter="strips(downLeft)">
                                      <p:cBhvr>
                                        <p:cTn id="72" dur="500"/>
                                        <p:tgtEl>
                                          <p:spTgt spid="5621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562210"/>
                                        </p:tgtEl>
                                        <p:attrNameLst>
                                          <p:attrName>style.visibility</p:attrName>
                                        </p:attrNameLst>
                                      </p:cBhvr>
                                      <p:to>
                                        <p:strVal val="visible"/>
                                      </p:to>
                                    </p:set>
                                    <p:animEffect transition="in" filter="strips(downRight)">
                                      <p:cBhvr>
                                        <p:cTn id="77" dur="500"/>
                                        <p:tgtEl>
                                          <p:spTgt spid="5622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12" fill="hold" grpId="0" nodeType="clickEffect">
                                  <p:stCondLst>
                                    <p:cond delay="0"/>
                                  </p:stCondLst>
                                  <p:childTnLst>
                                    <p:set>
                                      <p:cBhvr>
                                        <p:cTn id="81" dur="1" fill="hold">
                                          <p:stCondLst>
                                            <p:cond delay="0"/>
                                          </p:stCondLst>
                                        </p:cTn>
                                        <p:tgtEl>
                                          <p:spTgt spid="562202"/>
                                        </p:tgtEl>
                                        <p:attrNameLst>
                                          <p:attrName>style.visibility</p:attrName>
                                        </p:attrNameLst>
                                      </p:cBhvr>
                                      <p:to>
                                        <p:strVal val="visible"/>
                                      </p:to>
                                    </p:set>
                                    <p:animEffect transition="in" filter="strips(downLeft)">
                                      <p:cBhvr>
                                        <p:cTn id="82" dur="500"/>
                                        <p:tgtEl>
                                          <p:spTgt spid="56220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nodeType="clickEffect">
                                  <p:stCondLst>
                                    <p:cond delay="0"/>
                                  </p:stCondLst>
                                  <p:childTnLst>
                                    <p:set>
                                      <p:cBhvr>
                                        <p:cTn id="86" dur="1" fill="hold">
                                          <p:stCondLst>
                                            <p:cond delay="0"/>
                                          </p:stCondLst>
                                        </p:cTn>
                                        <p:tgtEl>
                                          <p:spTgt spid="562213"/>
                                        </p:tgtEl>
                                        <p:attrNameLst>
                                          <p:attrName>style.visibility</p:attrName>
                                        </p:attrNameLst>
                                      </p:cBhvr>
                                      <p:to>
                                        <p:strVal val="visible"/>
                                      </p:to>
                                    </p:set>
                                    <p:animEffect transition="in" filter="strips(downRight)">
                                      <p:cBhvr>
                                        <p:cTn id="87" dur="500"/>
                                        <p:tgtEl>
                                          <p:spTgt spid="5622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562194"/>
                                        </p:tgtEl>
                                        <p:attrNameLst>
                                          <p:attrName>style.visibility</p:attrName>
                                        </p:attrNameLst>
                                      </p:cBhvr>
                                      <p:to>
                                        <p:strVal val="visible"/>
                                      </p:to>
                                    </p:set>
                                    <p:animEffect transition="in" filter="strips(downLeft)">
                                      <p:cBhvr>
                                        <p:cTn id="92" dur="500"/>
                                        <p:tgtEl>
                                          <p:spTgt spid="56219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6" fill="hold" nodeType="clickEffect">
                                  <p:stCondLst>
                                    <p:cond delay="0"/>
                                  </p:stCondLst>
                                  <p:childTnLst>
                                    <p:set>
                                      <p:cBhvr>
                                        <p:cTn id="96" dur="1" fill="hold">
                                          <p:stCondLst>
                                            <p:cond delay="0"/>
                                          </p:stCondLst>
                                        </p:cTn>
                                        <p:tgtEl>
                                          <p:spTgt spid="562216"/>
                                        </p:tgtEl>
                                        <p:attrNameLst>
                                          <p:attrName>style.visibility</p:attrName>
                                        </p:attrNameLst>
                                      </p:cBhvr>
                                      <p:to>
                                        <p:strVal val="visible"/>
                                      </p:to>
                                    </p:set>
                                    <p:animEffect transition="in" filter="strips(downRight)">
                                      <p:cBhvr>
                                        <p:cTn id="97" dur="500"/>
                                        <p:tgtEl>
                                          <p:spTgt spid="5622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562198"/>
                                        </p:tgtEl>
                                        <p:attrNameLst>
                                          <p:attrName>style.visibility</p:attrName>
                                        </p:attrNameLst>
                                      </p:cBhvr>
                                      <p:to>
                                        <p:strVal val="visible"/>
                                      </p:to>
                                    </p:set>
                                    <p:animEffect transition="in" filter="blinds(horizontal)">
                                      <p:cBhvr>
                                        <p:cTn id="102" dur="500"/>
                                        <p:tgtEl>
                                          <p:spTgt spid="56219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12" fill="hold" grpId="0" nodeType="clickEffect">
                                  <p:stCondLst>
                                    <p:cond delay="0"/>
                                  </p:stCondLst>
                                  <p:childTnLst>
                                    <p:set>
                                      <p:cBhvr>
                                        <p:cTn id="106" dur="1" fill="hold">
                                          <p:stCondLst>
                                            <p:cond delay="0"/>
                                          </p:stCondLst>
                                        </p:cTn>
                                        <p:tgtEl>
                                          <p:spTgt spid="562221"/>
                                        </p:tgtEl>
                                        <p:attrNameLst>
                                          <p:attrName>style.visibility</p:attrName>
                                        </p:attrNameLst>
                                      </p:cBhvr>
                                      <p:to>
                                        <p:strVal val="visible"/>
                                      </p:to>
                                    </p:set>
                                    <p:animEffect transition="in" filter="strips(downLeft)">
                                      <p:cBhvr>
                                        <p:cTn id="107" dur="500"/>
                                        <p:tgtEl>
                                          <p:spTgt spid="56222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nodeType="clickEffect">
                                  <p:stCondLst>
                                    <p:cond delay="0"/>
                                  </p:stCondLst>
                                  <p:childTnLst>
                                    <p:set>
                                      <p:cBhvr>
                                        <p:cTn id="111" dur="1" fill="hold">
                                          <p:stCondLst>
                                            <p:cond delay="0"/>
                                          </p:stCondLst>
                                        </p:cTn>
                                        <p:tgtEl>
                                          <p:spTgt spid="562225"/>
                                        </p:tgtEl>
                                        <p:attrNameLst>
                                          <p:attrName>style.visibility</p:attrName>
                                        </p:attrNameLst>
                                      </p:cBhvr>
                                      <p:to>
                                        <p:strVal val="visible"/>
                                      </p:to>
                                    </p:set>
                                    <p:animEffect transition="in" filter="wipe(down)">
                                      <p:cBhvr>
                                        <p:cTn id="112" dur="500"/>
                                        <p:tgtEl>
                                          <p:spTgt spid="56222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562226"/>
                                        </p:tgtEl>
                                        <p:attrNameLst>
                                          <p:attrName>style.visibility</p:attrName>
                                        </p:attrNameLst>
                                      </p:cBhvr>
                                      <p:to>
                                        <p:strVal val="visible"/>
                                      </p:to>
                                    </p:set>
                                    <p:animEffect transition="in" filter="blinds(horizontal)">
                                      <p:cBhvr>
                                        <p:cTn id="117" dur="500"/>
                                        <p:tgtEl>
                                          <p:spTgt spid="56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4" grpId="0" autoUpdateAnimBg="0"/>
      <p:bldP spid="562185" grpId="0" autoUpdateAnimBg="0"/>
      <p:bldP spid="562186" grpId="0" autoUpdateAnimBg="0"/>
      <p:bldP spid="562187" grpId="0" autoUpdateAnimBg="0"/>
      <p:bldP spid="562188" grpId="0" autoUpdateAnimBg="0"/>
      <p:bldP spid="562189" grpId="0" autoUpdateAnimBg="0"/>
      <p:bldP spid="562190" grpId="0" autoUpdateAnimBg="0"/>
      <p:bldP spid="562191" grpId="0" autoUpdateAnimBg="0"/>
      <p:bldP spid="562192" grpId="0" autoUpdateAnimBg="0"/>
      <p:bldP spid="562193" grpId="0" autoUpdateAnimBg="0"/>
      <p:bldP spid="562195" grpId="0" animBg="1"/>
      <p:bldP spid="562196" grpId="0" animBg="1"/>
      <p:bldP spid="562202" grpId="0" animBg="1"/>
      <p:bldP spid="562194" grpId="0" animBg="1"/>
      <p:bldP spid="5622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15875"/>
            <a:ext cx="69135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rgbClr val="CC0000"/>
                </a:solidFill>
                <a:latin typeface="Times New Roman" panose="02020603050405020304" pitchFamily="18" charset="0"/>
                <a:ea typeface="楷体_GB2312" pitchFamily="49" charset="-122"/>
              </a:rPr>
              <a:t>2.1</a:t>
            </a:r>
            <a:r>
              <a:rPr kumimoji="1" lang="en-US" altLang="zh-CN" sz="3600">
                <a:solidFill>
                  <a:srgbClr val="CC0000"/>
                </a:solidFill>
                <a:latin typeface="楷体_GB2312" pitchFamily="49" charset="-122"/>
                <a:ea typeface="楷体_GB2312" pitchFamily="49" charset="-122"/>
              </a:rPr>
              <a:t>  </a:t>
            </a:r>
            <a:r>
              <a:rPr kumimoji="1" lang="zh-CN" altLang="en-US" sz="3600">
                <a:solidFill>
                  <a:srgbClr val="CC0000"/>
                </a:solidFill>
                <a:latin typeface="楷体_GB2312" pitchFamily="49" charset="-122"/>
                <a:ea typeface="楷体_GB2312" pitchFamily="49" charset="-122"/>
              </a:rPr>
              <a:t>逻辑代数的基本定律与规则</a:t>
            </a:r>
          </a:p>
        </p:txBody>
      </p:sp>
      <p:sp>
        <p:nvSpPr>
          <p:cNvPr id="535555" name="Rectangle 3"/>
          <p:cNvSpPr>
            <a:spLocks noChangeArrowheads="1"/>
          </p:cNvSpPr>
          <p:nvPr/>
        </p:nvSpPr>
        <p:spPr bwMode="auto">
          <a:xfrm>
            <a:off x="34925" y="1255713"/>
            <a:ext cx="8966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75000"/>
              </a:lnSpc>
            </a:pP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逻辑代数</a:t>
            </a:r>
            <a:r>
              <a:rPr kumimoji="1" lang="zh-CN" altLang="en-US" sz="2400">
                <a:solidFill>
                  <a:srgbClr val="000066"/>
                </a:solidFill>
                <a:latin typeface="楷体_GB2312" pitchFamily="49" charset="-122"/>
                <a:ea typeface="楷体_GB2312" pitchFamily="49" charset="-122"/>
              </a:rPr>
              <a:t>又称布尔代数</a:t>
            </a:r>
            <a:r>
              <a:rPr kumimoji="1" lang="en-US" altLang="zh-CN" sz="2400">
                <a:solidFill>
                  <a:srgbClr val="000099"/>
                </a:solidFill>
                <a:latin typeface="楷体_GB2312" pitchFamily="49" charset="-122"/>
                <a:ea typeface="楷体_GB2312" pitchFamily="49" charset="-122"/>
              </a:rPr>
              <a:t>,1854</a:t>
            </a:r>
            <a:r>
              <a:rPr kumimoji="1" lang="zh-CN" altLang="en-US" sz="2400">
                <a:solidFill>
                  <a:srgbClr val="000099"/>
                </a:solidFill>
                <a:latin typeface="楷体_GB2312" pitchFamily="49" charset="-122"/>
                <a:ea typeface="楷体_GB2312" pitchFamily="49" charset="-122"/>
              </a:rPr>
              <a:t>年问世，用于开关和继电器网络的分析和化简，随着半导体开关器件的出现，</a:t>
            </a:r>
            <a:r>
              <a:rPr lang="zh-CN" altLang="en-US" sz="2400">
                <a:solidFill>
                  <a:srgbClr val="000066"/>
                </a:solidFill>
                <a:latin typeface="Tahoma" panose="020B0604030504040204" pitchFamily="34" charset="0"/>
                <a:ea typeface="楷体_GB2312" pitchFamily="49" charset="-122"/>
              </a:rPr>
              <a:t>它称为分析和设计现代数字逻辑电路不可缺少的数学工具。可以把逻辑电路输入、输出之间的关系用代数方程表示出来。</a:t>
            </a:r>
          </a:p>
        </p:txBody>
      </p:sp>
      <p:sp>
        <p:nvSpPr>
          <p:cNvPr id="535556" name="Text Box 4"/>
          <p:cNvSpPr txBox="1">
            <a:spLocks noChangeArrowheads="1"/>
          </p:cNvSpPr>
          <p:nvPr/>
        </p:nvSpPr>
        <p:spPr bwMode="auto">
          <a:xfrm>
            <a:off x="180975" y="4203700"/>
            <a:ext cx="8820150" cy="13858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75000"/>
              </a:lnSpc>
            </a:pPr>
            <a:r>
              <a:rPr lang="en-US" altLang="zh-CN" sz="2400">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逻辑代数有一系列的定律、定理和规则，用于对数学表达式进行处理，以完成对逻辑电路的化简、变换、分析和设计。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5555"/>
                                        </p:tgtEl>
                                        <p:attrNameLst>
                                          <p:attrName>style.visibility</p:attrName>
                                        </p:attrNameLst>
                                      </p:cBhvr>
                                      <p:to>
                                        <p:strVal val="visible"/>
                                      </p:to>
                                    </p:set>
                                    <p:animEffect transition="in" filter="wipe(up)">
                                      <p:cBhvr>
                                        <p:cTn id="7" dur="500"/>
                                        <p:tgtEl>
                                          <p:spTgt spid="535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5556"/>
                                        </p:tgtEl>
                                        <p:attrNameLst>
                                          <p:attrName>style.visibility</p:attrName>
                                        </p:attrNameLst>
                                      </p:cBhvr>
                                      <p:to>
                                        <p:strVal val="visible"/>
                                      </p:to>
                                    </p:set>
                                    <p:animEffect transition="in" filter="wipe(up)">
                                      <p:cBhvr>
                                        <p:cTn id="12" dur="500"/>
                                        <p:tgtEl>
                                          <p:spTgt spid="53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p:bldP spid="53555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63202" name="Object 2"/>
          <p:cNvGraphicFramePr>
            <a:graphicFrameLocks noGrp="1" noChangeAspect="1"/>
          </p:cNvGraphicFramePr>
          <p:nvPr>
            <p:ph sz="quarter" idx="2"/>
          </p:nvPr>
        </p:nvGraphicFramePr>
        <p:xfrm>
          <a:off x="520700" y="4303713"/>
          <a:ext cx="1016000" cy="431800"/>
        </p:xfrm>
        <a:graphic>
          <a:graphicData uri="http://schemas.openxmlformats.org/presentationml/2006/ole">
            <mc:AlternateContent xmlns:mc="http://schemas.openxmlformats.org/markup-compatibility/2006">
              <mc:Choice xmlns:v="urn:schemas-microsoft-com:vml" Requires="v">
                <p:oleObj spid="_x0000_s46190" name="公式" r:id="rId3" imgW="476233" imgH="190703" progId="Equation.3">
                  <p:embed/>
                </p:oleObj>
              </mc:Choice>
              <mc:Fallback>
                <p:oleObj name="公式" r:id="rId3" imgW="476233" imgH="19070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303713"/>
                        <a:ext cx="1016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203" name="Group 3"/>
          <p:cNvGrpSpPr>
            <a:grpSpLocks/>
          </p:cNvGrpSpPr>
          <p:nvPr/>
        </p:nvGrpSpPr>
        <p:grpSpPr bwMode="auto">
          <a:xfrm>
            <a:off x="1809750" y="2774950"/>
            <a:ext cx="2384425" cy="2339975"/>
            <a:chOff x="1775" y="1565"/>
            <a:chExt cx="1502" cy="1474"/>
          </a:xfrm>
        </p:grpSpPr>
        <p:sp>
          <p:nvSpPr>
            <p:cNvPr id="46152" name="AutoShape 4"/>
            <p:cNvSpPr>
              <a:spLocks noChangeArrowheads="1"/>
            </p:cNvSpPr>
            <p:nvPr/>
          </p:nvSpPr>
          <p:spPr bwMode="auto">
            <a:xfrm>
              <a:off x="1775" y="1565"/>
              <a:ext cx="1502" cy="1474"/>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6153" name="Object 5"/>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46191" name="图片" r:id="rId5" imgW="1881992" imgH="1838932" progId="Word.Picture.8">
                    <p:embed/>
                  </p:oleObj>
                </mc:Choice>
                <mc:Fallback>
                  <p:oleObj name="图片" r:id="rId5" imgW="1881992" imgH="1838932"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63206" name="Object 6"/>
          <p:cNvGraphicFramePr>
            <a:graphicFrameLocks noChangeAspect="1"/>
          </p:cNvGraphicFramePr>
          <p:nvPr/>
        </p:nvGraphicFramePr>
        <p:xfrm>
          <a:off x="520700" y="3746500"/>
          <a:ext cx="558800" cy="406400"/>
        </p:xfrm>
        <a:graphic>
          <a:graphicData uri="http://schemas.openxmlformats.org/presentationml/2006/ole">
            <mc:AlternateContent xmlns:mc="http://schemas.openxmlformats.org/markup-compatibility/2006">
              <mc:Choice xmlns:v="urn:schemas-microsoft-com:vml" Requires="v">
                <p:oleObj spid="_x0000_s46192" name="公式" r:id="rId7" imgW="247591" imgH="171252" progId="Equation.3">
                  <p:embed/>
                </p:oleObj>
              </mc:Choice>
              <mc:Fallback>
                <p:oleObj name="公式" r:id="rId7" imgW="247591" imgH="17125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700" y="3746500"/>
                        <a:ext cx="558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07" name="Object 7"/>
          <p:cNvGraphicFramePr>
            <a:graphicFrameLocks noChangeAspect="1"/>
          </p:cNvGraphicFramePr>
          <p:nvPr/>
        </p:nvGraphicFramePr>
        <p:xfrm>
          <a:off x="8320088" y="3328988"/>
          <a:ext cx="330200" cy="406400"/>
        </p:xfrm>
        <a:graphic>
          <a:graphicData uri="http://schemas.openxmlformats.org/presentationml/2006/ole">
            <mc:AlternateContent xmlns:mc="http://schemas.openxmlformats.org/markup-compatibility/2006">
              <mc:Choice xmlns:v="urn:schemas-microsoft-com:vml" Requires="v">
                <p:oleObj spid="_x0000_s46193" name="公式" r:id="rId9" imgW="133480" imgH="171252" progId="Equation.3">
                  <p:embed/>
                </p:oleObj>
              </mc:Choice>
              <mc:Fallback>
                <p:oleObj name="公式" r:id="rId9" imgW="133480" imgH="17125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0088" y="3328988"/>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08" name="Object 8"/>
          <p:cNvGraphicFramePr>
            <a:graphicFrameLocks noChangeAspect="1"/>
          </p:cNvGraphicFramePr>
          <p:nvPr/>
        </p:nvGraphicFramePr>
        <p:xfrm>
          <a:off x="520700" y="3163888"/>
          <a:ext cx="787400" cy="431800"/>
        </p:xfrm>
        <a:graphic>
          <a:graphicData uri="http://schemas.openxmlformats.org/presentationml/2006/ole">
            <mc:AlternateContent xmlns:mc="http://schemas.openxmlformats.org/markup-compatibility/2006">
              <mc:Choice xmlns:v="urn:schemas-microsoft-com:vml" Requires="v">
                <p:oleObj spid="_x0000_s46194" name="公式" r:id="rId11" imgW="362123" imgH="190703" progId="Equation.3">
                  <p:embed/>
                </p:oleObj>
              </mc:Choice>
              <mc:Fallback>
                <p:oleObj name="公式" r:id="rId11" imgW="362123" imgH="19070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700" y="3163888"/>
                        <a:ext cx="787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09" name="Object 9"/>
          <p:cNvGraphicFramePr>
            <a:graphicFrameLocks noChangeAspect="1"/>
          </p:cNvGraphicFramePr>
          <p:nvPr/>
        </p:nvGraphicFramePr>
        <p:xfrm>
          <a:off x="520700" y="2581275"/>
          <a:ext cx="787400" cy="431800"/>
        </p:xfrm>
        <a:graphic>
          <a:graphicData uri="http://schemas.openxmlformats.org/presentationml/2006/ole">
            <mc:AlternateContent xmlns:mc="http://schemas.openxmlformats.org/markup-compatibility/2006">
              <mc:Choice xmlns:v="urn:schemas-microsoft-com:vml" Requires="v">
                <p:oleObj spid="_x0000_s46195" name="公式" r:id="rId13" imgW="362123" imgH="190703" progId="Equation.3">
                  <p:embed/>
                </p:oleObj>
              </mc:Choice>
              <mc:Fallback>
                <p:oleObj name="公式" r:id="rId13" imgW="362123" imgH="190703"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700" y="2581275"/>
                        <a:ext cx="787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10" name="Object 10"/>
          <p:cNvGraphicFramePr>
            <a:graphicFrameLocks noGrp="1" noChangeAspect="1"/>
          </p:cNvGraphicFramePr>
          <p:nvPr>
            <p:ph sz="quarter" idx="4"/>
          </p:nvPr>
        </p:nvGraphicFramePr>
        <p:xfrm>
          <a:off x="8131175" y="4156075"/>
          <a:ext cx="558800" cy="406400"/>
        </p:xfrm>
        <a:graphic>
          <a:graphicData uri="http://schemas.openxmlformats.org/presentationml/2006/ole">
            <mc:AlternateContent xmlns:mc="http://schemas.openxmlformats.org/markup-compatibility/2006">
              <mc:Choice xmlns:v="urn:schemas-microsoft-com:vml" Requires="v">
                <p:oleObj spid="_x0000_s46196" name="公式" r:id="rId15" imgW="247591" imgH="171252" progId="Equation.3">
                  <p:embed/>
                </p:oleObj>
              </mc:Choice>
              <mc:Fallback>
                <p:oleObj name="公式" r:id="rId15" imgW="247591" imgH="17125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31175" y="4156075"/>
                        <a:ext cx="558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11" name="Object 11"/>
          <p:cNvGraphicFramePr>
            <a:graphicFrameLocks noChangeAspect="1"/>
          </p:cNvGraphicFramePr>
          <p:nvPr/>
        </p:nvGraphicFramePr>
        <p:xfrm>
          <a:off x="3511550" y="5314950"/>
          <a:ext cx="2176463" cy="563563"/>
        </p:xfrm>
        <a:graphic>
          <a:graphicData uri="http://schemas.openxmlformats.org/presentationml/2006/ole">
            <mc:AlternateContent xmlns:mc="http://schemas.openxmlformats.org/markup-compatibility/2006">
              <mc:Choice xmlns:v="urn:schemas-microsoft-com:vml" Requires="v">
                <p:oleObj spid="_x0000_s46197" name="Equation" r:id="rId17" imgW="723824" imgH="161949" progId="Equation.DSMT4">
                  <p:embed/>
                </p:oleObj>
              </mc:Choice>
              <mc:Fallback>
                <p:oleObj name="Equation" r:id="rId17" imgW="723824" imgH="161949"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1550" y="5314950"/>
                        <a:ext cx="21764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12" name="Object 12"/>
          <p:cNvGraphicFramePr>
            <a:graphicFrameLocks noChangeAspect="1"/>
          </p:cNvGraphicFramePr>
          <p:nvPr/>
        </p:nvGraphicFramePr>
        <p:xfrm>
          <a:off x="520700" y="4887913"/>
          <a:ext cx="762000" cy="431800"/>
        </p:xfrm>
        <a:graphic>
          <a:graphicData uri="http://schemas.openxmlformats.org/presentationml/2006/ole">
            <mc:AlternateContent xmlns:mc="http://schemas.openxmlformats.org/markup-compatibility/2006">
              <mc:Choice xmlns:v="urn:schemas-microsoft-com:vml" Requires="v">
                <p:oleObj spid="_x0000_s46198" name="Equation" r:id="rId19" imgW="352438" imgH="190703" progId="Equation.3">
                  <p:embed/>
                </p:oleObj>
              </mc:Choice>
              <mc:Fallback>
                <p:oleObj name="Equation" r:id="rId19" imgW="352438" imgH="190703"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0700" y="4887913"/>
                        <a:ext cx="762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213" name="Group 13"/>
          <p:cNvGrpSpPr>
            <a:grpSpLocks/>
          </p:cNvGrpSpPr>
          <p:nvPr/>
        </p:nvGrpSpPr>
        <p:grpSpPr bwMode="auto">
          <a:xfrm>
            <a:off x="1282700" y="2881313"/>
            <a:ext cx="1966913" cy="844550"/>
            <a:chOff x="960" y="1632"/>
            <a:chExt cx="1239" cy="532"/>
          </a:xfrm>
        </p:grpSpPr>
        <p:grpSp>
          <p:nvGrpSpPr>
            <p:cNvPr id="46146" name="Group 14"/>
            <p:cNvGrpSpPr>
              <a:grpSpLocks/>
            </p:cNvGrpSpPr>
            <p:nvPr/>
          </p:nvGrpSpPr>
          <p:grpSpPr bwMode="auto">
            <a:xfrm>
              <a:off x="1718" y="1933"/>
              <a:ext cx="481" cy="231"/>
              <a:chOff x="1718" y="1933"/>
              <a:chExt cx="481" cy="231"/>
            </a:xfrm>
          </p:grpSpPr>
          <p:grpSp>
            <p:nvGrpSpPr>
              <p:cNvPr id="46148" name="Group 15"/>
              <p:cNvGrpSpPr>
                <a:grpSpLocks/>
              </p:cNvGrpSpPr>
              <p:nvPr/>
            </p:nvGrpSpPr>
            <p:grpSpPr bwMode="auto">
              <a:xfrm>
                <a:off x="1718" y="1933"/>
                <a:ext cx="481" cy="231"/>
                <a:chOff x="1718" y="1933"/>
                <a:chExt cx="481" cy="231"/>
              </a:xfrm>
            </p:grpSpPr>
            <p:sp>
              <p:nvSpPr>
                <p:cNvPr id="46150" name="Text Box 16"/>
                <p:cNvSpPr txBox="1">
                  <a:spLocks noChangeArrowheads="1"/>
                </p:cNvSpPr>
                <p:nvPr/>
              </p:nvSpPr>
              <p:spPr bwMode="auto">
                <a:xfrm>
                  <a:off x="1944" y="1933"/>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51" name="Text Box 17"/>
                <p:cNvSpPr txBox="1">
                  <a:spLocks noChangeArrowheads="1"/>
                </p:cNvSpPr>
                <p:nvPr/>
              </p:nvSpPr>
              <p:spPr bwMode="auto">
                <a:xfrm>
                  <a:off x="1718" y="1933"/>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grpSp>
          <p:sp>
            <p:nvSpPr>
              <p:cNvPr id="46149" name="AutoShape 18"/>
              <p:cNvSpPr>
                <a:spLocks noChangeArrowheads="1"/>
              </p:cNvSpPr>
              <p:nvPr/>
            </p:nvSpPr>
            <p:spPr bwMode="auto">
              <a:xfrm rot="10800000">
                <a:off x="1774" y="1962"/>
                <a:ext cx="347" cy="178"/>
              </a:xfrm>
              <a:prstGeom prst="roundRect">
                <a:avLst>
                  <a:gd name="adj" fmla="val 16667"/>
                </a:avLst>
              </a:pr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6147" name="Line 19"/>
            <p:cNvSpPr>
              <a:spLocks noChangeShapeType="1"/>
            </p:cNvSpPr>
            <p:nvPr/>
          </p:nvSpPr>
          <p:spPr bwMode="auto">
            <a:xfrm>
              <a:off x="960" y="1632"/>
              <a:ext cx="816"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3220" name="Group 20"/>
          <p:cNvGrpSpPr>
            <a:grpSpLocks/>
          </p:cNvGrpSpPr>
          <p:nvPr/>
        </p:nvGrpSpPr>
        <p:grpSpPr bwMode="auto">
          <a:xfrm>
            <a:off x="1282700" y="3490913"/>
            <a:ext cx="1608138" cy="1360487"/>
            <a:chOff x="960" y="2016"/>
            <a:chExt cx="1013" cy="857"/>
          </a:xfrm>
        </p:grpSpPr>
        <p:grpSp>
          <p:nvGrpSpPr>
            <p:cNvPr id="46141" name="Group 21"/>
            <p:cNvGrpSpPr>
              <a:grpSpLocks/>
            </p:cNvGrpSpPr>
            <p:nvPr/>
          </p:nvGrpSpPr>
          <p:grpSpPr bwMode="auto">
            <a:xfrm>
              <a:off x="1718" y="2415"/>
              <a:ext cx="255" cy="458"/>
              <a:chOff x="1718" y="2415"/>
              <a:chExt cx="255" cy="458"/>
            </a:xfrm>
          </p:grpSpPr>
          <p:sp>
            <p:nvSpPr>
              <p:cNvPr id="46143" name="Text Box 22"/>
              <p:cNvSpPr txBox="1">
                <a:spLocks noChangeArrowheads="1"/>
              </p:cNvSpPr>
              <p:nvPr/>
            </p:nvSpPr>
            <p:spPr bwMode="auto">
              <a:xfrm>
                <a:off x="1718" y="2642"/>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44" name="Text Box 23"/>
              <p:cNvSpPr txBox="1">
                <a:spLocks noChangeArrowheads="1"/>
              </p:cNvSpPr>
              <p:nvPr/>
            </p:nvSpPr>
            <p:spPr bwMode="auto">
              <a:xfrm>
                <a:off x="1718" y="2415"/>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45" name="AutoShape 24"/>
              <p:cNvSpPr>
                <a:spLocks noChangeArrowheads="1"/>
              </p:cNvSpPr>
              <p:nvPr/>
            </p:nvSpPr>
            <p:spPr bwMode="auto">
              <a:xfrm rot="-5400000">
                <a:off x="1604" y="2557"/>
                <a:ext cx="453" cy="170"/>
              </a:xfrm>
              <a:prstGeom prst="roundRect">
                <a:avLst>
                  <a:gd name="adj" fmla="val 36704"/>
                </a:avLst>
              </a:prstGeom>
              <a:noFill/>
              <a:ln w="38100">
                <a:solidFill>
                  <a:srgbClr val="FFFF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6142" name="Line 25"/>
            <p:cNvSpPr>
              <a:spLocks noChangeShapeType="1"/>
            </p:cNvSpPr>
            <p:nvPr/>
          </p:nvSpPr>
          <p:spPr bwMode="auto">
            <a:xfrm>
              <a:off x="960" y="2016"/>
              <a:ext cx="768" cy="48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3226" name="Group 26"/>
          <p:cNvGrpSpPr>
            <a:grpSpLocks/>
          </p:cNvGrpSpPr>
          <p:nvPr/>
        </p:nvGrpSpPr>
        <p:grpSpPr bwMode="auto">
          <a:xfrm>
            <a:off x="1130300" y="4024313"/>
            <a:ext cx="2884488" cy="827087"/>
            <a:chOff x="864" y="2352"/>
            <a:chExt cx="1817" cy="521"/>
          </a:xfrm>
        </p:grpSpPr>
        <p:grpSp>
          <p:nvGrpSpPr>
            <p:cNvPr id="46134" name="Group 27"/>
            <p:cNvGrpSpPr>
              <a:grpSpLocks/>
            </p:cNvGrpSpPr>
            <p:nvPr/>
          </p:nvGrpSpPr>
          <p:grpSpPr bwMode="auto">
            <a:xfrm>
              <a:off x="1746" y="2642"/>
              <a:ext cx="935" cy="231"/>
              <a:chOff x="1746" y="2642"/>
              <a:chExt cx="935" cy="231"/>
            </a:xfrm>
          </p:grpSpPr>
          <p:grpSp>
            <p:nvGrpSpPr>
              <p:cNvPr id="46136" name="Group 28"/>
              <p:cNvGrpSpPr>
                <a:grpSpLocks/>
              </p:cNvGrpSpPr>
              <p:nvPr/>
            </p:nvGrpSpPr>
            <p:grpSpPr bwMode="auto">
              <a:xfrm>
                <a:off x="1944" y="2642"/>
                <a:ext cx="737" cy="231"/>
                <a:chOff x="1944" y="2642"/>
                <a:chExt cx="737" cy="231"/>
              </a:xfrm>
            </p:grpSpPr>
            <p:sp>
              <p:nvSpPr>
                <p:cNvPr id="46138" name="Text Box 29"/>
                <p:cNvSpPr txBox="1">
                  <a:spLocks noChangeArrowheads="1"/>
                </p:cNvSpPr>
                <p:nvPr/>
              </p:nvSpPr>
              <p:spPr bwMode="auto">
                <a:xfrm>
                  <a:off x="1944" y="2642"/>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39" name="Text Box 30"/>
                <p:cNvSpPr txBox="1">
                  <a:spLocks noChangeArrowheads="1"/>
                </p:cNvSpPr>
                <p:nvPr/>
              </p:nvSpPr>
              <p:spPr bwMode="auto">
                <a:xfrm>
                  <a:off x="2426" y="2642"/>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40" name="Text Box 31"/>
                <p:cNvSpPr txBox="1">
                  <a:spLocks noChangeArrowheads="1"/>
                </p:cNvSpPr>
                <p:nvPr/>
              </p:nvSpPr>
              <p:spPr bwMode="auto">
                <a:xfrm>
                  <a:off x="2171" y="2642"/>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grpSp>
          <p:sp>
            <p:nvSpPr>
              <p:cNvPr id="46137" name="AutoShape 32"/>
              <p:cNvSpPr>
                <a:spLocks noChangeArrowheads="1"/>
              </p:cNvSpPr>
              <p:nvPr/>
            </p:nvSpPr>
            <p:spPr bwMode="auto">
              <a:xfrm>
                <a:off x="1746" y="2670"/>
                <a:ext cx="907" cy="199"/>
              </a:xfrm>
              <a:prstGeom prst="roundRect">
                <a:avLst>
                  <a:gd name="adj" fmla="val 36704"/>
                </a:avLst>
              </a:prstGeom>
              <a:noFill/>
              <a:ln w="38100">
                <a:solidFill>
                  <a:srgbClr val="CC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6135" name="Line 33"/>
            <p:cNvSpPr>
              <a:spLocks noChangeShapeType="1"/>
            </p:cNvSpPr>
            <p:nvPr/>
          </p:nvSpPr>
          <p:spPr bwMode="auto">
            <a:xfrm>
              <a:off x="864" y="2352"/>
              <a:ext cx="1248"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3234" name="Group 34"/>
          <p:cNvGrpSpPr>
            <a:grpSpLocks/>
          </p:cNvGrpSpPr>
          <p:nvPr/>
        </p:nvGrpSpPr>
        <p:grpSpPr bwMode="auto">
          <a:xfrm>
            <a:off x="1511300" y="4100513"/>
            <a:ext cx="2462213" cy="457200"/>
            <a:chOff x="1104" y="2400"/>
            <a:chExt cx="1551" cy="288"/>
          </a:xfrm>
        </p:grpSpPr>
        <p:grpSp>
          <p:nvGrpSpPr>
            <p:cNvPr id="46130" name="Group 35"/>
            <p:cNvGrpSpPr>
              <a:grpSpLocks/>
            </p:cNvGrpSpPr>
            <p:nvPr/>
          </p:nvGrpSpPr>
          <p:grpSpPr bwMode="auto">
            <a:xfrm>
              <a:off x="2400" y="2400"/>
              <a:ext cx="255" cy="231"/>
              <a:chOff x="2400" y="2415"/>
              <a:chExt cx="255" cy="231"/>
            </a:xfrm>
          </p:grpSpPr>
          <p:sp>
            <p:nvSpPr>
              <p:cNvPr id="46132" name="Text Box 36"/>
              <p:cNvSpPr txBox="1">
                <a:spLocks noChangeArrowheads="1"/>
              </p:cNvSpPr>
              <p:nvPr/>
            </p:nvSpPr>
            <p:spPr bwMode="auto">
              <a:xfrm>
                <a:off x="2400" y="2415"/>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33" name="AutoShape 37"/>
              <p:cNvSpPr>
                <a:spLocks noChangeArrowheads="1"/>
              </p:cNvSpPr>
              <p:nvPr/>
            </p:nvSpPr>
            <p:spPr bwMode="auto">
              <a:xfrm rot="10800000">
                <a:off x="2448" y="2462"/>
                <a:ext cx="144" cy="178"/>
              </a:xfrm>
              <a:prstGeom prst="roundRect">
                <a:avLst>
                  <a:gd name="adj" fmla="val 16667"/>
                </a:avLst>
              </a:pr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6131" name="Line 38"/>
            <p:cNvSpPr>
              <a:spLocks noChangeShapeType="1"/>
            </p:cNvSpPr>
            <p:nvPr/>
          </p:nvSpPr>
          <p:spPr bwMode="auto">
            <a:xfrm flipV="1">
              <a:off x="1104" y="2544"/>
              <a:ext cx="1344"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3239" name="Group 39"/>
          <p:cNvGrpSpPr>
            <a:grpSpLocks/>
          </p:cNvGrpSpPr>
          <p:nvPr/>
        </p:nvGrpSpPr>
        <p:grpSpPr bwMode="auto">
          <a:xfrm>
            <a:off x="1282700" y="3351213"/>
            <a:ext cx="2687638" cy="1739900"/>
            <a:chOff x="960" y="1928"/>
            <a:chExt cx="1693" cy="1096"/>
          </a:xfrm>
        </p:grpSpPr>
        <p:grpSp>
          <p:nvGrpSpPr>
            <p:cNvPr id="46125" name="Group 40"/>
            <p:cNvGrpSpPr>
              <a:grpSpLocks/>
            </p:cNvGrpSpPr>
            <p:nvPr/>
          </p:nvGrpSpPr>
          <p:grpSpPr bwMode="auto">
            <a:xfrm>
              <a:off x="2143" y="1928"/>
              <a:ext cx="510" cy="236"/>
              <a:chOff x="2143" y="1928"/>
              <a:chExt cx="510" cy="236"/>
            </a:xfrm>
          </p:grpSpPr>
          <p:sp>
            <p:nvSpPr>
              <p:cNvPr id="46127" name="Text Box 41"/>
              <p:cNvSpPr txBox="1">
                <a:spLocks noChangeArrowheads="1"/>
              </p:cNvSpPr>
              <p:nvPr/>
            </p:nvSpPr>
            <p:spPr bwMode="auto">
              <a:xfrm>
                <a:off x="2398" y="1933"/>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28" name="Text Box 42"/>
              <p:cNvSpPr txBox="1">
                <a:spLocks noChangeArrowheads="1"/>
              </p:cNvSpPr>
              <p:nvPr/>
            </p:nvSpPr>
            <p:spPr bwMode="auto">
              <a:xfrm>
                <a:off x="2143" y="1928"/>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29" name="AutoShape 43"/>
              <p:cNvSpPr>
                <a:spLocks noChangeArrowheads="1"/>
              </p:cNvSpPr>
              <p:nvPr/>
            </p:nvSpPr>
            <p:spPr bwMode="auto">
              <a:xfrm rot="10800000">
                <a:off x="2228" y="1962"/>
                <a:ext cx="347" cy="178"/>
              </a:xfrm>
              <a:prstGeom prst="roundRect">
                <a:avLst>
                  <a:gd name="adj" fmla="val 16667"/>
                </a:avLst>
              </a:prstGeom>
              <a:noFill/>
              <a:ln w="38100">
                <a:solidFill>
                  <a:srgbClr val="33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6126" name="Line 44"/>
            <p:cNvSpPr>
              <a:spLocks noChangeShapeType="1"/>
            </p:cNvSpPr>
            <p:nvPr/>
          </p:nvSpPr>
          <p:spPr bwMode="auto">
            <a:xfrm flipV="1">
              <a:off x="960" y="2160"/>
              <a:ext cx="1344" cy="86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3245" name="Group 45"/>
          <p:cNvGrpSpPr>
            <a:grpSpLocks/>
          </p:cNvGrpSpPr>
          <p:nvPr/>
        </p:nvGrpSpPr>
        <p:grpSpPr bwMode="auto">
          <a:xfrm>
            <a:off x="5611813" y="2701925"/>
            <a:ext cx="2520950" cy="2422525"/>
            <a:chOff x="3844" y="147"/>
            <a:chExt cx="1502" cy="1474"/>
          </a:xfrm>
        </p:grpSpPr>
        <p:grpSp>
          <p:nvGrpSpPr>
            <p:cNvPr id="46112" name="Group 46"/>
            <p:cNvGrpSpPr>
              <a:grpSpLocks/>
            </p:cNvGrpSpPr>
            <p:nvPr/>
          </p:nvGrpSpPr>
          <p:grpSpPr bwMode="auto">
            <a:xfrm>
              <a:off x="3844" y="147"/>
              <a:ext cx="1502" cy="1474"/>
              <a:chOff x="1775" y="1565"/>
              <a:chExt cx="1502" cy="1474"/>
            </a:xfrm>
          </p:grpSpPr>
          <p:sp>
            <p:nvSpPr>
              <p:cNvPr id="46123" name="AutoShape 47"/>
              <p:cNvSpPr>
                <a:spLocks noChangeArrowheads="1"/>
              </p:cNvSpPr>
              <p:nvPr/>
            </p:nvSpPr>
            <p:spPr bwMode="auto">
              <a:xfrm>
                <a:off x="1775" y="1565"/>
                <a:ext cx="1502" cy="1474"/>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6124" name="Object 48"/>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46199" name="图片" r:id="rId21" imgW="1881992" imgH="1838932" progId="Word.Picture.8">
                      <p:embed/>
                    </p:oleObj>
                  </mc:Choice>
                  <mc:Fallback>
                    <p:oleObj name="图片" r:id="rId21" imgW="1881992" imgH="1838932" progId="Word.Picture.8">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113" name="Text Box 49"/>
            <p:cNvSpPr txBox="1">
              <a:spLocks noChangeArrowheads="1"/>
            </p:cNvSpPr>
            <p:nvPr/>
          </p:nvSpPr>
          <p:spPr bwMode="auto">
            <a:xfrm>
              <a:off x="4496" y="515"/>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14" name="Text Box 50"/>
            <p:cNvSpPr txBox="1">
              <a:spLocks noChangeArrowheads="1"/>
            </p:cNvSpPr>
            <p:nvPr/>
          </p:nvSpPr>
          <p:spPr bwMode="auto">
            <a:xfrm>
              <a:off x="4950" y="515"/>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15" name="Text Box 51"/>
            <p:cNvSpPr txBox="1">
              <a:spLocks noChangeArrowheads="1"/>
            </p:cNvSpPr>
            <p:nvPr/>
          </p:nvSpPr>
          <p:spPr bwMode="auto">
            <a:xfrm>
              <a:off x="4270" y="1224"/>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16" name="Text Box 52"/>
            <p:cNvSpPr txBox="1">
              <a:spLocks noChangeArrowheads="1"/>
            </p:cNvSpPr>
            <p:nvPr/>
          </p:nvSpPr>
          <p:spPr bwMode="auto">
            <a:xfrm>
              <a:off x="4496" y="1224"/>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17" name="Text Box 53"/>
            <p:cNvSpPr txBox="1">
              <a:spLocks noChangeArrowheads="1"/>
            </p:cNvSpPr>
            <p:nvPr/>
          </p:nvSpPr>
          <p:spPr bwMode="auto">
            <a:xfrm>
              <a:off x="4270" y="997"/>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18" name="Text Box 54"/>
            <p:cNvSpPr txBox="1">
              <a:spLocks noChangeArrowheads="1"/>
            </p:cNvSpPr>
            <p:nvPr/>
          </p:nvSpPr>
          <p:spPr bwMode="auto">
            <a:xfrm>
              <a:off x="4950" y="997"/>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19" name="Text Box 55"/>
            <p:cNvSpPr txBox="1">
              <a:spLocks noChangeArrowheads="1"/>
            </p:cNvSpPr>
            <p:nvPr/>
          </p:nvSpPr>
          <p:spPr bwMode="auto">
            <a:xfrm>
              <a:off x="4978" y="1224"/>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20" name="Text Box 56"/>
            <p:cNvSpPr txBox="1">
              <a:spLocks noChangeArrowheads="1"/>
            </p:cNvSpPr>
            <p:nvPr/>
          </p:nvSpPr>
          <p:spPr bwMode="auto">
            <a:xfrm>
              <a:off x="4723" y="1224"/>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21" name="Text Box 57"/>
            <p:cNvSpPr txBox="1">
              <a:spLocks noChangeArrowheads="1"/>
            </p:cNvSpPr>
            <p:nvPr/>
          </p:nvSpPr>
          <p:spPr bwMode="auto">
            <a:xfrm>
              <a:off x="4270" y="515"/>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46122" name="Text Box 58"/>
            <p:cNvSpPr txBox="1">
              <a:spLocks noChangeArrowheads="1"/>
            </p:cNvSpPr>
            <p:nvPr/>
          </p:nvSpPr>
          <p:spPr bwMode="auto">
            <a:xfrm>
              <a:off x="4695" y="511"/>
              <a:ext cx="2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grpSp>
      <p:grpSp>
        <p:nvGrpSpPr>
          <p:cNvPr id="563259" name="Group 59"/>
          <p:cNvGrpSpPr>
            <a:grpSpLocks/>
          </p:cNvGrpSpPr>
          <p:nvPr/>
        </p:nvGrpSpPr>
        <p:grpSpPr bwMode="auto">
          <a:xfrm>
            <a:off x="6329363" y="3276600"/>
            <a:ext cx="1574800" cy="1573213"/>
            <a:chOff x="1037" y="1961"/>
            <a:chExt cx="255" cy="991"/>
          </a:xfrm>
        </p:grpSpPr>
        <p:sp>
          <p:nvSpPr>
            <p:cNvPr id="46110" name="AutoShape 60" descr="75%"/>
            <p:cNvSpPr>
              <a:spLocks/>
            </p:cNvSpPr>
            <p:nvPr/>
          </p:nvSpPr>
          <p:spPr bwMode="auto">
            <a:xfrm rot="5400000">
              <a:off x="1066" y="2726"/>
              <a:ext cx="197" cy="255"/>
            </a:xfrm>
            <a:prstGeom prst="leftBracket">
              <a:avLst>
                <a:gd name="adj" fmla="val 10787"/>
              </a:avLst>
            </a:prstGeom>
            <a:noFill/>
            <a:ln w="38100">
              <a:solidFill>
                <a:srgbClr val="CCCC00"/>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6111" name="AutoShape 61" descr="75%"/>
            <p:cNvSpPr>
              <a:spLocks/>
            </p:cNvSpPr>
            <p:nvPr/>
          </p:nvSpPr>
          <p:spPr bwMode="auto">
            <a:xfrm rot="5400000">
              <a:off x="1051" y="1947"/>
              <a:ext cx="227" cy="255"/>
            </a:xfrm>
            <a:prstGeom prst="rightBracket">
              <a:avLst>
                <a:gd name="adj" fmla="val 11520"/>
              </a:avLst>
            </a:prstGeom>
            <a:noFill/>
            <a:ln w="38100">
              <a:solidFill>
                <a:srgbClr val="CCCC00"/>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563262" name="Group 62"/>
          <p:cNvGrpSpPr>
            <a:grpSpLocks/>
          </p:cNvGrpSpPr>
          <p:nvPr/>
        </p:nvGrpSpPr>
        <p:grpSpPr bwMode="auto">
          <a:xfrm rot="5400000">
            <a:off x="6758781" y="3688557"/>
            <a:ext cx="765175" cy="1573212"/>
            <a:chOff x="1037" y="1961"/>
            <a:chExt cx="255" cy="991"/>
          </a:xfrm>
        </p:grpSpPr>
        <p:sp>
          <p:nvSpPr>
            <p:cNvPr id="46108" name="AutoShape 63" descr="75%"/>
            <p:cNvSpPr>
              <a:spLocks/>
            </p:cNvSpPr>
            <p:nvPr/>
          </p:nvSpPr>
          <p:spPr bwMode="auto">
            <a:xfrm rot="5400000">
              <a:off x="1066" y="2726"/>
              <a:ext cx="197" cy="255"/>
            </a:xfrm>
            <a:prstGeom prst="leftBracket">
              <a:avLst>
                <a:gd name="adj" fmla="val 10787"/>
              </a:avLst>
            </a:prstGeom>
            <a:noFill/>
            <a:ln w="38100">
              <a:solidFill>
                <a:srgbClr val="FF00FF"/>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6109" name="AutoShape 64" descr="75%"/>
            <p:cNvSpPr>
              <a:spLocks/>
            </p:cNvSpPr>
            <p:nvPr/>
          </p:nvSpPr>
          <p:spPr bwMode="auto">
            <a:xfrm rot="5400000">
              <a:off x="1051" y="1947"/>
              <a:ext cx="227" cy="255"/>
            </a:xfrm>
            <a:prstGeom prst="rightBracket">
              <a:avLst>
                <a:gd name="adj" fmla="val 11520"/>
              </a:avLst>
            </a:prstGeom>
            <a:noFill/>
            <a:ln w="38100">
              <a:solidFill>
                <a:srgbClr val="FF00FF"/>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563267" name="Group 67"/>
          <p:cNvGrpSpPr>
            <a:grpSpLocks/>
          </p:cNvGrpSpPr>
          <p:nvPr/>
        </p:nvGrpSpPr>
        <p:grpSpPr bwMode="auto">
          <a:xfrm>
            <a:off x="396875" y="1395413"/>
            <a:ext cx="6697663" cy="1163637"/>
            <a:chOff x="432" y="624"/>
            <a:chExt cx="4219" cy="733"/>
          </a:xfrm>
        </p:grpSpPr>
        <p:sp>
          <p:nvSpPr>
            <p:cNvPr id="46106" name="Rectangle 68"/>
            <p:cNvSpPr>
              <a:spLocks noChangeArrowheads="1"/>
            </p:cNvSpPr>
            <p:nvPr/>
          </p:nvSpPr>
          <p:spPr bwMode="auto">
            <a:xfrm>
              <a:off x="432" y="624"/>
              <a:ext cx="2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33CC33"/>
                  </a:solidFill>
                  <a:latin typeface="Times New Roman" panose="02020603050405020304" pitchFamily="18" charset="0"/>
                  <a:ea typeface="楷体_GB2312" pitchFamily="49" charset="-122"/>
                  <a:cs typeface="Times New Roman" panose="02020603050405020304" pitchFamily="18" charset="0"/>
                </a:rPr>
                <a:t>例：</a:t>
              </a: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 </a:t>
              </a:r>
              <a:r>
                <a:rPr lang="zh-CN" altLang="en-US" sz="2400">
                  <a:latin typeface="Times New Roman" panose="02020603050405020304" pitchFamily="18" charset="0"/>
                  <a:ea typeface="楷体_GB2312" pitchFamily="49" charset="-122"/>
                  <a:cs typeface="Times New Roman" panose="02020603050405020304" pitchFamily="18" charset="0"/>
                </a:rPr>
                <a:t>用卡诺图化简逻辑函数</a:t>
              </a:r>
              <a:endParaRPr lang="zh-CN" altLang="en-US" sz="2400">
                <a:latin typeface="Arial" panose="020B0604020202020204" pitchFamily="34" charset="0"/>
                <a:ea typeface="楷体_GB2312" pitchFamily="49" charset="-122"/>
                <a:cs typeface="Times New Roman" panose="02020603050405020304" pitchFamily="18" charset="0"/>
              </a:endParaRPr>
            </a:p>
          </p:txBody>
        </p:sp>
        <p:graphicFrame>
          <p:nvGraphicFramePr>
            <p:cNvPr id="46107" name="Object 69"/>
            <p:cNvGraphicFramePr>
              <a:graphicFrameLocks noChangeAspect="1"/>
            </p:cNvGraphicFramePr>
            <p:nvPr/>
          </p:nvGraphicFramePr>
          <p:xfrm>
            <a:off x="1044" y="1026"/>
            <a:ext cx="3607" cy="331"/>
          </p:xfrm>
          <a:graphic>
            <a:graphicData uri="http://schemas.openxmlformats.org/presentationml/2006/ole">
              <mc:AlternateContent xmlns:mc="http://schemas.openxmlformats.org/markup-compatibility/2006">
                <mc:Choice xmlns:v="urn:schemas-microsoft-com:vml" Requires="v">
                  <p:oleObj spid="_x0000_s46200" name="Equation" r:id="rId22" imgW="2457381" imgH="200005" progId="Equation.DSMT4">
                    <p:embed/>
                  </p:oleObj>
                </mc:Choice>
                <mc:Fallback>
                  <p:oleObj name="Equation" r:id="rId22" imgW="2457381" imgH="200005" progId="Equation.DSMT4">
                    <p:embed/>
                    <p:pic>
                      <p:nvPicPr>
                        <p:cNvPr id="0" name="Object 6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4" y="1026"/>
                          <a:ext cx="360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63270" name="Group 70"/>
          <p:cNvGrpSpPr>
            <a:grpSpLocks/>
          </p:cNvGrpSpPr>
          <p:nvPr/>
        </p:nvGrpSpPr>
        <p:grpSpPr bwMode="auto">
          <a:xfrm rot="5400000">
            <a:off x="6848476" y="3402012"/>
            <a:ext cx="558800" cy="1800225"/>
            <a:chOff x="1037" y="1961"/>
            <a:chExt cx="255" cy="991"/>
          </a:xfrm>
        </p:grpSpPr>
        <p:sp>
          <p:nvSpPr>
            <p:cNvPr id="46104" name="AutoShape 71" descr="75%"/>
            <p:cNvSpPr>
              <a:spLocks/>
            </p:cNvSpPr>
            <p:nvPr/>
          </p:nvSpPr>
          <p:spPr bwMode="auto">
            <a:xfrm rot="5400000">
              <a:off x="1066" y="2726"/>
              <a:ext cx="197" cy="255"/>
            </a:xfrm>
            <a:prstGeom prst="leftBracket">
              <a:avLst>
                <a:gd name="adj" fmla="val 10787"/>
              </a:avLst>
            </a:prstGeom>
            <a:noFill/>
            <a:ln w="38100">
              <a:solidFill>
                <a:srgbClr val="0000FF"/>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6105" name="AutoShape 72" descr="75%"/>
            <p:cNvSpPr>
              <a:spLocks/>
            </p:cNvSpPr>
            <p:nvPr/>
          </p:nvSpPr>
          <p:spPr bwMode="auto">
            <a:xfrm rot="5400000">
              <a:off x="1051" y="1947"/>
              <a:ext cx="227" cy="255"/>
            </a:xfrm>
            <a:prstGeom prst="rightBracket">
              <a:avLst>
                <a:gd name="adj" fmla="val 11520"/>
              </a:avLst>
            </a:prstGeom>
            <a:noFill/>
            <a:ln w="38100">
              <a:solidFill>
                <a:srgbClr val="0000FF"/>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aphicFrame>
        <p:nvGraphicFramePr>
          <p:cNvPr id="563276" name="Object 76"/>
          <p:cNvGraphicFramePr>
            <a:graphicFrameLocks noChangeAspect="1"/>
          </p:cNvGraphicFramePr>
          <p:nvPr/>
        </p:nvGraphicFramePr>
        <p:xfrm>
          <a:off x="3327400" y="6021388"/>
          <a:ext cx="2508250" cy="563562"/>
        </p:xfrm>
        <a:graphic>
          <a:graphicData uri="http://schemas.openxmlformats.org/presentationml/2006/ole">
            <mc:AlternateContent xmlns:mc="http://schemas.openxmlformats.org/markup-compatibility/2006">
              <mc:Choice xmlns:v="urn:schemas-microsoft-com:vml" Requires="v">
                <p:oleObj spid="_x0000_s46201" name="Equation" r:id="rId24" imgW="838356" imgH="161949" progId="Equation.DSMT4">
                  <p:embed/>
                </p:oleObj>
              </mc:Choice>
              <mc:Fallback>
                <p:oleObj name="Equation" r:id="rId24" imgW="838356" imgH="161949" progId="Equation.DSMT4">
                  <p:embed/>
                  <p:pic>
                    <p:nvPicPr>
                      <p:cNvPr id="0" name="Object 7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27400" y="6021388"/>
                        <a:ext cx="25082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02"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6103" name="Rectangle 33"/>
          <p:cNvSpPr>
            <a:spLocks noChangeArrowheads="1"/>
          </p:cNvSpPr>
          <p:nvPr/>
        </p:nvSpPr>
        <p:spPr bwMode="auto">
          <a:xfrm>
            <a:off x="222250" y="539750"/>
            <a:ext cx="29876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化简时遵循的原则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563267"/>
                                        </p:tgtEl>
                                        <p:attrNameLst>
                                          <p:attrName>style.visibility</p:attrName>
                                        </p:attrNameLst>
                                      </p:cBhvr>
                                      <p:to>
                                        <p:strVal val="visible"/>
                                      </p:to>
                                    </p:set>
                                    <p:animEffect transition="in" filter="strips(downRight)">
                                      <p:cBhvr>
                                        <p:cTn id="7" dur="500"/>
                                        <p:tgtEl>
                                          <p:spTgt spid="563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563203"/>
                                        </p:tgtEl>
                                        <p:attrNameLst>
                                          <p:attrName>style.visibility</p:attrName>
                                        </p:attrNameLst>
                                      </p:cBhvr>
                                      <p:to>
                                        <p:strVal val="visible"/>
                                      </p:to>
                                    </p:set>
                                    <p:animEffect transition="in" filter="wheel(4)">
                                      <p:cBhvr>
                                        <p:cTn id="12" dur="500"/>
                                        <p:tgtEl>
                                          <p:spTgt spid="563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63209"/>
                                        </p:tgtEl>
                                        <p:attrNameLst>
                                          <p:attrName>style.visibility</p:attrName>
                                        </p:attrNameLst>
                                      </p:cBhvr>
                                      <p:to>
                                        <p:strVal val="visible"/>
                                      </p:to>
                                    </p:set>
                                    <p:animEffect transition="in" filter="strips(downRight)">
                                      <p:cBhvr>
                                        <p:cTn id="17" dur="500"/>
                                        <p:tgtEl>
                                          <p:spTgt spid="563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563213"/>
                                        </p:tgtEl>
                                        <p:attrNameLst>
                                          <p:attrName>style.visibility</p:attrName>
                                        </p:attrNameLst>
                                      </p:cBhvr>
                                      <p:to>
                                        <p:strVal val="visible"/>
                                      </p:to>
                                    </p:set>
                                    <p:animEffect transition="in" filter="strips(downRight)">
                                      <p:cBhvr>
                                        <p:cTn id="22" dur="500"/>
                                        <p:tgtEl>
                                          <p:spTgt spid="563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63208"/>
                                        </p:tgtEl>
                                        <p:attrNameLst>
                                          <p:attrName>style.visibility</p:attrName>
                                        </p:attrNameLst>
                                      </p:cBhvr>
                                      <p:to>
                                        <p:strVal val="visible"/>
                                      </p:to>
                                    </p:set>
                                    <p:animEffect transition="in" filter="strips(downRight)">
                                      <p:cBhvr>
                                        <p:cTn id="27" dur="500"/>
                                        <p:tgtEl>
                                          <p:spTgt spid="5632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563220"/>
                                        </p:tgtEl>
                                        <p:attrNameLst>
                                          <p:attrName>style.visibility</p:attrName>
                                        </p:attrNameLst>
                                      </p:cBhvr>
                                      <p:to>
                                        <p:strVal val="visible"/>
                                      </p:to>
                                    </p:set>
                                    <p:animEffect transition="in" filter="strips(downRight)">
                                      <p:cBhvr>
                                        <p:cTn id="32" dur="500"/>
                                        <p:tgtEl>
                                          <p:spTgt spid="5632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563206"/>
                                        </p:tgtEl>
                                        <p:attrNameLst>
                                          <p:attrName>style.visibility</p:attrName>
                                        </p:attrNameLst>
                                      </p:cBhvr>
                                      <p:to>
                                        <p:strVal val="visible"/>
                                      </p:to>
                                    </p:set>
                                    <p:animEffect transition="in" filter="strips(downRight)">
                                      <p:cBhvr>
                                        <p:cTn id="37" dur="500"/>
                                        <p:tgtEl>
                                          <p:spTgt spid="5632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563226"/>
                                        </p:tgtEl>
                                        <p:attrNameLst>
                                          <p:attrName>style.visibility</p:attrName>
                                        </p:attrNameLst>
                                      </p:cBhvr>
                                      <p:to>
                                        <p:strVal val="visible"/>
                                      </p:to>
                                    </p:set>
                                    <p:animEffect transition="in" filter="strips(downRight)">
                                      <p:cBhvr>
                                        <p:cTn id="42" dur="500"/>
                                        <p:tgtEl>
                                          <p:spTgt spid="5632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563202"/>
                                        </p:tgtEl>
                                        <p:attrNameLst>
                                          <p:attrName>style.visibility</p:attrName>
                                        </p:attrNameLst>
                                      </p:cBhvr>
                                      <p:to>
                                        <p:strVal val="visible"/>
                                      </p:to>
                                    </p:set>
                                    <p:animEffect transition="in" filter="strips(downRight)">
                                      <p:cBhvr>
                                        <p:cTn id="47" dur="500"/>
                                        <p:tgtEl>
                                          <p:spTgt spid="563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563234"/>
                                        </p:tgtEl>
                                        <p:attrNameLst>
                                          <p:attrName>style.visibility</p:attrName>
                                        </p:attrNameLst>
                                      </p:cBhvr>
                                      <p:to>
                                        <p:strVal val="visible"/>
                                      </p:to>
                                    </p:set>
                                    <p:animEffect transition="in" filter="strips(downRight)">
                                      <p:cBhvr>
                                        <p:cTn id="52" dur="500"/>
                                        <p:tgtEl>
                                          <p:spTgt spid="5632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563212"/>
                                        </p:tgtEl>
                                        <p:attrNameLst>
                                          <p:attrName>style.visibility</p:attrName>
                                        </p:attrNameLst>
                                      </p:cBhvr>
                                      <p:to>
                                        <p:strVal val="visible"/>
                                      </p:to>
                                    </p:set>
                                    <p:animEffect transition="in" filter="strips(downRight)">
                                      <p:cBhvr>
                                        <p:cTn id="57" dur="500"/>
                                        <p:tgtEl>
                                          <p:spTgt spid="5632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563239"/>
                                        </p:tgtEl>
                                        <p:attrNameLst>
                                          <p:attrName>style.visibility</p:attrName>
                                        </p:attrNameLst>
                                      </p:cBhvr>
                                      <p:to>
                                        <p:strVal val="visible"/>
                                      </p:to>
                                    </p:set>
                                    <p:animEffect transition="in" filter="strips(downRight)">
                                      <p:cBhvr>
                                        <p:cTn id="62" dur="500"/>
                                        <p:tgtEl>
                                          <p:spTgt spid="5632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6324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12" fill="hold" nodeType="clickEffect">
                                  <p:stCondLst>
                                    <p:cond delay="0"/>
                                  </p:stCondLst>
                                  <p:childTnLst>
                                    <p:set>
                                      <p:cBhvr>
                                        <p:cTn id="70" dur="1" fill="hold">
                                          <p:stCondLst>
                                            <p:cond delay="0"/>
                                          </p:stCondLst>
                                        </p:cTn>
                                        <p:tgtEl>
                                          <p:spTgt spid="563259"/>
                                        </p:tgtEl>
                                        <p:attrNameLst>
                                          <p:attrName>style.visibility</p:attrName>
                                        </p:attrNameLst>
                                      </p:cBhvr>
                                      <p:to>
                                        <p:strVal val="visible"/>
                                      </p:to>
                                    </p:set>
                                    <p:animEffect transition="in" filter="strips(downLeft)">
                                      <p:cBhvr>
                                        <p:cTn id="71" dur="500"/>
                                        <p:tgtEl>
                                          <p:spTgt spid="5632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nodeType="clickEffect">
                                  <p:stCondLst>
                                    <p:cond delay="0"/>
                                  </p:stCondLst>
                                  <p:childTnLst>
                                    <p:set>
                                      <p:cBhvr>
                                        <p:cTn id="75" dur="1" fill="hold">
                                          <p:stCondLst>
                                            <p:cond delay="0"/>
                                          </p:stCondLst>
                                        </p:cTn>
                                        <p:tgtEl>
                                          <p:spTgt spid="563207"/>
                                        </p:tgtEl>
                                        <p:attrNameLst>
                                          <p:attrName>style.visibility</p:attrName>
                                        </p:attrNameLst>
                                      </p:cBhvr>
                                      <p:to>
                                        <p:strVal val="visible"/>
                                      </p:to>
                                    </p:set>
                                    <p:animEffect transition="in" filter="box(in)">
                                      <p:cBhvr>
                                        <p:cTn id="76" dur="500"/>
                                        <p:tgtEl>
                                          <p:spTgt spid="56320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nodeType="clickEffect">
                                  <p:stCondLst>
                                    <p:cond delay="0"/>
                                  </p:stCondLst>
                                  <p:childTnLst>
                                    <p:set>
                                      <p:cBhvr>
                                        <p:cTn id="80" dur="1" fill="hold">
                                          <p:stCondLst>
                                            <p:cond delay="0"/>
                                          </p:stCondLst>
                                        </p:cTn>
                                        <p:tgtEl>
                                          <p:spTgt spid="563262"/>
                                        </p:tgtEl>
                                        <p:attrNameLst>
                                          <p:attrName>style.visibility</p:attrName>
                                        </p:attrNameLst>
                                      </p:cBhvr>
                                      <p:to>
                                        <p:strVal val="visible"/>
                                      </p:to>
                                    </p:set>
                                    <p:animEffect transition="in" filter="strips(downLeft)">
                                      <p:cBhvr>
                                        <p:cTn id="81" dur="500"/>
                                        <p:tgtEl>
                                          <p:spTgt spid="56326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6" fill="hold" nodeType="clickEffect">
                                  <p:stCondLst>
                                    <p:cond delay="0"/>
                                  </p:stCondLst>
                                  <p:childTnLst>
                                    <p:set>
                                      <p:cBhvr>
                                        <p:cTn id="85" dur="1" fill="hold">
                                          <p:stCondLst>
                                            <p:cond delay="0"/>
                                          </p:stCondLst>
                                        </p:cTn>
                                        <p:tgtEl>
                                          <p:spTgt spid="563210"/>
                                        </p:tgtEl>
                                        <p:attrNameLst>
                                          <p:attrName>style.visibility</p:attrName>
                                        </p:attrNameLst>
                                      </p:cBhvr>
                                      <p:to>
                                        <p:strVal val="visible"/>
                                      </p:to>
                                    </p:set>
                                    <p:animEffect transition="in" filter="strips(downRight)">
                                      <p:cBhvr>
                                        <p:cTn id="86" dur="500"/>
                                        <p:tgtEl>
                                          <p:spTgt spid="56321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nodeType="clickEffect">
                                  <p:stCondLst>
                                    <p:cond delay="0"/>
                                  </p:stCondLst>
                                  <p:childTnLst>
                                    <p:set>
                                      <p:cBhvr>
                                        <p:cTn id="90" dur="1" fill="hold">
                                          <p:stCondLst>
                                            <p:cond delay="0"/>
                                          </p:stCondLst>
                                        </p:cTn>
                                        <p:tgtEl>
                                          <p:spTgt spid="563211"/>
                                        </p:tgtEl>
                                        <p:attrNameLst>
                                          <p:attrName>style.visibility</p:attrName>
                                        </p:attrNameLst>
                                      </p:cBhvr>
                                      <p:to>
                                        <p:strVal val="visible"/>
                                      </p:to>
                                    </p:set>
                                    <p:animEffect transition="in" filter="box(in)">
                                      <p:cBhvr>
                                        <p:cTn id="91" dur="500"/>
                                        <p:tgtEl>
                                          <p:spTgt spid="5632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563262"/>
                                        </p:tgtEl>
                                        <p:attrNameLst>
                                          <p:attrName>style.visibility</p:attrName>
                                        </p:attrNameLst>
                                      </p:cBhvr>
                                      <p:to>
                                        <p:strVal val="hidden"/>
                                      </p:to>
                                    </p:set>
                                  </p:childTnLst>
                                </p:cTn>
                              </p:par>
                            </p:childTnLst>
                          </p:cTn>
                        </p:par>
                        <p:par>
                          <p:cTn id="96" fill="hold" nodeType="afterGroup">
                            <p:stCondLst>
                              <p:cond delay="0"/>
                            </p:stCondLst>
                            <p:childTnLst>
                              <p:par>
                                <p:cTn id="97" presetID="18" presetClass="entr" presetSubtype="12" fill="hold" nodeType="afterEffect">
                                  <p:stCondLst>
                                    <p:cond delay="0"/>
                                  </p:stCondLst>
                                  <p:childTnLst>
                                    <p:set>
                                      <p:cBhvr>
                                        <p:cTn id="98" dur="1" fill="hold">
                                          <p:stCondLst>
                                            <p:cond delay="0"/>
                                          </p:stCondLst>
                                        </p:cTn>
                                        <p:tgtEl>
                                          <p:spTgt spid="563270"/>
                                        </p:tgtEl>
                                        <p:attrNameLst>
                                          <p:attrName>style.visibility</p:attrName>
                                        </p:attrNameLst>
                                      </p:cBhvr>
                                      <p:to>
                                        <p:strVal val="visible"/>
                                      </p:to>
                                    </p:set>
                                    <p:animEffect transition="in" filter="strips(downLeft)">
                                      <p:cBhvr>
                                        <p:cTn id="99" dur="500"/>
                                        <p:tgtEl>
                                          <p:spTgt spid="56327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16" fill="hold" nodeType="clickEffect">
                                  <p:stCondLst>
                                    <p:cond delay="0"/>
                                  </p:stCondLst>
                                  <p:childTnLst>
                                    <p:set>
                                      <p:cBhvr>
                                        <p:cTn id="103" dur="1" fill="hold">
                                          <p:stCondLst>
                                            <p:cond delay="0"/>
                                          </p:stCondLst>
                                        </p:cTn>
                                        <p:tgtEl>
                                          <p:spTgt spid="563276"/>
                                        </p:tgtEl>
                                        <p:attrNameLst>
                                          <p:attrName>style.visibility</p:attrName>
                                        </p:attrNameLst>
                                      </p:cBhvr>
                                      <p:to>
                                        <p:strVal val="visible"/>
                                      </p:to>
                                    </p:set>
                                    <p:animEffect transition="in" filter="box(in)">
                                      <p:cBhvr>
                                        <p:cTn id="104" dur="500"/>
                                        <p:tgtEl>
                                          <p:spTgt spid="563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4226" name="Group 2"/>
          <p:cNvGrpSpPr>
            <a:grpSpLocks/>
          </p:cNvGrpSpPr>
          <p:nvPr/>
        </p:nvGrpSpPr>
        <p:grpSpPr bwMode="auto">
          <a:xfrm>
            <a:off x="2819400" y="2501900"/>
            <a:ext cx="2384425" cy="2339975"/>
            <a:chOff x="1775" y="1565"/>
            <a:chExt cx="1502" cy="1474"/>
          </a:xfrm>
        </p:grpSpPr>
        <p:sp>
          <p:nvSpPr>
            <p:cNvPr id="47151" name="AutoShape 3"/>
            <p:cNvSpPr>
              <a:spLocks noChangeArrowheads="1"/>
            </p:cNvSpPr>
            <p:nvPr/>
          </p:nvSpPr>
          <p:spPr bwMode="auto">
            <a:xfrm>
              <a:off x="1775" y="1565"/>
              <a:ext cx="1502" cy="1474"/>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7152" name="Object 4"/>
            <p:cNvGraphicFramePr>
              <a:graphicFrameLocks noChangeAspect="1"/>
            </p:cNvGraphicFramePr>
            <p:nvPr/>
          </p:nvGraphicFramePr>
          <p:xfrm>
            <a:off x="1831" y="1621"/>
            <a:ext cx="1343" cy="1309"/>
          </p:xfrm>
          <a:graphic>
            <a:graphicData uri="http://schemas.openxmlformats.org/presentationml/2006/ole">
              <mc:AlternateContent xmlns:mc="http://schemas.openxmlformats.org/markup-compatibility/2006">
                <mc:Choice xmlns:v="urn:schemas-microsoft-com:vml" Requires="v">
                  <p:oleObj spid="_x0000_s47180" name="图片" r:id="rId3" imgW="1881992" imgH="1838932" progId="Word.Picture.8">
                    <p:embed/>
                  </p:oleObj>
                </mc:Choice>
                <mc:Fallback>
                  <p:oleObj name="图片" r:id="rId3" imgW="1881992" imgH="183893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 y="1621"/>
                          <a:ext cx="1343"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4229" name="Text Box 5"/>
          <p:cNvSpPr txBox="1">
            <a:spLocks noChangeArrowheads="1"/>
          </p:cNvSpPr>
          <p:nvPr/>
        </p:nvSpPr>
        <p:spPr bwMode="auto">
          <a:xfrm>
            <a:off x="3851275" y="3068638"/>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0" name="Text Box 6"/>
          <p:cNvSpPr txBox="1">
            <a:spLocks noChangeArrowheads="1"/>
          </p:cNvSpPr>
          <p:nvPr/>
        </p:nvSpPr>
        <p:spPr bwMode="auto">
          <a:xfrm>
            <a:off x="4572000" y="3068638"/>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1" name="Text Box 7"/>
          <p:cNvSpPr txBox="1">
            <a:spLocks noChangeArrowheads="1"/>
          </p:cNvSpPr>
          <p:nvPr/>
        </p:nvSpPr>
        <p:spPr bwMode="auto">
          <a:xfrm>
            <a:off x="4191000" y="3062288"/>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2" name="Text Box 8"/>
          <p:cNvSpPr txBox="1">
            <a:spLocks noChangeArrowheads="1"/>
          </p:cNvSpPr>
          <p:nvPr/>
        </p:nvSpPr>
        <p:spPr bwMode="auto">
          <a:xfrm>
            <a:off x="3851275" y="34290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3" name="Text Box 9"/>
          <p:cNvSpPr txBox="1">
            <a:spLocks noChangeArrowheads="1"/>
          </p:cNvSpPr>
          <p:nvPr/>
        </p:nvSpPr>
        <p:spPr bwMode="auto">
          <a:xfrm>
            <a:off x="3851275" y="4194175"/>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4" name="Text Box 10"/>
          <p:cNvSpPr txBox="1">
            <a:spLocks noChangeArrowheads="1"/>
          </p:cNvSpPr>
          <p:nvPr/>
        </p:nvSpPr>
        <p:spPr bwMode="auto">
          <a:xfrm>
            <a:off x="3851275" y="3833813"/>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5" name="Text Box 11"/>
          <p:cNvSpPr txBox="1">
            <a:spLocks noChangeArrowheads="1"/>
          </p:cNvSpPr>
          <p:nvPr/>
        </p:nvSpPr>
        <p:spPr bwMode="auto">
          <a:xfrm>
            <a:off x="4572000" y="3833813"/>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6" name="Text Box 12"/>
          <p:cNvSpPr txBox="1">
            <a:spLocks noChangeArrowheads="1"/>
          </p:cNvSpPr>
          <p:nvPr/>
        </p:nvSpPr>
        <p:spPr bwMode="auto">
          <a:xfrm>
            <a:off x="4572000" y="34290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7" name="Text Box 13"/>
          <p:cNvSpPr txBox="1">
            <a:spLocks noChangeArrowheads="1"/>
          </p:cNvSpPr>
          <p:nvPr/>
        </p:nvSpPr>
        <p:spPr bwMode="auto">
          <a:xfrm>
            <a:off x="4192588" y="3429000"/>
            <a:ext cx="4048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8" name="Text Box 14"/>
          <p:cNvSpPr txBox="1">
            <a:spLocks noChangeArrowheads="1"/>
          </p:cNvSpPr>
          <p:nvPr/>
        </p:nvSpPr>
        <p:spPr bwMode="auto">
          <a:xfrm>
            <a:off x="3492500" y="3068638"/>
            <a:ext cx="4048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39" name="AutoShape 15"/>
          <p:cNvSpPr>
            <a:spLocks noChangeArrowheads="1"/>
          </p:cNvSpPr>
          <p:nvPr/>
        </p:nvSpPr>
        <p:spPr bwMode="auto">
          <a:xfrm rot="-5400000">
            <a:off x="3448050" y="3486150"/>
            <a:ext cx="1485900" cy="609600"/>
          </a:xfrm>
          <a:prstGeom prst="roundRect">
            <a:avLst>
              <a:gd name="adj" fmla="val 36704"/>
            </a:avLst>
          </a:prstGeom>
          <a:noFill/>
          <a:ln w="38100">
            <a:solidFill>
              <a:srgbClr val="CC99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64240" name="Object 16"/>
          <p:cNvGraphicFramePr>
            <a:graphicFrameLocks noChangeAspect="1"/>
          </p:cNvGraphicFramePr>
          <p:nvPr/>
        </p:nvGraphicFramePr>
        <p:xfrm>
          <a:off x="5594350" y="2681288"/>
          <a:ext cx="2530475" cy="614362"/>
        </p:xfrm>
        <a:graphic>
          <a:graphicData uri="http://schemas.openxmlformats.org/presentationml/2006/ole">
            <mc:AlternateContent xmlns:mc="http://schemas.openxmlformats.org/markup-compatibility/2006">
              <mc:Choice xmlns:v="urn:schemas-microsoft-com:vml" Requires="v">
                <p:oleObj spid="_x0000_s47181" name="Equation" r:id="rId5" imgW="857304" imgH="190703" progId="Equation.DSMT4">
                  <p:embed/>
                </p:oleObj>
              </mc:Choice>
              <mc:Fallback>
                <p:oleObj name="Equation" r:id="rId5" imgW="857304" imgH="190703"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4350" y="2681288"/>
                        <a:ext cx="2530475" cy="614362"/>
                      </a:xfrm>
                      <a:prstGeom prst="rect">
                        <a:avLst/>
                      </a:prstGeom>
                      <a:solidFill>
                        <a:schemeClr val="accent1"/>
                      </a:solidFill>
                      <a:ln w="9525">
                        <a:solidFill>
                          <a:schemeClr val="bg1"/>
                        </a:solidFill>
                        <a:miter lim="800000"/>
                        <a:headEnd/>
                        <a:tailEnd/>
                      </a:ln>
                    </p:spPr>
                  </p:pic>
                </p:oleObj>
              </mc:Fallback>
            </mc:AlternateContent>
          </a:graphicData>
        </a:graphic>
      </p:graphicFrame>
      <p:grpSp>
        <p:nvGrpSpPr>
          <p:cNvPr id="564241" name="Group 17"/>
          <p:cNvGrpSpPr>
            <a:grpSpLocks/>
          </p:cNvGrpSpPr>
          <p:nvPr/>
        </p:nvGrpSpPr>
        <p:grpSpPr bwMode="auto">
          <a:xfrm>
            <a:off x="3536950" y="3048000"/>
            <a:ext cx="1339850" cy="1549400"/>
            <a:chOff x="1037" y="1961"/>
            <a:chExt cx="255" cy="991"/>
          </a:xfrm>
        </p:grpSpPr>
        <p:sp>
          <p:nvSpPr>
            <p:cNvPr id="47149" name="AutoShape 18" descr="75%"/>
            <p:cNvSpPr>
              <a:spLocks/>
            </p:cNvSpPr>
            <p:nvPr/>
          </p:nvSpPr>
          <p:spPr bwMode="auto">
            <a:xfrm rot="5400000">
              <a:off x="1066" y="2726"/>
              <a:ext cx="197" cy="255"/>
            </a:xfrm>
            <a:prstGeom prst="leftBracket">
              <a:avLst>
                <a:gd name="adj" fmla="val 10787"/>
              </a:avLst>
            </a:prstGeom>
            <a:noFill/>
            <a:ln w="38100">
              <a:solidFill>
                <a:srgbClr val="CCCC00"/>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50" name="AutoShape 19" descr="75%"/>
            <p:cNvSpPr>
              <a:spLocks/>
            </p:cNvSpPr>
            <p:nvPr/>
          </p:nvSpPr>
          <p:spPr bwMode="auto">
            <a:xfrm rot="5400000">
              <a:off x="1051" y="1947"/>
              <a:ext cx="227" cy="255"/>
            </a:xfrm>
            <a:prstGeom prst="rightBracket">
              <a:avLst>
                <a:gd name="adj" fmla="val 11520"/>
              </a:avLst>
            </a:prstGeom>
            <a:noFill/>
            <a:ln w="38100">
              <a:solidFill>
                <a:srgbClr val="CCCC00"/>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64244" name="AutoShape 20"/>
          <p:cNvSpPr>
            <a:spLocks noChangeArrowheads="1"/>
          </p:cNvSpPr>
          <p:nvPr/>
        </p:nvSpPr>
        <p:spPr bwMode="auto">
          <a:xfrm rot="-5400000">
            <a:off x="3906838" y="3484562"/>
            <a:ext cx="1447800" cy="574675"/>
          </a:xfrm>
          <a:prstGeom prst="roundRect">
            <a:avLst>
              <a:gd name="adj" fmla="val 36704"/>
            </a:avLst>
          </a:prstGeom>
          <a:noFill/>
          <a:ln w="38100">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64245" name="Group 21"/>
          <p:cNvGrpSpPr>
            <a:grpSpLocks/>
          </p:cNvGrpSpPr>
          <p:nvPr/>
        </p:nvGrpSpPr>
        <p:grpSpPr bwMode="auto">
          <a:xfrm>
            <a:off x="1828800" y="3276600"/>
            <a:ext cx="1743075" cy="990600"/>
            <a:chOff x="509" y="2160"/>
            <a:chExt cx="1098" cy="624"/>
          </a:xfrm>
        </p:grpSpPr>
        <p:graphicFrame>
          <p:nvGraphicFramePr>
            <p:cNvPr id="47146" name="Object 22"/>
            <p:cNvGraphicFramePr>
              <a:graphicFrameLocks noChangeAspect="1"/>
            </p:cNvGraphicFramePr>
            <p:nvPr/>
          </p:nvGraphicFramePr>
          <p:xfrm>
            <a:off x="509" y="2350"/>
            <a:ext cx="255" cy="340"/>
          </p:xfrm>
          <a:graphic>
            <a:graphicData uri="http://schemas.openxmlformats.org/presentationml/2006/ole">
              <mc:AlternateContent xmlns:mc="http://schemas.openxmlformats.org/markup-compatibility/2006">
                <mc:Choice xmlns:v="urn:schemas-microsoft-com:vml" Requires="v">
                  <p:oleObj spid="_x0000_s47182" name="Equation" r:id="rId7" imgW="123795" imgH="171252" progId="Equation.3">
                    <p:embed/>
                  </p:oleObj>
                </mc:Choice>
                <mc:Fallback>
                  <p:oleObj name="Equation" r:id="rId7" imgW="123795" imgH="171252"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 y="2350"/>
                          <a:ext cx="255"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7" name="Line 23"/>
            <p:cNvSpPr>
              <a:spLocks noChangeShapeType="1"/>
            </p:cNvSpPr>
            <p:nvPr/>
          </p:nvSpPr>
          <p:spPr bwMode="auto">
            <a:xfrm flipH="1" flipV="1">
              <a:off x="839" y="2544"/>
              <a:ext cx="76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48" name="Line 24"/>
            <p:cNvSpPr>
              <a:spLocks noChangeShapeType="1"/>
            </p:cNvSpPr>
            <p:nvPr/>
          </p:nvSpPr>
          <p:spPr bwMode="auto">
            <a:xfrm flipH="1">
              <a:off x="839" y="2160"/>
              <a:ext cx="76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4249" name="Group 25"/>
          <p:cNvGrpSpPr>
            <a:grpSpLocks/>
          </p:cNvGrpSpPr>
          <p:nvPr/>
        </p:nvGrpSpPr>
        <p:grpSpPr bwMode="auto">
          <a:xfrm>
            <a:off x="4800600" y="3733800"/>
            <a:ext cx="1600200" cy="825500"/>
            <a:chOff x="3456" y="2736"/>
            <a:chExt cx="1008" cy="520"/>
          </a:xfrm>
        </p:grpSpPr>
        <p:graphicFrame>
          <p:nvGraphicFramePr>
            <p:cNvPr id="47144" name="Object 26"/>
            <p:cNvGraphicFramePr>
              <a:graphicFrameLocks noChangeAspect="1"/>
            </p:cNvGraphicFramePr>
            <p:nvPr/>
          </p:nvGraphicFramePr>
          <p:xfrm>
            <a:off x="4224" y="2976"/>
            <a:ext cx="240" cy="280"/>
          </p:xfrm>
          <a:graphic>
            <a:graphicData uri="http://schemas.openxmlformats.org/presentationml/2006/ole">
              <mc:AlternateContent xmlns:mc="http://schemas.openxmlformats.org/markup-compatibility/2006">
                <mc:Choice xmlns:v="urn:schemas-microsoft-com:vml" Requires="v">
                  <p:oleObj spid="_x0000_s47183" name="Equation" r:id="rId9" imgW="123795" imgH="152224" progId="Equation.3">
                    <p:embed/>
                  </p:oleObj>
                </mc:Choice>
                <mc:Fallback>
                  <p:oleObj name="Equation" r:id="rId9" imgW="123795" imgH="152224"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2976"/>
                          <a:ext cx="24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5" name="Line 27"/>
            <p:cNvSpPr>
              <a:spLocks noChangeShapeType="1"/>
            </p:cNvSpPr>
            <p:nvPr/>
          </p:nvSpPr>
          <p:spPr bwMode="auto">
            <a:xfrm flipH="1" flipV="1">
              <a:off x="3456" y="2736"/>
              <a:ext cx="67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64252" name="Text Box 28"/>
          <p:cNvSpPr txBox="1">
            <a:spLocks noChangeArrowheads="1"/>
          </p:cNvSpPr>
          <p:nvPr/>
        </p:nvSpPr>
        <p:spPr bwMode="auto">
          <a:xfrm>
            <a:off x="3505200" y="41910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53" name="Text Box 29"/>
          <p:cNvSpPr txBox="1">
            <a:spLocks noChangeArrowheads="1"/>
          </p:cNvSpPr>
          <p:nvPr/>
        </p:nvSpPr>
        <p:spPr bwMode="auto">
          <a:xfrm>
            <a:off x="4191000" y="41910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54" name="Text Box 30"/>
          <p:cNvSpPr txBox="1">
            <a:spLocks noChangeArrowheads="1"/>
          </p:cNvSpPr>
          <p:nvPr/>
        </p:nvSpPr>
        <p:spPr bwMode="auto">
          <a:xfrm>
            <a:off x="4572000" y="41910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55" name="Text Box 31"/>
          <p:cNvSpPr txBox="1">
            <a:spLocks noChangeArrowheads="1"/>
          </p:cNvSpPr>
          <p:nvPr/>
        </p:nvSpPr>
        <p:spPr bwMode="auto">
          <a:xfrm>
            <a:off x="4191000" y="38354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1</a:t>
            </a:r>
          </a:p>
        </p:txBody>
      </p:sp>
      <p:sp>
        <p:nvSpPr>
          <p:cNvPr id="564256" name="Text Box 32"/>
          <p:cNvSpPr txBox="1">
            <a:spLocks noChangeArrowheads="1"/>
          </p:cNvSpPr>
          <p:nvPr/>
        </p:nvSpPr>
        <p:spPr bwMode="auto">
          <a:xfrm>
            <a:off x="3505200" y="34798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3366FF"/>
                </a:solidFill>
                <a:latin typeface="Arial" panose="020B0604020202020204" pitchFamily="34" charset="0"/>
              </a:rPr>
              <a:t>0</a:t>
            </a:r>
          </a:p>
        </p:txBody>
      </p:sp>
      <p:sp>
        <p:nvSpPr>
          <p:cNvPr id="564257" name="Text Box 33"/>
          <p:cNvSpPr txBox="1">
            <a:spLocks noChangeArrowheads="1"/>
          </p:cNvSpPr>
          <p:nvPr/>
        </p:nvSpPr>
        <p:spPr bwMode="auto">
          <a:xfrm>
            <a:off x="3505200" y="3835400"/>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228600"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28600"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28600"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28600"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28600"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a:solidFill>
                  <a:srgbClr val="3366FF"/>
                </a:solidFill>
                <a:latin typeface="Arial" panose="020B0604020202020204" pitchFamily="34" charset="0"/>
              </a:rPr>
              <a:t>0</a:t>
            </a:r>
          </a:p>
        </p:txBody>
      </p:sp>
      <p:grpSp>
        <p:nvGrpSpPr>
          <p:cNvPr id="564258" name="Group 34"/>
          <p:cNvGrpSpPr>
            <a:grpSpLocks/>
          </p:cNvGrpSpPr>
          <p:nvPr/>
        </p:nvGrpSpPr>
        <p:grpSpPr bwMode="auto">
          <a:xfrm>
            <a:off x="4494213" y="4519613"/>
            <a:ext cx="908050" cy="773112"/>
            <a:chOff x="4509" y="2745"/>
            <a:chExt cx="572" cy="487"/>
          </a:xfrm>
        </p:grpSpPr>
        <p:graphicFrame>
          <p:nvGraphicFramePr>
            <p:cNvPr id="47142" name="Object 35"/>
            <p:cNvGraphicFramePr>
              <a:graphicFrameLocks noChangeAspect="1"/>
            </p:cNvGraphicFramePr>
            <p:nvPr/>
          </p:nvGraphicFramePr>
          <p:xfrm>
            <a:off x="4809" y="2960"/>
            <a:ext cx="272" cy="272"/>
          </p:xfrm>
          <a:graphic>
            <a:graphicData uri="http://schemas.openxmlformats.org/presentationml/2006/ole">
              <mc:AlternateContent xmlns:mc="http://schemas.openxmlformats.org/markup-compatibility/2006">
                <mc:Choice xmlns:v="urn:schemas-microsoft-com:vml" Requires="v">
                  <p:oleObj spid="_x0000_s47184" name="Equation" r:id="rId11" imgW="133480" imgH="133196" progId="Equation.DSMT4">
                    <p:embed/>
                  </p:oleObj>
                </mc:Choice>
                <mc:Fallback>
                  <p:oleObj name="Equation" r:id="rId11" imgW="133480" imgH="133196" progId="Equation.DSMT4">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9" y="2960"/>
                          <a:ext cx="27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3" name="Line 36"/>
            <p:cNvSpPr>
              <a:spLocks noChangeShapeType="1"/>
            </p:cNvSpPr>
            <p:nvPr/>
          </p:nvSpPr>
          <p:spPr bwMode="auto">
            <a:xfrm>
              <a:off x="4509" y="2745"/>
              <a:ext cx="336"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64261" name="AutoShape 37"/>
          <p:cNvSpPr>
            <a:spLocks noChangeArrowheads="1"/>
          </p:cNvSpPr>
          <p:nvPr/>
        </p:nvSpPr>
        <p:spPr bwMode="auto">
          <a:xfrm>
            <a:off x="3530600" y="3505200"/>
            <a:ext cx="304800" cy="609600"/>
          </a:xfrm>
          <a:prstGeom prst="roundRect">
            <a:avLst>
              <a:gd name="adj" fmla="val 16667"/>
            </a:avLst>
          </a:prstGeom>
          <a:noFill/>
          <a:ln w="28575">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64262" name="Group 38"/>
          <p:cNvGrpSpPr>
            <a:grpSpLocks/>
          </p:cNvGrpSpPr>
          <p:nvPr/>
        </p:nvGrpSpPr>
        <p:grpSpPr bwMode="auto">
          <a:xfrm>
            <a:off x="1447800" y="3962400"/>
            <a:ext cx="2074863" cy="1300163"/>
            <a:chOff x="229" y="2496"/>
            <a:chExt cx="1307" cy="819"/>
          </a:xfrm>
        </p:grpSpPr>
        <p:sp>
          <p:nvSpPr>
            <p:cNvPr id="47140" name="Line 39"/>
            <p:cNvSpPr>
              <a:spLocks noChangeShapeType="1"/>
            </p:cNvSpPr>
            <p:nvPr/>
          </p:nvSpPr>
          <p:spPr bwMode="auto">
            <a:xfrm flipH="1">
              <a:off x="864" y="2496"/>
              <a:ext cx="672" cy="576"/>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47141" name="Object 40"/>
            <p:cNvGraphicFramePr>
              <a:graphicFrameLocks noChangeAspect="1"/>
            </p:cNvGraphicFramePr>
            <p:nvPr/>
          </p:nvGraphicFramePr>
          <p:xfrm>
            <a:off x="229" y="2928"/>
            <a:ext cx="684" cy="387"/>
          </p:xfrm>
          <a:graphic>
            <a:graphicData uri="http://schemas.openxmlformats.org/presentationml/2006/ole">
              <mc:AlternateContent xmlns:mc="http://schemas.openxmlformats.org/markup-compatibility/2006">
                <mc:Choice xmlns:v="urn:schemas-microsoft-com:vml" Requires="v">
                  <p:oleObj spid="_x0000_s47185" name="Equation" r:id="rId13" imgW="352438" imgH="190703" progId="Equation.DSMT4">
                    <p:embed/>
                  </p:oleObj>
                </mc:Choice>
                <mc:Fallback>
                  <p:oleObj name="Equation" r:id="rId13" imgW="352438" imgH="190703"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 y="2928"/>
                          <a:ext cx="68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64265" name="Object 41"/>
          <p:cNvGraphicFramePr>
            <a:graphicFrameLocks noChangeAspect="1"/>
          </p:cNvGraphicFramePr>
          <p:nvPr/>
        </p:nvGraphicFramePr>
        <p:xfrm>
          <a:off x="1717675" y="5267325"/>
          <a:ext cx="1893888" cy="654050"/>
        </p:xfrm>
        <a:graphic>
          <a:graphicData uri="http://schemas.openxmlformats.org/presentationml/2006/ole">
            <mc:AlternateContent xmlns:mc="http://schemas.openxmlformats.org/markup-compatibility/2006">
              <mc:Choice xmlns:v="urn:schemas-microsoft-com:vml" Requires="v">
                <p:oleObj spid="_x0000_s47186" name="Equation" r:id="rId15" imgW="666558" imgH="209731" progId="Equation.DSMT4">
                  <p:embed/>
                </p:oleObj>
              </mc:Choice>
              <mc:Fallback>
                <p:oleObj name="Equation" r:id="rId15" imgW="666558" imgH="209731" progId="Equation.DSMT4">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7675" y="5267325"/>
                        <a:ext cx="1893888" cy="654050"/>
                      </a:xfrm>
                      <a:prstGeom prst="rect">
                        <a:avLst/>
                      </a:prstGeom>
                      <a:solidFill>
                        <a:schemeClr val="accent1"/>
                      </a:solidFill>
                      <a:ln w="9525">
                        <a:solidFill>
                          <a:schemeClr val="bg1"/>
                        </a:solidFill>
                        <a:miter lim="800000"/>
                        <a:headEnd/>
                        <a:tailEnd/>
                      </a:ln>
                    </p:spPr>
                  </p:pic>
                </p:oleObj>
              </mc:Fallback>
            </mc:AlternateContent>
          </a:graphicData>
        </a:graphic>
      </p:graphicFrame>
      <p:sp>
        <p:nvSpPr>
          <p:cNvPr id="564266" name="Text Box 42"/>
          <p:cNvSpPr txBox="1">
            <a:spLocks noChangeArrowheads="1"/>
          </p:cNvSpPr>
          <p:nvPr/>
        </p:nvSpPr>
        <p:spPr bwMode="auto">
          <a:xfrm>
            <a:off x="1381125" y="6046788"/>
            <a:ext cx="6589713"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ea typeface="黑体" panose="02010609060101010101" pitchFamily="49" charset="-122"/>
              </a:rPr>
              <a:t>该例说明：画包围圈时，可包围</a:t>
            </a:r>
            <a:r>
              <a:rPr lang="en-US" altLang="zh-CN" sz="2400">
                <a:latin typeface="Times New Roman" panose="02020603050405020304" pitchFamily="18" charset="0"/>
                <a:ea typeface="黑体" panose="02010609060101010101" pitchFamily="49" charset="-122"/>
              </a:rPr>
              <a:t>1</a:t>
            </a:r>
            <a:r>
              <a:rPr lang="zh-CN" altLang="en-US" sz="2400">
                <a:latin typeface="Times New Roman" panose="02020603050405020304" pitchFamily="18" charset="0"/>
                <a:ea typeface="黑体" panose="02010609060101010101" pitchFamily="49" charset="-122"/>
              </a:rPr>
              <a:t>，也可包围</a:t>
            </a:r>
            <a:r>
              <a:rPr lang="en-US" altLang="zh-CN" sz="2400">
                <a:latin typeface="Times New Roman" panose="02020603050405020304" pitchFamily="18" charset="0"/>
                <a:ea typeface="黑体" panose="02010609060101010101" pitchFamily="49" charset="-122"/>
              </a:rPr>
              <a:t>0</a:t>
            </a:r>
          </a:p>
        </p:txBody>
      </p:sp>
      <p:graphicFrame>
        <p:nvGraphicFramePr>
          <p:cNvPr id="564267" name="Object 43"/>
          <p:cNvGraphicFramePr>
            <a:graphicFrameLocks noChangeAspect="1"/>
          </p:cNvGraphicFramePr>
          <p:nvPr/>
        </p:nvGraphicFramePr>
        <p:xfrm>
          <a:off x="4124325" y="5281613"/>
          <a:ext cx="2530475" cy="612775"/>
        </p:xfrm>
        <a:graphic>
          <a:graphicData uri="http://schemas.openxmlformats.org/presentationml/2006/ole">
            <mc:AlternateContent xmlns:mc="http://schemas.openxmlformats.org/markup-compatibility/2006">
              <mc:Choice xmlns:v="urn:schemas-microsoft-com:vml" Requires="v">
                <p:oleObj spid="_x0000_s47187" name="Equation" r:id="rId17" imgW="857304" imgH="190703" progId="Equation.DSMT4">
                  <p:embed/>
                </p:oleObj>
              </mc:Choice>
              <mc:Fallback>
                <p:oleObj name="Equation" r:id="rId17" imgW="857304" imgH="190703" progId="Equation.DSMT4">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4325" y="5281613"/>
                        <a:ext cx="2530475" cy="612775"/>
                      </a:xfrm>
                      <a:prstGeom prst="rect">
                        <a:avLst/>
                      </a:prstGeom>
                      <a:solidFill>
                        <a:schemeClr val="accent1"/>
                      </a:solidFill>
                      <a:ln w="9525">
                        <a:solidFill>
                          <a:schemeClr val="bg1"/>
                        </a:solidFill>
                        <a:miter lim="800000"/>
                        <a:headEnd/>
                        <a:tailEnd/>
                      </a:ln>
                    </p:spPr>
                  </p:pic>
                </p:oleObj>
              </mc:Fallback>
            </mc:AlternateContent>
          </a:graphicData>
        </a:graphic>
      </p:graphicFrame>
      <p:grpSp>
        <p:nvGrpSpPr>
          <p:cNvPr id="564269" name="Group 45"/>
          <p:cNvGrpSpPr>
            <a:grpSpLocks/>
          </p:cNvGrpSpPr>
          <p:nvPr/>
        </p:nvGrpSpPr>
        <p:grpSpPr bwMode="auto">
          <a:xfrm>
            <a:off x="396875" y="1331913"/>
            <a:ext cx="6786563" cy="1193800"/>
            <a:chOff x="432" y="624"/>
            <a:chExt cx="4275" cy="752"/>
          </a:xfrm>
        </p:grpSpPr>
        <p:sp>
          <p:nvSpPr>
            <p:cNvPr id="47138" name="Rectangle 46"/>
            <p:cNvSpPr>
              <a:spLocks noChangeArrowheads="1"/>
            </p:cNvSpPr>
            <p:nvPr/>
          </p:nvSpPr>
          <p:spPr bwMode="auto">
            <a:xfrm>
              <a:off x="432" y="624"/>
              <a:ext cx="2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33CC33"/>
                  </a:solidFill>
                  <a:latin typeface="Times New Roman" panose="02020603050405020304" pitchFamily="18" charset="0"/>
                  <a:ea typeface="楷体_GB2312" pitchFamily="49" charset="-122"/>
                  <a:cs typeface="Times New Roman" panose="02020603050405020304" pitchFamily="18" charset="0"/>
                </a:rPr>
                <a:t>例：</a:t>
              </a: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 </a:t>
              </a:r>
              <a:r>
                <a:rPr lang="zh-CN" altLang="en-US" sz="2400">
                  <a:latin typeface="Times New Roman" panose="02020603050405020304" pitchFamily="18" charset="0"/>
                  <a:ea typeface="楷体_GB2312" pitchFamily="49" charset="-122"/>
                  <a:cs typeface="Times New Roman" panose="02020603050405020304" pitchFamily="18" charset="0"/>
                </a:rPr>
                <a:t>用卡诺图化简逻辑函数</a:t>
              </a:r>
              <a:endParaRPr lang="zh-CN" altLang="en-US" sz="2400">
                <a:latin typeface="Arial" panose="020B0604020202020204" pitchFamily="34" charset="0"/>
                <a:ea typeface="楷体_GB2312" pitchFamily="49" charset="-122"/>
                <a:cs typeface="Times New Roman" panose="02020603050405020304" pitchFamily="18" charset="0"/>
              </a:endParaRPr>
            </a:p>
          </p:txBody>
        </p:sp>
        <p:graphicFrame>
          <p:nvGraphicFramePr>
            <p:cNvPr id="47139" name="Object 47"/>
            <p:cNvGraphicFramePr>
              <a:graphicFrameLocks noChangeAspect="1"/>
            </p:cNvGraphicFramePr>
            <p:nvPr/>
          </p:nvGraphicFramePr>
          <p:xfrm>
            <a:off x="989" y="1008"/>
            <a:ext cx="3718" cy="368"/>
          </p:xfrm>
          <a:graphic>
            <a:graphicData uri="http://schemas.openxmlformats.org/presentationml/2006/ole">
              <mc:AlternateContent xmlns:mc="http://schemas.openxmlformats.org/markup-compatibility/2006">
                <mc:Choice xmlns:v="urn:schemas-microsoft-com:vml" Requires="v">
                  <p:oleObj spid="_x0000_s47188" name="Equation" r:id="rId19" imgW="2533595" imgH="228759" progId="Equation.DSMT4">
                    <p:embed/>
                  </p:oleObj>
                </mc:Choice>
                <mc:Fallback>
                  <p:oleObj name="Equation" r:id="rId19" imgW="2533595" imgH="228759" progId="Equation.DSMT4">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89" y="1008"/>
                          <a:ext cx="37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7136"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7137" name="Rectangle 33"/>
          <p:cNvSpPr>
            <a:spLocks noChangeArrowheads="1"/>
          </p:cNvSpPr>
          <p:nvPr/>
        </p:nvSpPr>
        <p:spPr bwMode="auto">
          <a:xfrm>
            <a:off x="222250" y="539750"/>
            <a:ext cx="29876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2.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化简时遵循的原则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564269"/>
                                        </p:tgtEl>
                                        <p:attrNameLst>
                                          <p:attrName>style.visibility</p:attrName>
                                        </p:attrNameLst>
                                      </p:cBhvr>
                                      <p:to>
                                        <p:strVal val="visible"/>
                                      </p:to>
                                    </p:set>
                                    <p:animEffect transition="in" filter="strips(downRight)">
                                      <p:cBhvr>
                                        <p:cTn id="7" dur="500"/>
                                        <p:tgtEl>
                                          <p:spTgt spid="564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564226"/>
                                        </p:tgtEl>
                                        <p:attrNameLst>
                                          <p:attrName>style.visibility</p:attrName>
                                        </p:attrNameLst>
                                      </p:cBhvr>
                                      <p:to>
                                        <p:strVal val="visible"/>
                                      </p:to>
                                    </p:set>
                                    <p:animEffect transition="in" filter="wheel(4)">
                                      <p:cBhvr>
                                        <p:cTn id="12" dur="500"/>
                                        <p:tgtEl>
                                          <p:spTgt spid="564226"/>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564238"/>
                                        </p:tgtEl>
                                        <p:attrNameLst>
                                          <p:attrName>style.visibility</p:attrName>
                                        </p:attrNameLst>
                                      </p:cBhvr>
                                      <p:to>
                                        <p:strVal val="visible"/>
                                      </p:to>
                                    </p:set>
                                    <p:animEffect transition="in" filter="strips(downLeft)">
                                      <p:cBhvr>
                                        <p:cTn id="16" dur="500"/>
                                        <p:tgtEl>
                                          <p:spTgt spid="5642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64229"/>
                                        </p:tgtEl>
                                        <p:attrNameLst>
                                          <p:attrName>style.visibility</p:attrName>
                                        </p:attrNameLst>
                                      </p:cBhvr>
                                      <p:to>
                                        <p:strVal val="visible"/>
                                      </p:to>
                                    </p:set>
                                    <p:animEffect transition="in" filter="strips(downLeft)">
                                      <p:cBhvr>
                                        <p:cTn id="21" dur="500"/>
                                        <p:tgtEl>
                                          <p:spTgt spid="564229"/>
                                        </p:tgtEl>
                                      </p:cBhvr>
                                    </p:animEffect>
                                  </p:childTnLst>
                                </p:cTn>
                              </p:par>
                            </p:childTnLst>
                          </p:cTn>
                        </p:par>
                        <p:par>
                          <p:cTn id="22" fill="hold" nodeType="afterGroup">
                            <p:stCondLst>
                              <p:cond delay="500"/>
                            </p:stCondLst>
                            <p:childTnLst>
                              <p:par>
                                <p:cTn id="23" presetID="18" presetClass="entr" presetSubtype="12" fill="hold" grpId="0" nodeType="afterEffect">
                                  <p:stCondLst>
                                    <p:cond delay="0"/>
                                  </p:stCondLst>
                                  <p:childTnLst>
                                    <p:set>
                                      <p:cBhvr>
                                        <p:cTn id="24" dur="1" fill="hold">
                                          <p:stCondLst>
                                            <p:cond delay="0"/>
                                          </p:stCondLst>
                                        </p:cTn>
                                        <p:tgtEl>
                                          <p:spTgt spid="564230"/>
                                        </p:tgtEl>
                                        <p:attrNameLst>
                                          <p:attrName>style.visibility</p:attrName>
                                        </p:attrNameLst>
                                      </p:cBhvr>
                                      <p:to>
                                        <p:strVal val="visible"/>
                                      </p:to>
                                    </p:set>
                                    <p:animEffect transition="in" filter="strips(downLeft)">
                                      <p:cBhvr>
                                        <p:cTn id="25" dur="500"/>
                                        <p:tgtEl>
                                          <p:spTgt spid="564230"/>
                                        </p:tgtEl>
                                      </p:cBhvr>
                                    </p:animEffect>
                                  </p:childTnLst>
                                </p:cTn>
                              </p:par>
                            </p:childTnLst>
                          </p:cTn>
                        </p:par>
                        <p:par>
                          <p:cTn id="26" fill="hold" nodeType="afterGroup">
                            <p:stCondLst>
                              <p:cond delay="1000"/>
                            </p:stCondLst>
                            <p:childTnLst>
                              <p:par>
                                <p:cTn id="27" presetID="18" presetClass="entr" presetSubtype="12" fill="hold" grpId="0" nodeType="afterEffect">
                                  <p:stCondLst>
                                    <p:cond delay="0"/>
                                  </p:stCondLst>
                                  <p:childTnLst>
                                    <p:set>
                                      <p:cBhvr>
                                        <p:cTn id="28" dur="1" fill="hold">
                                          <p:stCondLst>
                                            <p:cond delay="0"/>
                                          </p:stCondLst>
                                        </p:cTn>
                                        <p:tgtEl>
                                          <p:spTgt spid="564231"/>
                                        </p:tgtEl>
                                        <p:attrNameLst>
                                          <p:attrName>style.visibility</p:attrName>
                                        </p:attrNameLst>
                                      </p:cBhvr>
                                      <p:to>
                                        <p:strVal val="visible"/>
                                      </p:to>
                                    </p:set>
                                    <p:animEffect transition="in" filter="strips(downLeft)">
                                      <p:cBhvr>
                                        <p:cTn id="29" dur="500"/>
                                        <p:tgtEl>
                                          <p:spTgt spid="564231"/>
                                        </p:tgtEl>
                                      </p:cBhvr>
                                    </p:animEffect>
                                  </p:childTnLst>
                                </p:cTn>
                              </p:par>
                            </p:childTnLst>
                          </p:cTn>
                        </p:par>
                        <p:par>
                          <p:cTn id="30" fill="hold" nodeType="afterGroup">
                            <p:stCondLst>
                              <p:cond delay="1500"/>
                            </p:stCondLst>
                            <p:childTnLst>
                              <p:par>
                                <p:cTn id="31" presetID="18" presetClass="entr" presetSubtype="12" fill="hold" grpId="0" nodeType="afterEffect">
                                  <p:stCondLst>
                                    <p:cond delay="0"/>
                                  </p:stCondLst>
                                  <p:childTnLst>
                                    <p:set>
                                      <p:cBhvr>
                                        <p:cTn id="32" dur="1" fill="hold">
                                          <p:stCondLst>
                                            <p:cond delay="0"/>
                                          </p:stCondLst>
                                        </p:cTn>
                                        <p:tgtEl>
                                          <p:spTgt spid="564232"/>
                                        </p:tgtEl>
                                        <p:attrNameLst>
                                          <p:attrName>style.visibility</p:attrName>
                                        </p:attrNameLst>
                                      </p:cBhvr>
                                      <p:to>
                                        <p:strVal val="visible"/>
                                      </p:to>
                                    </p:set>
                                    <p:animEffect transition="in" filter="strips(downLeft)">
                                      <p:cBhvr>
                                        <p:cTn id="33" dur="500"/>
                                        <p:tgtEl>
                                          <p:spTgt spid="564232"/>
                                        </p:tgtEl>
                                      </p:cBhvr>
                                    </p:animEffect>
                                  </p:childTnLst>
                                </p:cTn>
                              </p:par>
                            </p:childTnLst>
                          </p:cTn>
                        </p:par>
                        <p:par>
                          <p:cTn id="34" fill="hold" nodeType="afterGroup">
                            <p:stCondLst>
                              <p:cond delay="2000"/>
                            </p:stCondLst>
                            <p:childTnLst>
                              <p:par>
                                <p:cTn id="35" presetID="18" presetClass="entr" presetSubtype="12" fill="hold" grpId="0" nodeType="afterEffect">
                                  <p:stCondLst>
                                    <p:cond delay="0"/>
                                  </p:stCondLst>
                                  <p:childTnLst>
                                    <p:set>
                                      <p:cBhvr>
                                        <p:cTn id="36" dur="1" fill="hold">
                                          <p:stCondLst>
                                            <p:cond delay="0"/>
                                          </p:stCondLst>
                                        </p:cTn>
                                        <p:tgtEl>
                                          <p:spTgt spid="564236"/>
                                        </p:tgtEl>
                                        <p:attrNameLst>
                                          <p:attrName>style.visibility</p:attrName>
                                        </p:attrNameLst>
                                      </p:cBhvr>
                                      <p:to>
                                        <p:strVal val="visible"/>
                                      </p:to>
                                    </p:set>
                                    <p:animEffect transition="in" filter="strips(downLeft)">
                                      <p:cBhvr>
                                        <p:cTn id="37" dur="500"/>
                                        <p:tgtEl>
                                          <p:spTgt spid="564236"/>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564237"/>
                                        </p:tgtEl>
                                        <p:attrNameLst>
                                          <p:attrName>style.visibility</p:attrName>
                                        </p:attrNameLst>
                                      </p:cBhvr>
                                      <p:to>
                                        <p:strVal val="visible"/>
                                      </p:to>
                                    </p:set>
                                    <p:animEffect transition="in" filter="strips(downLeft)">
                                      <p:cBhvr>
                                        <p:cTn id="40" dur="500"/>
                                        <p:tgtEl>
                                          <p:spTgt spid="564237"/>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64252"/>
                                        </p:tgtEl>
                                        <p:attrNameLst>
                                          <p:attrName>style.visibility</p:attrName>
                                        </p:attrNameLst>
                                      </p:cBhvr>
                                      <p:to>
                                        <p:strVal val="visible"/>
                                      </p:to>
                                    </p:set>
                                    <p:animEffect transition="in" filter="strips(downLeft)">
                                      <p:cBhvr>
                                        <p:cTn id="43" dur="500"/>
                                        <p:tgtEl>
                                          <p:spTgt spid="564252"/>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64233"/>
                                        </p:tgtEl>
                                        <p:attrNameLst>
                                          <p:attrName>style.visibility</p:attrName>
                                        </p:attrNameLst>
                                      </p:cBhvr>
                                      <p:to>
                                        <p:strVal val="visible"/>
                                      </p:to>
                                    </p:set>
                                    <p:animEffect transition="in" filter="strips(downLeft)">
                                      <p:cBhvr>
                                        <p:cTn id="46" dur="500"/>
                                        <p:tgtEl>
                                          <p:spTgt spid="564233"/>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564254"/>
                                        </p:tgtEl>
                                        <p:attrNameLst>
                                          <p:attrName>style.visibility</p:attrName>
                                        </p:attrNameLst>
                                      </p:cBhvr>
                                      <p:to>
                                        <p:strVal val="visible"/>
                                      </p:to>
                                    </p:set>
                                    <p:animEffect transition="in" filter="strips(downLeft)">
                                      <p:cBhvr>
                                        <p:cTn id="49" dur="500"/>
                                        <p:tgtEl>
                                          <p:spTgt spid="564254"/>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564253"/>
                                        </p:tgtEl>
                                        <p:attrNameLst>
                                          <p:attrName>style.visibility</p:attrName>
                                        </p:attrNameLst>
                                      </p:cBhvr>
                                      <p:to>
                                        <p:strVal val="visible"/>
                                      </p:to>
                                    </p:set>
                                    <p:animEffect transition="in" filter="strips(downLeft)">
                                      <p:cBhvr>
                                        <p:cTn id="52" dur="500"/>
                                        <p:tgtEl>
                                          <p:spTgt spid="56425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564234"/>
                                        </p:tgtEl>
                                        <p:attrNameLst>
                                          <p:attrName>style.visibility</p:attrName>
                                        </p:attrNameLst>
                                      </p:cBhvr>
                                      <p:to>
                                        <p:strVal val="visible"/>
                                      </p:to>
                                    </p:set>
                                    <p:animEffect transition="in" filter="strips(downLeft)">
                                      <p:cBhvr>
                                        <p:cTn id="55" dur="500"/>
                                        <p:tgtEl>
                                          <p:spTgt spid="564234"/>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564235"/>
                                        </p:tgtEl>
                                        <p:attrNameLst>
                                          <p:attrName>style.visibility</p:attrName>
                                        </p:attrNameLst>
                                      </p:cBhvr>
                                      <p:to>
                                        <p:strVal val="visible"/>
                                      </p:to>
                                    </p:set>
                                    <p:animEffect transition="in" filter="strips(downLeft)">
                                      <p:cBhvr>
                                        <p:cTn id="58" dur="500"/>
                                        <p:tgtEl>
                                          <p:spTgt spid="56423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564255"/>
                                        </p:tgtEl>
                                        <p:attrNameLst>
                                          <p:attrName>style.visibility</p:attrName>
                                        </p:attrNameLst>
                                      </p:cBhvr>
                                      <p:to>
                                        <p:strVal val="visible"/>
                                      </p:to>
                                    </p:set>
                                    <p:animEffect transition="in" filter="strips(downLeft)">
                                      <p:cBhvr>
                                        <p:cTn id="61" dur="500"/>
                                        <p:tgtEl>
                                          <p:spTgt spid="56425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564256"/>
                                        </p:tgtEl>
                                        <p:attrNameLst>
                                          <p:attrName>style.visibility</p:attrName>
                                        </p:attrNameLst>
                                      </p:cBhvr>
                                      <p:to>
                                        <p:strVal val="visible"/>
                                      </p:to>
                                    </p:set>
                                    <p:animEffect transition="in" filter="strips(downLeft)">
                                      <p:cBhvr>
                                        <p:cTn id="66" dur="500"/>
                                        <p:tgtEl>
                                          <p:spTgt spid="564256"/>
                                        </p:tgtEl>
                                      </p:cBhvr>
                                    </p:animEffect>
                                  </p:childTnLst>
                                </p:cTn>
                              </p:par>
                            </p:childTnLst>
                          </p:cTn>
                        </p:par>
                        <p:par>
                          <p:cTn id="67" fill="hold" nodeType="afterGroup">
                            <p:stCondLst>
                              <p:cond delay="500"/>
                            </p:stCondLst>
                            <p:childTnLst>
                              <p:par>
                                <p:cTn id="68" presetID="18" presetClass="entr" presetSubtype="12" fill="hold" grpId="0" nodeType="afterEffect">
                                  <p:stCondLst>
                                    <p:cond delay="0"/>
                                  </p:stCondLst>
                                  <p:childTnLst>
                                    <p:set>
                                      <p:cBhvr>
                                        <p:cTn id="69" dur="1" fill="hold">
                                          <p:stCondLst>
                                            <p:cond delay="0"/>
                                          </p:stCondLst>
                                        </p:cTn>
                                        <p:tgtEl>
                                          <p:spTgt spid="564257"/>
                                        </p:tgtEl>
                                        <p:attrNameLst>
                                          <p:attrName>style.visibility</p:attrName>
                                        </p:attrNameLst>
                                      </p:cBhvr>
                                      <p:to>
                                        <p:strVal val="visible"/>
                                      </p:to>
                                    </p:set>
                                    <p:animEffect transition="in" filter="strips(downLeft)">
                                      <p:cBhvr>
                                        <p:cTn id="70" dur="500"/>
                                        <p:tgtEl>
                                          <p:spTgt spid="56425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564239"/>
                                        </p:tgtEl>
                                        <p:attrNameLst>
                                          <p:attrName>style.visibility</p:attrName>
                                        </p:attrNameLst>
                                      </p:cBhvr>
                                      <p:to>
                                        <p:strVal val="visible"/>
                                      </p:to>
                                    </p:set>
                                    <p:animEffect transition="in" filter="strips(downLeft)">
                                      <p:cBhvr>
                                        <p:cTn id="75" dur="500"/>
                                        <p:tgtEl>
                                          <p:spTgt spid="56423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564258"/>
                                        </p:tgtEl>
                                        <p:attrNameLst>
                                          <p:attrName>style.visibility</p:attrName>
                                        </p:attrNameLst>
                                      </p:cBhvr>
                                      <p:to>
                                        <p:strVal val="visible"/>
                                      </p:to>
                                    </p:set>
                                    <p:animEffect transition="in" filter="wipe(left)">
                                      <p:cBhvr>
                                        <p:cTn id="80" dur="500"/>
                                        <p:tgtEl>
                                          <p:spTgt spid="56425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564244"/>
                                        </p:tgtEl>
                                        <p:attrNameLst>
                                          <p:attrName>style.visibility</p:attrName>
                                        </p:attrNameLst>
                                      </p:cBhvr>
                                      <p:to>
                                        <p:strVal val="visible"/>
                                      </p:to>
                                    </p:set>
                                    <p:animEffect transition="in" filter="strips(downLeft)">
                                      <p:cBhvr>
                                        <p:cTn id="85" dur="500"/>
                                        <p:tgtEl>
                                          <p:spTgt spid="56424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564249"/>
                                        </p:tgtEl>
                                        <p:attrNameLst>
                                          <p:attrName>style.visibility</p:attrName>
                                        </p:attrNameLst>
                                      </p:cBhvr>
                                      <p:to>
                                        <p:strVal val="visible"/>
                                      </p:to>
                                    </p:set>
                                    <p:animEffect transition="in" filter="blinds(horizontal)">
                                      <p:cBhvr>
                                        <p:cTn id="90" dur="500"/>
                                        <p:tgtEl>
                                          <p:spTgt spid="5642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12" fill="hold" nodeType="clickEffect">
                                  <p:stCondLst>
                                    <p:cond delay="0"/>
                                  </p:stCondLst>
                                  <p:childTnLst>
                                    <p:set>
                                      <p:cBhvr>
                                        <p:cTn id="94" dur="1" fill="hold">
                                          <p:stCondLst>
                                            <p:cond delay="0"/>
                                          </p:stCondLst>
                                        </p:cTn>
                                        <p:tgtEl>
                                          <p:spTgt spid="564241"/>
                                        </p:tgtEl>
                                        <p:attrNameLst>
                                          <p:attrName>style.visibility</p:attrName>
                                        </p:attrNameLst>
                                      </p:cBhvr>
                                      <p:to>
                                        <p:strVal val="visible"/>
                                      </p:to>
                                    </p:set>
                                    <p:animEffect transition="in" filter="strips(downLeft)">
                                      <p:cBhvr>
                                        <p:cTn id="95" dur="500"/>
                                        <p:tgtEl>
                                          <p:spTgt spid="56424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564245"/>
                                        </p:tgtEl>
                                        <p:attrNameLst>
                                          <p:attrName>style.visibility</p:attrName>
                                        </p:attrNameLst>
                                      </p:cBhvr>
                                      <p:to>
                                        <p:strVal val="visible"/>
                                      </p:to>
                                    </p:set>
                                    <p:animEffect transition="in" filter="blinds(horizontal)">
                                      <p:cBhvr>
                                        <p:cTn id="100" dur="500"/>
                                        <p:tgtEl>
                                          <p:spTgt spid="56424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564240"/>
                                        </p:tgtEl>
                                        <p:attrNameLst>
                                          <p:attrName>style.visibility</p:attrName>
                                        </p:attrNameLst>
                                      </p:cBhvr>
                                      <p:to>
                                        <p:strVal val="visible"/>
                                      </p:to>
                                    </p:set>
                                    <p:animEffect transition="in" filter="blinds(horizontal)">
                                      <p:cBhvr>
                                        <p:cTn id="105" dur="500"/>
                                        <p:tgtEl>
                                          <p:spTgt spid="56424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564261"/>
                                        </p:tgtEl>
                                        <p:attrNameLst>
                                          <p:attrName>style.visibility</p:attrName>
                                        </p:attrNameLst>
                                      </p:cBhvr>
                                      <p:to>
                                        <p:strVal val="visible"/>
                                      </p:to>
                                    </p:set>
                                    <p:animEffect transition="in" filter="blinds(horizontal)">
                                      <p:cBhvr>
                                        <p:cTn id="110" dur="500"/>
                                        <p:tgtEl>
                                          <p:spTgt spid="56426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nodeType="clickEffect">
                                  <p:stCondLst>
                                    <p:cond delay="0"/>
                                  </p:stCondLst>
                                  <p:childTnLst>
                                    <p:set>
                                      <p:cBhvr>
                                        <p:cTn id="114" dur="1" fill="hold">
                                          <p:stCondLst>
                                            <p:cond delay="0"/>
                                          </p:stCondLst>
                                        </p:cTn>
                                        <p:tgtEl>
                                          <p:spTgt spid="564262"/>
                                        </p:tgtEl>
                                        <p:attrNameLst>
                                          <p:attrName>style.visibility</p:attrName>
                                        </p:attrNameLst>
                                      </p:cBhvr>
                                      <p:to>
                                        <p:strVal val="visible"/>
                                      </p:to>
                                    </p:set>
                                    <p:animEffect transition="in" filter="blinds(horizontal)">
                                      <p:cBhvr>
                                        <p:cTn id="115" dur="500"/>
                                        <p:tgtEl>
                                          <p:spTgt spid="56426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8" presetClass="entr" presetSubtype="6" fill="hold" nodeType="clickEffect">
                                  <p:stCondLst>
                                    <p:cond delay="0"/>
                                  </p:stCondLst>
                                  <p:childTnLst>
                                    <p:set>
                                      <p:cBhvr>
                                        <p:cTn id="119" dur="1" fill="hold">
                                          <p:stCondLst>
                                            <p:cond delay="0"/>
                                          </p:stCondLst>
                                        </p:cTn>
                                        <p:tgtEl>
                                          <p:spTgt spid="564265"/>
                                        </p:tgtEl>
                                        <p:attrNameLst>
                                          <p:attrName>style.visibility</p:attrName>
                                        </p:attrNameLst>
                                      </p:cBhvr>
                                      <p:to>
                                        <p:strVal val="visible"/>
                                      </p:to>
                                    </p:set>
                                    <p:animEffect transition="in" filter="strips(downRight)">
                                      <p:cBhvr>
                                        <p:cTn id="120" dur="500"/>
                                        <p:tgtEl>
                                          <p:spTgt spid="56426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6" fill="hold" nodeType="clickEffect">
                                  <p:stCondLst>
                                    <p:cond delay="0"/>
                                  </p:stCondLst>
                                  <p:childTnLst>
                                    <p:set>
                                      <p:cBhvr>
                                        <p:cTn id="124" dur="1" fill="hold">
                                          <p:stCondLst>
                                            <p:cond delay="0"/>
                                          </p:stCondLst>
                                        </p:cTn>
                                        <p:tgtEl>
                                          <p:spTgt spid="564267"/>
                                        </p:tgtEl>
                                        <p:attrNameLst>
                                          <p:attrName>style.visibility</p:attrName>
                                        </p:attrNameLst>
                                      </p:cBhvr>
                                      <p:to>
                                        <p:strVal val="visible"/>
                                      </p:to>
                                    </p:set>
                                    <p:animEffect transition="in" filter="strips(downRight)">
                                      <p:cBhvr>
                                        <p:cTn id="125" dur="500"/>
                                        <p:tgtEl>
                                          <p:spTgt spid="56426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564266"/>
                                        </p:tgtEl>
                                        <p:attrNameLst>
                                          <p:attrName>style.visibility</p:attrName>
                                        </p:attrNameLst>
                                      </p:cBhvr>
                                      <p:to>
                                        <p:strVal val="visible"/>
                                      </p:to>
                                    </p:set>
                                    <p:animEffect transition="in" filter="blinds(horizontal)">
                                      <p:cBhvr>
                                        <p:cTn id="130" dur="500"/>
                                        <p:tgtEl>
                                          <p:spTgt spid="564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autoUpdateAnimBg="0"/>
      <p:bldP spid="564230" grpId="0" autoUpdateAnimBg="0"/>
      <p:bldP spid="564231" grpId="0" autoUpdateAnimBg="0"/>
      <p:bldP spid="564232" grpId="0" autoUpdateAnimBg="0"/>
      <p:bldP spid="564233" grpId="0" autoUpdateAnimBg="0"/>
      <p:bldP spid="564234" grpId="0" autoUpdateAnimBg="0"/>
      <p:bldP spid="564235" grpId="0" autoUpdateAnimBg="0"/>
      <p:bldP spid="564236" grpId="0" autoUpdateAnimBg="0"/>
      <p:bldP spid="564237" grpId="0" autoUpdateAnimBg="0"/>
      <p:bldP spid="564238" grpId="0" autoUpdateAnimBg="0"/>
      <p:bldP spid="564239" grpId="0" animBg="1"/>
      <p:bldP spid="564244" grpId="0" animBg="1"/>
      <p:bldP spid="564252" grpId="0" autoUpdateAnimBg="0"/>
      <p:bldP spid="564253" grpId="0" autoUpdateAnimBg="0"/>
      <p:bldP spid="564254" grpId="0" autoUpdateAnimBg="0"/>
      <p:bldP spid="564255" grpId="0" autoUpdateAnimBg="0"/>
      <p:bldP spid="564256" grpId="0" autoUpdateAnimBg="0"/>
      <p:bldP spid="564257" grpId="0" autoUpdateAnimBg="0"/>
      <p:bldP spid="564261" grpId="0" animBg="1"/>
      <p:bldP spid="56426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descr="75%"/>
          <p:cNvSpPr txBox="1">
            <a:spLocks noChangeArrowheads="1"/>
          </p:cNvSpPr>
          <p:nvPr/>
        </p:nvSpPr>
        <p:spPr bwMode="auto">
          <a:xfrm>
            <a:off x="242888" y="1196975"/>
            <a:ext cx="1409700" cy="457200"/>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kumimoji="1" lang="zh-CN" altLang="en-US" sz="2400">
                <a:solidFill>
                  <a:srgbClr val="33CC33"/>
                </a:solidFill>
                <a:effectLst>
                  <a:outerShdw blurRad="38100" dist="38100" dir="2700000" algn="tl">
                    <a:srgbClr val="C0C0C0"/>
                  </a:outerShdw>
                </a:effectLst>
                <a:latin typeface="楷体_GB2312" pitchFamily="49" charset="-122"/>
                <a:ea typeface="楷体_GB2312" pitchFamily="49" charset="-122"/>
              </a:rPr>
              <a:t>无关项：</a:t>
            </a:r>
          </a:p>
        </p:txBody>
      </p:sp>
      <p:sp>
        <p:nvSpPr>
          <p:cNvPr id="565251" name="Text Box 3" descr="75%"/>
          <p:cNvSpPr txBox="1">
            <a:spLocks noChangeArrowheads="1"/>
          </p:cNvSpPr>
          <p:nvPr/>
        </p:nvSpPr>
        <p:spPr bwMode="auto">
          <a:xfrm>
            <a:off x="876300" y="4162425"/>
            <a:ext cx="6969125" cy="566738"/>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en-US" altLang="zh-CN" sz="2400">
                <a:solidFill>
                  <a:schemeClr val="tx2"/>
                </a:solidFill>
                <a:latin typeface="Times New Roman" panose="02020603050405020304" pitchFamily="18" charset="0"/>
                <a:sym typeface="Symbol" panose="05050102010706020507" pitchFamily="18" charset="2"/>
              </a:rPr>
              <a:t>1.</a:t>
            </a:r>
            <a:r>
              <a:rPr kumimoji="1" lang="zh-CN" altLang="en-US" sz="2400">
                <a:solidFill>
                  <a:schemeClr val="tx2"/>
                </a:solidFill>
                <a:latin typeface="Times New Roman" panose="02020603050405020304" pitchFamily="18" charset="0"/>
                <a:sym typeface="Symbol" panose="05050102010706020507" pitchFamily="18" charset="2"/>
              </a:rPr>
              <a:t>填</a:t>
            </a:r>
            <a:r>
              <a:rPr kumimoji="1" lang="zh-CN" altLang="en-US" sz="2400">
                <a:solidFill>
                  <a:schemeClr val="tx2"/>
                </a:solidFill>
                <a:latin typeface="Times New Roman" panose="02020603050405020304" pitchFamily="18" charset="0"/>
              </a:rPr>
              <a:t>卡诺图时，在对应的方格内填任意符号“</a:t>
            </a:r>
            <a:r>
              <a:rPr kumimoji="1" lang="en-US" altLang="zh-CN" sz="2400">
                <a:solidFill>
                  <a:schemeClr val="tx2"/>
                </a:solidFill>
                <a:latin typeface="Times New Roman" panose="02020603050405020304" pitchFamily="18" charset="0"/>
              </a:rPr>
              <a:t>×”</a:t>
            </a:r>
            <a:r>
              <a:rPr kumimoji="1" lang="zh-CN" altLang="en-US" sz="2400">
                <a:solidFill>
                  <a:schemeClr val="tx2"/>
                </a:solidFill>
                <a:latin typeface="Times New Roman" panose="02020603050405020304" pitchFamily="18" charset="0"/>
              </a:rPr>
              <a:t>。</a:t>
            </a:r>
          </a:p>
        </p:txBody>
      </p:sp>
      <p:sp>
        <p:nvSpPr>
          <p:cNvPr id="565252" name="Text Box 4" descr="75%"/>
          <p:cNvSpPr txBox="1">
            <a:spLocks noChangeArrowheads="1"/>
          </p:cNvSpPr>
          <p:nvPr/>
        </p:nvSpPr>
        <p:spPr bwMode="auto">
          <a:xfrm>
            <a:off x="276225" y="3573463"/>
            <a:ext cx="3275013" cy="427037"/>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kumimoji="1" lang="zh-CN" altLang="en-US" sz="22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在卡诺图中的处理方法：</a:t>
            </a:r>
          </a:p>
        </p:txBody>
      </p:sp>
      <p:sp>
        <p:nvSpPr>
          <p:cNvPr id="565253" name="Text Box 5" descr="75%"/>
          <p:cNvSpPr txBox="1">
            <a:spLocks noChangeArrowheads="1"/>
          </p:cNvSpPr>
          <p:nvPr/>
        </p:nvSpPr>
        <p:spPr bwMode="auto">
          <a:xfrm>
            <a:off x="876300" y="4772025"/>
            <a:ext cx="7310438" cy="566738"/>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42900" indent="-342900">
              <a:defRPr b="1">
                <a:solidFill>
                  <a:schemeClr val="tx1"/>
                </a:solidFill>
                <a:latin typeface="Arial Narrow" panose="020B0606020202030204" pitchFamily="34" charset="0"/>
                <a:ea typeface="宋体" panose="02010600030101010101" pitchFamily="2" charset="-122"/>
              </a:defRPr>
            </a:lvl1pPr>
            <a:lvl2pPr marL="800100" indent="-342900">
              <a:defRPr b="1">
                <a:solidFill>
                  <a:schemeClr val="tx1"/>
                </a:solidFill>
                <a:latin typeface="Arial Narrow" panose="020B0606020202030204" pitchFamily="34" charset="0"/>
                <a:ea typeface="宋体" panose="02010600030101010101" pitchFamily="2" charset="-122"/>
              </a:defRPr>
            </a:lvl2pPr>
            <a:lvl3pPr marL="1257300" indent="-342900">
              <a:defRPr b="1">
                <a:solidFill>
                  <a:schemeClr val="tx1"/>
                </a:solidFill>
                <a:latin typeface="Arial Narrow" panose="020B0606020202030204" pitchFamily="34" charset="0"/>
                <a:ea typeface="宋体" panose="02010600030101010101" pitchFamily="2" charset="-122"/>
              </a:defRPr>
            </a:lvl3pPr>
            <a:lvl4pPr marL="1714500" indent="-342900">
              <a:defRPr b="1">
                <a:solidFill>
                  <a:schemeClr val="tx1"/>
                </a:solidFill>
                <a:latin typeface="Arial Narrow" panose="020B0606020202030204" pitchFamily="34" charset="0"/>
                <a:ea typeface="宋体" panose="02010600030101010101" pitchFamily="2" charset="-122"/>
              </a:defRPr>
            </a:lvl4pPr>
            <a:lvl5pPr marL="2171700" indent="-342900">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en-US" altLang="zh-CN" sz="2400">
                <a:solidFill>
                  <a:schemeClr val="tx2"/>
                </a:solidFill>
                <a:latin typeface="Times New Roman" panose="02020603050405020304" pitchFamily="18" charset="0"/>
                <a:sym typeface="Symbol" panose="05050102010706020507" pitchFamily="18" charset="2"/>
              </a:rPr>
              <a:t>2.</a:t>
            </a:r>
            <a:r>
              <a:rPr kumimoji="1" lang="zh-CN" altLang="en-US" sz="2400">
                <a:solidFill>
                  <a:schemeClr val="tx2"/>
                </a:solidFill>
                <a:latin typeface="Times New Roman" panose="02020603050405020304" pitchFamily="18" charset="0"/>
              </a:rPr>
              <a:t>化简时根据需要可将“</a:t>
            </a:r>
            <a:r>
              <a:rPr kumimoji="1" lang="en-US" altLang="zh-CN" sz="2400">
                <a:solidFill>
                  <a:schemeClr val="tx2"/>
                </a:solidFill>
                <a:latin typeface="Times New Roman" panose="02020603050405020304" pitchFamily="18" charset="0"/>
              </a:rPr>
              <a:t>×”</a:t>
            </a:r>
            <a:r>
              <a:rPr kumimoji="1" lang="zh-CN" altLang="en-US" sz="2400">
                <a:solidFill>
                  <a:schemeClr val="tx2"/>
                </a:solidFill>
                <a:latin typeface="Times New Roman" panose="02020603050405020304" pitchFamily="18" charset="0"/>
              </a:rPr>
              <a:t>视为“</a:t>
            </a:r>
            <a:r>
              <a:rPr kumimoji="1" lang="en-US" altLang="zh-CN" sz="2400">
                <a:solidFill>
                  <a:schemeClr val="tx2"/>
                </a:solidFill>
                <a:latin typeface="Times New Roman" panose="02020603050405020304" pitchFamily="18" charset="0"/>
              </a:rPr>
              <a:t>1”</a:t>
            </a:r>
            <a:r>
              <a:rPr kumimoji="1" lang="zh-CN" altLang="en-US" sz="2400">
                <a:solidFill>
                  <a:schemeClr val="tx2"/>
                </a:solidFill>
                <a:latin typeface="Times New Roman" panose="02020603050405020304" pitchFamily="18" charset="0"/>
              </a:rPr>
              <a:t>，也可视为“</a:t>
            </a:r>
            <a:r>
              <a:rPr kumimoji="1" lang="en-US" altLang="zh-CN" sz="2400">
                <a:solidFill>
                  <a:schemeClr val="tx2"/>
                </a:solidFill>
                <a:latin typeface="Times New Roman" panose="02020603050405020304" pitchFamily="18" charset="0"/>
              </a:rPr>
              <a:t>0”</a:t>
            </a:r>
            <a:r>
              <a:rPr kumimoji="1" lang="zh-CN" altLang="en-US" sz="2400">
                <a:solidFill>
                  <a:schemeClr val="tx2"/>
                </a:solidFill>
                <a:latin typeface="Times New Roman" panose="02020603050405020304" pitchFamily="18" charset="0"/>
              </a:rPr>
              <a:t>。</a:t>
            </a:r>
          </a:p>
        </p:txBody>
      </p:sp>
      <p:sp>
        <p:nvSpPr>
          <p:cNvPr id="565254" name="Text Box 6" descr="75%"/>
          <p:cNvSpPr txBox="1">
            <a:spLocks noChangeArrowheads="1"/>
          </p:cNvSpPr>
          <p:nvPr/>
        </p:nvSpPr>
        <p:spPr bwMode="auto">
          <a:xfrm>
            <a:off x="304800" y="1671638"/>
            <a:ext cx="8553450" cy="1565275"/>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10000"/>
              </a:lnSpc>
            </a:pPr>
            <a:r>
              <a:rPr kumimoji="1" lang="en-US" altLang="zh-CN" sz="2200">
                <a:latin typeface="宋体" panose="02010600030101010101" pitchFamily="2" charset="-122"/>
              </a:rPr>
              <a:t>    </a:t>
            </a:r>
            <a:r>
              <a:rPr kumimoji="1" lang="zh-CN" altLang="en-US" sz="2200">
                <a:latin typeface="宋体" panose="02010600030101010101" pitchFamily="2" charset="-122"/>
              </a:rPr>
              <a:t>真值表内对应于某些变量组合，函数值可以是任意的。或者说，这些变量组合根本不会出现，则这些变量组合对应的最小项称为</a:t>
            </a:r>
            <a:r>
              <a:rPr kumimoji="1" lang="zh-CN" altLang="en-US" sz="2200">
                <a:solidFill>
                  <a:srgbClr val="3366FF"/>
                </a:solidFill>
                <a:latin typeface="宋体" panose="02010600030101010101" pitchFamily="2" charset="-122"/>
              </a:rPr>
              <a:t>无关项</a:t>
            </a:r>
            <a:r>
              <a:rPr kumimoji="1" lang="zh-CN" altLang="en-US" sz="2200">
                <a:latin typeface="宋体" panose="02010600030101010101" pitchFamily="2" charset="-122"/>
              </a:rPr>
              <a:t>，也称</a:t>
            </a:r>
            <a:r>
              <a:rPr kumimoji="1" lang="zh-CN" altLang="en-US" sz="2200">
                <a:solidFill>
                  <a:srgbClr val="3366FF"/>
                </a:solidFill>
                <a:latin typeface="宋体" panose="02010600030101010101" pitchFamily="2" charset="-122"/>
              </a:rPr>
              <a:t>任意项</a:t>
            </a:r>
            <a:r>
              <a:rPr kumimoji="1" lang="zh-CN" altLang="en-US" sz="2200">
                <a:latin typeface="宋体" panose="02010600030101010101" pitchFamily="2" charset="-122"/>
              </a:rPr>
              <a:t>。所谓任意项就是，其取值是任意的，可取“</a:t>
            </a:r>
            <a:r>
              <a:rPr kumimoji="1" lang="en-US" altLang="zh-CN" sz="2200">
                <a:latin typeface="宋体" panose="02010600030101010101" pitchFamily="2" charset="-122"/>
              </a:rPr>
              <a:t>1”</a:t>
            </a:r>
            <a:r>
              <a:rPr kumimoji="1" lang="zh-CN" altLang="en-US" sz="2200">
                <a:latin typeface="宋体" panose="02010600030101010101" pitchFamily="2" charset="-122"/>
              </a:rPr>
              <a:t>，也可取“</a:t>
            </a:r>
            <a:r>
              <a:rPr kumimoji="1" lang="en-US" altLang="zh-CN" sz="2200">
                <a:latin typeface="宋体" panose="02010600030101010101" pitchFamily="2" charset="-122"/>
              </a:rPr>
              <a:t>0”</a:t>
            </a:r>
            <a:r>
              <a:rPr kumimoji="1" lang="zh-CN" altLang="en-US" sz="2200">
                <a:latin typeface="宋体" panose="02010600030101010101" pitchFamily="2" charset="-122"/>
              </a:rPr>
              <a:t>。</a:t>
            </a:r>
          </a:p>
        </p:txBody>
      </p:sp>
      <p:graphicFrame>
        <p:nvGraphicFramePr>
          <p:cNvPr id="565256" name="Object 8"/>
          <p:cNvGraphicFramePr>
            <a:graphicFrameLocks noChangeAspect="1"/>
          </p:cNvGraphicFramePr>
          <p:nvPr/>
        </p:nvGraphicFramePr>
        <p:xfrm>
          <a:off x="790575" y="5630863"/>
          <a:ext cx="7000875" cy="444500"/>
        </p:xfrm>
        <a:graphic>
          <a:graphicData uri="http://schemas.openxmlformats.org/presentationml/2006/ole">
            <mc:AlternateContent xmlns:mc="http://schemas.openxmlformats.org/markup-compatibility/2006">
              <mc:Choice xmlns:v="urn:schemas-microsoft-com:vml" Requires="v">
                <p:oleObj spid="_x0000_s48141" name="Equation" r:id="rId3" imgW="3200400" imgH="203200" progId="Equation.DSMT4">
                  <p:embed/>
                </p:oleObj>
              </mc:Choice>
              <mc:Fallback>
                <p:oleObj name="Equation" r:id="rId3" imgW="3200400" imgH="203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5630863"/>
                        <a:ext cx="70008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6"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8137" name="Rectangle 33"/>
          <p:cNvSpPr>
            <a:spLocks noChangeArrowheads="1"/>
          </p:cNvSpPr>
          <p:nvPr/>
        </p:nvSpPr>
        <p:spPr bwMode="auto">
          <a:xfrm>
            <a:off x="222250" y="539750"/>
            <a:ext cx="2987675"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dirty="0">
                <a:solidFill>
                  <a:schemeClr val="tx2"/>
                </a:solidFill>
                <a:latin typeface="Times New Roman" panose="02020603050405020304" pitchFamily="18" charset="0"/>
                <a:ea typeface="楷体_GB2312" pitchFamily="49" charset="-122"/>
                <a:cs typeface="Times New Roman" panose="02020603050405020304" pitchFamily="18" charset="0"/>
              </a:rPr>
              <a:t>3. </a:t>
            </a:r>
            <a:r>
              <a:rPr kumimoji="1" lang="zh-CN" altLang="en-US" sz="2200" dirty="0">
                <a:solidFill>
                  <a:schemeClr val="tx2"/>
                </a:solidFill>
                <a:latin typeface="Times New Roman" panose="02020603050405020304" pitchFamily="18" charset="0"/>
                <a:ea typeface="楷体_GB2312" pitchFamily="49" charset="-122"/>
                <a:cs typeface="Times New Roman" panose="02020603050405020304" pitchFamily="18" charset="0"/>
              </a:rPr>
              <a:t>具有</a:t>
            </a:r>
            <a:r>
              <a:rPr kumimoji="1" lang="zh-CN" altLang="en-US" sz="2200" dirty="0" smtClean="0">
                <a:solidFill>
                  <a:schemeClr val="tx2"/>
                </a:solidFill>
                <a:latin typeface="Times New Roman" panose="02020603050405020304" pitchFamily="18" charset="0"/>
                <a:ea typeface="楷体_GB2312" pitchFamily="49" charset="-122"/>
                <a:cs typeface="Times New Roman" panose="02020603050405020304" pitchFamily="18" charset="0"/>
              </a:rPr>
              <a:t>无关</a:t>
            </a:r>
            <a:r>
              <a:rPr kumimoji="1" lang="zh-CN" altLang="en-US" sz="2200" dirty="0" smtClean="0">
                <a:solidFill>
                  <a:schemeClr val="tx2"/>
                </a:solidFill>
                <a:latin typeface="Times New Roman" panose="02020603050405020304" pitchFamily="18" charset="0"/>
                <a:ea typeface="楷体_GB2312" pitchFamily="49" charset="-122"/>
                <a:cs typeface="Times New Roman" panose="02020603050405020304" pitchFamily="18" charset="0"/>
              </a:rPr>
              <a:t>项</a:t>
            </a:r>
            <a:r>
              <a:rPr kumimoji="1" lang="zh-CN" altLang="en-US" sz="2200" dirty="0" smtClean="0">
                <a:solidFill>
                  <a:schemeClr val="tx2"/>
                </a:solidFill>
                <a:latin typeface="Times New Roman" panose="02020603050405020304" pitchFamily="18" charset="0"/>
                <a:ea typeface="楷体_GB2312" pitchFamily="49" charset="-122"/>
                <a:cs typeface="Times New Roman" panose="02020603050405020304" pitchFamily="18" charset="0"/>
              </a:rPr>
              <a:t>的</a:t>
            </a:r>
            <a:r>
              <a:rPr kumimoji="1" lang="zh-CN" altLang="en-US" sz="2200" dirty="0">
                <a:solidFill>
                  <a:schemeClr val="tx2"/>
                </a:solidFill>
                <a:latin typeface="Times New Roman" panose="02020603050405020304" pitchFamily="18" charset="0"/>
                <a:ea typeface="楷体_GB2312" pitchFamily="49" charset="-122"/>
                <a:cs typeface="Times New Roman" panose="02020603050405020304" pitchFamily="18" charset="0"/>
              </a:rPr>
              <a:t>化简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5250"/>
                                        </p:tgtEl>
                                        <p:attrNameLst>
                                          <p:attrName>style.visibility</p:attrName>
                                        </p:attrNameLst>
                                      </p:cBhvr>
                                      <p:to>
                                        <p:strVal val="visible"/>
                                      </p:to>
                                    </p:set>
                                    <p:animEffect transition="in" filter="dissolve">
                                      <p:cBhvr>
                                        <p:cTn id="7" dur="500"/>
                                        <p:tgtEl>
                                          <p:spTgt spid="565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5254"/>
                                        </p:tgtEl>
                                        <p:attrNameLst>
                                          <p:attrName>style.visibility</p:attrName>
                                        </p:attrNameLst>
                                      </p:cBhvr>
                                      <p:to>
                                        <p:strVal val="visible"/>
                                      </p:to>
                                    </p:set>
                                    <p:animEffect transition="in" filter="dissolve">
                                      <p:cBhvr>
                                        <p:cTn id="12" dur="500"/>
                                        <p:tgtEl>
                                          <p:spTgt spid="565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5252"/>
                                        </p:tgtEl>
                                        <p:attrNameLst>
                                          <p:attrName>style.visibility</p:attrName>
                                        </p:attrNameLst>
                                      </p:cBhvr>
                                      <p:to>
                                        <p:strVal val="visible"/>
                                      </p:to>
                                    </p:set>
                                    <p:animEffect transition="in" filter="wipe(left)">
                                      <p:cBhvr>
                                        <p:cTn id="17" dur="500"/>
                                        <p:tgtEl>
                                          <p:spTgt spid="565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5251"/>
                                        </p:tgtEl>
                                        <p:attrNameLst>
                                          <p:attrName>style.visibility</p:attrName>
                                        </p:attrNameLst>
                                      </p:cBhvr>
                                      <p:to>
                                        <p:strVal val="visible"/>
                                      </p:to>
                                    </p:set>
                                    <p:animEffect transition="in" filter="wipe(left)">
                                      <p:cBhvr>
                                        <p:cTn id="22" dur="500"/>
                                        <p:tgtEl>
                                          <p:spTgt spid="565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5253"/>
                                        </p:tgtEl>
                                        <p:attrNameLst>
                                          <p:attrName>style.visibility</p:attrName>
                                        </p:attrNameLst>
                                      </p:cBhvr>
                                      <p:to>
                                        <p:strVal val="visible"/>
                                      </p:to>
                                    </p:set>
                                    <p:animEffect transition="in" filter="wipe(left)">
                                      <p:cBhvr>
                                        <p:cTn id="27" dur="500"/>
                                        <p:tgtEl>
                                          <p:spTgt spid="565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65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autoUpdateAnimBg="0"/>
      <p:bldP spid="565251" grpId="0" autoUpdateAnimBg="0"/>
      <p:bldP spid="565252" grpId="0" autoUpdateAnimBg="0"/>
      <p:bldP spid="565253" grpId="0" autoUpdateAnimBg="0"/>
      <p:bldP spid="56525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6274" name="Group 2"/>
          <p:cNvGrpSpPr>
            <a:grpSpLocks/>
          </p:cNvGrpSpPr>
          <p:nvPr/>
        </p:nvGrpSpPr>
        <p:grpSpPr bwMode="auto">
          <a:xfrm>
            <a:off x="4932363" y="3573463"/>
            <a:ext cx="2609850" cy="2609850"/>
            <a:chOff x="584" y="1310"/>
            <a:chExt cx="1644" cy="1644"/>
          </a:xfrm>
        </p:grpSpPr>
        <p:sp>
          <p:nvSpPr>
            <p:cNvPr id="49179" name="AutoShape 3"/>
            <p:cNvSpPr>
              <a:spLocks noChangeArrowheads="1"/>
            </p:cNvSpPr>
            <p:nvPr/>
          </p:nvSpPr>
          <p:spPr bwMode="auto">
            <a:xfrm>
              <a:off x="584" y="1310"/>
              <a:ext cx="1644" cy="1644"/>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9180" name="Object 4"/>
            <p:cNvGraphicFramePr>
              <a:graphicFrameLocks noChangeAspect="1"/>
            </p:cNvGraphicFramePr>
            <p:nvPr/>
          </p:nvGraphicFramePr>
          <p:xfrm>
            <a:off x="640" y="1423"/>
            <a:ext cx="1493" cy="1439"/>
          </p:xfrm>
          <a:graphic>
            <a:graphicData uri="http://schemas.openxmlformats.org/presentationml/2006/ole">
              <mc:AlternateContent xmlns:mc="http://schemas.openxmlformats.org/markup-compatibility/2006">
                <mc:Choice xmlns:v="urn:schemas-microsoft-com:vml" Requires="v">
                  <p:oleObj spid="_x0000_s49190" name="图片" r:id="rId3" imgW="1358900" imgH="1308100" progId="Word.Picture.8">
                    <p:embed/>
                  </p:oleObj>
                </mc:Choice>
                <mc:Fallback>
                  <p:oleObj name="图片" r:id="rId3" imgW="1358900" imgH="1308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 y="1423"/>
                          <a:ext cx="1493"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6277" name="AutoShape 5"/>
          <p:cNvSpPr>
            <a:spLocks noChangeArrowheads="1"/>
          </p:cNvSpPr>
          <p:nvPr/>
        </p:nvSpPr>
        <p:spPr bwMode="auto">
          <a:xfrm rot="10800000">
            <a:off x="6469063" y="4679950"/>
            <a:ext cx="811212" cy="765175"/>
          </a:xfrm>
          <a:prstGeom prst="roundRect">
            <a:avLst>
              <a:gd name="adj" fmla="val 16667"/>
            </a:avLst>
          </a:prstGeom>
          <a:noFill/>
          <a:ln w="38100">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6278" name="AutoShape 6"/>
          <p:cNvSpPr>
            <a:spLocks noChangeArrowheads="1"/>
          </p:cNvSpPr>
          <p:nvPr/>
        </p:nvSpPr>
        <p:spPr bwMode="auto">
          <a:xfrm rot="10800000">
            <a:off x="5613400" y="5129213"/>
            <a:ext cx="1606550" cy="841375"/>
          </a:xfrm>
          <a:prstGeom prst="roundRect">
            <a:avLst>
              <a:gd name="adj" fmla="val 16667"/>
            </a:avLst>
          </a:prstGeom>
          <a:noFill/>
          <a:ln w="38100">
            <a:solidFill>
              <a:srgbClr val="FF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6279" name="AutoShape 7"/>
          <p:cNvSpPr>
            <a:spLocks noChangeArrowheads="1"/>
          </p:cNvSpPr>
          <p:nvPr/>
        </p:nvSpPr>
        <p:spPr bwMode="auto">
          <a:xfrm rot="10800000">
            <a:off x="6018213" y="4679950"/>
            <a:ext cx="811212" cy="765175"/>
          </a:xfrm>
          <a:prstGeom prst="roundRect">
            <a:avLst>
              <a:gd name="adj" fmla="val 16667"/>
            </a:avLst>
          </a:pr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6280" name="Rectangle 8"/>
          <p:cNvSpPr>
            <a:spLocks noChangeArrowheads="1"/>
          </p:cNvSpPr>
          <p:nvPr/>
        </p:nvSpPr>
        <p:spPr bwMode="auto">
          <a:xfrm>
            <a:off x="3708400" y="6092825"/>
            <a:ext cx="1922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chemeClr val="tx2"/>
                </a:solidFill>
                <a:latin typeface="Times New Roman" panose="02020603050405020304" pitchFamily="18" charset="0"/>
              </a:rPr>
              <a:t>L=A+BC+BD</a:t>
            </a:r>
          </a:p>
        </p:txBody>
      </p:sp>
      <p:sp>
        <p:nvSpPr>
          <p:cNvPr id="566281" name="Text Box 9" descr="75%"/>
          <p:cNvSpPr txBox="1">
            <a:spLocks noChangeArrowheads="1"/>
          </p:cNvSpPr>
          <p:nvPr/>
        </p:nvSpPr>
        <p:spPr bwMode="auto">
          <a:xfrm>
            <a:off x="482600" y="2459038"/>
            <a:ext cx="3886200" cy="527050"/>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en-US" altLang="zh-CN" sz="2200">
                <a:solidFill>
                  <a:schemeClr val="tx2"/>
                </a:solidFill>
                <a:latin typeface="Times New Roman" panose="02020603050405020304" pitchFamily="18" charset="0"/>
              </a:rPr>
              <a:t>1</a:t>
            </a:r>
            <a:r>
              <a:rPr kumimoji="1" lang="zh-CN" altLang="en-US" sz="2200">
                <a:solidFill>
                  <a:schemeClr val="tx2"/>
                </a:solidFill>
                <a:latin typeface="Times New Roman" panose="02020603050405020304" pitchFamily="18" charset="0"/>
              </a:rPr>
              <a:t>、画出逻辑函数的</a:t>
            </a:r>
            <a:r>
              <a:rPr lang="zh-CN" altLang="en-US" sz="2200">
                <a:solidFill>
                  <a:schemeClr val="tx2"/>
                </a:solidFill>
                <a:latin typeface="Times New Roman" panose="02020603050405020304" pitchFamily="18" charset="0"/>
              </a:rPr>
              <a:t>卡诺图</a:t>
            </a:r>
          </a:p>
        </p:txBody>
      </p:sp>
      <p:grpSp>
        <p:nvGrpSpPr>
          <p:cNvPr id="566282" name="Group 10"/>
          <p:cNvGrpSpPr>
            <a:grpSpLocks/>
          </p:cNvGrpSpPr>
          <p:nvPr/>
        </p:nvGrpSpPr>
        <p:grpSpPr bwMode="auto">
          <a:xfrm>
            <a:off x="6862763" y="4402138"/>
            <a:ext cx="1747837" cy="512762"/>
            <a:chOff x="1872" y="1933"/>
            <a:chExt cx="1101" cy="323"/>
          </a:xfrm>
        </p:grpSpPr>
        <p:sp>
          <p:nvSpPr>
            <p:cNvPr id="49177" name="Rectangle 11"/>
            <p:cNvSpPr>
              <a:spLocks noChangeArrowheads="1"/>
            </p:cNvSpPr>
            <p:nvPr/>
          </p:nvSpPr>
          <p:spPr bwMode="auto">
            <a:xfrm>
              <a:off x="2590" y="1933"/>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chemeClr val="tx2"/>
                  </a:solidFill>
                  <a:latin typeface="Times New Roman" panose="02020603050405020304" pitchFamily="18" charset="0"/>
                </a:rPr>
                <a:t>BD</a:t>
              </a:r>
            </a:p>
          </p:txBody>
        </p:sp>
        <p:sp>
          <p:nvSpPr>
            <p:cNvPr id="49178" name="Line 12"/>
            <p:cNvSpPr>
              <a:spLocks noChangeShapeType="1"/>
            </p:cNvSpPr>
            <p:nvPr/>
          </p:nvSpPr>
          <p:spPr bwMode="auto">
            <a:xfrm flipV="1">
              <a:off x="1872" y="2112"/>
              <a:ext cx="72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6285" name="Group 13"/>
          <p:cNvGrpSpPr>
            <a:grpSpLocks/>
          </p:cNvGrpSpPr>
          <p:nvPr/>
        </p:nvGrpSpPr>
        <p:grpSpPr bwMode="auto">
          <a:xfrm>
            <a:off x="7319963" y="4960938"/>
            <a:ext cx="1281112" cy="457200"/>
            <a:chOff x="2160" y="2285"/>
            <a:chExt cx="807" cy="288"/>
          </a:xfrm>
        </p:grpSpPr>
        <p:sp>
          <p:nvSpPr>
            <p:cNvPr id="49175" name="Rectangle 14"/>
            <p:cNvSpPr>
              <a:spLocks noChangeArrowheads="1"/>
            </p:cNvSpPr>
            <p:nvPr/>
          </p:nvSpPr>
          <p:spPr bwMode="auto">
            <a:xfrm>
              <a:off x="2595" y="2285"/>
              <a:ext cx="3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chemeClr val="tx2"/>
                  </a:solidFill>
                  <a:latin typeface="Times New Roman" panose="02020603050405020304" pitchFamily="18" charset="0"/>
                </a:rPr>
                <a:t>BC</a:t>
              </a:r>
            </a:p>
          </p:txBody>
        </p:sp>
        <p:sp>
          <p:nvSpPr>
            <p:cNvPr id="49176" name="Line 15"/>
            <p:cNvSpPr>
              <a:spLocks noChangeShapeType="1"/>
            </p:cNvSpPr>
            <p:nvPr/>
          </p:nvSpPr>
          <p:spPr bwMode="auto">
            <a:xfrm>
              <a:off x="2160" y="2400"/>
              <a:ext cx="432" cy="4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6288" name="Group 16"/>
          <p:cNvGrpSpPr>
            <a:grpSpLocks/>
          </p:cNvGrpSpPr>
          <p:nvPr/>
        </p:nvGrpSpPr>
        <p:grpSpPr bwMode="auto">
          <a:xfrm>
            <a:off x="7243763" y="5527675"/>
            <a:ext cx="1154112" cy="457200"/>
            <a:chOff x="2112" y="2642"/>
            <a:chExt cx="727" cy="288"/>
          </a:xfrm>
        </p:grpSpPr>
        <p:sp>
          <p:nvSpPr>
            <p:cNvPr id="49173" name="Rectangle 17"/>
            <p:cNvSpPr>
              <a:spLocks noChangeArrowheads="1"/>
            </p:cNvSpPr>
            <p:nvPr/>
          </p:nvSpPr>
          <p:spPr bwMode="auto">
            <a:xfrm>
              <a:off x="2595" y="2642"/>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chemeClr val="tx2"/>
                  </a:solidFill>
                  <a:latin typeface="Times New Roman" panose="02020603050405020304" pitchFamily="18" charset="0"/>
                </a:rPr>
                <a:t>A</a:t>
              </a:r>
            </a:p>
          </p:txBody>
        </p:sp>
        <p:sp>
          <p:nvSpPr>
            <p:cNvPr id="49174" name="Line 18"/>
            <p:cNvSpPr>
              <a:spLocks noChangeShapeType="1"/>
            </p:cNvSpPr>
            <p:nvPr/>
          </p:nvSpPr>
          <p:spPr bwMode="auto">
            <a:xfrm>
              <a:off x="2112" y="2736"/>
              <a:ext cx="480" cy="4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66291" name="Group 19"/>
          <p:cNvGrpSpPr>
            <a:grpSpLocks/>
          </p:cNvGrpSpPr>
          <p:nvPr/>
        </p:nvGrpSpPr>
        <p:grpSpPr bwMode="auto">
          <a:xfrm>
            <a:off x="1143000" y="3600450"/>
            <a:ext cx="2609850" cy="2609850"/>
            <a:chOff x="720" y="2196"/>
            <a:chExt cx="1644" cy="1644"/>
          </a:xfrm>
        </p:grpSpPr>
        <p:sp>
          <p:nvSpPr>
            <p:cNvPr id="49171" name="AutoShape 20"/>
            <p:cNvSpPr>
              <a:spLocks noChangeArrowheads="1"/>
            </p:cNvSpPr>
            <p:nvPr/>
          </p:nvSpPr>
          <p:spPr bwMode="auto">
            <a:xfrm>
              <a:off x="720" y="2196"/>
              <a:ext cx="1644" cy="1644"/>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9172" name="Object 21"/>
            <p:cNvGraphicFramePr>
              <a:graphicFrameLocks noChangeAspect="1"/>
            </p:cNvGraphicFramePr>
            <p:nvPr/>
          </p:nvGraphicFramePr>
          <p:xfrm>
            <a:off x="775" y="2256"/>
            <a:ext cx="1494" cy="1439"/>
          </p:xfrm>
          <a:graphic>
            <a:graphicData uri="http://schemas.openxmlformats.org/presentationml/2006/ole">
              <mc:AlternateContent xmlns:mc="http://schemas.openxmlformats.org/markup-compatibility/2006">
                <mc:Choice xmlns:v="urn:schemas-microsoft-com:vml" Requires="v">
                  <p:oleObj spid="_x0000_s49191" name="图片" r:id="rId5" imgW="1358900" imgH="1308100" progId="Word.Picture.8">
                    <p:embed/>
                  </p:oleObj>
                </mc:Choice>
                <mc:Fallback>
                  <p:oleObj name="图片" r:id="rId5" imgW="1358900" imgH="1308100"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 y="2256"/>
                          <a:ext cx="149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6294" name="Text Box 22" descr="75%"/>
          <p:cNvSpPr txBox="1">
            <a:spLocks noChangeArrowheads="1"/>
          </p:cNvSpPr>
          <p:nvPr/>
        </p:nvSpPr>
        <p:spPr bwMode="auto">
          <a:xfrm>
            <a:off x="4699000" y="2490788"/>
            <a:ext cx="3724275" cy="962025"/>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zh-CN" altLang="en-US" sz="2200">
                <a:solidFill>
                  <a:schemeClr val="tx2"/>
                </a:solidFill>
                <a:latin typeface="Times New Roman" panose="02020603050405020304" pitchFamily="18" charset="0"/>
                <a:ea typeface="黑体" panose="02010609060101010101" pitchFamily="49" charset="-122"/>
              </a:rPr>
              <a:t>化简时可根据需要视为“</a:t>
            </a:r>
            <a:r>
              <a:rPr kumimoji="1" lang="en-US" altLang="zh-CN" sz="2200">
                <a:solidFill>
                  <a:schemeClr val="tx2"/>
                </a:solidFill>
                <a:latin typeface="Times New Roman" panose="02020603050405020304" pitchFamily="18" charset="0"/>
                <a:ea typeface="黑体" panose="02010609060101010101" pitchFamily="49" charset="-122"/>
              </a:rPr>
              <a:t>1”</a:t>
            </a:r>
            <a:r>
              <a:rPr kumimoji="1" lang="zh-CN" altLang="en-US" sz="2200">
                <a:solidFill>
                  <a:schemeClr val="tx2"/>
                </a:solidFill>
                <a:latin typeface="Times New Roman" panose="02020603050405020304" pitchFamily="18" charset="0"/>
                <a:ea typeface="黑体" panose="02010609060101010101" pitchFamily="49" charset="-122"/>
              </a:rPr>
              <a:t>也可视为“</a:t>
            </a:r>
            <a:r>
              <a:rPr kumimoji="1" lang="en-US" altLang="zh-CN" sz="2200">
                <a:solidFill>
                  <a:schemeClr val="tx2"/>
                </a:solidFill>
                <a:latin typeface="Times New Roman" panose="02020603050405020304" pitchFamily="18" charset="0"/>
                <a:ea typeface="黑体" panose="02010609060101010101" pitchFamily="49" charset="-122"/>
              </a:rPr>
              <a:t>0”</a:t>
            </a:r>
            <a:r>
              <a:rPr kumimoji="1" lang="zh-CN" altLang="en-US" sz="2200">
                <a:solidFill>
                  <a:schemeClr val="tx2"/>
                </a:solidFill>
                <a:latin typeface="Times New Roman" panose="02020603050405020304" pitchFamily="18" charset="0"/>
                <a:ea typeface="黑体" panose="02010609060101010101" pitchFamily="49" charset="-122"/>
              </a:rPr>
              <a:t>，使函数化到最简。</a:t>
            </a:r>
          </a:p>
        </p:txBody>
      </p:sp>
      <p:sp>
        <p:nvSpPr>
          <p:cNvPr id="566295" name="Text Box 23" descr="75%"/>
          <p:cNvSpPr txBox="1">
            <a:spLocks noChangeArrowheads="1"/>
          </p:cNvSpPr>
          <p:nvPr/>
        </p:nvSpPr>
        <p:spPr bwMode="auto">
          <a:xfrm>
            <a:off x="482600" y="2992438"/>
            <a:ext cx="2667000" cy="527050"/>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en-US" altLang="zh-CN" sz="2200">
                <a:solidFill>
                  <a:schemeClr val="tx2"/>
                </a:solidFill>
                <a:latin typeface="Times New Roman" panose="02020603050405020304" pitchFamily="18" charset="0"/>
              </a:rPr>
              <a:t>2</a:t>
            </a:r>
            <a:r>
              <a:rPr kumimoji="1" lang="zh-CN" altLang="en-US" sz="2200">
                <a:solidFill>
                  <a:schemeClr val="tx2"/>
                </a:solidFill>
                <a:latin typeface="Times New Roman" panose="02020603050405020304" pitchFamily="18" charset="0"/>
              </a:rPr>
              <a:t>、化简逻辑函数</a:t>
            </a:r>
            <a:endParaRPr lang="zh-CN" altLang="en-US" sz="2200">
              <a:solidFill>
                <a:schemeClr val="tx2"/>
              </a:solidFill>
              <a:latin typeface="Times New Roman" panose="02020603050405020304" pitchFamily="18" charset="0"/>
            </a:endParaRPr>
          </a:p>
        </p:txBody>
      </p:sp>
      <p:grpSp>
        <p:nvGrpSpPr>
          <p:cNvPr id="566297" name="Group 25"/>
          <p:cNvGrpSpPr>
            <a:grpSpLocks/>
          </p:cNvGrpSpPr>
          <p:nvPr/>
        </p:nvGrpSpPr>
        <p:grpSpPr bwMode="auto">
          <a:xfrm>
            <a:off x="396875" y="1331913"/>
            <a:ext cx="7607300" cy="1135062"/>
            <a:chOff x="432" y="624"/>
            <a:chExt cx="4792" cy="715"/>
          </a:xfrm>
        </p:grpSpPr>
        <p:sp>
          <p:nvSpPr>
            <p:cNvPr id="49169" name="Rectangle 26"/>
            <p:cNvSpPr>
              <a:spLocks noChangeArrowheads="1"/>
            </p:cNvSpPr>
            <p:nvPr/>
          </p:nvSpPr>
          <p:spPr bwMode="auto">
            <a:xfrm>
              <a:off x="432" y="624"/>
              <a:ext cx="24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33CC33"/>
                  </a:solidFill>
                  <a:latin typeface="Times New Roman" panose="02020603050405020304" pitchFamily="18" charset="0"/>
                  <a:ea typeface="楷体_GB2312" pitchFamily="49" charset="-122"/>
                  <a:cs typeface="Times New Roman" panose="02020603050405020304" pitchFamily="18" charset="0"/>
                </a:rPr>
                <a:t>例：</a:t>
              </a: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 </a:t>
              </a:r>
              <a:r>
                <a:rPr lang="zh-CN" altLang="en-US" sz="2400">
                  <a:latin typeface="Times New Roman" panose="02020603050405020304" pitchFamily="18" charset="0"/>
                  <a:ea typeface="楷体_GB2312" pitchFamily="49" charset="-122"/>
                  <a:cs typeface="Times New Roman" panose="02020603050405020304" pitchFamily="18" charset="0"/>
                </a:rPr>
                <a:t>用卡诺图化简逻辑函数</a:t>
              </a:r>
              <a:endParaRPr lang="zh-CN" altLang="en-US" sz="2400">
                <a:latin typeface="Arial" panose="020B0604020202020204" pitchFamily="34" charset="0"/>
                <a:ea typeface="楷体_GB2312" pitchFamily="49" charset="-122"/>
                <a:cs typeface="Times New Roman" panose="02020603050405020304" pitchFamily="18" charset="0"/>
              </a:endParaRPr>
            </a:p>
          </p:txBody>
        </p:sp>
        <p:graphicFrame>
          <p:nvGraphicFramePr>
            <p:cNvPr id="49170" name="Object 27"/>
            <p:cNvGraphicFramePr>
              <a:graphicFrameLocks noChangeAspect="1"/>
            </p:cNvGraphicFramePr>
            <p:nvPr/>
          </p:nvGraphicFramePr>
          <p:xfrm>
            <a:off x="474" y="1044"/>
            <a:ext cx="4750" cy="295"/>
          </p:xfrm>
          <a:graphic>
            <a:graphicData uri="http://schemas.openxmlformats.org/presentationml/2006/ole">
              <mc:AlternateContent xmlns:mc="http://schemas.openxmlformats.org/markup-compatibility/2006">
                <mc:Choice xmlns:v="urn:schemas-microsoft-com:vml" Requires="v">
                  <p:oleObj spid="_x0000_s49192" name="Equation" r:id="rId7" imgW="3248156" imgH="171252" progId="Equation.DSMT4">
                    <p:embed/>
                  </p:oleObj>
                </mc:Choice>
                <mc:Fallback>
                  <p:oleObj name="Equation" r:id="rId7" imgW="3248156" imgH="171252"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 y="1044"/>
                          <a:ext cx="475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7"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49168" name="Rectangle 33"/>
          <p:cNvSpPr>
            <a:spLocks noChangeArrowheads="1"/>
          </p:cNvSpPr>
          <p:nvPr/>
        </p:nvSpPr>
        <p:spPr bwMode="auto">
          <a:xfrm>
            <a:off x="222250" y="539750"/>
            <a:ext cx="29876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3.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具有无关系的化简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566297"/>
                                        </p:tgtEl>
                                        <p:attrNameLst>
                                          <p:attrName>style.visibility</p:attrName>
                                        </p:attrNameLst>
                                      </p:cBhvr>
                                      <p:to>
                                        <p:strVal val="visible"/>
                                      </p:to>
                                    </p:set>
                                    <p:animEffect transition="in" filter="strips(downRight)">
                                      <p:cBhvr>
                                        <p:cTn id="7" dur="500"/>
                                        <p:tgtEl>
                                          <p:spTgt spid="5662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66281"/>
                                        </p:tgtEl>
                                        <p:attrNameLst>
                                          <p:attrName>style.visibility</p:attrName>
                                        </p:attrNameLst>
                                      </p:cBhvr>
                                      <p:to>
                                        <p:strVal val="visible"/>
                                      </p:to>
                                    </p:set>
                                    <p:anim calcmode="lin" valueType="num">
                                      <p:cBhvr additive="base">
                                        <p:cTn id="12" dur="500" fill="hold"/>
                                        <p:tgtEl>
                                          <p:spTgt spid="566281"/>
                                        </p:tgtEl>
                                        <p:attrNameLst>
                                          <p:attrName>ppt_x</p:attrName>
                                        </p:attrNameLst>
                                      </p:cBhvr>
                                      <p:tavLst>
                                        <p:tav tm="0">
                                          <p:val>
                                            <p:strVal val="0-#ppt_w/2"/>
                                          </p:val>
                                        </p:tav>
                                        <p:tav tm="100000">
                                          <p:val>
                                            <p:strVal val="#ppt_x"/>
                                          </p:val>
                                        </p:tav>
                                      </p:tavLst>
                                    </p:anim>
                                    <p:anim calcmode="lin" valueType="num">
                                      <p:cBhvr additive="base">
                                        <p:cTn id="13" dur="500" fill="hold"/>
                                        <p:tgtEl>
                                          <p:spTgt spid="56628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566291"/>
                                        </p:tgtEl>
                                        <p:attrNameLst>
                                          <p:attrName>style.visibility</p:attrName>
                                        </p:attrNameLst>
                                      </p:cBhvr>
                                      <p:to>
                                        <p:strVal val="visible"/>
                                      </p:to>
                                    </p:set>
                                    <p:animEffect transition="in" filter="box(out)">
                                      <p:cBhvr>
                                        <p:cTn id="18" dur="500"/>
                                        <p:tgtEl>
                                          <p:spTgt spid="5662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566295"/>
                                        </p:tgtEl>
                                        <p:attrNameLst>
                                          <p:attrName>style.visibility</p:attrName>
                                        </p:attrNameLst>
                                      </p:cBhvr>
                                      <p:to>
                                        <p:strVal val="visible"/>
                                      </p:to>
                                    </p:set>
                                    <p:animEffect transition="in" filter="strips(downRight)">
                                      <p:cBhvr>
                                        <p:cTn id="23" dur="500"/>
                                        <p:tgtEl>
                                          <p:spTgt spid="5662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566294"/>
                                        </p:tgtEl>
                                        <p:attrNameLst>
                                          <p:attrName>style.visibility</p:attrName>
                                        </p:attrNameLst>
                                      </p:cBhvr>
                                      <p:to>
                                        <p:strVal val="visible"/>
                                      </p:to>
                                    </p:set>
                                    <p:animEffect transition="in" filter="strips(downRight)">
                                      <p:cBhvr>
                                        <p:cTn id="28" dur="500"/>
                                        <p:tgtEl>
                                          <p:spTgt spid="5662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4" fill="hold" nodeType="clickEffect">
                                  <p:stCondLst>
                                    <p:cond delay="0"/>
                                  </p:stCondLst>
                                  <p:childTnLst>
                                    <p:set>
                                      <p:cBhvr>
                                        <p:cTn id="32" dur="1" fill="hold">
                                          <p:stCondLst>
                                            <p:cond delay="0"/>
                                          </p:stCondLst>
                                        </p:cTn>
                                        <p:tgtEl>
                                          <p:spTgt spid="566274"/>
                                        </p:tgtEl>
                                        <p:attrNameLst>
                                          <p:attrName>style.visibility</p:attrName>
                                        </p:attrNameLst>
                                      </p:cBhvr>
                                      <p:to>
                                        <p:strVal val="visible"/>
                                      </p:to>
                                    </p:set>
                                    <p:animEffect transition="in" filter="wheel(4)">
                                      <p:cBhvr>
                                        <p:cTn id="33" dur="500"/>
                                        <p:tgtEl>
                                          <p:spTgt spid="5662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566278"/>
                                        </p:tgtEl>
                                        <p:attrNameLst>
                                          <p:attrName>style.visibility</p:attrName>
                                        </p:attrNameLst>
                                      </p:cBhvr>
                                      <p:to>
                                        <p:strVal val="visible"/>
                                      </p:to>
                                    </p:set>
                                    <p:animEffect transition="in" filter="strips(downLeft)">
                                      <p:cBhvr>
                                        <p:cTn id="38" dur="500"/>
                                        <p:tgtEl>
                                          <p:spTgt spid="5662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566288"/>
                                        </p:tgtEl>
                                        <p:attrNameLst>
                                          <p:attrName>style.visibility</p:attrName>
                                        </p:attrNameLst>
                                      </p:cBhvr>
                                      <p:to>
                                        <p:strVal val="visible"/>
                                      </p:to>
                                    </p:set>
                                    <p:animEffect transition="in" filter="strips(downRight)">
                                      <p:cBhvr>
                                        <p:cTn id="43" dur="500"/>
                                        <p:tgtEl>
                                          <p:spTgt spid="56628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566279"/>
                                        </p:tgtEl>
                                        <p:attrNameLst>
                                          <p:attrName>style.visibility</p:attrName>
                                        </p:attrNameLst>
                                      </p:cBhvr>
                                      <p:to>
                                        <p:strVal val="visible"/>
                                      </p:to>
                                    </p:set>
                                    <p:animEffect transition="in" filter="strips(downLeft)">
                                      <p:cBhvr>
                                        <p:cTn id="48" dur="500"/>
                                        <p:tgtEl>
                                          <p:spTgt spid="56627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nodeType="clickEffect">
                                  <p:stCondLst>
                                    <p:cond delay="0"/>
                                  </p:stCondLst>
                                  <p:childTnLst>
                                    <p:set>
                                      <p:cBhvr>
                                        <p:cTn id="52" dur="1" fill="hold">
                                          <p:stCondLst>
                                            <p:cond delay="0"/>
                                          </p:stCondLst>
                                        </p:cTn>
                                        <p:tgtEl>
                                          <p:spTgt spid="566282"/>
                                        </p:tgtEl>
                                        <p:attrNameLst>
                                          <p:attrName>style.visibility</p:attrName>
                                        </p:attrNameLst>
                                      </p:cBhvr>
                                      <p:to>
                                        <p:strVal val="visible"/>
                                      </p:to>
                                    </p:set>
                                    <p:animEffect transition="in" filter="strips(downRight)">
                                      <p:cBhvr>
                                        <p:cTn id="53" dur="500"/>
                                        <p:tgtEl>
                                          <p:spTgt spid="56628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566277"/>
                                        </p:tgtEl>
                                        <p:attrNameLst>
                                          <p:attrName>style.visibility</p:attrName>
                                        </p:attrNameLst>
                                      </p:cBhvr>
                                      <p:to>
                                        <p:strVal val="visible"/>
                                      </p:to>
                                    </p:set>
                                    <p:animEffect transition="in" filter="strips(downLeft)">
                                      <p:cBhvr>
                                        <p:cTn id="58" dur="500"/>
                                        <p:tgtEl>
                                          <p:spTgt spid="56627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6" fill="hold" nodeType="clickEffect">
                                  <p:stCondLst>
                                    <p:cond delay="0"/>
                                  </p:stCondLst>
                                  <p:childTnLst>
                                    <p:set>
                                      <p:cBhvr>
                                        <p:cTn id="62" dur="1" fill="hold">
                                          <p:stCondLst>
                                            <p:cond delay="0"/>
                                          </p:stCondLst>
                                        </p:cTn>
                                        <p:tgtEl>
                                          <p:spTgt spid="566285"/>
                                        </p:tgtEl>
                                        <p:attrNameLst>
                                          <p:attrName>style.visibility</p:attrName>
                                        </p:attrNameLst>
                                      </p:cBhvr>
                                      <p:to>
                                        <p:strVal val="visible"/>
                                      </p:to>
                                    </p:set>
                                    <p:animEffect transition="in" filter="strips(downRight)">
                                      <p:cBhvr>
                                        <p:cTn id="63" dur="500"/>
                                        <p:tgtEl>
                                          <p:spTgt spid="56628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566280"/>
                                        </p:tgtEl>
                                        <p:attrNameLst>
                                          <p:attrName>style.visibility</p:attrName>
                                        </p:attrNameLst>
                                      </p:cBhvr>
                                      <p:to>
                                        <p:strVal val="visible"/>
                                      </p:to>
                                    </p:set>
                                    <p:animEffect transition="in" filter="checkerboard(across)">
                                      <p:cBhvr>
                                        <p:cTn id="68" dur="500"/>
                                        <p:tgtEl>
                                          <p:spTgt spid="566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animBg="1"/>
      <p:bldP spid="566278" grpId="0" animBg="1"/>
      <p:bldP spid="566279" grpId="0" animBg="1"/>
      <p:bldP spid="566280" grpId="0" autoUpdateAnimBg="0"/>
      <p:bldP spid="566281" grpId="0" autoUpdateAnimBg="0"/>
      <p:bldP spid="566294" grpId="0" autoUpdateAnimBg="0"/>
      <p:bldP spid="56629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7716838" y="1098550"/>
            <a:ext cx="1177925" cy="270192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0179" name="Text Box 3"/>
          <p:cNvSpPr txBox="1">
            <a:spLocks noChangeArrowheads="1"/>
          </p:cNvSpPr>
          <p:nvPr/>
        </p:nvSpPr>
        <p:spPr bwMode="auto">
          <a:xfrm>
            <a:off x="179388" y="993775"/>
            <a:ext cx="3798887" cy="1571625"/>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CC66"/>
                </a:solidFill>
                <a:latin typeface="Times New Roman" panose="02020603050405020304" pitchFamily="18" charset="0"/>
                <a:ea typeface="楷体_GB2312" pitchFamily="49" charset="-122"/>
              </a:rPr>
              <a:t>例：</a:t>
            </a:r>
            <a:r>
              <a:rPr kumimoji="1" lang="zh-CN" altLang="en-US" sz="2400">
                <a:solidFill>
                  <a:schemeClr val="tx2"/>
                </a:solidFill>
                <a:latin typeface="Times New Roman" panose="02020603050405020304" pitchFamily="18" charset="0"/>
              </a:rPr>
              <a:t>设计一个逻辑电路</a:t>
            </a:r>
            <a:r>
              <a:rPr kumimoji="1" lang="en-US" altLang="zh-CN" sz="2400">
                <a:solidFill>
                  <a:schemeClr val="tx2"/>
                </a:solidFill>
                <a:latin typeface="Times New Roman" panose="02020603050405020304" pitchFamily="18" charset="0"/>
              </a:rPr>
              <a:t>,</a:t>
            </a:r>
            <a:r>
              <a:rPr kumimoji="1" lang="zh-CN" altLang="en-US" sz="2400">
                <a:solidFill>
                  <a:schemeClr val="tx2"/>
                </a:solidFill>
                <a:latin typeface="Times New Roman" panose="02020603050405020304" pitchFamily="18" charset="0"/>
              </a:rPr>
              <a:t>能够判断</a:t>
            </a:r>
            <a:r>
              <a:rPr kumimoji="1" lang="en-US" altLang="zh-CN" sz="2400">
                <a:solidFill>
                  <a:schemeClr val="tx2"/>
                </a:solidFill>
                <a:latin typeface="Times New Roman" panose="02020603050405020304" pitchFamily="18" charset="0"/>
              </a:rPr>
              <a:t>1</a:t>
            </a:r>
            <a:r>
              <a:rPr kumimoji="1" lang="zh-CN" altLang="en-US" sz="2400">
                <a:solidFill>
                  <a:schemeClr val="tx2"/>
                </a:solidFill>
                <a:latin typeface="Times New Roman" panose="02020603050405020304" pitchFamily="18" charset="0"/>
              </a:rPr>
              <a:t>位十进制数是奇数还是偶数</a:t>
            </a:r>
            <a:r>
              <a:rPr kumimoji="1" lang="en-US" altLang="zh-CN" sz="2400">
                <a:solidFill>
                  <a:schemeClr val="tx2"/>
                </a:solidFill>
                <a:latin typeface="Times New Roman" panose="02020603050405020304" pitchFamily="18" charset="0"/>
              </a:rPr>
              <a:t>,</a:t>
            </a:r>
            <a:r>
              <a:rPr kumimoji="1" lang="zh-CN" altLang="en-US" sz="2400">
                <a:solidFill>
                  <a:schemeClr val="tx2"/>
                </a:solidFill>
                <a:latin typeface="Times New Roman" panose="02020603050405020304" pitchFamily="18" charset="0"/>
              </a:rPr>
              <a:t>是奇数</a:t>
            </a:r>
            <a:r>
              <a:rPr kumimoji="1" lang="en-US" altLang="zh-CN" sz="2400">
                <a:solidFill>
                  <a:schemeClr val="tx2"/>
                </a:solidFill>
                <a:latin typeface="Times New Roman" panose="02020603050405020304" pitchFamily="18" charset="0"/>
              </a:rPr>
              <a:t>,</a:t>
            </a:r>
            <a:r>
              <a:rPr kumimoji="1" lang="zh-CN" altLang="en-US" sz="2400">
                <a:solidFill>
                  <a:schemeClr val="tx2"/>
                </a:solidFill>
                <a:latin typeface="Times New Roman" panose="02020603050405020304" pitchFamily="18" charset="0"/>
              </a:rPr>
              <a:t>电路输出为</a:t>
            </a:r>
            <a:r>
              <a:rPr kumimoji="1" lang="en-US" altLang="zh-CN" sz="2400">
                <a:solidFill>
                  <a:schemeClr val="tx2"/>
                </a:solidFill>
                <a:latin typeface="Times New Roman" panose="02020603050405020304" pitchFamily="18" charset="0"/>
              </a:rPr>
              <a:t>1,</a:t>
            </a:r>
            <a:r>
              <a:rPr kumimoji="1" lang="zh-CN" altLang="en-US" sz="2400">
                <a:solidFill>
                  <a:schemeClr val="tx2"/>
                </a:solidFill>
                <a:latin typeface="Times New Roman" panose="02020603050405020304" pitchFamily="18" charset="0"/>
              </a:rPr>
              <a:t>偶数</a:t>
            </a:r>
            <a:r>
              <a:rPr kumimoji="1" lang="en-US" altLang="zh-CN" sz="2400">
                <a:solidFill>
                  <a:schemeClr val="tx2"/>
                </a:solidFill>
                <a:latin typeface="Times New Roman" panose="02020603050405020304" pitchFamily="18" charset="0"/>
              </a:rPr>
              <a:t>,</a:t>
            </a:r>
            <a:r>
              <a:rPr kumimoji="1" lang="zh-CN" altLang="en-US" sz="2400">
                <a:solidFill>
                  <a:schemeClr val="tx2"/>
                </a:solidFill>
                <a:latin typeface="Times New Roman" panose="02020603050405020304" pitchFamily="18" charset="0"/>
              </a:rPr>
              <a:t>电路输出为</a:t>
            </a:r>
            <a:r>
              <a:rPr kumimoji="1" lang="en-US" altLang="zh-CN" sz="2400">
                <a:solidFill>
                  <a:schemeClr val="tx2"/>
                </a:solidFill>
                <a:latin typeface="Times New Roman" panose="02020603050405020304" pitchFamily="18" charset="0"/>
              </a:rPr>
              <a:t>0.</a:t>
            </a:r>
          </a:p>
        </p:txBody>
      </p:sp>
      <p:grpSp>
        <p:nvGrpSpPr>
          <p:cNvPr id="50180" name="Group 5"/>
          <p:cNvGrpSpPr>
            <a:grpSpLocks/>
          </p:cNvGrpSpPr>
          <p:nvPr/>
        </p:nvGrpSpPr>
        <p:grpSpPr bwMode="auto">
          <a:xfrm>
            <a:off x="3679825" y="636588"/>
            <a:ext cx="5348288" cy="4976812"/>
            <a:chOff x="2110" y="839"/>
            <a:chExt cx="3369" cy="3135"/>
          </a:xfrm>
        </p:grpSpPr>
        <p:sp>
          <p:nvSpPr>
            <p:cNvPr id="50242" name="Rectangle 6"/>
            <p:cNvSpPr>
              <a:spLocks noChangeArrowheads="1"/>
            </p:cNvSpPr>
            <p:nvPr/>
          </p:nvSpPr>
          <p:spPr bwMode="auto">
            <a:xfrm>
              <a:off x="3331" y="839"/>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300" i="1">
                  <a:solidFill>
                    <a:srgbClr val="3366FF"/>
                  </a:solidFill>
                  <a:latin typeface="Times New Roman" panose="02020603050405020304" pitchFamily="18" charset="0"/>
                  <a:ea typeface="楷体_GB2312" pitchFamily="49" charset="-122"/>
                </a:rPr>
                <a:t>A</a:t>
              </a:r>
              <a:endParaRPr kumimoji="1" lang="en-US" altLang="zh-CN" sz="2800">
                <a:solidFill>
                  <a:srgbClr val="3366FF"/>
                </a:solidFill>
                <a:latin typeface="Times New Roman" panose="02020603050405020304" pitchFamily="18" charset="0"/>
                <a:ea typeface="楷体_GB2312" pitchFamily="49" charset="-122"/>
              </a:endParaRPr>
            </a:p>
          </p:txBody>
        </p:sp>
        <p:sp>
          <p:nvSpPr>
            <p:cNvPr id="50243" name="Rectangle 7"/>
            <p:cNvSpPr>
              <a:spLocks noChangeArrowheads="1"/>
            </p:cNvSpPr>
            <p:nvPr/>
          </p:nvSpPr>
          <p:spPr bwMode="auto">
            <a:xfrm>
              <a:off x="3787" y="839"/>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300" i="1">
                  <a:solidFill>
                    <a:srgbClr val="3366FF"/>
                  </a:solidFill>
                  <a:latin typeface="Times New Roman" panose="02020603050405020304" pitchFamily="18" charset="0"/>
                  <a:ea typeface="楷体_GB2312" pitchFamily="49" charset="-122"/>
                </a:rPr>
                <a:t>B</a:t>
              </a:r>
              <a:endParaRPr kumimoji="1" lang="en-US" altLang="zh-CN" sz="2800">
                <a:solidFill>
                  <a:srgbClr val="3366FF"/>
                </a:solidFill>
                <a:latin typeface="Times New Roman" panose="02020603050405020304" pitchFamily="18" charset="0"/>
                <a:ea typeface="楷体_GB2312" pitchFamily="49" charset="-122"/>
              </a:endParaRPr>
            </a:p>
          </p:txBody>
        </p:sp>
        <p:sp>
          <p:nvSpPr>
            <p:cNvPr id="50244" name="Rectangle 8"/>
            <p:cNvSpPr>
              <a:spLocks noChangeArrowheads="1"/>
            </p:cNvSpPr>
            <p:nvPr/>
          </p:nvSpPr>
          <p:spPr bwMode="auto">
            <a:xfrm>
              <a:off x="4244" y="839"/>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300" i="1">
                  <a:solidFill>
                    <a:srgbClr val="3366FF"/>
                  </a:solidFill>
                  <a:latin typeface="Times New Roman" panose="02020603050405020304" pitchFamily="18" charset="0"/>
                  <a:ea typeface="楷体_GB2312" pitchFamily="49" charset="-122"/>
                </a:rPr>
                <a:t>C</a:t>
              </a:r>
              <a:endParaRPr kumimoji="1" lang="en-US" altLang="zh-CN" sz="2800">
                <a:solidFill>
                  <a:srgbClr val="3366FF"/>
                </a:solidFill>
                <a:latin typeface="Times New Roman" panose="02020603050405020304" pitchFamily="18" charset="0"/>
                <a:ea typeface="楷体_GB2312" pitchFamily="49" charset="-122"/>
              </a:endParaRPr>
            </a:p>
          </p:txBody>
        </p:sp>
        <p:sp>
          <p:nvSpPr>
            <p:cNvPr id="50245" name="Rectangle 9"/>
            <p:cNvSpPr>
              <a:spLocks noChangeArrowheads="1"/>
            </p:cNvSpPr>
            <p:nvPr/>
          </p:nvSpPr>
          <p:spPr bwMode="auto">
            <a:xfrm>
              <a:off x="5233" y="840"/>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300" i="1">
                  <a:solidFill>
                    <a:srgbClr val="FF5050"/>
                  </a:solidFill>
                  <a:latin typeface="Times New Roman" panose="02020603050405020304" pitchFamily="18" charset="0"/>
                  <a:ea typeface="楷体_GB2312" pitchFamily="49" charset="-122"/>
                </a:rPr>
                <a:t>L</a:t>
              </a:r>
              <a:endParaRPr kumimoji="1" lang="en-US" altLang="zh-CN" sz="2800">
                <a:solidFill>
                  <a:srgbClr val="FF5050"/>
                </a:solidFill>
                <a:latin typeface="Times New Roman" panose="02020603050405020304" pitchFamily="18" charset="0"/>
                <a:ea typeface="楷体_GB2312" pitchFamily="49" charset="-122"/>
              </a:endParaRPr>
            </a:p>
          </p:txBody>
        </p:sp>
        <p:sp>
          <p:nvSpPr>
            <p:cNvPr id="50246" name="Rectangle 10"/>
            <p:cNvSpPr>
              <a:spLocks noChangeArrowheads="1"/>
            </p:cNvSpPr>
            <p:nvPr/>
          </p:nvSpPr>
          <p:spPr bwMode="auto">
            <a:xfrm>
              <a:off x="4701" y="839"/>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300" i="1">
                  <a:solidFill>
                    <a:srgbClr val="3366FF"/>
                  </a:solidFill>
                  <a:latin typeface="Times New Roman" panose="02020603050405020304" pitchFamily="18" charset="0"/>
                  <a:ea typeface="楷体_GB2312" pitchFamily="49" charset="-122"/>
                </a:rPr>
                <a:t>D</a:t>
              </a:r>
              <a:endParaRPr kumimoji="1" lang="en-US" altLang="zh-CN" sz="2800">
                <a:solidFill>
                  <a:srgbClr val="3366FF"/>
                </a:solidFill>
                <a:latin typeface="Times New Roman" panose="02020603050405020304" pitchFamily="18" charset="0"/>
                <a:ea typeface="楷体_GB2312" pitchFamily="49" charset="-122"/>
              </a:endParaRPr>
            </a:p>
          </p:txBody>
        </p:sp>
        <p:sp>
          <p:nvSpPr>
            <p:cNvPr id="50247" name="Line 11"/>
            <p:cNvSpPr>
              <a:spLocks noChangeShapeType="1"/>
            </p:cNvSpPr>
            <p:nvPr/>
          </p:nvSpPr>
          <p:spPr bwMode="auto">
            <a:xfrm>
              <a:off x="3088" y="902"/>
              <a:ext cx="0" cy="30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248" name="Rectangle 12"/>
            <p:cNvSpPr>
              <a:spLocks noChangeArrowheads="1"/>
            </p:cNvSpPr>
            <p:nvPr/>
          </p:nvSpPr>
          <p:spPr bwMode="auto">
            <a:xfrm>
              <a:off x="2272" y="861"/>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00"/>
                  </a:solidFill>
                  <a:latin typeface="Times New Roman" panose="02020603050405020304" pitchFamily="18" charset="0"/>
                  <a:ea typeface="楷体_GB2312" pitchFamily="49" charset="-122"/>
                </a:rPr>
                <a:t>十进制数</a:t>
              </a:r>
              <a:endParaRPr kumimoji="1" lang="zh-CN" altLang="en-US" sz="2400">
                <a:solidFill>
                  <a:schemeClr val="hlink"/>
                </a:solidFill>
                <a:latin typeface="Times New Roman" panose="02020603050405020304" pitchFamily="18" charset="0"/>
                <a:ea typeface="楷体_GB2312" pitchFamily="49" charset="-122"/>
              </a:endParaRPr>
            </a:p>
          </p:txBody>
        </p:sp>
        <p:sp>
          <p:nvSpPr>
            <p:cNvPr id="50249" name="Rectangle 13"/>
            <p:cNvSpPr>
              <a:spLocks noChangeArrowheads="1"/>
            </p:cNvSpPr>
            <p:nvPr/>
          </p:nvSpPr>
          <p:spPr bwMode="auto">
            <a:xfrm>
              <a:off x="2542" y="1168"/>
              <a:ext cx="196" cy="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0</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1</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2</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3</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4</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5</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6</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7</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8</a:t>
              </a:r>
            </a:p>
            <a:p>
              <a:pPr algn="ctr" eaLnBrk="1" hangingPunct="1">
                <a:lnSpc>
                  <a:spcPct val="40000"/>
                </a:lnSpc>
                <a:spcBef>
                  <a:spcPct val="50000"/>
                </a:spcBef>
              </a:pPr>
              <a:r>
                <a:rPr kumimoji="1" lang="en-US" altLang="zh-CN" sz="2000">
                  <a:solidFill>
                    <a:schemeClr val="hlink"/>
                  </a:solidFill>
                  <a:latin typeface="Times New Roman" panose="02020603050405020304" pitchFamily="18" charset="0"/>
                  <a:ea typeface="楷体_GB2312" pitchFamily="49" charset="-122"/>
                </a:rPr>
                <a:t>9</a:t>
              </a:r>
            </a:p>
          </p:txBody>
        </p:sp>
        <p:sp>
          <p:nvSpPr>
            <p:cNvPr id="50250" name="Rectangle 14"/>
            <p:cNvSpPr>
              <a:spLocks noChangeArrowheads="1"/>
            </p:cNvSpPr>
            <p:nvPr/>
          </p:nvSpPr>
          <p:spPr bwMode="auto">
            <a:xfrm>
              <a:off x="3836" y="28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1" name="Rectangle 15"/>
            <p:cNvSpPr>
              <a:spLocks noChangeArrowheads="1"/>
            </p:cNvSpPr>
            <p:nvPr/>
          </p:nvSpPr>
          <p:spPr bwMode="auto">
            <a:xfrm>
              <a:off x="4278" y="28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2" name="Rectangle 16"/>
            <p:cNvSpPr>
              <a:spLocks noChangeArrowheads="1"/>
            </p:cNvSpPr>
            <p:nvPr/>
          </p:nvSpPr>
          <p:spPr bwMode="auto">
            <a:xfrm>
              <a:off x="4685" y="28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3" name="Rectangle 17"/>
            <p:cNvSpPr>
              <a:spLocks noChangeArrowheads="1"/>
            </p:cNvSpPr>
            <p:nvPr/>
          </p:nvSpPr>
          <p:spPr bwMode="auto">
            <a:xfrm>
              <a:off x="3836" y="302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4" name="Rectangle 18"/>
            <p:cNvSpPr>
              <a:spLocks noChangeArrowheads="1"/>
            </p:cNvSpPr>
            <p:nvPr/>
          </p:nvSpPr>
          <p:spPr bwMode="auto">
            <a:xfrm>
              <a:off x="4278" y="302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5" name="Rectangle 19"/>
            <p:cNvSpPr>
              <a:spLocks noChangeArrowheads="1"/>
            </p:cNvSpPr>
            <p:nvPr/>
          </p:nvSpPr>
          <p:spPr bwMode="auto">
            <a:xfrm>
              <a:off x="4685" y="302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6" name="Rectangle 20"/>
            <p:cNvSpPr>
              <a:spLocks noChangeArrowheads="1"/>
            </p:cNvSpPr>
            <p:nvPr/>
          </p:nvSpPr>
          <p:spPr bwMode="auto">
            <a:xfrm>
              <a:off x="3836" y="320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7" name="Rectangle 21"/>
            <p:cNvSpPr>
              <a:spLocks noChangeArrowheads="1"/>
            </p:cNvSpPr>
            <p:nvPr/>
          </p:nvSpPr>
          <p:spPr bwMode="auto">
            <a:xfrm>
              <a:off x="4278" y="320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8" name="Rectangle 22"/>
            <p:cNvSpPr>
              <a:spLocks noChangeArrowheads="1"/>
            </p:cNvSpPr>
            <p:nvPr/>
          </p:nvSpPr>
          <p:spPr bwMode="auto">
            <a:xfrm>
              <a:off x="4685" y="320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59" name="Rectangle 23"/>
            <p:cNvSpPr>
              <a:spLocks noChangeArrowheads="1"/>
            </p:cNvSpPr>
            <p:nvPr/>
          </p:nvSpPr>
          <p:spPr bwMode="auto">
            <a:xfrm>
              <a:off x="3836" y="338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0" name="Rectangle 24"/>
            <p:cNvSpPr>
              <a:spLocks noChangeArrowheads="1"/>
            </p:cNvSpPr>
            <p:nvPr/>
          </p:nvSpPr>
          <p:spPr bwMode="auto">
            <a:xfrm>
              <a:off x="4278" y="338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1" name="Rectangle 25"/>
            <p:cNvSpPr>
              <a:spLocks noChangeArrowheads="1"/>
            </p:cNvSpPr>
            <p:nvPr/>
          </p:nvSpPr>
          <p:spPr bwMode="auto">
            <a:xfrm>
              <a:off x="4685" y="338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2" name="Rectangle 26"/>
            <p:cNvSpPr>
              <a:spLocks noChangeArrowheads="1"/>
            </p:cNvSpPr>
            <p:nvPr/>
          </p:nvSpPr>
          <p:spPr bwMode="auto">
            <a:xfrm>
              <a:off x="3836" y="356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3" name="Rectangle 27"/>
            <p:cNvSpPr>
              <a:spLocks noChangeArrowheads="1"/>
            </p:cNvSpPr>
            <p:nvPr/>
          </p:nvSpPr>
          <p:spPr bwMode="auto">
            <a:xfrm>
              <a:off x="4278" y="356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4" name="Rectangle 28"/>
            <p:cNvSpPr>
              <a:spLocks noChangeArrowheads="1"/>
            </p:cNvSpPr>
            <p:nvPr/>
          </p:nvSpPr>
          <p:spPr bwMode="auto">
            <a:xfrm>
              <a:off x="4685" y="356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5" name="Rectangle 29"/>
            <p:cNvSpPr>
              <a:spLocks noChangeArrowheads="1"/>
            </p:cNvSpPr>
            <p:nvPr/>
          </p:nvSpPr>
          <p:spPr bwMode="auto">
            <a:xfrm>
              <a:off x="3334" y="28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6" name="Rectangle 30"/>
            <p:cNvSpPr>
              <a:spLocks noChangeArrowheads="1"/>
            </p:cNvSpPr>
            <p:nvPr/>
          </p:nvSpPr>
          <p:spPr bwMode="auto">
            <a:xfrm>
              <a:off x="3334" y="302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7" name="Rectangle 31"/>
            <p:cNvSpPr>
              <a:spLocks noChangeArrowheads="1"/>
            </p:cNvSpPr>
            <p:nvPr/>
          </p:nvSpPr>
          <p:spPr bwMode="auto">
            <a:xfrm>
              <a:off x="3334" y="320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8" name="Rectangle 32"/>
            <p:cNvSpPr>
              <a:spLocks noChangeArrowheads="1"/>
            </p:cNvSpPr>
            <p:nvPr/>
          </p:nvSpPr>
          <p:spPr bwMode="auto">
            <a:xfrm>
              <a:off x="3334" y="338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69" name="Rectangle 33"/>
            <p:cNvSpPr>
              <a:spLocks noChangeArrowheads="1"/>
            </p:cNvSpPr>
            <p:nvPr/>
          </p:nvSpPr>
          <p:spPr bwMode="auto">
            <a:xfrm>
              <a:off x="3334" y="356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0" name="Rectangle 34"/>
            <p:cNvSpPr>
              <a:spLocks noChangeArrowheads="1"/>
            </p:cNvSpPr>
            <p:nvPr/>
          </p:nvSpPr>
          <p:spPr bwMode="auto">
            <a:xfrm>
              <a:off x="3836" y="374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1" name="Rectangle 35"/>
            <p:cNvSpPr>
              <a:spLocks noChangeArrowheads="1"/>
            </p:cNvSpPr>
            <p:nvPr/>
          </p:nvSpPr>
          <p:spPr bwMode="auto">
            <a:xfrm>
              <a:off x="4278" y="374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2" name="Rectangle 36"/>
            <p:cNvSpPr>
              <a:spLocks noChangeArrowheads="1"/>
            </p:cNvSpPr>
            <p:nvPr/>
          </p:nvSpPr>
          <p:spPr bwMode="auto">
            <a:xfrm>
              <a:off x="4685" y="374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3" name="Rectangle 37"/>
            <p:cNvSpPr>
              <a:spLocks noChangeArrowheads="1"/>
            </p:cNvSpPr>
            <p:nvPr/>
          </p:nvSpPr>
          <p:spPr bwMode="auto">
            <a:xfrm>
              <a:off x="3334" y="374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b="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4" name="AutoShape 38"/>
            <p:cNvSpPr>
              <a:spLocks/>
            </p:cNvSpPr>
            <p:nvPr/>
          </p:nvSpPr>
          <p:spPr bwMode="auto">
            <a:xfrm>
              <a:off x="2820" y="2969"/>
              <a:ext cx="118" cy="928"/>
            </a:xfrm>
            <a:prstGeom prst="leftBrace">
              <a:avLst>
                <a:gd name="adj1" fmla="val 6553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0275" name="Text Box 39"/>
            <p:cNvSpPr txBox="1">
              <a:spLocks noChangeArrowheads="1"/>
            </p:cNvSpPr>
            <p:nvPr/>
          </p:nvSpPr>
          <p:spPr bwMode="auto">
            <a:xfrm>
              <a:off x="2110" y="3287"/>
              <a:ext cx="7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FF5050"/>
                  </a:solidFill>
                  <a:latin typeface="Times New Roman" panose="02020603050405020304" pitchFamily="18" charset="0"/>
                  <a:ea typeface="楷体_GB2312" pitchFamily="49" charset="-122"/>
                </a:rPr>
                <a:t>无关项</a:t>
              </a:r>
            </a:p>
          </p:txBody>
        </p:sp>
        <p:sp>
          <p:nvSpPr>
            <p:cNvPr id="50276" name="Rectangle 40"/>
            <p:cNvSpPr>
              <a:spLocks noChangeArrowheads="1"/>
            </p:cNvSpPr>
            <p:nvPr/>
          </p:nvSpPr>
          <p:spPr bwMode="auto">
            <a:xfrm>
              <a:off x="3836" y="213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7" name="Rectangle 41"/>
            <p:cNvSpPr>
              <a:spLocks noChangeArrowheads="1"/>
            </p:cNvSpPr>
            <p:nvPr/>
          </p:nvSpPr>
          <p:spPr bwMode="auto">
            <a:xfrm>
              <a:off x="4278" y="213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8" name="Rectangle 42"/>
            <p:cNvSpPr>
              <a:spLocks noChangeArrowheads="1"/>
            </p:cNvSpPr>
            <p:nvPr/>
          </p:nvSpPr>
          <p:spPr bwMode="auto">
            <a:xfrm>
              <a:off x="3836" y="10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79" name="Rectangle 43"/>
            <p:cNvSpPr>
              <a:spLocks noChangeArrowheads="1"/>
            </p:cNvSpPr>
            <p:nvPr/>
          </p:nvSpPr>
          <p:spPr bwMode="auto">
            <a:xfrm>
              <a:off x="4685" y="213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0" name="Rectangle 44"/>
            <p:cNvSpPr>
              <a:spLocks noChangeArrowheads="1"/>
            </p:cNvSpPr>
            <p:nvPr/>
          </p:nvSpPr>
          <p:spPr bwMode="auto">
            <a:xfrm>
              <a:off x="3334" y="10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1" name="Rectangle 45"/>
            <p:cNvSpPr>
              <a:spLocks noChangeArrowheads="1"/>
            </p:cNvSpPr>
            <p:nvPr/>
          </p:nvSpPr>
          <p:spPr bwMode="auto">
            <a:xfrm>
              <a:off x="4278" y="10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2" name="Rectangle 46"/>
            <p:cNvSpPr>
              <a:spLocks noChangeArrowheads="1"/>
            </p:cNvSpPr>
            <p:nvPr/>
          </p:nvSpPr>
          <p:spPr bwMode="auto">
            <a:xfrm>
              <a:off x="4685" y="10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3" name="Rectangle 47"/>
            <p:cNvSpPr>
              <a:spLocks noChangeArrowheads="1"/>
            </p:cNvSpPr>
            <p:nvPr/>
          </p:nvSpPr>
          <p:spPr bwMode="auto">
            <a:xfrm>
              <a:off x="3836" y="125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4" name="Rectangle 48"/>
            <p:cNvSpPr>
              <a:spLocks noChangeArrowheads="1"/>
            </p:cNvSpPr>
            <p:nvPr/>
          </p:nvSpPr>
          <p:spPr bwMode="auto">
            <a:xfrm>
              <a:off x="4278" y="125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5" name="Rectangle 49"/>
            <p:cNvSpPr>
              <a:spLocks noChangeArrowheads="1"/>
            </p:cNvSpPr>
            <p:nvPr/>
          </p:nvSpPr>
          <p:spPr bwMode="auto">
            <a:xfrm>
              <a:off x="4685" y="125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6" name="Rectangle 50"/>
            <p:cNvSpPr>
              <a:spLocks noChangeArrowheads="1"/>
            </p:cNvSpPr>
            <p:nvPr/>
          </p:nvSpPr>
          <p:spPr bwMode="auto">
            <a:xfrm>
              <a:off x="3836" y="143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7" name="Rectangle 51"/>
            <p:cNvSpPr>
              <a:spLocks noChangeArrowheads="1"/>
            </p:cNvSpPr>
            <p:nvPr/>
          </p:nvSpPr>
          <p:spPr bwMode="auto">
            <a:xfrm>
              <a:off x="4278" y="143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8" name="Rectangle 52"/>
            <p:cNvSpPr>
              <a:spLocks noChangeArrowheads="1"/>
            </p:cNvSpPr>
            <p:nvPr/>
          </p:nvSpPr>
          <p:spPr bwMode="auto">
            <a:xfrm>
              <a:off x="4685" y="143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89" name="Rectangle 53"/>
            <p:cNvSpPr>
              <a:spLocks noChangeArrowheads="1"/>
            </p:cNvSpPr>
            <p:nvPr/>
          </p:nvSpPr>
          <p:spPr bwMode="auto">
            <a:xfrm>
              <a:off x="3836" y="160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0" name="Rectangle 54"/>
            <p:cNvSpPr>
              <a:spLocks noChangeArrowheads="1"/>
            </p:cNvSpPr>
            <p:nvPr/>
          </p:nvSpPr>
          <p:spPr bwMode="auto">
            <a:xfrm>
              <a:off x="4278" y="160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1" name="Rectangle 55"/>
            <p:cNvSpPr>
              <a:spLocks noChangeArrowheads="1"/>
            </p:cNvSpPr>
            <p:nvPr/>
          </p:nvSpPr>
          <p:spPr bwMode="auto">
            <a:xfrm>
              <a:off x="4685" y="160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2" name="Rectangle 56"/>
            <p:cNvSpPr>
              <a:spLocks noChangeArrowheads="1"/>
            </p:cNvSpPr>
            <p:nvPr/>
          </p:nvSpPr>
          <p:spPr bwMode="auto">
            <a:xfrm>
              <a:off x="3836" y="17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3" name="Rectangle 57"/>
            <p:cNvSpPr>
              <a:spLocks noChangeArrowheads="1"/>
            </p:cNvSpPr>
            <p:nvPr/>
          </p:nvSpPr>
          <p:spPr bwMode="auto">
            <a:xfrm>
              <a:off x="4278" y="17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4" name="Rectangle 58"/>
            <p:cNvSpPr>
              <a:spLocks noChangeArrowheads="1"/>
            </p:cNvSpPr>
            <p:nvPr/>
          </p:nvSpPr>
          <p:spPr bwMode="auto">
            <a:xfrm>
              <a:off x="4685" y="17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5" name="Rectangle 59"/>
            <p:cNvSpPr>
              <a:spLocks noChangeArrowheads="1"/>
            </p:cNvSpPr>
            <p:nvPr/>
          </p:nvSpPr>
          <p:spPr bwMode="auto">
            <a:xfrm>
              <a:off x="3836" y="195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6" name="Rectangle 60"/>
            <p:cNvSpPr>
              <a:spLocks noChangeArrowheads="1"/>
            </p:cNvSpPr>
            <p:nvPr/>
          </p:nvSpPr>
          <p:spPr bwMode="auto">
            <a:xfrm>
              <a:off x="4278" y="195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7" name="Rectangle 61"/>
            <p:cNvSpPr>
              <a:spLocks noChangeArrowheads="1"/>
            </p:cNvSpPr>
            <p:nvPr/>
          </p:nvSpPr>
          <p:spPr bwMode="auto">
            <a:xfrm>
              <a:off x="4685" y="195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8" name="Rectangle 62"/>
            <p:cNvSpPr>
              <a:spLocks noChangeArrowheads="1"/>
            </p:cNvSpPr>
            <p:nvPr/>
          </p:nvSpPr>
          <p:spPr bwMode="auto">
            <a:xfrm>
              <a:off x="3334" y="125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299" name="Rectangle 63"/>
            <p:cNvSpPr>
              <a:spLocks noChangeArrowheads="1"/>
            </p:cNvSpPr>
            <p:nvPr/>
          </p:nvSpPr>
          <p:spPr bwMode="auto">
            <a:xfrm>
              <a:off x="3334" y="143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0" name="Rectangle 64"/>
            <p:cNvSpPr>
              <a:spLocks noChangeArrowheads="1"/>
            </p:cNvSpPr>
            <p:nvPr/>
          </p:nvSpPr>
          <p:spPr bwMode="auto">
            <a:xfrm>
              <a:off x="3334" y="160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1" name="Rectangle 65"/>
            <p:cNvSpPr>
              <a:spLocks noChangeArrowheads="1"/>
            </p:cNvSpPr>
            <p:nvPr/>
          </p:nvSpPr>
          <p:spPr bwMode="auto">
            <a:xfrm>
              <a:off x="3334" y="17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2" name="Rectangle 66"/>
            <p:cNvSpPr>
              <a:spLocks noChangeArrowheads="1"/>
            </p:cNvSpPr>
            <p:nvPr/>
          </p:nvSpPr>
          <p:spPr bwMode="auto">
            <a:xfrm>
              <a:off x="3334" y="195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3" name="Rectangle 67"/>
            <p:cNvSpPr>
              <a:spLocks noChangeArrowheads="1"/>
            </p:cNvSpPr>
            <p:nvPr/>
          </p:nvSpPr>
          <p:spPr bwMode="auto">
            <a:xfrm>
              <a:off x="3334" y="213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4" name="Rectangle 68"/>
            <p:cNvSpPr>
              <a:spLocks noChangeArrowheads="1"/>
            </p:cNvSpPr>
            <p:nvPr/>
          </p:nvSpPr>
          <p:spPr bwMode="auto">
            <a:xfrm>
              <a:off x="3836"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5" name="Rectangle 69"/>
            <p:cNvSpPr>
              <a:spLocks noChangeArrowheads="1"/>
            </p:cNvSpPr>
            <p:nvPr/>
          </p:nvSpPr>
          <p:spPr bwMode="auto">
            <a:xfrm>
              <a:off x="4278"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6" name="Rectangle 70"/>
            <p:cNvSpPr>
              <a:spLocks noChangeArrowheads="1"/>
            </p:cNvSpPr>
            <p:nvPr/>
          </p:nvSpPr>
          <p:spPr bwMode="auto">
            <a:xfrm>
              <a:off x="4685"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7" name="Rectangle 71"/>
            <p:cNvSpPr>
              <a:spLocks noChangeArrowheads="1"/>
            </p:cNvSpPr>
            <p:nvPr/>
          </p:nvSpPr>
          <p:spPr bwMode="auto">
            <a:xfrm>
              <a:off x="3836" y="2655"/>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8" name="Rectangle 72"/>
            <p:cNvSpPr>
              <a:spLocks noChangeArrowheads="1"/>
            </p:cNvSpPr>
            <p:nvPr/>
          </p:nvSpPr>
          <p:spPr bwMode="auto">
            <a:xfrm>
              <a:off x="4278" y="2655"/>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09" name="Rectangle 73"/>
            <p:cNvSpPr>
              <a:spLocks noChangeArrowheads="1"/>
            </p:cNvSpPr>
            <p:nvPr/>
          </p:nvSpPr>
          <p:spPr bwMode="auto">
            <a:xfrm>
              <a:off x="4685" y="2655"/>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0" name="Rectangle 74"/>
            <p:cNvSpPr>
              <a:spLocks noChangeArrowheads="1"/>
            </p:cNvSpPr>
            <p:nvPr/>
          </p:nvSpPr>
          <p:spPr bwMode="auto">
            <a:xfrm>
              <a:off x="3334"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1" name="Rectangle 75"/>
            <p:cNvSpPr>
              <a:spLocks noChangeArrowheads="1"/>
            </p:cNvSpPr>
            <p:nvPr/>
          </p:nvSpPr>
          <p:spPr bwMode="auto">
            <a:xfrm>
              <a:off x="3334" y="2655"/>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2" name="Rectangle 76"/>
            <p:cNvSpPr>
              <a:spLocks noChangeArrowheads="1"/>
            </p:cNvSpPr>
            <p:nvPr/>
          </p:nvSpPr>
          <p:spPr bwMode="auto">
            <a:xfrm>
              <a:off x="3836" y="230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3" name="Rectangle 77"/>
            <p:cNvSpPr>
              <a:spLocks noChangeArrowheads="1"/>
            </p:cNvSpPr>
            <p:nvPr/>
          </p:nvSpPr>
          <p:spPr bwMode="auto">
            <a:xfrm>
              <a:off x="4278" y="230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4" name="Rectangle 78"/>
            <p:cNvSpPr>
              <a:spLocks noChangeArrowheads="1"/>
            </p:cNvSpPr>
            <p:nvPr/>
          </p:nvSpPr>
          <p:spPr bwMode="auto">
            <a:xfrm>
              <a:off x="4685" y="230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5" name="Rectangle 79"/>
            <p:cNvSpPr>
              <a:spLocks noChangeArrowheads="1"/>
            </p:cNvSpPr>
            <p:nvPr/>
          </p:nvSpPr>
          <p:spPr bwMode="auto">
            <a:xfrm>
              <a:off x="3334" y="230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16" name="Line 80"/>
            <p:cNvSpPr>
              <a:spLocks noChangeShapeType="1"/>
            </p:cNvSpPr>
            <p:nvPr/>
          </p:nvSpPr>
          <p:spPr bwMode="auto">
            <a:xfrm>
              <a:off x="5053" y="851"/>
              <a:ext cx="0" cy="31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317" name="Group 81"/>
            <p:cNvGrpSpPr>
              <a:grpSpLocks/>
            </p:cNvGrpSpPr>
            <p:nvPr/>
          </p:nvGrpSpPr>
          <p:grpSpPr bwMode="auto">
            <a:xfrm>
              <a:off x="2231" y="1100"/>
              <a:ext cx="3248" cy="2870"/>
              <a:chOff x="1722" y="1100"/>
              <a:chExt cx="3757" cy="2870"/>
            </a:xfrm>
          </p:grpSpPr>
          <p:sp>
            <p:nvSpPr>
              <p:cNvPr id="50329" name="Line 82"/>
              <p:cNvSpPr>
                <a:spLocks noChangeShapeType="1"/>
              </p:cNvSpPr>
              <p:nvPr/>
            </p:nvSpPr>
            <p:spPr bwMode="auto">
              <a:xfrm>
                <a:off x="1722" y="2860"/>
                <a:ext cx="3757"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330" name="Line 83"/>
              <p:cNvSpPr>
                <a:spLocks noChangeShapeType="1"/>
              </p:cNvSpPr>
              <p:nvPr/>
            </p:nvSpPr>
            <p:spPr bwMode="auto">
              <a:xfrm>
                <a:off x="1722" y="1100"/>
                <a:ext cx="369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31" name="Line 84"/>
              <p:cNvSpPr>
                <a:spLocks noChangeShapeType="1"/>
              </p:cNvSpPr>
              <p:nvPr/>
            </p:nvSpPr>
            <p:spPr bwMode="auto">
              <a:xfrm>
                <a:off x="1722" y="3970"/>
                <a:ext cx="37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318" name="Text Box 85"/>
            <p:cNvSpPr txBox="1">
              <a:spLocks noChangeArrowheads="1"/>
            </p:cNvSpPr>
            <p:nvPr/>
          </p:nvSpPr>
          <p:spPr bwMode="auto">
            <a:xfrm>
              <a:off x="5150" y="2854"/>
              <a:ext cx="291" cy="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solidFill>
                    <a:srgbClr val="FF0000"/>
                  </a:solidFill>
                  <a:latin typeface="Arial" panose="020B0604020202020204" pitchFamily="34" charset="0"/>
                </a:rPr>
                <a:t>× × × × × ×</a:t>
              </a:r>
            </a:p>
          </p:txBody>
        </p:sp>
        <p:sp>
          <p:nvSpPr>
            <p:cNvPr id="50319" name="Rectangle 86"/>
            <p:cNvSpPr>
              <a:spLocks noChangeArrowheads="1"/>
            </p:cNvSpPr>
            <p:nvPr/>
          </p:nvSpPr>
          <p:spPr bwMode="auto">
            <a:xfrm>
              <a:off x="5251" y="212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0" name="Rectangle 87"/>
            <p:cNvSpPr>
              <a:spLocks noChangeArrowheads="1"/>
            </p:cNvSpPr>
            <p:nvPr/>
          </p:nvSpPr>
          <p:spPr bwMode="auto">
            <a:xfrm>
              <a:off x="5251" y="107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1" name="Rectangle 88"/>
            <p:cNvSpPr>
              <a:spLocks noChangeArrowheads="1"/>
            </p:cNvSpPr>
            <p:nvPr/>
          </p:nvSpPr>
          <p:spPr bwMode="auto">
            <a:xfrm>
              <a:off x="5251" y="1254"/>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2" name="Rectangle 89"/>
            <p:cNvSpPr>
              <a:spLocks noChangeArrowheads="1"/>
            </p:cNvSpPr>
            <p:nvPr/>
          </p:nvSpPr>
          <p:spPr bwMode="auto">
            <a:xfrm>
              <a:off x="5251" y="142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3" name="Rectangle 90"/>
            <p:cNvSpPr>
              <a:spLocks noChangeArrowheads="1"/>
            </p:cNvSpPr>
            <p:nvPr/>
          </p:nvSpPr>
          <p:spPr bwMode="auto">
            <a:xfrm>
              <a:off x="5251" y="1604"/>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4" name="Rectangle 91"/>
            <p:cNvSpPr>
              <a:spLocks noChangeArrowheads="1"/>
            </p:cNvSpPr>
            <p:nvPr/>
          </p:nvSpPr>
          <p:spPr bwMode="auto">
            <a:xfrm>
              <a:off x="5251" y="1779"/>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5" name="Rectangle 92"/>
            <p:cNvSpPr>
              <a:spLocks noChangeArrowheads="1"/>
            </p:cNvSpPr>
            <p:nvPr/>
          </p:nvSpPr>
          <p:spPr bwMode="auto">
            <a:xfrm>
              <a:off x="5251" y="19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6" name="Rectangle 93"/>
            <p:cNvSpPr>
              <a:spLocks noChangeArrowheads="1"/>
            </p:cNvSpPr>
            <p:nvPr/>
          </p:nvSpPr>
          <p:spPr bwMode="auto">
            <a:xfrm>
              <a:off x="5251" y="247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0</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7" name="Rectangle 94"/>
            <p:cNvSpPr>
              <a:spLocks noChangeArrowheads="1"/>
            </p:cNvSpPr>
            <p:nvPr/>
          </p:nvSpPr>
          <p:spPr bwMode="auto">
            <a:xfrm>
              <a:off x="5251" y="265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sp>
          <p:nvSpPr>
            <p:cNvPr id="50328" name="Rectangle 95"/>
            <p:cNvSpPr>
              <a:spLocks noChangeArrowheads="1"/>
            </p:cNvSpPr>
            <p:nvPr/>
          </p:nvSpPr>
          <p:spPr bwMode="auto">
            <a:xfrm>
              <a:off x="5251" y="230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rgbClr val="000000"/>
                  </a:solidFill>
                  <a:latin typeface="Times New Roman" panose="02020603050405020304" pitchFamily="18" charset="0"/>
                  <a:ea typeface="楷体_GB2312" pitchFamily="49" charset="-122"/>
                </a:rPr>
                <a:t>1</a:t>
              </a:r>
              <a:endParaRPr kumimoji="1" lang="en-US" altLang="zh-CN" sz="2200">
                <a:solidFill>
                  <a:schemeClr val="hlink"/>
                </a:solidFill>
                <a:latin typeface="Times New Roman" panose="02020603050405020304" pitchFamily="18" charset="0"/>
                <a:ea typeface="楷体_GB2312" pitchFamily="49" charset="-122"/>
              </a:endParaRPr>
            </a:p>
          </p:txBody>
        </p:sp>
      </p:grpSp>
      <p:graphicFrame>
        <p:nvGraphicFramePr>
          <p:cNvPr id="567392" name="Object 96"/>
          <p:cNvGraphicFramePr>
            <a:graphicFrameLocks noChangeAspect="1"/>
          </p:cNvGraphicFramePr>
          <p:nvPr/>
        </p:nvGraphicFramePr>
        <p:xfrm>
          <a:off x="252413" y="2535238"/>
          <a:ext cx="3451225" cy="965200"/>
        </p:xfrm>
        <a:graphic>
          <a:graphicData uri="http://schemas.openxmlformats.org/presentationml/2006/ole">
            <mc:AlternateContent xmlns:mc="http://schemas.openxmlformats.org/markup-compatibility/2006">
              <mc:Choice xmlns:v="urn:schemas-microsoft-com:vml" Requires="v">
                <p:oleObj spid="_x0000_s50344" name="Equation" r:id="rId3" imgW="1816100" imgH="508000" progId="Equation.DSMT4">
                  <p:embed/>
                </p:oleObj>
              </mc:Choice>
              <mc:Fallback>
                <p:oleObj name="Equation" r:id="rId3" imgW="1816100" imgH="508000" progId="Equation.DSMT4">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535238"/>
                        <a:ext cx="345122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7393" name="Group 97"/>
          <p:cNvGraphicFramePr>
            <a:graphicFrameLocks noGrp="1"/>
          </p:cNvGraphicFramePr>
          <p:nvPr/>
        </p:nvGraphicFramePr>
        <p:xfrm>
          <a:off x="885825" y="4011613"/>
          <a:ext cx="2533650" cy="2073275"/>
        </p:xfrm>
        <a:graphic>
          <a:graphicData uri="http://schemas.openxmlformats.org/drawingml/2006/table">
            <a:tbl>
              <a:tblPr/>
              <a:tblGrid>
                <a:gridCol w="633412"/>
                <a:gridCol w="633413"/>
                <a:gridCol w="633412"/>
                <a:gridCol w="633413"/>
              </a:tblGrid>
              <a:tr h="5207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dirty="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600" b="1" i="0" u="none" strike="noStrike" cap="none" normalizeH="0" baseline="0" dirty="0" smtClean="0">
                        <a:ln>
                          <a:noFill/>
                        </a:ln>
                        <a:solidFill>
                          <a:schemeClr val="tx1"/>
                        </a:solidFill>
                        <a:effectLst/>
                        <a:latin typeface="Arial Narrow" panose="020B060602020203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67420" name="Group 124"/>
          <p:cNvGrpSpPr>
            <a:grpSpLocks/>
          </p:cNvGrpSpPr>
          <p:nvPr/>
        </p:nvGrpSpPr>
        <p:grpSpPr bwMode="auto">
          <a:xfrm>
            <a:off x="201613" y="3460750"/>
            <a:ext cx="3043237" cy="2547938"/>
            <a:chOff x="1543" y="1245"/>
            <a:chExt cx="1917" cy="1605"/>
          </a:xfrm>
        </p:grpSpPr>
        <p:sp>
          <p:nvSpPr>
            <p:cNvPr id="50237" name="Line 125"/>
            <p:cNvSpPr>
              <a:spLocks noChangeShapeType="1"/>
            </p:cNvSpPr>
            <p:nvPr/>
          </p:nvSpPr>
          <p:spPr bwMode="auto">
            <a:xfrm flipH="1" flipV="1">
              <a:off x="1751" y="1373"/>
              <a:ext cx="212" cy="2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38" name="Rectangle 126"/>
            <p:cNvSpPr>
              <a:spLocks noChangeArrowheads="1"/>
            </p:cNvSpPr>
            <p:nvPr/>
          </p:nvSpPr>
          <p:spPr bwMode="auto">
            <a:xfrm>
              <a:off x="1543" y="1422"/>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AB</a:t>
              </a:r>
            </a:p>
          </p:txBody>
        </p:sp>
        <p:sp>
          <p:nvSpPr>
            <p:cNvPr id="50239" name="Rectangle 127"/>
            <p:cNvSpPr>
              <a:spLocks noChangeArrowheads="1"/>
            </p:cNvSpPr>
            <p:nvPr/>
          </p:nvSpPr>
          <p:spPr bwMode="auto">
            <a:xfrm>
              <a:off x="1834" y="1245"/>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CD</a:t>
              </a:r>
            </a:p>
          </p:txBody>
        </p:sp>
        <p:sp>
          <p:nvSpPr>
            <p:cNvPr id="50240" name="Rectangle 128"/>
            <p:cNvSpPr>
              <a:spLocks noChangeArrowheads="1"/>
            </p:cNvSpPr>
            <p:nvPr/>
          </p:nvSpPr>
          <p:spPr bwMode="auto">
            <a:xfrm>
              <a:off x="2096" y="1362"/>
              <a:ext cx="1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00     01     11     10</a:t>
              </a:r>
            </a:p>
          </p:txBody>
        </p:sp>
        <p:sp>
          <p:nvSpPr>
            <p:cNvPr id="50241" name="Rectangle 129"/>
            <p:cNvSpPr>
              <a:spLocks noChangeArrowheads="1"/>
            </p:cNvSpPr>
            <p:nvPr/>
          </p:nvSpPr>
          <p:spPr bwMode="auto">
            <a:xfrm>
              <a:off x="1673" y="1714"/>
              <a:ext cx="288"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pPr>
              <a:r>
                <a:rPr kumimoji="1" lang="en-US" altLang="zh-CN" sz="2000">
                  <a:latin typeface="Times New Roman" panose="02020603050405020304" pitchFamily="18" charset="0"/>
                </a:rPr>
                <a:t>00</a:t>
              </a:r>
            </a:p>
            <a:p>
              <a:pPr eaLnBrk="1" hangingPunct="1">
                <a:lnSpc>
                  <a:spcPct val="80000"/>
                </a:lnSpc>
              </a:pPr>
              <a:r>
                <a:rPr kumimoji="1" lang="en-US" altLang="zh-CN" sz="2000">
                  <a:latin typeface="Times New Roman" panose="02020603050405020304" pitchFamily="18" charset="0"/>
                </a:rPr>
                <a:t>     01</a:t>
              </a:r>
            </a:p>
            <a:p>
              <a:pPr eaLnBrk="1" hangingPunct="1">
                <a:lnSpc>
                  <a:spcPct val="80000"/>
                </a:lnSpc>
              </a:pPr>
              <a:r>
                <a:rPr kumimoji="1" lang="en-US" altLang="zh-CN" sz="2000">
                  <a:latin typeface="Times New Roman" panose="02020603050405020304" pitchFamily="18" charset="0"/>
                </a:rPr>
                <a:t>     11</a:t>
              </a:r>
            </a:p>
            <a:p>
              <a:pPr eaLnBrk="1" hangingPunct="1">
                <a:lnSpc>
                  <a:spcPct val="80000"/>
                </a:lnSpc>
              </a:pPr>
              <a:r>
                <a:rPr kumimoji="1" lang="en-US" altLang="zh-CN" sz="2000">
                  <a:latin typeface="Times New Roman" panose="02020603050405020304" pitchFamily="18" charset="0"/>
                </a:rPr>
                <a:t>     10</a:t>
              </a:r>
            </a:p>
          </p:txBody>
        </p:sp>
      </p:grpSp>
      <p:sp>
        <p:nvSpPr>
          <p:cNvPr id="567426" name="Rectangle 130"/>
          <p:cNvSpPr>
            <a:spLocks noChangeArrowheads="1"/>
          </p:cNvSpPr>
          <p:nvPr/>
        </p:nvSpPr>
        <p:spPr bwMode="auto">
          <a:xfrm>
            <a:off x="2249488" y="4122738"/>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7427" name="Rectangle 131"/>
          <p:cNvSpPr>
            <a:spLocks noChangeArrowheads="1"/>
          </p:cNvSpPr>
          <p:nvPr/>
        </p:nvSpPr>
        <p:spPr bwMode="auto">
          <a:xfrm>
            <a:off x="2249488" y="4621213"/>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7428" name="Rectangle 132"/>
          <p:cNvSpPr>
            <a:spLocks noChangeArrowheads="1"/>
          </p:cNvSpPr>
          <p:nvPr/>
        </p:nvSpPr>
        <p:spPr bwMode="auto">
          <a:xfrm>
            <a:off x="2878138" y="4621213"/>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7429" name="Rectangle 133"/>
          <p:cNvSpPr>
            <a:spLocks noChangeArrowheads="1"/>
          </p:cNvSpPr>
          <p:nvPr/>
        </p:nvSpPr>
        <p:spPr bwMode="auto">
          <a:xfrm>
            <a:off x="1600200" y="4621213"/>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7430" name="Rectangle 134"/>
          <p:cNvSpPr>
            <a:spLocks noChangeArrowheads="1"/>
          </p:cNvSpPr>
          <p:nvPr/>
        </p:nvSpPr>
        <p:spPr bwMode="auto">
          <a:xfrm>
            <a:off x="995363" y="4122738"/>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7431" name="Rectangle 135"/>
          <p:cNvSpPr>
            <a:spLocks noChangeArrowheads="1"/>
          </p:cNvSpPr>
          <p:nvPr/>
        </p:nvSpPr>
        <p:spPr bwMode="auto">
          <a:xfrm>
            <a:off x="1622425" y="4122738"/>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66FF"/>
                </a:solidFill>
                <a:latin typeface="Arial" panose="020B0604020202020204" pitchFamily="34" charset="0"/>
              </a:rPr>
              <a:t>1</a:t>
            </a:r>
          </a:p>
        </p:txBody>
      </p:sp>
      <p:sp>
        <p:nvSpPr>
          <p:cNvPr id="567432" name="Rectangle 136"/>
          <p:cNvSpPr>
            <a:spLocks noChangeArrowheads="1"/>
          </p:cNvSpPr>
          <p:nvPr/>
        </p:nvSpPr>
        <p:spPr bwMode="auto">
          <a:xfrm>
            <a:off x="2878138" y="4122738"/>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7433" name="Rectangle 137"/>
          <p:cNvSpPr>
            <a:spLocks noChangeArrowheads="1"/>
          </p:cNvSpPr>
          <p:nvPr/>
        </p:nvSpPr>
        <p:spPr bwMode="auto">
          <a:xfrm>
            <a:off x="995363" y="4621213"/>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7434" name="Rectangle 138"/>
          <p:cNvSpPr>
            <a:spLocks noChangeArrowheads="1"/>
          </p:cNvSpPr>
          <p:nvPr/>
        </p:nvSpPr>
        <p:spPr bwMode="auto">
          <a:xfrm>
            <a:off x="2222500" y="5118100"/>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FF5050"/>
                </a:solidFill>
                <a:latin typeface="Arial" panose="020B0604020202020204" pitchFamily="34" charset="0"/>
              </a:rPr>
              <a:t>X</a:t>
            </a:r>
          </a:p>
        </p:txBody>
      </p:sp>
      <p:sp>
        <p:nvSpPr>
          <p:cNvPr id="567435" name="Rectangle 139"/>
          <p:cNvSpPr>
            <a:spLocks noChangeArrowheads="1"/>
          </p:cNvSpPr>
          <p:nvPr/>
        </p:nvSpPr>
        <p:spPr bwMode="auto">
          <a:xfrm>
            <a:off x="2222500" y="5616575"/>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FF5050"/>
                </a:solidFill>
                <a:latin typeface="Arial" panose="020B0604020202020204" pitchFamily="34" charset="0"/>
              </a:rPr>
              <a:t>X</a:t>
            </a:r>
          </a:p>
        </p:txBody>
      </p:sp>
      <p:sp>
        <p:nvSpPr>
          <p:cNvPr id="567436" name="Rectangle 140"/>
          <p:cNvSpPr>
            <a:spLocks noChangeArrowheads="1"/>
          </p:cNvSpPr>
          <p:nvPr/>
        </p:nvSpPr>
        <p:spPr bwMode="auto">
          <a:xfrm>
            <a:off x="2851150" y="5616575"/>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FF5050"/>
                </a:solidFill>
                <a:latin typeface="Arial" panose="020B0604020202020204" pitchFamily="34" charset="0"/>
              </a:rPr>
              <a:t>X</a:t>
            </a:r>
          </a:p>
        </p:txBody>
      </p:sp>
      <p:sp>
        <p:nvSpPr>
          <p:cNvPr id="567437" name="Rectangle 141"/>
          <p:cNvSpPr>
            <a:spLocks noChangeArrowheads="1"/>
          </p:cNvSpPr>
          <p:nvPr/>
        </p:nvSpPr>
        <p:spPr bwMode="auto">
          <a:xfrm>
            <a:off x="1573213" y="5616575"/>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3333FF"/>
                </a:solidFill>
                <a:latin typeface="Arial" panose="020B0604020202020204" pitchFamily="34" charset="0"/>
              </a:rPr>
              <a:t>1</a:t>
            </a:r>
          </a:p>
        </p:txBody>
      </p:sp>
      <p:sp>
        <p:nvSpPr>
          <p:cNvPr id="567438" name="Rectangle 142"/>
          <p:cNvSpPr>
            <a:spLocks noChangeArrowheads="1"/>
          </p:cNvSpPr>
          <p:nvPr/>
        </p:nvSpPr>
        <p:spPr bwMode="auto">
          <a:xfrm>
            <a:off x="968375" y="5118100"/>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FF5050"/>
                </a:solidFill>
                <a:latin typeface="Arial" panose="020B0604020202020204" pitchFamily="34" charset="0"/>
              </a:rPr>
              <a:t>X</a:t>
            </a:r>
          </a:p>
        </p:txBody>
      </p:sp>
      <p:sp>
        <p:nvSpPr>
          <p:cNvPr id="567439" name="Rectangle 143"/>
          <p:cNvSpPr>
            <a:spLocks noChangeArrowheads="1"/>
          </p:cNvSpPr>
          <p:nvPr/>
        </p:nvSpPr>
        <p:spPr bwMode="auto">
          <a:xfrm>
            <a:off x="1595438" y="5118100"/>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FF5050"/>
                </a:solidFill>
                <a:latin typeface="Arial" panose="020B0604020202020204" pitchFamily="34" charset="0"/>
              </a:rPr>
              <a:t>X</a:t>
            </a:r>
          </a:p>
        </p:txBody>
      </p:sp>
      <p:sp>
        <p:nvSpPr>
          <p:cNvPr id="567440" name="Rectangle 144"/>
          <p:cNvSpPr>
            <a:spLocks noChangeArrowheads="1"/>
          </p:cNvSpPr>
          <p:nvPr/>
        </p:nvSpPr>
        <p:spPr bwMode="auto">
          <a:xfrm>
            <a:off x="2851150" y="5118100"/>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FF5050"/>
                </a:solidFill>
                <a:latin typeface="Arial" panose="020B0604020202020204" pitchFamily="34" charset="0"/>
              </a:rPr>
              <a:t>X</a:t>
            </a:r>
          </a:p>
        </p:txBody>
      </p:sp>
      <p:sp>
        <p:nvSpPr>
          <p:cNvPr id="567441" name="Rectangle 145"/>
          <p:cNvSpPr>
            <a:spLocks noChangeArrowheads="1"/>
          </p:cNvSpPr>
          <p:nvPr/>
        </p:nvSpPr>
        <p:spPr bwMode="auto">
          <a:xfrm>
            <a:off x="968375" y="5616575"/>
            <a:ext cx="460375" cy="396875"/>
          </a:xfrm>
          <a:prstGeom prst="rect">
            <a:avLst/>
          </a:prstGeom>
          <a:noFill/>
          <a:ln>
            <a:noFill/>
          </a:ln>
          <a:effectLst/>
          <a:extLst>
            <a:ext uri="{909E8E84-426E-40DD-AFC4-6F175D3DCCD1}">
              <a14:hiddenFill xmlns:a14="http://schemas.microsoft.com/office/drawing/2010/main">
                <a:solidFill>
                  <a:srgbClr val="EDE9D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latin typeface="Arial" panose="020B0604020202020204" pitchFamily="34" charset="0"/>
              </a:rPr>
              <a:t>0</a:t>
            </a:r>
          </a:p>
        </p:txBody>
      </p:sp>
      <p:sp>
        <p:nvSpPr>
          <p:cNvPr id="567442" name="Rectangle 146"/>
          <p:cNvSpPr>
            <a:spLocks noChangeArrowheads="1"/>
          </p:cNvSpPr>
          <p:nvPr/>
        </p:nvSpPr>
        <p:spPr bwMode="auto">
          <a:xfrm>
            <a:off x="1590675" y="4144963"/>
            <a:ext cx="1062038" cy="833437"/>
          </a:xfrm>
          <a:prstGeom prst="rect">
            <a:avLst/>
          </a:prstGeom>
          <a:noFill/>
          <a:ln w="28575" algn="ctr">
            <a:solidFill>
              <a:srgbClr val="99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67443" name="Group 147"/>
          <p:cNvGrpSpPr>
            <a:grpSpLocks/>
          </p:cNvGrpSpPr>
          <p:nvPr/>
        </p:nvGrpSpPr>
        <p:grpSpPr bwMode="auto">
          <a:xfrm>
            <a:off x="1584325" y="3925888"/>
            <a:ext cx="492125" cy="2255837"/>
            <a:chOff x="903" y="2851"/>
            <a:chExt cx="310" cy="1421"/>
          </a:xfrm>
        </p:grpSpPr>
        <p:sp>
          <p:nvSpPr>
            <p:cNvPr id="50235" name="AutoShape 148"/>
            <p:cNvSpPr>
              <a:spLocks/>
            </p:cNvSpPr>
            <p:nvPr/>
          </p:nvSpPr>
          <p:spPr bwMode="auto">
            <a:xfrm rot="5400000">
              <a:off x="881" y="3941"/>
              <a:ext cx="353" cy="310"/>
            </a:xfrm>
            <a:prstGeom prst="leftBracket">
              <a:avLst>
                <a:gd name="adj" fmla="val 8333"/>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0236" name="AutoShape 149"/>
            <p:cNvSpPr>
              <a:spLocks/>
            </p:cNvSpPr>
            <p:nvPr/>
          </p:nvSpPr>
          <p:spPr bwMode="auto">
            <a:xfrm rot="16200000" flipV="1">
              <a:off x="881" y="2873"/>
              <a:ext cx="353" cy="310"/>
            </a:xfrm>
            <a:prstGeom prst="leftBracket">
              <a:avLst>
                <a:gd name="adj" fmla="val 8333"/>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aphicFrame>
        <p:nvGraphicFramePr>
          <p:cNvPr id="567446" name="Object 150"/>
          <p:cNvGraphicFramePr>
            <a:graphicFrameLocks noChangeAspect="1"/>
          </p:cNvGraphicFramePr>
          <p:nvPr/>
        </p:nvGraphicFramePr>
        <p:xfrm>
          <a:off x="328613" y="6242050"/>
          <a:ext cx="1087437" cy="446088"/>
        </p:xfrm>
        <a:graphic>
          <a:graphicData uri="http://schemas.openxmlformats.org/presentationml/2006/ole">
            <mc:AlternateContent xmlns:mc="http://schemas.openxmlformats.org/markup-compatibility/2006">
              <mc:Choice xmlns:v="urn:schemas-microsoft-com:vml" Requires="v">
                <p:oleObj spid="_x0000_s50345" name="Equation" r:id="rId5" imgW="494870" imgH="203024" progId="Equation.DSMT4">
                  <p:embed/>
                </p:oleObj>
              </mc:Choice>
              <mc:Fallback>
                <p:oleObj name="Equation" r:id="rId5" imgW="494870" imgH="203024" progId="Equation.DSMT4">
                  <p:embed/>
                  <p:pic>
                    <p:nvPicPr>
                      <p:cNvPr id="0" name="Object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3" y="6242050"/>
                        <a:ext cx="10874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7447" name="Rectangle 151"/>
          <p:cNvSpPr>
            <a:spLocks noChangeArrowheads="1"/>
          </p:cNvSpPr>
          <p:nvPr/>
        </p:nvSpPr>
        <p:spPr bwMode="auto">
          <a:xfrm>
            <a:off x="1573213" y="4092575"/>
            <a:ext cx="1117600" cy="1897063"/>
          </a:xfrm>
          <a:prstGeom prst="rect">
            <a:avLst/>
          </a:prstGeom>
          <a:noFill/>
          <a:ln w="28575" algn="ctr">
            <a:solidFill>
              <a:srgbClr val="CC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67448" name="Object 152"/>
          <p:cNvGraphicFramePr>
            <a:graphicFrameLocks noChangeAspect="1"/>
          </p:cNvGraphicFramePr>
          <p:nvPr/>
        </p:nvGraphicFramePr>
        <p:xfrm>
          <a:off x="2625725" y="6275388"/>
          <a:ext cx="1082675" cy="438150"/>
        </p:xfrm>
        <a:graphic>
          <a:graphicData uri="http://schemas.openxmlformats.org/presentationml/2006/ole">
            <mc:AlternateContent xmlns:mc="http://schemas.openxmlformats.org/markup-compatibility/2006">
              <mc:Choice xmlns:v="urn:schemas-microsoft-com:vml" Requires="v">
                <p:oleObj spid="_x0000_s50346" name="Equation" r:id="rId7" imgW="406048" imgH="164957" progId="Equation.DSMT4">
                  <p:embed/>
                </p:oleObj>
              </mc:Choice>
              <mc:Fallback>
                <p:oleObj name="Equation" r:id="rId7" imgW="406048" imgH="164957" progId="Equation.DSMT4">
                  <p:embed/>
                  <p:pic>
                    <p:nvPicPr>
                      <p:cNvPr id="0" name="Object 1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5725" y="6275388"/>
                        <a:ext cx="10826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7450" name="Rectangle 154">
            <a:hlinkClick r:id="rId9" action="ppaction://hlinkfile"/>
          </p:cNvPr>
          <p:cNvSpPr>
            <a:spLocks noChangeArrowheads="1"/>
          </p:cNvSpPr>
          <p:nvPr/>
        </p:nvSpPr>
        <p:spPr bwMode="auto">
          <a:xfrm>
            <a:off x="5538788" y="5888038"/>
            <a:ext cx="1625600" cy="538162"/>
          </a:xfrm>
          <a:prstGeom prst="rect">
            <a:avLst/>
          </a:prstGeom>
          <a:solidFill>
            <a:schemeClr val="bg2">
              <a:alpha val="0"/>
            </a:schemeClr>
          </a:solidFill>
          <a:ln w="19050">
            <a:solidFill>
              <a:srgbClr val="FF0000">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CC00"/>
                </a:solidFill>
                <a:latin typeface="Times New Roman" panose="02020603050405020304" pitchFamily="18" charset="0"/>
                <a:ea typeface="华文彩云" panose="02010800040101010101" pitchFamily="2" charset="-122"/>
                <a:cs typeface="Times New Roman" panose="02020603050405020304" pitchFamily="18" charset="0"/>
              </a:rPr>
              <a:t>实验演示</a:t>
            </a:r>
          </a:p>
        </p:txBody>
      </p:sp>
      <p:graphicFrame>
        <p:nvGraphicFramePr>
          <p:cNvPr id="567451" name="Object 155"/>
          <p:cNvGraphicFramePr>
            <a:graphicFrameLocks noChangeAspect="1"/>
          </p:cNvGraphicFramePr>
          <p:nvPr/>
        </p:nvGraphicFramePr>
        <p:xfrm>
          <a:off x="1336675" y="6242050"/>
          <a:ext cx="1003300" cy="471488"/>
        </p:xfrm>
        <a:graphic>
          <a:graphicData uri="http://schemas.openxmlformats.org/presentationml/2006/ole">
            <mc:AlternateContent xmlns:mc="http://schemas.openxmlformats.org/markup-compatibility/2006">
              <mc:Choice xmlns:v="urn:schemas-microsoft-com:vml" Requires="v">
                <p:oleObj spid="_x0000_s50347" name="Equation" r:id="rId10" imgW="457002" imgH="215806" progId="Equation.DSMT4">
                  <p:embed/>
                </p:oleObj>
              </mc:Choice>
              <mc:Fallback>
                <p:oleObj name="Equation" r:id="rId10" imgW="457002" imgH="215806" progId="Equation.DSMT4">
                  <p:embed/>
                  <p:pic>
                    <p:nvPicPr>
                      <p:cNvPr id="0" name="Object 1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6675" y="6242050"/>
                        <a:ext cx="10033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33" name="Text Box 21"/>
          <p:cNvSpPr txBox="1">
            <a:spLocks noChangeArrowheads="1"/>
          </p:cNvSpPr>
          <p:nvPr/>
        </p:nvSpPr>
        <p:spPr bwMode="auto">
          <a:xfrm>
            <a:off x="219075" y="120650"/>
            <a:ext cx="43957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4.2</a:t>
            </a:r>
            <a:r>
              <a:rPr kumimoji="1" lang="zh-CN" altLang="en-US" sz="2400">
                <a:solidFill>
                  <a:srgbClr val="CC0000"/>
                </a:solidFill>
                <a:latin typeface="Times New Roman" panose="02020603050405020304" pitchFamily="18" charset="0"/>
                <a:ea typeface="楷体_GB2312" pitchFamily="49" charset="-122"/>
              </a:rPr>
              <a:t>　用卡诺图化简逻辑函数</a:t>
            </a:r>
          </a:p>
        </p:txBody>
      </p:sp>
      <p:sp>
        <p:nvSpPr>
          <p:cNvPr id="50234" name="Rectangle 33"/>
          <p:cNvSpPr>
            <a:spLocks noChangeArrowheads="1"/>
          </p:cNvSpPr>
          <p:nvPr/>
        </p:nvSpPr>
        <p:spPr bwMode="auto">
          <a:xfrm>
            <a:off x="222250" y="539750"/>
            <a:ext cx="29876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200">
                <a:solidFill>
                  <a:schemeClr val="tx2"/>
                </a:solidFill>
                <a:latin typeface="Times New Roman" panose="02020603050405020304" pitchFamily="18" charset="0"/>
                <a:ea typeface="楷体_GB2312" pitchFamily="49" charset="-122"/>
                <a:cs typeface="Times New Roman" panose="02020603050405020304" pitchFamily="18" charset="0"/>
              </a:rPr>
              <a:t>3. </a:t>
            </a:r>
            <a:r>
              <a:rPr kumimoji="1" lang="zh-CN" altLang="en-US" sz="2200">
                <a:solidFill>
                  <a:schemeClr val="tx2"/>
                </a:solidFill>
                <a:latin typeface="Times New Roman" panose="02020603050405020304" pitchFamily="18" charset="0"/>
                <a:ea typeface="楷体_GB2312" pitchFamily="49" charset="-122"/>
                <a:cs typeface="Times New Roman" panose="02020603050405020304" pitchFamily="18" charset="0"/>
              </a:rPr>
              <a:t>具有无关系的化简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67392"/>
                                        </p:tgtEl>
                                        <p:attrNameLst>
                                          <p:attrName>style.visibility</p:attrName>
                                        </p:attrNameLst>
                                      </p:cBhvr>
                                      <p:to>
                                        <p:strVal val="visible"/>
                                      </p:to>
                                    </p:set>
                                    <p:animEffect transition="in" filter="wipe(down)">
                                      <p:cBhvr>
                                        <p:cTn id="7" dur="500"/>
                                        <p:tgtEl>
                                          <p:spTgt spid="567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6739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74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67437"/>
                                        </p:tgtEl>
                                        <p:attrNameLst>
                                          <p:attrName>style.visibility</p:attrName>
                                        </p:attrNameLst>
                                      </p:cBhvr>
                                      <p:to>
                                        <p:strVal val="visible"/>
                                      </p:to>
                                    </p:set>
                                    <p:animEffect transition="in" filter="slide(fromBottom)">
                                      <p:cBhvr>
                                        <p:cTn id="18" dur="500"/>
                                        <p:tgtEl>
                                          <p:spTgt spid="567437"/>
                                        </p:tgtEl>
                                      </p:cBhvr>
                                    </p:animEffect>
                                  </p:childTnLst>
                                </p:cTn>
                              </p:par>
                            </p:childTnLst>
                          </p:cTn>
                        </p:par>
                        <p:par>
                          <p:cTn id="19" fill="hold" nodeType="afterGroup">
                            <p:stCondLst>
                              <p:cond delay="500"/>
                            </p:stCondLst>
                            <p:childTnLst>
                              <p:par>
                                <p:cTn id="20" presetID="12" presetClass="entr" presetSubtype="4" fill="hold" grpId="0" nodeType="afterEffect">
                                  <p:stCondLst>
                                    <p:cond delay="0"/>
                                  </p:stCondLst>
                                  <p:childTnLst>
                                    <p:set>
                                      <p:cBhvr>
                                        <p:cTn id="21" dur="1" fill="hold">
                                          <p:stCondLst>
                                            <p:cond delay="0"/>
                                          </p:stCondLst>
                                        </p:cTn>
                                        <p:tgtEl>
                                          <p:spTgt spid="567431"/>
                                        </p:tgtEl>
                                        <p:attrNameLst>
                                          <p:attrName>style.visibility</p:attrName>
                                        </p:attrNameLst>
                                      </p:cBhvr>
                                      <p:to>
                                        <p:strVal val="visible"/>
                                      </p:to>
                                    </p:set>
                                    <p:animEffect transition="in" filter="slide(fromBottom)">
                                      <p:cBhvr>
                                        <p:cTn id="22" dur="500"/>
                                        <p:tgtEl>
                                          <p:spTgt spid="567431"/>
                                        </p:tgtEl>
                                      </p:cBhvr>
                                    </p:animEffect>
                                  </p:childTnLst>
                                </p:cTn>
                              </p:par>
                            </p:childTnLst>
                          </p:cTn>
                        </p:par>
                        <p:par>
                          <p:cTn id="23" fill="hold" nodeType="afterGroup">
                            <p:stCondLst>
                              <p:cond delay="1000"/>
                            </p:stCondLst>
                            <p:childTnLst>
                              <p:par>
                                <p:cTn id="24" presetID="12" presetClass="entr" presetSubtype="4" fill="hold" grpId="0" nodeType="afterEffect">
                                  <p:stCondLst>
                                    <p:cond delay="0"/>
                                  </p:stCondLst>
                                  <p:childTnLst>
                                    <p:set>
                                      <p:cBhvr>
                                        <p:cTn id="25" dur="1" fill="hold">
                                          <p:stCondLst>
                                            <p:cond delay="0"/>
                                          </p:stCondLst>
                                        </p:cTn>
                                        <p:tgtEl>
                                          <p:spTgt spid="567426"/>
                                        </p:tgtEl>
                                        <p:attrNameLst>
                                          <p:attrName>style.visibility</p:attrName>
                                        </p:attrNameLst>
                                      </p:cBhvr>
                                      <p:to>
                                        <p:strVal val="visible"/>
                                      </p:to>
                                    </p:set>
                                    <p:animEffect transition="in" filter="slide(fromBottom)">
                                      <p:cBhvr>
                                        <p:cTn id="26" dur="500"/>
                                        <p:tgtEl>
                                          <p:spTgt spid="567426"/>
                                        </p:tgtEl>
                                      </p:cBhvr>
                                    </p:animEffect>
                                  </p:childTnLst>
                                </p:cTn>
                              </p:par>
                            </p:childTnLst>
                          </p:cTn>
                        </p:par>
                        <p:par>
                          <p:cTn id="27" fill="hold" nodeType="afterGroup">
                            <p:stCondLst>
                              <p:cond delay="1500"/>
                            </p:stCondLst>
                            <p:childTnLst>
                              <p:par>
                                <p:cTn id="28" presetID="12" presetClass="entr" presetSubtype="4" fill="hold" grpId="0" nodeType="afterEffect">
                                  <p:stCondLst>
                                    <p:cond delay="0"/>
                                  </p:stCondLst>
                                  <p:childTnLst>
                                    <p:set>
                                      <p:cBhvr>
                                        <p:cTn id="29" dur="1" fill="hold">
                                          <p:stCondLst>
                                            <p:cond delay="0"/>
                                          </p:stCondLst>
                                        </p:cTn>
                                        <p:tgtEl>
                                          <p:spTgt spid="567429"/>
                                        </p:tgtEl>
                                        <p:attrNameLst>
                                          <p:attrName>style.visibility</p:attrName>
                                        </p:attrNameLst>
                                      </p:cBhvr>
                                      <p:to>
                                        <p:strVal val="visible"/>
                                      </p:to>
                                    </p:set>
                                    <p:animEffect transition="in" filter="slide(fromBottom)">
                                      <p:cBhvr>
                                        <p:cTn id="30" dur="500"/>
                                        <p:tgtEl>
                                          <p:spTgt spid="567429"/>
                                        </p:tgtEl>
                                      </p:cBhvr>
                                    </p:animEffect>
                                  </p:childTnLst>
                                </p:cTn>
                              </p:par>
                            </p:childTnLst>
                          </p:cTn>
                        </p:par>
                        <p:par>
                          <p:cTn id="31" fill="hold" nodeType="afterGroup">
                            <p:stCondLst>
                              <p:cond delay="2000"/>
                            </p:stCondLst>
                            <p:childTnLst>
                              <p:par>
                                <p:cTn id="32" presetID="12" presetClass="entr" presetSubtype="4" fill="hold" grpId="0" nodeType="afterEffect">
                                  <p:stCondLst>
                                    <p:cond delay="0"/>
                                  </p:stCondLst>
                                  <p:childTnLst>
                                    <p:set>
                                      <p:cBhvr>
                                        <p:cTn id="33" dur="1" fill="hold">
                                          <p:stCondLst>
                                            <p:cond delay="0"/>
                                          </p:stCondLst>
                                        </p:cTn>
                                        <p:tgtEl>
                                          <p:spTgt spid="567427"/>
                                        </p:tgtEl>
                                        <p:attrNameLst>
                                          <p:attrName>style.visibility</p:attrName>
                                        </p:attrNameLst>
                                      </p:cBhvr>
                                      <p:to>
                                        <p:strVal val="visible"/>
                                      </p:to>
                                    </p:set>
                                    <p:animEffect transition="in" filter="slide(fromBottom)">
                                      <p:cBhvr>
                                        <p:cTn id="34" dur="500"/>
                                        <p:tgtEl>
                                          <p:spTgt spid="5674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67430"/>
                                        </p:tgtEl>
                                        <p:attrNameLst>
                                          <p:attrName>style.visibility</p:attrName>
                                        </p:attrNameLst>
                                      </p:cBhvr>
                                      <p:to>
                                        <p:strVal val="visible"/>
                                      </p:to>
                                    </p:set>
                                    <p:animEffect transition="in" filter="slide(fromBottom)">
                                      <p:cBhvr>
                                        <p:cTn id="39" dur="500"/>
                                        <p:tgtEl>
                                          <p:spTgt spid="567430"/>
                                        </p:tgtEl>
                                      </p:cBhvr>
                                    </p:animEffect>
                                  </p:childTnLst>
                                </p:cTn>
                              </p:par>
                            </p:childTnLst>
                          </p:cTn>
                        </p:par>
                        <p:par>
                          <p:cTn id="40" fill="hold" nodeType="afterGroup">
                            <p:stCondLst>
                              <p:cond delay="500"/>
                            </p:stCondLst>
                            <p:childTnLst>
                              <p:par>
                                <p:cTn id="41" presetID="12" presetClass="entr" presetSubtype="4" fill="hold" grpId="0" nodeType="afterEffect">
                                  <p:stCondLst>
                                    <p:cond delay="0"/>
                                  </p:stCondLst>
                                  <p:childTnLst>
                                    <p:set>
                                      <p:cBhvr>
                                        <p:cTn id="42" dur="1" fill="hold">
                                          <p:stCondLst>
                                            <p:cond delay="0"/>
                                          </p:stCondLst>
                                        </p:cTn>
                                        <p:tgtEl>
                                          <p:spTgt spid="567432"/>
                                        </p:tgtEl>
                                        <p:attrNameLst>
                                          <p:attrName>style.visibility</p:attrName>
                                        </p:attrNameLst>
                                      </p:cBhvr>
                                      <p:to>
                                        <p:strVal val="visible"/>
                                      </p:to>
                                    </p:set>
                                    <p:animEffect transition="in" filter="slide(fromBottom)">
                                      <p:cBhvr>
                                        <p:cTn id="43" dur="500"/>
                                        <p:tgtEl>
                                          <p:spTgt spid="567432"/>
                                        </p:tgtEl>
                                      </p:cBhvr>
                                    </p:animEffect>
                                  </p:childTnLst>
                                </p:cTn>
                              </p:par>
                            </p:childTnLst>
                          </p:cTn>
                        </p:par>
                        <p:par>
                          <p:cTn id="44" fill="hold" nodeType="afterGroup">
                            <p:stCondLst>
                              <p:cond delay="1000"/>
                            </p:stCondLst>
                            <p:childTnLst>
                              <p:par>
                                <p:cTn id="45" presetID="12" presetClass="entr" presetSubtype="4" fill="hold" grpId="0" nodeType="afterEffect">
                                  <p:stCondLst>
                                    <p:cond delay="0"/>
                                  </p:stCondLst>
                                  <p:childTnLst>
                                    <p:set>
                                      <p:cBhvr>
                                        <p:cTn id="46" dur="1" fill="hold">
                                          <p:stCondLst>
                                            <p:cond delay="0"/>
                                          </p:stCondLst>
                                        </p:cTn>
                                        <p:tgtEl>
                                          <p:spTgt spid="567433"/>
                                        </p:tgtEl>
                                        <p:attrNameLst>
                                          <p:attrName>style.visibility</p:attrName>
                                        </p:attrNameLst>
                                      </p:cBhvr>
                                      <p:to>
                                        <p:strVal val="visible"/>
                                      </p:to>
                                    </p:set>
                                    <p:animEffect transition="in" filter="slide(fromBottom)">
                                      <p:cBhvr>
                                        <p:cTn id="47" dur="500"/>
                                        <p:tgtEl>
                                          <p:spTgt spid="567433"/>
                                        </p:tgtEl>
                                      </p:cBhvr>
                                    </p:animEffect>
                                  </p:childTnLst>
                                </p:cTn>
                              </p:par>
                            </p:childTnLst>
                          </p:cTn>
                        </p:par>
                        <p:par>
                          <p:cTn id="48" fill="hold" nodeType="afterGroup">
                            <p:stCondLst>
                              <p:cond delay="1500"/>
                            </p:stCondLst>
                            <p:childTnLst>
                              <p:par>
                                <p:cTn id="49" presetID="12" presetClass="entr" presetSubtype="4" fill="hold" grpId="0" nodeType="afterEffect">
                                  <p:stCondLst>
                                    <p:cond delay="0"/>
                                  </p:stCondLst>
                                  <p:childTnLst>
                                    <p:set>
                                      <p:cBhvr>
                                        <p:cTn id="50" dur="1" fill="hold">
                                          <p:stCondLst>
                                            <p:cond delay="0"/>
                                          </p:stCondLst>
                                        </p:cTn>
                                        <p:tgtEl>
                                          <p:spTgt spid="567428"/>
                                        </p:tgtEl>
                                        <p:attrNameLst>
                                          <p:attrName>style.visibility</p:attrName>
                                        </p:attrNameLst>
                                      </p:cBhvr>
                                      <p:to>
                                        <p:strVal val="visible"/>
                                      </p:to>
                                    </p:set>
                                    <p:animEffect transition="in" filter="slide(fromBottom)">
                                      <p:cBhvr>
                                        <p:cTn id="51" dur="500"/>
                                        <p:tgtEl>
                                          <p:spTgt spid="567428"/>
                                        </p:tgtEl>
                                      </p:cBhvr>
                                    </p:animEffect>
                                  </p:childTnLst>
                                </p:cTn>
                              </p:par>
                            </p:childTnLst>
                          </p:cTn>
                        </p:par>
                        <p:par>
                          <p:cTn id="52" fill="hold" nodeType="afterGroup">
                            <p:stCondLst>
                              <p:cond delay="2000"/>
                            </p:stCondLst>
                            <p:childTnLst>
                              <p:par>
                                <p:cTn id="53" presetID="12" presetClass="entr" presetSubtype="4" fill="hold" grpId="0" nodeType="afterEffect">
                                  <p:stCondLst>
                                    <p:cond delay="0"/>
                                  </p:stCondLst>
                                  <p:childTnLst>
                                    <p:set>
                                      <p:cBhvr>
                                        <p:cTn id="54" dur="1" fill="hold">
                                          <p:stCondLst>
                                            <p:cond delay="0"/>
                                          </p:stCondLst>
                                        </p:cTn>
                                        <p:tgtEl>
                                          <p:spTgt spid="567441"/>
                                        </p:tgtEl>
                                        <p:attrNameLst>
                                          <p:attrName>style.visibility</p:attrName>
                                        </p:attrNameLst>
                                      </p:cBhvr>
                                      <p:to>
                                        <p:strVal val="visible"/>
                                      </p:to>
                                    </p:set>
                                    <p:animEffect transition="in" filter="slide(fromBottom)">
                                      <p:cBhvr>
                                        <p:cTn id="55" dur="500"/>
                                        <p:tgtEl>
                                          <p:spTgt spid="56744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567436"/>
                                        </p:tgtEl>
                                        <p:attrNameLst>
                                          <p:attrName>style.visibility</p:attrName>
                                        </p:attrNameLst>
                                      </p:cBhvr>
                                      <p:to>
                                        <p:strVal val="visible"/>
                                      </p:to>
                                    </p:set>
                                    <p:animEffect transition="in" filter="box(in)">
                                      <p:cBhvr>
                                        <p:cTn id="60" dur="500"/>
                                        <p:tgtEl>
                                          <p:spTgt spid="56743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567434"/>
                                        </p:tgtEl>
                                        <p:attrNameLst>
                                          <p:attrName>style.visibility</p:attrName>
                                        </p:attrNameLst>
                                      </p:cBhvr>
                                      <p:to>
                                        <p:strVal val="visible"/>
                                      </p:to>
                                    </p:set>
                                    <p:animEffect transition="in" filter="box(in)">
                                      <p:cBhvr>
                                        <p:cTn id="63" dur="500"/>
                                        <p:tgtEl>
                                          <p:spTgt spid="567434"/>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567435"/>
                                        </p:tgtEl>
                                        <p:attrNameLst>
                                          <p:attrName>style.visibility</p:attrName>
                                        </p:attrNameLst>
                                      </p:cBhvr>
                                      <p:to>
                                        <p:strVal val="visible"/>
                                      </p:to>
                                    </p:set>
                                    <p:animEffect transition="in" filter="box(in)">
                                      <p:cBhvr>
                                        <p:cTn id="66" dur="500"/>
                                        <p:tgtEl>
                                          <p:spTgt spid="567435"/>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567439"/>
                                        </p:tgtEl>
                                        <p:attrNameLst>
                                          <p:attrName>style.visibility</p:attrName>
                                        </p:attrNameLst>
                                      </p:cBhvr>
                                      <p:to>
                                        <p:strVal val="visible"/>
                                      </p:to>
                                    </p:set>
                                    <p:animEffect transition="in" filter="box(in)">
                                      <p:cBhvr>
                                        <p:cTn id="69" dur="500"/>
                                        <p:tgtEl>
                                          <p:spTgt spid="567439"/>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567438"/>
                                        </p:tgtEl>
                                        <p:attrNameLst>
                                          <p:attrName>style.visibility</p:attrName>
                                        </p:attrNameLst>
                                      </p:cBhvr>
                                      <p:to>
                                        <p:strVal val="visible"/>
                                      </p:to>
                                    </p:set>
                                    <p:animEffect transition="in" filter="box(in)">
                                      <p:cBhvr>
                                        <p:cTn id="72" dur="500"/>
                                        <p:tgtEl>
                                          <p:spTgt spid="567438"/>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567440"/>
                                        </p:tgtEl>
                                        <p:attrNameLst>
                                          <p:attrName>style.visibility</p:attrName>
                                        </p:attrNameLst>
                                      </p:cBhvr>
                                      <p:to>
                                        <p:strVal val="visible"/>
                                      </p:to>
                                    </p:set>
                                    <p:animEffect transition="in" filter="box(in)">
                                      <p:cBhvr>
                                        <p:cTn id="75" dur="500"/>
                                        <p:tgtEl>
                                          <p:spTgt spid="56744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0" presetClass="entr" presetSubtype="0" fill="hold" grpId="0" nodeType="clickEffect">
                                  <p:stCondLst>
                                    <p:cond delay="0"/>
                                  </p:stCondLst>
                                  <p:childTnLst>
                                    <p:set>
                                      <p:cBhvr>
                                        <p:cTn id="79" dur="1" fill="hold">
                                          <p:stCondLst>
                                            <p:cond delay="0"/>
                                          </p:stCondLst>
                                        </p:cTn>
                                        <p:tgtEl>
                                          <p:spTgt spid="567442"/>
                                        </p:tgtEl>
                                        <p:attrNameLst>
                                          <p:attrName>style.visibility</p:attrName>
                                        </p:attrNameLst>
                                      </p:cBhvr>
                                      <p:to>
                                        <p:strVal val="visible"/>
                                      </p:to>
                                    </p:set>
                                    <p:animEffect transition="in" filter="wedge">
                                      <p:cBhvr>
                                        <p:cTn id="80" dur="2000"/>
                                        <p:tgtEl>
                                          <p:spTgt spid="56744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567446"/>
                                        </p:tgtEl>
                                        <p:attrNameLst>
                                          <p:attrName>style.visibility</p:attrName>
                                        </p:attrNameLst>
                                      </p:cBhvr>
                                      <p:to>
                                        <p:strVal val="visible"/>
                                      </p:to>
                                    </p:set>
                                    <p:animEffect transition="in" filter="wipe(down)">
                                      <p:cBhvr>
                                        <p:cTn id="85" dur="500"/>
                                        <p:tgtEl>
                                          <p:spTgt spid="56744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nodeType="clickEffect">
                                  <p:stCondLst>
                                    <p:cond delay="0"/>
                                  </p:stCondLst>
                                  <p:childTnLst>
                                    <p:set>
                                      <p:cBhvr>
                                        <p:cTn id="89" dur="1" fill="hold">
                                          <p:stCondLst>
                                            <p:cond delay="0"/>
                                          </p:stCondLst>
                                        </p:cTn>
                                        <p:tgtEl>
                                          <p:spTgt spid="567443"/>
                                        </p:tgtEl>
                                        <p:attrNameLst>
                                          <p:attrName>style.visibility</p:attrName>
                                        </p:attrNameLst>
                                      </p:cBhvr>
                                      <p:to>
                                        <p:strVal val="visible"/>
                                      </p:to>
                                    </p:set>
                                    <p:animEffect transition="in" filter="box(out)">
                                      <p:cBhvr>
                                        <p:cTn id="90" dur="500"/>
                                        <p:tgtEl>
                                          <p:spTgt spid="56744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567451"/>
                                        </p:tgtEl>
                                        <p:attrNameLst>
                                          <p:attrName>style.visibility</p:attrName>
                                        </p:attrNameLst>
                                      </p:cBhvr>
                                      <p:to>
                                        <p:strVal val="visible"/>
                                      </p:to>
                                    </p:set>
                                    <p:animEffect transition="in" filter="wipe(down)">
                                      <p:cBhvr>
                                        <p:cTn id="95" dur="500"/>
                                        <p:tgtEl>
                                          <p:spTgt spid="567451"/>
                                        </p:tgtEl>
                                      </p:cBhvr>
                                    </p:animEffect>
                                  </p:childTnLst>
                                </p:cTn>
                              </p:par>
                            </p:childTnLst>
                          </p:cTn>
                        </p:par>
                        <p:par>
                          <p:cTn id="96" fill="hold" nodeType="afterGroup">
                            <p:stCondLst>
                              <p:cond delay="500"/>
                            </p:stCondLst>
                            <p:childTnLst>
                              <p:par>
                                <p:cTn id="97" presetID="12" presetClass="entr" presetSubtype="4" fill="hold" grpId="0" nodeType="afterEffect">
                                  <p:stCondLst>
                                    <p:cond delay="0"/>
                                  </p:stCondLst>
                                  <p:childTnLst>
                                    <p:set>
                                      <p:cBhvr>
                                        <p:cTn id="98" dur="1" fill="hold">
                                          <p:stCondLst>
                                            <p:cond delay="0"/>
                                          </p:stCondLst>
                                        </p:cTn>
                                        <p:tgtEl>
                                          <p:spTgt spid="567450"/>
                                        </p:tgtEl>
                                        <p:attrNameLst>
                                          <p:attrName>style.visibility</p:attrName>
                                        </p:attrNameLst>
                                      </p:cBhvr>
                                      <p:to>
                                        <p:strVal val="visible"/>
                                      </p:to>
                                    </p:set>
                                    <p:animEffect transition="in" filter="slide(fromBottom)">
                                      <p:cBhvr>
                                        <p:cTn id="99" dur="500"/>
                                        <p:tgtEl>
                                          <p:spTgt spid="56745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0" presetClass="entr" presetSubtype="0" fill="hold" grpId="0" nodeType="clickEffect">
                                  <p:stCondLst>
                                    <p:cond delay="0"/>
                                  </p:stCondLst>
                                  <p:childTnLst>
                                    <p:set>
                                      <p:cBhvr>
                                        <p:cTn id="103" dur="1" fill="hold">
                                          <p:stCondLst>
                                            <p:cond delay="0"/>
                                          </p:stCondLst>
                                        </p:cTn>
                                        <p:tgtEl>
                                          <p:spTgt spid="567447"/>
                                        </p:tgtEl>
                                        <p:attrNameLst>
                                          <p:attrName>style.visibility</p:attrName>
                                        </p:attrNameLst>
                                      </p:cBhvr>
                                      <p:to>
                                        <p:strVal val="visible"/>
                                      </p:to>
                                    </p:set>
                                    <p:animEffect transition="in" filter="wedge">
                                      <p:cBhvr>
                                        <p:cTn id="104" dur="2000"/>
                                        <p:tgtEl>
                                          <p:spTgt spid="56744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16" fill="hold" nodeType="clickEffect">
                                  <p:stCondLst>
                                    <p:cond delay="0"/>
                                  </p:stCondLst>
                                  <p:childTnLst>
                                    <p:set>
                                      <p:cBhvr>
                                        <p:cTn id="108" dur="1" fill="hold">
                                          <p:stCondLst>
                                            <p:cond delay="0"/>
                                          </p:stCondLst>
                                        </p:cTn>
                                        <p:tgtEl>
                                          <p:spTgt spid="567448"/>
                                        </p:tgtEl>
                                        <p:attrNameLst>
                                          <p:attrName>style.visibility</p:attrName>
                                        </p:attrNameLst>
                                      </p:cBhvr>
                                      <p:to>
                                        <p:strVal val="visible"/>
                                      </p:to>
                                    </p:set>
                                    <p:anim calcmode="lin" valueType="num">
                                      <p:cBhvr>
                                        <p:cTn id="109" dur="500" fill="hold"/>
                                        <p:tgtEl>
                                          <p:spTgt spid="567448"/>
                                        </p:tgtEl>
                                        <p:attrNameLst>
                                          <p:attrName>ppt_w</p:attrName>
                                        </p:attrNameLst>
                                      </p:cBhvr>
                                      <p:tavLst>
                                        <p:tav tm="0">
                                          <p:val>
                                            <p:fltVal val="0"/>
                                          </p:val>
                                        </p:tav>
                                        <p:tav tm="100000">
                                          <p:val>
                                            <p:strVal val="#ppt_w"/>
                                          </p:val>
                                        </p:tav>
                                      </p:tavLst>
                                    </p:anim>
                                    <p:anim calcmode="lin" valueType="num">
                                      <p:cBhvr>
                                        <p:cTn id="110" dur="500" fill="hold"/>
                                        <p:tgtEl>
                                          <p:spTgt spid="567448"/>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567298"/>
                                        </p:tgtEl>
                                        <p:attrNameLst>
                                          <p:attrName>style.visibility</p:attrName>
                                        </p:attrNameLst>
                                      </p:cBhvr>
                                      <p:to>
                                        <p:strVal val="visible"/>
                                      </p:to>
                                    </p:set>
                                    <p:animEffect transition="in" filter="box(in)">
                                      <p:cBhvr>
                                        <p:cTn id="115" dur="500"/>
                                        <p:tgtEl>
                                          <p:spTgt spid="567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nimBg="1"/>
      <p:bldP spid="567426" grpId="0"/>
      <p:bldP spid="567427" grpId="0"/>
      <p:bldP spid="567428" grpId="0"/>
      <p:bldP spid="567429" grpId="0"/>
      <p:bldP spid="567430" grpId="0"/>
      <p:bldP spid="567431" grpId="0"/>
      <p:bldP spid="567432" grpId="0"/>
      <p:bldP spid="567433" grpId="0"/>
      <p:bldP spid="567434" grpId="0"/>
      <p:bldP spid="567435" grpId="0"/>
      <p:bldP spid="567436" grpId="0"/>
      <p:bldP spid="567437" grpId="0"/>
      <p:bldP spid="567438" grpId="0"/>
      <p:bldP spid="567439" grpId="0"/>
      <p:bldP spid="567440" grpId="0"/>
      <p:bldP spid="567441" grpId="0"/>
      <p:bldP spid="567442" grpId="0" animBg="1"/>
      <p:bldP spid="567447" grpId="0" animBg="1"/>
      <p:bldP spid="5674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6" name="Text Box 4"/>
          <p:cNvSpPr txBox="1">
            <a:spLocks noChangeArrowheads="1"/>
          </p:cNvSpPr>
          <p:nvPr/>
        </p:nvSpPr>
        <p:spPr bwMode="auto">
          <a:xfrm>
            <a:off x="180975" y="3865563"/>
            <a:ext cx="8820150" cy="2678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75000"/>
              </a:lnSpc>
              <a:spcBef>
                <a:spcPct val="50000"/>
              </a:spcBef>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逻辑关系指的是事件产生的条件和结果之间的因果关系。在数字电路中往往是将事情的条件作为输入信号，而结果用输出信号表示。条件和结果的两种对立状态分别用逻辑</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1” </a:t>
            </a:r>
            <a:r>
              <a:rPr kumimoji="1" lang="zh-CN" altLang="en-US" sz="2400">
                <a:solidFill>
                  <a:srgbClr val="000066"/>
                </a:solidFill>
                <a:latin typeface="Times New Roman" panose="02020603050405020304" pitchFamily="18" charset="0"/>
                <a:ea typeface="楷体_GB2312" pitchFamily="49" charset="-122"/>
              </a:rPr>
              <a:t>和“</a:t>
            </a:r>
            <a:r>
              <a:rPr kumimoji="1" lang="en-US" altLang="zh-CN" sz="2400">
                <a:solidFill>
                  <a:srgbClr val="000066"/>
                </a:solidFill>
                <a:latin typeface="Times New Roman" panose="02020603050405020304" pitchFamily="18" charset="0"/>
                <a:ea typeface="楷体_GB2312" pitchFamily="49" charset="-122"/>
              </a:rPr>
              <a:t>0</a:t>
            </a:r>
            <a:r>
              <a:rPr kumimoji="1" lang="en-US" altLang="zh-CN" sz="2400">
                <a:solidFill>
                  <a:srgbClr val="000066"/>
                </a:solidFill>
                <a:latin typeface="Arial" panose="020B0604020202020204" pitchFamily="34" charset="0"/>
                <a:ea typeface="楷体_GB2312" pitchFamily="49" charset="-122"/>
              </a:rPr>
              <a:t>”</a:t>
            </a:r>
            <a:r>
              <a:rPr kumimoji="1" lang="zh-CN" altLang="en-US" sz="2400">
                <a:solidFill>
                  <a:srgbClr val="000066"/>
                </a:solidFill>
                <a:latin typeface="楷体_GB2312" pitchFamily="49" charset="-122"/>
                <a:ea typeface="楷体_GB2312" pitchFamily="49" charset="-122"/>
              </a:rPr>
              <a:t>表示。</a:t>
            </a:r>
          </a:p>
        </p:txBody>
      </p:sp>
      <p:sp>
        <p:nvSpPr>
          <p:cNvPr id="7171" name="Rectangle 3"/>
          <p:cNvSpPr>
            <a:spLocks noChangeArrowheads="1"/>
          </p:cNvSpPr>
          <p:nvPr/>
        </p:nvSpPr>
        <p:spPr bwMode="auto">
          <a:xfrm>
            <a:off x="34925" y="1255713"/>
            <a:ext cx="8966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75000"/>
              </a:lnSpc>
            </a:pP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逻辑代数</a:t>
            </a:r>
            <a:r>
              <a:rPr kumimoji="1" lang="zh-CN" altLang="en-US" sz="2400">
                <a:solidFill>
                  <a:srgbClr val="000066"/>
                </a:solidFill>
                <a:latin typeface="楷体_GB2312" pitchFamily="49" charset="-122"/>
                <a:ea typeface="楷体_GB2312" pitchFamily="49" charset="-122"/>
              </a:rPr>
              <a:t>又称布尔代数</a:t>
            </a:r>
            <a:r>
              <a:rPr kumimoji="1" lang="en-US" altLang="zh-CN" sz="2400">
                <a:solidFill>
                  <a:srgbClr val="000099"/>
                </a:solidFill>
                <a:latin typeface="楷体_GB2312" pitchFamily="49" charset="-122"/>
                <a:ea typeface="楷体_GB2312" pitchFamily="49" charset="-122"/>
              </a:rPr>
              <a:t>,1854</a:t>
            </a:r>
            <a:r>
              <a:rPr kumimoji="1" lang="zh-CN" altLang="en-US" sz="2400">
                <a:solidFill>
                  <a:srgbClr val="000099"/>
                </a:solidFill>
                <a:latin typeface="楷体_GB2312" pitchFamily="49" charset="-122"/>
                <a:ea typeface="楷体_GB2312" pitchFamily="49" charset="-122"/>
              </a:rPr>
              <a:t>年问世，用于开关和继电器网络的分析和化简，随着半导体开关器件的出现，</a:t>
            </a:r>
            <a:r>
              <a:rPr lang="zh-CN" altLang="en-US" sz="2400">
                <a:solidFill>
                  <a:srgbClr val="000066"/>
                </a:solidFill>
                <a:latin typeface="Tahoma" panose="020B0604030504040204" pitchFamily="34" charset="0"/>
                <a:ea typeface="楷体_GB2312" pitchFamily="49" charset="-122"/>
              </a:rPr>
              <a:t>它称为分析和设计现代数字逻辑电路不可缺少的数学工具。可以把逻辑电路输入、输出之间的关系用代数方程表示出来。</a:t>
            </a:r>
          </a:p>
        </p:txBody>
      </p:sp>
      <p:sp>
        <p:nvSpPr>
          <p:cNvPr id="7172" name="Rectangle 2"/>
          <p:cNvSpPr>
            <a:spLocks noChangeArrowheads="1"/>
          </p:cNvSpPr>
          <p:nvPr/>
        </p:nvSpPr>
        <p:spPr bwMode="auto">
          <a:xfrm>
            <a:off x="611188" y="-15875"/>
            <a:ext cx="69135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rgbClr val="CC0000"/>
                </a:solidFill>
                <a:latin typeface="Times New Roman" panose="02020603050405020304" pitchFamily="18" charset="0"/>
                <a:ea typeface="楷体_GB2312" pitchFamily="49" charset="-122"/>
              </a:rPr>
              <a:t>2.1</a:t>
            </a:r>
            <a:r>
              <a:rPr kumimoji="1" lang="en-US" altLang="zh-CN" sz="3600">
                <a:solidFill>
                  <a:srgbClr val="CC0000"/>
                </a:solidFill>
                <a:latin typeface="楷体_GB2312" pitchFamily="49" charset="-122"/>
                <a:ea typeface="楷体_GB2312" pitchFamily="49" charset="-122"/>
              </a:rPr>
              <a:t>  </a:t>
            </a:r>
            <a:r>
              <a:rPr kumimoji="1" lang="zh-CN" altLang="en-US" sz="3600">
                <a:solidFill>
                  <a:srgbClr val="CC0000"/>
                </a:solidFill>
                <a:latin typeface="楷体_GB2312" pitchFamily="49" charset="-122"/>
                <a:ea typeface="楷体_GB2312" pitchFamily="49" charset="-122"/>
              </a:rPr>
              <a:t>逻辑代数的基本定律与规则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wipe(up)">
                                      <p:cBhvr>
                                        <p:cTn id="7" dur="500"/>
                                        <p:tgtEl>
                                          <p:spTgt spid="53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Text Box 3"/>
          <p:cNvSpPr txBox="1">
            <a:spLocks noChangeArrowheads="1"/>
          </p:cNvSpPr>
          <p:nvPr/>
        </p:nvSpPr>
        <p:spPr bwMode="auto">
          <a:xfrm>
            <a:off x="117475" y="1166813"/>
            <a:ext cx="8840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7620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与普通代数的区别</a:t>
            </a:r>
            <a:r>
              <a:rPr kumimoji="1" lang="en-US" altLang="zh-CN" sz="2400">
                <a:latin typeface="宋体" panose="02010600030101010101" pitchFamily="2" charset="-122"/>
              </a:rPr>
              <a:t>——</a:t>
            </a:r>
            <a:r>
              <a:rPr kumimoji="1" lang="zh-CN" altLang="en-US" sz="2400">
                <a:solidFill>
                  <a:srgbClr val="0000FF"/>
                </a:solidFill>
                <a:latin typeface="Times New Roman" panose="02020603050405020304" pitchFamily="18" charset="0"/>
              </a:rPr>
              <a:t>二值变量、逻辑关系、</a:t>
            </a:r>
            <a:r>
              <a:rPr kumimoji="1" lang="zh-CN" altLang="en-US" sz="2400">
                <a:latin typeface="Times New Roman" panose="02020603050405020304" pitchFamily="18" charset="0"/>
              </a:rPr>
              <a:t>只有</a:t>
            </a:r>
            <a:r>
              <a:rPr kumimoji="1" lang="zh-CN" altLang="en-US" sz="2400">
                <a:solidFill>
                  <a:srgbClr val="0000FF"/>
                </a:solidFill>
                <a:latin typeface="Times New Roman" panose="02020603050405020304" pitchFamily="18" charset="0"/>
              </a:rPr>
              <a:t>三种</a:t>
            </a:r>
            <a:r>
              <a:rPr kumimoji="1" lang="zh-CN" altLang="en-US" sz="2400">
                <a:latin typeface="Times New Roman" panose="02020603050405020304" pitchFamily="18" charset="0"/>
              </a:rPr>
              <a:t>基本运算</a:t>
            </a:r>
            <a:r>
              <a:rPr kumimoji="1" lang="zh-CN" altLang="en-US" sz="2400">
                <a:solidFill>
                  <a:srgbClr val="0000FF"/>
                </a:solidFill>
                <a:latin typeface="Times New Roman" panose="02020603050405020304" pitchFamily="18" charset="0"/>
              </a:rPr>
              <a:t>（与、或、非）。</a:t>
            </a:r>
          </a:p>
        </p:txBody>
      </p:sp>
      <p:sp>
        <p:nvSpPr>
          <p:cNvPr id="525316" name="Text Box 4"/>
          <p:cNvSpPr txBox="1">
            <a:spLocks noChangeArrowheads="1"/>
          </p:cNvSpPr>
          <p:nvPr/>
        </p:nvSpPr>
        <p:spPr bwMode="auto">
          <a:xfrm>
            <a:off x="247650" y="2874963"/>
            <a:ext cx="3752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8000"/>
                </a:solidFill>
                <a:latin typeface="Times New Roman" panose="02020603050405020304" pitchFamily="18" charset="0"/>
                <a:ea typeface="楷体_GB2312" pitchFamily="49" charset="-122"/>
              </a:rPr>
              <a:t>1</a:t>
            </a:r>
            <a:r>
              <a:rPr kumimoji="1" lang="zh-CN" altLang="en-US" sz="2400">
                <a:solidFill>
                  <a:srgbClr val="008000"/>
                </a:solidFill>
                <a:latin typeface="Times New Roman" panose="02020603050405020304" pitchFamily="18" charset="0"/>
                <a:ea typeface="楷体_GB2312" pitchFamily="49" charset="-122"/>
              </a:rPr>
              <a:t>、几种基本的逻辑运算</a:t>
            </a:r>
          </a:p>
        </p:txBody>
      </p:sp>
      <p:sp>
        <p:nvSpPr>
          <p:cNvPr id="525317" name="Text Box 5"/>
          <p:cNvSpPr txBox="1">
            <a:spLocks noChangeArrowheads="1"/>
          </p:cNvSpPr>
          <p:nvPr/>
        </p:nvSpPr>
        <p:spPr bwMode="auto">
          <a:xfrm>
            <a:off x="920750" y="3362325"/>
            <a:ext cx="3636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latin typeface="Times New Roman" panose="02020603050405020304" pitchFamily="18" charset="0"/>
                <a:ea typeface="楷体_GB2312" pitchFamily="49" charset="-122"/>
              </a:rPr>
              <a:t>0• 0=0 • 1=1 • 0=0</a:t>
            </a:r>
          </a:p>
        </p:txBody>
      </p:sp>
      <p:sp>
        <p:nvSpPr>
          <p:cNvPr id="525318" name="Text Box 6"/>
          <p:cNvSpPr txBox="1">
            <a:spLocks noChangeArrowheads="1"/>
          </p:cNvSpPr>
          <p:nvPr/>
        </p:nvSpPr>
        <p:spPr bwMode="auto">
          <a:xfrm>
            <a:off x="5357813" y="3359150"/>
            <a:ext cx="15001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latin typeface="Times New Roman" panose="02020603050405020304" pitchFamily="18" charset="0"/>
                <a:ea typeface="楷体_GB2312" pitchFamily="49" charset="-122"/>
              </a:rPr>
              <a:t>1 • 1=1</a:t>
            </a:r>
          </a:p>
        </p:txBody>
      </p:sp>
      <p:sp>
        <p:nvSpPr>
          <p:cNvPr id="525319" name="Text Box 7"/>
          <p:cNvSpPr txBox="1">
            <a:spLocks noChangeArrowheads="1"/>
          </p:cNvSpPr>
          <p:nvPr/>
        </p:nvSpPr>
        <p:spPr bwMode="auto">
          <a:xfrm>
            <a:off x="5375275" y="3865563"/>
            <a:ext cx="1474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latin typeface="Times New Roman" panose="02020603050405020304" pitchFamily="18" charset="0"/>
                <a:ea typeface="楷体_GB2312" pitchFamily="49" charset="-122"/>
              </a:rPr>
              <a:t>0+0=0</a:t>
            </a:r>
          </a:p>
        </p:txBody>
      </p:sp>
      <p:sp>
        <p:nvSpPr>
          <p:cNvPr id="525320" name="Text Box 8"/>
          <p:cNvSpPr txBox="1">
            <a:spLocks noChangeArrowheads="1"/>
          </p:cNvSpPr>
          <p:nvPr/>
        </p:nvSpPr>
        <p:spPr bwMode="auto">
          <a:xfrm>
            <a:off x="889000" y="3857625"/>
            <a:ext cx="3608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latin typeface="Times New Roman" panose="02020603050405020304" pitchFamily="18" charset="0"/>
                <a:ea typeface="楷体_GB2312" pitchFamily="49" charset="-122"/>
              </a:rPr>
              <a:t>0+1=1+0=1+1=1</a:t>
            </a:r>
          </a:p>
        </p:txBody>
      </p:sp>
      <p:graphicFrame>
        <p:nvGraphicFramePr>
          <p:cNvPr id="525321" name="Object 9"/>
          <p:cNvGraphicFramePr>
            <a:graphicFrameLocks noChangeAspect="1"/>
          </p:cNvGraphicFramePr>
          <p:nvPr/>
        </p:nvGraphicFramePr>
        <p:xfrm>
          <a:off x="6988175" y="3305175"/>
          <a:ext cx="792163" cy="1090613"/>
        </p:xfrm>
        <a:graphic>
          <a:graphicData uri="http://schemas.openxmlformats.org/presentationml/2006/ole">
            <mc:AlternateContent xmlns:mc="http://schemas.openxmlformats.org/markup-compatibility/2006">
              <mc:Choice xmlns:v="urn:schemas-microsoft-com:vml" Requires="v">
                <p:oleObj spid="_x0000_s9253" name="Equation" r:id="rId3" imgW="342751" imgH="469696" progId="Equation.DSMT4">
                  <p:embed/>
                </p:oleObj>
              </mc:Choice>
              <mc:Fallback>
                <p:oleObj name="Equation" r:id="rId3" imgW="342751" imgH="46969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175" y="3305175"/>
                        <a:ext cx="792163"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5322" name="Text Box 10"/>
          <p:cNvSpPr txBox="1">
            <a:spLocks noChangeArrowheads="1"/>
          </p:cNvSpPr>
          <p:nvPr/>
        </p:nvSpPr>
        <p:spPr bwMode="auto">
          <a:xfrm>
            <a:off x="247650" y="4464050"/>
            <a:ext cx="397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8000"/>
                </a:solidFill>
                <a:latin typeface="Times New Roman" panose="02020603050405020304" pitchFamily="18" charset="0"/>
                <a:ea typeface="楷体_GB2312" pitchFamily="49" charset="-122"/>
              </a:rPr>
              <a:t>2 </a:t>
            </a:r>
            <a:r>
              <a:rPr kumimoji="1" lang="zh-CN" altLang="en-US" sz="2400">
                <a:solidFill>
                  <a:srgbClr val="008000"/>
                </a:solidFill>
                <a:latin typeface="Times New Roman" panose="02020603050405020304" pitchFamily="18" charset="0"/>
                <a:ea typeface="楷体_GB2312" pitchFamily="49" charset="-122"/>
              </a:rPr>
              <a:t>、逻辑代数的基本定律</a:t>
            </a:r>
          </a:p>
        </p:txBody>
      </p:sp>
      <p:sp>
        <p:nvSpPr>
          <p:cNvPr id="525323" name="Text Box 11"/>
          <p:cNvSpPr txBox="1">
            <a:spLocks noChangeArrowheads="1"/>
          </p:cNvSpPr>
          <p:nvPr/>
        </p:nvSpPr>
        <p:spPr bwMode="auto">
          <a:xfrm>
            <a:off x="668338" y="4959350"/>
            <a:ext cx="3227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楷体_GB2312" pitchFamily="49" charset="-122"/>
              </a:rPr>
              <a:t>（</a:t>
            </a:r>
            <a:r>
              <a:rPr kumimoji="1" lang="en-US" altLang="zh-CN" sz="2400">
                <a:solidFill>
                  <a:schemeClr val="tx2"/>
                </a:solidFill>
                <a:latin typeface="Times New Roman" panose="02020603050405020304" pitchFamily="18" charset="0"/>
                <a:ea typeface="楷体_GB2312" pitchFamily="49" charset="-122"/>
              </a:rPr>
              <a:t>1</a:t>
            </a:r>
            <a:r>
              <a:rPr kumimoji="1" lang="zh-CN" altLang="en-US" sz="2400">
                <a:solidFill>
                  <a:schemeClr val="tx2"/>
                </a:solidFill>
                <a:latin typeface="Times New Roman" panose="02020603050405020304" pitchFamily="18" charset="0"/>
                <a:ea typeface="楷体_GB2312" pitchFamily="49" charset="-122"/>
              </a:rPr>
              <a:t>）</a:t>
            </a:r>
            <a:r>
              <a:rPr kumimoji="1" lang="zh-CN" altLang="en-US" sz="2400">
                <a:solidFill>
                  <a:schemeClr val="tx2"/>
                </a:solidFill>
                <a:latin typeface="Times New Roman" panose="02020603050405020304" pitchFamily="18" charset="0"/>
                <a:ea typeface="黑体" panose="02010609060101010101" pitchFamily="49" charset="-122"/>
              </a:rPr>
              <a:t>基本运算规则</a:t>
            </a:r>
          </a:p>
        </p:txBody>
      </p:sp>
      <p:sp>
        <p:nvSpPr>
          <p:cNvPr id="525324" name="Text Box 12"/>
          <p:cNvSpPr txBox="1">
            <a:spLocks noChangeArrowheads="1"/>
          </p:cNvSpPr>
          <p:nvPr/>
        </p:nvSpPr>
        <p:spPr bwMode="auto">
          <a:xfrm>
            <a:off x="893763" y="5427663"/>
            <a:ext cx="660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a:t>
            </a:r>
            <a:r>
              <a:rPr kumimoji="1" lang="en-US" altLang="zh-CN" sz="2800">
                <a:latin typeface="Times New Roman" panose="02020603050405020304" pitchFamily="18" charset="0"/>
                <a:ea typeface="楷体_GB2312" pitchFamily="49" charset="-122"/>
              </a:rPr>
              <a:t>+0=</a:t>
            </a:r>
            <a:r>
              <a:rPr kumimoji="1" lang="en-US" altLang="zh-CN" sz="2800" i="1">
                <a:latin typeface="Times New Roman" panose="02020603050405020304" pitchFamily="18" charset="0"/>
                <a:ea typeface="楷体_GB2312" pitchFamily="49" charset="-122"/>
              </a:rPr>
              <a:t>A   A</a:t>
            </a:r>
            <a:r>
              <a:rPr kumimoji="1" lang="en-US" altLang="zh-CN" sz="2800">
                <a:latin typeface="Times New Roman" panose="02020603050405020304" pitchFamily="18" charset="0"/>
                <a:ea typeface="楷体_GB2312" pitchFamily="49" charset="-122"/>
              </a:rPr>
              <a:t>+1=1   </a:t>
            </a:r>
            <a:r>
              <a:rPr kumimoji="1" lang="en-US" altLang="zh-CN" sz="2800" i="1">
                <a:latin typeface="Times New Roman" panose="02020603050405020304" pitchFamily="18" charset="0"/>
                <a:ea typeface="楷体_GB2312" pitchFamily="49" charset="-122"/>
              </a:rPr>
              <a:t>A</a:t>
            </a:r>
            <a:r>
              <a:rPr kumimoji="1" lang="en-US" altLang="zh-CN" sz="2800">
                <a:latin typeface="Times New Roman" panose="02020603050405020304" pitchFamily="18" charset="0"/>
                <a:ea typeface="楷体_GB2312" pitchFamily="49" charset="-122"/>
              </a:rPr>
              <a:t> · 0 =0 · </a:t>
            </a:r>
            <a:r>
              <a:rPr kumimoji="1" lang="en-US" altLang="zh-CN" sz="2800" i="1">
                <a:latin typeface="Times New Roman" panose="02020603050405020304" pitchFamily="18" charset="0"/>
                <a:ea typeface="楷体_GB2312" pitchFamily="49" charset="-122"/>
              </a:rPr>
              <a:t>A</a:t>
            </a:r>
            <a:r>
              <a:rPr kumimoji="1" lang="en-US" altLang="zh-CN" sz="2800">
                <a:latin typeface="Times New Roman" panose="02020603050405020304" pitchFamily="18" charset="0"/>
                <a:ea typeface="楷体_GB2312" pitchFamily="49" charset="-122"/>
              </a:rPr>
              <a:t>=0     </a:t>
            </a:r>
            <a:r>
              <a:rPr kumimoji="1" lang="en-US" altLang="zh-CN" sz="2800" i="1">
                <a:latin typeface="Times New Roman" panose="02020603050405020304" pitchFamily="18" charset="0"/>
                <a:ea typeface="楷体_GB2312" pitchFamily="49" charset="-122"/>
              </a:rPr>
              <a:t>A</a:t>
            </a:r>
            <a:r>
              <a:rPr kumimoji="1" lang="en-US" altLang="zh-CN" sz="2800">
                <a:latin typeface="Times New Roman" panose="02020603050405020304" pitchFamily="18" charset="0"/>
                <a:ea typeface="楷体_GB2312" pitchFamily="49" charset="-122"/>
              </a:rPr>
              <a:t> · 1=</a:t>
            </a:r>
            <a:r>
              <a:rPr kumimoji="1" lang="en-US" altLang="zh-CN" sz="2800" i="1">
                <a:latin typeface="Times New Roman" panose="02020603050405020304" pitchFamily="18" charset="0"/>
                <a:ea typeface="楷体_GB2312" pitchFamily="49" charset="-122"/>
              </a:rPr>
              <a:t>A</a:t>
            </a:r>
          </a:p>
        </p:txBody>
      </p:sp>
      <p:graphicFrame>
        <p:nvGraphicFramePr>
          <p:cNvPr id="525325" name="Object 13"/>
          <p:cNvGraphicFramePr>
            <a:graphicFrameLocks noChangeAspect="1"/>
          </p:cNvGraphicFramePr>
          <p:nvPr/>
        </p:nvGraphicFramePr>
        <p:xfrm>
          <a:off x="4772025" y="5951538"/>
          <a:ext cx="1647825" cy="546100"/>
        </p:xfrm>
        <a:graphic>
          <a:graphicData uri="http://schemas.openxmlformats.org/presentationml/2006/ole">
            <mc:AlternateContent xmlns:mc="http://schemas.openxmlformats.org/markup-compatibility/2006">
              <mc:Choice xmlns:v="urn:schemas-microsoft-com:vml" Requires="v">
                <p:oleObj spid="_x0000_s9254" name="Equation" r:id="rId5" imgW="609336" imgH="203112" progId="Equation.DSMT4">
                  <p:embed/>
                </p:oleObj>
              </mc:Choice>
              <mc:Fallback>
                <p:oleObj name="Equation" r:id="rId5" imgW="609336" imgH="203112"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2025" y="5951538"/>
                        <a:ext cx="16478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5326" name="Object 14"/>
          <p:cNvGraphicFramePr>
            <a:graphicFrameLocks noChangeAspect="1"/>
          </p:cNvGraphicFramePr>
          <p:nvPr/>
        </p:nvGraphicFramePr>
        <p:xfrm>
          <a:off x="841375" y="6007100"/>
          <a:ext cx="1827213" cy="461963"/>
        </p:xfrm>
        <a:graphic>
          <a:graphicData uri="http://schemas.openxmlformats.org/presentationml/2006/ole">
            <mc:AlternateContent xmlns:mc="http://schemas.openxmlformats.org/markup-compatibility/2006">
              <mc:Choice xmlns:v="urn:schemas-microsoft-com:vml" Requires="v">
                <p:oleObj spid="_x0000_s9255" name="Equation" r:id="rId7" imgW="647419" imgH="165028" progId="Equation.DSMT4">
                  <p:embed/>
                </p:oleObj>
              </mc:Choice>
              <mc:Fallback>
                <p:oleObj name="Equation" r:id="rId7" imgW="647419" imgH="165028"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375" y="6007100"/>
                        <a:ext cx="18272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5327" name="Object 15"/>
          <p:cNvGraphicFramePr>
            <a:graphicFrameLocks noChangeAspect="1"/>
          </p:cNvGraphicFramePr>
          <p:nvPr/>
        </p:nvGraphicFramePr>
        <p:xfrm>
          <a:off x="6810375" y="5948363"/>
          <a:ext cx="1562100" cy="574675"/>
        </p:xfrm>
        <a:graphic>
          <a:graphicData uri="http://schemas.openxmlformats.org/presentationml/2006/ole">
            <mc:AlternateContent xmlns:mc="http://schemas.openxmlformats.org/markup-compatibility/2006">
              <mc:Choice xmlns:v="urn:schemas-microsoft-com:vml" Requires="v">
                <p:oleObj spid="_x0000_s9256" name="Equation" r:id="rId9" imgW="583693" imgH="215713" progId="Equation.DSMT4">
                  <p:embed/>
                </p:oleObj>
              </mc:Choice>
              <mc:Fallback>
                <p:oleObj name="Equation" r:id="rId9" imgW="583693" imgH="215713"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0375" y="5948363"/>
                        <a:ext cx="15621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5328" name="Object 16"/>
          <p:cNvGraphicFramePr>
            <a:graphicFrameLocks noChangeAspect="1"/>
          </p:cNvGraphicFramePr>
          <p:nvPr/>
        </p:nvGraphicFramePr>
        <p:xfrm>
          <a:off x="2833688" y="6032500"/>
          <a:ext cx="1697037" cy="477838"/>
        </p:xfrm>
        <a:graphic>
          <a:graphicData uri="http://schemas.openxmlformats.org/presentationml/2006/ole">
            <mc:AlternateContent xmlns:mc="http://schemas.openxmlformats.org/markup-compatibility/2006">
              <mc:Choice xmlns:v="urn:schemas-microsoft-com:vml" Requires="v">
                <p:oleObj spid="_x0000_s9257" name="Equation" r:id="rId11" imgW="583693" imgH="164957" progId="Equation.DSMT4">
                  <p:embed/>
                </p:oleObj>
              </mc:Choice>
              <mc:Fallback>
                <p:oleObj name="Equation" r:id="rId11" imgW="583693" imgH="164957"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3688" y="6032500"/>
                        <a:ext cx="1697037"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5329" name="Object 17"/>
          <p:cNvGraphicFramePr>
            <a:graphicFrameLocks noChangeAspect="1"/>
          </p:cNvGraphicFramePr>
          <p:nvPr/>
        </p:nvGraphicFramePr>
        <p:xfrm>
          <a:off x="7497763" y="5262563"/>
          <a:ext cx="1146175" cy="647700"/>
        </p:xfrm>
        <a:graphic>
          <a:graphicData uri="http://schemas.openxmlformats.org/presentationml/2006/ole">
            <mc:AlternateContent xmlns:mc="http://schemas.openxmlformats.org/markup-compatibility/2006">
              <mc:Choice xmlns:v="urn:schemas-microsoft-com:vml" Requires="v">
                <p:oleObj spid="_x0000_s9258" name="Equation" r:id="rId13" imgW="406224" imgH="228501" progId="Equation.DSMT4">
                  <p:embed/>
                </p:oleObj>
              </mc:Choice>
              <mc:Fallback>
                <p:oleObj name="Equation" r:id="rId13" imgW="406224" imgH="228501"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97763" y="5262563"/>
                        <a:ext cx="11461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3" name="Text Box 21"/>
          <p:cNvSpPr txBox="1">
            <a:spLocks noChangeArrowheads="1"/>
          </p:cNvSpPr>
          <p:nvPr/>
        </p:nvSpPr>
        <p:spPr bwMode="auto">
          <a:xfrm>
            <a:off x="107950" y="2179638"/>
            <a:ext cx="6048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accent2"/>
                </a:solidFill>
                <a:latin typeface="Times New Roman" panose="02020603050405020304" pitchFamily="18" charset="0"/>
                <a:ea typeface="宋体-方正超大字符集" pitchFamily="65" charset="-122"/>
              </a:rPr>
              <a:t>　</a:t>
            </a:r>
            <a:r>
              <a:rPr kumimoji="1" lang="zh-CN" altLang="en-US" sz="2400">
                <a:solidFill>
                  <a:srgbClr val="CC0000"/>
                </a:solidFill>
                <a:latin typeface="Times New Roman" panose="02020603050405020304" pitchFamily="18" charset="0"/>
                <a:ea typeface="宋体-方正超大字符集" pitchFamily="65" charset="-122"/>
              </a:rPr>
              <a:t>　</a:t>
            </a: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1.1</a:t>
            </a:r>
            <a:r>
              <a:rPr kumimoji="1" lang="zh-CN" altLang="en-US" sz="2400">
                <a:solidFill>
                  <a:srgbClr val="CC0000"/>
                </a:solidFill>
                <a:latin typeface="Times New Roman" panose="02020603050405020304" pitchFamily="18" charset="0"/>
                <a:ea typeface="楷体_GB2312" pitchFamily="49" charset="-122"/>
              </a:rPr>
              <a:t>　逻辑代数的基本定律和恒等式</a:t>
            </a:r>
          </a:p>
        </p:txBody>
      </p:sp>
      <p:sp>
        <p:nvSpPr>
          <p:cNvPr id="9234" name="Rectangle 2"/>
          <p:cNvSpPr>
            <a:spLocks noChangeArrowheads="1"/>
          </p:cNvSpPr>
          <p:nvPr/>
        </p:nvSpPr>
        <p:spPr bwMode="auto">
          <a:xfrm>
            <a:off x="611188" y="-15875"/>
            <a:ext cx="69135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a:solidFill>
                  <a:srgbClr val="CC0000"/>
                </a:solidFill>
                <a:latin typeface="Times New Roman" panose="02020603050405020304" pitchFamily="18" charset="0"/>
                <a:ea typeface="楷体_GB2312" pitchFamily="49" charset="-122"/>
              </a:rPr>
              <a:t>2.1</a:t>
            </a:r>
            <a:r>
              <a:rPr kumimoji="1" lang="en-US" altLang="zh-CN" sz="3600">
                <a:solidFill>
                  <a:srgbClr val="CC0000"/>
                </a:solidFill>
                <a:latin typeface="楷体_GB2312" pitchFamily="49" charset="-122"/>
                <a:ea typeface="楷体_GB2312" pitchFamily="49" charset="-122"/>
              </a:rPr>
              <a:t>  </a:t>
            </a:r>
            <a:r>
              <a:rPr kumimoji="1" lang="zh-CN" altLang="en-US" sz="3600">
                <a:solidFill>
                  <a:srgbClr val="CC0000"/>
                </a:solidFill>
                <a:latin typeface="楷体_GB2312" pitchFamily="49" charset="-122"/>
                <a:ea typeface="楷体_GB2312" pitchFamily="49" charset="-122"/>
              </a:rPr>
              <a:t>逻辑代数的基本定律与规则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5315"/>
                                        </p:tgtEl>
                                        <p:attrNameLst>
                                          <p:attrName>style.visibility</p:attrName>
                                        </p:attrNameLst>
                                      </p:cBhvr>
                                      <p:to>
                                        <p:strVal val="visible"/>
                                      </p:to>
                                    </p:set>
                                    <p:animEffect transition="in" filter="wipe(left)">
                                      <p:cBhvr>
                                        <p:cTn id="7" dur="500"/>
                                        <p:tgtEl>
                                          <p:spTgt spid="525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253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5317"/>
                                        </p:tgtEl>
                                        <p:attrNameLst>
                                          <p:attrName>style.visibility</p:attrName>
                                        </p:attrNameLst>
                                      </p:cBhvr>
                                      <p:to>
                                        <p:strVal val="visible"/>
                                      </p:to>
                                    </p:set>
                                    <p:animEffect transition="in" filter="wipe(left)">
                                      <p:cBhvr>
                                        <p:cTn id="16" dur="500"/>
                                        <p:tgtEl>
                                          <p:spTgt spid="5253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5318"/>
                                        </p:tgtEl>
                                        <p:attrNameLst>
                                          <p:attrName>style.visibility</p:attrName>
                                        </p:attrNameLst>
                                      </p:cBhvr>
                                      <p:to>
                                        <p:strVal val="visible"/>
                                      </p:to>
                                    </p:set>
                                    <p:animEffect transition="in" filter="wipe(left)">
                                      <p:cBhvr>
                                        <p:cTn id="21" dur="500"/>
                                        <p:tgtEl>
                                          <p:spTgt spid="5253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25320"/>
                                        </p:tgtEl>
                                        <p:attrNameLst>
                                          <p:attrName>style.visibility</p:attrName>
                                        </p:attrNameLst>
                                      </p:cBhvr>
                                      <p:to>
                                        <p:strVal val="visible"/>
                                      </p:to>
                                    </p:set>
                                    <p:animEffect transition="in" filter="wipe(left)">
                                      <p:cBhvr>
                                        <p:cTn id="26" dur="500"/>
                                        <p:tgtEl>
                                          <p:spTgt spid="5253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25319"/>
                                        </p:tgtEl>
                                        <p:attrNameLst>
                                          <p:attrName>style.visibility</p:attrName>
                                        </p:attrNameLst>
                                      </p:cBhvr>
                                      <p:to>
                                        <p:strVal val="visible"/>
                                      </p:to>
                                    </p:set>
                                    <p:animEffect transition="in" filter="wipe(left)">
                                      <p:cBhvr>
                                        <p:cTn id="31" dur="500"/>
                                        <p:tgtEl>
                                          <p:spTgt spid="5253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25321"/>
                                        </p:tgtEl>
                                        <p:attrNameLst>
                                          <p:attrName>style.visibility</p:attrName>
                                        </p:attrNameLst>
                                      </p:cBhvr>
                                      <p:to>
                                        <p:strVal val="visible"/>
                                      </p:to>
                                    </p:set>
                                    <p:animEffect transition="in" filter="wipe(left)">
                                      <p:cBhvr>
                                        <p:cTn id="36" dur="500"/>
                                        <p:tgtEl>
                                          <p:spTgt spid="5253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25322"/>
                                        </p:tgtEl>
                                        <p:attrNameLst>
                                          <p:attrName>style.visibility</p:attrName>
                                        </p:attrNameLst>
                                      </p:cBhvr>
                                      <p:to>
                                        <p:strVal val="visible"/>
                                      </p:to>
                                    </p:se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525323"/>
                                        </p:tgtEl>
                                        <p:attrNameLst>
                                          <p:attrName>style.visibility</p:attrName>
                                        </p:attrNameLst>
                                      </p:cBhvr>
                                      <p:to>
                                        <p:strVal val="visible"/>
                                      </p:to>
                                    </p:set>
                                    <p:animEffect transition="in" filter="wipe(up)">
                                      <p:cBhvr>
                                        <p:cTn id="44" dur="500"/>
                                        <p:tgtEl>
                                          <p:spTgt spid="5253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5324"/>
                                        </p:tgtEl>
                                        <p:attrNameLst>
                                          <p:attrName>style.visibility</p:attrName>
                                        </p:attrNameLst>
                                      </p:cBhvr>
                                      <p:to>
                                        <p:strVal val="visible"/>
                                      </p:to>
                                    </p:set>
                                    <p:animEffect transition="in" filter="wipe(left)">
                                      <p:cBhvr>
                                        <p:cTn id="49" dur="500"/>
                                        <p:tgtEl>
                                          <p:spTgt spid="5253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525329"/>
                                        </p:tgtEl>
                                        <p:attrNameLst>
                                          <p:attrName>style.visibility</p:attrName>
                                        </p:attrNameLst>
                                      </p:cBhvr>
                                      <p:to>
                                        <p:strVal val="visible"/>
                                      </p:to>
                                    </p:set>
                                    <p:animEffect transition="in" filter="wipe(left)">
                                      <p:cBhvr>
                                        <p:cTn id="54" dur="500"/>
                                        <p:tgtEl>
                                          <p:spTgt spid="5253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525326"/>
                                        </p:tgtEl>
                                        <p:attrNameLst>
                                          <p:attrName>style.visibility</p:attrName>
                                        </p:attrNameLst>
                                      </p:cBhvr>
                                      <p:to>
                                        <p:strVal val="visible"/>
                                      </p:to>
                                    </p:set>
                                    <p:animEffect transition="in" filter="wipe(left)">
                                      <p:cBhvr>
                                        <p:cTn id="59" dur="500"/>
                                        <p:tgtEl>
                                          <p:spTgt spid="5253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25328"/>
                                        </p:tgtEl>
                                        <p:attrNameLst>
                                          <p:attrName>style.visibility</p:attrName>
                                        </p:attrNameLst>
                                      </p:cBhvr>
                                      <p:to>
                                        <p:strVal val="visible"/>
                                      </p:to>
                                    </p:set>
                                    <p:animEffect transition="in" filter="wipe(left)">
                                      <p:cBhvr>
                                        <p:cTn id="64" dur="500"/>
                                        <p:tgtEl>
                                          <p:spTgt spid="52532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525325"/>
                                        </p:tgtEl>
                                        <p:attrNameLst>
                                          <p:attrName>style.visibility</p:attrName>
                                        </p:attrNameLst>
                                      </p:cBhvr>
                                      <p:to>
                                        <p:strVal val="visible"/>
                                      </p:to>
                                    </p:set>
                                    <p:animEffect transition="in" filter="wipe(left)">
                                      <p:cBhvr>
                                        <p:cTn id="69" dur="500"/>
                                        <p:tgtEl>
                                          <p:spTgt spid="52532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525327"/>
                                        </p:tgtEl>
                                        <p:attrNameLst>
                                          <p:attrName>style.visibility</p:attrName>
                                        </p:attrNameLst>
                                      </p:cBhvr>
                                      <p:to>
                                        <p:strVal val="visible"/>
                                      </p:to>
                                    </p:set>
                                    <p:animEffect transition="in" filter="wipe(left)">
                                      <p:cBhvr>
                                        <p:cTn id="74" dur="500"/>
                                        <p:tgtEl>
                                          <p:spTgt spid="525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utoUpdateAnimBg="0"/>
      <p:bldP spid="525316" grpId="0" autoUpdateAnimBg="0"/>
      <p:bldP spid="525317" grpId="0" autoUpdateAnimBg="0"/>
      <p:bldP spid="525318" grpId="0" autoUpdateAnimBg="0"/>
      <p:bldP spid="525319" grpId="0" autoUpdateAnimBg="0"/>
      <p:bldP spid="525320" grpId="0" autoUpdateAnimBg="0"/>
      <p:bldP spid="525322" grpId="0" autoUpdateAnimBg="0"/>
      <p:bldP spid="525323" grpId="0" autoUpdateAnimBg="0"/>
      <p:bldP spid="5253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609600" y="836613"/>
            <a:ext cx="311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楷体_GB2312" pitchFamily="49" charset="-122"/>
              </a:rPr>
              <a:t>（</a:t>
            </a:r>
            <a:r>
              <a:rPr kumimoji="1" lang="en-US" altLang="zh-CN" sz="2400">
                <a:solidFill>
                  <a:schemeClr val="tx2"/>
                </a:solidFill>
                <a:latin typeface="Times New Roman" panose="02020603050405020304" pitchFamily="18" charset="0"/>
                <a:ea typeface="楷体_GB2312" pitchFamily="49" charset="-122"/>
              </a:rPr>
              <a:t>2</a:t>
            </a:r>
            <a:r>
              <a:rPr kumimoji="1" lang="zh-CN" altLang="en-US" sz="2400">
                <a:solidFill>
                  <a:schemeClr val="tx2"/>
                </a:solidFill>
                <a:latin typeface="Times New Roman" panose="02020603050405020304" pitchFamily="18" charset="0"/>
                <a:ea typeface="楷体_GB2312" pitchFamily="49" charset="-122"/>
              </a:rPr>
              <a:t>）</a:t>
            </a:r>
            <a:r>
              <a:rPr kumimoji="1" lang="zh-CN" altLang="en-US" sz="2400">
                <a:solidFill>
                  <a:schemeClr val="tx2"/>
                </a:solidFill>
                <a:latin typeface="Times New Roman" panose="02020603050405020304" pitchFamily="18" charset="0"/>
                <a:ea typeface="黑体" panose="02010609060101010101" pitchFamily="49" charset="-122"/>
              </a:rPr>
              <a:t>基本代数规律</a:t>
            </a:r>
          </a:p>
        </p:txBody>
      </p:sp>
      <p:sp>
        <p:nvSpPr>
          <p:cNvPr id="526339" name="Text Box 3"/>
          <p:cNvSpPr txBox="1">
            <a:spLocks noChangeArrowheads="1"/>
          </p:cNvSpPr>
          <p:nvPr/>
        </p:nvSpPr>
        <p:spPr bwMode="auto">
          <a:xfrm>
            <a:off x="1165225" y="1395413"/>
            <a:ext cx="1933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结合律</a:t>
            </a:r>
          </a:p>
        </p:txBody>
      </p:sp>
      <p:sp>
        <p:nvSpPr>
          <p:cNvPr id="526340" name="Text Box 4"/>
          <p:cNvSpPr txBox="1">
            <a:spLocks noChangeArrowheads="1"/>
          </p:cNvSpPr>
          <p:nvPr/>
        </p:nvSpPr>
        <p:spPr bwMode="auto">
          <a:xfrm>
            <a:off x="2768600" y="1395413"/>
            <a:ext cx="4981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A+(B+C)=(A+B)+C=(A+C)+B</a:t>
            </a:r>
          </a:p>
        </p:txBody>
      </p:sp>
      <p:sp>
        <p:nvSpPr>
          <p:cNvPr id="526341" name="Text Box 5"/>
          <p:cNvSpPr txBox="1">
            <a:spLocks noChangeArrowheads="1"/>
          </p:cNvSpPr>
          <p:nvPr/>
        </p:nvSpPr>
        <p:spPr bwMode="auto">
          <a:xfrm>
            <a:off x="2768600" y="2011363"/>
            <a:ext cx="3806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 (B • C)=(A • B) • C</a:t>
            </a:r>
          </a:p>
        </p:txBody>
      </p:sp>
      <p:sp>
        <p:nvSpPr>
          <p:cNvPr id="526342" name="Text Box 6"/>
          <p:cNvSpPr txBox="1">
            <a:spLocks noChangeArrowheads="1"/>
          </p:cNvSpPr>
          <p:nvPr/>
        </p:nvSpPr>
        <p:spPr bwMode="auto">
          <a:xfrm>
            <a:off x="1106488" y="2554288"/>
            <a:ext cx="1933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交换律</a:t>
            </a:r>
          </a:p>
        </p:txBody>
      </p:sp>
      <p:sp>
        <p:nvSpPr>
          <p:cNvPr id="526343" name="Text Box 7"/>
          <p:cNvSpPr txBox="1">
            <a:spLocks noChangeArrowheads="1"/>
          </p:cNvSpPr>
          <p:nvPr/>
        </p:nvSpPr>
        <p:spPr bwMode="auto">
          <a:xfrm>
            <a:off x="2768600" y="2554288"/>
            <a:ext cx="2290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A+B=B+A</a:t>
            </a:r>
            <a:endParaRPr kumimoji="1" lang="en-US" altLang="zh-CN" sz="2800">
              <a:latin typeface="Times New Roman" panose="02020603050405020304" pitchFamily="18" charset="0"/>
              <a:ea typeface="楷体_GB2312" pitchFamily="49" charset="-122"/>
            </a:endParaRPr>
          </a:p>
        </p:txBody>
      </p:sp>
      <p:sp>
        <p:nvSpPr>
          <p:cNvPr id="526344" name="Text Box 8"/>
          <p:cNvSpPr txBox="1">
            <a:spLocks noChangeArrowheads="1"/>
          </p:cNvSpPr>
          <p:nvPr/>
        </p:nvSpPr>
        <p:spPr bwMode="auto">
          <a:xfrm>
            <a:off x="5038725" y="2554288"/>
            <a:ext cx="2386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 B=B • A</a:t>
            </a:r>
            <a:endParaRPr kumimoji="1" lang="en-US" altLang="zh-CN" sz="2800">
              <a:latin typeface="Times New Roman" panose="02020603050405020304" pitchFamily="18" charset="0"/>
              <a:ea typeface="楷体_GB2312" pitchFamily="49" charset="-122"/>
            </a:endParaRPr>
          </a:p>
        </p:txBody>
      </p:sp>
      <p:sp>
        <p:nvSpPr>
          <p:cNvPr id="526345" name="Text Box 9"/>
          <p:cNvSpPr txBox="1">
            <a:spLocks noChangeArrowheads="1"/>
          </p:cNvSpPr>
          <p:nvPr/>
        </p:nvSpPr>
        <p:spPr bwMode="auto">
          <a:xfrm>
            <a:off x="1112838" y="3130550"/>
            <a:ext cx="1933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分配律</a:t>
            </a:r>
          </a:p>
        </p:txBody>
      </p:sp>
      <p:sp>
        <p:nvSpPr>
          <p:cNvPr id="526346" name="Text Box 10"/>
          <p:cNvSpPr txBox="1">
            <a:spLocks noChangeArrowheads="1"/>
          </p:cNvSpPr>
          <p:nvPr/>
        </p:nvSpPr>
        <p:spPr bwMode="auto">
          <a:xfrm>
            <a:off x="2768600" y="3130550"/>
            <a:ext cx="4357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A(B+C)=A • B+A • C</a:t>
            </a:r>
          </a:p>
        </p:txBody>
      </p:sp>
      <p:sp>
        <p:nvSpPr>
          <p:cNvPr id="526347" name="Text Box 11"/>
          <p:cNvSpPr txBox="1">
            <a:spLocks noChangeArrowheads="1"/>
          </p:cNvSpPr>
          <p:nvPr/>
        </p:nvSpPr>
        <p:spPr bwMode="auto">
          <a:xfrm>
            <a:off x="2768600" y="3767138"/>
            <a:ext cx="4357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A+B • C=(A+B)(A+C)</a:t>
            </a:r>
          </a:p>
        </p:txBody>
      </p:sp>
      <p:grpSp>
        <p:nvGrpSpPr>
          <p:cNvPr id="526348" name="Group 12"/>
          <p:cNvGrpSpPr>
            <a:grpSpLocks/>
          </p:cNvGrpSpPr>
          <p:nvPr/>
        </p:nvGrpSpPr>
        <p:grpSpPr bwMode="auto">
          <a:xfrm>
            <a:off x="2674938" y="3625850"/>
            <a:ext cx="5719762" cy="984250"/>
            <a:chOff x="1384" y="2004"/>
            <a:chExt cx="3603" cy="732"/>
          </a:xfrm>
        </p:grpSpPr>
        <p:sp>
          <p:nvSpPr>
            <p:cNvPr id="10262" name="Oval 13"/>
            <p:cNvSpPr>
              <a:spLocks noChangeArrowheads="1"/>
            </p:cNvSpPr>
            <p:nvPr/>
          </p:nvSpPr>
          <p:spPr bwMode="auto">
            <a:xfrm>
              <a:off x="1384" y="2010"/>
              <a:ext cx="2417" cy="636"/>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0263" name="Text Box 14"/>
            <p:cNvSpPr txBox="1">
              <a:spLocks noChangeArrowheads="1"/>
            </p:cNvSpPr>
            <p:nvPr/>
          </p:nvSpPr>
          <p:spPr bwMode="auto">
            <a:xfrm>
              <a:off x="3839" y="2004"/>
              <a:ext cx="1148" cy="732"/>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800">
                  <a:solidFill>
                    <a:srgbClr val="FF0066"/>
                  </a:solidFill>
                  <a:latin typeface="Times New Roman" panose="02020603050405020304" pitchFamily="18" charset="0"/>
                  <a:ea typeface="楷体_GB2312" pitchFamily="49" charset="-122"/>
                </a:rPr>
                <a:t>普通代数不适用</a:t>
              </a:r>
              <a:r>
                <a:rPr kumimoji="1" lang="en-US" altLang="zh-CN" sz="2800">
                  <a:solidFill>
                    <a:srgbClr val="FF0066"/>
                  </a:solidFill>
                  <a:latin typeface="Times New Roman" panose="02020603050405020304" pitchFamily="18" charset="0"/>
                  <a:ea typeface="楷体_GB2312" pitchFamily="49" charset="-122"/>
                </a:rPr>
                <a:t>!</a:t>
              </a:r>
            </a:p>
          </p:txBody>
        </p:sp>
      </p:grpSp>
      <p:sp>
        <p:nvSpPr>
          <p:cNvPr id="526351" name="Text Box 15"/>
          <p:cNvSpPr txBox="1">
            <a:spLocks noChangeArrowheads="1"/>
          </p:cNvSpPr>
          <p:nvPr/>
        </p:nvSpPr>
        <p:spPr bwMode="auto">
          <a:xfrm>
            <a:off x="609600" y="4284663"/>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楷体_GB2312" pitchFamily="49" charset="-122"/>
              </a:rPr>
              <a:t>（</a:t>
            </a:r>
            <a:r>
              <a:rPr kumimoji="1" lang="en-US" altLang="zh-CN" sz="2400">
                <a:solidFill>
                  <a:schemeClr val="tx2"/>
                </a:solidFill>
                <a:latin typeface="Times New Roman" panose="02020603050405020304" pitchFamily="18" charset="0"/>
                <a:ea typeface="楷体_GB2312" pitchFamily="49" charset="-122"/>
              </a:rPr>
              <a:t>3</a:t>
            </a:r>
            <a:r>
              <a:rPr kumimoji="1" lang="zh-CN" altLang="en-US" sz="2400">
                <a:solidFill>
                  <a:schemeClr val="tx2"/>
                </a:solidFill>
                <a:latin typeface="Times New Roman" panose="02020603050405020304" pitchFamily="18" charset="0"/>
                <a:ea typeface="楷体_GB2312" pitchFamily="49" charset="-122"/>
              </a:rPr>
              <a:t>）</a:t>
            </a:r>
            <a:r>
              <a:rPr kumimoji="1" lang="zh-CN" altLang="en-US" sz="2400">
                <a:solidFill>
                  <a:schemeClr val="tx2"/>
                </a:solidFill>
                <a:latin typeface="Times New Roman" panose="02020603050405020304" pitchFamily="18" charset="0"/>
                <a:ea typeface="黑体" panose="02010609060101010101" pitchFamily="49" charset="-122"/>
              </a:rPr>
              <a:t>吸收规则</a:t>
            </a:r>
          </a:p>
        </p:txBody>
      </p:sp>
      <p:sp>
        <p:nvSpPr>
          <p:cNvPr id="526352" name="Text Box 16"/>
          <p:cNvSpPr txBox="1">
            <a:spLocks noChangeArrowheads="1"/>
          </p:cNvSpPr>
          <p:nvPr/>
        </p:nvSpPr>
        <p:spPr bwMode="auto">
          <a:xfrm>
            <a:off x="915988" y="4683125"/>
            <a:ext cx="3287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CC"/>
                </a:solidFill>
                <a:latin typeface="Times New Roman" panose="02020603050405020304" pitchFamily="18" charset="0"/>
                <a:ea typeface="楷体_GB2312" pitchFamily="49" charset="-122"/>
              </a:rPr>
              <a:t>a. </a:t>
            </a:r>
            <a:r>
              <a:rPr kumimoji="1" lang="zh-CN" altLang="en-US" sz="2400">
                <a:solidFill>
                  <a:srgbClr val="0000CC"/>
                </a:solidFill>
                <a:latin typeface="Times New Roman" panose="02020603050405020304" pitchFamily="18" charset="0"/>
                <a:ea typeface="楷体_GB2312" pitchFamily="49" charset="-122"/>
              </a:rPr>
              <a:t>原变量的吸收：</a:t>
            </a:r>
          </a:p>
        </p:txBody>
      </p:sp>
      <p:sp>
        <p:nvSpPr>
          <p:cNvPr id="526353" name="Text Box 17"/>
          <p:cNvSpPr txBox="1">
            <a:spLocks noChangeArrowheads="1"/>
          </p:cNvSpPr>
          <p:nvPr/>
        </p:nvSpPr>
        <p:spPr bwMode="auto">
          <a:xfrm>
            <a:off x="1212850" y="5122863"/>
            <a:ext cx="1633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latin typeface="Times New Roman" panose="02020603050405020304" pitchFamily="18" charset="0"/>
                <a:ea typeface="楷体_GB2312" pitchFamily="49" charset="-122"/>
              </a:rPr>
              <a:t>A+AB=A</a:t>
            </a:r>
          </a:p>
        </p:txBody>
      </p:sp>
      <p:sp>
        <p:nvSpPr>
          <p:cNvPr id="526354" name="Text Box 18"/>
          <p:cNvSpPr txBox="1">
            <a:spLocks noChangeArrowheads="1"/>
          </p:cNvSpPr>
          <p:nvPr/>
        </p:nvSpPr>
        <p:spPr bwMode="auto">
          <a:xfrm>
            <a:off x="873125" y="5564188"/>
            <a:ext cx="184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CC66"/>
                </a:solidFill>
                <a:latin typeface="Times New Roman" panose="02020603050405020304" pitchFamily="18" charset="0"/>
                <a:ea typeface="楷体_GB2312" pitchFamily="49" charset="-122"/>
              </a:rPr>
              <a:t>例如：</a:t>
            </a:r>
          </a:p>
        </p:txBody>
      </p:sp>
      <p:graphicFrame>
        <p:nvGraphicFramePr>
          <p:cNvPr id="526355" name="Object 19"/>
          <p:cNvGraphicFramePr>
            <a:graphicFrameLocks noChangeAspect="1"/>
          </p:cNvGraphicFramePr>
          <p:nvPr/>
        </p:nvGraphicFramePr>
        <p:xfrm>
          <a:off x="2138363" y="5554663"/>
          <a:ext cx="5935662" cy="619125"/>
        </p:xfrm>
        <a:graphic>
          <a:graphicData uri="http://schemas.openxmlformats.org/presentationml/2006/ole">
            <mc:AlternateContent xmlns:mc="http://schemas.openxmlformats.org/markup-compatibility/2006">
              <mc:Choice xmlns:v="urn:schemas-microsoft-com:vml" Requires="v">
                <p:oleObj spid="_x0000_s10273" name="Equation" r:id="rId4" imgW="2298700" imgH="241300" progId="Equation.DSMT4">
                  <p:embed/>
                </p:oleObj>
              </mc:Choice>
              <mc:Fallback>
                <p:oleObj name="Equation" r:id="rId4" imgW="2298700" imgH="241300"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363" y="5554663"/>
                        <a:ext cx="593566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6356" name="Object 20"/>
          <p:cNvGraphicFramePr>
            <a:graphicFrameLocks noChangeAspect="1"/>
          </p:cNvGraphicFramePr>
          <p:nvPr/>
        </p:nvGraphicFramePr>
        <p:xfrm>
          <a:off x="4953000" y="5094288"/>
          <a:ext cx="2279650" cy="452437"/>
        </p:xfrm>
        <a:graphic>
          <a:graphicData uri="http://schemas.openxmlformats.org/presentationml/2006/ole">
            <mc:AlternateContent xmlns:mc="http://schemas.openxmlformats.org/markup-compatibility/2006">
              <mc:Choice xmlns:v="urn:schemas-microsoft-com:vml" Requires="v">
                <p:oleObj spid="_x0000_s10274" name="Equation" r:id="rId6" imgW="1016000" imgH="203200" progId="Equation.DSMT4">
                  <p:embed/>
                </p:oleObj>
              </mc:Choice>
              <mc:Fallback>
                <p:oleObj name="Equation" r:id="rId6" imgW="1016000" imgH="2032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5094288"/>
                        <a:ext cx="22796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6357" name="Text Box 21"/>
          <p:cNvSpPr txBox="1">
            <a:spLocks noChangeArrowheads="1"/>
          </p:cNvSpPr>
          <p:nvPr/>
        </p:nvSpPr>
        <p:spPr bwMode="auto">
          <a:xfrm>
            <a:off x="4852988" y="4683125"/>
            <a:ext cx="295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CC"/>
                </a:solidFill>
                <a:latin typeface="Times New Roman" panose="02020603050405020304" pitchFamily="18" charset="0"/>
                <a:ea typeface="楷体_GB2312" pitchFamily="49" charset="-122"/>
              </a:rPr>
              <a:t>b. </a:t>
            </a:r>
            <a:r>
              <a:rPr kumimoji="1" lang="zh-CN" altLang="en-US" sz="2400">
                <a:solidFill>
                  <a:srgbClr val="0000CC"/>
                </a:solidFill>
                <a:latin typeface="Times New Roman" panose="02020603050405020304" pitchFamily="18" charset="0"/>
                <a:ea typeface="楷体_GB2312" pitchFamily="49" charset="-122"/>
              </a:rPr>
              <a:t>反变量的吸收：</a:t>
            </a:r>
          </a:p>
        </p:txBody>
      </p:sp>
      <p:graphicFrame>
        <p:nvGraphicFramePr>
          <p:cNvPr id="526358" name="Object 22"/>
          <p:cNvGraphicFramePr>
            <a:graphicFrameLocks noChangeAspect="1"/>
          </p:cNvGraphicFramePr>
          <p:nvPr/>
        </p:nvGraphicFramePr>
        <p:xfrm>
          <a:off x="2132013" y="5540375"/>
          <a:ext cx="6034087" cy="554038"/>
        </p:xfrm>
        <a:graphic>
          <a:graphicData uri="http://schemas.openxmlformats.org/presentationml/2006/ole">
            <mc:AlternateContent xmlns:mc="http://schemas.openxmlformats.org/markup-compatibility/2006">
              <mc:Choice xmlns:v="urn:schemas-microsoft-com:vml" Requires="v">
                <p:oleObj spid="_x0000_s10275" name="Equation" r:id="rId8" imgW="2336800" imgH="215900" progId="Equation.DSMT4">
                  <p:embed/>
                </p:oleObj>
              </mc:Choice>
              <mc:Fallback>
                <p:oleObj name="Equation" r:id="rId8" imgW="2336800" imgH="21590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2013" y="5540375"/>
                        <a:ext cx="603408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 name="Text Box 21"/>
          <p:cNvSpPr txBox="1">
            <a:spLocks noChangeArrowheads="1"/>
          </p:cNvSpPr>
          <p:nvPr/>
        </p:nvSpPr>
        <p:spPr bwMode="auto">
          <a:xfrm>
            <a:off x="219075" y="120650"/>
            <a:ext cx="5254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1.1</a:t>
            </a:r>
            <a:r>
              <a:rPr kumimoji="1" lang="zh-CN" altLang="en-US" sz="2400">
                <a:solidFill>
                  <a:srgbClr val="CC0000"/>
                </a:solidFill>
                <a:latin typeface="Times New Roman" panose="02020603050405020304" pitchFamily="18" charset="0"/>
                <a:ea typeface="楷体_GB2312" pitchFamily="49" charset="-122"/>
              </a:rPr>
              <a:t>　逻辑代数的基本定律和恒等式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animEffect transition="in" filter="wipe(left)">
                                      <p:cBhvr>
                                        <p:cTn id="7" dur="500"/>
                                        <p:tgtEl>
                                          <p:spTgt spid="526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39"/>
                                        </p:tgtEl>
                                        <p:attrNameLst>
                                          <p:attrName>style.visibility</p:attrName>
                                        </p:attrNameLst>
                                      </p:cBhvr>
                                      <p:to>
                                        <p:strVal val="visible"/>
                                      </p:to>
                                    </p:set>
                                    <p:animEffect transition="in" filter="wipe(left)">
                                      <p:cBhvr>
                                        <p:cTn id="12" dur="500"/>
                                        <p:tgtEl>
                                          <p:spTgt spid="526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6340"/>
                                        </p:tgtEl>
                                        <p:attrNameLst>
                                          <p:attrName>style.visibility</p:attrName>
                                        </p:attrNameLst>
                                      </p:cBhvr>
                                      <p:to>
                                        <p:strVal val="visible"/>
                                      </p:to>
                                    </p:set>
                                    <p:animEffect transition="in" filter="wipe(left)">
                                      <p:cBhvr>
                                        <p:cTn id="17" dur="500"/>
                                        <p:tgtEl>
                                          <p:spTgt spid="526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6341"/>
                                        </p:tgtEl>
                                        <p:attrNameLst>
                                          <p:attrName>style.visibility</p:attrName>
                                        </p:attrNameLst>
                                      </p:cBhvr>
                                      <p:to>
                                        <p:strVal val="visible"/>
                                      </p:to>
                                    </p:set>
                                    <p:animEffect transition="in" filter="wipe(left)">
                                      <p:cBhvr>
                                        <p:cTn id="22" dur="500"/>
                                        <p:tgtEl>
                                          <p:spTgt spid="5263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6342"/>
                                        </p:tgtEl>
                                        <p:attrNameLst>
                                          <p:attrName>style.visibility</p:attrName>
                                        </p:attrNameLst>
                                      </p:cBhvr>
                                      <p:to>
                                        <p:strVal val="visible"/>
                                      </p:to>
                                    </p:set>
                                    <p:animEffect transition="in" filter="wipe(left)">
                                      <p:cBhvr>
                                        <p:cTn id="27" dur="500"/>
                                        <p:tgtEl>
                                          <p:spTgt spid="5263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6343"/>
                                        </p:tgtEl>
                                        <p:attrNameLst>
                                          <p:attrName>style.visibility</p:attrName>
                                        </p:attrNameLst>
                                      </p:cBhvr>
                                      <p:to>
                                        <p:strVal val="visible"/>
                                      </p:to>
                                    </p:set>
                                    <p:animEffect transition="in" filter="wipe(left)">
                                      <p:cBhvr>
                                        <p:cTn id="32" dur="500"/>
                                        <p:tgtEl>
                                          <p:spTgt spid="5263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6344"/>
                                        </p:tgtEl>
                                        <p:attrNameLst>
                                          <p:attrName>style.visibility</p:attrName>
                                        </p:attrNameLst>
                                      </p:cBhvr>
                                      <p:to>
                                        <p:strVal val="visible"/>
                                      </p:to>
                                    </p:set>
                                    <p:animEffect transition="in" filter="wipe(left)">
                                      <p:cBhvr>
                                        <p:cTn id="37" dur="500"/>
                                        <p:tgtEl>
                                          <p:spTgt spid="5263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6345"/>
                                        </p:tgtEl>
                                        <p:attrNameLst>
                                          <p:attrName>style.visibility</p:attrName>
                                        </p:attrNameLst>
                                      </p:cBhvr>
                                      <p:to>
                                        <p:strVal val="visible"/>
                                      </p:to>
                                    </p:set>
                                    <p:animEffect transition="in" filter="wipe(left)">
                                      <p:cBhvr>
                                        <p:cTn id="42" dur="500"/>
                                        <p:tgtEl>
                                          <p:spTgt spid="5263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6346"/>
                                        </p:tgtEl>
                                        <p:attrNameLst>
                                          <p:attrName>style.visibility</p:attrName>
                                        </p:attrNameLst>
                                      </p:cBhvr>
                                      <p:to>
                                        <p:strVal val="visible"/>
                                      </p:to>
                                    </p:set>
                                    <p:animEffect transition="in" filter="wipe(left)">
                                      <p:cBhvr>
                                        <p:cTn id="47" dur="500"/>
                                        <p:tgtEl>
                                          <p:spTgt spid="5263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6347"/>
                                        </p:tgtEl>
                                        <p:attrNameLst>
                                          <p:attrName>style.visibility</p:attrName>
                                        </p:attrNameLst>
                                      </p:cBhvr>
                                      <p:to>
                                        <p:strVal val="visible"/>
                                      </p:to>
                                    </p:set>
                                    <p:animEffect transition="in" filter="wipe(left)">
                                      <p:cBhvr>
                                        <p:cTn id="52" dur="500"/>
                                        <p:tgtEl>
                                          <p:spTgt spid="526347"/>
                                        </p:tgtEl>
                                      </p:cBhvr>
                                    </p:animEffect>
                                  </p:childTnLst>
                                  <p:subTnLst>
                                    <p:animClr clrSpc="rgb" dir="cw">
                                      <p:cBhvr override="childStyle">
                                        <p:cTn dur="1" fill="hold" display="0" masterRel="nextClick" afterEffect="1"/>
                                        <p:tgtEl>
                                          <p:spTgt spid="526347"/>
                                        </p:tgtEl>
                                        <p:attrNameLst>
                                          <p:attrName>ppt_c</p:attrName>
                                        </p:attrNameLst>
                                      </p:cBhvr>
                                      <p:to>
                                        <a:srgbClr val="FF99FF"/>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526348"/>
                                        </p:tgtEl>
                                        <p:attrNameLst>
                                          <p:attrName>style.visibility</p:attrName>
                                        </p:attrNameLst>
                                      </p:cBhvr>
                                      <p:to>
                                        <p:strVal val="visible"/>
                                      </p:to>
                                    </p:set>
                                    <p:anim calcmode="lin" valueType="num">
                                      <p:cBhvr>
                                        <p:cTn id="57" dur="500" fill="hold"/>
                                        <p:tgtEl>
                                          <p:spTgt spid="526348"/>
                                        </p:tgtEl>
                                        <p:attrNameLst>
                                          <p:attrName>ppt_w</p:attrName>
                                        </p:attrNameLst>
                                      </p:cBhvr>
                                      <p:tavLst>
                                        <p:tav tm="0">
                                          <p:val>
                                            <p:fltVal val="0"/>
                                          </p:val>
                                        </p:tav>
                                        <p:tav tm="100000">
                                          <p:val>
                                            <p:strVal val="#ppt_w"/>
                                          </p:val>
                                        </p:tav>
                                      </p:tavLst>
                                    </p:anim>
                                    <p:anim calcmode="lin" valueType="num">
                                      <p:cBhvr>
                                        <p:cTn id="58" dur="500" fill="hold"/>
                                        <p:tgtEl>
                                          <p:spTgt spid="526348"/>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26351"/>
                                        </p:tgtEl>
                                        <p:attrNameLst>
                                          <p:attrName>style.visibility</p:attrName>
                                        </p:attrNameLst>
                                      </p:cBhvr>
                                      <p:to>
                                        <p:strVal val="visible"/>
                                      </p:to>
                                    </p:set>
                                    <p:animEffect transition="in" filter="wipe(left)">
                                      <p:cBhvr>
                                        <p:cTn id="63" dur="500"/>
                                        <p:tgtEl>
                                          <p:spTgt spid="52635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iterate type="lt">
                                    <p:tmAbs val="75"/>
                                  </p:iterate>
                                  <p:childTnLst>
                                    <p:set>
                                      <p:cBhvr>
                                        <p:cTn id="67" dur="1" fill="hold">
                                          <p:stCondLst>
                                            <p:cond delay="74"/>
                                          </p:stCondLst>
                                        </p:cTn>
                                        <p:tgtEl>
                                          <p:spTgt spid="526352"/>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26353"/>
                                        </p:tgtEl>
                                        <p:attrNameLst>
                                          <p:attrName>style.visibility</p:attrName>
                                        </p:attrNameLst>
                                      </p:cBhvr>
                                      <p:to>
                                        <p:strVal val="visible"/>
                                      </p:to>
                                    </p:set>
                                    <p:animEffect transition="in" filter="wipe(left)">
                                      <p:cBhvr>
                                        <p:cTn id="72" dur="500"/>
                                        <p:tgtEl>
                                          <p:spTgt spid="52635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26354"/>
                                        </p:tgtEl>
                                        <p:attrNameLst>
                                          <p:attrName>style.visibility</p:attrName>
                                        </p:attrNameLst>
                                      </p:cBhvr>
                                      <p:to>
                                        <p:strVal val="visible"/>
                                      </p:to>
                                    </p:set>
                                    <p:anim calcmode="lin" valueType="num">
                                      <p:cBhvr additive="base">
                                        <p:cTn id="77" dur="500" fill="hold"/>
                                        <p:tgtEl>
                                          <p:spTgt spid="526354"/>
                                        </p:tgtEl>
                                        <p:attrNameLst>
                                          <p:attrName>ppt_x</p:attrName>
                                        </p:attrNameLst>
                                      </p:cBhvr>
                                      <p:tavLst>
                                        <p:tav tm="0">
                                          <p:val>
                                            <p:strVal val="#ppt_x"/>
                                          </p:val>
                                        </p:tav>
                                        <p:tav tm="100000">
                                          <p:val>
                                            <p:strVal val="#ppt_x"/>
                                          </p:val>
                                        </p:tav>
                                      </p:tavLst>
                                    </p:anim>
                                    <p:anim calcmode="lin" valueType="num">
                                      <p:cBhvr additive="base">
                                        <p:cTn id="78" dur="500" fill="hold"/>
                                        <p:tgtEl>
                                          <p:spTgt spid="526354"/>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526355"/>
                                        </p:tgtEl>
                                        <p:attrNameLst>
                                          <p:attrName>style.visibility</p:attrName>
                                        </p:attrNameLst>
                                      </p:cBhvr>
                                      <p:to>
                                        <p:strVal val="visible"/>
                                      </p:to>
                                    </p:set>
                                    <p:animEffect transition="in" filter="wipe(left)">
                                      <p:cBhvr>
                                        <p:cTn id="83" dur="500"/>
                                        <p:tgtEl>
                                          <p:spTgt spid="526355"/>
                                        </p:tgtEl>
                                      </p:cBhvr>
                                    </p:animEffect>
                                  </p:childTnLst>
                                  <p:subTnLst>
                                    <p:set>
                                      <p:cBhvr override="childStyle">
                                        <p:cTn dur="1" fill="hold" display="0" masterRel="nextClick" afterEffect="1"/>
                                        <p:tgtEl>
                                          <p:spTgt spid="526355"/>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52635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526356"/>
                                        </p:tgtEl>
                                        <p:attrNameLst>
                                          <p:attrName>style.visibility</p:attrName>
                                        </p:attrNameLst>
                                      </p:cBhvr>
                                      <p:to>
                                        <p:strVal val="visible"/>
                                      </p:to>
                                    </p:set>
                                    <p:animEffect transition="in" filter="wipe(left)">
                                      <p:cBhvr>
                                        <p:cTn id="92" dur="500"/>
                                        <p:tgtEl>
                                          <p:spTgt spid="52635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526358"/>
                                        </p:tgtEl>
                                        <p:attrNameLst>
                                          <p:attrName>style.visibility</p:attrName>
                                        </p:attrNameLst>
                                      </p:cBhvr>
                                      <p:to>
                                        <p:strVal val="visible"/>
                                      </p:to>
                                    </p:set>
                                    <p:animEffect transition="in" filter="wipe(left)">
                                      <p:cBhvr>
                                        <p:cTn id="97" dur="500"/>
                                        <p:tgtEl>
                                          <p:spTgt spid="52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utoUpdateAnimBg="0"/>
      <p:bldP spid="526339" grpId="0" autoUpdateAnimBg="0"/>
      <p:bldP spid="526340" grpId="0" autoUpdateAnimBg="0"/>
      <p:bldP spid="526341" grpId="0" autoUpdateAnimBg="0"/>
      <p:bldP spid="526342" grpId="0" autoUpdateAnimBg="0"/>
      <p:bldP spid="526343" grpId="0" autoUpdateAnimBg="0"/>
      <p:bldP spid="526344" grpId="0" autoUpdateAnimBg="0"/>
      <p:bldP spid="526345" grpId="0" autoUpdateAnimBg="0"/>
      <p:bldP spid="526346" grpId="0" autoUpdateAnimBg="0"/>
      <p:bldP spid="526347" grpId="0" autoUpdateAnimBg="0"/>
      <p:bldP spid="526351" grpId="0" autoUpdateAnimBg="0"/>
      <p:bldP spid="526352" grpId="0" autoUpdateAnimBg="0"/>
      <p:bldP spid="526353" grpId="0" autoUpdateAnimBg="0"/>
      <p:bldP spid="526354" grpId="0" autoUpdateAnimBg="0"/>
      <p:bldP spid="52635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ext Box 2"/>
          <p:cNvSpPr txBox="1">
            <a:spLocks noChangeArrowheads="1"/>
          </p:cNvSpPr>
          <p:nvPr/>
        </p:nvSpPr>
        <p:spPr bwMode="auto">
          <a:xfrm>
            <a:off x="915988" y="1241425"/>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3333FF"/>
                </a:solidFill>
                <a:latin typeface="Times New Roman" panose="02020603050405020304" pitchFamily="18" charset="0"/>
                <a:ea typeface="楷体_GB2312" pitchFamily="49" charset="-122"/>
              </a:rPr>
              <a:t>c.</a:t>
            </a:r>
            <a:r>
              <a:rPr kumimoji="1" lang="zh-CN" altLang="en-US" sz="2400">
                <a:solidFill>
                  <a:srgbClr val="3333FF"/>
                </a:solidFill>
                <a:latin typeface="Times New Roman" panose="02020603050405020304" pitchFamily="18" charset="0"/>
                <a:ea typeface="楷体_GB2312" pitchFamily="49" charset="-122"/>
              </a:rPr>
              <a:t>混和原变量的吸收</a:t>
            </a:r>
          </a:p>
        </p:txBody>
      </p:sp>
      <p:graphicFrame>
        <p:nvGraphicFramePr>
          <p:cNvPr id="528387" name="Object 3"/>
          <p:cNvGraphicFramePr>
            <a:graphicFrameLocks noChangeAspect="1"/>
          </p:cNvGraphicFramePr>
          <p:nvPr/>
        </p:nvGraphicFramePr>
        <p:xfrm>
          <a:off x="4089400" y="1123950"/>
          <a:ext cx="4660900" cy="614363"/>
        </p:xfrm>
        <a:graphic>
          <a:graphicData uri="http://schemas.openxmlformats.org/presentationml/2006/ole">
            <mc:AlternateContent xmlns:mc="http://schemas.openxmlformats.org/markup-compatibility/2006">
              <mc:Choice xmlns:v="urn:schemas-microsoft-com:vml" Requires="v">
                <p:oleObj spid="_x0000_s12349" name="Equation" r:id="rId3" imgW="1624895" imgH="215806" progId="Equation.DSMT4">
                  <p:embed/>
                </p:oleObj>
              </mc:Choice>
              <mc:Fallback>
                <p:oleObj name="Equation" r:id="rId3" imgW="1624895" imgH="21580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1123950"/>
                        <a:ext cx="46609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8" name="Text Box 4"/>
          <p:cNvSpPr txBox="1">
            <a:spLocks noChangeArrowheads="1"/>
          </p:cNvSpPr>
          <p:nvPr/>
        </p:nvSpPr>
        <p:spPr bwMode="auto">
          <a:xfrm>
            <a:off x="1244600" y="1865313"/>
            <a:ext cx="149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证明：</a:t>
            </a:r>
          </a:p>
        </p:txBody>
      </p:sp>
      <p:graphicFrame>
        <p:nvGraphicFramePr>
          <p:cNvPr id="528389" name="Object 5"/>
          <p:cNvGraphicFramePr>
            <a:graphicFrameLocks noChangeAspect="1"/>
          </p:cNvGraphicFramePr>
          <p:nvPr/>
        </p:nvGraphicFramePr>
        <p:xfrm>
          <a:off x="2468563" y="1806575"/>
          <a:ext cx="4135437" cy="1139825"/>
        </p:xfrm>
        <a:graphic>
          <a:graphicData uri="http://schemas.openxmlformats.org/presentationml/2006/ole">
            <mc:AlternateContent xmlns:mc="http://schemas.openxmlformats.org/markup-compatibility/2006">
              <mc:Choice xmlns:v="urn:schemas-microsoft-com:vml" Requires="v">
                <p:oleObj spid="_x0000_s12350" name="Equation" r:id="rId5" imgW="1562100" imgH="431800" progId="Equation.DSMT4">
                  <p:embed/>
                </p:oleObj>
              </mc:Choice>
              <mc:Fallback>
                <p:oleObj name="Equation" r:id="rId5" imgW="15621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8563" y="1806575"/>
                        <a:ext cx="413543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90" name="Text Box 6"/>
          <p:cNvSpPr txBox="1">
            <a:spLocks noChangeArrowheads="1"/>
          </p:cNvSpPr>
          <p:nvPr/>
        </p:nvSpPr>
        <p:spPr bwMode="auto">
          <a:xfrm>
            <a:off x="1244600" y="4219575"/>
            <a:ext cx="14986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CC66"/>
                </a:solidFill>
                <a:latin typeface="Times New Roman" panose="02020603050405020304" pitchFamily="18" charset="0"/>
                <a:ea typeface="楷体_GB2312" pitchFamily="49" charset="-122"/>
              </a:rPr>
              <a:t>例如：</a:t>
            </a:r>
          </a:p>
        </p:txBody>
      </p:sp>
      <p:sp>
        <p:nvSpPr>
          <p:cNvPr id="528400" name="Oval 16"/>
          <p:cNvSpPr>
            <a:spLocks noChangeArrowheads="1"/>
          </p:cNvSpPr>
          <p:nvPr/>
        </p:nvSpPr>
        <p:spPr bwMode="auto">
          <a:xfrm>
            <a:off x="2805113" y="4835525"/>
            <a:ext cx="2652712" cy="6350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28401" name="Oval 17"/>
          <p:cNvSpPr>
            <a:spLocks noChangeArrowheads="1"/>
          </p:cNvSpPr>
          <p:nvPr/>
        </p:nvSpPr>
        <p:spPr bwMode="auto">
          <a:xfrm>
            <a:off x="2466975" y="4171950"/>
            <a:ext cx="1728788" cy="61595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28402" name="Group 18"/>
          <p:cNvGrpSpPr>
            <a:grpSpLocks/>
          </p:cNvGrpSpPr>
          <p:nvPr/>
        </p:nvGrpSpPr>
        <p:grpSpPr bwMode="auto">
          <a:xfrm>
            <a:off x="4676775" y="5387975"/>
            <a:ext cx="2557463" cy="735013"/>
            <a:chOff x="2946" y="3533"/>
            <a:chExt cx="1611" cy="463"/>
          </a:xfrm>
        </p:grpSpPr>
        <p:sp>
          <p:nvSpPr>
            <p:cNvPr id="12307" name="Oval 19"/>
            <p:cNvSpPr>
              <a:spLocks noChangeArrowheads="1"/>
            </p:cNvSpPr>
            <p:nvPr/>
          </p:nvSpPr>
          <p:spPr bwMode="auto">
            <a:xfrm>
              <a:off x="2946" y="3631"/>
              <a:ext cx="447" cy="279"/>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308" name="Oval 20"/>
            <p:cNvSpPr>
              <a:spLocks noChangeArrowheads="1"/>
            </p:cNvSpPr>
            <p:nvPr/>
          </p:nvSpPr>
          <p:spPr bwMode="auto">
            <a:xfrm>
              <a:off x="3781" y="3533"/>
              <a:ext cx="776" cy="463"/>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800">
                  <a:latin typeface="Times New Roman" panose="02020603050405020304" pitchFamily="18" charset="0"/>
                  <a:ea typeface="楷体_GB2312" pitchFamily="49" charset="-122"/>
                </a:rPr>
                <a:t>吸收</a:t>
              </a:r>
            </a:p>
          </p:txBody>
        </p:sp>
        <p:sp>
          <p:nvSpPr>
            <p:cNvPr id="12309" name="Line 21"/>
            <p:cNvSpPr>
              <a:spLocks noChangeShapeType="1"/>
            </p:cNvSpPr>
            <p:nvPr/>
          </p:nvSpPr>
          <p:spPr bwMode="auto">
            <a:xfrm>
              <a:off x="3430" y="3784"/>
              <a:ext cx="350" cy="79"/>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aphicFrame>
        <p:nvGraphicFramePr>
          <p:cNvPr id="528406" name="Object 22"/>
          <p:cNvGraphicFramePr>
            <a:graphicFrameLocks noChangeAspect="1"/>
          </p:cNvGraphicFramePr>
          <p:nvPr>
            <p:extLst>
              <p:ext uri="{D42A27DB-BD31-4B8C-83A1-F6EECF244321}">
                <p14:modId xmlns:p14="http://schemas.microsoft.com/office/powerpoint/2010/main" val="1372958867"/>
              </p:ext>
            </p:extLst>
          </p:nvPr>
        </p:nvGraphicFramePr>
        <p:xfrm>
          <a:off x="2468563" y="2884488"/>
          <a:ext cx="4454525" cy="606425"/>
        </p:xfrm>
        <a:graphic>
          <a:graphicData uri="http://schemas.openxmlformats.org/presentationml/2006/ole">
            <mc:AlternateContent xmlns:mc="http://schemas.openxmlformats.org/markup-compatibility/2006">
              <mc:Choice xmlns:v="urn:schemas-microsoft-com:vml" Requires="v">
                <p:oleObj spid="_x0000_s12351" name="Equation" r:id="rId7" imgW="1587240" imgH="215640" progId="Equation.DSMT4">
                  <p:embed/>
                </p:oleObj>
              </mc:Choice>
              <mc:Fallback>
                <p:oleObj name="Equation" r:id="rId7" imgW="1587240" imgH="215640" progId="Equation.DSMT4">
                  <p:embed/>
                  <p:pic>
                    <p:nvPicPr>
                      <p:cNvPr id="0" name="Object 22"/>
                      <p:cNvPicPr>
                        <a:picLocks noChangeAspect="1" noChangeArrowheads="1"/>
                      </p:cNvPicPr>
                      <p:nvPr/>
                    </p:nvPicPr>
                    <p:blipFill>
                      <a:blip r:embed="rId8"/>
                      <a:srcRect/>
                      <a:stretch>
                        <a:fillRect/>
                      </a:stretch>
                    </p:blipFill>
                    <p:spPr bwMode="auto">
                      <a:xfrm>
                        <a:off x="2468563" y="2884488"/>
                        <a:ext cx="445452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8407" name="Object 23"/>
          <p:cNvGraphicFramePr>
            <a:graphicFrameLocks noChangeAspect="1"/>
          </p:cNvGraphicFramePr>
          <p:nvPr/>
        </p:nvGraphicFramePr>
        <p:xfrm>
          <a:off x="2468563" y="3498850"/>
          <a:ext cx="1960562" cy="606425"/>
        </p:xfrm>
        <a:graphic>
          <a:graphicData uri="http://schemas.openxmlformats.org/presentationml/2006/ole">
            <mc:AlternateContent xmlns:mc="http://schemas.openxmlformats.org/markup-compatibility/2006">
              <mc:Choice xmlns:v="urn:schemas-microsoft-com:vml" Requires="v">
                <p:oleObj spid="_x0000_s12352" name="Equation" r:id="rId9" imgW="698197" imgH="215806" progId="Equation.DSMT4">
                  <p:embed/>
                </p:oleObj>
              </mc:Choice>
              <mc:Fallback>
                <p:oleObj name="Equation" r:id="rId9" imgW="698197" imgH="215806"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8563" y="3498850"/>
                        <a:ext cx="1960562"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8408" name="Object 24"/>
          <p:cNvGraphicFramePr>
            <a:graphicFrameLocks noChangeAspect="1"/>
          </p:cNvGraphicFramePr>
          <p:nvPr/>
        </p:nvGraphicFramePr>
        <p:xfrm>
          <a:off x="2471738" y="4138613"/>
          <a:ext cx="2922587" cy="606425"/>
        </p:xfrm>
        <a:graphic>
          <a:graphicData uri="http://schemas.openxmlformats.org/presentationml/2006/ole">
            <mc:AlternateContent xmlns:mc="http://schemas.openxmlformats.org/markup-compatibility/2006">
              <mc:Choice xmlns:v="urn:schemas-microsoft-com:vml" Requires="v">
                <p:oleObj spid="_x0000_s12353" name="Equation" r:id="rId11" imgW="1040948" imgH="215806" progId="Equation.DSMT4">
                  <p:embed/>
                </p:oleObj>
              </mc:Choice>
              <mc:Fallback>
                <p:oleObj name="Equation" r:id="rId11" imgW="1040948" imgH="215806"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1738" y="4138613"/>
                        <a:ext cx="29225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8409" name="Object 25"/>
          <p:cNvGraphicFramePr>
            <a:graphicFrameLocks noChangeAspect="1"/>
          </p:cNvGraphicFramePr>
          <p:nvPr/>
        </p:nvGraphicFramePr>
        <p:xfrm>
          <a:off x="2471738" y="4786313"/>
          <a:ext cx="4206875" cy="606425"/>
        </p:xfrm>
        <a:graphic>
          <a:graphicData uri="http://schemas.openxmlformats.org/presentationml/2006/ole">
            <mc:AlternateContent xmlns:mc="http://schemas.openxmlformats.org/markup-compatibility/2006">
              <mc:Choice xmlns:v="urn:schemas-microsoft-com:vml" Requires="v">
                <p:oleObj spid="_x0000_s12354" name="Equation" r:id="rId13" imgW="1497950" imgH="215806" progId="Equation.DSMT4">
                  <p:embed/>
                </p:oleObj>
              </mc:Choice>
              <mc:Fallback>
                <p:oleObj name="Equation" r:id="rId13" imgW="1497950" imgH="215806"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1738" y="4786313"/>
                        <a:ext cx="42068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8410" name="Object 26"/>
          <p:cNvGraphicFramePr>
            <a:graphicFrameLocks noChangeAspect="1"/>
          </p:cNvGraphicFramePr>
          <p:nvPr/>
        </p:nvGraphicFramePr>
        <p:xfrm>
          <a:off x="2471738" y="5403850"/>
          <a:ext cx="2959100" cy="606425"/>
        </p:xfrm>
        <a:graphic>
          <a:graphicData uri="http://schemas.openxmlformats.org/presentationml/2006/ole">
            <mc:AlternateContent xmlns:mc="http://schemas.openxmlformats.org/markup-compatibility/2006">
              <mc:Choice xmlns:v="urn:schemas-microsoft-com:vml" Requires="v">
                <p:oleObj spid="_x0000_s12355" name="Equation" r:id="rId15" imgW="1053643" imgH="215806" progId="Equation.DSMT4">
                  <p:embed/>
                </p:oleObj>
              </mc:Choice>
              <mc:Fallback>
                <p:oleObj name="Equation" r:id="rId15" imgW="1053643" imgH="215806"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1738" y="5403850"/>
                        <a:ext cx="29591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8411" name="Object 27"/>
          <p:cNvGraphicFramePr>
            <a:graphicFrameLocks noChangeAspect="1"/>
          </p:cNvGraphicFramePr>
          <p:nvPr/>
        </p:nvGraphicFramePr>
        <p:xfrm>
          <a:off x="2471738" y="5975350"/>
          <a:ext cx="1960562" cy="606425"/>
        </p:xfrm>
        <a:graphic>
          <a:graphicData uri="http://schemas.openxmlformats.org/presentationml/2006/ole">
            <mc:AlternateContent xmlns:mc="http://schemas.openxmlformats.org/markup-compatibility/2006">
              <mc:Choice xmlns:v="urn:schemas-microsoft-com:vml" Requires="v">
                <p:oleObj spid="_x0000_s12356" name="Equation" r:id="rId17" imgW="698197" imgH="215806" progId="Equation.DSMT4">
                  <p:embed/>
                </p:oleObj>
              </mc:Choice>
              <mc:Fallback>
                <p:oleObj name="Equation" r:id="rId17" imgW="698197" imgH="215806"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1738" y="5975350"/>
                        <a:ext cx="1960562"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21"/>
          <p:cNvSpPr txBox="1">
            <a:spLocks noChangeArrowheads="1"/>
          </p:cNvSpPr>
          <p:nvPr/>
        </p:nvSpPr>
        <p:spPr bwMode="auto">
          <a:xfrm>
            <a:off x="219075" y="120650"/>
            <a:ext cx="5254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1.1</a:t>
            </a:r>
            <a:r>
              <a:rPr kumimoji="1" lang="zh-CN" altLang="en-US" sz="2400">
                <a:solidFill>
                  <a:srgbClr val="CC0000"/>
                </a:solidFill>
                <a:latin typeface="Times New Roman" panose="02020603050405020304" pitchFamily="18" charset="0"/>
                <a:ea typeface="楷体_GB2312" pitchFamily="49" charset="-122"/>
              </a:rPr>
              <a:t>　逻辑代数的基本定律和恒等式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wipe(up)">
                                      <p:cBhvr>
                                        <p:cTn id="7" dur="500"/>
                                        <p:tgtEl>
                                          <p:spTgt spid="528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2838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2838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28389"/>
                                        </p:tgtEl>
                                        <p:attrNameLst>
                                          <p:attrName>style.visibility</p:attrName>
                                        </p:attrNameLst>
                                      </p:cBhvr>
                                      <p:to>
                                        <p:strVal val="visible"/>
                                      </p:to>
                                    </p:set>
                                    <p:animEffect transition="in" filter="wipe(up)">
                                      <p:cBhvr>
                                        <p:cTn id="20" dur="500"/>
                                        <p:tgtEl>
                                          <p:spTgt spid="5283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28406"/>
                                        </p:tgtEl>
                                        <p:attrNameLst>
                                          <p:attrName>style.visibility</p:attrName>
                                        </p:attrNameLst>
                                      </p:cBhvr>
                                      <p:to>
                                        <p:strVal val="visible"/>
                                      </p:to>
                                    </p:set>
                                    <p:animEffect transition="in" filter="wipe(left)">
                                      <p:cBhvr>
                                        <p:cTn id="25" dur="500"/>
                                        <p:tgtEl>
                                          <p:spTgt spid="5284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28407"/>
                                        </p:tgtEl>
                                        <p:attrNameLst>
                                          <p:attrName>style.visibility</p:attrName>
                                        </p:attrNameLst>
                                      </p:cBhvr>
                                      <p:to>
                                        <p:strVal val="visible"/>
                                      </p:to>
                                    </p:set>
                                    <p:animEffect transition="in" filter="wipe(left)">
                                      <p:cBhvr>
                                        <p:cTn id="30" dur="500"/>
                                        <p:tgtEl>
                                          <p:spTgt spid="5284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839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2840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528401"/>
                                        </p:tgtEl>
                                        <p:attrNameLst>
                                          <p:attrName>style.visibility</p:attrName>
                                        </p:attrNameLst>
                                      </p:cBhvr>
                                      <p:to>
                                        <p:strVal val="visible"/>
                                      </p:to>
                                    </p:set>
                                    <p:anim calcmode="lin" valueType="num">
                                      <p:cBhvr>
                                        <p:cTn id="43" dur="5000" fill="hold"/>
                                        <p:tgtEl>
                                          <p:spTgt spid="528401"/>
                                        </p:tgtEl>
                                        <p:attrNameLst>
                                          <p:attrName>ppt_w</p:attrName>
                                        </p:attrNameLst>
                                      </p:cBhvr>
                                      <p:tavLst>
                                        <p:tav tm="0" fmla="#ppt_w*sin(2.5*pi*$)">
                                          <p:val>
                                            <p:fltVal val="0"/>
                                          </p:val>
                                        </p:tav>
                                        <p:tav tm="100000">
                                          <p:val>
                                            <p:fltVal val="1"/>
                                          </p:val>
                                        </p:tav>
                                      </p:tavLst>
                                    </p:anim>
                                    <p:anim calcmode="lin" valueType="num">
                                      <p:cBhvr>
                                        <p:cTn id="44" dur="5000" fill="hold"/>
                                        <p:tgtEl>
                                          <p:spTgt spid="528401"/>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28409"/>
                                        </p:tgtEl>
                                        <p:attrNameLst>
                                          <p:attrName>style.visibility</p:attrName>
                                        </p:attrNameLst>
                                      </p:cBhvr>
                                      <p:to>
                                        <p:strVal val="visible"/>
                                      </p:to>
                                    </p:set>
                                    <p:animEffect transition="in" filter="wipe(left)">
                                      <p:cBhvr>
                                        <p:cTn id="49" dur="500"/>
                                        <p:tgtEl>
                                          <p:spTgt spid="528409"/>
                                        </p:tgtEl>
                                      </p:cBhvr>
                                    </p:animEffect>
                                  </p:childTnLst>
                                </p:cTn>
                              </p:par>
                            </p:childTnLst>
                          </p:cTn>
                        </p:par>
                        <p:par>
                          <p:cTn id="50" fill="hold" nodeType="afterGroup">
                            <p:stCondLst>
                              <p:cond delay="500"/>
                            </p:stCondLst>
                            <p:childTnLst>
                              <p:par>
                                <p:cTn id="51" presetID="23" presetClass="entr" presetSubtype="16" fill="hold" grpId="0" nodeType="afterEffect">
                                  <p:stCondLst>
                                    <p:cond delay="0"/>
                                  </p:stCondLst>
                                  <p:childTnLst>
                                    <p:set>
                                      <p:cBhvr>
                                        <p:cTn id="52" dur="1" fill="hold">
                                          <p:stCondLst>
                                            <p:cond delay="0"/>
                                          </p:stCondLst>
                                        </p:cTn>
                                        <p:tgtEl>
                                          <p:spTgt spid="528400"/>
                                        </p:tgtEl>
                                        <p:attrNameLst>
                                          <p:attrName>style.visibility</p:attrName>
                                        </p:attrNameLst>
                                      </p:cBhvr>
                                      <p:to>
                                        <p:strVal val="visible"/>
                                      </p:to>
                                    </p:set>
                                    <p:anim calcmode="lin" valueType="num">
                                      <p:cBhvr>
                                        <p:cTn id="53" dur="500" fill="hold"/>
                                        <p:tgtEl>
                                          <p:spTgt spid="528400"/>
                                        </p:tgtEl>
                                        <p:attrNameLst>
                                          <p:attrName>ppt_w</p:attrName>
                                        </p:attrNameLst>
                                      </p:cBhvr>
                                      <p:tavLst>
                                        <p:tav tm="0">
                                          <p:val>
                                            <p:fltVal val="0"/>
                                          </p:val>
                                        </p:tav>
                                        <p:tav tm="100000">
                                          <p:val>
                                            <p:strVal val="#ppt_w"/>
                                          </p:val>
                                        </p:tav>
                                      </p:tavLst>
                                    </p:anim>
                                    <p:anim calcmode="lin" valueType="num">
                                      <p:cBhvr>
                                        <p:cTn id="54" dur="500" fill="hold"/>
                                        <p:tgtEl>
                                          <p:spTgt spid="528400"/>
                                        </p:tgtEl>
                                        <p:attrNameLst>
                                          <p:attrName>ppt_h</p:attrName>
                                        </p:attrNameLst>
                                      </p:cBhvr>
                                      <p:tavLst>
                                        <p:tav tm="0">
                                          <p:val>
                                            <p:fltVal val="0"/>
                                          </p:val>
                                        </p:tav>
                                        <p:tav tm="100000">
                                          <p:val>
                                            <p:strVal val="#ppt_h"/>
                                          </p:val>
                                        </p:tav>
                                      </p:tavLst>
                                    </p:anim>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528410"/>
                                        </p:tgtEl>
                                        <p:attrNameLst>
                                          <p:attrName>style.visibility</p:attrName>
                                        </p:attrNameLst>
                                      </p:cBhvr>
                                      <p:to>
                                        <p:strVal val="visible"/>
                                      </p:to>
                                    </p:set>
                                    <p:animEffect transition="in" filter="wipe(left)">
                                      <p:cBhvr>
                                        <p:cTn id="58" dur="500"/>
                                        <p:tgtEl>
                                          <p:spTgt spid="528410"/>
                                        </p:tgtEl>
                                      </p:cBhvr>
                                    </p:animEffect>
                                  </p:childTnLst>
                                </p:cTn>
                              </p:par>
                            </p:childTnLst>
                          </p:cTn>
                        </p:par>
                        <p:par>
                          <p:cTn id="59" fill="hold" nodeType="afterGroup">
                            <p:stCondLst>
                              <p:cond delay="1500"/>
                            </p:stCondLst>
                            <p:childTnLst>
                              <p:par>
                                <p:cTn id="60" presetID="22" presetClass="entr" presetSubtype="8" fill="hold" nodeType="afterEffect">
                                  <p:stCondLst>
                                    <p:cond delay="0"/>
                                  </p:stCondLst>
                                  <p:childTnLst>
                                    <p:set>
                                      <p:cBhvr>
                                        <p:cTn id="61" dur="1" fill="hold">
                                          <p:stCondLst>
                                            <p:cond delay="0"/>
                                          </p:stCondLst>
                                        </p:cTn>
                                        <p:tgtEl>
                                          <p:spTgt spid="528411"/>
                                        </p:tgtEl>
                                        <p:attrNameLst>
                                          <p:attrName>style.visibility</p:attrName>
                                        </p:attrNameLst>
                                      </p:cBhvr>
                                      <p:to>
                                        <p:strVal val="visible"/>
                                      </p:to>
                                    </p:set>
                                    <p:animEffect transition="in" filter="wipe(left)">
                                      <p:cBhvr>
                                        <p:cTn id="62" dur="500"/>
                                        <p:tgtEl>
                                          <p:spTgt spid="5284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28402"/>
                                        </p:tgtEl>
                                        <p:attrNameLst>
                                          <p:attrName>style.visibility</p:attrName>
                                        </p:attrNameLst>
                                      </p:cBhvr>
                                      <p:to>
                                        <p:strVal val="visible"/>
                                      </p:to>
                                    </p:set>
                                    <p:animEffect transition="in" filter="wipe(left)">
                                      <p:cBhvr>
                                        <p:cTn id="67" dur="500"/>
                                        <p:tgtEl>
                                          <p:spTgt spid="528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utoUpdateAnimBg="0"/>
      <p:bldP spid="528388" grpId="0" autoUpdateAnimBg="0"/>
      <p:bldP spid="528390" grpId="0" autoUpdateAnimBg="0"/>
      <p:bldP spid="528400" grpId="0" animBg="1"/>
      <p:bldP spid="5284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ext Box 2"/>
          <p:cNvSpPr txBox="1">
            <a:spLocks noChangeArrowheads="1"/>
          </p:cNvSpPr>
          <p:nvPr/>
        </p:nvSpPr>
        <p:spPr bwMode="auto">
          <a:xfrm>
            <a:off x="714375" y="2736850"/>
            <a:ext cx="265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ea typeface="楷体_GB2312" pitchFamily="49" charset="-122"/>
              </a:rPr>
              <a:t>列真值表证明：</a:t>
            </a:r>
          </a:p>
        </p:txBody>
      </p:sp>
      <p:graphicFrame>
        <p:nvGraphicFramePr>
          <p:cNvPr id="529411" name="Object 3"/>
          <p:cNvGraphicFramePr>
            <a:graphicFrameLocks noChangeAspect="1"/>
          </p:cNvGraphicFramePr>
          <p:nvPr/>
        </p:nvGraphicFramePr>
        <p:xfrm>
          <a:off x="1584325" y="1916113"/>
          <a:ext cx="2317750" cy="569912"/>
        </p:xfrm>
        <a:graphic>
          <a:graphicData uri="http://schemas.openxmlformats.org/presentationml/2006/ole">
            <mc:AlternateContent xmlns:mc="http://schemas.openxmlformats.org/markup-compatibility/2006">
              <mc:Choice xmlns:v="urn:schemas-microsoft-com:vml" Requires="v">
                <p:oleObj spid="_x0000_s13412" name="Equation" r:id="rId3" imgW="825500" imgH="203200" progId="Equation.DSMT4">
                  <p:embed/>
                </p:oleObj>
              </mc:Choice>
              <mc:Fallback>
                <p:oleObj name="Equation" r:id="rId3" imgW="825500" imgH="203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1916113"/>
                        <a:ext cx="231775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12" name="Object 4"/>
          <p:cNvGraphicFramePr>
            <a:graphicFrameLocks noChangeAspect="1"/>
          </p:cNvGraphicFramePr>
          <p:nvPr/>
        </p:nvGraphicFramePr>
        <p:xfrm>
          <a:off x="4824413" y="1916113"/>
          <a:ext cx="2317750" cy="569912"/>
        </p:xfrm>
        <a:graphic>
          <a:graphicData uri="http://schemas.openxmlformats.org/presentationml/2006/ole">
            <mc:AlternateContent xmlns:mc="http://schemas.openxmlformats.org/markup-compatibility/2006">
              <mc:Choice xmlns:v="urn:schemas-microsoft-com:vml" Requires="v">
                <p:oleObj spid="_x0000_s13413" name="Equation" r:id="rId5" imgW="825500" imgH="203200" progId="Equation.DSMT4">
                  <p:embed/>
                </p:oleObj>
              </mc:Choice>
              <mc:Fallback>
                <p:oleObj name="Equation" r:id="rId5" imgW="8255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4413" y="1916113"/>
                        <a:ext cx="231775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9413" name="Group 5"/>
          <p:cNvGrpSpPr>
            <a:grpSpLocks/>
          </p:cNvGrpSpPr>
          <p:nvPr/>
        </p:nvGrpSpPr>
        <p:grpSpPr bwMode="auto">
          <a:xfrm>
            <a:off x="1763610" y="3500410"/>
            <a:ext cx="5492750" cy="2316163"/>
            <a:chOff x="1723" y="2067"/>
            <a:chExt cx="3460" cy="1459"/>
          </a:xfrm>
        </p:grpSpPr>
        <p:sp>
          <p:nvSpPr>
            <p:cNvPr id="13322" name="Rectangle 8"/>
            <p:cNvSpPr>
              <a:spLocks noChangeArrowheads="1"/>
            </p:cNvSpPr>
            <p:nvPr/>
          </p:nvSpPr>
          <p:spPr bwMode="auto">
            <a:xfrm>
              <a:off x="1881" y="2162"/>
              <a:ext cx="3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dirty="0" smtClean="0">
                  <a:solidFill>
                    <a:srgbClr val="000000"/>
                  </a:solidFill>
                  <a:latin typeface="Times New Roman" panose="02020603050405020304" pitchFamily="18" charset="0"/>
                  <a:ea typeface="楷体_GB2312" pitchFamily="49" charset="-122"/>
                </a:rPr>
                <a:t>A  B</a:t>
              </a:r>
              <a:endParaRPr kumimoji="1" lang="en-US" altLang="zh-CN" sz="2400" dirty="0">
                <a:solidFill>
                  <a:schemeClr val="hlink"/>
                </a:solidFill>
                <a:latin typeface="Times New Roman" panose="02020603050405020304" pitchFamily="18" charset="0"/>
                <a:ea typeface="楷体_GB2312" pitchFamily="49" charset="-122"/>
              </a:endParaRPr>
            </a:p>
          </p:txBody>
        </p:sp>
        <p:sp>
          <p:nvSpPr>
            <p:cNvPr id="13325" name="Line 11"/>
            <p:cNvSpPr>
              <a:spLocks noChangeShapeType="1"/>
            </p:cNvSpPr>
            <p:nvPr/>
          </p:nvSpPr>
          <p:spPr bwMode="auto">
            <a:xfrm>
              <a:off x="1723" y="2067"/>
              <a:ext cx="6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12"/>
            <p:cNvSpPr>
              <a:spLocks noChangeShapeType="1"/>
            </p:cNvSpPr>
            <p:nvPr/>
          </p:nvSpPr>
          <p:spPr bwMode="auto">
            <a:xfrm>
              <a:off x="2371" y="2067"/>
              <a:ext cx="6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3"/>
            <p:cNvSpPr>
              <a:spLocks noChangeShapeType="1"/>
            </p:cNvSpPr>
            <p:nvPr/>
          </p:nvSpPr>
          <p:spPr bwMode="auto">
            <a:xfrm>
              <a:off x="3019" y="2067"/>
              <a:ext cx="7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4"/>
            <p:cNvSpPr>
              <a:spLocks noChangeShapeType="1"/>
            </p:cNvSpPr>
            <p:nvPr/>
          </p:nvSpPr>
          <p:spPr bwMode="auto">
            <a:xfrm>
              <a:off x="3811" y="2067"/>
              <a:ext cx="6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5"/>
            <p:cNvSpPr>
              <a:spLocks noChangeShapeType="1"/>
            </p:cNvSpPr>
            <p:nvPr/>
          </p:nvSpPr>
          <p:spPr bwMode="auto">
            <a:xfrm>
              <a:off x="4459" y="2067"/>
              <a:ext cx="7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Rectangle 18"/>
            <p:cNvSpPr>
              <a:spLocks noChangeArrowheads="1"/>
            </p:cNvSpPr>
            <p:nvPr/>
          </p:nvSpPr>
          <p:spPr bwMode="auto">
            <a:xfrm>
              <a:off x="1835" y="2457"/>
              <a:ext cx="39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dirty="0" smtClean="0">
                  <a:solidFill>
                    <a:srgbClr val="000000"/>
                  </a:solidFill>
                  <a:latin typeface="Times New Roman" panose="02020603050405020304" pitchFamily="18" charset="0"/>
                  <a:ea typeface="楷体_GB2312" pitchFamily="49" charset="-122"/>
                </a:rPr>
                <a:t> 0  0</a:t>
              </a:r>
              <a:endParaRPr kumimoji="1" lang="en-US" altLang="zh-CN" sz="3200" dirty="0">
                <a:solidFill>
                  <a:schemeClr val="hlink"/>
                </a:solidFill>
                <a:latin typeface="Times New Roman" panose="02020603050405020304" pitchFamily="18" charset="0"/>
                <a:ea typeface="楷体_GB2312" pitchFamily="49" charset="-122"/>
              </a:endParaRPr>
            </a:p>
          </p:txBody>
        </p:sp>
        <p:sp>
          <p:nvSpPr>
            <p:cNvPr id="13333" name="Rectangle 19"/>
            <p:cNvSpPr>
              <a:spLocks noChangeArrowheads="1"/>
            </p:cNvSpPr>
            <p:nvPr/>
          </p:nvSpPr>
          <p:spPr bwMode="auto">
            <a:xfrm>
              <a:off x="2637" y="245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1</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36" name="Rectangle 22"/>
            <p:cNvSpPr>
              <a:spLocks noChangeArrowheads="1"/>
            </p:cNvSpPr>
            <p:nvPr/>
          </p:nvSpPr>
          <p:spPr bwMode="auto">
            <a:xfrm>
              <a:off x="3332" y="246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1</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39" name="Rectangle 25"/>
            <p:cNvSpPr>
              <a:spLocks noChangeArrowheads="1"/>
            </p:cNvSpPr>
            <p:nvPr/>
          </p:nvSpPr>
          <p:spPr bwMode="auto">
            <a:xfrm>
              <a:off x="1893" y="2718"/>
              <a:ext cx="3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dirty="0" smtClean="0">
                  <a:solidFill>
                    <a:srgbClr val="000000"/>
                  </a:solidFill>
                  <a:latin typeface="Times New Roman" panose="02020603050405020304" pitchFamily="18" charset="0"/>
                  <a:ea typeface="楷体_GB2312" pitchFamily="49" charset="-122"/>
                </a:rPr>
                <a:t>0  1</a:t>
              </a:r>
              <a:endParaRPr kumimoji="1" lang="en-US" altLang="zh-CN" sz="3200" dirty="0">
                <a:solidFill>
                  <a:schemeClr val="hlink"/>
                </a:solidFill>
                <a:latin typeface="Times New Roman" panose="02020603050405020304" pitchFamily="18" charset="0"/>
                <a:ea typeface="楷体_GB2312" pitchFamily="49" charset="-122"/>
              </a:endParaRPr>
            </a:p>
          </p:txBody>
        </p:sp>
        <p:sp>
          <p:nvSpPr>
            <p:cNvPr id="13340" name="Rectangle 26"/>
            <p:cNvSpPr>
              <a:spLocks noChangeArrowheads="1"/>
            </p:cNvSpPr>
            <p:nvPr/>
          </p:nvSpPr>
          <p:spPr bwMode="auto">
            <a:xfrm>
              <a:off x="2637" y="271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1</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43" name="Rectangle 29"/>
            <p:cNvSpPr>
              <a:spLocks noChangeArrowheads="1"/>
            </p:cNvSpPr>
            <p:nvPr/>
          </p:nvSpPr>
          <p:spPr bwMode="auto">
            <a:xfrm>
              <a:off x="3332" y="273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1</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46" name="Rectangle 32"/>
            <p:cNvSpPr>
              <a:spLocks noChangeArrowheads="1"/>
            </p:cNvSpPr>
            <p:nvPr/>
          </p:nvSpPr>
          <p:spPr bwMode="auto">
            <a:xfrm>
              <a:off x="1893" y="2980"/>
              <a:ext cx="3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dirty="0" smtClean="0">
                  <a:solidFill>
                    <a:srgbClr val="000000"/>
                  </a:solidFill>
                  <a:latin typeface="Times New Roman" panose="02020603050405020304" pitchFamily="18" charset="0"/>
                  <a:ea typeface="楷体_GB2312" pitchFamily="49" charset="-122"/>
                </a:rPr>
                <a:t>1  0</a:t>
              </a:r>
              <a:endParaRPr kumimoji="1" lang="en-US" altLang="zh-CN" sz="3200" dirty="0">
                <a:solidFill>
                  <a:schemeClr val="hlink"/>
                </a:solidFill>
                <a:latin typeface="Times New Roman" panose="02020603050405020304" pitchFamily="18" charset="0"/>
                <a:ea typeface="楷体_GB2312" pitchFamily="49" charset="-122"/>
              </a:endParaRPr>
            </a:p>
          </p:txBody>
        </p:sp>
        <p:sp>
          <p:nvSpPr>
            <p:cNvPr id="13347" name="Rectangle 33"/>
            <p:cNvSpPr>
              <a:spLocks noChangeArrowheads="1"/>
            </p:cNvSpPr>
            <p:nvPr/>
          </p:nvSpPr>
          <p:spPr bwMode="auto">
            <a:xfrm>
              <a:off x="2637" y="298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1</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50" name="Rectangle 36"/>
            <p:cNvSpPr>
              <a:spLocks noChangeArrowheads="1"/>
            </p:cNvSpPr>
            <p:nvPr/>
          </p:nvSpPr>
          <p:spPr bwMode="auto">
            <a:xfrm>
              <a:off x="3332" y="29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1</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53" name="Rectangle 39"/>
            <p:cNvSpPr>
              <a:spLocks noChangeArrowheads="1"/>
            </p:cNvSpPr>
            <p:nvPr/>
          </p:nvSpPr>
          <p:spPr bwMode="auto">
            <a:xfrm>
              <a:off x="1893" y="3241"/>
              <a:ext cx="3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dirty="0" smtClean="0">
                  <a:solidFill>
                    <a:srgbClr val="000000"/>
                  </a:solidFill>
                  <a:latin typeface="Times New Roman" panose="02020603050405020304" pitchFamily="18" charset="0"/>
                  <a:ea typeface="楷体_GB2312" pitchFamily="49" charset="-122"/>
                </a:rPr>
                <a:t>1  1</a:t>
              </a:r>
              <a:endParaRPr kumimoji="1" lang="en-US" altLang="zh-CN" sz="3200" dirty="0">
                <a:solidFill>
                  <a:schemeClr val="hlink"/>
                </a:solidFill>
                <a:latin typeface="Times New Roman" panose="02020603050405020304" pitchFamily="18" charset="0"/>
                <a:ea typeface="楷体_GB2312" pitchFamily="49" charset="-122"/>
              </a:endParaRPr>
            </a:p>
          </p:txBody>
        </p:sp>
        <p:sp>
          <p:nvSpPr>
            <p:cNvPr id="13354" name="Rectangle 40"/>
            <p:cNvSpPr>
              <a:spLocks noChangeArrowheads="1"/>
            </p:cNvSpPr>
            <p:nvPr/>
          </p:nvSpPr>
          <p:spPr bwMode="auto">
            <a:xfrm>
              <a:off x="2637" y="324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0</a:t>
              </a:r>
              <a:endParaRPr kumimoji="1" lang="en-US" altLang="zh-CN" sz="3200">
                <a:solidFill>
                  <a:srgbClr val="0000FF"/>
                </a:solidFill>
                <a:latin typeface="Times New Roman" panose="02020603050405020304" pitchFamily="18" charset="0"/>
                <a:ea typeface="楷体_GB2312" pitchFamily="49" charset="-122"/>
              </a:endParaRPr>
            </a:p>
          </p:txBody>
        </p:sp>
        <p:sp>
          <p:nvSpPr>
            <p:cNvPr id="13357" name="Rectangle 43"/>
            <p:cNvSpPr>
              <a:spLocks noChangeArrowheads="1"/>
            </p:cNvSpPr>
            <p:nvPr/>
          </p:nvSpPr>
          <p:spPr bwMode="auto">
            <a:xfrm>
              <a:off x="3332" y="325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0000FF"/>
                  </a:solidFill>
                  <a:latin typeface="Times New Roman" panose="02020603050405020304" pitchFamily="18" charset="0"/>
                  <a:ea typeface="楷体_GB2312" pitchFamily="49" charset="-122"/>
                </a:rPr>
                <a:t>0</a:t>
              </a:r>
              <a:endParaRPr kumimoji="1" lang="en-US" altLang="zh-CN" sz="3200">
                <a:solidFill>
                  <a:srgbClr val="0000FF"/>
                </a:solidFill>
                <a:latin typeface="Times New Roman" panose="02020603050405020304" pitchFamily="18" charset="0"/>
                <a:ea typeface="楷体_GB2312" pitchFamily="49" charset="-122"/>
              </a:endParaRPr>
            </a:p>
          </p:txBody>
        </p:sp>
        <p:graphicFrame>
          <p:nvGraphicFramePr>
            <p:cNvPr id="13358" name="Object 44"/>
            <p:cNvGraphicFramePr>
              <a:graphicFrameLocks noChangeAspect="1"/>
            </p:cNvGraphicFramePr>
            <p:nvPr/>
          </p:nvGraphicFramePr>
          <p:xfrm>
            <a:off x="2468" y="2114"/>
            <a:ext cx="471" cy="288"/>
          </p:xfrm>
          <a:graphic>
            <a:graphicData uri="http://schemas.openxmlformats.org/presentationml/2006/ole">
              <mc:AlternateContent xmlns:mc="http://schemas.openxmlformats.org/markup-compatibility/2006">
                <mc:Choice xmlns:v="urn:schemas-microsoft-com:vml" Requires="v">
                  <p:oleObj spid="_x0000_s13414" name="Equation" r:id="rId7" imgW="330057" imgH="203112" progId="Equation.DSMT4">
                    <p:embed/>
                  </p:oleObj>
                </mc:Choice>
                <mc:Fallback>
                  <p:oleObj name="Equation" r:id="rId7" imgW="330057" imgH="203112"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8" y="2114"/>
                          <a:ext cx="4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61" name="Object 47"/>
            <p:cNvGraphicFramePr>
              <a:graphicFrameLocks noChangeAspect="1"/>
            </p:cNvGraphicFramePr>
            <p:nvPr/>
          </p:nvGraphicFramePr>
          <p:xfrm>
            <a:off x="3162" y="2124"/>
            <a:ext cx="571" cy="284"/>
          </p:xfrm>
          <a:graphic>
            <a:graphicData uri="http://schemas.openxmlformats.org/presentationml/2006/ole">
              <mc:AlternateContent xmlns:mc="http://schemas.openxmlformats.org/markup-compatibility/2006">
                <mc:Choice xmlns:v="urn:schemas-microsoft-com:vml" Requires="v">
                  <p:oleObj spid="_x0000_s13415" name="Equation" r:id="rId9" imgW="406048" imgH="203024" progId="Equation.DSMT4">
                    <p:embed/>
                  </p:oleObj>
                </mc:Choice>
                <mc:Fallback>
                  <p:oleObj name="Equation" r:id="rId9" imgW="406048" imgH="203024" progId="Equation.DSMT4">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2" y="2124"/>
                          <a:ext cx="571"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62" name="Rectangle 48"/>
            <p:cNvSpPr>
              <a:spLocks noChangeArrowheads="1"/>
            </p:cNvSpPr>
            <p:nvPr/>
          </p:nvSpPr>
          <p:spPr bwMode="auto">
            <a:xfrm>
              <a:off x="4057" y="245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1</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3" name="Rectangle 49"/>
            <p:cNvSpPr>
              <a:spLocks noChangeArrowheads="1"/>
            </p:cNvSpPr>
            <p:nvPr/>
          </p:nvSpPr>
          <p:spPr bwMode="auto">
            <a:xfrm>
              <a:off x="4057" y="271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0</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4" name="Rectangle 50"/>
            <p:cNvSpPr>
              <a:spLocks noChangeArrowheads="1"/>
            </p:cNvSpPr>
            <p:nvPr/>
          </p:nvSpPr>
          <p:spPr bwMode="auto">
            <a:xfrm>
              <a:off x="4057" y="298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0</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5" name="Rectangle 51"/>
            <p:cNvSpPr>
              <a:spLocks noChangeArrowheads="1"/>
            </p:cNvSpPr>
            <p:nvPr/>
          </p:nvSpPr>
          <p:spPr bwMode="auto">
            <a:xfrm>
              <a:off x="4057" y="324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0</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6" name="Rectangle 52"/>
            <p:cNvSpPr>
              <a:spLocks noChangeArrowheads="1"/>
            </p:cNvSpPr>
            <p:nvPr/>
          </p:nvSpPr>
          <p:spPr bwMode="auto">
            <a:xfrm>
              <a:off x="4777"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1</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7" name="Rectangle 53"/>
            <p:cNvSpPr>
              <a:spLocks noChangeArrowheads="1"/>
            </p:cNvSpPr>
            <p:nvPr/>
          </p:nvSpPr>
          <p:spPr bwMode="auto">
            <a:xfrm>
              <a:off x="4777" y="27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0</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8" name="Rectangle 54"/>
            <p:cNvSpPr>
              <a:spLocks noChangeArrowheads="1"/>
            </p:cNvSpPr>
            <p:nvPr/>
          </p:nvSpPr>
          <p:spPr bwMode="auto">
            <a:xfrm>
              <a:off x="4777" y="29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0</a:t>
              </a:r>
              <a:endParaRPr kumimoji="1" lang="en-US" altLang="zh-CN" sz="3200">
                <a:solidFill>
                  <a:srgbClr val="FF3300"/>
                </a:solidFill>
                <a:latin typeface="Times New Roman" panose="02020603050405020304" pitchFamily="18" charset="0"/>
                <a:ea typeface="楷体_GB2312" pitchFamily="49" charset="-122"/>
              </a:endParaRPr>
            </a:p>
          </p:txBody>
        </p:sp>
        <p:sp>
          <p:nvSpPr>
            <p:cNvPr id="13369" name="Rectangle 55"/>
            <p:cNvSpPr>
              <a:spLocks noChangeArrowheads="1"/>
            </p:cNvSpPr>
            <p:nvPr/>
          </p:nvSpPr>
          <p:spPr bwMode="auto">
            <a:xfrm>
              <a:off x="4777" y="325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solidFill>
                    <a:srgbClr val="FF3300"/>
                  </a:solidFill>
                  <a:latin typeface="Times New Roman" panose="02020603050405020304" pitchFamily="18" charset="0"/>
                  <a:ea typeface="楷体_GB2312" pitchFamily="49" charset="-122"/>
                </a:rPr>
                <a:t>0</a:t>
              </a:r>
              <a:endParaRPr kumimoji="1" lang="en-US" altLang="zh-CN" sz="3200">
                <a:solidFill>
                  <a:srgbClr val="FF3300"/>
                </a:solidFill>
                <a:latin typeface="Times New Roman" panose="02020603050405020304" pitchFamily="18" charset="0"/>
                <a:ea typeface="楷体_GB2312" pitchFamily="49" charset="-122"/>
              </a:endParaRPr>
            </a:p>
          </p:txBody>
        </p:sp>
        <p:graphicFrame>
          <p:nvGraphicFramePr>
            <p:cNvPr id="13370" name="Object 56"/>
            <p:cNvGraphicFramePr>
              <a:graphicFrameLocks noChangeAspect="1"/>
            </p:cNvGraphicFramePr>
            <p:nvPr/>
          </p:nvGraphicFramePr>
          <p:xfrm>
            <a:off x="3837" y="2104"/>
            <a:ext cx="577" cy="324"/>
          </p:xfrm>
          <a:graphic>
            <a:graphicData uri="http://schemas.openxmlformats.org/presentationml/2006/ole">
              <mc:AlternateContent xmlns:mc="http://schemas.openxmlformats.org/markup-compatibility/2006">
                <mc:Choice xmlns:v="urn:schemas-microsoft-com:vml" Requires="v">
                  <p:oleObj spid="_x0000_s13416" name="Equation" r:id="rId11" imgW="393529" imgH="203112" progId="Equation.DSMT4">
                    <p:embed/>
                  </p:oleObj>
                </mc:Choice>
                <mc:Fallback>
                  <p:oleObj name="Equation" r:id="rId11" imgW="393529" imgH="203112" progId="Equation.DSMT4">
                    <p:embed/>
                    <p:pic>
                      <p:nvPicPr>
                        <p:cNvPr id="0"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7" y="2104"/>
                          <a:ext cx="577"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71" name="Object 57"/>
            <p:cNvGraphicFramePr>
              <a:graphicFrameLocks noChangeAspect="1"/>
            </p:cNvGraphicFramePr>
            <p:nvPr/>
          </p:nvGraphicFramePr>
          <p:xfrm>
            <a:off x="4565" y="2108"/>
            <a:ext cx="507" cy="312"/>
          </p:xfrm>
          <a:graphic>
            <a:graphicData uri="http://schemas.openxmlformats.org/presentationml/2006/ole">
              <mc:AlternateContent xmlns:mc="http://schemas.openxmlformats.org/markup-compatibility/2006">
                <mc:Choice xmlns:v="urn:schemas-microsoft-com:vml" Requires="v">
                  <p:oleObj spid="_x0000_s13417" name="Equation" r:id="rId13" imgW="330057" imgH="203112" progId="Equation.DSMT4">
                    <p:embed/>
                  </p:oleObj>
                </mc:Choice>
                <mc:Fallback>
                  <p:oleObj name="Equation" r:id="rId13" imgW="330057" imgH="203112" progId="Equation.DSMT4">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5" y="2108"/>
                          <a:ext cx="50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72" name="Line 58"/>
            <p:cNvSpPr>
              <a:spLocks noChangeShapeType="1"/>
            </p:cNvSpPr>
            <p:nvPr/>
          </p:nvSpPr>
          <p:spPr bwMode="auto">
            <a:xfrm>
              <a:off x="5175" y="2067"/>
              <a:ext cx="0" cy="14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3" name="Line 59"/>
            <p:cNvSpPr>
              <a:spLocks noChangeShapeType="1"/>
            </p:cNvSpPr>
            <p:nvPr/>
          </p:nvSpPr>
          <p:spPr bwMode="auto">
            <a:xfrm>
              <a:off x="1723" y="3498"/>
              <a:ext cx="34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4" name="Line 60"/>
            <p:cNvSpPr>
              <a:spLocks noChangeShapeType="1"/>
            </p:cNvSpPr>
            <p:nvPr/>
          </p:nvSpPr>
          <p:spPr bwMode="auto">
            <a:xfrm>
              <a:off x="1723" y="2067"/>
              <a:ext cx="34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5" name="Line 61"/>
            <p:cNvSpPr>
              <a:spLocks noChangeShapeType="1"/>
            </p:cNvSpPr>
            <p:nvPr/>
          </p:nvSpPr>
          <p:spPr bwMode="auto">
            <a:xfrm>
              <a:off x="4459" y="2067"/>
              <a:ext cx="0" cy="14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6" name="Line 62"/>
            <p:cNvSpPr>
              <a:spLocks noChangeShapeType="1"/>
            </p:cNvSpPr>
            <p:nvPr/>
          </p:nvSpPr>
          <p:spPr bwMode="auto">
            <a:xfrm>
              <a:off x="3791" y="2074"/>
              <a:ext cx="0" cy="14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7" name="Line 63"/>
            <p:cNvSpPr>
              <a:spLocks noChangeShapeType="1"/>
            </p:cNvSpPr>
            <p:nvPr/>
          </p:nvSpPr>
          <p:spPr bwMode="auto">
            <a:xfrm>
              <a:off x="3063" y="2079"/>
              <a:ext cx="0" cy="14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8" name="Line 64"/>
            <p:cNvSpPr>
              <a:spLocks noChangeShapeType="1"/>
            </p:cNvSpPr>
            <p:nvPr/>
          </p:nvSpPr>
          <p:spPr bwMode="auto">
            <a:xfrm>
              <a:off x="2367" y="2083"/>
              <a:ext cx="0" cy="14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79" name="Line 65"/>
            <p:cNvSpPr>
              <a:spLocks noChangeShapeType="1"/>
            </p:cNvSpPr>
            <p:nvPr/>
          </p:nvSpPr>
          <p:spPr bwMode="auto">
            <a:xfrm>
              <a:off x="1724" y="2076"/>
              <a:ext cx="0" cy="14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82" name="Line 68"/>
            <p:cNvSpPr>
              <a:spLocks noChangeShapeType="1"/>
            </p:cNvSpPr>
            <p:nvPr/>
          </p:nvSpPr>
          <p:spPr bwMode="auto">
            <a:xfrm>
              <a:off x="1723" y="3254"/>
              <a:ext cx="3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83" name="Line 69"/>
            <p:cNvSpPr>
              <a:spLocks noChangeShapeType="1"/>
            </p:cNvSpPr>
            <p:nvPr/>
          </p:nvSpPr>
          <p:spPr bwMode="auto">
            <a:xfrm>
              <a:off x="1723" y="3003"/>
              <a:ext cx="34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84" name="Line 70"/>
            <p:cNvSpPr>
              <a:spLocks noChangeShapeType="1"/>
            </p:cNvSpPr>
            <p:nvPr/>
          </p:nvSpPr>
          <p:spPr bwMode="auto">
            <a:xfrm>
              <a:off x="1723" y="2743"/>
              <a:ext cx="34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3385" name="Line 71"/>
            <p:cNvSpPr>
              <a:spLocks noChangeShapeType="1"/>
            </p:cNvSpPr>
            <p:nvPr/>
          </p:nvSpPr>
          <p:spPr bwMode="auto">
            <a:xfrm>
              <a:off x="1723" y="2480"/>
              <a:ext cx="34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529480" name="Text Box 72"/>
          <p:cNvSpPr txBox="1">
            <a:spLocks noChangeArrowheads="1"/>
          </p:cNvSpPr>
          <p:nvPr/>
        </p:nvSpPr>
        <p:spPr bwMode="auto">
          <a:xfrm>
            <a:off x="609600" y="1292225"/>
            <a:ext cx="357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楷体_GB2312" pitchFamily="49" charset="-122"/>
              </a:rPr>
              <a:t>（</a:t>
            </a:r>
            <a:r>
              <a:rPr kumimoji="1" lang="en-US" altLang="zh-CN" sz="2400">
                <a:solidFill>
                  <a:schemeClr val="tx2"/>
                </a:solidFill>
                <a:latin typeface="Times New Roman" panose="02020603050405020304" pitchFamily="18" charset="0"/>
                <a:ea typeface="楷体_GB2312" pitchFamily="49" charset="-122"/>
              </a:rPr>
              <a:t>4</a:t>
            </a:r>
            <a:r>
              <a:rPr kumimoji="1" lang="zh-CN" altLang="en-US" sz="2400">
                <a:solidFill>
                  <a:schemeClr val="tx2"/>
                </a:solidFill>
                <a:latin typeface="Times New Roman" panose="02020603050405020304" pitchFamily="18" charset="0"/>
                <a:ea typeface="楷体_GB2312" pitchFamily="49" charset="-122"/>
              </a:rPr>
              <a:t>）</a:t>
            </a:r>
            <a:r>
              <a:rPr kumimoji="1" lang="zh-CN" altLang="en-US" sz="2400">
                <a:solidFill>
                  <a:schemeClr val="tx2"/>
                </a:solidFill>
                <a:latin typeface="Times New Roman" panose="02020603050405020304" pitchFamily="18" charset="0"/>
                <a:ea typeface="黑体" panose="02010609060101010101" pitchFamily="49" charset="-122"/>
              </a:rPr>
              <a:t>反演律（摩根定律）</a:t>
            </a:r>
          </a:p>
        </p:txBody>
      </p:sp>
      <p:sp>
        <p:nvSpPr>
          <p:cNvPr id="13319" name="Text Box 21"/>
          <p:cNvSpPr txBox="1">
            <a:spLocks noChangeArrowheads="1"/>
          </p:cNvSpPr>
          <p:nvPr/>
        </p:nvSpPr>
        <p:spPr bwMode="auto">
          <a:xfrm>
            <a:off x="219075" y="120650"/>
            <a:ext cx="5254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Times New Roman" panose="02020603050405020304" pitchFamily="18" charset="0"/>
                <a:ea typeface="宋体-方正超大字符集" pitchFamily="65" charset="-122"/>
              </a:rPr>
              <a:t>2.</a:t>
            </a:r>
            <a:r>
              <a:rPr kumimoji="1" lang="en-US" altLang="zh-CN" sz="2400">
                <a:solidFill>
                  <a:srgbClr val="CC0000"/>
                </a:solidFill>
                <a:latin typeface="Times New Roman" panose="02020603050405020304" pitchFamily="18" charset="0"/>
                <a:ea typeface="楷体_GB2312" pitchFamily="49" charset="-122"/>
              </a:rPr>
              <a:t>1.1</a:t>
            </a:r>
            <a:r>
              <a:rPr kumimoji="1" lang="zh-CN" altLang="en-US" sz="2400">
                <a:solidFill>
                  <a:srgbClr val="CC0000"/>
                </a:solidFill>
                <a:latin typeface="Times New Roman" panose="02020603050405020304" pitchFamily="18" charset="0"/>
                <a:ea typeface="楷体_GB2312" pitchFamily="49" charset="-122"/>
              </a:rPr>
              <a:t>　逻辑代数的基本定律和恒等式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9480"/>
                                        </p:tgtEl>
                                        <p:attrNameLst>
                                          <p:attrName>style.visibility</p:attrName>
                                        </p:attrNameLst>
                                      </p:cBhvr>
                                      <p:to>
                                        <p:strVal val="visible"/>
                                      </p:to>
                                    </p:set>
                                    <p:animEffect transition="in" filter="wipe(left)">
                                      <p:cBhvr>
                                        <p:cTn id="7" dur="500"/>
                                        <p:tgtEl>
                                          <p:spTgt spid="52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529411"/>
                                        </p:tgtEl>
                                        <p:attrNameLst>
                                          <p:attrName>style.visibility</p:attrName>
                                        </p:attrNameLst>
                                      </p:cBhvr>
                                      <p:to>
                                        <p:strVal val="visible"/>
                                      </p:to>
                                    </p:set>
                                    <p:animEffect transition="in" filter="slide(fromLeft)">
                                      <p:cBhvr>
                                        <p:cTn id="12" dur="500"/>
                                        <p:tgtEl>
                                          <p:spTgt spid="529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529412"/>
                                        </p:tgtEl>
                                        <p:attrNameLst>
                                          <p:attrName>style.visibility</p:attrName>
                                        </p:attrNameLst>
                                      </p:cBhvr>
                                      <p:to>
                                        <p:strVal val="visible"/>
                                      </p:to>
                                    </p:set>
                                    <p:animEffect transition="in" filter="slide(fromLeft)">
                                      <p:cBhvr>
                                        <p:cTn id="17" dur="500"/>
                                        <p:tgtEl>
                                          <p:spTgt spid="5294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9410"/>
                                        </p:tgtEl>
                                        <p:attrNameLst>
                                          <p:attrName>style.visibility</p:attrName>
                                        </p:attrNameLst>
                                      </p:cBhvr>
                                      <p:to>
                                        <p:strVal val="visible"/>
                                      </p:to>
                                    </p:set>
                                    <p:animEffect transition="in" filter="wipe(left)">
                                      <p:cBhvr>
                                        <p:cTn id="22" dur="500"/>
                                        <p:tgtEl>
                                          <p:spTgt spid="5294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29413"/>
                                        </p:tgtEl>
                                        <p:attrNameLst>
                                          <p:attrName>style.visibility</p:attrName>
                                        </p:attrNameLst>
                                      </p:cBhvr>
                                      <p:to>
                                        <p:strVal val="visible"/>
                                      </p:to>
                                    </p:set>
                                    <p:animEffect transition="in" filter="wipe(up)">
                                      <p:cBhvr>
                                        <p:cTn id="27" dur="500"/>
                                        <p:tgtEl>
                                          <p:spTgt spid="529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autoUpdateAnimBg="0"/>
      <p:bldP spid="529480" grpId="0"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17334</TotalTime>
  <Words>3098</Words>
  <Application>Microsoft Office PowerPoint</Application>
  <PresentationFormat>全屏显示(4:3)</PresentationFormat>
  <Paragraphs>672</Paragraphs>
  <Slides>44</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44</vt:i4>
      </vt:variant>
    </vt:vector>
  </HeadingPairs>
  <TitlesOfParts>
    <vt:vector size="63" baseType="lpstr">
      <vt:lpstr>黑体</vt:lpstr>
      <vt:lpstr>华文彩云</vt:lpstr>
      <vt:lpstr>华文中宋</vt:lpstr>
      <vt:lpstr>楷体_GB2312</vt:lpstr>
      <vt:lpstr>宋体</vt:lpstr>
      <vt:lpstr>宋体-方正超大字符集</vt:lpstr>
      <vt:lpstr>Arial</vt:lpstr>
      <vt:lpstr>Arial Narrow</vt:lpstr>
      <vt:lpstr>Symbol</vt:lpstr>
      <vt:lpstr>Tahoma</vt:lpstr>
      <vt:lpstr>Times New Roman</vt:lpstr>
      <vt:lpstr>Verdana</vt:lpstr>
      <vt:lpstr>Wingdings</vt:lpstr>
      <vt:lpstr>Profile</vt:lpstr>
      <vt:lpstr>Equation</vt:lpstr>
      <vt:lpstr>公式</vt:lpstr>
      <vt:lpstr>图片</vt:lpstr>
      <vt:lpstr>Picture</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China</cp:lastModifiedBy>
  <cp:revision>1770</cp:revision>
  <dcterms:created xsi:type="dcterms:W3CDTF">2004-08-29T02:51:05Z</dcterms:created>
  <dcterms:modified xsi:type="dcterms:W3CDTF">2018-03-22T02:52:26Z</dcterms:modified>
</cp:coreProperties>
</file>