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59"/>
  </p:notesMasterIdLst>
  <p:sldIdLst>
    <p:sldId id="437" r:id="rId2"/>
    <p:sldId id="523" r:id="rId3"/>
    <p:sldId id="460" r:id="rId4"/>
    <p:sldId id="525" r:id="rId5"/>
    <p:sldId id="529" r:id="rId6"/>
    <p:sldId id="639" r:id="rId7"/>
    <p:sldId id="530" r:id="rId8"/>
    <p:sldId id="531" r:id="rId9"/>
    <p:sldId id="532" r:id="rId10"/>
    <p:sldId id="641" r:id="rId11"/>
    <p:sldId id="643" r:id="rId12"/>
    <p:sldId id="644" r:id="rId13"/>
    <p:sldId id="645" r:id="rId14"/>
    <p:sldId id="646" r:id="rId15"/>
    <p:sldId id="558" r:id="rId16"/>
    <p:sldId id="648" r:id="rId17"/>
    <p:sldId id="650" r:id="rId18"/>
    <p:sldId id="651" r:id="rId19"/>
    <p:sldId id="559" r:id="rId20"/>
    <p:sldId id="652" r:id="rId21"/>
    <p:sldId id="541" r:id="rId22"/>
    <p:sldId id="542" r:id="rId23"/>
    <p:sldId id="653" r:id="rId24"/>
    <p:sldId id="655" r:id="rId25"/>
    <p:sldId id="656" r:id="rId26"/>
    <p:sldId id="658" r:id="rId27"/>
    <p:sldId id="660" r:id="rId28"/>
    <p:sldId id="659" r:id="rId29"/>
    <p:sldId id="661" r:id="rId30"/>
    <p:sldId id="662" r:id="rId31"/>
    <p:sldId id="663" r:id="rId32"/>
    <p:sldId id="561" r:id="rId33"/>
    <p:sldId id="664" r:id="rId34"/>
    <p:sldId id="665" r:id="rId35"/>
    <p:sldId id="669" r:id="rId36"/>
    <p:sldId id="670" r:id="rId37"/>
    <p:sldId id="667" r:id="rId38"/>
    <p:sldId id="668" r:id="rId39"/>
    <p:sldId id="671" r:id="rId40"/>
    <p:sldId id="676" r:id="rId41"/>
    <p:sldId id="677" r:id="rId42"/>
    <p:sldId id="678" r:id="rId43"/>
    <p:sldId id="681" r:id="rId44"/>
    <p:sldId id="682" r:id="rId45"/>
    <p:sldId id="685" r:id="rId46"/>
    <p:sldId id="683" r:id="rId47"/>
    <p:sldId id="578" r:id="rId48"/>
    <p:sldId id="618" r:id="rId49"/>
    <p:sldId id="628" r:id="rId50"/>
    <p:sldId id="686" r:id="rId51"/>
    <p:sldId id="629" r:id="rId52"/>
    <p:sldId id="630" r:id="rId53"/>
    <p:sldId id="631" r:id="rId54"/>
    <p:sldId id="624" r:id="rId55"/>
    <p:sldId id="625" r:id="rId56"/>
    <p:sldId id="626" r:id="rId57"/>
    <p:sldId id="627" r:id="rId58"/>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modifyVerifier cryptProviderType="rsaAES" cryptAlgorithmClass="hash" cryptAlgorithmType="typeAny" cryptAlgorithmSid="14" spinCount="100000" saltData="5iXUgQS5PK/j0lAYrF2jwA==" hashData="26y5OwFOHMMbGlcE7m4MXP+iiFfbY8+HFRKgpgNbNhv4soJ98fchzYXMmnd90EeJyOD/CGRiCuzx08KTuEcAr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CC00"/>
    <a:srgbClr val="0000FF"/>
    <a:srgbClr val="009900"/>
    <a:srgbClr val="FF0000"/>
    <a:srgbClr val="33CCCC"/>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31" autoAdjust="0"/>
  </p:normalViewPr>
  <p:slideViewPr>
    <p:cSldViewPr snapToGrid="0">
      <p:cViewPr varScale="1">
        <p:scale>
          <a:sx n="74" d="100"/>
          <a:sy n="74" d="100"/>
        </p:scale>
        <p:origin x="720" y="7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3.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1.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7.wmf"/><Relationship Id="rId1" Type="http://schemas.openxmlformats.org/officeDocument/2006/relationships/image" Target="../media/image22.wmf"/><Relationship Id="rId4"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2.wmf"/><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31.wmf"/><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44.wmf"/><Relationship Id="rId5" Type="http://schemas.openxmlformats.org/officeDocument/2006/relationships/image" Target="../media/image50.wmf"/><Relationship Id="rId4" Type="http://schemas.openxmlformats.org/officeDocument/2006/relationships/image" Target="../media/image4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5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6.wmf"/><Relationship Id="rId4" Type="http://schemas.openxmlformats.org/officeDocument/2006/relationships/image" Target="../media/image6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72.wmf"/><Relationship Id="rId1" Type="http://schemas.openxmlformats.org/officeDocument/2006/relationships/image" Target="../media/image66.wmf"/><Relationship Id="rId5" Type="http://schemas.openxmlformats.org/officeDocument/2006/relationships/image" Target="../media/image74.wmf"/><Relationship Id="rId4" Type="http://schemas.openxmlformats.org/officeDocument/2006/relationships/image" Target="../media/image7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66.wmf"/><Relationship Id="rId5" Type="http://schemas.openxmlformats.org/officeDocument/2006/relationships/image" Target="../media/image78.wmf"/><Relationship Id="rId4" Type="http://schemas.openxmlformats.org/officeDocument/2006/relationships/image" Target="../media/image7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8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anose="020B0604030504040204" pitchFamily="34" charset="0"/>
              </a:defRPr>
            </a:lvl1pPr>
          </a:lstStyle>
          <a:p>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anose="020B0604030504040204" pitchFamily="34" charset="0"/>
              </a:defRPr>
            </a:lvl1pPr>
          </a:lstStyle>
          <a:p>
            <a:endParaRPr lang="en-US" altLang="zh-CN"/>
          </a:p>
        </p:txBody>
      </p:sp>
      <p:sp>
        <p:nvSpPr>
          <p:cNvPr id="1822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atin typeface="Verdana" panose="020B0604030504040204" pitchFamily="34" charset="0"/>
              </a:defRPr>
            </a:lvl1pPr>
          </a:lstStyle>
          <a:p>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Verdana" panose="020B0604030504040204" pitchFamily="34" charset="0"/>
              </a:defRPr>
            </a:lvl1pPr>
          </a:lstStyle>
          <a:p>
            <a:fld id="{EA7CFB92-0585-4C86-A44C-E08BE4B7E519}" type="slidenum">
              <a:rPr lang="en-US" altLang="zh-CN"/>
              <a:pPr/>
              <a:t>‹#›</a:t>
            </a:fld>
            <a:endParaRPr lang="en-US" altLang="zh-CN"/>
          </a:p>
        </p:txBody>
      </p:sp>
    </p:spTree>
    <p:extLst>
      <p:ext uri="{BB962C8B-B14F-4D97-AF65-F5344CB8AC3E}">
        <p14:creationId xmlns:p14="http://schemas.microsoft.com/office/powerpoint/2010/main" val="1426814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bwMode="auto">
          <a:xfrm>
            <a:off x="685800" y="990600"/>
            <a:ext cx="7772400" cy="1371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4000">
                <a:ea typeface="隶书" panose="02010509060101010101" pitchFamily="49" charset="-122"/>
              </a:defRPr>
            </a:lvl1pPr>
          </a:lstStyle>
          <a:p>
            <a:pPr lvl="0"/>
            <a:r>
              <a:rPr lang="en-US" altLang="zh-CN" noProof="0" smtClean="0"/>
              <a:t>abcd</a:t>
            </a:r>
          </a:p>
        </p:txBody>
      </p:sp>
      <p:sp>
        <p:nvSpPr>
          <p:cNvPr id="93187" name="Rectangle 3"/>
          <p:cNvSpPr>
            <a:spLocks noGrp="1" noChangeArrowheads="1"/>
          </p:cNvSpPr>
          <p:nvPr>
            <p:ph type="subTitle" idx="1"/>
          </p:nvPr>
        </p:nvSpPr>
        <p:spPr bwMode="auto">
          <a:xfrm>
            <a:off x="684213" y="3141663"/>
            <a:ext cx="7010400" cy="1600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 typeface="Wingdings" panose="05000000000000000000" pitchFamily="2" charset="2"/>
              <a:buNone/>
              <a:defRPr sz="2800"/>
            </a:lvl1pPr>
          </a:lstStyle>
          <a:p>
            <a:pPr lvl="0"/>
            <a:r>
              <a:rPr lang="en-US" altLang="zh-CN" noProof="0" smtClean="0"/>
              <a:t>abcdefg</a:t>
            </a:r>
          </a:p>
        </p:txBody>
      </p:sp>
      <p:sp>
        <p:nvSpPr>
          <p:cNvPr id="93188"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anose="020B0604030504040204" pitchFamily="34" charset="0"/>
              </a:defRPr>
            </a:lvl1pPr>
          </a:lstStyle>
          <a:p>
            <a:endParaRPr lang="en-US" altLang="zh-CN"/>
          </a:p>
        </p:txBody>
      </p:sp>
      <p:sp>
        <p:nvSpPr>
          <p:cNvPr id="93189" name="Rectangle 5"/>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Verdana" panose="020B0604030504040204" pitchFamily="34" charset="0"/>
              </a:defRPr>
            </a:lvl1pPr>
          </a:lstStyle>
          <a:p>
            <a:endParaRPr lang="en-US" altLang="zh-CN"/>
          </a:p>
        </p:txBody>
      </p:sp>
      <p:sp>
        <p:nvSpPr>
          <p:cNvPr id="93190" name="Rectangle 6"/>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anose="020B0604030504040204" pitchFamily="34" charset="0"/>
              </a:defRPr>
            </a:lvl1pPr>
          </a:lstStyle>
          <a:p>
            <a:fld id="{ACB179BA-FC54-4522-90EA-4C0E19A77F50}" type="slidenum">
              <a:rPr lang="en-US" altLang="zh-CN"/>
              <a:pPr/>
              <a:t>‹#›</a:t>
            </a:fld>
            <a:endParaRPr lang="en-US" altLang="zh-CN"/>
          </a:p>
        </p:txBody>
      </p:sp>
      <p:sp>
        <p:nvSpPr>
          <p:cNvPr id="93191" name="AutoShape 7"/>
          <p:cNvSpPr>
            <a:spLocks noChangeArrowheads="1"/>
          </p:cNvSpPr>
          <p:nvPr/>
        </p:nvSpPr>
        <p:spPr bwMode="auto">
          <a:xfrm>
            <a:off x="685800" y="213360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sz="2400" b="0">
              <a:latin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787769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269656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18780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5625"/>
            <a:ext cx="3867150" cy="2098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3867150" cy="21002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835241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937016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411202053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629113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8691664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0894895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0328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53368683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6501615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ransition>
    <p:wipe dir="r"/>
  </p:transition>
  <p:timing>
    <p:tnLst>
      <p:par>
        <p:cTn id="1" dur="indefinite" restart="never" nodeType="tmRoot"/>
      </p:par>
    </p:tnLst>
  </p:timing>
  <p:txStyles>
    <p:titleStyle>
      <a:lvl1pPr algn="l" rtl="0" fontAlgn="base">
        <a:spcBef>
          <a:spcPct val="0"/>
        </a:spcBef>
        <a:spcAft>
          <a:spcPct val="0"/>
        </a:spcAft>
        <a:defRPr sz="3800" b="1" kern="1200">
          <a:solidFill>
            <a:schemeClr val="tx2"/>
          </a:solidFill>
          <a:latin typeface="+mj-lt"/>
          <a:ea typeface="+mj-ea"/>
          <a:cs typeface="+mj-cs"/>
        </a:defRPr>
      </a:lvl1pPr>
      <a:lvl2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ch05-2.ppt" TargetMode="Externa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hyperlink" Target="ch05-3.ppt" TargetMode="External"/><Relationship Id="rId5" Type="http://schemas.openxmlformats.org/officeDocument/2006/relationships/hyperlink" Target="ch05-5.ppt" TargetMode="External"/><Relationship Id="rId4" Type="http://schemas.openxmlformats.org/officeDocument/2006/relationships/hyperlink" Target="ch05-4.ppt"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1.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hyperlink" Target="multisim11&#25968;&#23383;&#30005;&#36335;&#20223;&#30495;&#25945;&#23398;/&#31532;&#20116;&#31456;&#20223;&#30495;/&#19982;&#38750;&#38376;&#32452;&#25104;&#30340;&#22522;&#26412;RS&#35302;&#21457;&#22120;.ms11" TargetMode="Externa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9.wmf"/><Relationship Id="rId11" Type="http://schemas.openxmlformats.org/officeDocument/2006/relationships/image" Target="../media/image11.w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8.wmf"/><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25.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4.wmf"/><Relationship Id="rId5" Type="http://schemas.openxmlformats.org/officeDocument/2006/relationships/oleObject" Target="../embeddings/oleObject28.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5.wmf"/><Relationship Id="rId5" Type="http://schemas.openxmlformats.org/officeDocument/2006/relationships/oleObject" Target="../embeddings/oleObject30.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6.wmf"/><Relationship Id="rId5" Type="http://schemas.openxmlformats.org/officeDocument/2006/relationships/oleObject" Target="../embeddings/oleObject32.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8.wmf"/><Relationship Id="rId5" Type="http://schemas.openxmlformats.org/officeDocument/2006/relationships/oleObject" Target="../embeddings/oleObject35.bin"/><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1.wmf"/><Relationship Id="rId5" Type="http://schemas.openxmlformats.org/officeDocument/2006/relationships/oleObject" Target="../embeddings/oleObject38.bin"/><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40.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1.bin"/><Relationship Id="rId11" Type="http://schemas.openxmlformats.org/officeDocument/2006/relationships/image" Target="../media/image23.wmf"/><Relationship Id="rId5" Type="http://schemas.openxmlformats.org/officeDocument/2006/relationships/hyperlink" Target="multisim11&#25968;&#23383;&#30005;&#36335;&#20223;&#30495;&#25945;&#23398;/&#31532;&#20116;&#31456;&#20223;&#30495;/&#38376;&#25511;SR&#38145;&#23384;&#22120;.ms11" TargetMode="External"/><Relationship Id="rId10" Type="http://schemas.openxmlformats.org/officeDocument/2006/relationships/oleObject" Target="../embeddings/oleObject43.bin"/><Relationship Id="rId4" Type="http://schemas.openxmlformats.org/officeDocument/2006/relationships/image" Target="../media/image22.wmf"/><Relationship Id="rId9" Type="http://schemas.openxmlformats.org/officeDocument/2006/relationships/image" Target="../media/image20.wmf"/></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2.wmf"/><Relationship Id="rId5" Type="http://schemas.openxmlformats.org/officeDocument/2006/relationships/oleObject" Target="../embeddings/oleObject45.bin"/><Relationship Id="rId4" Type="http://schemas.openxmlformats.org/officeDocument/2006/relationships/image" Target="../media/image24.wmf"/></Relationships>
</file>

<file path=ppt/slides/_rels/slide2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5.xml"/><Relationship Id="rId1" Type="http://schemas.openxmlformats.org/officeDocument/2006/relationships/slideLayout" Target="../slideLayouts/slideLayout1.xml"/><Relationship Id="rId4" Type="http://schemas.openxmlformats.org/officeDocument/2006/relationships/slide" Target="slide31.xml"/></Relationships>
</file>

<file path=ppt/slides/_rels/slide2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26.wmf"/><Relationship Id="rId5" Type="http://schemas.openxmlformats.org/officeDocument/2006/relationships/oleObject" Target="../embeddings/oleObject4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5.wmf"/><Relationship Id="rId5" Type="http://schemas.openxmlformats.org/officeDocument/2006/relationships/oleObject" Target="../embeddings/oleObject52.bin"/><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31.wmf"/><Relationship Id="rId5" Type="http://schemas.openxmlformats.org/officeDocument/2006/relationships/oleObject" Target="../embeddings/oleObject54.bin"/><Relationship Id="rId4" Type="http://schemas.openxmlformats.org/officeDocument/2006/relationships/image" Target="../media/image30.wmf"/><Relationship Id="rId9" Type="http://schemas.openxmlformats.org/officeDocument/2006/relationships/hyperlink" Target="multisim11&#25968;&#23383;&#30005;&#36335;&#20223;&#30495;&#25945;&#23398;/&#31532;&#20116;&#31456;&#20223;&#30495;/&#38376;&#25511;D&#38145;&#23384;&#22120;.ms11"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25.wmf"/><Relationship Id="rId5" Type="http://schemas.openxmlformats.org/officeDocument/2006/relationships/oleObject" Target="../embeddings/oleObject57.bin"/><Relationship Id="rId4" Type="http://schemas.openxmlformats.org/officeDocument/2006/relationships/image" Target="../media/image3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36.wmf"/><Relationship Id="rId5" Type="http://schemas.openxmlformats.org/officeDocument/2006/relationships/oleObject" Target="../embeddings/oleObject61.bin"/><Relationship Id="rId4" Type="http://schemas.openxmlformats.org/officeDocument/2006/relationships/image" Target="../media/image3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38.wmf"/></Relationships>
</file>

<file path=ppt/slides/_rels/slide3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40.wmf"/><Relationship Id="rId5" Type="http://schemas.openxmlformats.org/officeDocument/2006/relationships/oleObject" Target="../embeddings/oleObject65.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67.bin"/></Relationships>
</file>

<file path=ppt/slides/_rels/slide35.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3.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40.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7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44.wmf"/><Relationship Id="rId5" Type="http://schemas.openxmlformats.org/officeDocument/2006/relationships/oleObject" Target="../embeddings/oleObject75.bin"/><Relationship Id="rId4" Type="http://schemas.openxmlformats.org/officeDocument/2006/relationships/image" Target="../media/image3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45.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3.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44.wmf"/><Relationship Id="rId1" Type="http://schemas.openxmlformats.org/officeDocument/2006/relationships/vmlDrawing" Target="../drawings/vmlDrawing31.vml"/><Relationship Id="rId6" Type="http://schemas.openxmlformats.org/officeDocument/2006/relationships/image" Target="../media/image47.wmf"/><Relationship Id="rId11" Type="http://schemas.openxmlformats.org/officeDocument/2006/relationships/image" Target="../media/image49.wmf"/><Relationship Id="rId5" Type="http://schemas.openxmlformats.org/officeDocument/2006/relationships/oleObject" Target="../embeddings/oleObject78.bin"/><Relationship Id="rId15" Type="http://schemas.openxmlformats.org/officeDocument/2006/relationships/oleObject" Target="../embeddings/oleObject84.bin"/><Relationship Id="rId10" Type="http://schemas.openxmlformats.org/officeDocument/2006/relationships/oleObject" Target="../embeddings/oleObject81.bin"/><Relationship Id="rId4" Type="http://schemas.openxmlformats.org/officeDocument/2006/relationships/image" Target="../media/image46.wmf"/><Relationship Id="rId9" Type="http://schemas.openxmlformats.org/officeDocument/2006/relationships/image" Target="../media/image48.wmf"/><Relationship Id="rId14" Type="http://schemas.openxmlformats.org/officeDocument/2006/relationships/image" Target="../media/image50.wmf"/></Relationships>
</file>

<file path=ppt/slides/_rels/slide3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2.wmf"/><Relationship Id="rId5" Type="http://schemas.openxmlformats.org/officeDocument/2006/relationships/oleObject" Target="../embeddings/oleObject86.bin"/><Relationship Id="rId4" Type="http://schemas.openxmlformats.org/officeDocument/2006/relationships/image" Target="../media/image5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55.wmf"/><Relationship Id="rId5" Type="http://schemas.openxmlformats.org/officeDocument/2006/relationships/oleObject" Target="../embeddings/oleObject89.bin"/><Relationship Id="rId4" Type="http://schemas.openxmlformats.org/officeDocument/2006/relationships/image" Target="../media/image5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5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5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5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44.wmf"/><Relationship Id="rId5" Type="http://schemas.openxmlformats.org/officeDocument/2006/relationships/oleObject" Target="../embeddings/oleObject94.bin"/><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5.bin"/><Relationship Id="rId7" Type="http://schemas.openxmlformats.org/officeDocument/2006/relationships/image" Target="../media/image58.wmf"/><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oleObject" Target="../embeddings/oleObject96.bin"/><Relationship Id="rId11" Type="http://schemas.openxmlformats.org/officeDocument/2006/relationships/image" Target="../media/image60.wmf"/><Relationship Id="rId5" Type="http://schemas.openxmlformats.org/officeDocument/2006/relationships/hyperlink" Target="multisim11&#25968;&#23383;&#30005;&#36335;&#20223;&#30495;&#25945;&#23398;/&#31532;&#20116;&#31456;&#20223;&#30495;/JK&#35302;&#21457;&#22120;74F112&#36923;&#36753;&#21151;&#33021;&#28436;&#31034;.ms11" TargetMode="External"/><Relationship Id="rId10" Type="http://schemas.openxmlformats.org/officeDocument/2006/relationships/oleObject" Target="../embeddings/oleObject98.bin"/><Relationship Id="rId4" Type="http://schemas.openxmlformats.org/officeDocument/2006/relationships/image" Target="../media/image57.wmf"/><Relationship Id="rId9" Type="http://schemas.openxmlformats.org/officeDocument/2006/relationships/image" Target="../media/image5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62.wmf"/><Relationship Id="rId5" Type="http://schemas.openxmlformats.org/officeDocument/2006/relationships/oleObject" Target="../embeddings/oleObject10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102.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61.wmf"/><Relationship Id="rId5" Type="http://schemas.openxmlformats.org/officeDocument/2006/relationships/oleObject" Target="../embeddings/oleObject104.bin"/><Relationship Id="rId4" Type="http://schemas.openxmlformats.org/officeDocument/2006/relationships/image" Target="../media/image65.wmf"/></Relationships>
</file>

<file path=ppt/slides/_rels/slide4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image" Target="../media/image62.wmf"/><Relationship Id="rId5" Type="http://schemas.openxmlformats.org/officeDocument/2006/relationships/oleObject" Target="../embeddings/oleObject106.bin"/><Relationship Id="rId10" Type="http://schemas.openxmlformats.org/officeDocument/2006/relationships/image" Target="../media/image68.wmf"/><Relationship Id="rId4" Type="http://schemas.openxmlformats.org/officeDocument/2006/relationships/image" Target="../media/image66.wmf"/><Relationship Id="rId9" Type="http://schemas.openxmlformats.org/officeDocument/2006/relationships/oleObject" Target="../embeddings/oleObject108.bin"/></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4.xml"/><Relationship Id="rId4" Type="http://schemas.openxmlformats.org/officeDocument/2006/relationships/image" Target="../media/image71.wmf"/></Relationships>
</file>

<file path=ppt/slides/_rels/slide5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74.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oleObject" Target="../embeddings/oleObject113.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72.wmf"/><Relationship Id="rId11" Type="http://schemas.openxmlformats.org/officeDocument/2006/relationships/hyperlink" Target="multisim11&#25968;&#23383;&#30005;&#36335;&#20223;&#30495;&#25945;&#23398;/&#31532;&#20116;&#31456;&#20223;&#30495;/JK&#35302;&#21457;&#22120;74F112&#36923;&#36753;&#21151;&#33021;&#28436;&#31034;.ms11" TargetMode="External"/><Relationship Id="rId5" Type="http://schemas.openxmlformats.org/officeDocument/2006/relationships/oleObject" Target="../embeddings/oleObject110.bin"/><Relationship Id="rId10" Type="http://schemas.openxmlformats.org/officeDocument/2006/relationships/image" Target="../media/image73.wmf"/><Relationship Id="rId4" Type="http://schemas.openxmlformats.org/officeDocument/2006/relationships/image" Target="../media/image66.wmf"/><Relationship Id="rId9" Type="http://schemas.openxmlformats.org/officeDocument/2006/relationships/oleObject" Target="../embeddings/oleObject112.bin"/></Relationships>
</file>

<file path=ppt/slides/_rels/slide52.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hyperlink" Target="multisim11&#25968;&#23383;&#30005;&#36335;&#20223;&#30495;&#25945;&#23398;/&#31532;&#20116;&#31456;&#20223;&#30495;/JK&#35302;&#21457;&#22120;74F112&#36923;&#36753;&#21151;&#33021;&#28436;&#31034;.ms11" TargetMode="External"/><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78.wmf"/><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image" Target="../media/image75.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77.wmf"/><Relationship Id="rId4" Type="http://schemas.openxmlformats.org/officeDocument/2006/relationships/image" Target="../media/image66.wmf"/><Relationship Id="rId9" Type="http://schemas.openxmlformats.org/officeDocument/2006/relationships/oleObject" Target="../embeddings/oleObject117.bin"/></Relationships>
</file>

<file path=ppt/slides/_rels/slide5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80.wmf"/><Relationship Id="rId5" Type="http://schemas.openxmlformats.org/officeDocument/2006/relationships/oleObject" Target="../embeddings/oleObject120.bin"/><Relationship Id="rId4" Type="http://schemas.openxmlformats.org/officeDocument/2006/relationships/image" Target="../media/image79.wmf"/></Relationships>
</file>

<file path=ppt/slides/_rels/slide54.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83.wmf"/><Relationship Id="rId11" Type="http://schemas.openxmlformats.org/officeDocument/2006/relationships/hyperlink" Target="multisim11&#25968;&#23383;&#30005;&#36335;&#20223;&#30495;&#25945;&#23398;/&#31532;&#20116;&#31456;&#20223;&#30495;/D&#35302;&#21457;&#22120;&#26500;&#25104;JK&#35302;&#21457;&#22120;.ms11" TargetMode="External"/><Relationship Id="rId5" Type="http://schemas.openxmlformats.org/officeDocument/2006/relationships/oleObject" Target="../embeddings/oleObject12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125.bin"/></Relationships>
</file>

<file path=ppt/slides/_rels/slide5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1.w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88.wmf"/><Relationship Id="rId11" Type="http://schemas.openxmlformats.org/officeDocument/2006/relationships/hyperlink" Target="multisim11&#25968;&#23383;&#30005;&#36335;&#20223;&#30495;&#25945;&#23398;/&#31532;&#20116;&#31456;&#20223;&#30495;/D&#35302;&#21457;&#22120;&#26500;&#25104;T&#35302;&#21457;&#22120;.ms11" TargetMode="External"/><Relationship Id="rId5" Type="http://schemas.openxmlformats.org/officeDocument/2006/relationships/oleObject" Target="../embeddings/oleObject127.bin"/><Relationship Id="rId10" Type="http://schemas.openxmlformats.org/officeDocument/2006/relationships/image" Target="../media/image85.wmf"/><Relationship Id="rId4" Type="http://schemas.openxmlformats.org/officeDocument/2006/relationships/image" Target="../media/image87.wmf"/><Relationship Id="rId9" Type="http://schemas.openxmlformats.org/officeDocument/2006/relationships/oleObject" Target="../embeddings/oleObject129.bin"/></Relationships>
</file>

<file path=ppt/slides/_rels/slide5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93.wmf"/><Relationship Id="rId11" Type="http://schemas.openxmlformats.org/officeDocument/2006/relationships/hyperlink" Target="multisim11&#25968;&#23383;&#30005;&#36335;&#20223;&#30495;&#25945;&#23398;/&#31532;&#20116;&#31456;&#20223;&#30495;/D&#35302;&#21457;&#22120;&#26500;&#25104;T'&#35302;&#21457;&#22120;.ms11" TargetMode="External"/><Relationship Id="rId5" Type="http://schemas.openxmlformats.org/officeDocument/2006/relationships/oleObject" Target="../embeddings/oleObject131.bin"/><Relationship Id="rId10" Type="http://schemas.openxmlformats.org/officeDocument/2006/relationships/image" Target="../media/image85.wmf"/><Relationship Id="rId4" Type="http://schemas.openxmlformats.org/officeDocument/2006/relationships/image" Target="../media/image92.wmf"/><Relationship Id="rId9" Type="http://schemas.openxmlformats.org/officeDocument/2006/relationships/oleObject" Target="../embeddings/oleObject13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9.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66" name="Rectangle 22"/>
          <p:cNvSpPr>
            <a:spLocks noChangeArrowheads="1"/>
          </p:cNvSpPr>
          <p:nvPr/>
        </p:nvSpPr>
        <p:spPr bwMode="auto">
          <a:xfrm>
            <a:off x="827088" y="1196975"/>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r>
              <a:rPr lang="en-US" altLang="zh-CN" sz="3600">
                <a:solidFill>
                  <a:schemeClr val="accent2"/>
                </a:solidFill>
                <a:latin typeface="Times New Roman" panose="02020603050405020304" pitchFamily="18" charset="0"/>
                <a:ea typeface="楷体_GB2312" pitchFamily="49" charset="-122"/>
              </a:rPr>
              <a:t>5  </a:t>
            </a:r>
            <a:r>
              <a:rPr lang="zh-CN" altLang="en-US" sz="3600">
                <a:solidFill>
                  <a:schemeClr val="accent2"/>
                </a:solidFill>
                <a:latin typeface="Times New Roman" panose="02020603050405020304" pitchFamily="18" charset="0"/>
                <a:ea typeface="楷体_GB2312" pitchFamily="49" charset="-122"/>
              </a:rPr>
              <a:t>锁存器和触发器</a:t>
            </a:r>
          </a:p>
        </p:txBody>
      </p:sp>
      <p:sp>
        <p:nvSpPr>
          <p:cNvPr id="9" name="Rectangle 23"/>
          <p:cNvSpPr>
            <a:spLocks noChangeArrowheads="1"/>
          </p:cNvSpPr>
          <p:nvPr/>
        </p:nvSpPr>
        <p:spPr bwMode="auto">
          <a:xfrm>
            <a:off x="684213" y="2249488"/>
            <a:ext cx="292735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p>
            <a:pPr algn="l"/>
            <a:r>
              <a:rPr kumimoji="1" lang="en-US" altLang="zh-CN" sz="3200">
                <a:solidFill>
                  <a:srgbClr val="000066"/>
                </a:solidFill>
                <a:latin typeface="Times New Roman" panose="02020603050405020304" pitchFamily="18" charset="0"/>
                <a:ea typeface="楷体_GB2312" pitchFamily="49" charset="-122"/>
                <a:hlinkClick r:id="rId2" action="ppaction://hlinksldjump"/>
              </a:rPr>
              <a:t>5.1  </a:t>
            </a:r>
            <a:r>
              <a:rPr kumimoji="1" lang="zh-CN" altLang="en-US" sz="3200">
                <a:solidFill>
                  <a:srgbClr val="000066"/>
                </a:solidFill>
                <a:latin typeface="Times New Roman" panose="02020603050405020304" pitchFamily="18" charset="0"/>
                <a:ea typeface="楷体_GB2312" pitchFamily="49" charset="-122"/>
                <a:hlinkClick r:id="rId2" action="ppaction://hlinksldjump"/>
              </a:rPr>
              <a:t>双稳态电路</a:t>
            </a:r>
            <a:endParaRPr kumimoji="1" lang="zh-CN" altLang="en-US" sz="3200">
              <a:solidFill>
                <a:srgbClr val="000066"/>
              </a:solidFill>
              <a:latin typeface="Times New Roman" panose="02020603050405020304" pitchFamily="18" charset="0"/>
              <a:ea typeface="楷体_GB2312" pitchFamily="49" charset="-122"/>
            </a:endParaRPr>
          </a:p>
        </p:txBody>
      </p:sp>
      <p:sp>
        <p:nvSpPr>
          <p:cNvPr id="10" name="Rectangle 25"/>
          <p:cNvSpPr>
            <a:spLocks noChangeArrowheads="1"/>
          </p:cNvSpPr>
          <p:nvPr/>
        </p:nvSpPr>
        <p:spPr bwMode="auto">
          <a:xfrm>
            <a:off x="684213" y="3041650"/>
            <a:ext cx="26336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p>
            <a:pPr algn="l"/>
            <a:r>
              <a:rPr kumimoji="1" lang="en-US" altLang="zh-CN" sz="3200">
                <a:solidFill>
                  <a:srgbClr val="000066"/>
                </a:solidFill>
                <a:latin typeface="Times New Roman" panose="02020603050405020304" pitchFamily="18" charset="0"/>
                <a:ea typeface="楷体_GB2312" pitchFamily="49" charset="-122"/>
                <a:hlinkClick r:id="rId3" action="ppaction://hlinkpres?slideindex=1&amp;slidetitle="/>
              </a:rPr>
              <a:t>5.2  SR</a:t>
            </a:r>
            <a:r>
              <a:rPr kumimoji="1" lang="zh-CN" altLang="en-US" sz="3200">
                <a:solidFill>
                  <a:srgbClr val="000066"/>
                </a:solidFill>
                <a:latin typeface="Times New Roman" panose="02020603050405020304" pitchFamily="18" charset="0"/>
                <a:ea typeface="楷体_GB2312" pitchFamily="49" charset="-122"/>
                <a:hlinkClick r:id="rId3" action="ppaction://hlinkpres?slideindex=1&amp;slidetitle="/>
              </a:rPr>
              <a:t>锁存器</a:t>
            </a:r>
            <a:endParaRPr kumimoji="1" lang="zh-CN" altLang="en-US" sz="3200">
              <a:solidFill>
                <a:srgbClr val="000066"/>
              </a:solidFill>
              <a:latin typeface="Times New Roman" panose="02020603050405020304" pitchFamily="18" charset="0"/>
              <a:ea typeface="楷体_GB2312" pitchFamily="49" charset="-122"/>
            </a:endParaRPr>
          </a:p>
        </p:txBody>
      </p:sp>
      <p:sp>
        <p:nvSpPr>
          <p:cNvPr id="11" name="Rectangle 28"/>
          <p:cNvSpPr>
            <a:spLocks noChangeArrowheads="1"/>
          </p:cNvSpPr>
          <p:nvPr/>
        </p:nvSpPr>
        <p:spPr bwMode="auto">
          <a:xfrm>
            <a:off x="684213" y="4441825"/>
            <a:ext cx="707707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528" bIns="0" anchor="ctr">
            <a:spAutoFit/>
          </a:bodyPr>
          <a:lstStyle/>
          <a:p>
            <a:pPr algn="l"/>
            <a:r>
              <a:rPr kumimoji="1" lang="en-US" altLang="zh-CN" sz="3200">
                <a:solidFill>
                  <a:srgbClr val="000066"/>
                </a:solidFill>
                <a:latin typeface="Times New Roman" panose="02020603050405020304" pitchFamily="18" charset="0"/>
                <a:ea typeface="楷体_GB2312" pitchFamily="49" charset="-122"/>
                <a:hlinkClick r:id="rId4" action="ppaction://hlinkpres?slideindex=1&amp;slidetitle="/>
              </a:rPr>
              <a:t>5.4  </a:t>
            </a:r>
            <a:r>
              <a:rPr kumimoji="1" lang="zh-CN" altLang="en-US" sz="3200">
                <a:solidFill>
                  <a:srgbClr val="000066"/>
                </a:solidFill>
                <a:latin typeface="Times New Roman" panose="02020603050405020304" pitchFamily="18" charset="0"/>
                <a:ea typeface="楷体_GB2312" pitchFamily="49" charset="-122"/>
                <a:hlinkClick r:id="rId4" action="ppaction://hlinkpres?slideindex=1&amp;slidetitle="/>
              </a:rPr>
              <a:t>触发器的电路结构和工作原理</a:t>
            </a:r>
            <a:endParaRPr kumimoji="1" lang="zh-CN" altLang="en-US" sz="3200">
              <a:solidFill>
                <a:srgbClr val="000066"/>
              </a:solidFill>
              <a:latin typeface="Times New Roman" panose="02020603050405020304" pitchFamily="18" charset="0"/>
              <a:ea typeface="楷体_GB2312" pitchFamily="49" charset="-122"/>
            </a:endParaRPr>
          </a:p>
        </p:txBody>
      </p:sp>
      <p:sp>
        <p:nvSpPr>
          <p:cNvPr id="12" name="Rectangle 33"/>
          <p:cNvSpPr>
            <a:spLocks noChangeArrowheads="1"/>
          </p:cNvSpPr>
          <p:nvPr/>
        </p:nvSpPr>
        <p:spPr bwMode="auto">
          <a:xfrm>
            <a:off x="712788" y="5089525"/>
            <a:ext cx="414655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p>
            <a:pPr algn="l"/>
            <a:r>
              <a:rPr kumimoji="1" lang="en-US" altLang="zh-CN" sz="3200">
                <a:solidFill>
                  <a:srgbClr val="000066"/>
                </a:solidFill>
                <a:latin typeface="Times New Roman" panose="02020603050405020304" pitchFamily="18" charset="0"/>
                <a:ea typeface="楷体_GB2312" pitchFamily="49" charset="-122"/>
                <a:hlinkClick r:id="rId5" action="ppaction://hlinkpres?slideindex=1&amp;slidetitle="/>
              </a:rPr>
              <a:t>5.5  </a:t>
            </a:r>
            <a:r>
              <a:rPr kumimoji="1" lang="zh-CN" altLang="en-US" sz="3200">
                <a:solidFill>
                  <a:srgbClr val="000066"/>
                </a:solidFill>
                <a:latin typeface="Times New Roman" panose="02020603050405020304" pitchFamily="18" charset="0"/>
                <a:ea typeface="楷体_GB2312" pitchFamily="49" charset="-122"/>
                <a:hlinkClick r:id="rId5" action="ppaction://hlinkpres?slideindex=1&amp;slidetitle="/>
              </a:rPr>
              <a:t>触发器的逻辑功能</a:t>
            </a:r>
            <a:endParaRPr kumimoji="1" lang="zh-CN" altLang="en-US" sz="3200">
              <a:solidFill>
                <a:srgbClr val="000066"/>
              </a:solidFill>
              <a:latin typeface="Times New Roman" panose="02020603050405020304" pitchFamily="18" charset="0"/>
              <a:ea typeface="楷体_GB2312" pitchFamily="49" charset="-122"/>
            </a:endParaRPr>
          </a:p>
        </p:txBody>
      </p:sp>
      <p:sp>
        <p:nvSpPr>
          <p:cNvPr id="13" name="Rectangle 40"/>
          <p:cNvSpPr>
            <a:spLocks noChangeArrowheads="1"/>
          </p:cNvSpPr>
          <p:nvPr/>
        </p:nvSpPr>
        <p:spPr bwMode="auto">
          <a:xfrm>
            <a:off x="684213" y="3721100"/>
            <a:ext cx="2408237"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p>
            <a:pPr algn="l"/>
            <a:r>
              <a:rPr kumimoji="1" lang="en-US" altLang="zh-CN" sz="3200">
                <a:solidFill>
                  <a:srgbClr val="000066"/>
                </a:solidFill>
                <a:latin typeface="Times New Roman" panose="02020603050405020304" pitchFamily="18" charset="0"/>
                <a:ea typeface="楷体_GB2312" pitchFamily="49" charset="-122"/>
                <a:hlinkClick r:id="rId6" action="ppaction://hlinkpres?slideindex=1&amp;slidetitle="/>
              </a:rPr>
              <a:t>5.3  D</a:t>
            </a:r>
            <a:r>
              <a:rPr kumimoji="1" lang="zh-CN" altLang="en-US" sz="3200">
                <a:solidFill>
                  <a:srgbClr val="000066"/>
                </a:solidFill>
                <a:latin typeface="Times New Roman" panose="02020603050405020304" pitchFamily="18" charset="0"/>
                <a:ea typeface="楷体_GB2312" pitchFamily="49" charset="-122"/>
                <a:hlinkClick r:id="rId6" action="ppaction://hlinkpres?slideindex=1&amp;slidetitle="/>
              </a:rPr>
              <a:t>锁存器</a:t>
            </a:r>
            <a:endParaRPr kumimoji="1"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5"/>
          <p:cNvSpPr>
            <a:spLocks noChangeArrowheads="1"/>
          </p:cNvSpPr>
          <p:nvPr/>
        </p:nvSpPr>
        <p:spPr bwMode="auto">
          <a:xfrm>
            <a:off x="606306" y="1277336"/>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smtClean="0">
                <a:solidFill>
                  <a:srgbClr val="0000FF"/>
                </a:solidFill>
                <a:latin typeface="Times New Roman" panose="02020603050405020304" pitchFamily="18" charset="0"/>
              </a:rPr>
              <a:t>a:</a:t>
            </a:r>
            <a:r>
              <a:rPr lang="en-US" altLang="zh-CN" sz="2400" i="1" dirty="0" smtClean="0">
                <a:solidFill>
                  <a:schemeClr val="accent2"/>
                </a:solidFill>
                <a:latin typeface="Times New Roman" panose="02020603050405020304" pitchFamily="18" charset="0"/>
              </a:rPr>
              <a:t>R</a:t>
            </a:r>
            <a:r>
              <a:rPr lang="en-US" altLang="zh-CN" sz="2400" dirty="0" smtClean="0">
                <a:solidFill>
                  <a:schemeClr val="accent2"/>
                </a:solidFill>
                <a:latin typeface="Times New Roman" panose="02020603050405020304" pitchFamily="18" charset="0"/>
              </a:rPr>
              <a:t>=0</a:t>
            </a:r>
            <a:r>
              <a:rPr lang="zh-CN" altLang="en-US" sz="2400" dirty="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S</a:t>
            </a:r>
            <a:r>
              <a:rPr lang="en-US" altLang="zh-CN" sz="2400" dirty="0" smtClean="0">
                <a:solidFill>
                  <a:schemeClr val="accent2"/>
                </a:solidFill>
                <a:latin typeface="Times New Roman" panose="02020603050405020304" pitchFamily="18" charset="0"/>
              </a:rPr>
              <a:t>=0</a:t>
            </a:r>
            <a:endParaRPr lang="en-US" altLang="zh-CN" sz="2400" dirty="0">
              <a:solidFill>
                <a:schemeClr val="accent2"/>
              </a:solidFill>
              <a:latin typeface="Times New Roman" panose="02020603050405020304" pitchFamily="18" charset="0"/>
            </a:endParaRPr>
          </a:p>
        </p:txBody>
      </p:sp>
      <p:graphicFrame>
        <p:nvGraphicFramePr>
          <p:cNvPr id="13" name="Object 37"/>
          <p:cNvGraphicFramePr>
            <a:graphicFrameLocks noChangeAspect="1"/>
          </p:cNvGraphicFramePr>
          <p:nvPr/>
        </p:nvGraphicFramePr>
        <p:xfrm>
          <a:off x="795338" y="2325688"/>
          <a:ext cx="2552700" cy="2592388"/>
        </p:xfrm>
        <a:graphic>
          <a:graphicData uri="http://schemas.openxmlformats.org/presentationml/2006/ole">
            <mc:AlternateContent xmlns:mc="http://schemas.openxmlformats.org/markup-compatibility/2006">
              <mc:Choice xmlns:v="urn:schemas-microsoft-com:vml" Requires="v">
                <p:oleObj spid="_x0000_s634926" name="图片" r:id="rId3" imgW="1666800" imgH="1695600" progId="Word.Picture.8">
                  <p:embed/>
                </p:oleObj>
              </mc:Choice>
              <mc:Fallback>
                <p:oleObj name="图片" r:id="rId3"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3"/>
          <p:cNvGrpSpPr>
            <a:grpSpLocks/>
          </p:cNvGrpSpPr>
          <p:nvPr/>
        </p:nvGrpSpPr>
        <p:grpSpPr bwMode="auto">
          <a:xfrm>
            <a:off x="1423988" y="2943226"/>
            <a:ext cx="1374775" cy="1447800"/>
            <a:chOff x="4023" y="3224"/>
            <a:chExt cx="535" cy="589"/>
          </a:xfrm>
        </p:grpSpPr>
        <p:sp>
          <p:nvSpPr>
            <p:cNvPr id="18" name="Line 14"/>
            <p:cNvSpPr>
              <a:spLocks noChangeShapeType="1"/>
            </p:cNvSpPr>
            <p:nvPr/>
          </p:nvSpPr>
          <p:spPr bwMode="auto">
            <a:xfrm flipH="1">
              <a:off x="4033" y="3379"/>
              <a:ext cx="525" cy="32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flipH="1" flipV="1">
              <a:off x="4545" y="3224"/>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flipV="1">
              <a:off x="4023" y="3813"/>
              <a:ext cx="121"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flipH="1" flipV="1">
              <a:off x="4034" y="3691"/>
              <a:ext cx="0" cy="12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 name="Group 19"/>
          <p:cNvGrpSpPr>
            <a:grpSpLocks/>
          </p:cNvGrpSpPr>
          <p:nvPr/>
        </p:nvGrpSpPr>
        <p:grpSpPr bwMode="auto">
          <a:xfrm>
            <a:off x="1446213" y="3141663"/>
            <a:ext cx="1314450" cy="1427163"/>
            <a:chOff x="3070" y="2243"/>
            <a:chExt cx="532" cy="604"/>
          </a:xfrm>
        </p:grpSpPr>
        <p:sp>
          <p:nvSpPr>
            <p:cNvPr id="14" name="Line 20"/>
            <p:cNvSpPr>
              <a:spLocks noChangeShapeType="1"/>
            </p:cNvSpPr>
            <p:nvPr/>
          </p:nvSpPr>
          <p:spPr bwMode="auto">
            <a:xfrm flipV="1">
              <a:off x="3073" y="2244"/>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21"/>
            <p:cNvSpPr>
              <a:spLocks noChangeShapeType="1"/>
            </p:cNvSpPr>
            <p:nvPr/>
          </p:nvSpPr>
          <p:spPr bwMode="auto">
            <a:xfrm flipH="1" flipV="1">
              <a:off x="3076" y="2362"/>
              <a:ext cx="524" cy="31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22"/>
            <p:cNvSpPr>
              <a:spLocks noChangeShapeType="1"/>
            </p:cNvSpPr>
            <p:nvPr/>
          </p:nvSpPr>
          <p:spPr bwMode="auto">
            <a:xfrm>
              <a:off x="3070" y="2243"/>
              <a:ext cx="117"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3"/>
            <p:cNvSpPr>
              <a:spLocks noChangeShapeType="1"/>
            </p:cNvSpPr>
            <p:nvPr/>
          </p:nvSpPr>
          <p:spPr bwMode="auto">
            <a:xfrm flipV="1">
              <a:off x="3602" y="2678"/>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4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2"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sp>
        <p:nvSpPr>
          <p:cNvPr id="43" name="Rectangle 5"/>
          <p:cNvSpPr>
            <a:spLocks noChangeArrowheads="1"/>
          </p:cNvSpPr>
          <p:nvPr/>
        </p:nvSpPr>
        <p:spPr bwMode="auto">
          <a:xfrm>
            <a:off x="1281113" y="53879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99"/>
                </a:solidFill>
                <a:latin typeface="Times New Roman" panose="02020603050405020304" pitchFamily="18" charset="0"/>
                <a:ea typeface="楷体_GB2312" pitchFamily="49" charset="-122"/>
              </a:rPr>
              <a:t>若现态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1</a:t>
            </a:r>
          </a:p>
        </p:txBody>
      </p:sp>
      <p:sp>
        <p:nvSpPr>
          <p:cNvPr id="44" name="Rectangle 6"/>
          <p:cNvSpPr>
            <a:spLocks noChangeArrowheads="1"/>
          </p:cNvSpPr>
          <p:nvPr/>
        </p:nvSpPr>
        <p:spPr bwMode="auto">
          <a:xfrm>
            <a:off x="5583628" y="5374482"/>
            <a:ext cx="220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若现态</a:t>
            </a:r>
            <a:r>
              <a:rPr lang="zh-CN" altLang="en-US" sz="2400" dirty="0">
                <a:latin typeface="Times New Roman" panose="02020603050405020304" pitchFamily="18" charset="0"/>
                <a:ea typeface="楷体_GB2312" pitchFamily="49" charset="-122"/>
              </a:rPr>
              <a:t>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0</a:t>
            </a:r>
          </a:p>
        </p:txBody>
      </p:sp>
      <p:sp>
        <p:nvSpPr>
          <p:cNvPr id="46" name="Oval 33"/>
          <p:cNvSpPr>
            <a:spLocks noChangeArrowheads="1"/>
          </p:cNvSpPr>
          <p:nvPr/>
        </p:nvSpPr>
        <p:spPr bwMode="auto">
          <a:xfrm>
            <a:off x="1160151" y="2308289"/>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7" name="Oval 33"/>
          <p:cNvSpPr>
            <a:spLocks noChangeArrowheads="1"/>
          </p:cNvSpPr>
          <p:nvPr/>
        </p:nvSpPr>
        <p:spPr bwMode="auto">
          <a:xfrm>
            <a:off x="1181031" y="4837887"/>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8" name="Oval 23"/>
          <p:cNvSpPr>
            <a:spLocks noChangeArrowheads="1"/>
          </p:cNvSpPr>
          <p:nvPr/>
        </p:nvSpPr>
        <p:spPr bwMode="auto">
          <a:xfrm>
            <a:off x="2922717" y="4061609"/>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9" name="Oval 29"/>
          <p:cNvSpPr>
            <a:spLocks noChangeArrowheads="1"/>
          </p:cNvSpPr>
          <p:nvPr/>
        </p:nvSpPr>
        <p:spPr bwMode="auto">
          <a:xfrm>
            <a:off x="2922717" y="2373303"/>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50" name="Oval 33"/>
          <p:cNvSpPr>
            <a:spLocks noChangeArrowheads="1"/>
          </p:cNvSpPr>
          <p:nvPr/>
        </p:nvSpPr>
        <p:spPr bwMode="auto">
          <a:xfrm>
            <a:off x="952697" y="405383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1" name="Oval 33"/>
          <p:cNvSpPr>
            <a:spLocks noChangeArrowheads="1"/>
          </p:cNvSpPr>
          <p:nvPr/>
        </p:nvSpPr>
        <p:spPr bwMode="auto">
          <a:xfrm>
            <a:off x="977831"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52" name="Oval 33"/>
          <p:cNvSpPr>
            <a:spLocks noChangeArrowheads="1"/>
          </p:cNvSpPr>
          <p:nvPr/>
        </p:nvSpPr>
        <p:spPr bwMode="auto">
          <a:xfrm>
            <a:off x="2562157" y="242887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aphicFrame>
        <p:nvGraphicFramePr>
          <p:cNvPr id="53" name="Object 37"/>
          <p:cNvGraphicFramePr>
            <a:graphicFrameLocks noChangeAspect="1"/>
          </p:cNvGraphicFramePr>
          <p:nvPr/>
        </p:nvGraphicFramePr>
        <p:xfrm>
          <a:off x="4933882" y="2325688"/>
          <a:ext cx="2552700" cy="2592388"/>
        </p:xfrm>
        <a:graphic>
          <a:graphicData uri="http://schemas.openxmlformats.org/presentationml/2006/ole">
            <mc:AlternateContent xmlns:mc="http://schemas.openxmlformats.org/markup-compatibility/2006">
              <mc:Choice xmlns:v="urn:schemas-microsoft-com:vml" Requires="v">
                <p:oleObj spid="_x0000_s634927" name="图片" r:id="rId5" imgW="1666800" imgH="1695600" progId="Word.Picture.8">
                  <p:embed/>
                </p:oleObj>
              </mc:Choice>
              <mc:Fallback>
                <p:oleObj name="图片" r:id="rId5"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882"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 name="Group 13"/>
          <p:cNvGrpSpPr>
            <a:grpSpLocks/>
          </p:cNvGrpSpPr>
          <p:nvPr/>
        </p:nvGrpSpPr>
        <p:grpSpPr bwMode="auto">
          <a:xfrm>
            <a:off x="5562532" y="2943226"/>
            <a:ext cx="1374775" cy="1447800"/>
            <a:chOff x="4023" y="3224"/>
            <a:chExt cx="535" cy="589"/>
          </a:xfrm>
        </p:grpSpPr>
        <p:sp>
          <p:nvSpPr>
            <p:cNvPr id="55" name="Line 14"/>
            <p:cNvSpPr>
              <a:spLocks noChangeShapeType="1"/>
            </p:cNvSpPr>
            <p:nvPr/>
          </p:nvSpPr>
          <p:spPr bwMode="auto">
            <a:xfrm flipH="1">
              <a:off x="4033" y="3379"/>
              <a:ext cx="525" cy="3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15"/>
            <p:cNvSpPr>
              <a:spLocks noChangeShapeType="1"/>
            </p:cNvSpPr>
            <p:nvPr/>
          </p:nvSpPr>
          <p:spPr bwMode="auto">
            <a:xfrm flipH="1" flipV="1">
              <a:off x="4545" y="3224"/>
              <a:ext cx="0" cy="16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Line 16"/>
            <p:cNvSpPr>
              <a:spLocks noChangeShapeType="1"/>
            </p:cNvSpPr>
            <p:nvPr/>
          </p:nvSpPr>
          <p:spPr bwMode="auto">
            <a:xfrm flipV="1">
              <a:off x="4023" y="3813"/>
              <a:ext cx="121"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17"/>
            <p:cNvSpPr>
              <a:spLocks noChangeShapeType="1"/>
            </p:cNvSpPr>
            <p:nvPr/>
          </p:nvSpPr>
          <p:spPr bwMode="auto">
            <a:xfrm flipH="1" flipV="1">
              <a:off x="4034" y="3691"/>
              <a:ext cx="0" cy="1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 name="Group 19"/>
          <p:cNvGrpSpPr>
            <a:grpSpLocks/>
          </p:cNvGrpSpPr>
          <p:nvPr/>
        </p:nvGrpSpPr>
        <p:grpSpPr bwMode="auto">
          <a:xfrm>
            <a:off x="5584757" y="3141663"/>
            <a:ext cx="1314450" cy="1427163"/>
            <a:chOff x="3070" y="2243"/>
            <a:chExt cx="532" cy="604"/>
          </a:xfrm>
        </p:grpSpPr>
        <p:sp>
          <p:nvSpPr>
            <p:cNvPr id="60" name="Line 20"/>
            <p:cNvSpPr>
              <a:spLocks noChangeShapeType="1"/>
            </p:cNvSpPr>
            <p:nvPr/>
          </p:nvSpPr>
          <p:spPr bwMode="auto">
            <a:xfrm flipV="1">
              <a:off x="3073" y="2244"/>
              <a:ext cx="1" cy="118"/>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Line 21"/>
            <p:cNvSpPr>
              <a:spLocks noChangeShapeType="1"/>
            </p:cNvSpPr>
            <p:nvPr/>
          </p:nvSpPr>
          <p:spPr bwMode="auto">
            <a:xfrm flipH="1" flipV="1">
              <a:off x="3076" y="2362"/>
              <a:ext cx="524" cy="319"/>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22"/>
            <p:cNvSpPr>
              <a:spLocks noChangeShapeType="1"/>
            </p:cNvSpPr>
            <p:nvPr/>
          </p:nvSpPr>
          <p:spPr bwMode="auto">
            <a:xfrm>
              <a:off x="3070" y="2243"/>
              <a:ext cx="117"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Line 23"/>
            <p:cNvSpPr>
              <a:spLocks noChangeShapeType="1"/>
            </p:cNvSpPr>
            <p:nvPr/>
          </p:nvSpPr>
          <p:spPr bwMode="auto">
            <a:xfrm flipV="1">
              <a:off x="3602" y="2678"/>
              <a:ext cx="0" cy="169"/>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 name="Oval 33"/>
          <p:cNvSpPr>
            <a:spLocks noChangeArrowheads="1"/>
          </p:cNvSpPr>
          <p:nvPr/>
        </p:nvSpPr>
        <p:spPr bwMode="auto">
          <a:xfrm>
            <a:off x="5298695" y="2308289"/>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65" name="Oval 33"/>
          <p:cNvSpPr>
            <a:spLocks noChangeArrowheads="1"/>
          </p:cNvSpPr>
          <p:nvPr/>
        </p:nvSpPr>
        <p:spPr bwMode="auto">
          <a:xfrm>
            <a:off x="5319575" y="4837887"/>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66" name="Oval 23"/>
          <p:cNvSpPr>
            <a:spLocks noChangeArrowheads="1"/>
          </p:cNvSpPr>
          <p:nvPr/>
        </p:nvSpPr>
        <p:spPr bwMode="auto">
          <a:xfrm>
            <a:off x="6996206" y="4049951"/>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67" name="Oval 29"/>
          <p:cNvSpPr>
            <a:spLocks noChangeArrowheads="1"/>
          </p:cNvSpPr>
          <p:nvPr/>
        </p:nvSpPr>
        <p:spPr bwMode="auto">
          <a:xfrm>
            <a:off x="6996206" y="2361645"/>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68" name="Oval 33"/>
          <p:cNvSpPr>
            <a:spLocks noChangeArrowheads="1"/>
          </p:cNvSpPr>
          <p:nvPr/>
        </p:nvSpPr>
        <p:spPr bwMode="auto">
          <a:xfrm>
            <a:off x="5091241" y="405383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69" name="Oval 33"/>
          <p:cNvSpPr>
            <a:spLocks noChangeArrowheads="1"/>
          </p:cNvSpPr>
          <p:nvPr/>
        </p:nvSpPr>
        <p:spPr bwMode="auto">
          <a:xfrm>
            <a:off x="5116375" y="294322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0" name="Oval 33"/>
          <p:cNvSpPr>
            <a:spLocks noChangeArrowheads="1"/>
          </p:cNvSpPr>
          <p:nvPr/>
        </p:nvSpPr>
        <p:spPr bwMode="auto">
          <a:xfrm>
            <a:off x="6673782" y="4699923"/>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1" name="Oval 29"/>
          <p:cNvSpPr>
            <a:spLocks noChangeArrowheads="1"/>
          </p:cNvSpPr>
          <p:nvPr/>
        </p:nvSpPr>
        <p:spPr bwMode="auto">
          <a:xfrm>
            <a:off x="6623043" y="2437607"/>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72" name="Rectangle 35"/>
          <p:cNvSpPr>
            <a:spLocks noChangeArrowheads="1"/>
          </p:cNvSpPr>
          <p:nvPr/>
        </p:nvSpPr>
        <p:spPr bwMode="auto">
          <a:xfrm>
            <a:off x="2631888" y="1277336"/>
            <a:ext cx="324157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chemeClr val="accent2"/>
                </a:solidFill>
                <a:latin typeface="Times New Roman" panose="02020603050405020304" pitchFamily="18" charset="0"/>
              </a:rPr>
              <a:t>状态不变：</a:t>
            </a:r>
            <a:r>
              <a:rPr lang="en-US" altLang="zh-CN" sz="2400" i="1" dirty="0" smtClean="0">
                <a:solidFill>
                  <a:schemeClr val="accent2"/>
                </a:solidFill>
                <a:latin typeface="Times New Roman" panose="02020603050405020304" pitchFamily="18" charset="0"/>
              </a:rPr>
              <a:t>Q</a:t>
            </a:r>
            <a:r>
              <a:rPr lang="en-US" altLang="zh-CN" sz="2400" baseline="30000" dirty="0" smtClean="0">
                <a:solidFill>
                  <a:schemeClr val="accent2"/>
                </a:solidFill>
                <a:latin typeface="Times New Roman" panose="02020603050405020304" pitchFamily="18" charset="0"/>
              </a:rPr>
              <a:t>n+1</a:t>
            </a:r>
            <a:r>
              <a:rPr lang="en-US" altLang="zh-CN" sz="2400" dirty="0" smtClean="0">
                <a:solidFill>
                  <a:schemeClr val="accent2"/>
                </a:solidFill>
                <a:latin typeface="Times New Roman" panose="02020603050405020304" pitchFamily="18" charset="0"/>
              </a:rPr>
              <a:t> = </a:t>
            </a:r>
            <a:r>
              <a:rPr lang="en-US" altLang="zh-CN" sz="2400" i="1" dirty="0" err="1" smtClean="0">
                <a:solidFill>
                  <a:schemeClr val="accent2"/>
                </a:solidFill>
                <a:latin typeface="Times New Roman" panose="02020603050405020304" pitchFamily="18" charset="0"/>
              </a:rPr>
              <a:t>Q</a:t>
            </a:r>
            <a:r>
              <a:rPr lang="en-US" altLang="zh-CN" sz="2400" baseline="30000" dirty="0" err="1" smtClean="0">
                <a:solidFill>
                  <a:schemeClr val="accent2"/>
                </a:solidFill>
                <a:latin typeface="Times New Roman" panose="02020603050405020304" pitchFamily="18" charset="0"/>
              </a:rPr>
              <a:t>n</a:t>
            </a:r>
            <a:endParaRPr lang="en-US" altLang="zh-CN" sz="2400" baseline="30000" dirty="0">
              <a:solidFill>
                <a:schemeClr val="accent2"/>
              </a:solidFill>
              <a:latin typeface="Times New Roman" panose="02020603050405020304" pitchFamily="18" charset="0"/>
            </a:endParaRPr>
          </a:p>
        </p:txBody>
      </p:sp>
      <p:sp>
        <p:nvSpPr>
          <p:cNvPr id="73" name="Oval 33"/>
          <p:cNvSpPr>
            <a:spLocks noChangeArrowheads="1"/>
          </p:cNvSpPr>
          <p:nvPr/>
        </p:nvSpPr>
        <p:spPr bwMode="auto">
          <a:xfrm>
            <a:off x="2562157" y="4683714"/>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Tree>
    <p:extLst>
      <p:ext uri="{BB962C8B-B14F-4D97-AF65-F5344CB8AC3E}">
        <p14:creationId xmlns:p14="http://schemas.microsoft.com/office/powerpoint/2010/main" val="1364799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downLeft)">
                                      <p:cBhvr>
                                        <p:cTn id="29" dur="500"/>
                                        <p:tgtEl>
                                          <p:spTgt spid="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trips(upLeft)">
                                      <p:cBhvr>
                                        <p:cTn id="38" dur="500"/>
                                        <p:tgtEl>
                                          <p:spTgt spid="11"/>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left)">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left)">
                                      <p:cBhvr>
                                        <p:cTn id="52" dur="500"/>
                                        <p:tgtEl>
                                          <p:spTgt spid="7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childTnLst>
                                </p:cTn>
                              </p:par>
                              <p:par>
                                <p:cTn id="60" presetID="22" presetClass="entr" presetSubtype="8"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left)">
                                      <p:cBhvr>
                                        <p:cTn id="62" dur="500"/>
                                        <p:tgtEl>
                                          <p:spTgt spid="6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strips(downLeft)">
                                      <p:cBhvr>
                                        <p:cTn id="75" dur="500"/>
                                        <p:tgtEl>
                                          <p:spTgt spid="54"/>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left)">
                                      <p:cBhvr>
                                        <p:cTn id="84" dur="500"/>
                                        <p:tgtEl>
                                          <p:spTgt spid="70"/>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9" fill="hold" nodeType="click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strips(upLeft)">
                                      <p:cBhvr>
                                        <p:cTn id="89" dur="500"/>
                                        <p:tgtEl>
                                          <p:spTgt spid="59"/>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strips(downRight)">
                                      <p:cBhvr>
                                        <p:cTn id="10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6" grpId="0" animBg="1"/>
      <p:bldP spid="47" grpId="0" animBg="1"/>
      <p:bldP spid="48" grpId="0" animBg="1"/>
      <p:bldP spid="49" grpId="0" animBg="1"/>
      <p:bldP spid="50" grpId="0" animBg="1"/>
      <p:bldP spid="51" grpId="0" animBg="1"/>
      <p:bldP spid="52" grpId="0" animBg="1"/>
      <p:bldP spid="64" grpId="0" animBg="1"/>
      <p:bldP spid="65" grpId="0" animBg="1"/>
      <p:bldP spid="66" grpId="0" animBg="1"/>
      <p:bldP spid="67" grpId="0" animBg="1"/>
      <p:bldP spid="68" grpId="0" animBg="1"/>
      <p:bldP spid="69" grpId="0" animBg="1"/>
      <p:bldP spid="70" grpId="0" animBg="1"/>
      <p:bldP spid="71" grpId="0" animBg="1"/>
      <p:bldP spid="72" grpId="0"/>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5"/>
          <p:cNvSpPr>
            <a:spLocks noChangeArrowheads="1"/>
          </p:cNvSpPr>
          <p:nvPr/>
        </p:nvSpPr>
        <p:spPr bwMode="auto">
          <a:xfrm>
            <a:off x="606306" y="1277336"/>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smtClean="0">
                <a:solidFill>
                  <a:srgbClr val="0000FF"/>
                </a:solidFill>
                <a:latin typeface="Times New Roman" panose="02020603050405020304" pitchFamily="18" charset="0"/>
              </a:rPr>
              <a:t>b:</a:t>
            </a:r>
            <a:r>
              <a:rPr lang="en-US" altLang="zh-CN" sz="2400" i="1" dirty="0" smtClean="0">
                <a:solidFill>
                  <a:schemeClr val="accent2"/>
                </a:solidFill>
                <a:latin typeface="Times New Roman" panose="02020603050405020304" pitchFamily="18" charset="0"/>
              </a:rPr>
              <a:t>R</a:t>
            </a:r>
            <a:r>
              <a:rPr lang="en-US" altLang="zh-CN" sz="2400" dirty="0" smtClean="0">
                <a:solidFill>
                  <a:schemeClr val="accent2"/>
                </a:solidFill>
                <a:latin typeface="Times New Roman" panose="02020603050405020304" pitchFamily="18" charset="0"/>
              </a:rPr>
              <a:t>=0</a:t>
            </a:r>
            <a:r>
              <a:rPr lang="zh-CN" altLang="en-US" sz="2400" dirty="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S</a:t>
            </a:r>
            <a:r>
              <a:rPr lang="en-US" altLang="zh-CN" sz="2400" dirty="0" smtClean="0">
                <a:solidFill>
                  <a:schemeClr val="accent2"/>
                </a:solidFill>
                <a:latin typeface="Times New Roman" panose="02020603050405020304" pitchFamily="18" charset="0"/>
              </a:rPr>
              <a:t>=1</a:t>
            </a:r>
            <a:endParaRPr lang="en-US" altLang="zh-CN" sz="2400" dirty="0">
              <a:solidFill>
                <a:schemeClr val="accent2"/>
              </a:solidFill>
              <a:latin typeface="Times New Roman" panose="02020603050405020304" pitchFamily="18" charset="0"/>
            </a:endParaRPr>
          </a:p>
        </p:txBody>
      </p:sp>
      <p:graphicFrame>
        <p:nvGraphicFramePr>
          <p:cNvPr id="13" name="Object 37"/>
          <p:cNvGraphicFramePr>
            <a:graphicFrameLocks noChangeAspect="1"/>
          </p:cNvGraphicFramePr>
          <p:nvPr/>
        </p:nvGraphicFramePr>
        <p:xfrm>
          <a:off x="795338" y="2325688"/>
          <a:ext cx="2552700" cy="2592388"/>
        </p:xfrm>
        <a:graphic>
          <a:graphicData uri="http://schemas.openxmlformats.org/presentationml/2006/ole">
            <mc:AlternateContent xmlns:mc="http://schemas.openxmlformats.org/markup-compatibility/2006">
              <mc:Choice xmlns:v="urn:schemas-microsoft-com:vml" Requires="v">
                <p:oleObj spid="_x0000_s636974" name="图片" r:id="rId3" imgW="1666800" imgH="1695600" progId="Word.Picture.8">
                  <p:embed/>
                </p:oleObj>
              </mc:Choice>
              <mc:Fallback>
                <p:oleObj name="图片" r:id="rId3"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3"/>
          <p:cNvGrpSpPr>
            <a:grpSpLocks/>
          </p:cNvGrpSpPr>
          <p:nvPr/>
        </p:nvGrpSpPr>
        <p:grpSpPr bwMode="auto">
          <a:xfrm>
            <a:off x="1423988" y="2943226"/>
            <a:ext cx="1374775" cy="1447800"/>
            <a:chOff x="4023" y="3224"/>
            <a:chExt cx="535" cy="589"/>
          </a:xfrm>
        </p:grpSpPr>
        <p:sp>
          <p:nvSpPr>
            <p:cNvPr id="18" name="Line 14"/>
            <p:cNvSpPr>
              <a:spLocks noChangeShapeType="1"/>
            </p:cNvSpPr>
            <p:nvPr/>
          </p:nvSpPr>
          <p:spPr bwMode="auto">
            <a:xfrm flipH="1">
              <a:off x="4033" y="3379"/>
              <a:ext cx="525" cy="32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flipH="1" flipV="1">
              <a:off x="4545" y="3224"/>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flipV="1">
              <a:off x="4023" y="3813"/>
              <a:ext cx="121"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flipH="1" flipV="1">
              <a:off x="4034" y="3691"/>
              <a:ext cx="0" cy="12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 name="Group 19"/>
          <p:cNvGrpSpPr>
            <a:grpSpLocks/>
          </p:cNvGrpSpPr>
          <p:nvPr/>
        </p:nvGrpSpPr>
        <p:grpSpPr bwMode="auto">
          <a:xfrm>
            <a:off x="1446213" y="3141663"/>
            <a:ext cx="1314450" cy="1427163"/>
            <a:chOff x="3070" y="2243"/>
            <a:chExt cx="532" cy="604"/>
          </a:xfrm>
        </p:grpSpPr>
        <p:sp>
          <p:nvSpPr>
            <p:cNvPr id="14" name="Line 20"/>
            <p:cNvSpPr>
              <a:spLocks noChangeShapeType="1"/>
            </p:cNvSpPr>
            <p:nvPr/>
          </p:nvSpPr>
          <p:spPr bwMode="auto">
            <a:xfrm flipV="1">
              <a:off x="3073" y="2244"/>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21"/>
            <p:cNvSpPr>
              <a:spLocks noChangeShapeType="1"/>
            </p:cNvSpPr>
            <p:nvPr/>
          </p:nvSpPr>
          <p:spPr bwMode="auto">
            <a:xfrm flipH="1" flipV="1">
              <a:off x="3076" y="2362"/>
              <a:ext cx="524" cy="31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22"/>
            <p:cNvSpPr>
              <a:spLocks noChangeShapeType="1"/>
            </p:cNvSpPr>
            <p:nvPr/>
          </p:nvSpPr>
          <p:spPr bwMode="auto">
            <a:xfrm>
              <a:off x="3070" y="2243"/>
              <a:ext cx="117"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3"/>
            <p:cNvSpPr>
              <a:spLocks noChangeShapeType="1"/>
            </p:cNvSpPr>
            <p:nvPr/>
          </p:nvSpPr>
          <p:spPr bwMode="auto">
            <a:xfrm flipV="1">
              <a:off x="3602" y="2678"/>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4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2"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sp>
        <p:nvSpPr>
          <p:cNvPr id="43" name="Rectangle 5"/>
          <p:cNvSpPr>
            <a:spLocks noChangeArrowheads="1"/>
          </p:cNvSpPr>
          <p:nvPr/>
        </p:nvSpPr>
        <p:spPr bwMode="auto">
          <a:xfrm>
            <a:off x="1281113" y="53879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99"/>
                </a:solidFill>
                <a:latin typeface="Times New Roman" panose="02020603050405020304" pitchFamily="18" charset="0"/>
                <a:ea typeface="楷体_GB2312" pitchFamily="49" charset="-122"/>
              </a:rPr>
              <a:t>若现态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1</a:t>
            </a:r>
          </a:p>
        </p:txBody>
      </p:sp>
      <p:sp>
        <p:nvSpPr>
          <p:cNvPr id="44" name="Rectangle 6"/>
          <p:cNvSpPr>
            <a:spLocks noChangeArrowheads="1"/>
          </p:cNvSpPr>
          <p:nvPr/>
        </p:nvSpPr>
        <p:spPr bwMode="auto">
          <a:xfrm>
            <a:off x="5583628" y="5374482"/>
            <a:ext cx="220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若现态</a:t>
            </a:r>
            <a:r>
              <a:rPr lang="zh-CN" altLang="en-US" sz="2400" dirty="0">
                <a:latin typeface="Times New Roman" panose="02020603050405020304" pitchFamily="18" charset="0"/>
                <a:ea typeface="楷体_GB2312" pitchFamily="49" charset="-122"/>
              </a:rPr>
              <a:t>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0</a:t>
            </a:r>
          </a:p>
        </p:txBody>
      </p:sp>
      <p:sp>
        <p:nvSpPr>
          <p:cNvPr id="46" name="Oval 33"/>
          <p:cNvSpPr>
            <a:spLocks noChangeArrowheads="1"/>
          </p:cNvSpPr>
          <p:nvPr/>
        </p:nvSpPr>
        <p:spPr bwMode="auto">
          <a:xfrm>
            <a:off x="1160151" y="2308289"/>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7" name="Oval 33"/>
          <p:cNvSpPr>
            <a:spLocks noChangeArrowheads="1"/>
          </p:cNvSpPr>
          <p:nvPr/>
        </p:nvSpPr>
        <p:spPr bwMode="auto">
          <a:xfrm>
            <a:off x="1181031" y="4837887"/>
            <a:ext cx="406400" cy="414338"/>
          </a:xfrm>
          <a:prstGeom prst="ellipse">
            <a:avLst/>
          </a:prstGeom>
          <a:solidFill>
            <a:srgbClr val="FF00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48" name="Oval 23"/>
          <p:cNvSpPr>
            <a:spLocks noChangeArrowheads="1"/>
          </p:cNvSpPr>
          <p:nvPr/>
        </p:nvSpPr>
        <p:spPr bwMode="auto">
          <a:xfrm>
            <a:off x="2922717" y="4061609"/>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9" name="Oval 29"/>
          <p:cNvSpPr>
            <a:spLocks noChangeArrowheads="1"/>
          </p:cNvSpPr>
          <p:nvPr/>
        </p:nvSpPr>
        <p:spPr bwMode="auto">
          <a:xfrm>
            <a:off x="2922717" y="2373303"/>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50" name="Oval 33"/>
          <p:cNvSpPr>
            <a:spLocks noChangeArrowheads="1"/>
          </p:cNvSpPr>
          <p:nvPr/>
        </p:nvSpPr>
        <p:spPr bwMode="auto">
          <a:xfrm>
            <a:off x="952697" y="405383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1" name="Oval 33"/>
          <p:cNvSpPr>
            <a:spLocks noChangeArrowheads="1"/>
          </p:cNvSpPr>
          <p:nvPr/>
        </p:nvSpPr>
        <p:spPr bwMode="auto">
          <a:xfrm>
            <a:off x="977831"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52" name="Oval 33"/>
          <p:cNvSpPr>
            <a:spLocks noChangeArrowheads="1"/>
          </p:cNvSpPr>
          <p:nvPr/>
        </p:nvSpPr>
        <p:spPr bwMode="auto">
          <a:xfrm>
            <a:off x="2562157" y="242887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aphicFrame>
        <p:nvGraphicFramePr>
          <p:cNvPr id="53" name="Object 37"/>
          <p:cNvGraphicFramePr>
            <a:graphicFrameLocks noChangeAspect="1"/>
          </p:cNvGraphicFramePr>
          <p:nvPr/>
        </p:nvGraphicFramePr>
        <p:xfrm>
          <a:off x="4933882" y="2325688"/>
          <a:ext cx="2552700" cy="2592388"/>
        </p:xfrm>
        <a:graphic>
          <a:graphicData uri="http://schemas.openxmlformats.org/presentationml/2006/ole">
            <mc:AlternateContent xmlns:mc="http://schemas.openxmlformats.org/markup-compatibility/2006">
              <mc:Choice xmlns:v="urn:schemas-microsoft-com:vml" Requires="v">
                <p:oleObj spid="_x0000_s636975" name="图片" r:id="rId5" imgW="1666800" imgH="1695600" progId="Word.Picture.8">
                  <p:embed/>
                </p:oleObj>
              </mc:Choice>
              <mc:Fallback>
                <p:oleObj name="图片" r:id="rId5"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882"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 name="Group 13"/>
          <p:cNvGrpSpPr>
            <a:grpSpLocks/>
          </p:cNvGrpSpPr>
          <p:nvPr/>
        </p:nvGrpSpPr>
        <p:grpSpPr bwMode="auto">
          <a:xfrm>
            <a:off x="5562532" y="2943226"/>
            <a:ext cx="1374775" cy="1447800"/>
            <a:chOff x="4023" y="3224"/>
            <a:chExt cx="535" cy="589"/>
          </a:xfrm>
        </p:grpSpPr>
        <p:sp>
          <p:nvSpPr>
            <p:cNvPr id="55" name="Line 14"/>
            <p:cNvSpPr>
              <a:spLocks noChangeShapeType="1"/>
            </p:cNvSpPr>
            <p:nvPr/>
          </p:nvSpPr>
          <p:spPr bwMode="auto">
            <a:xfrm flipH="1">
              <a:off x="4033" y="3379"/>
              <a:ext cx="525" cy="3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15"/>
            <p:cNvSpPr>
              <a:spLocks noChangeShapeType="1"/>
            </p:cNvSpPr>
            <p:nvPr/>
          </p:nvSpPr>
          <p:spPr bwMode="auto">
            <a:xfrm flipH="1" flipV="1">
              <a:off x="4545" y="3224"/>
              <a:ext cx="0" cy="16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Line 16"/>
            <p:cNvSpPr>
              <a:spLocks noChangeShapeType="1"/>
            </p:cNvSpPr>
            <p:nvPr/>
          </p:nvSpPr>
          <p:spPr bwMode="auto">
            <a:xfrm flipV="1">
              <a:off x="4023" y="3813"/>
              <a:ext cx="121"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17"/>
            <p:cNvSpPr>
              <a:spLocks noChangeShapeType="1"/>
            </p:cNvSpPr>
            <p:nvPr/>
          </p:nvSpPr>
          <p:spPr bwMode="auto">
            <a:xfrm flipH="1" flipV="1">
              <a:off x="4034" y="3691"/>
              <a:ext cx="0" cy="1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 name="Group 19"/>
          <p:cNvGrpSpPr>
            <a:grpSpLocks/>
          </p:cNvGrpSpPr>
          <p:nvPr/>
        </p:nvGrpSpPr>
        <p:grpSpPr bwMode="auto">
          <a:xfrm>
            <a:off x="5584757" y="3141663"/>
            <a:ext cx="1314450" cy="1427163"/>
            <a:chOff x="3070" y="2243"/>
            <a:chExt cx="532" cy="604"/>
          </a:xfrm>
        </p:grpSpPr>
        <p:sp>
          <p:nvSpPr>
            <p:cNvPr id="60" name="Line 20"/>
            <p:cNvSpPr>
              <a:spLocks noChangeShapeType="1"/>
            </p:cNvSpPr>
            <p:nvPr/>
          </p:nvSpPr>
          <p:spPr bwMode="auto">
            <a:xfrm flipV="1">
              <a:off x="3073" y="2244"/>
              <a:ext cx="1" cy="118"/>
            </a:xfrm>
            <a:prstGeom prst="line">
              <a:avLst/>
            </a:prstGeom>
            <a:noFill/>
            <a:ln w="57150">
              <a:solidFill>
                <a:srgbClr val="33CC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Line 21"/>
            <p:cNvSpPr>
              <a:spLocks noChangeShapeType="1"/>
            </p:cNvSpPr>
            <p:nvPr/>
          </p:nvSpPr>
          <p:spPr bwMode="auto">
            <a:xfrm flipH="1" flipV="1">
              <a:off x="3076" y="2362"/>
              <a:ext cx="524" cy="319"/>
            </a:xfrm>
            <a:prstGeom prst="line">
              <a:avLst/>
            </a:prstGeom>
            <a:noFill/>
            <a:ln w="57150">
              <a:solidFill>
                <a:srgbClr val="33CC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22"/>
            <p:cNvSpPr>
              <a:spLocks noChangeShapeType="1"/>
            </p:cNvSpPr>
            <p:nvPr/>
          </p:nvSpPr>
          <p:spPr bwMode="auto">
            <a:xfrm>
              <a:off x="3070" y="2243"/>
              <a:ext cx="117" cy="0"/>
            </a:xfrm>
            <a:prstGeom prst="line">
              <a:avLst/>
            </a:prstGeom>
            <a:noFill/>
            <a:ln w="57150">
              <a:solidFill>
                <a:srgbClr val="33CC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Line 23"/>
            <p:cNvSpPr>
              <a:spLocks noChangeShapeType="1"/>
            </p:cNvSpPr>
            <p:nvPr/>
          </p:nvSpPr>
          <p:spPr bwMode="auto">
            <a:xfrm flipV="1">
              <a:off x="3602" y="2678"/>
              <a:ext cx="0" cy="169"/>
            </a:xfrm>
            <a:prstGeom prst="line">
              <a:avLst/>
            </a:prstGeom>
            <a:noFill/>
            <a:ln w="57150">
              <a:solidFill>
                <a:srgbClr val="33CC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 name="Oval 33"/>
          <p:cNvSpPr>
            <a:spLocks noChangeArrowheads="1"/>
          </p:cNvSpPr>
          <p:nvPr/>
        </p:nvSpPr>
        <p:spPr bwMode="auto">
          <a:xfrm>
            <a:off x="5298695" y="2308289"/>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65" name="Oval 33"/>
          <p:cNvSpPr>
            <a:spLocks noChangeArrowheads="1"/>
          </p:cNvSpPr>
          <p:nvPr/>
        </p:nvSpPr>
        <p:spPr bwMode="auto">
          <a:xfrm>
            <a:off x="5319575" y="4837887"/>
            <a:ext cx="406400" cy="414338"/>
          </a:xfrm>
          <a:prstGeom prst="ellipse">
            <a:avLst/>
          </a:prstGeom>
          <a:solidFill>
            <a:srgbClr val="FF00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66" name="Oval 23"/>
          <p:cNvSpPr>
            <a:spLocks noChangeArrowheads="1"/>
          </p:cNvSpPr>
          <p:nvPr/>
        </p:nvSpPr>
        <p:spPr bwMode="auto">
          <a:xfrm>
            <a:off x="6996206" y="4049951"/>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67" name="Oval 29"/>
          <p:cNvSpPr>
            <a:spLocks noChangeArrowheads="1"/>
          </p:cNvSpPr>
          <p:nvPr/>
        </p:nvSpPr>
        <p:spPr bwMode="auto">
          <a:xfrm>
            <a:off x="6996206" y="2361645"/>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68" name="Oval 33"/>
          <p:cNvSpPr>
            <a:spLocks noChangeArrowheads="1"/>
          </p:cNvSpPr>
          <p:nvPr/>
        </p:nvSpPr>
        <p:spPr bwMode="auto">
          <a:xfrm>
            <a:off x="5091241" y="405383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69" name="Oval 33"/>
          <p:cNvSpPr>
            <a:spLocks noChangeArrowheads="1"/>
          </p:cNvSpPr>
          <p:nvPr/>
        </p:nvSpPr>
        <p:spPr bwMode="auto">
          <a:xfrm>
            <a:off x="5116375"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0" name="Oval 33"/>
          <p:cNvSpPr>
            <a:spLocks noChangeArrowheads="1"/>
          </p:cNvSpPr>
          <p:nvPr/>
        </p:nvSpPr>
        <p:spPr bwMode="auto">
          <a:xfrm>
            <a:off x="6673782" y="4699923"/>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1" name="Oval 29"/>
          <p:cNvSpPr>
            <a:spLocks noChangeArrowheads="1"/>
          </p:cNvSpPr>
          <p:nvPr/>
        </p:nvSpPr>
        <p:spPr bwMode="auto">
          <a:xfrm>
            <a:off x="6623043" y="2437607"/>
            <a:ext cx="406400" cy="414338"/>
          </a:xfrm>
          <a:prstGeom prst="ellipse">
            <a:avLst/>
          </a:prstGeom>
          <a:solidFill>
            <a:srgbClr val="FF00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72" name="Rectangle 35"/>
          <p:cNvSpPr>
            <a:spLocks noChangeArrowheads="1"/>
          </p:cNvSpPr>
          <p:nvPr/>
        </p:nvSpPr>
        <p:spPr bwMode="auto">
          <a:xfrm>
            <a:off x="2631888" y="1277336"/>
            <a:ext cx="324157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chemeClr val="accent2"/>
                </a:solidFill>
                <a:latin typeface="Times New Roman" panose="02020603050405020304" pitchFamily="18" charset="0"/>
              </a:rPr>
              <a:t>置</a:t>
            </a:r>
            <a:r>
              <a:rPr lang="en-US" altLang="zh-CN" sz="2400" dirty="0" smtClean="0">
                <a:solidFill>
                  <a:schemeClr val="accent2"/>
                </a:solidFill>
                <a:latin typeface="Times New Roman" panose="02020603050405020304" pitchFamily="18" charset="0"/>
              </a:rPr>
              <a:t>1</a:t>
            </a:r>
            <a:r>
              <a:rPr lang="zh-CN" altLang="en-US" sz="2400" dirty="0" smtClean="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Q</a:t>
            </a:r>
            <a:r>
              <a:rPr lang="en-US" altLang="zh-CN" sz="2400" baseline="30000" dirty="0" smtClean="0">
                <a:solidFill>
                  <a:schemeClr val="accent2"/>
                </a:solidFill>
                <a:latin typeface="Times New Roman" panose="02020603050405020304" pitchFamily="18" charset="0"/>
              </a:rPr>
              <a:t>n+1</a:t>
            </a:r>
            <a:r>
              <a:rPr lang="en-US" altLang="zh-CN" sz="2400" dirty="0" smtClean="0">
                <a:solidFill>
                  <a:schemeClr val="accent2"/>
                </a:solidFill>
                <a:latin typeface="Times New Roman" panose="02020603050405020304" pitchFamily="18" charset="0"/>
              </a:rPr>
              <a:t> = 1</a:t>
            </a:r>
            <a:endParaRPr lang="en-US" altLang="zh-CN" sz="2400" baseline="30000" dirty="0">
              <a:solidFill>
                <a:schemeClr val="accent2"/>
              </a:solidFill>
              <a:latin typeface="Times New Roman" panose="02020603050405020304" pitchFamily="18" charset="0"/>
            </a:endParaRPr>
          </a:p>
        </p:txBody>
      </p:sp>
      <p:sp>
        <p:nvSpPr>
          <p:cNvPr id="73" name="Oval 33"/>
          <p:cNvSpPr>
            <a:spLocks noChangeArrowheads="1"/>
          </p:cNvSpPr>
          <p:nvPr/>
        </p:nvSpPr>
        <p:spPr bwMode="auto">
          <a:xfrm>
            <a:off x="2562157" y="4683714"/>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74" name="Oval 29"/>
          <p:cNvSpPr>
            <a:spLocks noChangeArrowheads="1"/>
          </p:cNvSpPr>
          <p:nvPr/>
        </p:nvSpPr>
        <p:spPr bwMode="auto">
          <a:xfrm>
            <a:off x="5100422" y="4049951"/>
            <a:ext cx="406400" cy="414338"/>
          </a:xfrm>
          <a:prstGeom prst="ellipse">
            <a:avLst/>
          </a:prstGeom>
          <a:solidFill>
            <a:srgbClr val="FF00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Tree>
    <p:extLst>
      <p:ext uri="{BB962C8B-B14F-4D97-AF65-F5344CB8AC3E}">
        <p14:creationId xmlns:p14="http://schemas.microsoft.com/office/powerpoint/2010/main" val="36387119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downLeft)">
                                      <p:cBhvr>
                                        <p:cTn id="29" dur="500"/>
                                        <p:tgtEl>
                                          <p:spTgt spid="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left)">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strips(upLeft)">
                                      <p:cBhvr>
                                        <p:cTn id="43" dur="500"/>
                                        <p:tgtEl>
                                          <p:spTgt spid="1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childTnLst>
                                </p:cTn>
                              </p:par>
                              <p:par>
                                <p:cTn id="60" presetID="22" presetClass="entr" presetSubtype="8"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left)">
                                      <p:cBhvr>
                                        <p:cTn id="62" dur="500"/>
                                        <p:tgtEl>
                                          <p:spTgt spid="6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strips(downLeft)">
                                      <p:cBhvr>
                                        <p:cTn id="75" dur="500"/>
                                        <p:tgtEl>
                                          <p:spTgt spid="54"/>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anim calcmode="lin" valueType="num">
                                      <p:cBhvr>
                                        <p:cTn id="85" dur="500" fill="hold"/>
                                        <p:tgtEl>
                                          <p:spTgt spid="70"/>
                                        </p:tgtEl>
                                        <p:attrNameLst>
                                          <p:attrName>ppt_x</p:attrName>
                                        </p:attrNameLst>
                                      </p:cBhvr>
                                      <p:tavLst>
                                        <p:tav tm="0">
                                          <p:val>
                                            <p:strVal val="#ppt_x"/>
                                          </p:val>
                                        </p:tav>
                                        <p:tav tm="100000">
                                          <p:val>
                                            <p:strVal val="#ppt_x"/>
                                          </p:val>
                                        </p:tav>
                                      </p:tavLst>
                                    </p:anim>
                                    <p:anim calcmode="lin" valueType="num">
                                      <p:cBhvr>
                                        <p:cTn id="86" dur="5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strips(upLeft)">
                                      <p:cBhvr>
                                        <p:cTn id="91" dur="500"/>
                                        <p:tgtEl>
                                          <p:spTgt spid="5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ipe(left)">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8" presetClass="entr" presetSubtype="6" fill="hold" grpId="0" nodeType="click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strips(downRight)">
                                      <p:cBhvr>
                                        <p:cTn id="104" dur="50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6" grpId="0" animBg="1"/>
      <p:bldP spid="47" grpId="0" animBg="1"/>
      <p:bldP spid="48" grpId="0" animBg="1"/>
      <p:bldP spid="49" grpId="0" animBg="1"/>
      <p:bldP spid="50" grpId="0" animBg="1"/>
      <p:bldP spid="51" grpId="0" animBg="1"/>
      <p:bldP spid="52" grpId="0" animBg="1"/>
      <p:bldP spid="64" grpId="0" animBg="1"/>
      <p:bldP spid="65" grpId="0" animBg="1"/>
      <p:bldP spid="66" grpId="0" animBg="1"/>
      <p:bldP spid="67" grpId="0" animBg="1"/>
      <p:bldP spid="68" grpId="0" animBg="1"/>
      <p:bldP spid="69" grpId="0" animBg="1"/>
      <p:bldP spid="70" grpId="0" animBg="1"/>
      <p:bldP spid="71" grpId="0" animBg="1"/>
      <p:bldP spid="72" grpId="0"/>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5"/>
          <p:cNvSpPr>
            <a:spLocks noChangeArrowheads="1"/>
          </p:cNvSpPr>
          <p:nvPr/>
        </p:nvSpPr>
        <p:spPr bwMode="auto">
          <a:xfrm>
            <a:off x="606306" y="1277336"/>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rgbClr val="0000FF"/>
                </a:solidFill>
                <a:latin typeface="Times New Roman" panose="02020603050405020304" pitchFamily="18" charset="0"/>
              </a:rPr>
              <a:t>c</a:t>
            </a:r>
            <a:r>
              <a:rPr lang="en-US" altLang="zh-CN" sz="2400" dirty="0" smtClean="0">
                <a:solidFill>
                  <a:srgbClr val="0000FF"/>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R</a:t>
            </a:r>
            <a:r>
              <a:rPr lang="en-US" altLang="zh-CN" sz="2400" dirty="0" smtClean="0">
                <a:solidFill>
                  <a:schemeClr val="accent2"/>
                </a:solidFill>
                <a:latin typeface="Times New Roman" panose="02020603050405020304" pitchFamily="18" charset="0"/>
              </a:rPr>
              <a:t>=1</a:t>
            </a:r>
            <a:r>
              <a:rPr lang="zh-CN" altLang="en-US" sz="2400" dirty="0" smtClean="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S</a:t>
            </a:r>
            <a:r>
              <a:rPr lang="en-US" altLang="zh-CN" sz="2400" dirty="0" smtClean="0">
                <a:solidFill>
                  <a:schemeClr val="accent2"/>
                </a:solidFill>
                <a:latin typeface="Times New Roman" panose="02020603050405020304" pitchFamily="18" charset="0"/>
              </a:rPr>
              <a:t>=0</a:t>
            </a:r>
            <a:endParaRPr lang="en-US" altLang="zh-CN" sz="2400" dirty="0">
              <a:solidFill>
                <a:schemeClr val="accent2"/>
              </a:solidFill>
              <a:latin typeface="Times New Roman" panose="02020603050405020304" pitchFamily="18" charset="0"/>
            </a:endParaRPr>
          </a:p>
        </p:txBody>
      </p:sp>
      <p:graphicFrame>
        <p:nvGraphicFramePr>
          <p:cNvPr id="13" name="Object 37"/>
          <p:cNvGraphicFramePr>
            <a:graphicFrameLocks noChangeAspect="1"/>
          </p:cNvGraphicFramePr>
          <p:nvPr/>
        </p:nvGraphicFramePr>
        <p:xfrm>
          <a:off x="795338" y="2325688"/>
          <a:ext cx="2552700" cy="2592388"/>
        </p:xfrm>
        <a:graphic>
          <a:graphicData uri="http://schemas.openxmlformats.org/presentationml/2006/ole">
            <mc:AlternateContent xmlns:mc="http://schemas.openxmlformats.org/markup-compatibility/2006">
              <mc:Choice xmlns:v="urn:schemas-microsoft-com:vml" Requires="v">
                <p:oleObj spid="_x0000_s637994" name="图片" r:id="rId3" imgW="1666800" imgH="1695600" progId="Word.Picture.8">
                  <p:embed/>
                </p:oleObj>
              </mc:Choice>
              <mc:Fallback>
                <p:oleObj name="图片" r:id="rId3"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3"/>
          <p:cNvGrpSpPr>
            <a:grpSpLocks/>
          </p:cNvGrpSpPr>
          <p:nvPr/>
        </p:nvGrpSpPr>
        <p:grpSpPr bwMode="auto">
          <a:xfrm>
            <a:off x="1423988" y="2943226"/>
            <a:ext cx="1374775" cy="1447800"/>
            <a:chOff x="4023" y="3224"/>
            <a:chExt cx="535" cy="589"/>
          </a:xfrm>
        </p:grpSpPr>
        <p:sp>
          <p:nvSpPr>
            <p:cNvPr id="18" name="Line 14"/>
            <p:cNvSpPr>
              <a:spLocks noChangeShapeType="1"/>
            </p:cNvSpPr>
            <p:nvPr/>
          </p:nvSpPr>
          <p:spPr bwMode="auto">
            <a:xfrm flipH="1">
              <a:off x="4033" y="3379"/>
              <a:ext cx="525" cy="32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flipH="1" flipV="1">
              <a:off x="4545" y="3224"/>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flipV="1">
              <a:off x="4023" y="3813"/>
              <a:ext cx="121"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flipH="1" flipV="1">
              <a:off x="4034" y="3691"/>
              <a:ext cx="0" cy="12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 name="Group 19"/>
          <p:cNvGrpSpPr>
            <a:grpSpLocks/>
          </p:cNvGrpSpPr>
          <p:nvPr/>
        </p:nvGrpSpPr>
        <p:grpSpPr bwMode="auto">
          <a:xfrm>
            <a:off x="1446213" y="3141663"/>
            <a:ext cx="1314450" cy="1427163"/>
            <a:chOff x="3070" y="2243"/>
            <a:chExt cx="532" cy="604"/>
          </a:xfrm>
        </p:grpSpPr>
        <p:sp>
          <p:nvSpPr>
            <p:cNvPr id="14" name="Line 20"/>
            <p:cNvSpPr>
              <a:spLocks noChangeShapeType="1"/>
            </p:cNvSpPr>
            <p:nvPr/>
          </p:nvSpPr>
          <p:spPr bwMode="auto">
            <a:xfrm flipV="1">
              <a:off x="3073" y="2244"/>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21"/>
            <p:cNvSpPr>
              <a:spLocks noChangeShapeType="1"/>
            </p:cNvSpPr>
            <p:nvPr/>
          </p:nvSpPr>
          <p:spPr bwMode="auto">
            <a:xfrm flipH="1" flipV="1">
              <a:off x="3076" y="2362"/>
              <a:ext cx="524" cy="31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22"/>
            <p:cNvSpPr>
              <a:spLocks noChangeShapeType="1"/>
            </p:cNvSpPr>
            <p:nvPr/>
          </p:nvSpPr>
          <p:spPr bwMode="auto">
            <a:xfrm>
              <a:off x="3070" y="2243"/>
              <a:ext cx="117"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3"/>
            <p:cNvSpPr>
              <a:spLocks noChangeShapeType="1"/>
            </p:cNvSpPr>
            <p:nvPr/>
          </p:nvSpPr>
          <p:spPr bwMode="auto">
            <a:xfrm flipV="1">
              <a:off x="3602" y="2678"/>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4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2"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sp>
        <p:nvSpPr>
          <p:cNvPr id="43" name="Rectangle 5"/>
          <p:cNvSpPr>
            <a:spLocks noChangeArrowheads="1"/>
          </p:cNvSpPr>
          <p:nvPr/>
        </p:nvSpPr>
        <p:spPr bwMode="auto">
          <a:xfrm>
            <a:off x="1281113" y="53879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99"/>
                </a:solidFill>
                <a:latin typeface="Times New Roman" panose="02020603050405020304" pitchFamily="18" charset="0"/>
                <a:ea typeface="楷体_GB2312" pitchFamily="49" charset="-122"/>
              </a:rPr>
              <a:t>若现态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1</a:t>
            </a:r>
          </a:p>
        </p:txBody>
      </p:sp>
      <p:sp>
        <p:nvSpPr>
          <p:cNvPr id="44" name="Rectangle 6"/>
          <p:cNvSpPr>
            <a:spLocks noChangeArrowheads="1"/>
          </p:cNvSpPr>
          <p:nvPr/>
        </p:nvSpPr>
        <p:spPr bwMode="auto">
          <a:xfrm>
            <a:off x="5583628" y="5374482"/>
            <a:ext cx="220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若现态</a:t>
            </a:r>
            <a:r>
              <a:rPr lang="zh-CN" altLang="en-US" sz="2400" dirty="0">
                <a:latin typeface="Times New Roman" panose="02020603050405020304" pitchFamily="18" charset="0"/>
                <a:ea typeface="楷体_GB2312" pitchFamily="49" charset="-122"/>
              </a:rPr>
              <a:t>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0</a:t>
            </a:r>
          </a:p>
        </p:txBody>
      </p:sp>
      <p:sp>
        <p:nvSpPr>
          <p:cNvPr id="46" name="Oval 33"/>
          <p:cNvSpPr>
            <a:spLocks noChangeArrowheads="1"/>
          </p:cNvSpPr>
          <p:nvPr/>
        </p:nvSpPr>
        <p:spPr bwMode="auto">
          <a:xfrm>
            <a:off x="1160151" y="2308289"/>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47" name="Oval 33"/>
          <p:cNvSpPr>
            <a:spLocks noChangeArrowheads="1"/>
          </p:cNvSpPr>
          <p:nvPr/>
        </p:nvSpPr>
        <p:spPr bwMode="auto">
          <a:xfrm>
            <a:off x="1181031" y="4837887"/>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48" name="Oval 23"/>
          <p:cNvSpPr>
            <a:spLocks noChangeArrowheads="1"/>
          </p:cNvSpPr>
          <p:nvPr/>
        </p:nvSpPr>
        <p:spPr bwMode="auto">
          <a:xfrm>
            <a:off x="2922717" y="4061609"/>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9" name="Oval 29"/>
          <p:cNvSpPr>
            <a:spLocks noChangeArrowheads="1"/>
          </p:cNvSpPr>
          <p:nvPr/>
        </p:nvSpPr>
        <p:spPr bwMode="auto">
          <a:xfrm>
            <a:off x="2922717" y="2373303"/>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50" name="Oval 33"/>
          <p:cNvSpPr>
            <a:spLocks noChangeArrowheads="1"/>
          </p:cNvSpPr>
          <p:nvPr/>
        </p:nvSpPr>
        <p:spPr bwMode="auto">
          <a:xfrm>
            <a:off x="952697" y="405383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1" name="Oval 33"/>
          <p:cNvSpPr>
            <a:spLocks noChangeArrowheads="1"/>
          </p:cNvSpPr>
          <p:nvPr/>
        </p:nvSpPr>
        <p:spPr bwMode="auto">
          <a:xfrm>
            <a:off x="977831"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52" name="Oval 33"/>
          <p:cNvSpPr>
            <a:spLocks noChangeArrowheads="1"/>
          </p:cNvSpPr>
          <p:nvPr/>
        </p:nvSpPr>
        <p:spPr bwMode="auto">
          <a:xfrm>
            <a:off x="2562157" y="242887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graphicFrame>
        <p:nvGraphicFramePr>
          <p:cNvPr id="53" name="Object 37"/>
          <p:cNvGraphicFramePr>
            <a:graphicFrameLocks noChangeAspect="1"/>
          </p:cNvGraphicFramePr>
          <p:nvPr/>
        </p:nvGraphicFramePr>
        <p:xfrm>
          <a:off x="4933882" y="2325688"/>
          <a:ext cx="2552700" cy="2592388"/>
        </p:xfrm>
        <a:graphic>
          <a:graphicData uri="http://schemas.openxmlformats.org/presentationml/2006/ole">
            <mc:AlternateContent xmlns:mc="http://schemas.openxmlformats.org/markup-compatibility/2006">
              <mc:Choice xmlns:v="urn:schemas-microsoft-com:vml" Requires="v">
                <p:oleObj spid="_x0000_s637995" name="图片" r:id="rId5" imgW="1666800" imgH="1695600" progId="Word.Picture.8">
                  <p:embed/>
                </p:oleObj>
              </mc:Choice>
              <mc:Fallback>
                <p:oleObj name="图片" r:id="rId5"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882"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 name="Group 13"/>
          <p:cNvGrpSpPr>
            <a:grpSpLocks/>
          </p:cNvGrpSpPr>
          <p:nvPr/>
        </p:nvGrpSpPr>
        <p:grpSpPr bwMode="auto">
          <a:xfrm>
            <a:off x="5562532" y="2943226"/>
            <a:ext cx="1374775" cy="1447800"/>
            <a:chOff x="4023" y="3224"/>
            <a:chExt cx="535" cy="589"/>
          </a:xfrm>
        </p:grpSpPr>
        <p:sp>
          <p:nvSpPr>
            <p:cNvPr id="55" name="Line 14"/>
            <p:cNvSpPr>
              <a:spLocks noChangeShapeType="1"/>
            </p:cNvSpPr>
            <p:nvPr/>
          </p:nvSpPr>
          <p:spPr bwMode="auto">
            <a:xfrm flipH="1">
              <a:off x="4033" y="3379"/>
              <a:ext cx="525" cy="3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15"/>
            <p:cNvSpPr>
              <a:spLocks noChangeShapeType="1"/>
            </p:cNvSpPr>
            <p:nvPr/>
          </p:nvSpPr>
          <p:spPr bwMode="auto">
            <a:xfrm flipH="1" flipV="1">
              <a:off x="4545" y="3224"/>
              <a:ext cx="0" cy="16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Line 16"/>
            <p:cNvSpPr>
              <a:spLocks noChangeShapeType="1"/>
            </p:cNvSpPr>
            <p:nvPr/>
          </p:nvSpPr>
          <p:spPr bwMode="auto">
            <a:xfrm flipV="1">
              <a:off x="4023" y="3813"/>
              <a:ext cx="121"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17"/>
            <p:cNvSpPr>
              <a:spLocks noChangeShapeType="1"/>
            </p:cNvSpPr>
            <p:nvPr/>
          </p:nvSpPr>
          <p:spPr bwMode="auto">
            <a:xfrm flipH="1" flipV="1">
              <a:off x="4034" y="3691"/>
              <a:ext cx="0" cy="1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9" name="Group 19"/>
          <p:cNvGrpSpPr>
            <a:grpSpLocks/>
          </p:cNvGrpSpPr>
          <p:nvPr/>
        </p:nvGrpSpPr>
        <p:grpSpPr bwMode="auto">
          <a:xfrm>
            <a:off x="5584757" y="3141663"/>
            <a:ext cx="1314450" cy="1427163"/>
            <a:chOff x="3070" y="2243"/>
            <a:chExt cx="532" cy="604"/>
          </a:xfrm>
        </p:grpSpPr>
        <p:sp>
          <p:nvSpPr>
            <p:cNvPr id="60" name="Line 20"/>
            <p:cNvSpPr>
              <a:spLocks noChangeShapeType="1"/>
            </p:cNvSpPr>
            <p:nvPr/>
          </p:nvSpPr>
          <p:spPr bwMode="auto">
            <a:xfrm flipV="1">
              <a:off x="3073" y="2244"/>
              <a:ext cx="1" cy="118"/>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Line 21"/>
            <p:cNvSpPr>
              <a:spLocks noChangeShapeType="1"/>
            </p:cNvSpPr>
            <p:nvPr/>
          </p:nvSpPr>
          <p:spPr bwMode="auto">
            <a:xfrm flipH="1" flipV="1">
              <a:off x="3076" y="2362"/>
              <a:ext cx="524" cy="319"/>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22"/>
            <p:cNvSpPr>
              <a:spLocks noChangeShapeType="1"/>
            </p:cNvSpPr>
            <p:nvPr/>
          </p:nvSpPr>
          <p:spPr bwMode="auto">
            <a:xfrm>
              <a:off x="3070" y="2243"/>
              <a:ext cx="117"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Line 23"/>
            <p:cNvSpPr>
              <a:spLocks noChangeShapeType="1"/>
            </p:cNvSpPr>
            <p:nvPr/>
          </p:nvSpPr>
          <p:spPr bwMode="auto">
            <a:xfrm flipV="1">
              <a:off x="3602" y="2678"/>
              <a:ext cx="0" cy="169"/>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 name="Oval 33"/>
          <p:cNvSpPr>
            <a:spLocks noChangeArrowheads="1"/>
          </p:cNvSpPr>
          <p:nvPr/>
        </p:nvSpPr>
        <p:spPr bwMode="auto">
          <a:xfrm>
            <a:off x="5298695" y="2308289"/>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65" name="Oval 33"/>
          <p:cNvSpPr>
            <a:spLocks noChangeArrowheads="1"/>
          </p:cNvSpPr>
          <p:nvPr/>
        </p:nvSpPr>
        <p:spPr bwMode="auto">
          <a:xfrm>
            <a:off x="5319575" y="4837887"/>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66" name="Oval 23"/>
          <p:cNvSpPr>
            <a:spLocks noChangeArrowheads="1"/>
          </p:cNvSpPr>
          <p:nvPr/>
        </p:nvSpPr>
        <p:spPr bwMode="auto">
          <a:xfrm>
            <a:off x="6996206" y="4049951"/>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67" name="Oval 29"/>
          <p:cNvSpPr>
            <a:spLocks noChangeArrowheads="1"/>
          </p:cNvSpPr>
          <p:nvPr/>
        </p:nvSpPr>
        <p:spPr bwMode="auto">
          <a:xfrm>
            <a:off x="6996206" y="2361645"/>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68" name="Oval 33"/>
          <p:cNvSpPr>
            <a:spLocks noChangeArrowheads="1"/>
          </p:cNvSpPr>
          <p:nvPr/>
        </p:nvSpPr>
        <p:spPr bwMode="auto">
          <a:xfrm>
            <a:off x="5091241" y="405383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69" name="Oval 33"/>
          <p:cNvSpPr>
            <a:spLocks noChangeArrowheads="1"/>
          </p:cNvSpPr>
          <p:nvPr/>
        </p:nvSpPr>
        <p:spPr bwMode="auto">
          <a:xfrm>
            <a:off x="5116375" y="294322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0" name="Oval 33"/>
          <p:cNvSpPr>
            <a:spLocks noChangeArrowheads="1"/>
          </p:cNvSpPr>
          <p:nvPr/>
        </p:nvSpPr>
        <p:spPr bwMode="auto">
          <a:xfrm>
            <a:off x="6673782" y="4699923"/>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1" name="Oval 29"/>
          <p:cNvSpPr>
            <a:spLocks noChangeArrowheads="1"/>
          </p:cNvSpPr>
          <p:nvPr/>
        </p:nvSpPr>
        <p:spPr bwMode="auto">
          <a:xfrm>
            <a:off x="6623043" y="2437607"/>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72" name="Rectangle 35"/>
          <p:cNvSpPr>
            <a:spLocks noChangeArrowheads="1"/>
          </p:cNvSpPr>
          <p:nvPr/>
        </p:nvSpPr>
        <p:spPr bwMode="auto">
          <a:xfrm>
            <a:off x="2631888" y="1277336"/>
            <a:ext cx="324157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chemeClr val="accent2"/>
                </a:solidFill>
                <a:latin typeface="Times New Roman" panose="02020603050405020304" pitchFamily="18" charset="0"/>
              </a:rPr>
              <a:t>置</a:t>
            </a:r>
            <a:r>
              <a:rPr lang="en-US" altLang="zh-CN" sz="2400" dirty="0" smtClean="0">
                <a:solidFill>
                  <a:schemeClr val="accent2"/>
                </a:solidFill>
                <a:latin typeface="Times New Roman" panose="02020603050405020304" pitchFamily="18" charset="0"/>
              </a:rPr>
              <a:t>0</a:t>
            </a:r>
            <a:r>
              <a:rPr lang="zh-CN" altLang="en-US" sz="2400" dirty="0" smtClean="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Q</a:t>
            </a:r>
            <a:r>
              <a:rPr lang="en-US" altLang="zh-CN" sz="2400" baseline="30000" dirty="0" smtClean="0">
                <a:solidFill>
                  <a:schemeClr val="accent2"/>
                </a:solidFill>
                <a:latin typeface="Times New Roman" panose="02020603050405020304" pitchFamily="18" charset="0"/>
              </a:rPr>
              <a:t>n+1</a:t>
            </a:r>
            <a:r>
              <a:rPr lang="en-US" altLang="zh-CN" sz="2400" dirty="0" smtClean="0">
                <a:solidFill>
                  <a:schemeClr val="accent2"/>
                </a:solidFill>
                <a:latin typeface="Times New Roman" panose="02020603050405020304" pitchFamily="18" charset="0"/>
              </a:rPr>
              <a:t> = 0</a:t>
            </a:r>
            <a:endParaRPr lang="en-US" altLang="zh-CN" sz="2400" baseline="30000" dirty="0">
              <a:solidFill>
                <a:schemeClr val="accent2"/>
              </a:solidFill>
              <a:latin typeface="Times New Roman" panose="02020603050405020304" pitchFamily="18" charset="0"/>
            </a:endParaRPr>
          </a:p>
        </p:txBody>
      </p:sp>
      <p:sp>
        <p:nvSpPr>
          <p:cNvPr id="73" name="Oval 33"/>
          <p:cNvSpPr>
            <a:spLocks noChangeArrowheads="1"/>
          </p:cNvSpPr>
          <p:nvPr/>
        </p:nvSpPr>
        <p:spPr bwMode="auto">
          <a:xfrm>
            <a:off x="2562157" y="4683714"/>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74" name="Oval 29"/>
          <p:cNvSpPr>
            <a:spLocks noChangeArrowheads="1"/>
          </p:cNvSpPr>
          <p:nvPr/>
        </p:nvSpPr>
        <p:spPr bwMode="auto">
          <a:xfrm>
            <a:off x="5100422" y="4049951"/>
            <a:ext cx="406400" cy="414338"/>
          </a:xfrm>
          <a:prstGeom prst="ellipse">
            <a:avLst/>
          </a:prstGeom>
          <a:solidFill>
            <a:srgbClr val="FF00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75" name="Oval 33"/>
          <p:cNvSpPr>
            <a:spLocks noChangeArrowheads="1"/>
          </p:cNvSpPr>
          <p:nvPr/>
        </p:nvSpPr>
        <p:spPr bwMode="auto">
          <a:xfrm>
            <a:off x="949178" y="4055361"/>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6" name="Oval 33"/>
          <p:cNvSpPr>
            <a:spLocks noChangeArrowheads="1"/>
          </p:cNvSpPr>
          <p:nvPr/>
        </p:nvSpPr>
        <p:spPr bwMode="auto">
          <a:xfrm>
            <a:off x="2562157" y="4683714"/>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7" name="Oval 33"/>
          <p:cNvSpPr>
            <a:spLocks noChangeArrowheads="1"/>
          </p:cNvSpPr>
          <p:nvPr/>
        </p:nvSpPr>
        <p:spPr bwMode="auto">
          <a:xfrm>
            <a:off x="972889" y="294322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31550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downLeft)">
                                      <p:cBhvr>
                                        <p:cTn id="29" dur="500"/>
                                        <p:tgtEl>
                                          <p:spTgt spid="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left)">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strips(upLeft)">
                                      <p:cBhvr>
                                        <p:cTn id="43" dur="500"/>
                                        <p:tgtEl>
                                          <p:spTgt spid="1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left)">
                                      <p:cBhvr>
                                        <p:cTn id="57" dur="500"/>
                                        <p:tgtEl>
                                          <p:spTgt spid="75"/>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left)">
                                      <p:cBhvr>
                                        <p:cTn id="61" dur="500"/>
                                        <p:tgtEl>
                                          <p:spTgt spid="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wipe(left)">
                                      <p:cBhvr>
                                        <p:cTn id="66" dur="5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1" nodeType="click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3"/>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22" presetClass="entr" presetSubtype="8"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wipe(left)">
                                      <p:cBhvr>
                                        <p:cTn id="83" dur="500"/>
                                        <p:tgtEl>
                                          <p:spTgt spid="64"/>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wipe(left)">
                                      <p:cBhvr>
                                        <p:cTn id="86" dur="500"/>
                                        <p:tgtEl>
                                          <p:spTgt spid="65"/>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8" presetClass="entr" presetSubtype="12" fill="hold" nodeType="click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strips(downLeft)">
                                      <p:cBhvr>
                                        <p:cTn id="96" dur="500"/>
                                        <p:tgtEl>
                                          <p:spTgt spid="54"/>
                                        </p:tgtEl>
                                      </p:cBhvr>
                                    </p:animEffec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wipe(left)">
                                      <p:cBhvr>
                                        <p:cTn id="100" dur="5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anim calcmode="lin" valueType="num">
                                      <p:cBhvr>
                                        <p:cTn id="106" dur="500" fill="hold"/>
                                        <p:tgtEl>
                                          <p:spTgt spid="70"/>
                                        </p:tgtEl>
                                        <p:attrNameLst>
                                          <p:attrName>ppt_x</p:attrName>
                                        </p:attrNameLst>
                                      </p:cBhvr>
                                      <p:tavLst>
                                        <p:tav tm="0">
                                          <p:val>
                                            <p:strVal val="#ppt_x"/>
                                          </p:val>
                                        </p:tav>
                                        <p:tav tm="100000">
                                          <p:val>
                                            <p:strVal val="#ppt_x"/>
                                          </p:val>
                                        </p:tav>
                                      </p:tavLst>
                                    </p:anim>
                                    <p:anim calcmode="lin" valueType="num">
                                      <p:cBhvr>
                                        <p:cTn id="107" dur="5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8" presetClass="entr" presetSubtype="9" fill="hold" nodeType="click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strips(upLeft)">
                                      <p:cBhvr>
                                        <p:cTn id="112" dur="500"/>
                                        <p:tgtEl>
                                          <p:spTgt spid="59"/>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wipe(left)">
                                      <p:cBhvr>
                                        <p:cTn id="116" dur="500"/>
                                        <p:tgtEl>
                                          <p:spTgt spid="6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grpId="0" nodeType="click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strips(downRight)">
                                      <p:cBhvr>
                                        <p:cTn id="125" dur="500"/>
                                        <p:tgtEl>
                                          <p:spTgt spid="72"/>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6" grpId="0" animBg="1"/>
      <p:bldP spid="47" grpId="0" animBg="1"/>
      <p:bldP spid="48" grpId="0" animBg="1"/>
      <p:bldP spid="49" grpId="0" animBg="1"/>
      <p:bldP spid="50" grpId="0" animBg="1"/>
      <p:bldP spid="51" grpId="0" animBg="1"/>
      <p:bldP spid="52" grpId="0" animBg="1"/>
      <p:bldP spid="52" grpId="1" animBg="1"/>
      <p:bldP spid="64" grpId="0" animBg="1"/>
      <p:bldP spid="65" grpId="0" animBg="1"/>
      <p:bldP spid="66" grpId="0" animBg="1"/>
      <p:bldP spid="67" grpId="0" animBg="1"/>
      <p:bldP spid="68" grpId="0" animBg="1"/>
      <p:bldP spid="69" grpId="0" animBg="1"/>
      <p:bldP spid="70" grpId="0" animBg="1"/>
      <p:bldP spid="71" grpId="0" animBg="1"/>
      <p:bldP spid="72" grpId="0"/>
      <p:bldP spid="73" grpId="0" animBg="1"/>
      <p:bldP spid="74" grpId="0" animBg="1"/>
      <p:bldP spid="75"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5"/>
          <p:cNvSpPr>
            <a:spLocks noChangeArrowheads="1"/>
          </p:cNvSpPr>
          <p:nvPr/>
        </p:nvSpPr>
        <p:spPr bwMode="auto">
          <a:xfrm>
            <a:off x="606306" y="1277336"/>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smtClean="0">
                <a:solidFill>
                  <a:srgbClr val="0000FF"/>
                </a:solidFill>
                <a:latin typeface="Times New Roman" panose="02020603050405020304" pitchFamily="18" charset="0"/>
              </a:rPr>
              <a:t>d:</a:t>
            </a:r>
            <a:r>
              <a:rPr lang="en-US" altLang="zh-CN" sz="2400" i="1" dirty="0" smtClean="0">
                <a:solidFill>
                  <a:schemeClr val="accent2"/>
                </a:solidFill>
                <a:latin typeface="Times New Roman" panose="02020603050405020304" pitchFamily="18" charset="0"/>
              </a:rPr>
              <a:t>R</a:t>
            </a:r>
            <a:r>
              <a:rPr lang="en-US" altLang="zh-CN" sz="2400" dirty="0" smtClean="0">
                <a:solidFill>
                  <a:schemeClr val="accent2"/>
                </a:solidFill>
                <a:latin typeface="Times New Roman" panose="02020603050405020304" pitchFamily="18" charset="0"/>
              </a:rPr>
              <a:t>=1</a:t>
            </a:r>
            <a:r>
              <a:rPr lang="zh-CN" altLang="en-US" sz="2400" dirty="0" smtClean="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S</a:t>
            </a:r>
            <a:r>
              <a:rPr lang="en-US" altLang="zh-CN" sz="2400" dirty="0" smtClean="0">
                <a:solidFill>
                  <a:schemeClr val="accent2"/>
                </a:solidFill>
                <a:latin typeface="Times New Roman" panose="02020603050405020304" pitchFamily="18" charset="0"/>
              </a:rPr>
              <a:t>=1</a:t>
            </a:r>
            <a:endParaRPr lang="en-US" altLang="zh-CN" sz="2400" dirty="0">
              <a:solidFill>
                <a:schemeClr val="accent2"/>
              </a:solidFill>
              <a:latin typeface="Times New Roman" panose="02020603050405020304" pitchFamily="18" charset="0"/>
            </a:endParaRPr>
          </a:p>
        </p:txBody>
      </p:sp>
      <p:graphicFrame>
        <p:nvGraphicFramePr>
          <p:cNvPr id="13" name="Object 37"/>
          <p:cNvGraphicFramePr>
            <a:graphicFrameLocks noChangeAspect="1"/>
          </p:cNvGraphicFramePr>
          <p:nvPr/>
        </p:nvGraphicFramePr>
        <p:xfrm>
          <a:off x="795338" y="2325688"/>
          <a:ext cx="2552700" cy="2592388"/>
        </p:xfrm>
        <a:graphic>
          <a:graphicData uri="http://schemas.openxmlformats.org/presentationml/2006/ole">
            <mc:AlternateContent xmlns:mc="http://schemas.openxmlformats.org/markup-compatibility/2006">
              <mc:Choice xmlns:v="urn:schemas-microsoft-com:vml" Requires="v">
                <p:oleObj spid="_x0000_s639031" name="图片" r:id="rId3" imgW="1666800" imgH="1695600" progId="Word.Picture.8">
                  <p:embed/>
                </p:oleObj>
              </mc:Choice>
              <mc:Fallback>
                <p:oleObj name="图片" r:id="rId3"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3"/>
          <p:cNvGrpSpPr>
            <a:grpSpLocks/>
          </p:cNvGrpSpPr>
          <p:nvPr/>
        </p:nvGrpSpPr>
        <p:grpSpPr bwMode="auto">
          <a:xfrm>
            <a:off x="1423988" y="2943226"/>
            <a:ext cx="1374775" cy="1447800"/>
            <a:chOff x="4023" y="3224"/>
            <a:chExt cx="535" cy="589"/>
          </a:xfrm>
        </p:grpSpPr>
        <p:sp>
          <p:nvSpPr>
            <p:cNvPr id="18" name="Line 14"/>
            <p:cNvSpPr>
              <a:spLocks noChangeShapeType="1"/>
            </p:cNvSpPr>
            <p:nvPr/>
          </p:nvSpPr>
          <p:spPr bwMode="auto">
            <a:xfrm flipH="1">
              <a:off x="4033" y="3379"/>
              <a:ext cx="525" cy="3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flipH="1" flipV="1">
              <a:off x="4545" y="3224"/>
              <a:ext cx="0" cy="16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flipV="1">
              <a:off x="4023" y="3813"/>
              <a:ext cx="121"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flipH="1" flipV="1">
              <a:off x="4034" y="3691"/>
              <a:ext cx="0" cy="1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 name="Group 19"/>
          <p:cNvGrpSpPr>
            <a:grpSpLocks/>
          </p:cNvGrpSpPr>
          <p:nvPr/>
        </p:nvGrpSpPr>
        <p:grpSpPr bwMode="auto">
          <a:xfrm>
            <a:off x="1446213" y="3141663"/>
            <a:ext cx="1314450" cy="1427163"/>
            <a:chOff x="3070" y="2243"/>
            <a:chExt cx="532" cy="604"/>
          </a:xfrm>
        </p:grpSpPr>
        <p:sp>
          <p:nvSpPr>
            <p:cNvPr id="14" name="Line 20"/>
            <p:cNvSpPr>
              <a:spLocks noChangeShapeType="1"/>
            </p:cNvSpPr>
            <p:nvPr/>
          </p:nvSpPr>
          <p:spPr bwMode="auto">
            <a:xfrm flipV="1">
              <a:off x="3073" y="2244"/>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21"/>
            <p:cNvSpPr>
              <a:spLocks noChangeShapeType="1"/>
            </p:cNvSpPr>
            <p:nvPr/>
          </p:nvSpPr>
          <p:spPr bwMode="auto">
            <a:xfrm flipH="1" flipV="1">
              <a:off x="3076" y="2362"/>
              <a:ext cx="524" cy="31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22"/>
            <p:cNvSpPr>
              <a:spLocks noChangeShapeType="1"/>
            </p:cNvSpPr>
            <p:nvPr/>
          </p:nvSpPr>
          <p:spPr bwMode="auto">
            <a:xfrm>
              <a:off x="3070" y="2243"/>
              <a:ext cx="117"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3"/>
            <p:cNvSpPr>
              <a:spLocks noChangeShapeType="1"/>
            </p:cNvSpPr>
            <p:nvPr/>
          </p:nvSpPr>
          <p:spPr bwMode="auto">
            <a:xfrm flipV="1">
              <a:off x="3602" y="2678"/>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4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2"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sp>
        <p:nvSpPr>
          <p:cNvPr id="43" name="Rectangle 5"/>
          <p:cNvSpPr>
            <a:spLocks noChangeArrowheads="1"/>
          </p:cNvSpPr>
          <p:nvPr/>
        </p:nvSpPr>
        <p:spPr bwMode="auto">
          <a:xfrm>
            <a:off x="1281113" y="53879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99"/>
                </a:solidFill>
                <a:latin typeface="Times New Roman" panose="02020603050405020304" pitchFamily="18" charset="0"/>
                <a:ea typeface="楷体_GB2312" pitchFamily="49" charset="-122"/>
              </a:rPr>
              <a:t>若现态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1</a:t>
            </a:r>
          </a:p>
        </p:txBody>
      </p:sp>
      <p:sp>
        <p:nvSpPr>
          <p:cNvPr id="44" name="Rectangle 6"/>
          <p:cNvSpPr>
            <a:spLocks noChangeArrowheads="1"/>
          </p:cNvSpPr>
          <p:nvPr/>
        </p:nvSpPr>
        <p:spPr bwMode="auto">
          <a:xfrm>
            <a:off x="5583628" y="5374482"/>
            <a:ext cx="220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若现态</a:t>
            </a:r>
            <a:r>
              <a:rPr lang="zh-CN" altLang="en-US" sz="2400" dirty="0">
                <a:latin typeface="Times New Roman" panose="02020603050405020304" pitchFamily="18" charset="0"/>
                <a:ea typeface="楷体_GB2312" pitchFamily="49" charset="-122"/>
              </a:rPr>
              <a:t> </a:t>
            </a:r>
            <a:r>
              <a:rPr lang="en-US" altLang="zh-CN" sz="2400" i="1" dirty="0" err="1" smtClean="0">
                <a:solidFill>
                  <a:srgbClr val="000099"/>
                </a:solidFill>
                <a:latin typeface="Times New Roman" panose="02020603050405020304" pitchFamily="18" charset="0"/>
                <a:ea typeface="楷体_GB2312" pitchFamily="49" charset="-122"/>
              </a:rPr>
              <a:t>Q</a:t>
            </a:r>
            <a:r>
              <a:rPr lang="en-US" altLang="zh-CN" sz="2400" baseline="30000" dirty="0" err="1" smtClean="0">
                <a:solidFill>
                  <a:srgbClr val="000099"/>
                </a:solidFill>
                <a:latin typeface="Times New Roman" panose="02020603050405020304" pitchFamily="18" charset="0"/>
                <a:ea typeface="楷体_GB2312" pitchFamily="49" charset="-122"/>
              </a:rPr>
              <a:t>n</a:t>
            </a:r>
            <a:r>
              <a:rPr lang="en-US" altLang="zh-CN" sz="2400" baseline="30000" dirty="0" smtClean="0">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0</a:t>
            </a:r>
          </a:p>
        </p:txBody>
      </p:sp>
      <p:sp>
        <p:nvSpPr>
          <p:cNvPr id="46" name="Oval 33"/>
          <p:cNvSpPr>
            <a:spLocks noChangeArrowheads="1"/>
          </p:cNvSpPr>
          <p:nvPr/>
        </p:nvSpPr>
        <p:spPr bwMode="auto">
          <a:xfrm>
            <a:off x="1160151" y="2308289"/>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47" name="Oval 33"/>
          <p:cNvSpPr>
            <a:spLocks noChangeArrowheads="1"/>
          </p:cNvSpPr>
          <p:nvPr/>
        </p:nvSpPr>
        <p:spPr bwMode="auto">
          <a:xfrm>
            <a:off x="1181031" y="4837887"/>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48" name="Oval 23"/>
          <p:cNvSpPr>
            <a:spLocks noChangeArrowheads="1"/>
          </p:cNvSpPr>
          <p:nvPr/>
        </p:nvSpPr>
        <p:spPr bwMode="auto">
          <a:xfrm>
            <a:off x="2922717" y="4061609"/>
            <a:ext cx="406400" cy="414338"/>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49" name="Oval 29"/>
          <p:cNvSpPr>
            <a:spLocks noChangeArrowheads="1"/>
          </p:cNvSpPr>
          <p:nvPr/>
        </p:nvSpPr>
        <p:spPr bwMode="auto">
          <a:xfrm>
            <a:off x="2922717" y="2373303"/>
            <a:ext cx="406400" cy="414338"/>
          </a:xfrm>
          <a:prstGeom prst="ellipse">
            <a:avLst/>
          </a:prstGeom>
          <a:solidFill>
            <a:srgbClr val="FF00FF"/>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1</a:t>
            </a:r>
          </a:p>
        </p:txBody>
      </p:sp>
      <p:sp>
        <p:nvSpPr>
          <p:cNvPr id="50" name="Oval 33"/>
          <p:cNvSpPr>
            <a:spLocks noChangeArrowheads="1"/>
          </p:cNvSpPr>
          <p:nvPr/>
        </p:nvSpPr>
        <p:spPr bwMode="auto">
          <a:xfrm>
            <a:off x="952697" y="405383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1" name="Oval 33"/>
          <p:cNvSpPr>
            <a:spLocks noChangeArrowheads="1"/>
          </p:cNvSpPr>
          <p:nvPr/>
        </p:nvSpPr>
        <p:spPr bwMode="auto">
          <a:xfrm>
            <a:off x="977831"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52" name="Oval 33"/>
          <p:cNvSpPr>
            <a:spLocks noChangeArrowheads="1"/>
          </p:cNvSpPr>
          <p:nvPr/>
        </p:nvSpPr>
        <p:spPr bwMode="auto">
          <a:xfrm>
            <a:off x="2562157" y="242887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2" name="Rectangle 35"/>
          <p:cNvSpPr>
            <a:spLocks noChangeArrowheads="1"/>
          </p:cNvSpPr>
          <p:nvPr/>
        </p:nvSpPr>
        <p:spPr bwMode="auto">
          <a:xfrm>
            <a:off x="2631888" y="1277336"/>
            <a:ext cx="196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chemeClr val="accent2"/>
                </a:solidFill>
                <a:latin typeface="Times New Roman" panose="02020603050405020304" pitchFamily="18" charset="0"/>
              </a:rPr>
              <a:t>非互补输出：</a:t>
            </a:r>
            <a:endParaRPr lang="en-US" altLang="zh-CN" sz="2400" baseline="30000" dirty="0">
              <a:solidFill>
                <a:schemeClr val="accent2"/>
              </a:solidFill>
              <a:latin typeface="Times New Roman" panose="02020603050405020304" pitchFamily="18" charset="0"/>
            </a:endParaRPr>
          </a:p>
        </p:txBody>
      </p:sp>
      <p:sp>
        <p:nvSpPr>
          <p:cNvPr id="73" name="Oval 33"/>
          <p:cNvSpPr>
            <a:spLocks noChangeArrowheads="1"/>
          </p:cNvSpPr>
          <p:nvPr/>
        </p:nvSpPr>
        <p:spPr bwMode="auto">
          <a:xfrm>
            <a:off x="2562157" y="4683714"/>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graphicFrame>
        <p:nvGraphicFramePr>
          <p:cNvPr id="74" name="Object 37"/>
          <p:cNvGraphicFramePr>
            <a:graphicFrameLocks noChangeAspect="1"/>
          </p:cNvGraphicFramePr>
          <p:nvPr>
            <p:extLst>
              <p:ext uri="{D42A27DB-BD31-4B8C-83A1-F6EECF244321}">
                <p14:modId xmlns:p14="http://schemas.microsoft.com/office/powerpoint/2010/main" val="2948834809"/>
              </p:ext>
            </p:extLst>
          </p:nvPr>
        </p:nvGraphicFramePr>
        <p:xfrm>
          <a:off x="4932363" y="2343087"/>
          <a:ext cx="2552700" cy="2592388"/>
        </p:xfrm>
        <a:graphic>
          <a:graphicData uri="http://schemas.openxmlformats.org/presentationml/2006/ole">
            <mc:AlternateContent xmlns:mc="http://schemas.openxmlformats.org/markup-compatibility/2006">
              <mc:Choice xmlns:v="urn:schemas-microsoft-com:vml" Requires="v">
                <p:oleObj spid="_x0000_s639032" name="图片" r:id="rId5" imgW="1666800" imgH="1695600" progId="Word.Picture.8">
                  <p:embed/>
                </p:oleObj>
              </mc:Choice>
              <mc:Fallback>
                <p:oleObj name="图片" r:id="rId5"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343087"/>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 name="Group 13"/>
          <p:cNvGrpSpPr>
            <a:grpSpLocks/>
          </p:cNvGrpSpPr>
          <p:nvPr/>
        </p:nvGrpSpPr>
        <p:grpSpPr bwMode="auto">
          <a:xfrm>
            <a:off x="5561013" y="2960625"/>
            <a:ext cx="1374775" cy="1447800"/>
            <a:chOff x="4023" y="3224"/>
            <a:chExt cx="535" cy="589"/>
          </a:xfrm>
        </p:grpSpPr>
        <p:sp>
          <p:nvSpPr>
            <p:cNvPr id="76" name="Line 14"/>
            <p:cNvSpPr>
              <a:spLocks noChangeShapeType="1"/>
            </p:cNvSpPr>
            <p:nvPr/>
          </p:nvSpPr>
          <p:spPr bwMode="auto">
            <a:xfrm flipH="1">
              <a:off x="4033" y="3379"/>
              <a:ext cx="525" cy="3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Line 15"/>
            <p:cNvSpPr>
              <a:spLocks noChangeShapeType="1"/>
            </p:cNvSpPr>
            <p:nvPr/>
          </p:nvSpPr>
          <p:spPr bwMode="auto">
            <a:xfrm flipH="1" flipV="1">
              <a:off x="4545" y="3224"/>
              <a:ext cx="0" cy="16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 name="Line 16"/>
            <p:cNvSpPr>
              <a:spLocks noChangeShapeType="1"/>
            </p:cNvSpPr>
            <p:nvPr/>
          </p:nvSpPr>
          <p:spPr bwMode="auto">
            <a:xfrm flipV="1">
              <a:off x="4023" y="3813"/>
              <a:ext cx="121"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 name="Line 17"/>
            <p:cNvSpPr>
              <a:spLocks noChangeShapeType="1"/>
            </p:cNvSpPr>
            <p:nvPr/>
          </p:nvSpPr>
          <p:spPr bwMode="auto">
            <a:xfrm flipH="1" flipV="1">
              <a:off x="4034" y="3691"/>
              <a:ext cx="0" cy="1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0" name="Group 19"/>
          <p:cNvGrpSpPr>
            <a:grpSpLocks/>
          </p:cNvGrpSpPr>
          <p:nvPr/>
        </p:nvGrpSpPr>
        <p:grpSpPr bwMode="auto">
          <a:xfrm>
            <a:off x="5583238" y="3159062"/>
            <a:ext cx="1314450" cy="1427163"/>
            <a:chOff x="3070" y="2243"/>
            <a:chExt cx="532" cy="604"/>
          </a:xfrm>
        </p:grpSpPr>
        <p:sp>
          <p:nvSpPr>
            <p:cNvPr id="81" name="Line 20"/>
            <p:cNvSpPr>
              <a:spLocks noChangeShapeType="1"/>
            </p:cNvSpPr>
            <p:nvPr/>
          </p:nvSpPr>
          <p:spPr bwMode="auto">
            <a:xfrm flipV="1">
              <a:off x="3073" y="2244"/>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 name="Line 21"/>
            <p:cNvSpPr>
              <a:spLocks noChangeShapeType="1"/>
            </p:cNvSpPr>
            <p:nvPr/>
          </p:nvSpPr>
          <p:spPr bwMode="auto">
            <a:xfrm flipH="1" flipV="1">
              <a:off x="3076" y="2362"/>
              <a:ext cx="524" cy="31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 name="Line 22"/>
            <p:cNvSpPr>
              <a:spLocks noChangeShapeType="1"/>
            </p:cNvSpPr>
            <p:nvPr/>
          </p:nvSpPr>
          <p:spPr bwMode="auto">
            <a:xfrm>
              <a:off x="3070" y="2243"/>
              <a:ext cx="117"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 name="Line 23"/>
            <p:cNvSpPr>
              <a:spLocks noChangeShapeType="1"/>
            </p:cNvSpPr>
            <p:nvPr/>
          </p:nvSpPr>
          <p:spPr bwMode="auto">
            <a:xfrm flipV="1">
              <a:off x="3602" y="2678"/>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 name="Oval 33"/>
          <p:cNvSpPr>
            <a:spLocks noChangeArrowheads="1"/>
          </p:cNvSpPr>
          <p:nvPr/>
        </p:nvSpPr>
        <p:spPr bwMode="auto">
          <a:xfrm>
            <a:off x="5297176" y="2325688"/>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86" name="Oval 33"/>
          <p:cNvSpPr>
            <a:spLocks noChangeArrowheads="1"/>
          </p:cNvSpPr>
          <p:nvPr/>
        </p:nvSpPr>
        <p:spPr bwMode="auto">
          <a:xfrm>
            <a:off x="5318056" y="4855286"/>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87" name="Oval 23"/>
          <p:cNvSpPr>
            <a:spLocks noChangeArrowheads="1"/>
          </p:cNvSpPr>
          <p:nvPr/>
        </p:nvSpPr>
        <p:spPr bwMode="auto">
          <a:xfrm>
            <a:off x="7059742" y="4079008"/>
            <a:ext cx="406400" cy="414338"/>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88" name="Oval 29"/>
          <p:cNvSpPr>
            <a:spLocks noChangeArrowheads="1"/>
          </p:cNvSpPr>
          <p:nvPr/>
        </p:nvSpPr>
        <p:spPr bwMode="auto">
          <a:xfrm>
            <a:off x="7059742" y="2390702"/>
            <a:ext cx="406400" cy="414338"/>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89" name="Oval 33"/>
          <p:cNvSpPr>
            <a:spLocks noChangeArrowheads="1"/>
          </p:cNvSpPr>
          <p:nvPr/>
        </p:nvSpPr>
        <p:spPr bwMode="auto">
          <a:xfrm>
            <a:off x="5089722" y="4071235"/>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90" name="Oval 33"/>
          <p:cNvSpPr>
            <a:spLocks noChangeArrowheads="1"/>
          </p:cNvSpPr>
          <p:nvPr/>
        </p:nvSpPr>
        <p:spPr bwMode="auto">
          <a:xfrm>
            <a:off x="5114856" y="2960625"/>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91" name="Oval 33"/>
          <p:cNvSpPr>
            <a:spLocks noChangeArrowheads="1"/>
          </p:cNvSpPr>
          <p:nvPr/>
        </p:nvSpPr>
        <p:spPr bwMode="auto">
          <a:xfrm>
            <a:off x="6699182" y="2446275"/>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92" name="Oval 33"/>
          <p:cNvSpPr>
            <a:spLocks noChangeArrowheads="1"/>
          </p:cNvSpPr>
          <p:nvPr/>
        </p:nvSpPr>
        <p:spPr bwMode="auto">
          <a:xfrm>
            <a:off x="6699182" y="4701113"/>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graphicFrame>
        <p:nvGraphicFramePr>
          <p:cNvPr id="3" name="对象 2"/>
          <p:cNvGraphicFramePr>
            <a:graphicFrameLocks noChangeAspect="1"/>
          </p:cNvGraphicFramePr>
          <p:nvPr>
            <p:extLst>
              <p:ext uri="{D42A27DB-BD31-4B8C-83A1-F6EECF244321}">
                <p14:modId xmlns:p14="http://schemas.microsoft.com/office/powerpoint/2010/main" val="1445526583"/>
              </p:ext>
            </p:extLst>
          </p:nvPr>
        </p:nvGraphicFramePr>
        <p:xfrm>
          <a:off x="4464298" y="1313551"/>
          <a:ext cx="1166762" cy="434676"/>
        </p:xfrm>
        <a:graphic>
          <a:graphicData uri="http://schemas.openxmlformats.org/presentationml/2006/ole">
            <mc:AlternateContent xmlns:mc="http://schemas.openxmlformats.org/markup-compatibility/2006">
              <mc:Choice xmlns:v="urn:schemas-microsoft-com:vml" Requires="v">
                <p:oleObj spid="_x0000_s639033" name="Equation" r:id="rId6" imgW="647640" imgH="241200" progId="Equation.DSMT4">
                  <p:embed/>
                </p:oleObj>
              </mc:Choice>
              <mc:Fallback>
                <p:oleObj name="Equation" r:id="rId6" imgW="647640" imgH="241200" progId="Equation.DSMT4">
                  <p:embed/>
                  <p:pic>
                    <p:nvPicPr>
                      <p:cNvPr id="0" name=""/>
                      <p:cNvPicPr/>
                      <p:nvPr/>
                    </p:nvPicPr>
                    <p:blipFill>
                      <a:blip r:embed="rId7"/>
                      <a:stretch>
                        <a:fillRect/>
                      </a:stretch>
                    </p:blipFill>
                    <p:spPr>
                      <a:xfrm>
                        <a:off x="4464298" y="1313551"/>
                        <a:ext cx="1166762" cy="434676"/>
                      </a:xfrm>
                      <a:prstGeom prst="rect">
                        <a:avLst/>
                      </a:prstGeom>
                    </p:spPr>
                  </p:pic>
                </p:oleObj>
              </mc:Fallback>
            </mc:AlternateContent>
          </a:graphicData>
        </a:graphic>
      </p:graphicFrame>
    </p:spTree>
    <p:extLst>
      <p:ext uri="{BB962C8B-B14F-4D97-AF65-F5344CB8AC3E}">
        <p14:creationId xmlns:p14="http://schemas.microsoft.com/office/powerpoint/2010/main" val="10661424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left)">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500"/>
                                        <p:tgtEl>
                                          <p:spTgt spid="9"/>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9"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trips(upLeft)">
                                      <p:cBhvr>
                                        <p:cTn id="46" dur="500"/>
                                        <p:tgtEl>
                                          <p:spTgt spid="11"/>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1" nodeType="click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p:cTn id="55" dur="500" fill="hold"/>
                                        <p:tgtEl>
                                          <p:spTgt spid="52"/>
                                        </p:tgtEl>
                                        <p:attrNameLst>
                                          <p:attrName>ppt_w</p:attrName>
                                        </p:attrNameLst>
                                      </p:cBhvr>
                                      <p:tavLst>
                                        <p:tav tm="0">
                                          <p:val>
                                            <p:fltVal val="0"/>
                                          </p:val>
                                        </p:tav>
                                        <p:tav tm="100000">
                                          <p:val>
                                            <p:strVal val="#ppt_w"/>
                                          </p:val>
                                        </p:tav>
                                      </p:tavLst>
                                    </p:anim>
                                    <p:anim calcmode="lin" valueType="num">
                                      <p:cBhvr>
                                        <p:cTn id="56" dur="500" fill="hold"/>
                                        <p:tgtEl>
                                          <p:spTgt spid="52"/>
                                        </p:tgtEl>
                                        <p:attrNameLst>
                                          <p:attrName>ppt_h</p:attrName>
                                        </p:attrNameLst>
                                      </p:cBhvr>
                                      <p:tavLst>
                                        <p:tav tm="0">
                                          <p:val>
                                            <p:fltVal val="0"/>
                                          </p:val>
                                        </p:tav>
                                        <p:tav tm="100000">
                                          <p:val>
                                            <p:strVal val="#ppt_h"/>
                                          </p:val>
                                        </p:tav>
                                      </p:tavLst>
                                    </p:anim>
                                    <p:animEffect transition="in" filter="fade">
                                      <p:cBhvr>
                                        <p:cTn id="57" dur="500"/>
                                        <p:tgtEl>
                                          <p:spTgt spid="52"/>
                                        </p:tgtEl>
                                      </p:cBhvr>
                                    </p:animEffect>
                                  </p:childTnLst>
                                </p:cTn>
                              </p:par>
                              <p:par>
                                <p:cTn id="58" presetID="53" presetClass="entr" presetSubtype="16" fill="hold" grpId="1" nodeType="with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p:cTn id="60" dur="500" fill="hold"/>
                                        <p:tgtEl>
                                          <p:spTgt spid="73"/>
                                        </p:tgtEl>
                                        <p:attrNameLst>
                                          <p:attrName>ppt_w</p:attrName>
                                        </p:attrNameLst>
                                      </p:cBhvr>
                                      <p:tavLst>
                                        <p:tav tm="0">
                                          <p:val>
                                            <p:fltVal val="0"/>
                                          </p:val>
                                        </p:tav>
                                        <p:tav tm="100000">
                                          <p:val>
                                            <p:strVal val="#ppt_w"/>
                                          </p:val>
                                        </p:tav>
                                      </p:tavLst>
                                    </p:anim>
                                    <p:anim calcmode="lin" valueType="num">
                                      <p:cBhvr>
                                        <p:cTn id="61" dur="500" fill="hold"/>
                                        <p:tgtEl>
                                          <p:spTgt spid="73"/>
                                        </p:tgtEl>
                                        <p:attrNameLst>
                                          <p:attrName>ppt_h</p:attrName>
                                        </p:attrNameLst>
                                      </p:cBhvr>
                                      <p:tavLst>
                                        <p:tav tm="0">
                                          <p:val>
                                            <p:fltVal val="0"/>
                                          </p:val>
                                        </p:tav>
                                        <p:tav tm="100000">
                                          <p:val>
                                            <p:strVal val="#ppt_h"/>
                                          </p:val>
                                        </p:tav>
                                      </p:tavLst>
                                    </p:anim>
                                    <p:animEffect transition="in" filter="fade">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left)">
                                      <p:cBhvr>
                                        <p:cTn id="74" dur="500"/>
                                        <p:tgtEl>
                                          <p:spTgt spid="8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wipe(left)">
                                      <p:cBhvr>
                                        <p:cTn id="77" dur="500"/>
                                        <p:tgtEl>
                                          <p:spTgt spid="86"/>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left)">
                                      <p:cBhvr>
                                        <p:cTn id="87" dur="500"/>
                                        <p:tgtEl>
                                          <p:spTgt spid="9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left)">
                                      <p:cBhvr>
                                        <p:cTn id="90" dur="500"/>
                                        <p:tgtEl>
                                          <p:spTgt spid="92"/>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strips(downLeft)">
                                      <p:cBhvr>
                                        <p:cTn id="95" dur="500"/>
                                        <p:tgtEl>
                                          <p:spTgt spid="75"/>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89"/>
                                        </p:tgtEl>
                                        <p:attrNameLst>
                                          <p:attrName>style.visibility</p:attrName>
                                        </p:attrNameLst>
                                      </p:cBhvr>
                                      <p:to>
                                        <p:strVal val="visible"/>
                                      </p:to>
                                    </p:set>
                                    <p:animEffect transition="in" filter="wipe(left)">
                                      <p:cBhvr>
                                        <p:cTn id="99" dur="500"/>
                                        <p:tgtEl>
                                          <p:spTgt spid="89"/>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9" fill="hold" nodeType="clickEffect">
                                  <p:stCondLst>
                                    <p:cond delay="0"/>
                                  </p:stCondLst>
                                  <p:childTnLst>
                                    <p:set>
                                      <p:cBhvr>
                                        <p:cTn id="103" dur="1" fill="hold">
                                          <p:stCondLst>
                                            <p:cond delay="0"/>
                                          </p:stCondLst>
                                        </p:cTn>
                                        <p:tgtEl>
                                          <p:spTgt spid="80"/>
                                        </p:tgtEl>
                                        <p:attrNameLst>
                                          <p:attrName>style.visibility</p:attrName>
                                        </p:attrNameLst>
                                      </p:cBhvr>
                                      <p:to>
                                        <p:strVal val="visible"/>
                                      </p:to>
                                    </p:set>
                                    <p:animEffect transition="in" filter="strips(upLeft)">
                                      <p:cBhvr>
                                        <p:cTn id="104" dur="500"/>
                                        <p:tgtEl>
                                          <p:spTgt spid="80"/>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wipe(left)">
                                      <p:cBhvr>
                                        <p:cTn id="108" dur="500"/>
                                        <p:tgtEl>
                                          <p:spTgt spid="90"/>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1" nodeType="clickEffect">
                                  <p:stCondLst>
                                    <p:cond delay="0"/>
                                  </p:stCondLst>
                                  <p:childTnLst>
                                    <p:set>
                                      <p:cBhvr>
                                        <p:cTn id="112" dur="1" fill="hold">
                                          <p:stCondLst>
                                            <p:cond delay="0"/>
                                          </p:stCondLst>
                                        </p:cTn>
                                        <p:tgtEl>
                                          <p:spTgt spid="91"/>
                                        </p:tgtEl>
                                        <p:attrNameLst>
                                          <p:attrName>style.visibility</p:attrName>
                                        </p:attrNameLst>
                                      </p:cBhvr>
                                      <p:to>
                                        <p:strVal val="visible"/>
                                      </p:to>
                                    </p:set>
                                    <p:anim calcmode="lin" valueType="num">
                                      <p:cBhvr>
                                        <p:cTn id="113" dur="500" fill="hold"/>
                                        <p:tgtEl>
                                          <p:spTgt spid="91"/>
                                        </p:tgtEl>
                                        <p:attrNameLst>
                                          <p:attrName>ppt_w</p:attrName>
                                        </p:attrNameLst>
                                      </p:cBhvr>
                                      <p:tavLst>
                                        <p:tav tm="0">
                                          <p:val>
                                            <p:fltVal val="0"/>
                                          </p:val>
                                        </p:tav>
                                        <p:tav tm="100000">
                                          <p:val>
                                            <p:strVal val="#ppt_w"/>
                                          </p:val>
                                        </p:tav>
                                      </p:tavLst>
                                    </p:anim>
                                    <p:anim calcmode="lin" valueType="num">
                                      <p:cBhvr>
                                        <p:cTn id="114" dur="500" fill="hold"/>
                                        <p:tgtEl>
                                          <p:spTgt spid="91"/>
                                        </p:tgtEl>
                                        <p:attrNameLst>
                                          <p:attrName>ppt_h</p:attrName>
                                        </p:attrNameLst>
                                      </p:cBhvr>
                                      <p:tavLst>
                                        <p:tav tm="0">
                                          <p:val>
                                            <p:fltVal val="0"/>
                                          </p:val>
                                        </p:tav>
                                        <p:tav tm="100000">
                                          <p:val>
                                            <p:strVal val="#ppt_h"/>
                                          </p:val>
                                        </p:tav>
                                      </p:tavLst>
                                    </p:anim>
                                    <p:animEffect transition="in" filter="fade">
                                      <p:cBhvr>
                                        <p:cTn id="115" dur="500"/>
                                        <p:tgtEl>
                                          <p:spTgt spid="91"/>
                                        </p:tgtEl>
                                      </p:cBhvr>
                                    </p:animEffect>
                                  </p:childTnLst>
                                </p:cTn>
                              </p:par>
                              <p:par>
                                <p:cTn id="116" presetID="53" presetClass="entr" presetSubtype="16" fill="hold" grpId="1" nodeType="withEffect">
                                  <p:stCondLst>
                                    <p:cond delay="0"/>
                                  </p:stCondLst>
                                  <p:childTnLst>
                                    <p:set>
                                      <p:cBhvr>
                                        <p:cTn id="117" dur="1" fill="hold">
                                          <p:stCondLst>
                                            <p:cond delay="0"/>
                                          </p:stCondLst>
                                        </p:cTn>
                                        <p:tgtEl>
                                          <p:spTgt spid="92"/>
                                        </p:tgtEl>
                                        <p:attrNameLst>
                                          <p:attrName>style.visibility</p:attrName>
                                        </p:attrNameLst>
                                      </p:cBhvr>
                                      <p:to>
                                        <p:strVal val="visible"/>
                                      </p:to>
                                    </p:set>
                                    <p:anim calcmode="lin" valueType="num">
                                      <p:cBhvr>
                                        <p:cTn id="118" dur="500" fill="hold"/>
                                        <p:tgtEl>
                                          <p:spTgt spid="92"/>
                                        </p:tgtEl>
                                        <p:attrNameLst>
                                          <p:attrName>ppt_w</p:attrName>
                                        </p:attrNameLst>
                                      </p:cBhvr>
                                      <p:tavLst>
                                        <p:tav tm="0">
                                          <p:val>
                                            <p:fltVal val="0"/>
                                          </p:val>
                                        </p:tav>
                                        <p:tav tm="100000">
                                          <p:val>
                                            <p:strVal val="#ppt_w"/>
                                          </p:val>
                                        </p:tav>
                                      </p:tavLst>
                                    </p:anim>
                                    <p:anim calcmode="lin" valueType="num">
                                      <p:cBhvr>
                                        <p:cTn id="119" dur="500" fill="hold"/>
                                        <p:tgtEl>
                                          <p:spTgt spid="92"/>
                                        </p:tgtEl>
                                        <p:attrNameLst>
                                          <p:attrName>ppt_h</p:attrName>
                                        </p:attrNameLst>
                                      </p:cBhvr>
                                      <p:tavLst>
                                        <p:tav tm="0">
                                          <p:val>
                                            <p:fltVal val="0"/>
                                          </p:val>
                                        </p:tav>
                                        <p:tav tm="100000">
                                          <p:val>
                                            <p:strVal val="#ppt_h"/>
                                          </p:val>
                                        </p:tav>
                                      </p:tavLst>
                                    </p:anim>
                                    <p:animEffect transition="in" filter="fade">
                                      <p:cBhvr>
                                        <p:cTn id="120" dur="500"/>
                                        <p:tgtEl>
                                          <p:spTgt spid="92"/>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grpId="0" nodeType="click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strips(downRight)">
                                      <p:cBhvr>
                                        <p:cTn id="125" dur="500"/>
                                        <p:tgtEl>
                                          <p:spTgt spid="72"/>
                                        </p:tgtEl>
                                      </p:cBhvr>
                                    </p:animEffect>
                                  </p:childTnLst>
                                </p:cTn>
                              </p:par>
                            </p:childTnLst>
                          </p:cTn>
                        </p:par>
                        <p:par>
                          <p:cTn id="126" fill="hold">
                            <p:stCondLst>
                              <p:cond delay="500"/>
                            </p:stCondLst>
                            <p:childTnLst>
                              <p:par>
                                <p:cTn id="127" presetID="22" presetClass="entr" presetSubtype="8" fill="hold" nodeType="afterEffect">
                                  <p:stCondLst>
                                    <p:cond delay="0"/>
                                  </p:stCondLst>
                                  <p:childTnLst>
                                    <p:set>
                                      <p:cBhvr>
                                        <p:cTn id="128" dur="1" fill="hold">
                                          <p:stCondLst>
                                            <p:cond delay="0"/>
                                          </p:stCondLst>
                                        </p:cTn>
                                        <p:tgtEl>
                                          <p:spTgt spid="3"/>
                                        </p:tgtEl>
                                        <p:attrNameLst>
                                          <p:attrName>style.visibility</p:attrName>
                                        </p:attrNameLst>
                                      </p:cBhvr>
                                      <p:to>
                                        <p:strVal val="visible"/>
                                      </p:to>
                                    </p:set>
                                    <p:animEffect transition="in" filter="wipe(left)">
                                      <p:cBhvr>
                                        <p:cTn id="1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6" grpId="0" animBg="1"/>
      <p:bldP spid="47" grpId="0" animBg="1"/>
      <p:bldP spid="48" grpId="0" animBg="1"/>
      <p:bldP spid="49" grpId="0" animBg="1"/>
      <p:bldP spid="50" grpId="0" animBg="1"/>
      <p:bldP spid="51" grpId="0" animBg="1"/>
      <p:bldP spid="52" grpId="0" animBg="1"/>
      <p:bldP spid="52" grpId="1" animBg="1"/>
      <p:bldP spid="72" grpId="0"/>
      <p:bldP spid="73" grpId="0" animBg="1"/>
      <p:bldP spid="73" grpId="1" animBg="1"/>
      <p:bldP spid="85" grpId="0" animBg="1"/>
      <p:bldP spid="86" grpId="0" animBg="1"/>
      <p:bldP spid="87" grpId="0" animBg="1"/>
      <p:bldP spid="88" grpId="0" animBg="1"/>
      <p:bldP spid="89" grpId="0" animBg="1"/>
      <p:bldP spid="90" grpId="0" animBg="1"/>
      <p:bldP spid="91" grpId="0" animBg="1"/>
      <p:bldP spid="91" grpId="1" animBg="1"/>
      <p:bldP spid="92" grpId="0" animBg="1"/>
      <p:bldP spid="9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5"/>
          <p:cNvSpPr>
            <a:spLocks noChangeArrowheads="1"/>
          </p:cNvSpPr>
          <p:nvPr/>
        </p:nvSpPr>
        <p:spPr bwMode="auto">
          <a:xfrm>
            <a:off x="606306" y="1277336"/>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smtClean="0">
                <a:solidFill>
                  <a:srgbClr val="0000FF"/>
                </a:solidFill>
                <a:latin typeface="Times New Roman" panose="02020603050405020304" pitchFamily="18" charset="0"/>
              </a:rPr>
              <a:t>d:</a:t>
            </a:r>
            <a:r>
              <a:rPr lang="en-US" altLang="zh-CN" sz="2400" i="1" dirty="0" smtClean="0">
                <a:solidFill>
                  <a:schemeClr val="accent2"/>
                </a:solidFill>
                <a:latin typeface="Times New Roman" panose="02020603050405020304" pitchFamily="18" charset="0"/>
              </a:rPr>
              <a:t>R</a:t>
            </a:r>
            <a:r>
              <a:rPr lang="en-US" altLang="zh-CN" sz="2400" dirty="0" smtClean="0">
                <a:solidFill>
                  <a:schemeClr val="accent2"/>
                </a:solidFill>
                <a:latin typeface="Times New Roman" panose="02020603050405020304" pitchFamily="18" charset="0"/>
              </a:rPr>
              <a:t>=1</a:t>
            </a:r>
            <a:r>
              <a:rPr lang="zh-CN" altLang="en-US" sz="2400" dirty="0" smtClean="0">
                <a:solidFill>
                  <a:schemeClr val="accent2"/>
                </a:solidFill>
                <a:latin typeface="Times New Roman" panose="02020603050405020304" pitchFamily="18" charset="0"/>
              </a:rPr>
              <a:t>、</a:t>
            </a:r>
            <a:r>
              <a:rPr lang="en-US" altLang="zh-CN" sz="2400" i="1" dirty="0" smtClean="0">
                <a:solidFill>
                  <a:schemeClr val="accent2"/>
                </a:solidFill>
                <a:latin typeface="Times New Roman" panose="02020603050405020304" pitchFamily="18" charset="0"/>
              </a:rPr>
              <a:t>S</a:t>
            </a:r>
            <a:r>
              <a:rPr lang="en-US" altLang="zh-CN" sz="2400" dirty="0" smtClean="0">
                <a:solidFill>
                  <a:schemeClr val="accent2"/>
                </a:solidFill>
                <a:latin typeface="Times New Roman" panose="02020603050405020304" pitchFamily="18" charset="0"/>
              </a:rPr>
              <a:t>=1</a:t>
            </a:r>
            <a:endParaRPr lang="en-US" altLang="zh-CN" sz="2400" dirty="0">
              <a:solidFill>
                <a:schemeClr val="accent2"/>
              </a:solidFill>
              <a:latin typeface="Times New Roman" panose="02020603050405020304" pitchFamily="18" charset="0"/>
            </a:endParaRPr>
          </a:p>
        </p:txBody>
      </p:sp>
      <p:graphicFrame>
        <p:nvGraphicFramePr>
          <p:cNvPr id="13" name="Object 37"/>
          <p:cNvGraphicFramePr>
            <a:graphicFrameLocks noChangeAspect="1"/>
          </p:cNvGraphicFramePr>
          <p:nvPr/>
        </p:nvGraphicFramePr>
        <p:xfrm>
          <a:off x="795338" y="2325688"/>
          <a:ext cx="2552700" cy="2592388"/>
        </p:xfrm>
        <a:graphic>
          <a:graphicData uri="http://schemas.openxmlformats.org/presentationml/2006/ole">
            <mc:AlternateContent xmlns:mc="http://schemas.openxmlformats.org/markup-compatibility/2006">
              <mc:Choice xmlns:v="urn:schemas-microsoft-com:vml" Requires="v">
                <p:oleObj spid="_x0000_s640109" name="图片" r:id="rId3" imgW="1666800" imgH="1695600" progId="Word.Picture.8">
                  <p:embed/>
                </p:oleObj>
              </mc:Choice>
              <mc:Fallback>
                <p:oleObj name="图片" r:id="rId3"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3"/>
          <p:cNvGrpSpPr>
            <a:grpSpLocks/>
          </p:cNvGrpSpPr>
          <p:nvPr/>
        </p:nvGrpSpPr>
        <p:grpSpPr bwMode="auto">
          <a:xfrm>
            <a:off x="1423988" y="2943226"/>
            <a:ext cx="1374775" cy="1447800"/>
            <a:chOff x="4023" y="3224"/>
            <a:chExt cx="535" cy="589"/>
          </a:xfrm>
        </p:grpSpPr>
        <p:sp>
          <p:nvSpPr>
            <p:cNvPr id="18" name="Line 14"/>
            <p:cNvSpPr>
              <a:spLocks noChangeShapeType="1"/>
            </p:cNvSpPr>
            <p:nvPr/>
          </p:nvSpPr>
          <p:spPr bwMode="auto">
            <a:xfrm flipH="1">
              <a:off x="4033" y="3379"/>
              <a:ext cx="525" cy="322"/>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flipH="1" flipV="1">
              <a:off x="4545" y="3224"/>
              <a:ext cx="0" cy="162"/>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flipV="1">
              <a:off x="4023" y="3813"/>
              <a:ext cx="121"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flipH="1" flipV="1">
              <a:off x="4034" y="3691"/>
              <a:ext cx="0" cy="122"/>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 name="Group 19"/>
          <p:cNvGrpSpPr>
            <a:grpSpLocks/>
          </p:cNvGrpSpPr>
          <p:nvPr/>
        </p:nvGrpSpPr>
        <p:grpSpPr bwMode="auto">
          <a:xfrm>
            <a:off x="1446213" y="3141663"/>
            <a:ext cx="1314450" cy="1427163"/>
            <a:chOff x="3070" y="2243"/>
            <a:chExt cx="532" cy="604"/>
          </a:xfrm>
        </p:grpSpPr>
        <p:sp>
          <p:nvSpPr>
            <p:cNvPr id="14" name="Line 20"/>
            <p:cNvSpPr>
              <a:spLocks noChangeShapeType="1"/>
            </p:cNvSpPr>
            <p:nvPr/>
          </p:nvSpPr>
          <p:spPr bwMode="auto">
            <a:xfrm flipV="1">
              <a:off x="3073" y="2244"/>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21"/>
            <p:cNvSpPr>
              <a:spLocks noChangeShapeType="1"/>
            </p:cNvSpPr>
            <p:nvPr/>
          </p:nvSpPr>
          <p:spPr bwMode="auto">
            <a:xfrm flipH="1" flipV="1">
              <a:off x="3076" y="2362"/>
              <a:ext cx="524" cy="31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22"/>
            <p:cNvSpPr>
              <a:spLocks noChangeShapeType="1"/>
            </p:cNvSpPr>
            <p:nvPr/>
          </p:nvSpPr>
          <p:spPr bwMode="auto">
            <a:xfrm>
              <a:off x="3070" y="2243"/>
              <a:ext cx="117"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3"/>
            <p:cNvSpPr>
              <a:spLocks noChangeShapeType="1"/>
            </p:cNvSpPr>
            <p:nvPr/>
          </p:nvSpPr>
          <p:spPr bwMode="auto">
            <a:xfrm flipV="1">
              <a:off x="3602" y="2678"/>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4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2"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sp>
        <p:nvSpPr>
          <p:cNvPr id="43" name="Rectangle 5"/>
          <p:cNvSpPr>
            <a:spLocks noChangeArrowheads="1"/>
          </p:cNvSpPr>
          <p:nvPr/>
        </p:nvSpPr>
        <p:spPr bwMode="auto">
          <a:xfrm>
            <a:off x="1281113" y="5387975"/>
            <a:ext cx="20188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G1</a:t>
            </a:r>
            <a:r>
              <a:rPr lang="zh-CN" altLang="en-US" sz="2400" dirty="0" smtClean="0">
                <a:solidFill>
                  <a:srgbClr val="000099"/>
                </a:solidFill>
                <a:latin typeface="Times New Roman" panose="02020603050405020304" pitchFamily="18" charset="0"/>
                <a:ea typeface="楷体_GB2312" pitchFamily="49" charset="-122"/>
              </a:rPr>
              <a:t>先翻转</a:t>
            </a:r>
            <a:endParaRPr lang="en-US" altLang="zh-CN" sz="2400" dirty="0">
              <a:solidFill>
                <a:srgbClr val="000099"/>
              </a:solidFill>
              <a:latin typeface="Times New Roman" panose="02020603050405020304" pitchFamily="18" charset="0"/>
              <a:ea typeface="楷体_GB2312" pitchFamily="49" charset="-122"/>
            </a:endParaRPr>
          </a:p>
        </p:txBody>
      </p:sp>
      <p:sp>
        <p:nvSpPr>
          <p:cNvPr id="46" name="Oval 33"/>
          <p:cNvSpPr>
            <a:spLocks noChangeArrowheads="1"/>
          </p:cNvSpPr>
          <p:nvPr/>
        </p:nvSpPr>
        <p:spPr bwMode="auto">
          <a:xfrm>
            <a:off x="1160151" y="2308289"/>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47" name="Oval 33"/>
          <p:cNvSpPr>
            <a:spLocks noChangeArrowheads="1"/>
          </p:cNvSpPr>
          <p:nvPr/>
        </p:nvSpPr>
        <p:spPr bwMode="auto">
          <a:xfrm>
            <a:off x="1181031" y="4837887"/>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0" name="Oval 33"/>
          <p:cNvSpPr>
            <a:spLocks noChangeArrowheads="1"/>
          </p:cNvSpPr>
          <p:nvPr/>
        </p:nvSpPr>
        <p:spPr bwMode="auto">
          <a:xfrm>
            <a:off x="952697" y="405383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1" name="Oval 33"/>
          <p:cNvSpPr>
            <a:spLocks noChangeArrowheads="1"/>
          </p:cNvSpPr>
          <p:nvPr/>
        </p:nvSpPr>
        <p:spPr bwMode="auto">
          <a:xfrm>
            <a:off x="977831"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52" name="Oval 33"/>
          <p:cNvSpPr>
            <a:spLocks noChangeArrowheads="1"/>
          </p:cNvSpPr>
          <p:nvPr/>
        </p:nvSpPr>
        <p:spPr bwMode="auto">
          <a:xfrm>
            <a:off x="2562157" y="242887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2" name="Rectangle 35"/>
          <p:cNvSpPr>
            <a:spLocks noChangeArrowheads="1"/>
          </p:cNvSpPr>
          <p:nvPr/>
        </p:nvSpPr>
        <p:spPr bwMode="auto">
          <a:xfrm>
            <a:off x="2631888" y="1277336"/>
            <a:ext cx="196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chemeClr val="accent2"/>
                </a:solidFill>
                <a:latin typeface="Times New Roman" panose="02020603050405020304" pitchFamily="18" charset="0"/>
              </a:rPr>
              <a:t>非互补输出：</a:t>
            </a:r>
            <a:endParaRPr lang="en-US" altLang="zh-CN" sz="2400" baseline="30000" dirty="0">
              <a:solidFill>
                <a:schemeClr val="accent2"/>
              </a:solidFill>
              <a:latin typeface="Times New Roman" panose="02020603050405020304" pitchFamily="18" charset="0"/>
            </a:endParaRPr>
          </a:p>
        </p:txBody>
      </p:sp>
      <p:sp>
        <p:nvSpPr>
          <p:cNvPr id="73" name="Oval 33"/>
          <p:cNvSpPr>
            <a:spLocks noChangeArrowheads="1"/>
          </p:cNvSpPr>
          <p:nvPr/>
        </p:nvSpPr>
        <p:spPr bwMode="auto">
          <a:xfrm>
            <a:off x="2562157" y="4683714"/>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graphicFrame>
        <p:nvGraphicFramePr>
          <p:cNvPr id="3" name="对象 2"/>
          <p:cNvGraphicFramePr>
            <a:graphicFrameLocks noChangeAspect="1"/>
          </p:cNvGraphicFramePr>
          <p:nvPr/>
        </p:nvGraphicFramePr>
        <p:xfrm>
          <a:off x="4464298" y="1313551"/>
          <a:ext cx="1166762" cy="434676"/>
        </p:xfrm>
        <a:graphic>
          <a:graphicData uri="http://schemas.openxmlformats.org/presentationml/2006/ole">
            <mc:AlternateContent xmlns:mc="http://schemas.openxmlformats.org/markup-compatibility/2006">
              <mc:Choice xmlns:v="urn:schemas-microsoft-com:vml" Requires="v">
                <p:oleObj spid="_x0000_s640110" name="Equation" r:id="rId5" imgW="647640" imgH="241200" progId="Equation.DSMT4">
                  <p:embed/>
                </p:oleObj>
              </mc:Choice>
              <mc:Fallback>
                <p:oleObj name="Equation" r:id="rId5" imgW="647640" imgH="241200" progId="Equation.DSMT4">
                  <p:embed/>
                  <p:pic>
                    <p:nvPicPr>
                      <p:cNvPr id="0" name=""/>
                      <p:cNvPicPr/>
                      <p:nvPr/>
                    </p:nvPicPr>
                    <p:blipFill>
                      <a:blip r:embed="rId6"/>
                      <a:stretch>
                        <a:fillRect/>
                      </a:stretch>
                    </p:blipFill>
                    <p:spPr>
                      <a:xfrm>
                        <a:off x="4464298" y="1313551"/>
                        <a:ext cx="1166762" cy="434676"/>
                      </a:xfrm>
                      <a:prstGeom prst="rect">
                        <a:avLst/>
                      </a:prstGeom>
                    </p:spPr>
                  </p:pic>
                </p:oleObj>
              </mc:Fallback>
            </mc:AlternateContent>
          </a:graphicData>
        </a:graphic>
      </p:graphicFrame>
      <p:sp>
        <p:nvSpPr>
          <p:cNvPr id="55" name="Oval 33"/>
          <p:cNvSpPr>
            <a:spLocks noChangeArrowheads="1"/>
          </p:cNvSpPr>
          <p:nvPr/>
        </p:nvSpPr>
        <p:spPr bwMode="auto">
          <a:xfrm>
            <a:off x="1152909" y="2286124"/>
            <a:ext cx="413642" cy="434250"/>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6" name="Oval 33"/>
          <p:cNvSpPr>
            <a:spLocks noChangeArrowheads="1"/>
          </p:cNvSpPr>
          <p:nvPr/>
        </p:nvSpPr>
        <p:spPr bwMode="auto">
          <a:xfrm>
            <a:off x="1178309" y="4820362"/>
            <a:ext cx="406400" cy="4501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57" name="Oval 33"/>
          <p:cNvSpPr>
            <a:spLocks noChangeArrowheads="1"/>
          </p:cNvSpPr>
          <p:nvPr/>
        </p:nvSpPr>
        <p:spPr bwMode="auto">
          <a:xfrm>
            <a:off x="2565222" y="2414858"/>
            <a:ext cx="406578" cy="429941"/>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58" name="Oval 33"/>
          <p:cNvSpPr>
            <a:spLocks noChangeArrowheads="1"/>
          </p:cNvSpPr>
          <p:nvPr/>
        </p:nvSpPr>
        <p:spPr bwMode="auto">
          <a:xfrm>
            <a:off x="952697" y="4053600"/>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aphicFrame>
        <p:nvGraphicFramePr>
          <p:cNvPr id="59" name="对象 58"/>
          <p:cNvGraphicFramePr>
            <a:graphicFrameLocks noChangeAspect="1"/>
          </p:cNvGraphicFramePr>
          <p:nvPr>
            <p:extLst>
              <p:ext uri="{D42A27DB-BD31-4B8C-83A1-F6EECF244321}">
                <p14:modId xmlns:p14="http://schemas.microsoft.com/office/powerpoint/2010/main" val="2651953192"/>
              </p:ext>
            </p:extLst>
          </p:nvPr>
        </p:nvGraphicFramePr>
        <p:xfrm>
          <a:off x="3238082" y="5420519"/>
          <a:ext cx="641350" cy="365125"/>
        </p:xfrm>
        <a:graphic>
          <a:graphicData uri="http://schemas.openxmlformats.org/presentationml/2006/ole">
            <mc:AlternateContent xmlns:mc="http://schemas.openxmlformats.org/markup-compatibility/2006">
              <mc:Choice xmlns:v="urn:schemas-microsoft-com:vml" Requires="v">
                <p:oleObj spid="_x0000_s640111" name="Equation" r:id="rId7" imgW="355320" imgH="203040" progId="Equation.DSMT4">
                  <p:embed/>
                </p:oleObj>
              </mc:Choice>
              <mc:Fallback>
                <p:oleObj name="Equation" r:id="rId7" imgW="355320" imgH="203040" progId="Equation.DSMT4">
                  <p:embed/>
                  <p:pic>
                    <p:nvPicPr>
                      <p:cNvPr id="0" name=""/>
                      <p:cNvPicPr/>
                      <p:nvPr/>
                    </p:nvPicPr>
                    <p:blipFill>
                      <a:blip r:embed="rId8"/>
                      <a:stretch>
                        <a:fillRect/>
                      </a:stretch>
                    </p:blipFill>
                    <p:spPr>
                      <a:xfrm>
                        <a:off x="3238082" y="5420519"/>
                        <a:ext cx="641350" cy="365125"/>
                      </a:xfrm>
                      <a:prstGeom prst="rect">
                        <a:avLst/>
                      </a:prstGeom>
                    </p:spPr>
                  </p:pic>
                </p:oleObj>
              </mc:Fallback>
            </mc:AlternateContent>
          </a:graphicData>
        </a:graphic>
      </p:graphicFrame>
      <p:graphicFrame>
        <p:nvGraphicFramePr>
          <p:cNvPr id="60" name="Object 37"/>
          <p:cNvGraphicFramePr>
            <a:graphicFrameLocks noChangeAspect="1"/>
          </p:cNvGraphicFramePr>
          <p:nvPr>
            <p:extLst>
              <p:ext uri="{D42A27DB-BD31-4B8C-83A1-F6EECF244321}">
                <p14:modId xmlns:p14="http://schemas.microsoft.com/office/powerpoint/2010/main" val="1962761126"/>
              </p:ext>
            </p:extLst>
          </p:nvPr>
        </p:nvGraphicFramePr>
        <p:xfrm>
          <a:off x="4869963" y="2325688"/>
          <a:ext cx="2552700" cy="2592388"/>
        </p:xfrm>
        <a:graphic>
          <a:graphicData uri="http://schemas.openxmlformats.org/presentationml/2006/ole">
            <mc:AlternateContent xmlns:mc="http://schemas.openxmlformats.org/markup-compatibility/2006">
              <mc:Choice xmlns:v="urn:schemas-microsoft-com:vml" Requires="v">
                <p:oleObj spid="_x0000_s640112" name="图片" r:id="rId9" imgW="1666800" imgH="1695600" progId="Word.Picture.8">
                  <p:embed/>
                </p:oleObj>
              </mc:Choice>
              <mc:Fallback>
                <p:oleObj name="图片" r:id="rId9"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963" y="2325688"/>
                        <a:ext cx="25527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 name="Group 13"/>
          <p:cNvGrpSpPr>
            <a:grpSpLocks/>
          </p:cNvGrpSpPr>
          <p:nvPr/>
        </p:nvGrpSpPr>
        <p:grpSpPr bwMode="auto">
          <a:xfrm>
            <a:off x="5498613" y="2943226"/>
            <a:ext cx="1374775" cy="1447800"/>
            <a:chOff x="4023" y="3224"/>
            <a:chExt cx="535" cy="589"/>
          </a:xfrm>
        </p:grpSpPr>
        <p:sp>
          <p:nvSpPr>
            <p:cNvPr id="62" name="Line 14"/>
            <p:cNvSpPr>
              <a:spLocks noChangeShapeType="1"/>
            </p:cNvSpPr>
            <p:nvPr/>
          </p:nvSpPr>
          <p:spPr bwMode="auto">
            <a:xfrm flipH="1">
              <a:off x="4033" y="3379"/>
              <a:ext cx="525" cy="3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Line 15"/>
            <p:cNvSpPr>
              <a:spLocks noChangeShapeType="1"/>
            </p:cNvSpPr>
            <p:nvPr/>
          </p:nvSpPr>
          <p:spPr bwMode="auto">
            <a:xfrm flipH="1" flipV="1">
              <a:off x="4545" y="3224"/>
              <a:ext cx="0" cy="16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Line 16"/>
            <p:cNvSpPr>
              <a:spLocks noChangeShapeType="1"/>
            </p:cNvSpPr>
            <p:nvPr/>
          </p:nvSpPr>
          <p:spPr bwMode="auto">
            <a:xfrm flipV="1">
              <a:off x="4023" y="3813"/>
              <a:ext cx="121"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 name="Line 17"/>
            <p:cNvSpPr>
              <a:spLocks noChangeShapeType="1"/>
            </p:cNvSpPr>
            <p:nvPr/>
          </p:nvSpPr>
          <p:spPr bwMode="auto">
            <a:xfrm flipH="1" flipV="1">
              <a:off x="4034" y="3691"/>
              <a:ext cx="0" cy="122"/>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6" name="Group 19"/>
          <p:cNvGrpSpPr>
            <a:grpSpLocks/>
          </p:cNvGrpSpPr>
          <p:nvPr/>
        </p:nvGrpSpPr>
        <p:grpSpPr bwMode="auto">
          <a:xfrm>
            <a:off x="5520838" y="3141663"/>
            <a:ext cx="1314450" cy="1427163"/>
            <a:chOff x="3070" y="2243"/>
            <a:chExt cx="532" cy="604"/>
          </a:xfrm>
        </p:grpSpPr>
        <p:sp>
          <p:nvSpPr>
            <p:cNvPr id="67" name="Line 20"/>
            <p:cNvSpPr>
              <a:spLocks noChangeShapeType="1"/>
            </p:cNvSpPr>
            <p:nvPr/>
          </p:nvSpPr>
          <p:spPr bwMode="auto">
            <a:xfrm flipV="1">
              <a:off x="3073" y="2244"/>
              <a:ext cx="1" cy="118"/>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 name="Line 21"/>
            <p:cNvSpPr>
              <a:spLocks noChangeShapeType="1"/>
            </p:cNvSpPr>
            <p:nvPr/>
          </p:nvSpPr>
          <p:spPr bwMode="auto">
            <a:xfrm flipH="1" flipV="1">
              <a:off x="3076" y="2362"/>
              <a:ext cx="524" cy="319"/>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 name="Line 22"/>
            <p:cNvSpPr>
              <a:spLocks noChangeShapeType="1"/>
            </p:cNvSpPr>
            <p:nvPr/>
          </p:nvSpPr>
          <p:spPr bwMode="auto">
            <a:xfrm>
              <a:off x="3070" y="2243"/>
              <a:ext cx="117"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 name="Line 23"/>
            <p:cNvSpPr>
              <a:spLocks noChangeShapeType="1"/>
            </p:cNvSpPr>
            <p:nvPr/>
          </p:nvSpPr>
          <p:spPr bwMode="auto">
            <a:xfrm flipV="1">
              <a:off x="3602" y="2678"/>
              <a:ext cx="0" cy="169"/>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1" name="Rectangle 5"/>
          <p:cNvSpPr>
            <a:spLocks noChangeArrowheads="1"/>
          </p:cNvSpPr>
          <p:nvPr/>
        </p:nvSpPr>
        <p:spPr bwMode="auto">
          <a:xfrm>
            <a:off x="5355738" y="5387975"/>
            <a:ext cx="20188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G2</a:t>
            </a:r>
            <a:r>
              <a:rPr lang="zh-CN" altLang="en-US" sz="2400" dirty="0" smtClean="0">
                <a:solidFill>
                  <a:srgbClr val="000099"/>
                </a:solidFill>
                <a:latin typeface="Times New Roman" panose="02020603050405020304" pitchFamily="18" charset="0"/>
                <a:ea typeface="楷体_GB2312" pitchFamily="49" charset="-122"/>
              </a:rPr>
              <a:t>先翻转</a:t>
            </a:r>
            <a:endParaRPr lang="en-US" altLang="zh-CN" sz="2400" dirty="0">
              <a:solidFill>
                <a:srgbClr val="000099"/>
              </a:solidFill>
              <a:latin typeface="Times New Roman" panose="02020603050405020304" pitchFamily="18" charset="0"/>
              <a:ea typeface="楷体_GB2312" pitchFamily="49" charset="-122"/>
            </a:endParaRPr>
          </a:p>
        </p:txBody>
      </p:sp>
      <p:sp>
        <p:nvSpPr>
          <p:cNvPr id="93" name="Oval 33"/>
          <p:cNvSpPr>
            <a:spLocks noChangeArrowheads="1"/>
          </p:cNvSpPr>
          <p:nvPr/>
        </p:nvSpPr>
        <p:spPr bwMode="auto">
          <a:xfrm>
            <a:off x="5234776" y="2308289"/>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94" name="Oval 33"/>
          <p:cNvSpPr>
            <a:spLocks noChangeArrowheads="1"/>
          </p:cNvSpPr>
          <p:nvPr/>
        </p:nvSpPr>
        <p:spPr bwMode="auto">
          <a:xfrm>
            <a:off x="5255656" y="4837887"/>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95" name="Oval 33"/>
          <p:cNvSpPr>
            <a:spLocks noChangeArrowheads="1"/>
          </p:cNvSpPr>
          <p:nvPr/>
        </p:nvSpPr>
        <p:spPr bwMode="auto">
          <a:xfrm>
            <a:off x="5027322" y="405383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96" name="Oval 33"/>
          <p:cNvSpPr>
            <a:spLocks noChangeArrowheads="1"/>
          </p:cNvSpPr>
          <p:nvPr/>
        </p:nvSpPr>
        <p:spPr bwMode="auto">
          <a:xfrm>
            <a:off x="5052456" y="294322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97" name="Oval 33"/>
          <p:cNvSpPr>
            <a:spLocks noChangeArrowheads="1"/>
          </p:cNvSpPr>
          <p:nvPr/>
        </p:nvSpPr>
        <p:spPr bwMode="auto">
          <a:xfrm>
            <a:off x="6636782" y="2428876"/>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98" name="Oval 33"/>
          <p:cNvSpPr>
            <a:spLocks noChangeArrowheads="1"/>
          </p:cNvSpPr>
          <p:nvPr/>
        </p:nvSpPr>
        <p:spPr bwMode="auto">
          <a:xfrm>
            <a:off x="6636782" y="4683714"/>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99" name="Oval 33"/>
          <p:cNvSpPr>
            <a:spLocks noChangeArrowheads="1"/>
          </p:cNvSpPr>
          <p:nvPr/>
        </p:nvSpPr>
        <p:spPr bwMode="auto">
          <a:xfrm>
            <a:off x="5227534" y="2286124"/>
            <a:ext cx="413642" cy="434250"/>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00" name="Oval 33"/>
          <p:cNvSpPr>
            <a:spLocks noChangeArrowheads="1"/>
          </p:cNvSpPr>
          <p:nvPr/>
        </p:nvSpPr>
        <p:spPr bwMode="auto">
          <a:xfrm>
            <a:off x="5252934" y="4820362"/>
            <a:ext cx="406400" cy="4501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101" name="Oval 33"/>
          <p:cNvSpPr>
            <a:spLocks noChangeArrowheads="1"/>
          </p:cNvSpPr>
          <p:nvPr/>
        </p:nvSpPr>
        <p:spPr bwMode="auto">
          <a:xfrm>
            <a:off x="6650851" y="4675912"/>
            <a:ext cx="406578" cy="429941"/>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02" name="Oval 33"/>
          <p:cNvSpPr>
            <a:spLocks noChangeArrowheads="1"/>
          </p:cNvSpPr>
          <p:nvPr/>
        </p:nvSpPr>
        <p:spPr bwMode="auto">
          <a:xfrm>
            <a:off x="5052456" y="2934612"/>
            <a:ext cx="406400" cy="414338"/>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aphicFrame>
        <p:nvGraphicFramePr>
          <p:cNvPr id="103" name="对象 102"/>
          <p:cNvGraphicFramePr>
            <a:graphicFrameLocks noChangeAspect="1"/>
          </p:cNvGraphicFramePr>
          <p:nvPr>
            <p:extLst>
              <p:ext uri="{D42A27DB-BD31-4B8C-83A1-F6EECF244321}">
                <p14:modId xmlns:p14="http://schemas.microsoft.com/office/powerpoint/2010/main" val="303918512"/>
              </p:ext>
            </p:extLst>
          </p:nvPr>
        </p:nvGraphicFramePr>
        <p:xfrm>
          <a:off x="7289800" y="5421313"/>
          <a:ext cx="685800" cy="365125"/>
        </p:xfrm>
        <a:graphic>
          <a:graphicData uri="http://schemas.openxmlformats.org/presentationml/2006/ole">
            <mc:AlternateContent xmlns:mc="http://schemas.openxmlformats.org/markup-compatibility/2006">
              <mc:Choice xmlns:v="urn:schemas-microsoft-com:vml" Requires="v">
                <p:oleObj spid="_x0000_s640113" name="Equation" r:id="rId10" imgW="380880" imgH="203040" progId="Equation.DSMT4">
                  <p:embed/>
                </p:oleObj>
              </mc:Choice>
              <mc:Fallback>
                <p:oleObj name="Equation" r:id="rId10" imgW="380880" imgH="203040" progId="Equation.DSMT4">
                  <p:embed/>
                  <p:pic>
                    <p:nvPicPr>
                      <p:cNvPr id="0" name=""/>
                      <p:cNvPicPr/>
                      <p:nvPr/>
                    </p:nvPicPr>
                    <p:blipFill>
                      <a:blip r:embed="rId11"/>
                      <a:stretch>
                        <a:fillRect/>
                      </a:stretch>
                    </p:blipFill>
                    <p:spPr>
                      <a:xfrm>
                        <a:off x="7289800" y="5421313"/>
                        <a:ext cx="685800" cy="365125"/>
                      </a:xfrm>
                      <a:prstGeom prst="rect">
                        <a:avLst/>
                      </a:prstGeom>
                    </p:spPr>
                  </p:pic>
                </p:oleObj>
              </mc:Fallback>
            </mc:AlternateContent>
          </a:graphicData>
        </a:graphic>
      </p:graphicFrame>
      <p:sp>
        <p:nvSpPr>
          <p:cNvPr id="104" name="Rectangle 34"/>
          <p:cNvSpPr>
            <a:spLocks noChangeArrowheads="1"/>
          </p:cNvSpPr>
          <p:nvPr/>
        </p:nvSpPr>
        <p:spPr bwMode="auto">
          <a:xfrm>
            <a:off x="561369" y="6127297"/>
            <a:ext cx="828369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600">
                <a:latin typeface="Times New Roman" panose="02020603050405020304" pitchFamily="18" charset="0"/>
                <a:ea typeface="楷体_GB2312" pitchFamily="49" charset="-122"/>
              </a:rPr>
              <a:t>无论初态</a:t>
            </a:r>
            <a:r>
              <a:rPr lang="en-US" altLang="zh-CN" sz="2600">
                <a:latin typeface="Times New Roman" panose="02020603050405020304" pitchFamily="18" charset="0"/>
                <a:ea typeface="楷体_GB2312" pitchFamily="49" charset="-122"/>
              </a:rPr>
              <a:t>Q</a:t>
            </a:r>
            <a:r>
              <a:rPr lang="zh-CN" altLang="en-US" sz="2600">
                <a:latin typeface="Times New Roman" panose="02020603050405020304" pitchFamily="18" charset="0"/>
                <a:ea typeface="楷体_GB2312" pitchFamily="49" charset="-122"/>
              </a:rPr>
              <a:t>为</a:t>
            </a:r>
            <a:r>
              <a:rPr lang="en-US" altLang="zh-CN" sz="2600">
                <a:latin typeface="Times New Roman" panose="02020603050405020304" pitchFamily="18" charset="0"/>
                <a:ea typeface="楷体_GB2312" pitchFamily="49" charset="-122"/>
              </a:rPr>
              <a:t>0</a:t>
            </a:r>
            <a:r>
              <a:rPr lang="zh-CN" altLang="en-US" sz="2600">
                <a:latin typeface="Times New Roman" panose="02020603050405020304" pitchFamily="18" charset="0"/>
                <a:ea typeface="楷体_GB2312" pitchFamily="49" charset="-122"/>
              </a:rPr>
              <a:t>或</a:t>
            </a:r>
            <a:r>
              <a:rPr lang="en-US" altLang="zh-CN" sz="2600">
                <a:latin typeface="Times New Roman" panose="02020603050405020304" pitchFamily="18" charset="0"/>
                <a:ea typeface="楷体_GB2312" pitchFamily="49" charset="-122"/>
              </a:rPr>
              <a:t>1</a:t>
            </a:r>
            <a:r>
              <a:rPr lang="zh-CN" altLang="en-US" sz="2600">
                <a:latin typeface="Times New Roman" panose="02020603050405020304" pitchFamily="18" charset="0"/>
                <a:ea typeface="楷体_GB2312" pitchFamily="49" charset="-122"/>
              </a:rPr>
              <a:t>，触发器的两个输出都为</a:t>
            </a:r>
            <a:r>
              <a:rPr lang="en-US" altLang="zh-CN" sz="2600">
                <a:latin typeface="Times New Roman" panose="02020603050405020304" pitchFamily="18" charset="0"/>
                <a:ea typeface="楷体_GB2312" pitchFamily="49" charset="-122"/>
              </a:rPr>
              <a:t>1</a:t>
            </a:r>
            <a:r>
              <a:rPr lang="en-US" altLang="zh-CN" sz="2600">
                <a:solidFill>
                  <a:srgbClr val="FF5050"/>
                </a:solidFill>
                <a:latin typeface="Times New Roman" panose="02020603050405020304" pitchFamily="18" charset="0"/>
                <a:ea typeface="楷体_GB2312" pitchFamily="49" charset="-122"/>
              </a:rPr>
              <a:t>——</a:t>
            </a:r>
            <a:r>
              <a:rPr lang="zh-CN" altLang="en-US" sz="2600">
                <a:solidFill>
                  <a:srgbClr val="FF5050"/>
                </a:solidFill>
                <a:latin typeface="Times New Roman" panose="02020603050405020304" pitchFamily="18" charset="0"/>
                <a:ea typeface="楷体_GB2312" pitchFamily="49" charset="-122"/>
              </a:rPr>
              <a:t>禁止！</a:t>
            </a:r>
          </a:p>
        </p:txBody>
      </p:sp>
      <p:sp>
        <p:nvSpPr>
          <p:cNvPr id="105" name="Rectangle 42">
            <a:hlinkClick r:id="rId12" action="ppaction://hlinkfile"/>
          </p:cNvPr>
          <p:cNvSpPr>
            <a:spLocks noChangeArrowheads="1"/>
          </p:cNvSpPr>
          <p:nvPr/>
        </p:nvSpPr>
        <p:spPr bwMode="auto">
          <a:xfrm>
            <a:off x="6060588" y="1267353"/>
            <a:ext cx="1625600" cy="538163"/>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dirty="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106" name="Rectangle 69"/>
          <p:cNvSpPr>
            <a:spLocks noChangeArrowheads="1"/>
          </p:cNvSpPr>
          <p:nvPr/>
        </p:nvSpPr>
        <p:spPr bwMode="auto">
          <a:xfrm>
            <a:off x="2807546" y="3524296"/>
            <a:ext cx="2356985" cy="461665"/>
          </a:xfrm>
          <a:prstGeom prst="rect">
            <a:avLst/>
          </a:prstGeom>
          <a:noFill/>
          <a:ln w="38100">
            <a:noFill/>
            <a:miter lim="800000"/>
            <a:headEnd/>
            <a:tailEnd/>
          </a:ln>
          <a:effectLst/>
        </p:spPr>
        <p:txBody>
          <a:bodyPr wrap="square">
            <a:spAutoFit/>
          </a:bodyPr>
          <a:lstStyle/>
          <a:p>
            <a:r>
              <a:rPr lang="zh-CN" altLang="en-US" sz="2400" dirty="0">
                <a:solidFill>
                  <a:srgbClr val="FF0000"/>
                </a:solidFill>
                <a:latin typeface="Times New Roman" panose="02020603050405020304" pitchFamily="18" charset="0"/>
                <a:ea typeface="华文行楷" panose="02010800040101010101" pitchFamily="2" charset="-122"/>
                <a:cs typeface="ˎ̥"/>
              </a:rPr>
              <a:t>约束条件</a:t>
            </a:r>
            <a:r>
              <a:rPr lang="en-US" altLang="zh-CN" sz="2400" dirty="0">
                <a:solidFill>
                  <a:srgbClr val="FF0000"/>
                </a:solidFill>
                <a:latin typeface="Times New Roman" panose="02020603050405020304" pitchFamily="18" charset="0"/>
                <a:ea typeface="华文行楷" panose="02010800040101010101" pitchFamily="2" charset="-122"/>
                <a:cs typeface="ˎ̥"/>
              </a:rPr>
              <a:t>:</a:t>
            </a:r>
            <a:r>
              <a:rPr lang="en-US" altLang="zh-CN" sz="2400" i="1" dirty="0">
                <a:solidFill>
                  <a:srgbClr val="FF0000"/>
                </a:solidFill>
                <a:latin typeface="Times New Roman" panose="02020603050405020304" pitchFamily="18" charset="0"/>
                <a:ea typeface="华文行楷" panose="02010800040101010101" pitchFamily="2" charset="-122"/>
                <a:cs typeface="ˎ̥"/>
              </a:rPr>
              <a:t>RS</a:t>
            </a:r>
            <a:r>
              <a:rPr lang="en-US" altLang="zh-CN" sz="2400" dirty="0">
                <a:solidFill>
                  <a:srgbClr val="FF0000"/>
                </a:solidFill>
                <a:latin typeface="Times New Roman" panose="02020603050405020304" pitchFamily="18" charset="0"/>
                <a:ea typeface="华文行楷" panose="02010800040101010101" pitchFamily="2" charset="-122"/>
                <a:cs typeface="ˎ̥"/>
              </a:rPr>
              <a:t>=0</a:t>
            </a:r>
            <a:endParaRPr kumimoji="1" lang="en-US" altLang="zh-CN" sz="2400" b="0" dirty="0">
              <a:solidFill>
                <a:srgbClr val="FF0000"/>
              </a:solidFill>
              <a:latin typeface="Times New Roman" panose="02020603050405020304" pitchFamily="18" charset="0"/>
              <a:ea typeface="华文行楷" panose="02010800040101010101" pitchFamily="2" charset="-122"/>
              <a:cs typeface="ˎ̥"/>
            </a:endParaRPr>
          </a:p>
        </p:txBody>
      </p:sp>
    </p:spTree>
    <p:extLst>
      <p:ext uri="{BB962C8B-B14F-4D97-AF65-F5344CB8AC3E}">
        <p14:creationId xmlns:p14="http://schemas.microsoft.com/office/powerpoint/2010/main" val="24972804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p:cTn id="47" dur="500" fill="hold"/>
                                        <p:tgtEl>
                                          <p:spTgt spid="73"/>
                                        </p:tgtEl>
                                        <p:attrNameLst>
                                          <p:attrName>ppt_w</p:attrName>
                                        </p:attrNameLst>
                                      </p:cBhvr>
                                      <p:tavLst>
                                        <p:tav tm="0">
                                          <p:val>
                                            <p:fltVal val="0"/>
                                          </p:val>
                                        </p:tav>
                                        <p:tav tm="100000">
                                          <p:val>
                                            <p:strVal val="#ppt_w"/>
                                          </p:val>
                                        </p:tav>
                                      </p:tavLst>
                                    </p:anim>
                                    <p:anim calcmode="lin" valueType="num">
                                      <p:cBhvr>
                                        <p:cTn id="48" dur="500" fill="hold"/>
                                        <p:tgtEl>
                                          <p:spTgt spid="73"/>
                                        </p:tgtEl>
                                        <p:attrNameLst>
                                          <p:attrName>ppt_h</p:attrName>
                                        </p:attrNameLst>
                                      </p:cBhvr>
                                      <p:tavLst>
                                        <p:tav tm="0">
                                          <p:val>
                                            <p:fltVal val="0"/>
                                          </p:val>
                                        </p:tav>
                                        <p:tav tm="100000">
                                          <p:val>
                                            <p:strVal val="#ppt_h"/>
                                          </p:val>
                                        </p:tav>
                                      </p:tavLst>
                                    </p:anim>
                                    <p:animEffect transition="in" filter="fade">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9"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strips(up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1" nodeType="click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wipe(left)">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anim calcmode="lin" valueType="num">
                                      <p:cBhvr>
                                        <p:cTn id="69" dur="500" fill="hold"/>
                                        <p:tgtEl>
                                          <p:spTgt spid="99"/>
                                        </p:tgtEl>
                                        <p:attrNameLst>
                                          <p:attrName>ppt_w</p:attrName>
                                        </p:attrNameLst>
                                      </p:cBhvr>
                                      <p:tavLst>
                                        <p:tav tm="0">
                                          <p:val>
                                            <p:fltVal val="0"/>
                                          </p:val>
                                        </p:tav>
                                        <p:tav tm="100000">
                                          <p:val>
                                            <p:strVal val="#ppt_w"/>
                                          </p:val>
                                        </p:tav>
                                      </p:tavLst>
                                    </p:anim>
                                    <p:anim calcmode="lin" valueType="num">
                                      <p:cBhvr>
                                        <p:cTn id="70" dur="500" fill="hold"/>
                                        <p:tgtEl>
                                          <p:spTgt spid="99"/>
                                        </p:tgtEl>
                                        <p:attrNameLst>
                                          <p:attrName>ppt_h</p:attrName>
                                        </p:attrNameLst>
                                      </p:cBhvr>
                                      <p:tavLst>
                                        <p:tav tm="0">
                                          <p:val>
                                            <p:fltVal val="0"/>
                                          </p:val>
                                        </p:tav>
                                        <p:tav tm="100000">
                                          <p:val>
                                            <p:strVal val="#ppt_h"/>
                                          </p:val>
                                        </p:tav>
                                      </p:tavLst>
                                    </p:anim>
                                    <p:animEffect transition="in" filter="fade">
                                      <p:cBhvr>
                                        <p:cTn id="71" dur="500"/>
                                        <p:tgtEl>
                                          <p:spTgt spid="99"/>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00"/>
                                        </p:tgtEl>
                                        <p:attrNameLst>
                                          <p:attrName>style.visibility</p:attrName>
                                        </p:attrNameLst>
                                      </p:cBhvr>
                                      <p:to>
                                        <p:strVal val="visible"/>
                                      </p:to>
                                    </p:set>
                                    <p:anim calcmode="lin" valueType="num">
                                      <p:cBhvr>
                                        <p:cTn id="74" dur="500" fill="hold"/>
                                        <p:tgtEl>
                                          <p:spTgt spid="100"/>
                                        </p:tgtEl>
                                        <p:attrNameLst>
                                          <p:attrName>ppt_w</p:attrName>
                                        </p:attrNameLst>
                                      </p:cBhvr>
                                      <p:tavLst>
                                        <p:tav tm="0">
                                          <p:val>
                                            <p:fltVal val="0"/>
                                          </p:val>
                                        </p:tav>
                                        <p:tav tm="100000">
                                          <p:val>
                                            <p:strVal val="#ppt_w"/>
                                          </p:val>
                                        </p:tav>
                                      </p:tavLst>
                                    </p:anim>
                                    <p:anim calcmode="lin" valueType="num">
                                      <p:cBhvr>
                                        <p:cTn id="75" dur="500" fill="hold"/>
                                        <p:tgtEl>
                                          <p:spTgt spid="100"/>
                                        </p:tgtEl>
                                        <p:attrNameLst>
                                          <p:attrName>ppt_h</p:attrName>
                                        </p:attrNameLst>
                                      </p:cBhvr>
                                      <p:tavLst>
                                        <p:tav tm="0">
                                          <p:val>
                                            <p:fltVal val="0"/>
                                          </p:val>
                                        </p:tav>
                                        <p:tav tm="100000">
                                          <p:val>
                                            <p:strVal val="#ppt_h"/>
                                          </p:val>
                                        </p:tav>
                                      </p:tavLst>
                                    </p:anim>
                                    <p:animEffect transition="in" filter="fade">
                                      <p:cBhvr>
                                        <p:cTn id="76" dur="500"/>
                                        <p:tgtEl>
                                          <p:spTgt spid="10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left)">
                                      <p:cBhvr>
                                        <p:cTn id="81" dur="5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wipe(left)">
                                      <p:cBhvr>
                                        <p:cTn id="86" dur="500"/>
                                        <p:tgtEl>
                                          <p:spTgt spid="10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nodeType="click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strips(upLeft)">
                                      <p:cBhvr>
                                        <p:cTn id="91" dur="500"/>
                                        <p:tgtEl>
                                          <p:spTgt spid="66"/>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02"/>
                                        </p:tgtEl>
                                        <p:attrNameLst>
                                          <p:attrName>style.visibility</p:attrName>
                                        </p:attrNameLst>
                                      </p:cBhvr>
                                      <p:to>
                                        <p:strVal val="visible"/>
                                      </p:to>
                                    </p:set>
                                    <p:animEffect transition="in" filter="wipe(left)">
                                      <p:cBhvr>
                                        <p:cTn id="95" dur="500"/>
                                        <p:tgtEl>
                                          <p:spTgt spid="10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1" nodeType="clickEffect">
                                  <p:stCondLst>
                                    <p:cond delay="0"/>
                                  </p:stCondLst>
                                  <p:childTnLst>
                                    <p:set>
                                      <p:cBhvr>
                                        <p:cTn id="99" dur="1" fill="hold">
                                          <p:stCondLst>
                                            <p:cond delay="0"/>
                                          </p:stCondLst>
                                        </p:cTn>
                                        <p:tgtEl>
                                          <p:spTgt spid="97"/>
                                        </p:tgtEl>
                                        <p:attrNameLst>
                                          <p:attrName>style.visibility</p:attrName>
                                        </p:attrNameLst>
                                      </p:cBhvr>
                                      <p:to>
                                        <p:strVal val="visible"/>
                                      </p:to>
                                    </p:set>
                                    <p:anim calcmode="lin" valueType="num">
                                      <p:cBhvr>
                                        <p:cTn id="100" dur="500" fill="hold"/>
                                        <p:tgtEl>
                                          <p:spTgt spid="97"/>
                                        </p:tgtEl>
                                        <p:attrNameLst>
                                          <p:attrName>ppt_w</p:attrName>
                                        </p:attrNameLst>
                                      </p:cBhvr>
                                      <p:tavLst>
                                        <p:tav tm="0">
                                          <p:val>
                                            <p:fltVal val="0"/>
                                          </p:val>
                                        </p:tav>
                                        <p:tav tm="100000">
                                          <p:val>
                                            <p:strVal val="#ppt_w"/>
                                          </p:val>
                                        </p:tav>
                                      </p:tavLst>
                                    </p:anim>
                                    <p:anim calcmode="lin" valueType="num">
                                      <p:cBhvr>
                                        <p:cTn id="101" dur="500" fill="hold"/>
                                        <p:tgtEl>
                                          <p:spTgt spid="97"/>
                                        </p:tgtEl>
                                        <p:attrNameLst>
                                          <p:attrName>ppt_h</p:attrName>
                                        </p:attrNameLst>
                                      </p:cBhvr>
                                      <p:tavLst>
                                        <p:tav tm="0">
                                          <p:val>
                                            <p:fltVal val="0"/>
                                          </p:val>
                                        </p:tav>
                                        <p:tav tm="100000">
                                          <p:val>
                                            <p:strVal val="#ppt_h"/>
                                          </p:val>
                                        </p:tav>
                                      </p:tavLst>
                                    </p:anim>
                                    <p:animEffect transition="in" filter="fade">
                                      <p:cBhvr>
                                        <p:cTn id="102" dur="500"/>
                                        <p:tgtEl>
                                          <p:spTgt spid="97"/>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strips(downLeft)">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1" nodeType="clickEffect">
                                  <p:stCondLst>
                                    <p:cond delay="0"/>
                                  </p:stCondLst>
                                  <p:childTnLst>
                                    <p:set>
                                      <p:cBhvr>
                                        <p:cTn id="111" dur="1" fill="hold">
                                          <p:stCondLst>
                                            <p:cond delay="0"/>
                                          </p:stCondLst>
                                        </p:cTn>
                                        <p:tgtEl>
                                          <p:spTgt spid="101"/>
                                        </p:tgtEl>
                                        <p:attrNameLst>
                                          <p:attrName>style.visibility</p:attrName>
                                        </p:attrNameLst>
                                      </p:cBhvr>
                                      <p:to>
                                        <p:strVal val="visible"/>
                                      </p:to>
                                    </p:set>
                                    <p:anim calcmode="lin" valueType="num">
                                      <p:cBhvr>
                                        <p:cTn id="112" dur="500" fill="hold"/>
                                        <p:tgtEl>
                                          <p:spTgt spid="101"/>
                                        </p:tgtEl>
                                        <p:attrNameLst>
                                          <p:attrName>ppt_w</p:attrName>
                                        </p:attrNameLst>
                                      </p:cBhvr>
                                      <p:tavLst>
                                        <p:tav tm="0">
                                          <p:val>
                                            <p:fltVal val="0"/>
                                          </p:val>
                                        </p:tav>
                                        <p:tav tm="100000">
                                          <p:val>
                                            <p:strVal val="#ppt_w"/>
                                          </p:val>
                                        </p:tav>
                                      </p:tavLst>
                                    </p:anim>
                                    <p:anim calcmode="lin" valueType="num">
                                      <p:cBhvr>
                                        <p:cTn id="113" dur="500" fill="hold"/>
                                        <p:tgtEl>
                                          <p:spTgt spid="101"/>
                                        </p:tgtEl>
                                        <p:attrNameLst>
                                          <p:attrName>ppt_h</p:attrName>
                                        </p:attrNameLst>
                                      </p:cBhvr>
                                      <p:tavLst>
                                        <p:tav tm="0">
                                          <p:val>
                                            <p:fltVal val="0"/>
                                          </p:val>
                                        </p:tav>
                                        <p:tav tm="100000">
                                          <p:val>
                                            <p:strVal val="#ppt_h"/>
                                          </p:val>
                                        </p:tav>
                                      </p:tavLst>
                                    </p:anim>
                                    <p:animEffect transition="in" filter="fade">
                                      <p:cBhvr>
                                        <p:cTn id="114" dur="500"/>
                                        <p:tgtEl>
                                          <p:spTgt spid="101"/>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2" nodeType="clickEffect">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p:cTn id="119" dur="500" fill="hold"/>
                                        <p:tgtEl>
                                          <p:spTgt spid="97"/>
                                        </p:tgtEl>
                                        <p:attrNameLst>
                                          <p:attrName>ppt_w</p:attrName>
                                        </p:attrNameLst>
                                      </p:cBhvr>
                                      <p:tavLst>
                                        <p:tav tm="0">
                                          <p:val>
                                            <p:fltVal val="0"/>
                                          </p:val>
                                        </p:tav>
                                        <p:tav tm="100000">
                                          <p:val>
                                            <p:strVal val="#ppt_w"/>
                                          </p:val>
                                        </p:tav>
                                      </p:tavLst>
                                    </p:anim>
                                    <p:anim calcmode="lin" valueType="num">
                                      <p:cBhvr>
                                        <p:cTn id="120" dur="500" fill="hold"/>
                                        <p:tgtEl>
                                          <p:spTgt spid="97"/>
                                        </p:tgtEl>
                                        <p:attrNameLst>
                                          <p:attrName>ppt_h</p:attrName>
                                        </p:attrNameLst>
                                      </p:cBhvr>
                                      <p:tavLst>
                                        <p:tav tm="0">
                                          <p:val>
                                            <p:fltVal val="0"/>
                                          </p:val>
                                        </p:tav>
                                        <p:tav tm="100000">
                                          <p:val>
                                            <p:strVal val="#ppt_h"/>
                                          </p:val>
                                        </p:tav>
                                      </p:tavLst>
                                    </p:anim>
                                    <p:animEffect transition="in" filter="fade">
                                      <p:cBhvr>
                                        <p:cTn id="121" dur="500"/>
                                        <p:tgtEl>
                                          <p:spTgt spid="97"/>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03"/>
                                        </p:tgtEl>
                                        <p:attrNameLst>
                                          <p:attrName>style.visibility</p:attrName>
                                        </p:attrNameLst>
                                      </p:cBhvr>
                                      <p:to>
                                        <p:strVal val="visible"/>
                                      </p:to>
                                    </p:set>
                                    <p:animEffect transition="in" filter="wipe(left)">
                                      <p:cBhvr>
                                        <p:cTn id="125" dur="500"/>
                                        <p:tgtEl>
                                          <p:spTgt spid="10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wipe(left)">
                                      <p:cBhvr>
                                        <p:cTn id="130" dur="500"/>
                                        <p:tgtEl>
                                          <p:spTgt spid="104"/>
                                        </p:tgtEl>
                                      </p:cBhvr>
                                    </p:animEffect>
                                  </p:childTnLst>
                                </p:cTn>
                              </p:par>
                            </p:childTnLst>
                          </p:cTn>
                        </p:par>
                        <p:par>
                          <p:cTn id="131" fill="hold">
                            <p:stCondLst>
                              <p:cond delay="500"/>
                            </p:stCondLst>
                            <p:childTnLst>
                              <p:par>
                                <p:cTn id="132" presetID="12" presetClass="entr" presetSubtype="4" fill="hold" grpId="0" nodeType="afterEffect">
                                  <p:stCondLst>
                                    <p:cond delay="0"/>
                                  </p:stCondLst>
                                  <p:childTnLst>
                                    <p:set>
                                      <p:cBhvr>
                                        <p:cTn id="133" dur="1" fill="hold">
                                          <p:stCondLst>
                                            <p:cond delay="0"/>
                                          </p:stCondLst>
                                        </p:cTn>
                                        <p:tgtEl>
                                          <p:spTgt spid="105"/>
                                        </p:tgtEl>
                                        <p:attrNameLst>
                                          <p:attrName>style.visibility</p:attrName>
                                        </p:attrNameLst>
                                      </p:cBhvr>
                                      <p:to>
                                        <p:strVal val="visible"/>
                                      </p:to>
                                    </p:set>
                                    <p:animEffect transition="in" filter="slide(fromBottom)">
                                      <p:cBhvr>
                                        <p:cTn id="134" dur="500"/>
                                        <p:tgtEl>
                                          <p:spTgt spid="105"/>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wipe(left)">
                                      <p:cBhvr>
                                        <p:cTn id="13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3" grpId="0" animBg="1"/>
      <p:bldP spid="73" grpId="1" animBg="1"/>
      <p:bldP spid="55" grpId="0" animBg="1"/>
      <p:bldP spid="56" grpId="0" animBg="1"/>
      <p:bldP spid="57" grpId="0" animBg="1"/>
      <p:bldP spid="57" grpId="1" animBg="1"/>
      <p:bldP spid="58" grpId="0" animBg="1"/>
      <p:bldP spid="71" grpId="0"/>
      <p:bldP spid="97" grpId="0" animBg="1"/>
      <p:bldP spid="97" grpId="1" animBg="1"/>
      <p:bldP spid="97" grpId="2" animBg="1"/>
      <p:bldP spid="98" grpId="0" animBg="1"/>
      <p:bldP spid="99" grpId="0" animBg="1"/>
      <p:bldP spid="100" grpId="0" animBg="1"/>
      <p:bldP spid="101" grpId="0" animBg="1"/>
      <p:bldP spid="101" grpId="1" animBg="1"/>
      <p:bldP spid="102" grpId="0" animBg="1"/>
      <p:bldP spid="104" grpId="0"/>
      <p:bldP spid="105" grpId="0" animBg="1"/>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ChangeArrowheads="1"/>
          </p:cNvSpPr>
          <p:nvPr/>
        </p:nvSpPr>
        <p:spPr bwMode="auto">
          <a:xfrm>
            <a:off x="4057650" y="2246313"/>
            <a:ext cx="3883025" cy="812800"/>
          </a:xfrm>
          <a:prstGeom prst="rect">
            <a:avLst/>
          </a:prstGeom>
          <a:solidFill>
            <a:srgbClr val="99CC00"/>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47" name="Rectangle 3" descr="75%"/>
          <p:cNvSpPr>
            <a:spLocks noChangeArrowheads="1"/>
          </p:cNvSpPr>
          <p:nvPr/>
        </p:nvSpPr>
        <p:spPr bwMode="auto">
          <a:xfrm>
            <a:off x="4057650" y="3146425"/>
            <a:ext cx="3883025" cy="787400"/>
          </a:xfrm>
          <a:prstGeom prst="rect">
            <a:avLst/>
          </a:prstGeom>
          <a:pattFill prst="pct75">
            <a:fgClr>
              <a:srgbClr val="FF6699"/>
            </a:fgClr>
            <a:bgClr>
              <a:schemeClr val="bg1"/>
            </a:bgClr>
          </a:patt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48" name="Rectangle 4" descr="80%"/>
          <p:cNvSpPr>
            <a:spLocks noChangeArrowheads="1"/>
          </p:cNvSpPr>
          <p:nvPr/>
        </p:nvSpPr>
        <p:spPr bwMode="auto">
          <a:xfrm>
            <a:off x="4057650" y="4100536"/>
            <a:ext cx="3883025" cy="818146"/>
          </a:xfrm>
          <a:prstGeom prst="rect">
            <a:avLst/>
          </a:prstGeom>
          <a:pattFill prst="pct80">
            <a:fgClr>
              <a:srgbClr val="FFFF66"/>
            </a:fgClr>
            <a:bgClr>
              <a:schemeClr val="bg1"/>
            </a:bgClr>
          </a:patt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49" name="Rectangle 5"/>
          <p:cNvSpPr>
            <a:spLocks noChangeArrowheads="1"/>
          </p:cNvSpPr>
          <p:nvPr/>
        </p:nvSpPr>
        <p:spPr bwMode="auto">
          <a:xfrm>
            <a:off x="4057650" y="5038414"/>
            <a:ext cx="3883025" cy="717550"/>
          </a:xfrm>
          <a:prstGeom prst="rect">
            <a:avLst/>
          </a:prstGeom>
          <a:solidFill>
            <a:schemeClr val="accent1"/>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000" i="1">
              <a:solidFill>
                <a:schemeClr val="tx2"/>
              </a:solidFill>
              <a:latin typeface="Arial" panose="020B0604020202020204" pitchFamily="34" charset="0"/>
            </a:endParaRPr>
          </a:p>
        </p:txBody>
      </p:sp>
      <p:graphicFrame>
        <p:nvGraphicFramePr>
          <p:cNvPr id="518227" name="Group 83"/>
          <p:cNvGraphicFramePr>
            <a:graphicFrameLocks noGrp="1"/>
          </p:cNvGraphicFramePr>
          <p:nvPr>
            <p:extLst>
              <p:ext uri="{D42A27DB-BD31-4B8C-83A1-F6EECF244321}">
                <p14:modId xmlns:p14="http://schemas.microsoft.com/office/powerpoint/2010/main" val="4018377152"/>
              </p:ext>
            </p:extLst>
          </p:nvPr>
        </p:nvGraphicFramePr>
        <p:xfrm>
          <a:off x="4046538" y="1381125"/>
          <a:ext cx="3916362" cy="4468813"/>
        </p:xfrm>
        <a:graphic>
          <a:graphicData uri="http://schemas.openxmlformats.org/drawingml/2006/table">
            <a:tbl>
              <a:tblPr/>
              <a:tblGrid>
                <a:gridCol w="698500"/>
                <a:gridCol w="741362"/>
                <a:gridCol w="1081088"/>
                <a:gridCol w="1395412"/>
              </a:tblGrid>
              <a:tr h="8112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S</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 </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R</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rPr>
                        <a:t>1</a:t>
                      </a:r>
                      <a:endParaRPr kumimoji="0" lang="en-US" altLang="zh-CN" sz="2400" b="1"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0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0000FF"/>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0 </a:t>
                      </a:r>
                      <a:endParaRPr kumimoji="0" lang="en-US" altLang="zh-CN" sz="24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rgbClr val="FF0000"/>
                          </a:solidFill>
                          <a:effectLst/>
                          <a:latin typeface="Arial Narrow" panose="020B0606020202030204" pitchFamily="34" charset="0"/>
                          <a:ea typeface="楷体_GB2312" pitchFamily="49" charset="-122"/>
                          <a:cs typeface="Times New Roman" panose="02020603050405020304" pitchFamily="18" charset="0"/>
                        </a:rPr>
                        <a:t>0</a:t>
                      </a:r>
                      <a:r>
                        <a:rPr kumimoji="0" lang="zh-CN" altLang="en-US" sz="2400" b="0" i="0" u="none" strike="noStrike" cap="none" normalizeH="0" baseline="0" dirty="0" smtClean="0">
                          <a:ln>
                            <a:noFill/>
                          </a:ln>
                          <a:solidFill>
                            <a:srgbClr val="FF0000"/>
                          </a:solidFill>
                          <a:effectLst/>
                          <a:latin typeface="Arial Narrow" panose="020B0606020202030204" pitchFamily="34" charset="0"/>
                          <a:ea typeface="楷体_GB2312" pitchFamily="49" charset="-122"/>
                        </a:rPr>
                        <a:t> </a:t>
                      </a:r>
                      <a:endParaRPr kumimoji="0" lang="zh-CN" altLang="en-US" sz="2400" b="1" i="0" u="none" strike="noStrike" cap="none" normalizeH="0" baseline="0" dirty="0" smtClean="0">
                        <a:ln>
                          <a:noFill/>
                        </a:ln>
                        <a:solidFill>
                          <a:srgbClr val="FF0000"/>
                        </a:solidFill>
                        <a:effectLst/>
                        <a:latin typeface="Arial Narrow" panose="020B060602020203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7147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smtClean="0">
                        <a:ln>
                          <a:noFill/>
                        </a:ln>
                        <a:solidFill>
                          <a:srgbClr val="FF5050"/>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1 </a:t>
                      </a:r>
                      <a:endParaRPr kumimoji="0" lang="en-US" altLang="zh-CN" sz="24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2400" b="0" i="0" u="none" strike="noStrike" cap="none" normalizeH="0" baseline="0" dirty="0" smtClean="0">
                          <a:ln>
                            <a:noFill/>
                          </a:ln>
                          <a:solidFill>
                            <a:srgbClr val="FF0000"/>
                          </a:solidFill>
                          <a:effectLst/>
                          <a:latin typeface="Arial Narrow" panose="020B0606020202030204" pitchFamily="34" charset="0"/>
                          <a:ea typeface="楷体_GB2312" pitchFamily="49" charset="-122"/>
                          <a:cs typeface="Times New Roman" panose="02020603050405020304" pitchFamily="18" charset="0"/>
                        </a:rPr>
                        <a:t>0</a:t>
                      </a:r>
                      <a:r>
                        <a:rPr kumimoji="0" lang="zh-CN" altLang="en-US" sz="2400" b="0" i="0" u="none" strike="noStrike" cap="none" normalizeH="0" baseline="0" dirty="0" smtClean="0">
                          <a:ln>
                            <a:noFill/>
                          </a:ln>
                          <a:solidFill>
                            <a:srgbClr val="FF0000"/>
                          </a:solidFill>
                          <a:effectLst/>
                          <a:latin typeface="Arial Narrow" panose="020B0606020202030204" pitchFamily="34" charset="0"/>
                          <a:ea typeface="楷体_GB2312" pitchFamily="49" charset="-122"/>
                        </a:rPr>
                        <a:t> </a:t>
                      </a:r>
                      <a:endParaRPr kumimoji="0" lang="zh-CN" altLang="en-US" sz="2400" b="1" i="0" u="none" strike="noStrike" cap="none" normalizeH="0" baseline="0" dirty="0" smtClean="0">
                        <a:ln>
                          <a:noFill/>
                        </a:ln>
                        <a:solidFill>
                          <a:srgbClr val="FF0000"/>
                        </a:solidFill>
                        <a:effectLst/>
                        <a:latin typeface="Arial Narrow" panose="020B060602020203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18211" name="Object 67"/>
          <p:cNvGraphicFramePr>
            <a:graphicFrameLocks noChangeAspect="1"/>
          </p:cNvGraphicFramePr>
          <p:nvPr/>
        </p:nvGraphicFramePr>
        <p:xfrm>
          <a:off x="5867400" y="1524000"/>
          <a:ext cx="449263" cy="490538"/>
        </p:xfrm>
        <a:graphic>
          <a:graphicData uri="http://schemas.openxmlformats.org/presentationml/2006/ole">
            <mc:AlternateContent xmlns:mc="http://schemas.openxmlformats.org/markup-compatibility/2006">
              <mc:Choice xmlns:v="urn:schemas-microsoft-com:vml" Requires="v">
                <p:oleObj spid="_x0000_s518322" name="公式" r:id="rId3" imgW="215640" imgH="228600" progId="Equation.3">
                  <p:embed/>
                </p:oleObj>
              </mc:Choice>
              <mc:Fallback>
                <p:oleObj name="公式" r:id="rId3" imgW="215640" imgH="228600"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24000"/>
                        <a:ext cx="449263"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212" name="Object 68"/>
          <p:cNvGraphicFramePr>
            <a:graphicFrameLocks noChangeAspect="1"/>
          </p:cNvGraphicFramePr>
          <p:nvPr/>
        </p:nvGraphicFramePr>
        <p:xfrm>
          <a:off x="7053263" y="1511300"/>
          <a:ext cx="674687" cy="522288"/>
        </p:xfrm>
        <a:graphic>
          <a:graphicData uri="http://schemas.openxmlformats.org/presentationml/2006/ole">
            <mc:AlternateContent xmlns:mc="http://schemas.openxmlformats.org/markup-compatibility/2006">
              <mc:Choice xmlns:v="urn:schemas-microsoft-com:vml" Requires="v">
                <p:oleObj spid="_x0000_s518323" name="Equation" r:id="rId5" imgW="291973" imgH="228501" progId="Equation.3">
                  <p:embed/>
                </p:oleObj>
              </mc:Choice>
              <mc:Fallback>
                <p:oleObj name="Equation" r:id="rId5" imgW="291973" imgH="228501" progId="Equation.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263" y="1511300"/>
                        <a:ext cx="674687"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214" name="AutoShape 70"/>
          <p:cNvSpPr>
            <a:spLocks noChangeArrowheads="1"/>
          </p:cNvSpPr>
          <p:nvPr/>
        </p:nvSpPr>
        <p:spPr bwMode="auto">
          <a:xfrm>
            <a:off x="8108950" y="2433638"/>
            <a:ext cx="847725" cy="460375"/>
          </a:xfrm>
          <a:prstGeom prst="roundRect">
            <a:avLst>
              <a:gd name="adj" fmla="val 16667"/>
            </a:avLst>
          </a:prstGeom>
          <a:solidFill>
            <a:srgbClr val="333399"/>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a:solidFill>
                  <a:schemeClr val="bg1"/>
                </a:solidFill>
                <a:latin typeface="Times New Roman" panose="02020603050405020304" pitchFamily="18" charset="0"/>
                <a:ea typeface="黑体" panose="02010609060101010101" pitchFamily="49" charset="-122"/>
              </a:rPr>
              <a:t>保持</a:t>
            </a:r>
            <a:endParaRPr kumimoji="1" lang="zh-CN" altLang="en-US" sz="2400" b="0">
              <a:latin typeface="Times New Roman" panose="02020603050405020304" pitchFamily="18" charset="0"/>
            </a:endParaRPr>
          </a:p>
        </p:txBody>
      </p:sp>
      <p:sp>
        <p:nvSpPr>
          <p:cNvPr id="518215" name="AutoShape 71"/>
          <p:cNvSpPr>
            <a:spLocks noChangeArrowheads="1"/>
          </p:cNvSpPr>
          <p:nvPr/>
        </p:nvSpPr>
        <p:spPr bwMode="auto">
          <a:xfrm>
            <a:off x="8108950" y="3316288"/>
            <a:ext cx="847725" cy="492125"/>
          </a:xfrm>
          <a:prstGeom prst="roundRect">
            <a:avLst>
              <a:gd name="adj" fmla="val 16667"/>
            </a:avLst>
          </a:prstGeom>
          <a:solidFill>
            <a:srgbClr val="CC0066"/>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a:solidFill>
                  <a:schemeClr val="bg1"/>
                </a:solidFill>
                <a:latin typeface="黑体" panose="02010609060101010101" pitchFamily="49" charset="-122"/>
                <a:ea typeface="黑体" panose="02010609060101010101" pitchFamily="49" charset="-122"/>
              </a:rPr>
              <a:t>置 </a:t>
            </a:r>
            <a:r>
              <a:rPr lang="en-US" altLang="zh-CN" sz="2400">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8216" name="AutoShape 72"/>
          <p:cNvSpPr>
            <a:spLocks noChangeArrowheads="1"/>
          </p:cNvSpPr>
          <p:nvPr/>
        </p:nvSpPr>
        <p:spPr bwMode="auto">
          <a:xfrm>
            <a:off x="8108950" y="4283457"/>
            <a:ext cx="847725" cy="479425"/>
          </a:xfrm>
          <a:prstGeom prst="roundRect">
            <a:avLst>
              <a:gd name="adj" fmla="val 16667"/>
            </a:avLst>
          </a:prstGeom>
          <a:solidFill>
            <a:srgbClr val="FF9900"/>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a:solidFill>
                  <a:schemeClr val="bg1"/>
                </a:solidFill>
                <a:latin typeface="Times New Roman" panose="02020603050405020304" pitchFamily="18" charset="0"/>
                <a:ea typeface="黑体" panose="02010609060101010101" pitchFamily="49" charset="-122"/>
              </a:rPr>
              <a:t>置零</a:t>
            </a:r>
            <a:endParaRPr kumimoji="1" lang="zh-CN" altLang="en-US" sz="2400" b="0">
              <a:latin typeface="Times New Roman" panose="02020603050405020304" pitchFamily="18" charset="0"/>
            </a:endParaRPr>
          </a:p>
        </p:txBody>
      </p:sp>
      <p:sp>
        <p:nvSpPr>
          <p:cNvPr id="518217" name="AutoShape 73"/>
          <p:cNvSpPr>
            <a:spLocks noChangeArrowheads="1"/>
          </p:cNvSpPr>
          <p:nvPr/>
        </p:nvSpPr>
        <p:spPr bwMode="auto">
          <a:xfrm>
            <a:off x="7974012" y="5038414"/>
            <a:ext cx="1111250" cy="717550"/>
          </a:xfrm>
          <a:prstGeom prst="roundRect">
            <a:avLst>
              <a:gd name="adj" fmla="val 16667"/>
            </a:avLst>
          </a:prstGeom>
          <a:solidFill>
            <a:srgbClr val="FF0000"/>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smtClean="0">
                <a:solidFill>
                  <a:schemeClr val="bg1"/>
                </a:solidFill>
                <a:latin typeface="Times New Roman" panose="02020603050405020304" pitchFamily="18" charset="0"/>
                <a:ea typeface="黑体" panose="02010609060101010101" pitchFamily="49" charset="-122"/>
              </a:rPr>
              <a:t>不确定</a:t>
            </a:r>
            <a:endParaRPr kumimoji="1" lang="zh-CN" altLang="en-US" sz="2400" b="0" dirty="0">
              <a:latin typeface="Times New Roman" panose="02020603050405020304" pitchFamily="18" charset="0"/>
            </a:endParaRPr>
          </a:p>
        </p:txBody>
      </p:sp>
      <p:sp>
        <p:nvSpPr>
          <p:cNvPr id="518221" name="Rectangle 77"/>
          <p:cNvSpPr>
            <a:spLocks noChangeArrowheads="1"/>
          </p:cNvSpPr>
          <p:nvPr/>
        </p:nvSpPr>
        <p:spPr bwMode="auto">
          <a:xfrm>
            <a:off x="195263" y="4708525"/>
            <a:ext cx="3376612" cy="831850"/>
          </a:xfrm>
          <a:prstGeom prst="rect">
            <a:avLst/>
          </a:prstGeom>
          <a:noFill/>
          <a:ln w="9525" algn="ctr">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0" dirty="0">
                <a:latin typeface="Arial" panose="020B0604020202020204" pitchFamily="34" charset="0"/>
              </a:rPr>
              <a:t>S</a:t>
            </a:r>
            <a:r>
              <a:rPr lang="zh-CN" altLang="en-US" sz="2400" b="0" dirty="0">
                <a:latin typeface="Arial" panose="020B0604020202020204" pitchFamily="34" charset="0"/>
              </a:rPr>
              <a:t>：</a:t>
            </a:r>
            <a:r>
              <a:rPr lang="en-US" altLang="zh-CN" sz="2400" b="0" dirty="0">
                <a:latin typeface="Arial" panose="020B0604020202020204" pitchFamily="34" charset="0"/>
              </a:rPr>
              <a:t>Set</a:t>
            </a:r>
            <a:r>
              <a:rPr lang="zh-CN" altLang="en-US" sz="2400" b="0" dirty="0">
                <a:latin typeface="Arial" panose="020B0604020202020204" pitchFamily="34" charset="0"/>
              </a:rPr>
              <a:t>，置位、置</a:t>
            </a:r>
            <a:r>
              <a:rPr lang="en-US" altLang="zh-CN" sz="2400" b="0" dirty="0">
                <a:latin typeface="Arial" panose="020B0604020202020204" pitchFamily="34" charset="0"/>
              </a:rPr>
              <a:t>1 </a:t>
            </a:r>
            <a:r>
              <a:rPr lang="zh-CN" altLang="en-US" sz="2400" b="0" dirty="0">
                <a:latin typeface="Arial" panose="020B0604020202020204" pitchFamily="34" charset="0"/>
              </a:rPr>
              <a:t>； </a:t>
            </a:r>
            <a:r>
              <a:rPr lang="en-US" altLang="zh-CN" sz="2400" b="0" dirty="0">
                <a:latin typeface="Arial" panose="020B0604020202020204" pitchFamily="34" charset="0"/>
              </a:rPr>
              <a:t>R</a:t>
            </a:r>
            <a:r>
              <a:rPr lang="zh-CN" altLang="en-US" sz="2400" b="0" dirty="0">
                <a:latin typeface="Arial" panose="020B0604020202020204" pitchFamily="34" charset="0"/>
              </a:rPr>
              <a:t>：</a:t>
            </a:r>
            <a:r>
              <a:rPr lang="en-US" altLang="zh-CN" sz="2400" b="0" dirty="0">
                <a:latin typeface="Arial" panose="020B0604020202020204" pitchFamily="34" charset="0"/>
              </a:rPr>
              <a:t>Reset</a:t>
            </a:r>
            <a:r>
              <a:rPr lang="zh-CN" altLang="en-US" sz="2400" b="0" dirty="0">
                <a:latin typeface="Arial" panose="020B0604020202020204" pitchFamily="34" charset="0"/>
              </a:rPr>
              <a:t>，复位、置</a:t>
            </a:r>
            <a:r>
              <a:rPr lang="en-US" altLang="zh-CN" sz="2400" b="0" dirty="0">
                <a:latin typeface="Arial" panose="020B0604020202020204" pitchFamily="34" charset="0"/>
              </a:rPr>
              <a:t>0</a:t>
            </a:r>
          </a:p>
        </p:txBody>
      </p:sp>
      <p:sp>
        <p:nvSpPr>
          <p:cNvPr id="518222" name="AutoShape 78"/>
          <p:cNvSpPr>
            <a:spLocks noChangeArrowheads="1"/>
          </p:cNvSpPr>
          <p:nvPr/>
        </p:nvSpPr>
        <p:spPr bwMode="auto">
          <a:xfrm>
            <a:off x="190501" y="1743075"/>
            <a:ext cx="1498600" cy="420688"/>
          </a:xfrm>
          <a:prstGeom prst="wedgeRoundRectCallout">
            <a:avLst>
              <a:gd name="adj1" fmla="val 15736"/>
              <a:gd name="adj2" fmla="val 103963"/>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1</a:t>
            </a:r>
            <a:r>
              <a:rPr kumimoji="1" lang="zh-CN" altLang="en-US" sz="2200">
                <a:latin typeface="Times New Roman" panose="02020603050405020304" pitchFamily="18" charset="0"/>
              </a:rPr>
              <a:t>输入端</a:t>
            </a:r>
          </a:p>
        </p:txBody>
      </p:sp>
      <p:sp>
        <p:nvSpPr>
          <p:cNvPr id="518223" name="AutoShape 79"/>
          <p:cNvSpPr>
            <a:spLocks noChangeArrowheads="1"/>
          </p:cNvSpPr>
          <p:nvPr/>
        </p:nvSpPr>
        <p:spPr bwMode="auto">
          <a:xfrm>
            <a:off x="190500" y="3848100"/>
            <a:ext cx="1636740" cy="420688"/>
          </a:xfrm>
          <a:prstGeom prst="wedgeRoundRectCallout">
            <a:avLst>
              <a:gd name="adj1" fmla="val 13769"/>
              <a:gd name="adj2" fmla="val -100565"/>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0</a:t>
            </a:r>
            <a:r>
              <a:rPr kumimoji="1" lang="zh-CN" altLang="en-US" sz="2200">
                <a:latin typeface="Times New Roman" panose="02020603050405020304" pitchFamily="18" charset="0"/>
              </a:rPr>
              <a:t>输入端</a:t>
            </a:r>
          </a:p>
        </p:txBody>
      </p:sp>
      <p:sp>
        <p:nvSpPr>
          <p:cNvPr id="518224" name="Rectangle 80"/>
          <p:cNvSpPr>
            <a:spLocks noChangeArrowheads="1"/>
          </p:cNvSpPr>
          <p:nvPr/>
        </p:nvSpPr>
        <p:spPr bwMode="auto">
          <a:xfrm>
            <a:off x="317500" y="5865813"/>
            <a:ext cx="3582988" cy="48895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600">
                <a:solidFill>
                  <a:srgbClr val="000099"/>
                </a:solidFill>
                <a:latin typeface="黑体" panose="02010609060101010101" pitchFamily="49" charset="-122"/>
                <a:ea typeface="黑体" panose="02010609060101010101" pitchFamily="49" charset="-122"/>
              </a:rPr>
              <a:t>触发方式</a:t>
            </a:r>
            <a:r>
              <a:rPr lang="en-US" altLang="zh-CN" sz="2600">
                <a:solidFill>
                  <a:srgbClr val="000099"/>
                </a:solidFill>
                <a:latin typeface="黑体" panose="02010609060101010101" pitchFamily="49" charset="-122"/>
                <a:ea typeface="黑体" panose="02010609060101010101" pitchFamily="49" charset="-122"/>
              </a:rPr>
              <a:t>:</a:t>
            </a:r>
            <a:r>
              <a:rPr lang="zh-CN" altLang="en-US" sz="2600">
                <a:solidFill>
                  <a:srgbClr val="FF0000"/>
                </a:solidFill>
                <a:latin typeface="黑体" panose="02010609060101010101" pitchFamily="49" charset="-122"/>
                <a:ea typeface="黑体" panose="02010609060101010101" pitchFamily="49" charset="-122"/>
              </a:rPr>
              <a:t>电平</a:t>
            </a:r>
            <a:r>
              <a:rPr lang="zh-CN" altLang="en-US" sz="2600">
                <a:solidFill>
                  <a:srgbClr val="000099"/>
                </a:solidFill>
                <a:latin typeface="黑体" panose="02010609060101010101" pitchFamily="49" charset="-122"/>
                <a:ea typeface="黑体" panose="02010609060101010101" pitchFamily="49" charset="-122"/>
              </a:rPr>
              <a:t>触发</a:t>
            </a:r>
            <a:endParaRPr kumimoji="1" lang="zh-CN" altLang="en-US" sz="2600" b="0">
              <a:latin typeface="Times New Roman" panose="02020603050405020304" pitchFamily="18" charset="0"/>
            </a:endParaRPr>
          </a:p>
        </p:txBody>
      </p:sp>
      <p:sp>
        <p:nvSpPr>
          <p:cNvPr id="518231" name="Rectangle 87"/>
          <p:cNvSpPr>
            <a:spLocks noChangeArrowheads="1"/>
          </p:cNvSpPr>
          <p:nvPr/>
        </p:nvSpPr>
        <p:spPr bwMode="auto">
          <a:xfrm>
            <a:off x="1139017" y="1130449"/>
            <a:ext cx="182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smtClean="0">
                <a:solidFill>
                  <a:srgbClr val="00CC00"/>
                </a:solidFill>
                <a:latin typeface="仿宋" panose="02010609060101010101" pitchFamily="49" charset="-122"/>
                <a:ea typeface="仿宋" panose="02010609060101010101" pitchFamily="49" charset="-122"/>
              </a:rPr>
              <a:t>或非门结构</a:t>
            </a:r>
            <a:endParaRPr kumimoji="0" lang="en-US" altLang="zh-CN" dirty="0">
              <a:solidFill>
                <a:srgbClr val="00CC00"/>
              </a:solidFill>
              <a:latin typeface="仿宋" panose="02010609060101010101" pitchFamily="49" charset="-122"/>
              <a:ea typeface="仿宋" panose="02010609060101010101" pitchFamily="49" charset="-122"/>
            </a:endParaRPr>
          </a:p>
        </p:txBody>
      </p:sp>
      <p:sp>
        <p:nvSpPr>
          <p:cNvPr id="81"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82"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83"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graphicFrame>
        <p:nvGraphicFramePr>
          <p:cNvPr id="84" name="Object 9"/>
          <p:cNvGraphicFramePr>
            <a:graphicFrameLocks noChangeAspect="1"/>
          </p:cNvGraphicFramePr>
          <p:nvPr>
            <p:extLst>
              <p:ext uri="{D42A27DB-BD31-4B8C-83A1-F6EECF244321}">
                <p14:modId xmlns:p14="http://schemas.microsoft.com/office/powerpoint/2010/main" val="1714009761"/>
              </p:ext>
            </p:extLst>
          </p:nvPr>
        </p:nvGraphicFramePr>
        <p:xfrm>
          <a:off x="720725" y="2203450"/>
          <a:ext cx="2663825" cy="1604963"/>
        </p:xfrm>
        <a:graphic>
          <a:graphicData uri="http://schemas.openxmlformats.org/presentationml/2006/ole">
            <mc:AlternateContent xmlns:mc="http://schemas.openxmlformats.org/markup-compatibility/2006">
              <mc:Choice xmlns:v="urn:schemas-microsoft-com:vml" Requires="v">
                <p:oleObj spid="_x0000_s518324" name="Picture" r:id="rId7" imgW="961920" imgH="514440" progId="Word.Picture.8">
                  <p:embed/>
                </p:oleObj>
              </mc:Choice>
              <mc:Fallback>
                <p:oleObj name="Picture" r:id="rId7" imgW="961920" imgH="514440" progId="Word.Picture.8">
                  <p:embed/>
                  <p:pic>
                    <p:nvPicPr>
                      <p:cNvPr id="0" name=""/>
                      <p:cNvPicPr>
                        <a:picLocks noChangeAspect="1" noChangeArrowheads="1"/>
                      </p:cNvPicPr>
                      <p:nvPr/>
                    </p:nvPicPr>
                    <p:blipFill>
                      <a:blip r:embed="rId8"/>
                      <a:srcRect/>
                      <a:stretch>
                        <a:fillRect/>
                      </a:stretch>
                    </p:blipFill>
                    <p:spPr bwMode="auto">
                      <a:xfrm>
                        <a:off x="720725" y="2203450"/>
                        <a:ext cx="2663825" cy="1604963"/>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69"/>
          <p:cNvSpPr>
            <a:spLocks noChangeArrowheads="1"/>
          </p:cNvSpPr>
          <p:nvPr/>
        </p:nvSpPr>
        <p:spPr bwMode="auto">
          <a:xfrm>
            <a:off x="4820669" y="5847398"/>
            <a:ext cx="2356985" cy="461665"/>
          </a:xfrm>
          <a:prstGeom prst="rect">
            <a:avLst/>
          </a:prstGeom>
          <a:noFill/>
          <a:ln w="38100">
            <a:noFill/>
            <a:miter lim="800000"/>
            <a:headEnd/>
            <a:tailEnd/>
          </a:ln>
          <a:effectLst/>
        </p:spPr>
        <p:txBody>
          <a:bodyPr wrap="square">
            <a:spAutoFit/>
          </a:bodyPr>
          <a:lstStyle/>
          <a:p>
            <a:r>
              <a:rPr lang="zh-CN" altLang="en-US" sz="2400" dirty="0">
                <a:solidFill>
                  <a:srgbClr val="FF0000"/>
                </a:solidFill>
                <a:latin typeface="Times New Roman" panose="02020603050405020304" pitchFamily="18" charset="0"/>
                <a:ea typeface="华文行楷" panose="02010800040101010101" pitchFamily="2" charset="-122"/>
                <a:cs typeface="ˎ̥"/>
              </a:rPr>
              <a:t>约束条件</a:t>
            </a:r>
            <a:r>
              <a:rPr lang="en-US" altLang="zh-CN" sz="2400" dirty="0">
                <a:solidFill>
                  <a:srgbClr val="FF0000"/>
                </a:solidFill>
                <a:latin typeface="Times New Roman" panose="02020603050405020304" pitchFamily="18" charset="0"/>
                <a:ea typeface="华文行楷" panose="02010800040101010101" pitchFamily="2" charset="-122"/>
                <a:cs typeface="ˎ̥"/>
              </a:rPr>
              <a:t>:</a:t>
            </a:r>
            <a:r>
              <a:rPr lang="en-US" altLang="zh-CN" sz="2400" i="1" dirty="0">
                <a:solidFill>
                  <a:srgbClr val="FF0000"/>
                </a:solidFill>
                <a:latin typeface="Times New Roman" panose="02020603050405020304" pitchFamily="18" charset="0"/>
                <a:ea typeface="华文行楷" panose="02010800040101010101" pitchFamily="2" charset="-122"/>
                <a:cs typeface="ˎ̥"/>
              </a:rPr>
              <a:t>RS</a:t>
            </a:r>
            <a:r>
              <a:rPr lang="en-US" altLang="zh-CN" sz="2400" dirty="0">
                <a:solidFill>
                  <a:srgbClr val="FF0000"/>
                </a:solidFill>
                <a:latin typeface="Times New Roman" panose="02020603050405020304" pitchFamily="18" charset="0"/>
                <a:ea typeface="华文行楷" panose="02010800040101010101" pitchFamily="2" charset="-122"/>
                <a:cs typeface="ˎ̥"/>
              </a:rPr>
              <a:t>=0</a:t>
            </a:r>
            <a:endParaRPr kumimoji="1" lang="en-US" altLang="zh-CN" sz="2400" b="0" dirty="0">
              <a:solidFill>
                <a:srgbClr val="FF0000"/>
              </a:solidFill>
              <a:latin typeface="Times New Roman" panose="02020603050405020304" pitchFamily="18" charset="0"/>
              <a:ea typeface="华文行楷" panose="02010800040101010101" pitchFamily="2" charset="-122"/>
              <a:cs typeface="ˎ̥"/>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2" name="AutoShape 78"/>
          <p:cNvSpPr>
            <a:spLocks noChangeArrowheads="1"/>
          </p:cNvSpPr>
          <p:nvPr/>
        </p:nvSpPr>
        <p:spPr bwMode="auto">
          <a:xfrm>
            <a:off x="190501" y="1743075"/>
            <a:ext cx="1498600" cy="420688"/>
          </a:xfrm>
          <a:prstGeom prst="wedgeRoundRectCallout">
            <a:avLst>
              <a:gd name="adj1" fmla="val 15736"/>
              <a:gd name="adj2" fmla="val 103963"/>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1</a:t>
            </a:r>
            <a:r>
              <a:rPr kumimoji="1" lang="zh-CN" altLang="en-US" sz="2200">
                <a:latin typeface="Times New Roman" panose="02020603050405020304" pitchFamily="18" charset="0"/>
              </a:rPr>
              <a:t>输入端</a:t>
            </a:r>
          </a:p>
        </p:txBody>
      </p:sp>
      <p:sp>
        <p:nvSpPr>
          <p:cNvPr id="518223" name="AutoShape 79"/>
          <p:cNvSpPr>
            <a:spLocks noChangeArrowheads="1"/>
          </p:cNvSpPr>
          <p:nvPr/>
        </p:nvSpPr>
        <p:spPr bwMode="auto">
          <a:xfrm>
            <a:off x="190500" y="3848100"/>
            <a:ext cx="1636740" cy="420688"/>
          </a:xfrm>
          <a:prstGeom prst="wedgeRoundRectCallout">
            <a:avLst>
              <a:gd name="adj1" fmla="val 13769"/>
              <a:gd name="adj2" fmla="val -100565"/>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0</a:t>
            </a:r>
            <a:r>
              <a:rPr kumimoji="1" lang="zh-CN" altLang="en-US" sz="2200">
                <a:latin typeface="Times New Roman" panose="02020603050405020304" pitchFamily="18" charset="0"/>
              </a:rPr>
              <a:t>输入端</a:t>
            </a:r>
          </a:p>
        </p:txBody>
      </p:sp>
      <p:sp>
        <p:nvSpPr>
          <p:cNvPr id="518231" name="Rectangle 87"/>
          <p:cNvSpPr>
            <a:spLocks noChangeArrowheads="1"/>
          </p:cNvSpPr>
          <p:nvPr/>
        </p:nvSpPr>
        <p:spPr bwMode="auto">
          <a:xfrm>
            <a:off x="1139017" y="1130449"/>
            <a:ext cx="182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smtClean="0">
                <a:solidFill>
                  <a:srgbClr val="00CC00"/>
                </a:solidFill>
                <a:latin typeface="仿宋" panose="02010609060101010101" pitchFamily="49" charset="-122"/>
                <a:ea typeface="仿宋" panose="02010609060101010101" pitchFamily="49" charset="-122"/>
              </a:rPr>
              <a:t>或非门结构</a:t>
            </a:r>
            <a:endParaRPr kumimoji="0" lang="en-US" altLang="zh-CN" dirty="0">
              <a:solidFill>
                <a:srgbClr val="00CC00"/>
              </a:solidFill>
              <a:latin typeface="仿宋" panose="02010609060101010101" pitchFamily="49" charset="-122"/>
              <a:ea typeface="仿宋" panose="02010609060101010101" pitchFamily="49" charset="-122"/>
            </a:endParaRPr>
          </a:p>
        </p:txBody>
      </p:sp>
      <p:sp>
        <p:nvSpPr>
          <p:cNvPr id="81"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82"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83"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graphicFrame>
        <p:nvGraphicFramePr>
          <p:cNvPr id="84" name="Object 9"/>
          <p:cNvGraphicFramePr>
            <a:graphicFrameLocks noChangeAspect="1"/>
          </p:cNvGraphicFramePr>
          <p:nvPr/>
        </p:nvGraphicFramePr>
        <p:xfrm>
          <a:off x="720725" y="2203450"/>
          <a:ext cx="2663825" cy="1604963"/>
        </p:xfrm>
        <a:graphic>
          <a:graphicData uri="http://schemas.openxmlformats.org/presentationml/2006/ole">
            <mc:AlternateContent xmlns:mc="http://schemas.openxmlformats.org/markup-compatibility/2006">
              <mc:Choice xmlns:v="urn:schemas-microsoft-com:vml" Requires="v">
                <p:oleObj spid="_x0000_s641061" name="Picture" r:id="rId3" imgW="961920" imgH="514440" progId="Word.Picture.8">
                  <p:embed/>
                </p:oleObj>
              </mc:Choice>
              <mc:Fallback>
                <p:oleObj name="Picture" r:id="rId3" imgW="961920" imgH="514440" progId="Word.Picture.8">
                  <p:embed/>
                  <p:pic>
                    <p:nvPicPr>
                      <p:cNvPr id="0" name=""/>
                      <p:cNvPicPr>
                        <a:picLocks noChangeAspect="1" noChangeArrowheads="1"/>
                      </p:cNvPicPr>
                      <p:nvPr/>
                    </p:nvPicPr>
                    <p:blipFill>
                      <a:blip r:embed="rId4"/>
                      <a:srcRect/>
                      <a:stretch>
                        <a:fillRect/>
                      </a:stretch>
                    </p:blipFill>
                    <p:spPr bwMode="auto">
                      <a:xfrm>
                        <a:off x="720725" y="2203450"/>
                        <a:ext cx="2663825" cy="1604963"/>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77"/>
          <p:cNvSpPr>
            <a:spLocks noChangeArrowheads="1"/>
          </p:cNvSpPr>
          <p:nvPr/>
        </p:nvSpPr>
        <p:spPr bwMode="auto">
          <a:xfrm>
            <a:off x="720725" y="4864249"/>
            <a:ext cx="7747000" cy="1569660"/>
          </a:xfrm>
          <a:prstGeom prst="rect">
            <a:avLst/>
          </a:prstGeom>
          <a:noFill/>
          <a:ln w="9525" algn="ctr">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0" dirty="0" smtClean="0">
                <a:solidFill>
                  <a:srgbClr val="FF0000"/>
                </a:solidFill>
                <a:latin typeface="Times New Roman" panose="02020603050405020304" pitchFamily="18" charset="0"/>
                <a:cs typeface="Times New Roman" panose="02020603050405020304" pitchFamily="18" charset="0"/>
              </a:rPr>
              <a:t>或非门</a:t>
            </a:r>
            <a:r>
              <a:rPr lang="zh-CN" altLang="en-US" sz="2400" b="0" dirty="0" smtClean="0">
                <a:latin typeface="Times New Roman" panose="02020603050405020304" pitchFamily="18" charset="0"/>
                <a:cs typeface="Times New Roman" panose="02020603050405020304" pitchFamily="18" charset="0"/>
              </a:rPr>
              <a:t>结构基本</a:t>
            </a:r>
            <a:r>
              <a:rPr lang="en-US" altLang="zh-CN" sz="2400" b="0" dirty="0" smtClean="0">
                <a:latin typeface="Times New Roman" panose="02020603050405020304" pitchFamily="18" charset="0"/>
                <a:cs typeface="Times New Roman" panose="02020603050405020304" pitchFamily="18" charset="0"/>
              </a:rPr>
              <a:t>SR</a:t>
            </a:r>
            <a:r>
              <a:rPr lang="zh-CN" altLang="en-US" sz="2400" b="0" dirty="0" smtClean="0">
                <a:latin typeface="Times New Roman" panose="02020603050405020304" pitchFamily="18" charset="0"/>
                <a:cs typeface="Times New Roman" panose="02020603050405020304" pitchFamily="18" charset="0"/>
              </a:rPr>
              <a:t>锁存器特点</a:t>
            </a:r>
            <a:r>
              <a:rPr lang="zh-CN" altLang="en-US" sz="2400" dirty="0" smtClean="0">
                <a:solidFill>
                  <a:srgbClr val="FF0000"/>
                </a:solidFill>
                <a:latin typeface="Times New Roman" panose="02020603050405020304" pitchFamily="18" charset="0"/>
                <a:cs typeface="Times New Roman" panose="02020603050405020304" pitchFamily="18" charset="0"/>
              </a:rPr>
              <a:t>高电平</a:t>
            </a:r>
            <a:r>
              <a:rPr lang="zh-CN" altLang="en-US" sz="2400" b="0" dirty="0" smtClean="0">
                <a:latin typeface="Times New Roman" panose="02020603050405020304" pitchFamily="18" charset="0"/>
                <a:cs typeface="Times New Roman" panose="02020603050405020304" pitchFamily="18" charset="0"/>
              </a:rPr>
              <a:t>有效</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zh-CN" altLang="en-US" sz="2400" b="0" dirty="0" smtClean="0">
                <a:latin typeface="Times New Roman" panose="02020603050405020304" pitchFamily="18" charset="0"/>
                <a:cs typeface="Times New Roman" panose="02020603050405020304" pitchFamily="18" charset="0"/>
              </a:rPr>
              <a:t>有效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=1):</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zh-CN" altLang="en-US" sz="2400" b="0" dirty="0" smtClean="0">
                <a:latin typeface="Times New Roman" panose="02020603050405020304" pitchFamily="18" charset="0"/>
                <a:cs typeface="Times New Roman" panose="02020603050405020304" pitchFamily="18" charset="0"/>
              </a:rPr>
              <a:t>有效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=1):</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都无效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=0):</a:t>
            </a:r>
            <a:r>
              <a:rPr lang="en-US" altLang="zh-CN" sz="2400" b="0" i="1" dirty="0" smtClean="0">
                <a:latin typeface="Times New Roman" panose="02020603050405020304" pitchFamily="18" charset="0"/>
                <a:cs typeface="Times New Roman" panose="02020603050405020304" pitchFamily="18" charset="0"/>
              </a:rPr>
              <a:t>Q</a:t>
            </a:r>
            <a:r>
              <a:rPr lang="zh-CN" altLang="en-US" sz="2400" b="0" dirty="0" smtClean="0">
                <a:latin typeface="Times New Roman" panose="02020603050405020304" pitchFamily="18" charset="0"/>
                <a:cs typeface="Times New Roman" panose="02020603050405020304" pitchFamily="18" charset="0"/>
              </a:rPr>
              <a:t>不变；</a:t>
            </a:r>
            <a:endParaRPr lang="en-US" altLang="zh-CN" sz="2400" b="0" dirty="0">
              <a:latin typeface="Times New Roman" panose="02020603050405020304" pitchFamily="18" charset="0"/>
              <a:cs typeface="Times New Roman" panose="02020603050405020304" pitchFamily="18" charset="0"/>
            </a:endParaRPr>
          </a:p>
        </p:txBody>
      </p:sp>
      <p:graphicFrame>
        <p:nvGraphicFramePr>
          <p:cNvPr id="24" name="Object 115"/>
          <p:cNvGraphicFramePr>
            <a:graphicFrameLocks noChangeAspect="1"/>
          </p:cNvGraphicFramePr>
          <p:nvPr>
            <p:extLst>
              <p:ext uri="{D42A27DB-BD31-4B8C-83A1-F6EECF244321}">
                <p14:modId xmlns:p14="http://schemas.microsoft.com/office/powerpoint/2010/main" val="1103310556"/>
              </p:ext>
            </p:extLst>
          </p:nvPr>
        </p:nvGraphicFramePr>
        <p:xfrm>
          <a:off x="3558757" y="1743075"/>
          <a:ext cx="5473700" cy="2744787"/>
        </p:xfrm>
        <a:graphic>
          <a:graphicData uri="http://schemas.openxmlformats.org/presentationml/2006/ole">
            <mc:AlternateContent xmlns:mc="http://schemas.openxmlformats.org/markup-compatibility/2006">
              <mc:Choice xmlns:v="urn:schemas-microsoft-com:vml" Requires="v">
                <p:oleObj spid="_x0000_s641062" name="图片" r:id="rId5" imgW="1409760" imgH="866880" progId="Word.Picture.8">
                  <p:embed/>
                </p:oleObj>
              </mc:Choice>
              <mc:Fallback>
                <p:oleObj name="图片" r:id="rId5" imgW="1409760" imgH="86688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8757" y="1743075"/>
                        <a:ext cx="5473700"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71319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2" name="AutoShape 78"/>
          <p:cNvSpPr>
            <a:spLocks noChangeArrowheads="1"/>
          </p:cNvSpPr>
          <p:nvPr/>
        </p:nvSpPr>
        <p:spPr bwMode="auto">
          <a:xfrm>
            <a:off x="190501" y="1743075"/>
            <a:ext cx="1498600" cy="420688"/>
          </a:xfrm>
          <a:prstGeom prst="wedgeRoundRectCallout">
            <a:avLst>
              <a:gd name="adj1" fmla="val 15736"/>
              <a:gd name="adj2" fmla="val 103963"/>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1</a:t>
            </a:r>
            <a:r>
              <a:rPr kumimoji="1" lang="zh-CN" altLang="en-US" sz="2200">
                <a:latin typeface="Times New Roman" panose="02020603050405020304" pitchFamily="18" charset="0"/>
              </a:rPr>
              <a:t>输入端</a:t>
            </a:r>
          </a:p>
        </p:txBody>
      </p:sp>
      <p:sp>
        <p:nvSpPr>
          <p:cNvPr id="518223" name="AutoShape 79"/>
          <p:cNvSpPr>
            <a:spLocks noChangeArrowheads="1"/>
          </p:cNvSpPr>
          <p:nvPr/>
        </p:nvSpPr>
        <p:spPr bwMode="auto">
          <a:xfrm>
            <a:off x="190500" y="3848100"/>
            <a:ext cx="1636740" cy="420688"/>
          </a:xfrm>
          <a:prstGeom prst="wedgeRoundRectCallout">
            <a:avLst>
              <a:gd name="adj1" fmla="val 13769"/>
              <a:gd name="adj2" fmla="val -100565"/>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0</a:t>
            </a:r>
            <a:r>
              <a:rPr kumimoji="1" lang="zh-CN" altLang="en-US" sz="2200">
                <a:latin typeface="Times New Roman" panose="02020603050405020304" pitchFamily="18" charset="0"/>
              </a:rPr>
              <a:t>输入端</a:t>
            </a:r>
          </a:p>
        </p:txBody>
      </p:sp>
      <p:sp>
        <p:nvSpPr>
          <p:cNvPr id="518231" name="Rectangle 87"/>
          <p:cNvSpPr>
            <a:spLocks noChangeArrowheads="1"/>
          </p:cNvSpPr>
          <p:nvPr/>
        </p:nvSpPr>
        <p:spPr bwMode="auto">
          <a:xfrm>
            <a:off x="1139017" y="1130449"/>
            <a:ext cx="182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smtClean="0">
                <a:solidFill>
                  <a:srgbClr val="00CC00"/>
                </a:solidFill>
                <a:latin typeface="仿宋" panose="02010609060101010101" pitchFamily="49" charset="-122"/>
                <a:ea typeface="仿宋" panose="02010609060101010101" pitchFamily="49" charset="-122"/>
              </a:rPr>
              <a:t>或非门结构</a:t>
            </a:r>
            <a:endParaRPr kumimoji="0" lang="en-US" altLang="zh-CN" dirty="0">
              <a:solidFill>
                <a:srgbClr val="00CC00"/>
              </a:solidFill>
              <a:latin typeface="仿宋" panose="02010609060101010101" pitchFamily="49" charset="-122"/>
              <a:ea typeface="仿宋" panose="02010609060101010101" pitchFamily="49" charset="-122"/>
            </a:endParaRPr>
          </a:p>
        </p:txBody>
      </p:sp>
      <p:sp>
        <p:nvSpPr>
          <p:cNvPr id="81"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82"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83" name="Rectangle 6"/>
          <p:cNvSpPr>
            <a:spLocks noChangeArrowheads="1"/>
          </p:cNvSpPr>
          <p:nvPr/>
        </p:nvSpPr>
        <p:spPr bwMode="auto">
          <a:xfrm>
            <a:off x="3558756" y="533402"/>
            <a:ext cx="4663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3.</a:t>
            </a:r>
            <a:r>
              <a:rPr lang="zh-CN" altLang="en-US" sz="2400" dirty="0" smtClean="0">
                <a:latin typeface="仿宋" panose="02010609060101010101" pitchFamily="49" charset="-122"/>
                <a:ea typeface="仿宋" panose="02010609060101010101" pitchFamily="49" charset="-122"/>
              </a:rPr>
              <a:t>用与非门构成的基本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graphicFrame>
        <p:nvGraphicFramePr>
          <p:cNvPr id="84" name="Object 9"/>
          <p:cNvGraphicFramePr>
            <a:graphicFrameLocks noChangeAspect="1"/>
          </p:cNvGraphicFramePr>
          <p:nvPr/>
        </p:nvGraphicFramePr>
        <p:xfrm>
          <a:off x="720725" y="2203450"/>
          <a:ext cx="2663825" cy="1604963"/>
        </p:xfrm>
        <a:graphic>
          <a:graphicData uri="http://schemas.openxmlformats.org/presentationml/2006/ole">
            <mc:AlternateContent xmlns:mc="http://schemas.openxmlformats.org/markup-compatibility/2006">
              <mc:Choice xmlns:v="urn:schemas-microsoft-com:vml" Requires="v">
                <p:oleObj spid="_x0000_s643106" name="Picture" r:id="rId3" imgW="961920" imgH="514440" progId="Word.Picture.8">
                  <p:embed/>
                </p:oleObj>
              </mc:Choice>
              <mc:Fallback>
                <p:oleObj name="Picture" r:id="rId3" imgW="961920" imgH="514440" progId="Word.Picture.8">
                  <p:embed/>
                  <p:pic>
                    <p:nvPicPr>
                      <p:cNvPr id="0" name=""/>
                      <p:cNvPicPr>
                        <a:picLocks noChangeAspect="1" noChangeArrowheads="1"/>
                      </p:cNvPicPr>
                      <p:nvPr/>
                    </p:nvPicPr>
                    <p:blipFill>
                      <a:blip r:embed="rId4"/>
                      <a:srcRect/>
                      <a:stretch>
                        <a:fillRect/>
                      </a:stretch>
                    </p:blipFill>
                    <p:spPr bwMode="auto">
                      <a:xfrm>
                        <a:off x="720725" y="2203450"/>
                        <a:ext cx="2663825" cy="1604963"/>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77"/>
          <p:cNvSpPr>
            <a:spLocks noChangeArrowheads="1"/>
          </p:cNvSpPr>
          <p:nvPr/>
        </p:nvSpPr>
        <p:spPr bwMode="auto">
          <a:xfrm>
            <a:off x="720725" y="4864249"/>
            <a:ext cx="7747000" cy="1569660"/>
          </a:xfrm>
          <a:prstGeom prst="rect">
            <a:avLst/>
          </a:prstGeom>
          <a:noFill/>
          <a:ln w="9525" algn="ctr">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smtClean="0">
                <a:solidFill>
                  <a:srgbClr val="0000FF"/>
                </a:solidFill>
                <a:latin typeface="Times New Roman" panose="02020603050405020304" pitchFamily="18" charset="0"/>
                <a:cs typeface="Times New Roman" panose="02020603050405020304" pitchFamily="18" charset="0"/>
              </a:rPr>
              <a:t>与非门</a:t>
            </a:r>
            <a:r>
              <a:rPr lang="zh-CN" altLang="en-US" sz="2400" b="0" dirty="0" smtClean="0">
                <a:latin typeface="Times New Roman" panose="02020603050405020304" pitchFamily="18" charset="0"/>
                <a:cs typeface="Times New Roman" panose="02020603050405020304" pitchFamily="18" charset="0"/>
              </a:rPr>
              <a:t>结构基本</a:t>
            </a:r>
            <a:r>
              <a:rPr lang="en-US" altLang="zh-CN" sz="2400" b="0" dirty="0" smtClean="0">
                <a:latin typeface="Times New Roman" panose="02020603050405020304" pitchFamily="18" charset="0"/>
                <a:cs typeface="Times New Roman" panose="02020603050405020304" pitchFamily="18" charset="0"/>
              </a:rPr>
              <a:t>SR</a:t>
            </a:r>
            <a:r>
              <a:rPr lang="zh-CN" altLang="en-US" sz="2400" b="0" dirty="0" smtClean="0">
                <a:latin typeface="Times New Roman" panose="02020603050405020304" pitchFamily="18" charset="0"/>
                <a:cs typeface="Times New Roman" panose="02020603050405020304" pitchFamily="18" charset="0"/>
              </a:rPr>
              <a:t>锁存器特点</a:t>
            </a:r>
            <a:r>
              <a:rPr lang="zh-CN" altLang="en-US" sz="2400" dirty="0" smtClean="0">
                <a:solidFill>
                  <a:srgbClr val="0000FF"/>
                </a:solidFill>
                <a:latin typeface="Times New Roman" panose="02020603050405020304" pitchFamily="18" charset="0"/>
                <a:cs typeface="Times New Roman" panose="02020603050405020304" pitchFamily="18" charset="0"/>
              </a:rPr>
              <a:t>低电平</a:t>
            </a:r>
            <a:r>
              <a:rPr lang="zh-CN" altLang="en-US" sz="2400" dirty="0" smtClean="0">
                <a:latin typeface="Times New Roman" panose="02020603050405020304" pitchFamily="18" charset="0"/>
                <a:cs typeface="Times New Roman" panose="02020603050405020304" pitchFamily="18" charset="0"/>
              </a:rPr>
              <a:t>有效</a:t>
            </a:r>
            <a:endParaRPr lang="en-US" altLang="zh-CN" sz="240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zh-CN" altLang="en-US" sz="2400" b="0" dirty="0" smtClean="0">
                <a:latin typeface="Times New Roman" panose="02020603050405020304" pitchFamily="18" charset="0"/>
                <a:cs typeface="Times New Roman" panose="02020603050405020304" pitchFamily="18" charset="0"/>
              </a:rPr>
              <a:t>有效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=0):</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zh-CN" altLang="en-US" sz="2400" b="0" dirty="0" smtClean="0">
                <a:latin typeface="Times New Roman" panose="02020603050405020304" pitchFamily="18" charset="0"/>
                <a:cs typeface="Times New Roman" panose="02020603050405020304" pitchFamily="18" charset="0"/>
              </a:rPr>
              <a:t>有效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=0):</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都无效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=1):</a:t>
            </a:r>
            <a:r>
              <a:rPr lang="en-US" altLang="zh-CN" sz="2400" b="0" i="1" dirty="0" smtClean="0">
                <a:latin typeface="Times New Roman" panose="02020603050405020304" pitchFamily="18" charset="0"/>
                <a:cs typeface="Times New Roman" panose="02020603050405020304" pitchFamily="18" charset="0"/>
              </a:rPr>
              <a:t>Q</a:t>
            </a:r>
            <a:r>
              <a:rPr lang="zh-CN" altLang="en-US" sz="2400" b="0" dirty="0" smtClean="0">
                <a:latin typeface="Times New Roman" panose="02020603050405020304" pitchFamily="18" charset="0"/>
                <a:cs typeface="Times New Roman" panose="02020603050405020304" pitchFamily="18" charset="0"/>
              </a:rPr>
              <a:t>不变；</a:t>
            </a:r>
            <a:endParaRPr lang="en-US" altLang="zh-CN" sz="2400" b="0" dirty="0">
              <a:latin typeface="Times New Roman" panose="02020603050405020304" pitchFamily="18" charset="0"/>
              <a:cs typeface="Times New Roman" panose="02020603050405020304" pitchFamily="18" charset="0"/>
            </a:endParaRPr>
          </a:p>
        </p:txBody>
      </p:sp>
      <p:graphicFrame>
        <p:nvGraphicFramePr>
          <p:cNvPr id="11" name="Object 9"/>
          <p:cNvGraphicFramePr>
            <a:graphicFrameLocks noChangeAspect="1"/>
          </p:cNvGraphicFramePr>
          <p:nvPr>
            <p:extLst>
              <p:ext uri="{D42A27DB-BD31-4B8C-83A1-F6EECF244321}">
                <p14:modId xmlns:p14="http://schemas.microsoft.com/office/powerpoint/2010/main" val="2532292375"/>
              </p:ext>
            </p:extLst>
          </p:nvPr>
        </p:nvGraphicFramePr>
        <p:xfrm>
          <a:off x="5583627" y="2203450"/>
          <a:ext cx="2663825" cy="1604962"/>
        </p:xfrm>
        <a:graphic>
          <a:graphicData uri="http://schemas.openxmlformats.org/presentationml/2006/ole">
            <mc:AlternateContent xmlns:mc="http://schemas.openxmlformats.org/markup-compatibility/2006">
              <mc:Choice xmlns:v="urn:schemas-microsoft-com:vml" Requires="v">
                <p:oleObj spid="_x0000_s643107" name="Picture" r:id="rId5" imgW="961920" imgH="514440" progId="Word.Picture.8">
                  <p:embed/>
                </p:oleObj>
              </mc:Choice>
              <mc:Fallback>
                <p:oleObj name="Picture" r:id="rId5" imgW="961920" imgH="514440" progId="Word.Picture.8">
                  <p:embed/>
                  <p:pic>
                    <p:nvPicPr>
                      <p:cNvPr id="0" name=""/>
                      <p:cNvPicPr>
                        <a:picLocks noChangeAspect="1" noChangeArrowheads="1"/>
                      </p:cNvPicPr>
                      <p:nvPr/>
                    </p:nvPicPr>
                    <p:blipFill>
                      <a:blip r:embed="rId6"/>
                      <a:srcRect/>
                      <a:stretch>
                        <a:fillRect/>
                      </a:stretch>
                    </p:blipFill>
                    <p:spPr bwMode="auto">
                      <a:xfrm>
                        <a:off x="5583627" y="2203450"/>
                        <a:ext cx="2663825" cy="1604962"/>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7"/>
          <p:cNvSpPr>
            <a:spLocks noChangeArrowheads="1"/>
          </p:cNvSpPr>
          <p:nvPr/>
        </p:nvSpPr>
        <p:spPr bwMode="auto">
          <a:xfrm>
            <a:off x="6001919" y="1128863"/>
            <a:ext cx="182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smtClean="0">
                <a:solidFill>
                  <a:srgbClr val="00CC00"/>
                </a:solidFill>
                <a:latin typeface="仿宋" panose="02010609060101010101" pitchFamily="49" charset="-122"/>
                <a:ea typeface="仿宋" panose="02010609060101010101" pitchFamily="49" charset="-122"/>
              </a:rPr>
              <a:t>与非门结构</a:t>
            </a:r>
            <a:endParaRPr kumimoji="0" lang="en-US" altLang="zh-CN" dirty="0">
              <a:solidFill>
                <a:srgbClr val="00CC00"/>
              </a:solidFill>
              <a:latin typeface="仿宋" panose="02010609060101010101" pitchFamily="49" charset="-122"/>
              <a:ea typeface="仿宋" panose="02010609060101010101" pitchFamily="49" charset="-122"/>
            </a:endParaRPr>
          </a:p>
        </p:txBody>
      </p:sp>
      <p:sp>
        <p:nvSpPr>
          <p:cNvPr id="13" name="AutoShape 78"/>
          <p:cNvSpPr>
            <a:spLocks noChangeArrowheads="1"/>
          </p:cNvSpPr>
          <p:nvPr/>
        </p:nvSpPr>
        <p:spPr bwMode="auto">
          <a:xfrm>
            <a:off x="5041901" y="1688258"/>
            <a:ext cx="1498600" cy="420688"/>
          </a:xfrm>
          <a:prstGeom prst="wedgeRoundRectCallout">
            <a:avLst>
              <a:gd name="adj1" fmla="val 15736"/>
              <a:gd name="adj2" fmla="val 103963"/>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1</a:t>
            </a:r>
            <a:r>
              <a:rPr kumimoji="1" lang="zh-CN" altLang="en-US" sz="2200">
                <a:latin typeface="Times New Roman" panose="02020603050405020304" pitchFamily="18" charset="0"/>
              </a:rPr>
              <a:t>输入端</a:t>
            </a:r>
          </a:p>
        </p:txBody>
      </p:sp>
      <p:sp>
        <p:nvSpPr>
          <p:cNvPr id="14" name="AutoShape 79"/>
          <p:cNvSpPr>
            <a:spLocks noChangeArrowheads="1"/>
          </p:cNvSpPr>
          <p:nvPr/>
        </p:nvSpPr>
        <p:spPr bwMode="auto">
          <a:xfrm>
            <a:off x="5041900" y="3793283"/>
            <a:ext cx="1636740" cy="420688"/>
          </a:xfrm>
          <a:prstGeom prst="wedgeRoundRectCallout">
            <a:avLst>
              <a:gd name="adj1" fmla="val 13769"/>
              <a:gd name="adj2" fmla="val -100565"/>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0</a:t>
            </a:r>
            <a:r>
              <a:rPr kumimoji="1" lang="zh-CN" altLang="en-US" sz="2200">
                <a:latin typeface="Times New Roman" panose="02020603050405020304" pitchFamily="18" charset="0"/>
              </a:rPr>
              <a:t>输入端</a:t>
            </a:r>
          </a:p>
        </p:txBody>
      </p:sp>
      <p:sp>
        <p:nvSpPr>
          <p:cNvPr id="15" name="Rectangle 69"/>
          <p:cNvSpPr>
            <a:spLocks noChangeArrowheads="1"/>
          </p:cNvSpPr>
          <p:nvPr/>
        </p:nvSpPr>
        <p:spPr bwMode="auto">
          <a:xfrm>
            <a:off x="5614985" y="4447977"/>
            <a:ext cx="2606855" cy="461665"/>
          </a:xfrm>
          <a:prstGeom prst="rect">
            <a:avLst/>
          </a:prstGeom>
          <a:noFill/>
          <a:ln w="38100">
            <a:noFill/>
            <a:miter lim="800000"/>
            <a:headEnd/>
            <a:tailEnd/>
          </a:ln>
          <a:effectLst/>
        </p:spPr>
        <p:txBody>
          <a:bodyPr wrap="square">
            <a:spAutoFit/>
          </a:bodyPr>
          <a:lstStyle/>
          <a:p>
            <a:r>
              <a:rPr lang="zh-CN" altLang="en-US" sz="2400" dirty="0">
                <a:solidFill>
                  <a:srgbClr val="FF0000"/>
                </a:solidFill>
                <a:latin typeface="Times New Roman" panose="02020603050405020304" pitchFamily="18" charset="0"/>
                <a:ea typeface="华文行楷" panose="02010800040101010101" pitchFamily="2" charset="-122"/>
                <a:cs typeface="ˎ̥"/>
              </a:rPr>
              <a:t>约束条件</a:t>
            </a:r>
            <a:r>
              <a:rPr lang="en-US" altLang="zh-CN" sz="2400" dirty="0">
                <a:solidFill>
                  <a:srgbClr val="FF0000"/>
                </a:solidFill>
                <a:latin typeface="Times New Roman" panose="02020603050405020304" pitchFamily="18" charset="0"/>
                <a:ea typeface="华文行楷" panose="02010800040101010101" pitchFamily="2" charset="-122"/>
                <a:cs typeface="ˎ̥"/>
              </a:rPr>
              <a:t>:</a:t>
            </a:r>
            <a:r>
              <a:rPr lang="en-US" altLang="zh-CN" sz="2400" i="1" dirty="0" smtClean="0">
                <a:solidFill>
                  <a:srgbClr val="FF0000"/>
                </a:solidFill>
                <a:latin typeface="Times New Roman" panose="02020603050405020304" pitchFamily="18" charset="0"/>
                <a:ea typeface="华文行楷" panose="02010800040101010101" pitchFamily="2" charset="-122"/>
                <a:cs typeface="ˎ̥"/>
              </a:rPr>
              <a:t>R+S</a:t>
            </a:r>
            <a:r>
              <a:rPr lang="en-US" altLang="zh-CN" sz="2400" dirty="0" smtClean="0">
                <a:solidFill>
                  <a:srgbClr val="FF0000"/>
                </a:solidFill>
                <a:latin typeface="Times New Roman" panose="02020603050405020304" pitchFamily="18" charset="0"/>
                <a:ea typeface="华文行楷" panose="02010800040101010101" pitchFamily="2" charset="-122"/>
                <a:cs typeface="ˎ̥"/>
              </a:rPr>
              <a:t>=1</a:t>
            </a:r>
            <a:endParaRPr kumimoji="1" lang="en-US" altLang="zh-CN" sz="2400" b="0" dirty="0">
              <a:solidFill>
                <a:srgbClr val="FF0000"/>
              </a:solidFill>
              <a:latin typeface="Times New Roman" panose="02020603050405020304" pitchFamily="18" charset="0"/>
              <a:ea typeface="华文行楷" panose="02010800040101010101" pitchFamily="2" charset="-122"/>
              <a:cs typeface="ˎ̥"/>
            </a:endParaRPr>
          </a:p>
        </p:txBody>
      </p:sp>
      <p:sp>
        <p:nvSpPr>
          <p:cNvPr id="16" name="Rectangle 69"/>
          <p:cNvSpPr>
            <a:spLocks noChangeArrowheads="1"/>
          </p:cNvSpPr>
          <p:nvPr/>
        </p:nvSpPr>
        <p:spPr bwMode="auto">
          <a:xfrm>
            <a:off x="1026543" y="4447977"/>
            <a:ext cx="2356985" cy="461665"/>
          </a:xfrm>
          <a:prstGeom prst="rect">
            <a:avLst/>
          </a:prstGeom>
          <a:noFill/>
          <a:ln w="38100">
            <a:noFill/>
            <a:miter lim="800000"/>
            <a:headEnd/>
            <a:tailEnd/>
          </a:ln>
          <a:effectLst/>
        </p:spPr>
        <p:txBody>
          <a:bodyPr wrap="square">
            <a:spAutoFit/>
          </a:bodyPr>
          <a:lstStyle/>
          <a:p>
            <a:r>
              <a:rPr lang="zh-CN" altLang="en-US" sz="2400" dirty="0">
                <a:solidFill>
                  <a:srgbClr val="FF0000"/>
                </a:solidFill>
                <a:latin typeface="Times New Roman" panose="02020603050405020304" pitchFamily="18" charset="0"/>
                <a:ea typeface="华文行楷" panose="02010800040101010101" pitchFamily="2" charset="-122"/>
                <a:cs typeface="ˎ̥"/>
              </a:rPr>
              <a:t>约束条件</a:t>
            </a:r>
            <a:r>
              <a:rPr lang="en-US" altLang="zh-CN" sz="2400" dirty="0">
                <a:solidFill>
                  <a:srgbClr val="FF0000"/>
                </a:solidFill>
                <a:latin typeface="Times New Roman" panose="02020603050405020304" pitchFamily="18" charset="0"/>
                <a:ea typeface="华文行楷" panose="02010800040101010101" pitchFamily="2" charset="-122"/>
                <a:cs typeface="ˎ̥"/>
              </a:rPr>
              <a:t>:</a:t>
            </a:r>
            <a:r>
              <a:rPr lang="en-US" altLang="zh-CN" sz="2400" i="1" dirty="0">
                <a:solidFill>
                  <a:srgbClr val="FF0000"/>
                </a:solidFill>
                <a:latin typeface="Times New Roman" panose="02020603050405020304" pitchFamily="18" charset="0"/>
                <a:ea typeface="华文行楷" panose="02010800040101010101" pitchFamily="2" charset="-122"/>
                <a:cs typeface="ˎ̥"/>
              </a:rPr>
              <a:t>RS</a:t>
            </a:r>
            <a:r>
              <a:rPr lang="en-US" altLang="zh-CN" sz="2400" dirty="0">
                <a:solidFill>
                  <a:srgbClr val="FF0000"/>
                </a:solidFill>
                <a:latin typeface="Times New Roman" panose="02020603050405020304" pitchFamily="18" charset="0"/>
                <a:ea typeface="华文行楷" panose="02010800040101010101" pitchFamily="2" charset="-122"/>
                <a:cs typeface="ˎ̥"/>
              </a:rPr>
              <a:t>=0</a:t>
            </a:r>
            <a:endParaRPr kumimoji="1" lang="en-US" altLang="zh-CN" sz="2400" b="0" dirty="0">
              <a:solidFill>
                <a:srgbClr val="FF0000"/>
              </a:solidFill>
              <a:latin typeface="Times New Roman" panose="02020603050405020304" pitchFamily="18" charset="0"/>
              <a:ea typeface="华文行楷" panose="02010800040101010101" pitchFamily="2" charset="-122"/>
              <a:cs typeface="ˎ̥"/>
            </a:endParaRPr>
          </a:p>
        </p:txBody>
      </p:sp>
    </p:spTree>
    <p:extLst>
      <p:ext uri="{BB962C8B-B14F-4D97-AF65-F5344CB8AC3E}">
        <p14:creationId xmlns:p14="http://schemas.microsoft.com/office/powerpoint/2010/main" val="34541542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82"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23" name="Rectangle 77"/>
          <p:cNvSpPr>
            <a:spLocks noChangeArrowheads="1"/>
          </p:cNvSpPr>
          <p:nvPr/>
        </p:nvSpPr>
        <p:spPr bwMode="auto">
          <a:xfrm>
            <a:off x="720725" y="4864249"/>
            <a:ext cx="7747000" cy="1569660"/>
          </a:xfrm>
          <a:prstGeom prst="rect">
            <a:avLst/>
          </a:prstGeom>
          <a:noFill/>
          <a:ln w="9525" algn="ctr">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smtClean="0">
                <a:solidFill>
                  <a:srgbClr val="0000FF"/>
                </a:solidFill>
                <a:latin typeface="Times New Roman" panose="02020603050405020304" pitchFamily="18" charset="0"/>
                <a:cs typeface="Times New Roman" panose="02020603050405020304" pitchFamily="18" charset="0"/>
              </a:rPr>
              <a:t>与非门</a:t>
            </a:r>
            <a:r>
              <a:rPr lang="zh-CN" altLang="en-US" sz="2400" b="0" dirty="0" smtClean="0">
                <a:latin typeface="Times New Roman" panose="02020603050405020304" pitchFamily="18" charset="0"/>
                <a:cs typeface="Times New Roman" panose="02020603050405020304" pitchFamily="18" charset="0"/>
              </a:rPr>
              <a:t>结构基本</a:t>
            </a:r>
            <a:r>
              <a:rPr lang="en-US" altLang="zh-CN" sz="2400" b="0" dirty="0" smtClean="0">
                <a:latin typeface="Times New Roman" panose="02020603050405020304" pitchFamily="18" charset="0"/>
                <a:cs typeface="Times New Roman" panose="02020603050405020304" pitchFamily="18" charset="0"/>
              </a:rPr>
              <a:t>SR</a:t>
            </a:r>
            <a:r>
              <a:rPr lang="zh-CN" altLang="en-US" sz="2400" b="0" dirty="0" smtClean="0">
                <a:latin typeface="Times New Roman" panose="02020603050405020304" pitchFamily="18" charset="0"/>
                <a:cs typeface="Times New Roman" panose="02020603050405020304" pitchFamily="18" charset="0"/>
              </a:rPr>
              <a:t>锁存器特点</a:t>
            </a:r>
            <a:r>
              <a:rPr lang="zh-CN" altLang="en-US" sz="2400" dirty="0" smtClean="0">
                <a:solidFill>
                  <a:srgbClr val="0000FF"/>
                </a:solidFill>
                <a:latin typeface="Times New Roman" panose="02020603050405020304" pitchFamily="18" charset="0"/>
                <a:cs typeface="Times New Roman" panose="02020603050405020304" pitchFamily="18" charset="0"/>
              </a:rPr>
              <a:t>低电平</a:t>
            </a:r>
            <a:r>
              <a:rPr lang="zh-CN" altLang="en-US" sz="2400" dirty="0" smtClean="0">
                <a:latin typeface="Times New Roman" panose="02020603050405020304" pitchFamily="18" charset="0"/>
                <a:cs typeface="Times New Roman" panose="02020603050405020304" pitchFamily="18" charset="0"/>
              </a:rPr>
              <a:t>有效</a:t>
            </a:r>
            <a:endParaRPr lang="en-US" altLang="zh-CN" sz="240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zh-CN" altLang="en-US" sz="2400" b="0" dirty="0" smtClean="0">
                <a:latin typeface="Times New Roman" panose="02020603050405020304" pitchFamily="18" charset="0"/>
                <a:cs typeface="Times New Roman" panose="02020603050405020304" pitchFamily="18" charset="0"/>
              </a:rPr>
              <a:t>有效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=0):</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zh-CN" altLang="en-US" sz="2400" b="0" dirty="0" smtClean="0">
                <a:latin typeface="Times New Roman" panose="02020603050405020304" pitchFamily="18" charset="0"/>
                <a:cs typeface="Times New Roman" panose="02020603050405020304" pitchFamily="18" charset="0"/>
              </a:rPr>
              <a:t>有效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=0):</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都无效</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=1):</a:t>
            </a:r>
            <a:r>
              <a:rPr lang="en-US" altLang="zh-CN" sz="2400" b="0" i="1" dirty="0" smtClean="0">
                <a:latin typeface="Times New Roman" panose="02020603050405020304" pitchFamily="18" charset="0"/>
                <a:cs typeface="Times New Roman" panose="02020603050405020304" pitchFamily="18" charset="0"/>
              </a:rPr>
              <a:t>Q</a:t>
            </a:r>
            <a:r>
              <a:rPr lang="zh-CN" altLang="en-US" sz="2400" b="0" dirty="0" smtClean="0">
                <a:latin typeface="Times New Roman" panose="02020603050405020304" pitchFamily="18" charset="0"/>
                <a:cs typeface="Times New Roman" panose="02020603050405020304" pitchFamily="18" charset="0"/>
              </a:rPr>
              <a:t>不变；</a:t>
            </a:r>
            <a:endParaRPr lang="en-US" altLang="zh-CN" sz="2400" b="0" dirty="0">
              <a:latin typeface="Times New Roman" panose="02020603050405020304" pitchFamily="18" charset="0"/>
              <a:cs typeface="Times New Roman" panose="02020603050405020304" pitchFamily="18" charset="0"/>
            </a:endParaRPr>
          </a:p>
        </p:txBody>
      </p:sp>
      <p:graphicFrame>
        <p:nvGraphicFramePr>
          <p:cNvPr id="11" name="Object 9"/>
          <p:cNvGraphicFramePr>
            <a:graphicFrameLocks noChangeAspect="1"/>
          </p:cNvGraphicFramePr>
          <p:nvPr/>
        </p:nvGraphicFramePr>
        <p:xfrm>
          <a:off x="5583627" y="2203450"/>
          <a:ext cx="2663825" cy="1604962"/>
        </p:xfrm>
        <a:graphic>
          <a:graphicData uri="http://schemas.openxmlformats.org/presentationml/2006/ole">
            <mc:AlternateContent xmlns:mc="http://schemas.openxmlformats.org/markup-compatibility/2006">
              <mc:Choice xmlns:v="urn:schemas-microsoft-com:vml" Requires="v">
                <p:oleObj spid="_x0000_s645154" name="Picture" r:id="rId3" imgW="961920" imgH="514440" progId="Word.Picture.8">
                  <p:embed/>
                </p:oleObj>
              </mc:Choice>
              <mc:Fallback>
                <p:oleObj name="Picture" r:id="rId3" imgW="961920" imgH="514440" progId="Word.Picture.8">
                  <p:embed/>
                  <p:pic>
                    <p:nvPicPr>
                      <p:cNvPr id="0" name=""/>
                      <p:cNvPicPr>
                        <a:picLocks noChangeAspect="1" noChangeArrowheads="1"/>
                      </p:cNvPicPr>
                      <p:nvPr/>
                    </p:nvPicPr>
                    <p:blipFill>
                      <a:blip r:embed="rId4"/>
                      <a:srcRect/>
                      <a:stretch>
                        <a:fillRect/>
                      </a:stretch>
                    </p:blipFill>
                    <p:spPr bwMode="auto">
                      <a:xfrm>
                        <a:off x="5583627" y="2203450"/>
                        <a:ext cx="2663825" cy="1604962"/>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7"/>
          <p:cNvSpPr>
            <a:spLocks noChangeArrowheads="1"/>
          </p:cNvSpPr>
          <p:nvPr/>
        </p:nvSpPr>
        <p:spPr bwMode="auto">
          <a:xfrm>
            <a:off x="6001919" y="1128863"/>
            <a:ext cx="182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smtClean="0">
                <a:solidFill>
                  <a:srgbClr val="00CC00"/>
                </a:solidFill>
                <a:latin typeface="仿宋" panose="02010609060101010101" pitchFamily="49" charset="-122"/>
                <a:ea typeface="仿宋" panose="02010609060101010101" pitchFamily="49" charset="-122"/>
              </a:rPr>
              <a:t>与非门结构</a:t>
            </a:r>
            <a:endParaRPr kumimoji="0" lang="en-US" altLang="zh-CN" dirty="0">
              <a:solidFill>
                <a:srgbClr val="00CC00"/>
              </a:solidFill>
              <a:latin typeface="仿宋" panose="02010609060101010101" pitchFamily="49" charset="-122"/>
              <a:ea typeface="仿宋" panose="02010609060101010101" pitchFamily="49" charset="-122"/>
            </a:endParaRPr>
          </a:p>
        </p:txBody>
      </p:sp>
      <p:sp>
        <p:nvSpPr>
          <p:cNvPr id="13" name="AutoShape 78"/>
          <p:cNvSpPr>
            <a:spLocks noChangeArrowheads="1"/>
          </p:cNvSpPr>
          <p:nvPr/>
        </p:nvSpPr>
        <p:spPr bwMode="auto">
          <a:xfrm>
            <a:off x="5041901" y="1688258"/>
            <a:ext cx="1498600" cy="420688"/>
          </a:xfrm>
          <a:prstGeom prst="wedgeRoundRectCallout">
            <a:avLst>
              <a:gd name="adj1" fmla="val 15736"/>
              <a:gd name="adj2" fmla="val 103963"/>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1</a:t>
            </a:r>
            <a:r>
              <a:rPr kumimoji="1" lang="zh-CN" altLang="en-US" sz="2200">
                <a:latin typeface="Times New Roman" panose="02020603050405020304" pitchFamily="18" charset="0"/>
              </a:rPr>
              <a:t>输入端</a:t>
            </a:r>
          </a:p>
        </p:txBody>
      </p:sp>
      <p:sp>
        <p:nvSpPr>
          <p:cNvPr id="14" name="AutoShape 79"/>
          <p:cNvSpPr>
            <a:spLocks noChangeArrowheads="1"/>
          </p:cNvSpPr>
          <p:nvPr/>
        </p:nvSpPr>
        <p:spPr bwMode="auto">
          <a:xfrm>
            <a:off x="5041900" y="3793283"/>
            <a:ext cx="1636740" cy="420688"/>
          </a:xfrm>
          <a:prstGeom prst="wedgeRoundRectCallout">
            <a:avLst>
              <a:gd name="adj1" fmla="val 13769"/>
              <a:gd name="adj2" fmla="val -100565"/>
              <a:gd name="adj3" fmla="val 16667"/>
            </a:avLst>
          </a:prstGeom>
          <a:solidFill>
            <a:srgbClr val="33CCCC">
              <a:alpha val="39999"/>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a:latin typeface="Times New Roman" panose="02020603050405020304" pitchFamily="18" charset="0"/>
              </a:rPr>
              <a:t>置</a:t>
            </a:r>
            <a:r>
              <a:rPr kumimoji="1" lang="en-US" altLang="zh-CN" sz="2200">
                <a:latin typeface="Times New Roman" panose="02020603050405020304" pitchFamily="18" charset="0"/>
              </a:rPr>
              <a:t>0</a:t>
            </a:r>
            <a:r>
              <a:rPr kumimoji="1" lang="zh-CN" altLang="en-US" sz="2200">
                <a:latin typeface="Times New Roman" panose="02020603050405020304" pitchFamily="18" charset="0"/>
              </a:rPr>
              <a:t>输入端</a:t>
            </a:r>
          </a:p>
        </p:txBody>
      </p:sp>
      <p:sp>
        <p:nvSpPr>
          <p:cNvPr id="15" name="Rectangle 69"/>
          <p:cNvSpPr>
            <a:spLocks noChangeArrowheads="1"/>
          </p:cNvSpPr>
          <p:nvPr/>
        </p:nvSpPr>
        <p:spPr bwMode="auto">
          <a:xfrm>
            <a:off x="5614985" y="4447977"/>
            <a:ext cx="2606855" cy="461665"/>
          </a:xfrm>
          <a:prstGeom prst="rect">
            <a:avLst/>
          </a:prstGeom>
          <a:noFill/>
          <a:ln w="38100">
            <a:noFill/>
            <a:miter lim="800000"/>
            <a:headEnd/>
            <a:tailEnd/>
          </a:ln>
          <a:effectLst/>
        </p:spPr>
        <p:txBody>
          <a:bodyPr wrap="square">
            <a:spAutoFit/>
          </a:bodyPr>
          <a:lstStyle/>
          <a:p>
            <a:r>
              <a:rPr lang="zh-CN" altLang="en-US" sz="2400" dirty="0">
                <a:solidFill>
                  <a:srgbClr val="FF0000"/>
                </a:solidFill>
                <a:latin typeface="Times New Roman" panose="02020603050405020304" pitchFamily="18" charset="0"/>
                <a:ea typeface="华文行楷" panose="02010800040101010101" pitchFamily="2" charset="-122"/>
                <a:cs typeface="ˎ̥"/>
              </a:rPr>
              <a:t>约束条件</a:t>
            </a:r>
            <a:r>
              <a:rPr lang="en-US" altLang="zh-CN" sz="2400" dirty="0">
                <a:solidFill>
                  <a:srgbClr val="FF0000"/>
                </a:solidFill>
                <a:latin typeface="Times New Roman" panose="02020603050405020304" pitchFamily="18" charset="0"/>
                <a:ea typeface="华文行楷" panose="02010800040101010101" pitchFamily="2" charset="-122"/>
                <a:cs typeface="ˎ̥"/>
              </a:rPr>
              <a:t>:</a:t>
            </a:r>
            <a:r>
              <a:rPr lang="en-US" altLang="zh-CN" sz="2400" i="1" dirty="0" smtClean="0">
                <a:solidFill>
                  <a:srgbClr val="FF0000"/>
                </a:solidFill>
                <a:latin typeface="Times New Roman" panose="02020603050405020304" pitchFamily="18" charset="0"/>
                <a:ea typeface="华文行楷" panose="02010800040101010101" pitchFamily="2" charset="-122"/>
                <a:cs typeface="ˎ̥"/>
              </a:rPr>
              <a:t>R+S</a:t>
            </a:r>
            <a:r>
              <a:rPr lang="en-US" altLang="zh-CN" sz="2400" dirty="0" smtClean="0">
                <a:solidFill>
                  <a:srgbClr val="FF0000"/>
                </a:solidFill>
                <a:latin typeface="Times New Roman" panose="02020603050405020304" pitchFamily="18" charset="0"/>
                <a:ea typeface="华文行楷" panose="02010800040101010101" pitchFamily="2" charset="-122"/>
                <a:cs typeface="ˎ̥"/>
              </a:rPr>
              <a:t>=1</a:t>
            </a:r>
            <a:endParaRPr kumimoji="1" lang="en-US" altLang="zh-CN" sz="2400" b="0" dirty="0">
              <a:solidFill>
                <a:srgbClr val="FF0000"/>
              </a:solidFill>
              <a:latin typeface="Times New Roman" panose="02020603050405020304" pitchFamily="18" charset="0"/>
              <a:ea typeface="华文行楷" panose="02010800040101010101" pitchFamily="2" charset="-122"/>
              <a:cs typeface="ˎ̥"/>
            </a:endParaRPr>
          </a:p>
        </p:txBody>
      </p:sp>
      <p:graphicFrame>
        <p:nvGraphicFramePr>
          <p:cNvPr id="17" name="Object 2"/>
          <p:cNvGraphicFramePr>
            <a:graphicFrameLocks noChangeAspect="1"/>
          </p:cNvGraphicFramePr>
          <p:nvPr>
            <p:extLst>
              <p:ext uri="{D42A27DB-BD31-4B8C-83A1-F6EECF244321}">
                <p14:modId xmlns:p14="http://schemas.microsoft.com/office/powerpoint/2010/main" val="2588285993"/>
              </p:ext>
            </p:extLst>
          </p:nvPr>
        </p:nvGraphicFramePr>
        <p:xfrm>
          <a:off x="888581" y="1848643"/>
          <a:ext cx="2411413" cy="2314575"/>
        </p:xfrm>
        <a:graphic>
          <a:graphicData uri="http://schemas.openxmlformats.org/presentationml/2006/ole">
            <mc:AlternateContent xmlns:mc="http://schemas.openxmlformats.org/markup-compatibility/2006">
              <mc:Choice xmlns:v="urn:schemas-microsoft-com:vml" Requires="v">
                <p:oleObj spid="_x0000_s645155" name="图片" r:id="rId5" imgW="952560" imgH="923760" progId="Word.Picture.8">
                  <p:embed/>
                </p:oleObj>
              </mc:Choice>
              <mc:Fallback>
                <p:oleObj name="图片" r:id="rId5" imgW="952560" imgH="9237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581" y="1848643"/>
                        <a:ext cx="2411413" cy="2314575"/>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6"/>
          <p:cNvSpPr>
            <a:spLocks noChangeArrowheads="1"/>
          </p:cNvSpPr>
          <p:nvPr/>
        </p:nvSpPr>
        <p:spPr bwMode="auto">
          <a:xfrm>
            <a:off x="3558756" y="533402"/>
            <a:ext cx="4663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3.</a:t>
            </a:r>
            <a:r>
              <a:rPr lang="zh-CN" altLang="en-US" sz="2400" dirty="0" smtClean="0">
                <a:latin typeface="仿宋" panose="02010609060101010101" pitchFamily="49" charset="-122"/>
                <a:ea typeface="仿宋" panose="02010609060101010101" pitchFamily="49" charset="-122"/>
              </a:rPr>
              <a:t>用与非门构成的基本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4579173"/>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305" name="Line 137"/>
          <p:cNvSpPr>
            <a:spLocks noChangeShapeType="1"/>
          </p:cNvSpPr>
          <p:nvPr/>
        </p:nvSpPr>
        <p:spPr bwMode="auto">
          <a:xfrm flipH="1">
            <a:off x="6717116" y="3759200"/>
            <a:ext cx="4762" cy="2835275"/>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313" name="Line 145"/>
          <p:cNvSpPr>
            <a:spLocks noChangeShapeType="1"/>
          </p:cNvSpPr>
          <p:nvPr/>
        </p:nvSpPr>
        <p:spPr bwMode="auto">
          <a:xfrm flipH="1">
            <a:off x="6956828" y="3760788"/>
            <a:ext cx="4763" cy="2835275"/>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99" name="Line 131"/>
          <p:cNvSpPr>
            <a:spLocks noChangeShapeType="1"/>
          </p:cNvSpPr>
          <p:nvPr/>
        </p:nvSpPr>
        <p:spPr bwMode="auto">
          <a:xfrm flipH="1">
            <a:off x="6548841" y="3717925"/>
            <a:ext cx="4762" cy="2835275"/>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84" name="Line 116"/>
          <p:cNvSpPr>
            <a:spLocks noChangeShapeType="1"/>
          </p:cNvSpPr>
          <p:nvPr/>
        </p:nvSpPr>
        <p:spPr bwMode="auto">
          <a:xfrm flipH="1">
            <a:off x="6221816" y="3248025"/>
            <a:ext cx="4762" cy="2835275"/>
          </a:xfrm>
          <a:prstGeom prst="line">
            <a:avLst/>
          </a:prstGeom>
          <a:noFill/>
          <a:ln w="19050">
            <a:solidFill>
              <a:srgbClr val="00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70" name="Line 2"/>
          <p:cNvSpPr>
            <a:spLocks noChangeShapeType="1"/>
          </p:cNvSpPr>
          <p:nvPr/>
        </p:nvSpPr>
        <p:spPr bwMode="auto">
          <a:xfrm flipH="1">
            <a:off x="2087966" y="3725863"/>
            <a:ext cx="4762" cy="28352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71" name="Oval 3"/>
          <p:cNvSpPr>
            <a:spLocks noChangeArrowheads="1"/>
          </p:cNvSpPr>
          <p:nvPr/>
        </p:nvSpPr>
        <p:spPr bwMode="auto">
          <a:xfrm>
            <a:off x="1665691" y="4895850"/>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172" name="Oval 4"/>
          <p:cNvSpPr>
            <a:spLocks noChangeArrowheads="1"/>
          </p:cNvSpPr>
          <p:nvPr/>
        </p:nvSpPr>
        <p:spPr bwMode="auto">
          <a:xfrm>
            <a:off x="1665691" y="5751513"/>
            <a:ext cx="406400" cy="414337"/>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73" name="Oval 5"/>
          <p:cNvSpPr>
            <a:spLocks noChangeArrowheads="1"/>
          </p:cNvSpPr>
          <p:nvPr/>
        </p:nvSpPr>
        <p:spPr bwMode="auto">
          <a:xfrm>
            <a:off x="1621241" y="3252788"/>
            <a:ext cx="406400" cy="414337"/>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74" name="Oval 6"/>
          <p:cNvSpPr>
            <a:spLocks noChangeArrowheads="1"/>
          </p:cNvSpPr>
          <p:nvPr/>
        </p:nvSpPr>
        <p:spPr bwMode="auto">
          <a:xfrm>
            <a:off x="1621241" y="408622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75" name="Line 7"/>
          <p:cNvSpPr>
            <a:spLocks noChangeShapeType="1"/>
          </p:cNvSpPr>
          <p:nvPr/>
        </p:nvSpPr>
        <p:spPr bwMode="auto">
          <a:xfrm flipH="1">
            <a:off x="2745191" y="3725863"/>
            <a:ext cx="4762" cy="28352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76" name="Line 8"/>
          <p:cNvSpPr>
            <a:spLocks noChangeShapeType="1"/>
          </p:cNvSpPr>
          <p:nvPr/>
        </p:nvSpPr>
        <p:spPr bwMode="auto">
          <a:xfrm flipH="1">
            <a:off x="3407178" y="3725863"/>
            <a:ext cx="4763" cy="28352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77" name="Line 9"/>
          <p:cNvSpPr>
            <a:spLocks noChangeShapeType="1"/>
          </p:cNvSpPr>
          <p:nvPr/>
        </p:nvSpPr>
        <p:spPr bwMode="auto">
          <a:xfrm flipH="1">
            <a:off x="3842153" y="3725863"/>
            <a:ext cx="4763" cy="28352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78" name="Line 10"/>
          <p:cNvSpPr>
            <a:spLocks noChangeShapeType="1"/>
          </p:cNvSpPr>
          <p:nvPr/>
        </p:nvSpPr>
        <p:spPr bwMode="auto">
          <a:xfrm flipH="1">
            <a:off x="4275541" y="3214688"/>
            <a:ext cx="0" cy="3376612"/>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79" name="Line 11"/>
          <p:cNvSpPr>
            <a:spLocks noChangeShapeType="1"/>
          </p:cNvSpPr>
          <p:nvPr/>
        </p:nvSpPr>
        <p:spPr bwMode="auto">
          <a:xfrm flipH="1">
            <a:off x="5175653" y="3230563"/>
            <a:ext cx="0" cy="33305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80" name="Line 12"/>
          <p:cNvSpPr>
            <a:spLocks noChangeShapeType="1"/>
          </p:cNvSpPr>
          <p:nvPr/>
        </p:nvSpPr>
        <p:spPr bwMode="auto">
          <a:xfrm flipH="1">
            <a:off x="5626503" y="3727450"/>
            <a:ext cx="4763" cy="28352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81" name="Oval 13"/>
          <p:cNvSpPr>
            <a:spLocks noChangeArrowheads="1"/>
          </p:cNvSpPr>
          <p:nvPr/>
        </p:nvSpPr>
        <p:spPr bwMode="auto">
          <a:xfrm>
            <a:off x="2246716" y="3240088"/>
            <a:ext cx="406400" cy="414337"/>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182" name="Oval 14"/>
          <p:cNvSpPr>
            <a:spLocks noChangeArrowheads="1"/>
          </p:cNvSpPr>
          <p:nvPr/>
        </p:nvSpPr>
        <p:spPr bwMode="auto">
          <a:xfrm>
            <a:off x="2251478" y="408622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83" name="Oval 15"/>
          <p:cNvSpPr>
            <a:spLocks noChangeArrowheads="1"/>
          </p:cNvSpPr>
          <p:nvPr/>
        </p:nvSpPr>
        <p:spPr bwMode="auto">
          <a:xfrm>
            <a:off x="2876953" y="324167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84" name="Oval 16"/>
          <p:cNvSpPr>
            <a:spLocks noChangeArrowheads="1"/>
          </p:cNvSpPr>
          <p:nvPr/>
        </p:nvSpPr>
        <p:spPr bwMode="auto">
          <a:xfrm>
            <a:off x="2881716" y="408622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85" name="Line 17"/>
          <p:cNvSpPr>
            <a:spLocks noChangeShapeType="1"/>
          </p:cNvSpPr>
          <p:nvPr/>
        </p:nvSpPr>
        <p:spPr bwMode="auto">
          <a:xfrm>
            <a:off x="2745191" y="5000625"/>
            <a:ext cx="6762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86" name="Line 18"/>
          <p:cNvSpPr>
            <a:spLocks noChangeShapeType="1"/>
          </p:cNvSpPr>
          <p:nvPr/>
        </p:nvSpPr>
        <p:spPr bwMode="auto">
          <a:xfrm>
            <a:off x="2745191" y="6065838"/>
            <a:ext cx="720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87" name="Oval 19"/>
          <p:cNvSpPr>
            <a:spLocks noChangeArrowheads="1"/>
          </p:cNvSpPr>
          <p:nvPr/>
        </p:nvSpPr>
        <p:spPr bwMode="auto">
          <a:xfrm>
            <a:off x="3416703" y="3240088"/>
            <a:ext cx="406400" cy="414337"/>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188" name="Oval 20"/>
          <p:cNvSpPr>
            <a:spLocks noChangeArrowheads="1"/>
          </p:cNvSpPr>
          <p:nvPr/>
        </p:nvSpPr>
        <p:spPr bwMode="auto">
          <a:xfrm>
            <a:off x="3421466" y="408622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89" name="Line 21"/>
          <p:cNvSpPr>
            <a:spLocks noChangeShapeType="1"/>
          </p:cNvSpPr>
          <p:nvPr/>
        </p:nvSpPr>
        <p:spPr bwMode="auto">
          <a:xfrm>
            <a:off x="3421466" y="5000625"/>
            <a:ext cx="4492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90" name="Line 22"/>
          <p:cNvSpPr>
            <a:spLocks noChangeShapeType="1"/>
          </p:cNvSpPr>
          <p:nvPr/>
        </p:nvSpPr>
        <p:spPr bwMode="auto">
          <a:xfrm>
            <a:off x="3465916" y="6065838"/>
            <a:ext cx="4048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91" name="Oval 23"/>
          <p:cNvSpPr>
            <a:spLocks noChangeArrowheads="1"/>
          </p:cNvSpPr>
          <p:nvPr/>
        </p:nvSpPr>
        <p:spPr bwMode="auto">
          <a:xfrm>
            <a:off x="3865966" y="3240088"/>
            <a:ext cx="406400" cy="414337"/>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92" name="Oval 24"/>
          <p:cNvSpPr>
            <a:spLocks noChangeArrowheads="1"/>
          </p:cNvSpPr>
          <p:nvPr/>
        </p:nvSpPr>
        <p:spPr bwMode="auto">
          <a:xfrm>
            <a:off x="3870728" y="408622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193" name="Line 25"/>
          <p:cNvSpPr>
            <a:spLocks noChangeShapeType="1"/>
          </p:cNvSpPr>
          <p:nvPr/>
        </p:nvSpPr>
        <p:spPr bwMode="auto">
          <a:xfrm>
            <a:off x="3870728" y="5000625"/>
            <a:ext cx="4143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94" name="Line 26"/>
          <p:cNvSpPr>
            <a:spLocks noChangeShapeType="1"/>
          </p:cNvSpPr>
          <p:nvPr/>
        </p:nvSpPr>
        <p:spPr bwMode="auto">
          <a:xfrm>
            <a:off x="3870728" y="6065838"/>
            <a:ext cx="4143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95" name="Oval 27"/>
          <p:cNvSpPr>
            <a:spLocks noChangeArrowheads="1"/>
          </p:cNvSpPr>
          <p:nvPr/>
        </p:nvSpPr>
        <p:spPr bwMode="auto">
          <a:xfrm>
            <a:off x="4545416" y="4086225"/>
            <a:ext cx="406400" cy="414338"/>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196" name="Oval 28"/>
          <p:cNvSpPr>
            <a:spLocks noChangeArrowheads="1"/>
          </p:cNvSpPr>
          <p:nvPr/>
        </p:nvSpPr>
        <p:spPr bwMode="auto">
          <a:xfrm>
            <a:off x="4496203" y="324167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grpSp>
        <p:nvGrpSpPr>
          <p:cNvPr id="519197" name="Group 29"/>
          <p:cNvGrpSpPr>
            <a:grpSpLocks/>
          </p:cNvGrpSpPr>
          <p:nvPr/>
        </p:nvGrpSpPr>
        <p:grpSpPr bwMode="auto">
          <a:xfrm>
            <a:off x="4275541" y="5707063"/>
            <a:ext cx="900112" cy="360362"/>
            <a:chOff x="1548" y="2727"/>
            <a:chExt cx="396" cy="227"/>
          </a:xfrm>
        </p:grpSpPr>
        <p:sp>
          <p:nvSpPr>
            <p:cNvPr id="519198" name="Line 30"/>
            <p:cNvSpPr>
              <a:spLocks noChangeShapeType="1"/>
            </p:cNvSpPr>
            <p:nvPr/>
          </p:nvSpPr>
          <p:spPr bwMode="auto">
            <a:xfrm flipV="1">
              <a:off x="1548" y="2727"/>
              <a:ext cx="396"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199" name="Line 31"/>
            <p:cNvSpPr>
              <a:spLocks noChangeShapeType="1"/>
            </p:cNvSpPr>
            <p:nvPr/>
          </p:nvSpPr>
          <p:spPr bwMode="auto">
            <a:xfrm>
              <a:off x="1548" y="2727"/>
              <a:ext cx="0" cy="22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9200" name="Oval 32"/>
          <p:cNvSpPr>
            <a:spLocks noChangeArrowheads="1"/>
          </p:cNvSpPr>
          <p:nvPr/>
        </p:nvSpPr>
        <p:spPr bwMode="auto">
          <a:xfrm>
            <a:off x="5170891" y="3240088"/>
            <a:ext cx="406400" cy="414337"/>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201" name="Oval 33"/>
          <p:cNvSpPr>
            <a:spLocks noChangeArrowheads="1"/>
          </p:cNvSpPr>
          <p:nvPr/>
        </p:nvSpPr>
        <p:spPr bwMode="auto">
          <a:xfrm>
            <a:off x="5175653" y="4086225"/>
            <a:ext cx="406400" cy="414338"/>
          </a:xfrm>
          <a:prstGeom prst="ellipse">
            <a:avLst/>
          </a:prstGeom>
          <a:solidFill>
            <a:srgbClr val="FF9933"/>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grpSp>
        <p:nvGrpSpPr>
          <p:cNvPr id="519202" name="Group 34"/>
          <p:cNvGrpSpPr>
            <a:grpSpLocks/>
          </p:cNvGrpSpPr>
          <p:nvPr/>
        </p:nvGrpSpPr>
        <p:grpSpPr bwMode="auto">
          <a:xfrm>
            <a:off x="5626503" y="5030788"/>
            <a:ext cx="450850" cy="360362"/>
            <a:chOff x="1548" y="2727"/>
            <a:chExt cx="396" cy="227"/>
          </a:xfrm>
        </p:grpSpPr>
        <p:sp>
          <p:nvSpPr>
            <p:cNvPr id="519203" name="Line 35"/>
            <p:cNvSpPr>
              <a:spLocks noChangeShapeType="1"/>
            </p:cNvSpPr>
            <p:nvPr/>
          </p:nvSpPr>
          <p:spPr bwMode="auto">
            <a:xfrm flipV="1">
              <a:off x="1548" y="2727"/>
              <a:ext cx="396" cy="1"/>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04" name="Line 36"/>
            <p:cNvSpPr>
              <a:spLocks noChangeShapeType="1"/>
            </p:cNvSpPr>
            <p:nvPr/>
          </p:nvSpPr>
          <p:spPr bwMode="auto">
            <a:xfrm>
              <a:off x="1548" y="2727"/>
              <a:ext cx="0" cy="22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9205" name="Oval 37"/>
          <p:cNvSpPr>
            <a:spLocks noChangeArrowheads="1"/>
          </p:cNvSpPr>
          <p:nvPr/>
        </p:nvSpPr>
        <p:spPr bwMode="auto">
          <a:xfrm>
            <a:off x="5712228" y="3332163"/>
            <a:ext cx="292100" cy="322262"/>
          </a:xfrm>
          <a:prstGeom prst="ellipse">
            <a:avLst/>
          </a:prstGeom>
          <a:solidFill>
            <a:srgbClr val="3366FF"/>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206" name="Oval 38"/>
          <p:cNvSpPr>
            <a:spLocks noChangeArrowheads="1"/>
          </p:cNvSpPr>
          <p:nvPr/>
        </p:nvSpPr>
        <p:spPr bwMode="auto">
          <a:xfrm>
            <a:off x="5702703" y="4154488"/>
            <a:ext cx="466725" cy="346075"/>
          </a:xfrm>
          <a:prstGeom prst="ellipse">
            <a:avLst/>
          </a:prstGeom>
          <a:solidFill>
            <a:srgbClr val="3366FF"/>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207" name="Rectangle 39" descr="宽上对角线"/>
          <p:cNvSpPr>
            <a:spLocks noChangeArrowheads="1"/>
          </p:cNvSpPr>
          <p:nvPr/>
        </p:nvSpPr>
        <p:spPr bwMode="auto">
          <a:xfrm>
            <a:off x="6986991" y="5022850"/>
            <a:ext cx="449262" cy="360363"/>
          </a:xfrm>
          <a:prstGeom prst="rect">
            <a:avLst/>
          </a:prstGeom>
          <a:pattFill prst="wdUpDiag">
            <a:fgClr>
              <a:srgbClr val="000000"/>
            </a:fgClr>
            <a:bgClr>
              <a:srgbClr val="FFFFFF"/>
            </a:bgClr>
          </a:pattFill>
          <a:ln w="9525">
            <a:solidFill>
              <a:srgbClr val="0000FF"/>
            </a:solidFill>
            <a:miter lim="800000"/>
            <a:headEnd/>
            <a:tailEnd/>
          </a:ln>
        </p:spPr>
        <p:txBody>
          <a:bodyPr/>
          <a:lstStyle/>
          <a:p>
            <a:endParaRPr lang="zh-CN" altLang="en-US"/>
          </a:p>
        </p:txBody>
      </p:sp>
      <p:sp>
        <p:nvSpPr>
          <p:cNvPr id="519208" name="AutoShape 40"/>
          <p:cNvSpPr>
            <a:spLocks/>
          </p:cNvSpPr>
          <p:nvPr/>
        </p:nvSpPr>
        <p:spPr bwMode="auto">
          <a:xfrm>
            <a:off x="7604528" y="5208588"/>
            <a:ext cx="114300" cy="688975"/>
          </a:xfrm>
          <a:prstGeom prst="rightBrace">
            <a:avLst>
              <a:gd name="adj1" fmla="val 50231"/>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9209" name="Text Box 41"/>
          <p:cNvSpPr txBox="1">
            <a:spLocks noChangeArrowheads="1"/>
          </p:cNvSpPr>
          <p:nvPr/>
        </p:nvSpPr>
        <p:spPr bwMode="auto">
          <a:xfrm>
            <a:off x="7677553" y="5095874"/>
            <a:ext cx="4302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r>
              <a:rPr lang="zh-CN" altLang="en-US" dirty="0" smtClean="0">
                <a:latin typeface="Times New Roman" panose="02020603050405020304" pitchFamily="18" charset="0"/>
              </a:rPr>
              <a:t>不</a:t>
            </a:r>
            <a:endParaRPr lang="en-US" altLang="zh-CN" dirty="0">
              <a:latin typeface="Times New Roman" panose="02020603050405020304" pitchFamily="18" charset="0"/>
            </a:endParaRPr>
          </a:p>
          <a:p>
            <a:r>
              <a:rPr lang="zh-CN" altLang="en-US" dirty="0" smtClean="0">
                <a:latin typeface="Times New Roman" panose="02020603050405020304" pitchFamily="18" charset="0"/>
              </a:rPr>
              <a:t>确定</a:t>
            </a:r>
            <a:endParaRPr kumimoji="1" lang="zh-CN" altLang="en-US" sz="2400" b="0" dirty="0">
              <a:latin typeface="Times New Roman" panose="02020603050405020304" pitchFamily="18" charset="0"/>
            </a:endParaRPr>
          </a:p>
        </p:txBody>
      </p:sp>
      <p:sp>
        <p:nvSpPr>
          <p:cNvPr id="519210" name="Rectangle 42" descr="宽上对角线"/>
          <p:cNvSpPr>
            <a:spLocks noChangeArrowheads="1"/>
          </p:cNvSpPr>
          <p:nvPr/>
        </p:nvSpPr>
        <p:spPr bwMode="auto">
          <a:xfrm>
            <a:off x="6986991" y="5699125"/>
            <a:ext cx="449262" cy="360363"/>
          </a:xfrm>
          <a:prstGeom prst="rect">
            <a:avLst/>
          </a:prstGeom>
          <a:pattFill prst="wdUpDiag">
            <a:fgClr>
              <a:srgbClr val="000000"/>
            </a:fgClr>
            <a:bgClr>
              <a:srgbClr val="FFFFFF"/>
            </a:bgClr>
          </a:pattFill>
          <a:ln w="9525">
            <a:solidFill>
              <a:srgbClr val="0000FF"/>
            </a:solidFill>
            <a:miter lim="800000"/>
            <a:headEnd/>
            <a:tailEnd/>
          </a:ln>
        </p:spPr>
        <p:txBody>
          <a:bodyPr/>
          <a:lstStyle/>
          <a:p>
            <a:endParaRPr lang="zh-CN" altLang="en-US"/>
          </a:p>
        </p:txBody>
      </p:sp>
      <p:sp>
        <p:nvSpPr>
          <p:cNvPr id="519211" name="Line 43"/>
          <p:cNvSpPr>
            <a:spLocks noChangeShapeType="1"/>
          </p:cNvSpPr>
          <p:nvPr/>
        </p:nvSpPr>
        <p:spPr bwMode="auto">
          <a:xfrm>
            <a:off x="5175653" y="5376863"/>
            <a:ext cx="4492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2" name="Line 44"/>
          <p:cNvSpPr>
            <a:spLocks noChangeShapeType="1"/>
          </p:cNvSpPr>
          <p:nvPr/>
        </p:nvSpPr>
        <p:spPr bwMode="auto">
          <a:xfrm>
            <a:off x="5175653" y="5707063"/>
            <a:ext cx="4492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3" name="Line 45"/>
          <p:cNvSpPr>
            <a:spLocks noChangeShapeType="1"/>
          </p:cNvSpPr>
          <p:nvPr/>
        </p:nvSpPr>
        <p:spPr bwMode="auto">
          <a:xfrm>
            <a:off x="5626503" y="5707063"/>
            <a:ext cx="4492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4" name="Line 46"/>
          <p:cNvSpPr>
            <a:spLocks noChangeShapeType="1"/>
          </p:cNvSpPr>
          <p:nvPr/>
        </p:nvSpPr>
        <p:spPr bwMode="auto">
          <a:xfrm flipH="1">
            <a:off x="6061478" y="3725863"/>
            <a:ext cx="4763" cy="2835275"/>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16" name="Text Box 48"/>
          <p:cNvSpPr txBox="1">
            <a:spLocks noChangeArrowheads="1"/>
          </p:cNvSpPr>
          <p:nvPr/>
        </p:nvSpPr>
        <p:spPr bwMode="auto">
          <a:xfrm>
            <a:off x="2070503" y="5056188"/>
            <a:ext cx="630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latin typeface="黑体" panose="02010609060101010101" pitchFamily="49" charset="-122"/>
                <a:ea typeface="黑体" panose="02010609060101010101" pitchFamily="49" charset="-122"/>
              </a:rPr>
              <a:t>置</a:t>
            </a:r>
            <a:r>
              <a:rPr lang="en-US" altLang="zh-CN">
                <a:latin typeface="黑体" panose="02010609060101010101" pitchFamily="49" charset="-122"/>
                <a:ea typeface="黑体" panose="02010609060101010101" pitchFamily="49" charset="-122"/>
              </a:rPr>
              <a:t>1</a:t>
            </a:r>
            <a:r>
              <a:rPr lang="en-US" altLang="zh-CN" b="0">
                <a:latin typeface="黑体" panose="02010609060101010101" pitchFamily="49" charset="-122"/>
                <a:ea typeface="黑体" panose="02010609060101010101" pitchFamily="49" charset="-122"/>
              </a:rPr>
              <a:t> </a:t>
            </a:r>
            <a:endParaRPr kumimoji="1" lang="en-US" altLang="zh-CN" sz="2400" b="0">
              <a:latin typeface="Times New Roman" panose="02020603050405020304" pitchFamily="18" charset="0"/>
            </a:endParaRPr>
          </a:p>
        </p:txBody>
      </p:sp>
      <p:sp>
        <p:nvSpPr>
          <p:cNvPr id="519217" name="Text Box 49"/>
          <p:cNvSpPr txBox="1">
            <a:spLocks noChangeArrowheads="1"/>
          </p:cNvSpPr>
          <p:nvPr/>
        </p:nvSpPr>
        <p:spPr bwMode="auto">
          <a:xfrm>
            <a:off x="2683278" y="5056188"/>
            <a:ext cx="6302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latin typeface="黑体" panose="02010609060101010101" pitchFamily="49" charset="-122"/>
                <a:ea typeface="黑体" panose="02010609060101010101" pitchFamily="49" charset="-122"/>
              </a:rPr>
              <a:t>不变</a:t>
            </a:r>
            <a:r>
              <a:rPr lang="zh-CN" altLang="en-US" b="0">
                <a:latin typeface="黑体" panose="02010609060101010101" pitchFamily="49" charset="-122"/>
                <a:ea typeface="黑体" panose="02010609060101010101" pitchFamily="49" charset="-122"/>
              </a:rPr>
              <a:t> </a:t>
            </a:r>
            <a:endParaRPr kumimoji="1" lang="zh-CN" altLang="en-US" sz="2400" b="0">
              <a:latin typeface="Times New Roman" panose="02020603050405020304" pitchFamily="18" charset="0"/>
            </a:endParaRPr>
          </a:p>
        </p:txBody>
      </p:sp>
      <p:sp>
        <p:nvSpPr>
          <p:cNvPr id="519218" name="Text Box 50"/>
          <p:cNvSpPr txBox="1">
            <a:spLocks noChangeArrowheads="1"/>
          </p:cNvSpPr>
          <p:nvPr/>
        </p:nvSpPr>
        <p:spPr bwMode="auto">
          <a:xfrm>
            <a:off x="3286528" y="5056188"/>
            <a:ext cx="630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latin typeface="黑体" panose="02010609060101010101" pitchFamily="49" charset="-122"/>
                <a:ea typeface="黑体" panose="02010609060101010101" pitchFamily="49" charset="-122"/>
              </a:rPr>
              <a:t>置</a:t>
            </a:r>
            <a:r>
              <a:rPr lang="en-US" altLang="zh-CN">
                <a:latin typeface="黑体" panose="02010609060101010101" pitchFamily="49" charset="-122"/>
                <a:ea typeface="黑体" panose="02010609060101010101" pitchFamily="49" charset="-122"/>
              </a:rPr>
              <a:t>1</a:t>
            </a:r>
            <a:r>
              <a:rPr lang="en-US" altLang="zh-CN" b="0">
                <a:latin typeface="黑体" panose="02010609060101010101" pitchFamily="49" charset="-122"/>
                <a:ea typeface="黑体" panose="02010609060101010101" pitchFamily="49" charset="-122"/>
              </a:rPr>
              <a:t> </a:t>
            </a:r>
            <a:endParaRPr kumimoji="1" lang="en-US" altLang="zh-CN" sz="2400" b="0">
              <a:latin typeface="Times New Roman" panose="02020603050405020304" pitchFamily="18" charset="0"/>
            </a:endParaRPr>
          </a:p>
        </p:txBody>
      </p:sp>
      <p:sp>
        <p:nvSpPr>
          <p:cNvPr id="519219" name="Text Box 51"/>
          <p:cNvSpPr txBox="1">
            <a:spLocks noChangeArrowheads="1"/>
          </p:cNvSpPr>
          <p:nvPr/>
        </p:nvSpPr>
        <p:spPr bwMode="auto">
          <a:xfrm>
            <a:off x="3769128" y="5056188"/>
            <a:ext cx="6302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latin typeface="黑体" panose="02010609060101010101" pitchFamily="49" charset="-122"/>
                <a:ea typeface="黑体" panose="02010609060101010101" pitchFamily="49" charset="-122"/>
              </a:rPr>
              <a:t>不变</a:t>
            </a:r>
            <a:r>
              <a:rPr lang="zh-CN" altLang="en-US" b="0">
                <a:latin typeface="黑体" panose="02010609060101010101" pitchFamily="49" charset="-122"/>
                <a:ea typeface="黑体" panose="02010609060101010101" pitchFamily="49" charset="-122"/>
              </a:rPr>
              <a:t> </a:t>
            </a:r>
            <a:endParaRPr kumimoji="1" lang="zh-CN" altLang="en-US" sz="2400" b="0">
              <a:latin typeface="Times New Roman" panose="02020603050405020304" pitchFamily="18" charset="0"/>
            </a:endParaRPr>
          </a:p>
        </p:txBody>
      </p:sp>
      <p:sp>
        <p:nvSpPr>
          <p:cNvPr id="519220" name="Text Box 52"/>
          <p:cNvSpPr txBox="1">
            <a:spLocks noChangeArrowheads="1"/>
          </p:cNvSpPr>
          <p:nvPr/>
        </p:nvSpPr>
        <p:spPr bwMode="auto">
          <a:xfrm>
            <a:off x="4456516" y="5056188"/>
            <a:ext cx="5857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latin typeface="黑体" panose="02010609060101010101" pitchFamily="49" charset="-122"/>
                <a:ea typeface="黑体" panose="02010609060101010101" pitchFamily="49" charset="-122"/>
              </a:rPr>
              <a:t>置</a:t>
            </a:r>
            <a:r>
              <a:rPr lang="en-US" altLang="zh-CN">
                <a:latin typeface="黑体" panose="02010609060101010101" pitchFamily="49" charset="-122"/>
                <a:ea typeface="黑体" panose="02010609060101010101" pitchFamily="49" charset="-122"/>
              </a:rPr>
              <a:t>0</a:t>
            </a:r>
            <a:r>
              <a:rPr lang="en-US" altLang="zh-CN" b="0">
                <a:latin typeface="黑体" panose="02010609060101010101" pitchFamily="49" charset="-122"/>
                <a:ea typeface="黑体" panose="02010609060101010101" pitchFamily="49" charset="-122"/>
              </a:rPr>
              <a:t> </a:t>
            </a:r>
            <a:endParaRPr kumimoji="1" lang="en-US" altLang="zh-CN" sz="2400" b="0">
              <a:latin typeface="Times New Roman" panose="02020603050405020304" pitchFamily="18" charset="0"/>
            </a:endParaRPr>
          </a:p>
        </p:txBody>
      </p:sp>
      <p:sp>
        <p:nvSpPr>
          <p:cNvPr id="519221" name="Text Box 53"/>
          <p:cNvSpPr txBox="1">
            <a:spLocks noChangeArrowheads="1"/>
          </p:cNvSpPr>
          <p:nvPr/>
        </p:nvSpPr>
        <p:spPr bwMode="auto">
          <a:xfrm>
            <a:off x="5080403" y="5046663"/>
            <a:ext cx="6302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latin typeface="黑体" panose="02010609060101010101" pitchFamily="49" charset="-122"/>
                <a:ea typeface="黑体" panose="02010609060101010101" pitchFamily="49" charset="-122"/>
              </a:rPr>
              <a:t>不变</a:t>
            </a:r>
            <a:r>
              <a:rPr lang="zh-CN" altLang="en-US" b="0">
                <a:latin typeface="黑体" panose="02010609060101010101" pitchFamily="49" charset="-122"/>
                <a:ea typeface="黑体" panose="02010609060101010101" pitchFamily="49" charset="-122"/>
              </a:rPr>
              <a:t> </a:t>
            </a:r>
            <a:endParaRPr kumimoji="1" lang="zh-CN" altLang="en-US" sz="2400" b="0">
              <a:latin typeface="Times New Roman" panose="02020603050405020304" pitchFamily="18" charset="0"/>
            </a:endParaRPr>
          </a:p>
        </p:txBody>
      </p:sp>
      <p:sp>
        <p:nvSpPr>
          <p:cNvPr id="519223" name="Rectangle 55"/>
          <p:cNvSpPr>
            <a:spLocks noChangeArrowheads="1"/>
          </p:cNvSpPr>
          <p:nvPr/>
        </p:nvSpPr>
        <p:spPr bwMode="auto">
          <a:xfrm>
            <a:off x="1313266" y="30384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000" b="0">
                <a:solidFill>
                  <a:srgbClr val="000000"/>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519224" name="Line 56"/>
          <p:cNvSpPr>
            <a:spLocks noChangeShapeType="1"/>
          </p:cNvSpPr>
          <p:nvPr/>
        </p:nvSpPr>
        <p:spPr bwMode="auto">
          <a:xfrm>
            <a:off x="2081616" y="3733800"/>
            <a:ext cx="652462"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25" name="Line 57"/>
          <p:cNvSpPr>
            <a:spLocks noChangeShapeType="1"/>
          </p:cNvSpPr>
          <p:nvPr/>
        </p:nvSpPr>
        <p:spPr bwMode="auto">
          <a:xfrm>
            <a:off x="2740428" y="3200400"/>
            <a:ext cx="6350" cy="554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26" name="Line 58"/>
          <p:cNvSpPr>
            <a:spLocks noChangeShapeType="1"/>
          </p:cNvSpPr>
          <p:nvPr/>
        </p:nvSpPr>
        <p:spPr bwMode="auto">
          <a:xfrm>
            <a:off x="2718203" y="3216275"/>
            <a:ext cx="71120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27" name="Line 59"/>
          <p:cNvSpPr>
            <a:spLocks noChangeShapeType="1"/>
          </p:cNvSpPr>
          <p:nvPr/>
        </p:nvSpPr>
        <p:spPr bwMode="auto">
          <a:xfrm>
            <a:off x="3410353" y="3203575"/>
            <a:ext cx="1588" cy="544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28" name="Line 60"/>
          <p:cNvSpPr>
            <a:spLocks noChangeShapeType="1"/>
          </p:cNvSpPr>
          <p:nvPr/>
        </p:nvSpPr>
        <p:spPr bwMode="auto">
          <a:xfrm>
            <a:off x="3391303" y="3733800"/>
            <a:ext cx="468313"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29" name="Line 61"/>
          <p:cNvSpPr>
            <a:spLocks noChangeShapeType="1"/>
          </p:cNvSpPr>
          <p:nvPr/>
        </p:nvSpPr>
        <p:spPr bwMode="auto">
          <a:xfrm flipV="1">
            <a:off x="3840566" y="3216275"/>
            <a:ext cx="1587" cy="527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31" name="Line 63"/>
          <p:cNvSpPr>
            <a:spLocks noChangeShapeType="1"/>
          </p:cNvSpPr>
          <p:nvPr/>
        </p:nvSpPr>
        <p:spPr bwMode="auto">
          <a:xfrm>
            <a:off x="2097491" y="3200400"/>
            <a:ext cx="1587" cy="554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32" name="Line 64"/>
          <p:cNvSpPr>
            <a:spLocks noChangeShapeType="1"/>
          </p:cNvSpPr>
          <p:nvPr/>
        </p:nvSpPr>
        <p:spPr bwMode="auto">
          <a:xfrm flipV="1">
            <a:off x="1664103" y="4067175"/>
            <a:ext cx="26257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33" name="Line 65"/>
          <p:cNvSpPr>
            <a:spLocks noChangeShapeType="1"/>
          </p:cNvSpPr>
          <p:nvPr/>
        </p:nvSpPr>
        <p:spPr bwMode="auto">
          <a:xfrm>
            <a:off x="4281891" y="4594225"/>
            <a:ext cx="91757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34" name="Rectangle 66"/>
          <p:cNvSpPr>
            <a:spLocks noChangeArrowheads="1"/>
          </p:cNvSpPr>
          <p:nvPr/>
        </p:nvSpPr>
        <p:spPr bwMode="auto">
          <a:xfrm>
            <a:off x="1481541" y="308451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700">
                <a:solidFill>
                  <a:srgbClr val="000000"/>
                </a:solidFill>
                <a:latin typeface="Times New Roman" panose="02020603050405020304" pitchFamily="18" charset="0"/>
              </a:rPr>
              <a:t>S</a:t>
            </a:r>
            <a:endParaRPr kumimoji="1" lang="en-US" altLang="zh-CN" sz="2400" b="0">
              <a:latin typeface="Times New Roman" panose="02020603050405020304" pitchFamily="18" charset="0"/>
            </a:endParaRPr>
          </a:p>
        </p:txBody>
      </p:sp>
      <p:sp>
        <p:nvSpPr>
          <p:cNvPr id="519235" name="Rectangle 67"/>
          <p:cNvSpPr>
            <a:spLocks noChangeArrowheads="1"/>
          </p:cNvSpPr>
          <p:nvPr/>
        </p:nvSpPr>
        <p:spPr bwMode="auto">
          <a:xfrm>
            <a:off x="1614891" y="30845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700">
                <a:solidFill>
                  <a:srgbClr val="000000"/>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519236" name="Rectangle 68"/>
          <p:cNvSpPr>
            <a:spLocks noChangeArrowheads="1"/>
          </p:cNvSpPr>
          <p:nvPr/>
        </p:nvSpPr>
        <p:spPr bwMode="auto">
          <a:xfrm>
            <a:off x="1462491" y="3990975"/>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700">
                <a:solidFill>
                  <a:srgbClr val="000000"/>
                </a:solidFill>
                <a:latin typeface="Times New Roman" panose="02020603050405020304" pitchFamily="18" charset="0"/>
              </a:rPr>
              <a:t>R</a:t>
            </a:r>
            <a:endParaRPr kumimoji="1" lang="en-US" altLang="zh-CN" sz="2400" b="0">
              <a:latin typeface="Times New Roman" panose="02020603050405020304" pitchFamily="18" charset="0"/>
            </a:endParaRPr>
          </a:p>
        </p:txBody>
      </p:sp>
      <p:sp>
        <p:nvSpPr>
          <p:cNvPr id="519237" name="Rectangle 69"/>
          <p:cNvSpPr>
            <a:spLocks noChangeArrowheads="1"/>
          </p:cNvSpPr>
          <p:nvPr/>
        </p:nvSpPr>
        <p:spPr bwMode="auto">
          <a:xfrm>
            <a:off x="1633941" y="3990975"/>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700">
                <a:solidFill>
                  <a:srgbClr val="000000"/>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519238" name="Rectangle 70"/>
          <p:cNvSpPr>
            <a:spLocks noChangeArrowheads="1"/>
          </p:cNvSpPr>
          <p:nvPr/>
        </p:nvSpPr>
        <p:spPr bwMode="auto">
          <a:xfrm>
            <a:off x="1456141" y="5235575"/>
            <a:ext cx="168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700">
                <a:solidFill>
                  <a:srgbClr val="000000"/>
                </a:solidFill>
                <a:latin typeface="Times New Roman" panose="02020603050405020304" pitchFamily="18" charset="0"/>
              </a:rPr>
              <a:t>Q</a:t>
            </a:r>
            <a:endParaRPr kumimoji="1" lang="en-US" altLang="zh-CN" sz="2400" b="0">
              <a:latin typeface="Times New Roman" panose="02020603050405020304" pitchFamily="18" charset="0"/>
            </a:endParaRPr>
          </a:p>
        </p:txBody>
      </p:sp>
      <p:sp>
        <p:nvSpPr>
          <p:cNvPr id="519239" name="Rectangle 71"/>
          <p:cNvSpPr>
            <a:spLocks noChangeArrowheads="1"/>
          </p:cNvSpPr>
          <p:nvPr/>
        </p:nvSpPr>
        <p:spPr bwMode="auto">
          <a:xfrm>
            <a:off x="1643466" y="5337175"/>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100">
                <a:solidFill>
                  <a:srgbClr val="000000"/>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519240" name="Rectangle 72"/>
          <p:cNvSpPr>
            <a:spLocks noChangeArrowheads="1"/>
          </p:cNvSpPr>
          <p:nvPr/>
        </p:nvSpPr>
        <p:spPr bwMode="auto">
          <a:xfrm>
            <a:off x="1456141" y="5602288"/>
            <a:ext cx="1682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700">
                <a:solidFill>
                  <a:srgbClr val="000000"/>
                </a:solidFill>
                <a:latin typeface="Times New Roman" panose="02020603050405020304" pitchFamily="18" charset="0"/>
              </a:rPr>
              <a:t>Q</a:t>
            </a:r>
            <a:endParaRPr kumimoji="1" lang="en-US" altLang="zh-CN" sz="2400" b="0">
              <a:latin typeface="Times New Roman" panose="02020603050405020304" pitchFamily="18" charset="0"/>
            </a:endParaRPr>
          </a:p>
        </p:txBody>
      </p:sp>
      <p:sp>
        <p:nvSpPr>
          <p:cNvPr id="519241" name="Rectangle 73"/>
          <p:cNvSpPr>
            <a:spLocks noChangeArrowheads="1"/>
          </p:cNvSpPr>
          <p:nvPr/>
        </p:nvSpPr>
        <p:spPr bwMode="auto">
          <a:xfrm>
            <a:off x="1643466" y="5703888"/>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100">
                <a:solidFill>
                  <a:srgbClr val="000000"/>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519242" name="Line 74"/>
          <p:cNvSpPr>
            <a:spLocks noChangeShapeType="1"/>
          </p:cNvSpPr>
          <p:nvPr/>
        </p:nvSpPr>
        <p:spPr bwMode="auto">
          <a:xfrm flipH="1">
            <a:off x="5629678" y="3216275"/>
            <a:ext cx="3175" cy="5286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3" name="Line 75"/>
          <p:cNvSpPr>
            <a:spLocks noChangeShapeType="1"/>
          </p:cNvSpPr>
          <p:nvPr/>
        </p:nvSpPr>
        <p:spPr bwMode="auto">
          <a:xfrm flipV="1">
            <a:off x="6558366" y="3200400"/>
            <a:ext cx="1587" cy="5429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4" name="Line 76"/>
          <p:cNvSpPr>
            <a:spLocks noChangeShapeType="1"/>
          </p:cNvSpPr>
          <p:nvPr/>
        </p:nvSpPr>
        <p:spPr bwMode="auto">
          <a:xfrm>
            <a:off x="6944128" y="3208338"/>
            <a:ext cx="4159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5" name="Line 77"/>
          <p:cNvSpPr>
            <a:spLocks noChangeShapeType="1"/>
          </p:cNvSpPr>
          <p:nvPr/>
        </p:nvSpPr>
        <p:spPr bwMode="auto">
          <a:xfrm>
            <a:off x="5180416" y="4052888"/>
            <a:ext cx="1587" cy="5556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6" name="Line 78"/>
          <p:cNvSpPr>
            <a:spLocks noChangeShapeType="1"/>
          </p:cNvSpPr>
          <p:nvPr/>
        </p:nvSpPr>
        <p:spPr bwMode="auto">
          <a:xfrm>
            <a:off x="5632853" y="4064000"/>
            <a:ext cx="1588" cy="544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7" name="Line 79"/>
          <p:cNvSpPr>
            <a:spLocks noChangeShapeType="1"/>
          </p:cNvSpPr>
          <p:nvPr/>
        </p:nvSpPr>
        <p:spPr bwMode="auto">
          <a:xfrm>
            <a:off x="5177241" y="4067175"/>
            <a:ext cx="474662"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8" name="Line 80"/>
          <p:cNvSpPr>
            <a:spLocks noChangeShapeType="1"/>
          </p:cNvSpPr>
          <p:nvPr/>
        </p:nvSpPr>
        <p:spPr bwMode="auto">
          <a:xfrm>
            <a:off x="5628091" y="4594225"/>
            <a:ext cx="449262"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49" name="Line 81"/>
          <p:cNvSpPr>
            <a:spLocks noChangeShapeType="1"/>
          </p:cNvSpPr>
          <p:nvPr/>
        </p:nvSpPr>
        <p:spPr bwMode="auto">
          <a:xfrm flipV="1">
            <a:off x="6715528" y="4052888"/>
            <a:ext cx="1588" cy="5397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50" name="Line 82"/>
          <p:cNvSpPr>
            <a:spLocks noChangeShapeType="1"/>
          </p:cNvSpPr>
          <p:nvPr/>
        </p:nvSpPr>
        <p:spPr bwMode="auto">
          <a:xfrm>
            <a:off x="6980641" y="4067175"/>
            <a:ext cx="4016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51" name="Line 83"/>
          <p:cNvSpPr>
            <a:spLocks noChangeShapeType="1"/>
          </p:cNvSpPr>
          <p:nvPr/>
        </p:nvSpPr>
        <p:spPr bwMode="auto">
          <a:xfrm>
            <a:off x="4281891" y="4052888"/>
            <a:ext cx="1587" cy="5556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52" name="Line 84"/>
          <p:cNvSpPr>
            <a:spLocks noChangeShapeType="1"/>
          </p:cNvSpPr>
          <p:nvPr/>
        </p:nvSpPr>
        <p:spPr bwMode="auto">
          <a:xfrm>
            <a:off x="1678391" y="5405438"/>
            <a:ext cx="422275"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53" name="Line 85"/>
          <p:cNvSpPr>
            <a:spLocks noChangeShapeType="1"/>
          </p:cNvSpPr>
          <p:nvPr/>
        </p:nvSpPr>
        <p:spPr bwMode="auto">
          <a:xfrm flipV="1">
            <a:off x="1700616" y="5711825"/>
            <a:ext cx="400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54" name="Rectangle 86"/>
          <p:cNvSpPr>
            <a:spLocks noChangeArrowheads="1"/>
          </p:cNvSpPr>
          <p:nvPr/>
        </p:nvSpPr>
        <p:spPr bwMode="auto">
          <a:xfrm>
            <a:off x="10677525" y="4711700"/>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1100" b="0">
                <a:solidFill>
                  <a:srgbClr val="000000"/>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519255" name="Line 87"/>
          <p:cNvSpPr>
            <a:spLocks noChangeShapeType="1"/>
          </p:cNvSpPr>
          <p:nvPr/>
        </p:nvSpPr>
        <p:spPr bwMode="auto">
          <a:xfrm>
            <a:off x="1425978" y="5602288"/>
            <a:ext cx="193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19256" name="Line 88"/>
          <p:cNvSpPr>
            <a:spLocks noChangeShapeType="1"/>
          </p:cNvSpPr>
          <p:nvPr/>
        </p:nvSpPr>
        <p:spPr bwMode="auto">
          <a:xfrm flipH="1">
            <a:off x="1730778" y="3205163"/>
            <a:ext cx="3746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19257" name="Line 89"/>
          <p:cNvSpPr>
            <a:spLocks noChangeShapeType="1"/>
          </p:cNvSpPr>
          <p:nvPr/>
        </p:nvSpPr>
        <p:spPr bwMode="auto">
          <a:xfrm>
            <a:off x="3835803" y="3217863"/>
            <a:ext cx="18018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519258" name="Group 90"/>
          <p:cNvGrpSpPr>
            <a:grpSpLocks/>
          </p:cNvGrpSpPr>
          <p:nvPr/>
        </p:nvGrpSpPr>
        <p:grpSpPr bwMode="auto">
          <a:xfrm>
            <a:off x="2089553" y="4991100"/>
            <a:ext cx="665163" cy="430213"/>
            <a:chOff x="5000" y="1813"/>
            <a:chExt cx="376" cy="227"/>
          </a:xfrm>
        </p:grpSpPr>
        <p:sp>
          <p:nvSpPr>
            <p:cNvPr id="519259" name="Line 91"/>
            <p:cNvSpPr>
              <a:spLocks noChangeShapeType="1"/>
            </p:cNvSpPr>
            <p:nvPr/>
          </p:nvSpPr>
          <p:spPr bwMode="auto">
            <a:xfrm>
              <a:off x="5000" y="1813"/>
              <a:ext cx="0" cy="22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60" name="Line 92"/>
            <p:cNvSpPr>
              <a:spLocks noChangeShapeType="1"/>
            </p:cNvSpPr>
            <p:nvPr/>
          </p:nvSpPr>
          <p:spPr bwMode="auto">
            <a:xfrm>
              <a:off x="5001" y="1815"/>
              <a:ext cx="3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519261" name="Group 93"/>
          <p:cNvGrpSpPr>
            <a:grpSpLocks/>
          </p:cNvGrpSpPr>
          <p:nvPr/>
        </p:nvGrpSpPr>
        <p:grpSpPr bwMode="auto">
          <a:xfrm>
            <a:off x="2103841" y="5710238"/>
            <a:ext cx="639762" cy="361950"/>
            <a:chOff x="4651" y="2271"/>
            <a:chExt cx="385" cy="255"/>
          </a:xfrm>
        </p:grpSpPr>
        <p:sp>
          <p:nvSpPr>
            <p:cNvPr id="519262" name="Line 94"/>
            <p:cNvSpPr>
              <a:spLocks noChangeShapeType="1"/>
            </p:cNvSpPr>
            <p:nvPr/>
          </p:nvSpPr>
          <p:spPr bwMode="auto">
            <a:xfrm flipV="1">
              <a:off x="4651" y="2271"/>
              <a:ext cx="0" cy="255"/>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63" name="Line 95"/>
            <p:cNvSpPr>
              <a:spLocks noChangeShapeType="1"/>
            </p:cNvSpPr>
            <p:nvPr/>
          </p:nvSpPr>
          <p:spPr bwMode="auto">
            <a:xfrm>
              <a:off x="4652" y="2522"/>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519264" name="Group 96"/>
          <p:cNvGrpSpPr>
            <a:grpSpLocks/>
          </p:cNvGrpSpPr>
          <p:nvPr/>
        </p:nvGrpSpPr>
        <p:grpSpPr bwMode="auto">
          <a:xfrm>
            <a:off x="4273953" y="4976813"/>
            <a:ext cx="903288" cy="403225"/>
            <a:chOff x="4651" y="2271"/>
            <a:chExt cx="385" cy="255"/>
          </a:xfrm>
        </p:grpSpPr>
        <p:sp>
          <p:nvSpPr>
            <p:cNvPr id="519265" name="Line 97"/>
            <p:cNvSpPr>
              <a:spLocks noChangeShapeType="1"/>
            </p:cNvSpPr>
            <p:nvPr/>
          </p:nvSpPr>
          <p:spPr bwMode="auto">
            <a:xfrm flipV="1">
              <a:off x="4651" y="2271"/>
              <a:ext cx="0" cy="255"/>
            </a:xfrm>
            <a:prstGeom prst="line">
              <a:avLst/>
            </a:prstGeom>
            <a:noFill/>
            <a:ln w="317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66" name="Line 98"/>
            <p:cNvSpPr>
              <a:spLocks noChangeShapeType="1"/>
            </p:cNvSpPr>
            <p:nvPr/>
          </p:nvSpPr>
          <p:spPr bwMode="auto">
            <a:xfrm>
              <a:off x="4652" y="2522"/>
              <a:ext cx="38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519271" name="Oval 103"/>
          <p:cNvSpPr>
            <a:spLocks noChangeArrowheads="1"/>
          </p:cNvSpPr>
          <p:nvPr/>
        </p:nvSpPr>
        <p:spPr bwMode="auto">
          <a:xfrm>
            <a:off x="6264678" y="4202113"/>
            <a:ext cx="393700" cy="288925"/>
          </a:xfrm>
          <a:prstGeom prst="ellipse">
            <a:avLst/>
          </a:prstGeom>
          <a:solidFill>
            <a:srgbClr val="FF5050"/>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277" name="Line 109"/>
          <p:cNvSpPr>
            <a:spLocks noChangeShapeType="1"/>
          </p:cNvSpPr>
          <p:nvPr/>
        </p:nvSpPr>
        <p:spPr bwMode="auto">
          <a:xfrm flipV="1">
            <a:off x="6058303" y="3200400"/>
            <a:ext cx="1588" cy="5429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78" name="Line 110"/>
          <p:cNvSpPr>
            <a:spLocks noChangeShapeType="1"/>
          </p:cNvSpPr>
          <p:nvPr/>
        </p:nvSpPr>
        <p:spPr bwMode="auto">
          <a:xfrm>
            <a:off x="6058303" y="3216275"/>
            <a:ext cx="4905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79" name="Line 111"/>
          <p:cNvSpPr>
            <a:spLocks noChangeShapeType="1"/>
          </p:cNvSpPr>
          <p:nvPr/>
        </p:nvSpPr>
        <p:spPr bwMode="auto">
          <a:xfrm flipV="1">
            <a:off x="6223403" y="4060825"/>
            <a:ext cx="1588" cy="5397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80" name="Line 112"/>
          <p:cNvSpPr>
            <a:spLocks noChangeShapeType="1"/>
          </p:cNvSpPr>
          <p:nvPr/>
        </p:nvSpPr>
        <p:spPr bwMode="auto">
          <a:xfrm>
            <a:off x="6223403" y="4059238"/>
            <a:ext cx="5080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81" name="Oval 113"/>
          <p:cNvSpPr>
            <a:spLocks noChangeArrowheads="1"/>
          </p:cNvSpPr>
          <p:nvPr/>
        </p:nvSpPr>
        <p:spPr bwMode="auto">
          <a:xfrm>
            <a:off x="6126566" y="3354388"/>
            <a:ext cx="331787" cy="288925"/>
          </a:xfrm>
          <a:prstGeom prst="ellipse">
            <a:avLst/>
          </a:prstGeom>
          <a:solidFill>
            <a:srgbClr val="FF5050"/>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1</a:t>
            </a:r>
            <a:endParaRPr kumimoji="1" lang="en-US" altLang="zh-CN" sz="2400" b="0">
              <a:latin typeface="Times New Roman" panose="02020603050405020304" pitchFamily="18" charset="0"/>
            </a:endParaRPr>
          </a:p>
        </p:txBody>
      </p:sp>
      <p:sp>
        <p:nvSpPr>
          <p:cNvPr id="519283" name="Line 115"/>
          <p:cNvSpPr>
            <a:spLocks noChangeShapeType="1"/>
          </p:cNvSpPr>
          <p:nvPr/>
        </p:nvSpPr>
        <p:spPr bwMode="auto">
          <a:xfrm>
            <a:off x="5642378" y="3733800"/>
            <a:ext cx="411163"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9314" name="Group 146"/>
          <p:cNvGrpSpPr>
            <a:grpSpLocks/>
          </p:cNvGrpSpPr>
          <p:nvPr/>
        </p:nvGrpSpPr>
        <p:grpSpPr bwMode="auto">
          <a:xfrm>
            <a:off x="6061478" y="5037138"/>
            <a:ext cx="169863" cy="366712"/>
            <a:chOff x="3384" y="2549"/>
            <a:chExt cx="107" cy="231"/>
          </a:xfrm>
        </p:grpSpPr>
        <p:sp>
          <p:nvSpPr>
            <p:cNvPr id="519286" name="Line 118"/>
            <p:cNvSpPr>
              <a:spLocks noChangeShapeType="1"/>
            </p:cNvSpPr>
            <p:nvPr/>
          </p:nvSpPr>
          <p:spPr bwMode="auto">
            <a:xfrm flipV="1">
              <a:off x="3384" y="2780"/>
              <a:ext cx="107"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87" name="Line 119"/>
            <p:cNvSpPr>
              <a:spLocks noChangeShapeType="1"/>
            </p:cNvSpPr>
            <p:nvPr/>
          </p:nvSpPr>
          <p:spPr bwMode="auto">
            <a:xfrm>
              <a:off x="3388" y="2549"/>
              <a:ext cx="0" cy="22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9288" name="Line 120"/>
          <p:cNvSpPr>
            <a:spLocks noChangeShapeType="1"/>
          </p:cNvSpPr>
          <p:nvPr/>
        </p:nvSpPr>
        <p:spPr bwMode="auto">
          <a:xfrm flipV="1">
            <a:off x="6071003" y="5707063"/>
            <a:ext cx="169863"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91" name="Line 123"/>
          <p:cNvSpPr>
            <a:spLocks noChangeShapeType="1"/>
          </p:cNvSpPr>
          <p:nvPr/>
        </p:nvSpPr>
        <p:spPr bwMode="auto">
          <a:xfrm flipV="1">
            <a:off x="6055128" y="4595813"/>
            <a:ext cx="169863"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93" name="Line 125"/>
          <p:cNvSpPr>
            <a:spLocks noChangeShapeType="1"/>
          </p:cNvSpPr>
          <p:nvPr/>
        </p:nvSpPr>
        <p:spPr bwMode="auto">
          <a:xfrm>
            <a:off x="6540903" y="3733800"/>
            <a:ext cx="3968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9294" name="Line 126"/>
          <p:cNvSpPr>
            <a:spLocks noChangeShapeType="1"/>
          </p:cNvSpPr>
          <p:nvPr/>
        </p:nvSpPr>
        <p:spPr bwMode="auto">
          <a:xfrm>
            <a:off x="6707591" y="4579938"/>
            <a:ext cx="244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9295" name="Line 127"/>
          <p:cNvSpPr>
            <a:spLocks noChangeShapeType="1"/>
          </p:cNvSpPr>
          <p:nvPr/>
        </p:nvSpPr>
        <p:spPr bwMode="auto">
          <a:xfrm flipV="1">
            <a:off x="6948891" y="3201988"/>
            <a:ext cx="1587" cy="5429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96" name="Line 128"/>
          <p:cNvSpPr>
            <a:spLocks noChangeShapeType="1"/>
          </p:cNvSpPr>
          <p:nvPr/>
        </p:nvSpPr>
        <p:spPr bwMode="auto">
          <a:xfrm flipV="1">
            <a:off x="6963178" y="4054475"/>
            <a:ext cx="1588" cy="5397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97" name="Line 129"/>
          <p:cNvSpPr>
            <a:spLocks noChangeShapeType="1"/>
          </p:cNvSpPr>
          <p:nvPr/>
        </p:nvSpPr>
        <p:spPr bwMode="auto">
          <a:xfrm flipV="1">
            <a:off x="6236103" y="5403850"/>
            <a:ext cx="315913"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298" name="Line 130"/>
          <p:cNvSpPr>
            <a:spLocks noChangeShapeType="1"/>
          </p:cNvSpPr>
          <p:nvPr/>
        </p:nvSpPr>
        <p:spPr bwMode="auto">
          <a:xfrm flipV="1">
            <a:off x="6228166" y="5707063"/>
            <a:ext cx="338137"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9300" name="Group 132"/>
          <p:cNvGrpSpPr>
            <a:grpSpLocks/>
          </p:cNvGrpSpPr>
          <p:nvPr/>
        </p:nvGrpSpPr>
        <p:grpSpPr bwMode="auto">
          <a:xfrm>
            <a:off x="6548841" y="5045075"/>
            <a:ext cx="176212" cy="368300"/>
            <a:chOff x="1548" y="2727"/>
            <a:chExt cx="396" cy="227"/>
          </a:xfrm>
        </p:grpSpPr>
        <p:sp>
          <p:nvSpPr>
            <p:cNvPr id="519301" name="Line 133"/>
            <p:cNvSpPr>
              <a:spLocks noChangeShapeType="1"/>
            </p:cNvSpPr>
            <p:nvPr/>
          </p:nvSpPr>
          <p:spPr bwMode="auto">
            <a:xfrm flipV="1">
              <a:off x="1548" y="2727"/>
              <a:ext cx="396"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302" name="Line 134"/>
            <p:cNvSpPr>
              <a:spLocks noChangeShapeType="1"/>
            </p:cNvSpPr>
            <p:nvPr/>
          </p:nvSpPr>
          <p:spPr bwMode="auto">
            <a:xfrm>
              <a:off x="1548" y="2727"/>
              <a:ext cx="0" cy="22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19315" name="Group 147"/>
          <p:cNvGrpSpPr>
            <a:grpSpLocks/>
          </p:cNvGrpSpPr>
          <p:nvPr/>
        </p:nvGrpSpPr>
        <p:grpSpPr bwMode="auto">
          <a:xfrm>
            <a:off x="6548841" y="5707063"/>
            <a:ext cx="179387" cy="360362"/>
            <a:chOff x="3691" y="2971"/>
            <a:chExt cx="113" cy="227"/>
          </a:xfrm>
        </p:grpSpPr>
        <p:sp>
          <p:nvSpPr>
            <p:cNvPr id="519303" name="Line 135"/>
            <p:cNvSpPr>
              <a:spLocks noChangeShapeType="1"/>
            </p:cNvSpPr>
            <p:nvPr/>
          </p:nvSpPr>
          <p:spPr bwMode="auto">
            <a:xfrm flipV="1">
              <a:off x="3691" y="3188"/>
              <a:ext cx="113"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304" name="Line 136"/>
            <p:cNvSpPr>
              <a:spLocks noChangeShapeType="1"/>
            </p:cNvSpPr>
            <p:nvPr/>
          </p:nvSpPr>
          <p:spPr bwMode="auto">
            <a:xfrm>
              <a:off x="3696" y="2971"/>
              <a:ext cx="0" cy="22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9306" name="Oval 138"/>
          <p:cNvSpPr>
            <a:spLocks noChangeArrowheads="1"/>
          </p:cNvSpPr>
          <p:nvPr/>
        </p:nvSpPr>
        <p:spPr bwMode="auto">
          <a:xfrm>
            <a:off x="6596466" y="3354388"/>
            <a:ext cx="292100" cy="322262"/>
          </a:xfrm>
          <a:prstGeom prst="ellipse">
            <a:avLst/>
          </a:prstGeom>
          <a:solidFill>
            <a:srgbClr val="3366FF"/>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sp>
        <p:nvSpPr>
          <p:cNvPr id="519310" name="Line 142"/>
          <p:cNvSpPr>
            <a:spLocks noChangeShapeType="1"/>
          </p:cNvSpPr>
          <p:nvPr/>
        </p:nvSpPr>
        <p:spPr bwMode="auto">
          <a:xfrm flipV="1">
            <a:off x="6709178" y="5043488"/>
            <a:ext cx="276225"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9316" name="Group 148"/>
          <p:cNvGrpSpPr>
            <a:grpSpLocks/>
          </p:cNvGrpSpPr>
          <p:nvPr/>
        </p:nvGrpSpPr>
        <p:grpSpPr bwMode="auto">
          <a:xfrm>
            <a:off x="6709178" y="5707063"/>
            <a:ext cx="276225" cy="361950"/>
            <a:chOff x="3792" y="2971"/>
            <a:chExt cx="174" cy="228"/>
          </a:xfrm>
        </p:grpSpPr>
        <p:sp>
          <p:nvSpPr>
            <p:cNvPr id="519311" name="Line 143"/>
            <p:cNvSpPr>
              <a:spLocks noChangeShapeType="1"/>
            </p:cNvSpPr>
            <p:nvPr/>
          </p:nvSpPr>
          <p:spPr bwMode="auto">
            <a:xfrm flipV="1">
              <a:off x="3792" y="2971"/>
              <a:ext cx="174"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9312" name="Line 144"/>
            <p:cNvSpPr>
              <a:spLocks noChangeShapeType="1"/>
            </p:cNvSpPr>
            <p:nvPr/>
          </p:nvSpPr>
          <p:spPr bwMode="auto">
            <a:xfrm>
              <a:off x="3802" y="2972"/>
              <a:ext cx="0" cy="22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9317" name="Oval 149"/>
          <p:cNvSpPr>
            <a:spLocks noChangeArrowheads="1"/>
          </p:cNvSpPr>
          <p:nvPr/>
        </p:nvSpPr>
        <p:spPr bwMode="auto">
          <a:xfrm>
            <a:off x="6740928" y="4248150"/>
            <a:ext cx="215900" cy="207963"/>
          </a:xfrm>
          <a:prstGeom prst="ellipse">
            <a:avLst/>
          </a:prstGeom>
          <a:solidFill>
            <a:srgbClr val="3366FF"/>
          </a:solidFill>
          <a:ln>
            <a:noFill/>
          </a:ln>
          <a:effectLst/>
          <a:extLst>
            <a:ext uri="{91240B29-F687-4F45-9708-019B960494DF}">
              <a14:hiddenLine xmlns:a14="http://schemas.microsoft.com/office/drawing/2010/main" w="9525">
                <a:solidFill>
                  <a:srgbClr val="FF99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latin typeface="黑体" panose="02010609060101010101" pitchFamily="49" charset="-122"/>
                <a:ea typeface="黑体" panose="02010609060101010101" pitchFamily="49" charset="-122"/>
              </a:rPr>
              <a:t>0</a:t>
            </a:r>
            <a:endParaRPr kumimoji="1" lang="en-US" altLang="zh-CN" sz="2400" b="0">
              <a:latin typeface="Times New Roman" panose="02020603050405020304" pitchFamily="18" charset="0"/>
            </a:endParaRPr>
          </a:p>
        </p:txBody>
      </p:sp>
      <p:graphicFrame>
        <p:nvGraphicFramePr>
          <p:cNvPr id="134" name="Object 9"/>
          <p:cNvGraphicFramePr>
            <a:graphicFrameLocks noChangeAspect="1"/>
          </p:cNvGraphicFramePr>
          <p:nvPr>
            <p:extLst>
              <p:ext uri="{D42A27DB-BD31-4B8C-83A1-F6EECF244321}">
                <p14:modId xmlns:p14="http://schemas.microsoft.com/office/powerpoint/2010/main" val="46155828"/>
              </p:ext>
            </p:extLst>
          </p:nvPr>
        </p:nvGraphicFramePr>
        <p:xfrm>
          <a:off x="2988078" y="1304134"/>
          <a:ext cx="2663825" cy="1604962"/>
        </p:xfrm>
        <a:graphic>
          <a:graphicData uri="http://schemas.openxmlformats.org/presentationml/2006/ole">
            <mc:AlternateContent xmlns:mc="http://schemas.openxmlformats.org/markup-compatibility/2006">
              <mc:Choice xmlns:v="urn:schemas-microsoft-com:vml" Requires="v">
                <p:oleObj spid="_x0000_s519344" name="Picture" r:id="rId3" imgW="961920" imgH="514440" progId="Word.Picture.8">
                  <p:embed/>
                </p:oleObj>
              </mc:Choice>
              <mc:Fallback>
                <p:oleObj name="Picture" r:id="rId3" imgW="961920" imgH="514440" progId="Word.Picture.8">
                  <p:embed/>
                  <p:pic>
                    <p:nvPicPr>
                      <p:cNvPr id="0" name=""/>
                      <p:cNvPicPr>
                        <a:picLocks noChangeAspect="1" noChangeArrowheads="1"/>
                      </p:cNvPicPr>
                      <p:nvPr/>
                    </p:nvPicPr>
                    <p:blipFill>
                      <a:blip r:embed="rId4"/>
                      <a:srcRect/>
                      <a:stretch>
                        <a:fillRect/>
                      </a:stretch>
                    </p:blipFill>
                    <p:spPr bwMode="auto">
                      <a:xfrm>
                        <a:off x="2988078" y="1304134"/>
                        <a:ext cx="2663825" cy="1604962"/>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136"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137" name="Rectangle 6"/>
          <p:cNvSpPr>
            <a:spLocks noChangeArrowheads="1"/>
          </p:cNvSpPr>
          <p:nvPr/>
        </p:nvSpPr>
        <p:spPr bwMode="auto">
          <a:xfrm>
            <a:off x="3558756" y="533402"/>
            <a:ext cx="4663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3.</a:t>
            </a:r>
            <a:r>
              <a:rPr lang="zh-CN" altLang="en-US" sz="2400" dirty="0" smtClean="0">
                <a:latin typeface="仿宋" panose="02010609060101010101" pitchFamily="49" charset="-122"/>
                <a:ea typeface="仿宋" panose="02010609060101010101" pitchFamily="49" charset="-122"/>
              </a:rPr>
              <a:t>用与非门构成的基本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19175"/>
                                        </p:tgtEl>
                                        <p:attrNameLst>
                                          <p:attrName>style.visibility</p:attrName>
                                        </p:attrNameLst>
                                      </p:cBhvr>
                                      <p:to>
                                        <p:strVal val="visible"/>
                                      </p:to>
                                    </p:set>
                                    <p:animEffect transition="in" filter="strips(downLeft)">
                                      <p:cBhvr>
                                        <p:cTn id="7" dur="500"/>
                                        <p:tgtEl>
                                          <p:spTgt spid="519175"/>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9181"/>
                                        </p:tgtEl>
                                        <p:attrNameLst>
                                          <p:attrName>style.visibility</p:attrName>
                                        </p:attrNameLst>
                                      </p:cBhvr>
                                      <p:to>
                                        <p:strVal val="visible"/>
                                      </p:to>
                                    </p:set>
                                    <p:animEffect transition="in" filter="wedge">
                                      <p:cBhvr>
                                        <p:cTn id="10" dur="500"/>
                                        <p:tgtEl>
                                          <p:spTgt spid="51918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19182"/>
                                        </p:tgtEl>
                                        <p:attrNameLst>
                                          <p:attrName>style.visibility</p:attrName>
                                        </p:attrNameLst>
                                      </p:cBhvr>
                                      <p:to>
                                        <p:strVal val="visible"/>
                                      </p:to>
                                    </p:set>
                                    <p:animEffect transition="in" filter="wedge">
                                      <p:cBhvr>
                                        <p:cTn id="13" dur="500"/>
                                        <p:tgtEl>
                                          <p:spTgt spid="5191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9216"/>
                                        </p:tgtEl>
                                        <p:attrNameLst>
                                          <p:attrName>style.visibility</p:attrName>
                                        </p:attrNameLst>
                                      </p:cBhvr>
                                      <p:to>
                                        <p:strVal val="visible"/>
                                      </p:to>
                                    </p:set>
                                    <p:animEffect transition="in" filter="blinds(horizontal)">
                                      <p:cBhvr>
                                        <p:cTn id="18" dur="500"/>
                                        <p:tgtEl>
                                          <p:spTgt spid="5192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519258"/>
                                        </p:tgtEl>
                                        <p:attrNameLst>
                                          <p:attrName>style.visibility</p:attrName>
                                        </p:attrNameLst>
                                      </p:cBhvr>
                                      <p:to>
                                        <p:strVal val="visible"/>
                                      </p:to>
                                    </p:set>
                                    <p:animEffect transition="in" filter="strips(upRight)">
                                      <p:cBhvr>
                                        <p:cTn id="23" dur="500"/>
                                        <p:tgtEl>
                                          <p:spTgt spid="519258"/>
                                        </p:tgtEl>
                                      </p:cBhvr>
                                    </p:animEffect>
                                  </p:childTnLst>
                                </p:cTn>
                              </p:par>
                              <p:par>
                                <p:cTn id="24" presetID="18" presetClass="entr" presetSubtype="6" fill="hold" nodeType="withEffect">
                                  <p:stCondLst>
                                    <p:cond delay="0"/>
                                  </p:stCondLst>
                                  <p:childTnLst>
                                    <p:set>
                                      <p:cBhvr>
                                        <p:cTn id="25" dur="1" fill="hold">
                                          <p:stCondLst>
                                            <p:cond delay="0"/>
                                          </p:stCondLst>
                                        </p:cTn>
                                        <p:tgtEl>
                                          <p:spTgt spid="519261"/>
                                        </p:tgtEl>
                                        <p:attrNameLst>
                                          <p:attrName>style.visibility</p:attrName>
                                        </p:attrNameLst>
                                      </p:cBhvr>
                                      <p:to>
                                        <p:strVal val="visible"/>
                                      </p:to>
                                    </p:set>
                                    <p:animEffect transition="in" filter="strips(downRight)">
                                      <p:cBhvr>
                                        <p:cTn id="26" dur="500"/>
                                        <p:tgtEl>
                                          <p:spTgt spid="5192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519183"/>
                                        </p:tgtEl>
                                        <p:attrNameLst>
                                          <p:attrName>style.visibility</p:attrName>
                                        </p:attrNameLst>
                                      </p:cBhvr>
                                      <p:to>
                                        <p:strVal val="visible"/>
                                      </p:to>
                                    </p:set>
                                    <p:animEffect transition="in" filter="wedge">
                                      <p:cBhvr>
                                        <p:cTn id="31" dur="500"/>
                                        <p:tgtEl>
                                          <p:spTgt spid="519183"/>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519184"/>
                                        </p:tgtEl>
                                        <p:attrNameLst>
                                          <p:attrName>style.visibility</p:attrName>
                                        </p:attrNameLst>
                                      </p:cBhvr>
                                      <p:to>
                                        <p:strVal val="visible"/>
                                      </p:to>
                                    </p:set>
                                    <p:animEffect transition="in" filter="wedge">
                                      <p:cBhvr>
                                        <p:cTn id="34" dur="500"/>
                                        <p:tgtEl>
                                          <p:spTgt spid="519184"/>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519176"/>
                                        </p:tgtEl>
                                        <p:attrNameLst>
                                          <p:attrName>style.visibility</p:attrName>
                                        </p:attrNameLst>
                                      </p:cBhvr>
                                      <p:to>
                                        <p:strVal val="visible"/>
                                      </p:to>
                                    </p:set>
                                    <p:animEffect transition="in" filter="strips(downLeft)">
                                      <p:cBhvr>
                                        <p:cTn id="37" dur="500"/>
                                        <p:tgtEl>
                                          <p:spTgt spid="5191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19217"/>
                                        </p:tgtEl>
                                        <p:attrNameLst>
                                          <p:attrName>style.visibility</p:attrName>
                                        </p:attrNameLst>
                                      </p:cBhvr>
                                      <p:to>
                                        <p:strVal val="visible"/>
                                      </p:to>
                                    </p:set>
                                    <p:animEffect transition="in" filter="slide(fromBottom)">
                                      <p:cBhvr>
                                        <p:cTn id="42" dur="500"/>
                                        <p:tgtEl>
                                          <p:spTgt spid="5192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19185"/>
                                        </p:tgtEl>
                                        <p:attrNameLst>
                                          <p:attrName>style.visibility</p:attrName>
                                        </p:attrNameLst>
                                      </p:cBhvr>
                                      <p:to>
                                        <p:strVal val="visible"/>
                                      </p:to>
                                    </p:set>
                                    <p:animEffect transition="in" filter="strips(downRight)">
                                      <p:cBhvr>
                                        <p:cTn id="47" dur="500"/>
                                        <p:tgtEl>
                                          <p:spTgt spid="519185"/>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519186"/>
                                        </p:tgtEl>
                                        <p:attrNameLst>
                                          <p:attrName>style.visibility</p:attrName>
                                        </p:attrNameLst>
                                      </p:cBhvr>
                                      <p:to>
                                        <p:strVal val="visible"/>
                                      </p:to>
                                    </p:set>
                                    <p:animEffect transition="in" filter="strips(downRight)">
                                      <p:cBhvr>
                                        <p:cTn id="50" dur="500"/>
                                        <p:tgtEl>
                                          <p:spTgt spid="51918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519187"/>
                                        </p:tgtEl>
                                        <p:attrNameLst>
                                          <p:attrName>style.visibility</p:attrName>
                                        </p:attrNameLst>
                                      </p:cBhvr>
                                      <p:to>
                                        <p:strVal val="visible"/>
                                      </p:to>
                                    </p:set>
                                    <p:animEffect transition="in" filter="wedge">
                                      <p:cBhvr>
                                        <p:cTn id="55" dur="500"/>
                                        <p:tgtEl>
                                          <p:spTgt spid="519187"/>
                                        </p:tgtEl>
                                      </p:cBhvr>
                                    </p:animEffect>
                                  </p:childTnLst>
                                </p:cTn>
                              </p:par>
                              <p:par>
                                <p:cTn id="56" presetID="20" presetClass="entr" presetSubtype="0" fill="hold" grpId="0" nodeType="withEffect">
                                  <p:stCondLst>
                                    <p:cond delay="0"/>
                                  </p:stCondLst>
                                  <p:childTnLst>
                                    <p:set>
                                      <p:cBhvr>
                                        <p:cTn id="57" dur="1" fill="hold">
                                          <p:stCondLst>
                                            <p:cond delay="0"/>
                                          </p:stCondLst>
                                        </p:cTn>
                                        <p:tgtEl>
                                          <p:spTgt spid="519188"/>
                                        </p:tgtEl>
                                        <p:attrNameLst>
                                          <p:attrName>style.visibility</p:attrName>
                                        </p:attrNameLst>
                                      </p:cBhvr>
                                      <p:to>
                                        <p:strVal val="visible"/>
                                      </p:to>
                                    </p:set>
                                    <p:animEffect transition="in" filter="wedge">
                                      <p:cBhvr>
                                        <p:cTn id="58" dur="500"/>
                                        <p:tgtEl>
                                          <p:spTgt spid="519188"/>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519177"/>
                                        </p:tgtEl>
                                        <p:attrNameLst>
                                          <p:attrName>style.visibility</p:attrName>
                                        </p:attrNameLst>
                                      </p:cBhvr>
                                      <p:to>
                                        <p:strVal val="visible"/>
                                      </p:to>
                                    </p:set>
                                    <p:animEffect transition="in" filter="strips(downLeft)">
                                      <p:cBhvr>
                                        <p:cTn id="61" dur="500"/>
                                        <p:tgtEl>
                                          <p:spTgt spid="51917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19218"/>
                                        </p:tgtEl>
                                        <p:attrNameLst>
                                          <p:attrName>style.visibility</p:attrName>
                                        </p:attrNameLst>
                                      </p:cBhvr>
                                      <p:to>
                                        <p:strVal val="visible"/>
                                      </p:to>
                                    </p:set>
                                    <p:animEffect transition="in" filter="blinds(horizontal)">
                                      <p:cBhvr>
                                        <p:cTn id="66" dur="500"/>
                                        <p:tgtEl>
                                          <p:spTgt spid="51921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519189"/>
                                        </p:tgtEl>
                                        <p:attrNameLst>
                                          <p:attrName>style.visibility</p:attrName>
                                        </p:attrNameLst>
                                      </p:cBhvr>
                                      <p:to>
                                        <p:strVal val="visible"/>
                                      </p:to>
                                    </p:set>
                                    <p:animEffect transition="in" filter="strips(downRight)">
                                      <p:cBhvr>
                                        <p:cTn id="71" dur="500"/>
                                        <p:tgtEl>
                                          <p:spTgt spid="519189"/>
                                        </p:tgtEl>
                                      </p:cBhvr>
                                    </p:animEffect>
                                  </p:childTnLst>
                                </p:cTn>
                              </p:par>
                              <p:par>
                                <p:cTn id="72" presetID="18" presetClass="entr" presetSubtype="6" fill="hold" grpId="0" nodeType="withEffect">
                                  <p:stCondLst>
                                    <p:cond delay="0"/>
                                  </p:stCondLst>
                                  <p:childTnLst>
                                    <p:set>
                                      <p:cBhvr>
                                        <p:cTn id="73" dur="1" fill="hold">
                                          <p:stCondLst>
                                            <p:cond delay="0"/>
                                          </p:stCondLst>
                                        </p:cTn>
                                        <p:tgtEl>
                                          <p:spTgt spid="519190"/>
                                        </p:tgtEl>
                                        <p:attrNameLst>
                                          <p:attrName>style.visibility</p:attrName>
                                        </p:attrNameLst>
                                      </p:cBhvr>
                                      <p:to>
                                        <p:strVal val="visible"/>
                                      </p:to>
                                    </p:set>
                                    <p:animEffect transition="in" filter="strips(downRight)">
                                      <p:cBhvr>
                                        <p:cTn id="74" dur="500"/>
                                        <p:tgtEl>
                                          <p:spTgt spid="51919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0" presetClass="entr" presetSubtype="0" fill="hold" grpId="0" nodeType="clickEffect">
                                  <p:stCondLst>
                                    <p:cond delay="0"/>
                                  </p:stCondLst>
                                  <p:childTnLst>
                                    <p:set>
                                      <p:cBhvr>
                                        <p:cTn id="78" dur="1" fill="hold">
                                          <p:stCondLst>
                                            <p:cond delay="0"/>
                                          </p:stCondLst>
                                        </p:cTn>
                                        <p:tgtEl>
                                          <p:spTgt spid="519191"/>
                                        </p:tgtEl>
                                        <p:attrNameLst>
                                          <p:attrName>style.visibility</p:attrName>
                                        </p:attrNameLst>
                                      </p:cBhvr>
                                      <p:to>
                                        <p:strVal val="visible"/>
                                      </p:to>
                                    </p:set>
                                    <p:animEffect transition="in" filter="wedge">
                                      <p:cBhvr>
                                        <p:cTn id="79" dur="500"/>
                                        <p:tgtEl>
                                          <p:spTgt spid="519191"/>
                                        </p:tgtEl>
                                      </p:cBhvr>
                                    </p:animEffect>
                                  </p:childTnLst>
                                </p:cTn>
                              </p:par>
                              <p:par>
                                <p:cTn id="80" presetID="20" presetClass="entr" presetSubtype="0" fill="hold" grpId="0" nodeType="withEffect">
                                  <p:stCondLst>
                                    <p:cond delay="0"/>
                                  </p:stCondLst>
                                  <p:childTnLst>
                                    <p:set>
                                      <p:cBhvr>
                                        <p:cTn id="81" dur="1" fill="hold">
                                          <p:stCondLst>
                                            <p:cond delay="0"/>
                                          </p:stCondLst>
                                        </p:cTn>
                                        <p:tgtEl>
                                          <p:spTgt spid="519192"/>
                                        </p:tgtEl>
                                        <p:attrNameLst>
                                          <p:attrName>style.visibility</p:attrName>
                                        </p:attrNameLst>
                                      </p:cBhvr>
                                      <p:to>
                                        <p:strVal val="visible"/>
                                      </p:to>
                                    </p:set>
                                    <p:animEffect transition="in" filter="wedge">
                                      <p:cBhvr>
                                        <p:cTn id="82" dur="500"/>
                                        <p:tgtEl>
                                          <p:spTgt spid="519192"/>
                                        </p:tgtEl>
                                      </p:cBhvr>
                                    </p:animEffect>
                                  </p:childTnLst>
                                </p:cTn>
                              </p:par>
                              <p:par>
                                <p:cTn id="83" presetID="18" presetClass="entr" presetSubtype="12" fill="hold" grpId="0" nodeType="withEffect">
                                  <p:stCondLst>
                                    <p:cond delay="0"/>
                                  </p:stCondLst>
                                  <p:childTnLst>
                                    <p:set>
                                      <p:cBhvr>
                                        <p:cTn id="84" dur="1" fill="hold">
                                          <p:stCondLst>
                                            <p:cond delay="0"/>
                                          </p:stCondLst>
                                        </p:cTn>
                                        <p:tgtEl>
                                          <p:spTgt spid="519178"/>
                                        </p:tgtEl>
                                        <p:attrNameLst>
                                          <p:attrName>style.visibility</p:attrName>
                                        </p:attrNameLst>
                                      </p:cBhvr>
                                      <p:to>
                                        <p:strVal val="visible"/>
                                      </p:to>
                                    </p:set>
                                    <p:animEffect transition="in" filter="strips(downLeft)">
                                      <p:cBhvr>
                                        <p:cTn id="85" dur="500"/>
                                        <p:tgtEl>
                                          <p:spTgt spid="51917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519219"/>
                                        </p:tgtEl>
                                        <p:attrNameLst>
                                          <p:attrName>style.visibility</p:attrName>
                                        </p:attrNameLst>
                                      </p:cBhvr>
                                      <p:to>
                                        <p:strVal val="visible"/>
                                      </p:to>
                                    </p:set>
                                    <p:animEffect transition="in" filter="slide(fromBottom)">
                                      <p:cBhvr>
                                        <p:cTn id="90" dur="500"/>
                                        <p:tgtEl>
                                          <p:spTgt spid="51921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519193"/>
                                        </p:tgtEl>
                                        <p:attrNameLst>
                                          <p:attrName>style.visibility</p:attrName>
                                        </p:attrNameLst>
                                      </p:cBhvr>
                                      <p:to>
                                        <p:strVal val="visible"/>
                                      </p:to>
                                    </p:set>
                                    <p:animEffect transition="in" filter="strips(downRight)">
                                      <p:cBhvr>
                                        <p:cTn id="95" dur="500"/>
                                        <p:tgtEl>
                                          <p:spTgt spid="519193"/>
                                        </p:tgtEl>
                                      </p:cBhvr>
                                    </p:animEffect>
                                  </p:childTnLst>
                                </p:cTn>
                              </p:par>
                              <p:par>
                                <p:cTn id="96" presetID="18" presetClass="entr" presetSubtype="6" fill="hold" grpId="0" nodeType="withEffect">
                                  <p:stCondLst>
                                    <p:cond delay="0"/>
                                  </p:stCondLst>
                                  <p:childTnLst>
                                    <p:set>
                                      <p:cBhvr>
                                        <p:cTn id="97" dur="1" fill="hold">
                                          <p:stCondLst>
                                            <p:cond delay="0"/>
                                          </p:stCondLst>
                                        </p:cTn>
                                        <p:tgtEl>
                                          <p:spTgt spid="519194"/>
                                        </p:tgtEl>
                                        <p:attrNameLst>
                                          <p:attrName>style.visibility</p:attrName>
                                        </p:attrNameLst>
                                      </p:cBhvr>
                                      <p:to>
                                        <p:strVal val="visible"/>
                                      </p:to>
                                    </p:set>
                                    <p:animEffect transition="in" filter="strips(downRight)">
                                      <p:cBhvr>
                                        <p:cTn id="98" dur="500"/>
                                        <p:tgtEl>
                                          <p:spTgt spid="51919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0" presetClass="entr" presetSubtype="0" fill="hold" grpId="0" nodeType="clickEffect">
                                  <p:stCondLst>
                                    <p:cond delay="0"/>
                                  </p:stCondLst>
                                  <p:childTnLst>
                                    <p:set>
                                      <p:cBhvr>
                                        <p:cTn id="102" dur="1" fill="hold">
                                          <p:stCondLst>
                                            <p:cond delay="0"/>
                                          </p:stCondLst>
                                        </p:cTn>
                                        <p:tgtEl>
                                          <p:spTgt spid="519195"/>
                                        </p:tgtEl>
                                        <p:attrNameLst>
                                          <p:attrName>style.visibility</p:attrName>
                                        </p:attrNameLst>
                                      </p:cBhvr>
                                      <p:to>
                                        <p:strVal val="visible"/>
                                      </p:to>
                                    </p:set>
                                    <p:animEffect transition="in" filter="wedge">
                                      <p:cBhvr>
                                        <p:cTn id="103" dur="500"/>
                                        <p:tgtEl>
                                          <p:spTgt spid="519195"/>
                                        </p:tgtEl>
                                      </p:cBhvr>
                                    </p:animEffect>
                                  </p:childTnLst>
                                </p:cTn>
                              </p:par>
                              <p:par>
                                <p:cTn id="104" presetID="20" presetClass="entr" presetSubtype="0" fill="hold" grpId="0" nodeType="withEffect">
                                  <p:stCondLst>
                                    <p:cond delay="0"/>
                                  </p:stCondLst>
                                  <p:childTnLst>
                                    <p:set>
                                      <p:cBhvr>
                                        <p:cTn id="105" dur="1" fill="hold">
                                          <p:stCondLst>
                                            <p:cond delay="0"/>
                                          </p:stCondLst>
                                        </p:cTn>
                                        <p:tgtEl>
                                          <p:spTgt spid="519196"/>
                                        </p:tgtEl>
                                        <p:attrNameLst>
                                          <p:attrName>style.visibility</p:attrName>
                                        </p:attrNameLst>
                                      </p:cBhvr>
                                      <p:to>
                                        <p:strVal val="visible"/>
                                      </p:to>
                                    </p:set>
                                    <p:animEffect transition="in" filter="wedge">
                                      <p:cBhvr>
                                        <p:cTn id="106" dur="500"/>
                                        <p:tgtEl>
                                          <p:spTgt spid="519196"/>
                                        </p:tgtEl>
                                      </p:cBhvr>
                                    </p:animEffect>
                                  </p:childTnLst>
                                </p:cTn>
                              </p:par>
                              <p:par>
                                <p:cTn id="107" presetID="18" presetClass="entr" presetSubtype="12" fill="hold" grpId="0" nodeType="withEffect">
                                  <p:stCondLst>
                                    <p:cond delay="0"/>
                                  </p:stCondLst>
                                  <p:childTnLst>
                                    <p:set>
                                      <p:cBhvr>
                                        <p:cTn id="108" dur="1" fill="hold">
                                          <p:stCondLst>
                                            <p:cond delay="0"/>
                                          </p:stCondLst>
                                        </p:cTn>
                                        <p:tgtEl>
                                          <p:spTgt spid="519179"/>
                                        </p:tgtEl>
                                        <p:attrNameLst>
                                          <p:attrName>style.visibility</p:attrName>
                                        </p:attrNameLst>
                                      </p:cBhvr>
                                      <p:to>
                                        <p:strVal val="visible"/>
                                      </p:to>
                                    </p:set>
                                    <p:animEffect transition="in" filter="strips(downLeft)">
                                      <p:cBhvr>
                                        <p:cTn id="109" dur="500"/>
                                        <p:tgtEl>
                                          <p:spTgt spid="51917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519220"/>
                                        </p:tgtEl>
                                        <p:attrNameLst>
                                          <p:attrName>style.visibility</p:attrName>
                                        </p:attrNameLst>
                                      </p:cBhvr>
                                      <p:to>
                                        <p:strVal val="visible"/>
                                      </p:to>
                                    </p:set>
                                    <p:animEffect transition="in" filter="blinds(horizontal)">
                                      <p:cBhvr>
                                        <p:cTn id="114" dur="500"/>
                                        <p:tgtEl>
                                          <p:spTgt spid="51922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8" presetClass="entr" presetSubtype="6" fill="hold" nodeType="clickEffect">
                                  <p:stCondLst>
                                    <p:cond delay="0"/>
                                  </p:stCondLst>
                                  <p:childTnLst>
                                    <p:set>
                                      <p:cBhvr>
                                        <p:cTn id="118" dur="1" fill="hold">
                                          <p:stCondLst>
                                            <p:cond delay="0"/>
                                          </p:stCondLst>
                                        </p:cTn>
                                        <p:tgtEl>
                                          <p:spTgt spid="519264"/>
                                        </p:tgtEl>
                                        <p:attrNameLst>
                                          <p:attrName>style.visibility</p:attrName>
                                        </p:attrNameLst>
                                      </p:cBhvr>
                                      <p:to>
                                        <p:strVal val="visible"/>
                                      </p:to>
                                    </p:set>
                                    <p:animEffect transition="in" filter="strips(downRight)">
                                      <p:cBhvr>
                                        <p:cTn id="119" dur="500"/>
                                        <p:tgtEl>
                                          <p:spTgt spid="519264"/>
                                        </p:tgtEl>
                                      </p:cBhvr>
                                    </p:animEffect>
                                  </p:childTnLst>
                                </p:cTn>
                              </p:par>
                              <p:par>
                                <p:cTn id="120" presetID="18" presetClass="entr" presetSubtype="3" fill="hold" nodeType="withEffect">
                                  <p:stCondLst>
                                    <p:cond delay="0"/>
                                  </p:stCondLst>
                                  <p:childTnLst>
                                    <p:set>
                                      <p:cBhvr>
                                        <p:cTn id="121" dur="1" fill="hold">
                                          <p:stCondLst>
                                            <p:cond delay="0"/>
                                          </p:stCondLst>
                                        </p:cTn>
                                        <p:tgtEl>
                                          <p:spTgt spid="519197"/>
                                        </p:tgtEl>
                                        <p:attrNameLst>
                                          <p:attrName>style.visibility</p:attrName>
                                        </p:attrNameLst>
                                      </p:cBhvr>
                                      <p:to>
                                        <p:strVal val="visible"/>
                                      </p:to>
                                    </p:set>
                                    <p:animEffect transition="in" filter="strips(upRight)">
                                      <p:cBhvr>
                                        <p:cTn id="122" dur="500"/>
                                        <p:tgtEl>
                                          <p:spTgt spid="51919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0" presetClass="entr" presetSubtype="0" fill="hold" grpId="0" nodeType="clickEffect">
                                  <p:stCondLst>
                                    <p:cond delay="0"/>
                                  </p:stCondLst>
                                  <p:childTnLst>
                                    <p:set>
                                      <p:cBhvr>
                                        <p:cTn id="126" dur="1" fill="hold">
                                          <p:stCondLst>
                                            <p:cond delay="0"/>
                                          </p:stCondLst>
                                        </p:cTn>
                                        <p:tgtEl>
                                          <p:spTgt spid="519200"/>
                                        </p:tgtEl>
                                        <p:attrNameLst>
                                          <p:attrName>style.visibility</p:attrName>
                                        </p:attrNameLst>
                                      </p:cBhvr>
                                      <p:to>
                                        <p:strVal val="visible"/>
                                      </p:to>
                                    </p:set>
                                    <p:animEffect transition="in" filter="wedge">
                                      <p:cBhvr>
                                        <p:cTn id="127" dur="500"/>
                                        <p:tgtEl>
                                          <p:spTgt spid="519200"/>
                                        </p:tgtEl>
                                      </p:cBhvr>
                                    </p:animEffect>
                                  </p:childTnLst>
                                </p:cTn>
                              </p:par>
                              <p:par>
                                <p:cTn id="128" presetID="20" presetClass="entr" presetSubtype="0" fill="hold" grpId="0" nodeType="withEffect">
                                  <p:stCondLst>
                                    <p:cond delay="0"/>
                                  </p:stCondLst>
                                  <p:childTnLst>
                                    <p:set>
                                      <p:cBhvr>
                                        <p:cTn id="129" dur="1" fill="hold">
                                          <p:stCondLst>
                                            <p:cond delay="0"/>
                                          </p:stCondLst>
                                        </p:cTn>
                                        <p:tgtEl>
                                          <p:spTgt spid="519201"/>
                                        </p:tgtEl>
                                        <p:attrNameLst>
                                          <p:attrName>style.visibility</p:attrName>
                                        </p:attrNameLst>
                                      </p:cBhvr>
                                      <p:to>
                                        <p:strVal val="visible"/>
                                      </p:to>
                                    </p:set>
                                    <p:animEffect transition="in" filter="wedge">
                                      <p:cBhvr>
                                        <p:cTn id="130" dur="500"/>
                                        <p:tgtEl>
                                          <p:spTgt spid="519201"/>
                                        </p:tgtEl>
                                      </p:cBhvr>
                                    </p:animEffect>
                                  </p:childTnLst>
                                </p:cTn>
                              </p:par>
                              <p:par>
                                <p:cTn id="131" presetID="18" presetClass="entr" presetSubtype="12" fill="hold" grpId="0" nodeType="withEffect">
                                  <p:stCondLst>
                                    <p:cond delay="0"/>
                                  </p:stCondLst>
                                  <p:childTnLst>
                                    <p:set>
                                      <p:cBhvr>
                                        <p:cTn id="132" dur="1" fill="hold">
                                          <p:stCondLst>
                                            <p:cond delay="0"/>
                                          </p:stCondLst>
                                        </p:cTn>
                                        <p:tgtEl>
                                          <p:spTgt spid="519180"/>
                                        </p:tgtEl>
                                        <p:attrNameLst>
                                          <p:attrName>style.visibility</p:attrName>
                                        </p:attrNameLst>
                                      </p:cBhvr>
                                      <p:to>
                                        <p:strVal val="visible"/>
                                      </p:to>
                                    </p:set>
                                    <p:animEffect transition="in" filter="strips(downLeft)">
                                      <p:cBhvr>
                                        <p:cTn id="133" dur="500"/>
                                        <p:tgtEl>
                                          <p:spTgt spid="51918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4" fill="hold" grpId="0" nodeType="clickEffect">
                                  <p:stCondLst>
                                    <p:cond delay="0"/>
                                  </p:stCondLst>
                                  <p:childTnLst>
                                    <p:set>
                                      <p:cBhvr>
                                        <p:cTn id="137" dur="1" fill="hold">
                                          <p:stCondLst>
                                            <p:cond delay="0"/>
                                          </p:stCondLst>
                                        </p:cTn>
                                        <p:tgtEl>
                                          <p:spTgt spid="519221"/>
                                        </p:tgtEl>
                                        <p:attrNameLst>
                                          <p:attrName>style.visibility</p:attrName>
                                        </p:attrNameLst>
                                      </p:cBhvr>
                                      <p:to>
                                        <p:strVal val="visible"/>
                                      </p:to>
                                    </p:set>
                                    <p:animEffect transition="in" filter="slide(fromBottom)">
                                      <p:cBhvr>
                                        <p:cTn id="138" dur="500"/>
                                        <p:tgtEl>
                                          <p:spTgt spid="519221"/>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8" presetClass="entr" presetSubtype="6" fill="hold" grpId="0" nodeType="clickEffect">
                                  <p:stCondLst>
                                    <p:cond delay="0"/>
                                  </p:stCondLst>
                                  <p:childTnLst>
                                    <p:set>
                                      <p:cBhvr>
                                        <p:cTn id="142" dur="1" fill="hold">
                                          <p:stCondLst>
                                            <p:cond delay="0"/>
                                          </p:stCondLst>
                                        </p:cTn>
                                        <p:tgtEl>
                                          <p:spTgt spid="519211"/>
                                        </p:tgtEl>
                                        <p:attrNameLst>
                                          <p:attrName>style.visibility</p:attrName>
                                        </p:attrNameLst>
                                      </p:cBhvr>
                                      <p:to>
                                        <p:strVal val="visible"/>
                                      </p:to>
                                    </p:set>
                                    <p:animEffect transition="in" filter="strips(downRight)">
                                      <p:cBhvr>
                                        <p:cTn id="143" dur="500"/>
                                        <p:tgtEl>
                                          <p:spTgt spid="519211"/>
                                        </p:tgtEl>
                                      </p:cBhvr>
                                    </p:animEffect>
                                  </p:childTnLst>
                                </p:cTn>
                              </p:par>
                              <p:par>
                                <p:cTn id="144" presetID="18" presetClass="entr" presetSubtype="6" fill="hold" grpId="0" nodeType="withEffect">
                                  <p:stCondLst>
                                    <p:cond delay="0"/>
                                  </p:stCondLst>
                                  <p:childTnLst>
                                    <p:set>
                                      <p:cBhvr>
                                        <p:cTn id="145" dur="1" fill="hold">
                                          <p:stCondLst>
                                            <p:cond delay="0"/>
                                          </p:stCondLst>
                                        </p:cTn>
                                        <p:tgtEl>
                                          <p:spTgt spid="519212"/>
                                        </p:tgtEl>
                                        <p:attrNameLst>
                                          <p:attrName>style.visibility</p:attrName>
                                        </p:attrNameLst>
                                      </p:cBhvr>
                                      <p:to>
                                        <p:strVal val="visible"/>
                                      </p:to>
                                    </p:set>
                                    <p:animEffect transition="in" filter="strips(downRight)">
                                      <p:cBhvr>
                                        <p:cTn id="146" dur="500"/>
                                        <p:tgtEl>
                                          <p:spTgt spid="519212"/>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0" presetClass="entr" presetSubtype="0" fill="hold" grpId="0" nodeType="clickEffect">
                                  <p:stCondLst>
                                    <p:cond delay="0"/>
                                  </p:stCondLst>
                                  <p:childTnLst>
                                    <p:set>
                                      <p:cBhvr>
                                        <p:cTn id="150" dur="1" fill="hold">
                                          <p:stCondLst>
                                            <p:cond delay="0"/>
                                          </p:stCondLst>
                                        </p:cTn>
                                        <p:tgtEl>
                                          <p:spTgt spid="519205"/>
                                        </p:tgtEl>
                                        <p:attrNameLst>
                                          <p:attrName>style.visibility</p:attrName>
                                        </p:attrNameLst>
                                      </p:cBhvr>
                                      <p:to>
                                        <p:strVal val="visible"/>
                                      </p:to>
                                    </p:set>
                                    <p:animEffect transition="in" filter="wedge">
                                      <p:cBhvr>
                                        <p:cTn id="151" dur="500"/>
                                        <p:tgtEl>
                                          <p:spTgt spid="519205"/>
                                        </p:tgtEl>
                                      </p:cBhvr>
                                    </p:animEffect>
                                  </p:childTnLst>
                                </p:cTn>
                              </p:par>
                              <p:par>
                                <p:cTn id="152" presetID="20" presetClass="entr" presetSubtype="0" fill="hold" grpId="0" nodeType="withEffect">
                                  <p:stCondLst>
                                    <p:cond delay="0"/>
                                  </p:stCondLst>
                                  <p:childTnLst>
                                    <p:set>
                                      <p:cBhvr>
                                        <p:cTn id="153" dur="1" fill="hold">
                                          <p:stCondLst>
                                            <p:cond delay="0"/>
                                          </p:stCondLst>
                                        </p:cTn>
                                        <p:tgtEl>
                                          <p:spTgt spid="519206"/>
                                        </p:tgtEl>
                                        <p:attrNameLst>
                                          <p:attrName>style.visibility</p:attrName>
                                        </p:attrNameLst>
                                      </p:cBhvr>
                                      <p:to>
                                        <p:strVal val="visible"/>
                                      </p:to>
                                    </p:set>
                                    <p:animEffect transition="in" filter="wedge">
                                      <p:cBhvr>
                                        <p:cTn id="154" dur="500"/>
                                        <p:tgtEl>
                                          <p:spTgt spid="519206"/>
                                        </p:tgtEl>
                                      </p:cBhvr>
                                    </p:animEffect>
                                  </p:childTnLst>
                                </p:cTn>
                              </p:par>
                              <p:par>
                                <p:cTn id="155" presetID="18" presetClass="entr" presetSubtype="12" fill="hold" grpId="0" nodeType="withEffect">
                                  <p:stCondLst>
                                    <p:cond delay="0"/>
                                  </p:stCondLst>
                                  <p:childTnLst>
                                    <p:set>
                                      <p:cBhvr>
                                        <p:cTn id="156" dur="1" fill="hold">
                                          <p:stCondLst>
                                            <p:cond delay="0"/>
                                          </p:stCondLst>
                                        </p:cTn>
                                        <p:tgtEl>
                                          <p:spTgt spid="519214"/>
                                        </p:tgtEl>
                                        <p:attrNameLst>
                                          <p:attrName>style.visibility</p:attrName>
                                        </p:attrNameLst>
                                      </p:cBhvr>
                                      <p:to>
                                        <p:strVal val="visible"/>
                                      </p:to>
                                    </p:set>
                                    <p:animEffect transition="in" filter="strips(downLeft)">
                                      <p:cBhvr>
                                        <p:cTn id="157" dur="500"/>
                                        <p:tgtEl>
                                          <p:spTgt spid="51921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8" presetClass="entr" presetSubtype="3" fill="hold" nodeType="clickEffect">
                                  <p:stCondLst>
                                    <p:cond delay="0"/>
                                  </p:stCondLst>
                                  <p:childTnLst>
                                    <p:set>
                                      <p:cBhvr>
                                        <p:cTn id="161" dur="1" fill="hold">
                                          <p:stCondLst>
                                            <p:cond delay="0"/>
                                          </p:stCondLst>
                                        </p:cTn>
                                        <p:tgtEl>
                                          <p:spTgt spid="519202"/>
                                        </p:tgtEl>
                                        <p:attrNameLst>
                                          <p:attrName>style.visibility</p:attrName>
                                        </p:attrNameLst>
                                      </p:cBhvr>
                                      <p:to>
                                        <p:strVal val="visible"/>
                                      </p:to>
                                    </p:set>
                                    <p:animEffect transition="in" filter="strips(upRight)">
                                      <p:cBhvr>
                                        <p:cTn id="162" dur="500"/>
                                        <p:tgtEl>
                                          <p:spTgt spid="519202"/>
                                        </p:tgtEl>
                                      </p:cBhvr>
                                    </p:animEffect>
                                  </p:childTnLst>
                                </p:cTn>
                              </p:par>
                              <p:par>
                                <p:cTn id="163" presetID="18" presetClass="entr" presetSubtype="6" fill="hold" grpId="0" nodeType="withEffect">
                                  <p:stCondLst>
                                    <p:cond delay="0"/>
                                  </p:stCondLst>
                                  <p:childTnLst>
                                    <p:set>
                                      <p:cBhvr>
                                        <p:cTn id="164" dur="1" fill="hold">
                                          <p:stCondLst>
                                            <p:cond delay="0"/>
                                          </p:stCondLst>
                                        </p:cTn>
                                        <p:tgtEl>
                                          <p:spTgt spid="519213"/>
                                        </p:tgtEl>
                                        <p:attrNameLst>
                                          <p:attrName>style.visibility</p:attrName>
                                        </p:attrNameLst>
                                      </p:cBhvr>
                                      <p:to>
                                        <p:strVal val="visible"/>
                                      </p:to>
                                    </p:set>
                                    <p:animEffect transition="in" filter="strips(downRight)">
                                      <p:cBhvr>
                                        <p:cTn id="165" dur="500"/>
                                        <p:tgtEl>
                                          <p:spTgt spid="51921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0" presetClass="entr" presetSubtype="0" fill="hold" grpId="0" nodeType="clickEffect">
                                  <p:stCondLst>
                                    <p:cond delay="0"/>
                                  </p:stCondLst>
                                  <p:childTnLst>
                                    <p:set>
                                      <p:cBhvr>
                                        <p:cTn id="169" dur="1" fill="hold">
                                          <p:stCondLst>
                                            <p:cond delay="0"/>
                                          </p:stCondLst>
                                        </p:cTn>
                                        <p:tgtEl>
                                          <p:spTgt spid="519281"/>
                                        </p:tgtEl>
                                        <p:attrNameLst>
                                          <p:attrName>style.visibility</p:attrName>
                                        </p:attrNameLst>
                                      </p:cBhvr>
                                      <p:to>
                                        <p:strVal val="visible"/>
                                      </p:to>
                                    </p:set>
                                    <p:animEffect transition="in" filter="wedge">
                                      <p:cBhvr>
                                        <p:cTn id="170" dur="500"/>
                                        <p:tgtEl>
                                          <p:spTgt spid="519281"/>
                                        </p:tgtEl>
                                      </p:cBhvr>
                                    </p:animEffect>
                                  </p:childTnLst>
                                </p:cTn>
                              </p:par>
                              <p:par>
                                <p:cTn id="171" presetID="18" presetClass="entr" presetSubtype="12" fill="hold" grpId="0" nodeType="withEffect">
                                  <p:stCondLst>
                                    <p:cond delay="0"/>
                                  </p:stCondLst>
                                  <p:childTnLst>
                                    <p:set>
                                      <p:cBhvr>
                                        <p:cTn id="172" dur="1" fill="hold">
                                          <p:stCondLst>
                                            <p:cond delay="0"/>
                                          </p:stCondLst>
                                        </p:cTn>
                                        <p:tgtEl>
                                          <p:spTgt spid="519284"/>
                                        </p:tgtEl>
                                        <p:attrNameLst>
                                          <p:attrName>style.visibility</p:attrName>
                                        </p:attrNameLst>
                                      </p:cBhvr>
                                      <p:to>
                                        <p:strVal val="visible"/>
                                      </p:to>
                                    </p:set>
                                    <p:animEffect transition="in" filter="strips(downLeft)">
                                      <p:cBhvr>
                                        <p:cTn id="173" dur="500"/>
                                        <p:tgtEl>
                                          <p:spTgt spid="519284"/>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8" fill="hold" nodeType="clickEffect">
                                  <p:stCondLst>
                                    <p:cond delay="0"/>
                                  </p:stCondLst>
                                  <p:childTnLst>
                                    <p:set>
                                      <p:cBhvr>
                                        <p:cTn id="177" dur="1" fill="hold">
                                          <p:stCondLst>
                                            <p:cond delay="0"/>
                                          </p:stCondLst>
                                        </p:cTn>
                                        <p:tgtEl>
                                          <p:spTgt spid="519314"/>
                                        </p:tgtEl>
                                        <p:attrNameLst>
                                          <p:attrName>style.visibility</p:attrName>
                                        </p:attrNameLst>
                                      </p:cBhvr>
                                      <p:to>
                                        <p:strVal val="visible"/>
                                      </p:to>
                                    </p:set>
                                    <p:animEffect transition="in" filter="wipe(left)">
                                      <p:cBhvr>
                                        <p:cTn id="178" dur="500"/>
                                        <p:tgtEl>
                                          <p:spTgt spid="519314"/>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519288"/>
                                        </p:tgtEl>
                                        <p:attrNameLst>
                                          <p:attrName>style.visibility</p:attrName>
                                        </p:attrNameLst>
                                      </p:cBhvr>
                                      <p:to>
                                        <p:strVal val="visible"/>
                                      </p:to>
                                    </p:set>
                                    <p:animEffect transition="in" filter="wipe(left)">
                                      <p:cBhvr>
                                        <p:cTn id="181" dur="500"/>
                                        <p:tgtEl>
                                          <p:spTgt spid="519288"/>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519271"/>
                                        </p:tgtEl>
                                        <p:attrNameLst>
                                          <p:attrName>style.visibility</p:attrName>
                                        </p:attrNameLst>
                                      </p:cBhvr>
                                      <p:to>
                                        <p:strVal val="visible"/>
                                      </p:to>
                                    </p:set>
                                    <p:animEffect transition="in" filter="box(in)">
                                      <p:cBhvr>
                                        <p:cTn id="184" dur="500"/>
                                        <p:tgtEl>
                                          <p:spTgt spid="519271"/>
                                        </p:tgtEl>
                                      </p:cBhvr>
                                    </p:animEffect>
                                  </p:childTnLst>
                                </p:cTn>
                              </p:par>
                              <p:par>
                                <p:cTn id="185" presetID="18" presetClass="entr" presetSubtype="12" fill="hold" grpId="0" nodeType="withEffect">
                                  <p:stCondLst>
                                    <p:cond delay="0"/>
                                  </p:stCondLst>
                                  <p:childTnLst>
                                    <p:set>
                                      <p:cBhvr>
                                        <p:cTn id="186" dur="1" fill="hold">
                                          <p:stCondLst>
                                            <p:cond delay="0"/>
                                          </p:stCondLst>
                                        </p:cTn>
                                        <p:tgtEl>
                                          <p:spTgt spid="519299"/>
                                        </p:tgtEl>
                                        <p:attrNameLst>
                                          <p:attrName>style.visibility</p:attrName>
                                        </p:attrNameLst>
                                      </p:cBhvr>
                                      <p:to>
                                        <p:strVal val="visible"/>
                                      </p:to>
                                    </p:set>
                                    <p:animEffect transition="in" filter="strips(downLeft)">
                                      <p:cBhvr>
                                        <p:cTn id="187" dur="500"/>
                                        <p:tgtEl>
                                          <p:spTgt spid="519299"/>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519297"/>
                                        </p:tgtEl>
                                        <p:attrNameLst>
                                          <p:attrName>style.visibility</p:attrName>
                                        </p:attrNameLst>
                                      </p:cBhvr>
                                      <p:to>
                                        <p:strVal val="visible"/>
                                      </p:to>
                                    </p:set>
                                    <p:animEffect transition="in" filter="wipe(left)">
                                      <p:cBhvr>
                                        <p:cTn id="192" dur="500"/>
                                        <p:tgtEl>
                                          <p:spTgt spid="519297"/>
                                        </p:tgtEl>
                                      </p:cBhvr>
                                    </p:animEffect>
                                  </p:childTnLst>
                                </p:cTn>
                              </p:par>
                              <p:par>
                                <p:cTn id="193" presetID="22" presetClass="entr" presetSubtype="8" fill="hold" grpId="0" nodeType="withEffect">
                                  <p:stCondLst>
                                    <p:cond delay="0"/>
                                  </p:stCondLst>
                                  <p:childTnLst>
                                    <p:set>
                                      <p:cBhvr>
                                        <p:cTn id="194" dur="1" fill="hold">
                                          <p:stCondLst>
                                            <p:cond delay="0"/>
                                          </p:stCondLst>
                                        </p:cTn>
                                        <p:tgtEl>
                                          <p:spTgt spid="519298"/>
                                        </p:tgtEl>
                                        <p:attrNameLst>
                                          <p:attrName>style.visibility</p:attrName>
                                        </p:attrNameLst>
                                      </p:cBhvr>
                                      <p:to>
                                        <p:strVal val="visible"/>
                                      </p:to>
                                    </p:set>
                                    <p:animEffect transition="in" filter="wipe(left)">
                                      <p:cBhvr>
                                        <p:cTn id="195" dur="500"/>
                                        <p:tgtEl>
                                          <p:spTgt spid="519298"/>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0" presetClass="entr" presetSubtype="0" fill="hold" grpId="0" nodeType="clickEffect">
                                  <p:stCondLst>
                                    <p:cond delay="0"/>
                                  </p:stCondLst>
                                  <p:childTnLst>
                                    <p:set>
                                      <p:cBhvr>
                                        <p:cTn id="199" dur="1" fill="hold">
                                          <p:stCondLst>
                                            <p:cond delay="0"/>
                                          </p:stCondLst>
                                        </p:cTn>
                                        <p:tgtEl>
                                          <p:spTgt spid="519306"/>
                                        </p:tgtEl>
                                        <p:attrNameLst>
                                          <p:attrName>style.visibility</p:attrName>
                                        </p:attrNameLst>
                                      </p:cBhvr>
                                      <p:to>
                                        <p:strVal val="visible"/>
                                      </p:to>
                                    </p:set>
                                    <p:animEffect transition="in" filter="wedge">
                                      <p:cBhvr>
                                        <p:cTn id="200" dur="500"/>
                                        <p:tgtEl>
                                          <p:spTgt spid="519306"/>
                                        </p:tgtEl>
                                      </p:cBhvr>
                                    </p:animEffect>
                                  </p:childTnLst>
                                </p:cTn>
                              </p:par>
                              <p:par>
                                <p:cTn id="201" presetID="18" presetClass="entr" presetSubtype="12" fill="hold" grpId="0" nodeType="withEffect">
                                  <p:stCondLst>
                                    <p:cond delay="0"/>
                                  </p:stCondLst>
                                  <p:childTnLst>
                                    <p:set>
                                      <p:cBhvr>
                                        <p:cTn id="202" dur="1" fill="hold">
                                          <p:stCondLst>
                                            <p:cond delay="0"/>
                                          </p:stCondLst>
                                        </p:cTn>
                                        <p:tgtEl>
                                          <p:spTgt spid="519305"/>
                                        </p:tgtEl>
                                        <p:attrNameLst>
                                          <p:attrName>style.visibility</p:attrName>
                                        </p:attrNameLst>
                                      </p:cBhvr>
                                      <p:to>
                                        <p:strVal val="visible"/>
                                      </p:to>
                                    </p:set>
                                    <p:animEffect transition="in" filter="strips(downLeft)">
                                      <p:cBhvr>
                                        <p:cTn id="203" dur="500"/>
                                        <p:tgtEl>
                                          <p:spTgt spid="519305"/>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519300"/>
                                        </p:tgtEl>
                                        <p:attrNameLst>
                                          <p:attrName>style.visibility</p:attrName>
                                        </p:attrNameLst>
                                      </p:cBhvr>
                                      <p:to>
                                        <p:strVal val="visible"/>
                                      </p:to>
                                    </p:set>
                                    <p:animEffect transition="in" filter="wipe(left)">
                                      <p:cBhvr>
                                        <p:cTn id="208" dur="500"/>
                                        <p:tgtEl>
                                          <p:spTgt spid="519300"/>
                                        </p:tgtEl>
                                      </p:cBhvr>
                                    </p:animEffect>
                                  </p:childTnLst>
                                </p:cTn>
                              </p:par>
                              <p:par>
                                <p:cTn id="209" presetID="22" presetClass="entr" presetSubtype="8" fill="hold" nodeType="withEffect">
                                  <p:stCondLst>
                                    <p:cond delay="0"/>
                                  </p:stCondLst>
                                  <p:childTnLst>
                                    <p:set>
                                      <p:cBhvr>
                                        <p:cTn id="210" dur="1" fill="hold">
                                          <p:stCondLst>
                                            <p:cond delay="0"/>
                                          </p:stCondLst>
                                        </p:cTn>
                                        <p:tgtEl>
                                          <p:spTgt spid="519315"/>
                                        </p:tgtEl>
                                        <p:attrNameLst>
                                          <p:attrName>style.visibility</p:attrName>
                                        </p:attrNameLst>
                                      </p:cBhvr>
                                      <p:to>
                                        <p:strVal val="visible"/>
                                      </p:to>
                                    </p:set>
                                    <p:animEffect transition="in" filter="wipe(left)">
                                      <p:cBhvr>
                                        <p:cTn id="211" dur="500"/>
                                        <p:tgtEl>
                                          <p:spTgt spid="519315"/>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0" presetClass="entr" presetSubtype="0" fill="hold" grpId="0" nodeType="clickEffect">
                                  <p:stCondLst>
                                    <p:cond delay="0"/>
                                  </p:stCondLst>
                                  <p:childTnLst>
                                    <p:set>
                                      <p:cBhvr>
                                        <p:cTn id="215" dur="1" fill="hold">
                                          <p:stCondLst>
                                            <p:cond delay="0"/>
                                          </p:stCondLst>
                                        </p:cTn>
                                        <p:tgtEl>
                                          <p:spTgt spid="519317"/>
                                        </p:tgtEl>
                                        <p:attrNameLst>
                                          <p:attrName>style.visibility</p:attrName>
                                        </p:attrNameLst>
                                      </p:cBhvr>
                                      <p:to>
                                        <p:strVal val="visible"/>
                                      </p:to>
                                    </p:set>
                                    <p:animEffect transition="in" filter="wedge">
                                      <p:cBhvr>
                                        <p:cTn id="216" dur="500"/>
                                        <p:tgtEl>
                                          <p:spTgt spid="519317"/>
                                        </p:tgtEl>
                                      </p:cBhvr>
                                    </p:animEffect>
                                  </p:childTnLst>
                                </p:cTn>
                              </p:par>
                              <p:par>
                                <p:cTn id="217" presetID="18" presetClass="entr" presetSubtype="12" fill="hold" grpId="0" nodeType="withEffect">
                                  <p:stCondLst>
                                    <p:cond delay="0"/>
                                  </p:stCondLst>
                                  <p:childTnLst>
                                    <p:set>
                                      <p:cBhvr>
                                        <p:cTn id="218" dur="1" fill="hold">
                                          <p:stCondLst>
                                            <p:cond delay="0"/>
                                          </p:stCondLst>
                                        </p:cTn>
                                        <p:tgtEl>
                                          <p:spTgt spid="519313"/>
                                        </p:tgtEl>
                                        <p:attrNameLst>
                                          <p:attrName>style.visibility</p:attrName>
                                        </p:attrNameLst>
                                      </p:cBhvr>
                                      <p:to>
                                        <p:strVal val="visible"/>
                                      </p:to>
                                    </p:set>
                                    <p:animEffect transition="in" filter="strips(downLeft)">
                                      <p:cBhvr>
                                        <p:cTn id="219" dur="500"/>
                                        <p:tgtEl>
                                          <p:spTgt spid="519313"/>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519310"/>
                                        </p:tgtEl>
                                        <p:attrNameLst>
                                          <p:attrName>style.visibility</p:attrName>
                                        </p:attrNameLst>
                                      </p:cBhvr>
                                      <p:to>
                                        <p:strVal val="visible"/>
                                      </p:to>
                                    </p:set>
                                    <p:animEffect transition="in" filter="wipe(left)">
                                      <p:cBhvr>
                                        <p:cTn id="224" dur="500"/>
                                        <p:tgtEl>
                                          <p:spTgt spid="519310"/>
                                        </p:tgtEl>
                                      </p:cBhvr>
                                    </p:animEffect>
                                  </p:childTnLst>
                                </p:cTn>
                              </p:par>
                              <p:par>
                                <p:cTn id="225" presetID="22" presetClass="entr" presetSubtype="8" fill="hold" nodeType="withEffect">
                                  <p:stCondLst>
                                    <p:cond delay="0"/>
                                  </p:stCondLst>
                                  <p:childTnLst>
                                    <p:set>
                                      <p:cBhvr>
                                        <p:cTn id="226" dur="1" fill="hold">
                                          <p:stCondLst>
                                            <p:cond delay="0"/>
                                          </p:stCondLst>
                                        </p:cTn>
                                        <p:tgtEl>
                                          <p:spTgt spid="519316"/>
                                        </p:tgtEl>
                                        <p:attrNameLst>
                                          <p:attrName>style.visibility</p:attrName>
                                        </p:attrNameLst>
                                      </p:cBhvr>
                                      <p:to>
                                        <p:strVal val="visible"/>
                                      </p:to>
                                    </p:set>
                                    <p:animEffect transition="in" filter="wipe(left)">
                                      <p:cBhvr>
                                        <p:cTn id="227" dur="500"/>
                                        <p:tgtEl>
                                          <p:spTgt spid="519316"/>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519207"/>
                                        </p:tgtEl>
                                        <p:attrNameLst>
                                          <p:attrName>style.visibility</p:attrName>
                                        </p:attrNameLst>
                                      </p:cBhvr>
                                      <p:to>
                                        <p:strVal val="visible"/>
                                      </p:to>
                                    </p:set>
                                    <p:animEffect transition="in" filter="wipe(left)">
                                      <p:cBhvr>
                                        <p:cTn id="232" dur="500"/>
                                        <p:tgtEl>
                                          <p:spTgt spid="519207"/>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519208"/>
                                        </p:tgtEl>
                                        <p:attrNameLst>
                                          <p:attrName>style.visibility</p:attrName>
                                        </p:attrNameLst>
                                      </p:cBhvr>
                                      <p:to>
                                        <p:strVal val="visible"/>
                                      </p:to>
                                    </p:set>
                                    <p:animEffect transition="in" filter="wipe(left)">
                                      <p:cBhvr>
                                        <p:cTn id="235" dur="500"/>
                                        <p:tgtEl>
                                          <p:spTgt spid="519208"/>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519209"/>
                                        </p:tgtEl>
                                        <p:attrNameLst>
                                          <p:attrName>style.visibility</p:attrName>
                                        </p:attrNameLst>
                                      </p:cBhvr>
                                      <p:to>
                                        <p:strVal val="visible"/>
                                      </p:to>
                                    </p:set>
                                    <p:animEffect transition="in" filter="wipe(left)">
                                      <p:cBhvr>
                                        <p:cTn id="238" dur="500"/>
                                        <p:tgtEl>
                                          <p:spTgt spid="519209"/>
                                        </p:tgtEl>
                                      </p:cBhvr>
                                    </p:animEffect>
                                  </p:childTnLst>
                                </p:cTn>
                              </p:par>
                              <p:par>
                                <p:cTn id="239" presetID="22" presetClass="entr" presetSubtype="8" fill="hold" grpId="0" nodeType="withEffect">
                                  <p:stCondLst>
                                    <p:cond delay="0"/>
                                  </p:stCondLst>
                                  <p:childTnLst>
                                    <p:set>
                                      <p:cBhvr>
                                        <p:cTn id="240" dur="1" fill="hold">
                                          <p:stCondLst>
                                            <p:cond delay="0"/>
                                          </p:stCondLst>
                                        </p:cTn>
                                        <p:tgtEl>
                                          <p:spTgt spid="519210"/>
                                        </p:tgtEl>
                                        <p:attrNameLst>
                                          <p:attrName>style.visibility</p:attrName>
                                        </p:attrNameLst>
                                      </p:cBhvr>
                                      <p:to>
                                        <p:strVal val="visible"/>
                                      </p:to>
                                    </p:set>
                                    <p:animEffect transition="in" filter="wipe(left)">
                                      <p:cBhvr>
                                        <p:cTn id="241" dur="500"/>
                                        <p:tgtEl>
                                          <p:spTgt spid="519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305" grpId="0" animBg="1"/>
      <p:bldP spid="519313" grpId="0" animBg="1"/>
      <p:bldP spid="519299" grpId="0" animBg="1"/>
      <p:bldP spid="519284" grpId="0" animBg="1"/>
      <p:bldP spid="519175" grpId="0" animBg="1"/>
      <p:bldP spid="519176" grpId="0" animBg="1"/>
      <p:bldP spid="519177" grpId="0" animBg="1"/>
      <p:bldP spid="519178" grpId="0" animBg="1"/>
      <p:bldP spid="519179" grpId="0" animBg="1"/>
      <p:bldP spid="519180" grpId="0" animBg="1"/>
      <p:bldP spid="519181" grpId="0" animBg="1" autoUpdateAnimBg="0"/>
      <p:bldP spid="519182" grpId="0" animBg="1" autoUpdateAnimBg="0"/>
      <p:bldP spid="519183" grpId="0" animBg="1" autoUpdateAnimBg="0"/>
      <p:bldP spid="519184" grpId="0" animBg="1" autoUpdateAnimBg="0"/>
      <p:bldP spid="519185" grpId="0" animBg="1"/>
      <p:bldP spid="519186" grpId="0" animBg="1"/>
      <p:bldP spid="519187" grpId="0" animBg="1" autoUpdateAnimBg="0"/>
      <p:bldP spid="519188" grpId="0" animBg="1" autoUpdateAnimBg="0"/>
      <p:bldP spid="519189" grpId="0" animBg="1"/>
      <p:bldP spid="519190" grpId="0" animBg="1"/>
      <p:bldP spid="519191" grpId="0" animBg="1" autoUpdateAnimBg="0"/>
      <p:bldP spid="519192" grpId="0" animBg="1" autoUpdateAnimBg="0"/>
      <p:bldP spid="519193" grpId="0" animBg="1"/>
      <p:bldP spid="519194" grpId="0" animBg="1"/>
      <p:bldP spid="519195" grpId="0" animBg="1" autoUpdateAnimBg="0"/>
      <p:bldP spid="519196" grpId="0" animBg="1" autoUpdateAnimBg="0"/>
      <p:bldP spid="519200" grpId="0" animBg="1" autoUpdateAnimBg="0"/>
      <p:bldP spid="519201" grpId="0" animBg="1" autoUpdateAnimBg="0"/>
      <p:bldP spid="519205" grpId="0" animBg="1" autoUpdateAnimBg="0"/>
      <p:bldP spid="519206" grpId="0" animBg="1" autoUpdateAnimBg="0"/>
      <p:bldP spid="519207" grpId="0" animBg="1"/>
      <p:bldP spid="519208" grpId="0" animBg="1"/>
      <p:bldP spid="519209" grpId="0"/>
      <p:bldP spid="519210" grpId="0" animBg="1"/>
      <p:bldP spid="519211" grpId="0" animBg="1"/>
      <p:bldP spid="519212" grpId="0" animBg="1"/>
      <p:bldP spid="519213" grpId="0" animBg="1"/>
      <p:bldP spid="519214" grpId="0" animBg="1"/>
      <p:bldP spid="519216" grpId="0" autoUpdateAnimBg="0"/>
      <p:bldP spid="519217" grpId="0" autoUpdateAnimBg="0"/>
      <p:bldP spid="519218" grpId="0" autoUpdateAnimBg="0"/>
      <p:bldP spid="519219" grpId="0" autoUpdateAnimBg="0"/>
      <p:bldP spid="519220" grpId="0" autoUpdateAnimBg="0"/>
      <p:bldP spid="519221" grpId="0" autoUpdateAnimBg="0"/>
      <p:bldP spid="519271" grpId="0" animBg="1"/>
      <p:bldP spid="519281" grpId="0" animBg="1" autoUpdateAnimBg="0"/>
      <p:bldP spid="519288" grpId="0" animBg="1"/>
      <p:bldP spid="519297" grpId="0" animBg="1"/>
      <p:bldP spid="519298" grpId="0" animBg="1"/>
      <p:bldP spid="519306" grpId="0" animBg="1" autoUpdateAnimBg="0"/>
      <p:bldP spid="519310" grpId="0" animBg="1"/>
      <p:bldP spid="5193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a:spLocks noChangeArrowheads="1"/>
          </p:cNvSpPr>
          <p:nvPr/>
        </p:nvSpPr>
        <p:spPr bwMode="auto">
          <a:xfrm>
            <a:off x="1150938" y="1196975"/>
            <a:ext cx="4051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zh-CN" altLang="en-US" sz="3200">
                <a:solidFill>
                  <a:schemeClr val="accent2"/>
                </a:solidFill>
                <a:latin typeface="楷体_GB2312" pitchFamily="49" charset="-122"/>
              </a:rPr>
              <a:t>教学基本要求</a:t>
            </a:r>
          </a:p>
        </p:txBody>
      </p:sp>
      <p:sp>
        <p:nvSpPr>
          <p:cNvPr id="461829" name="Rectangle 5"/>
          <p:cNvSpPr>
            <a:spLocks noChangeArrowheads="1"/>
          </p:cNvSpPr>
          <p:nvPr/>
        </p:nvSpPr>
        <p:spPr bwMode="auto">
          <a:xfrm>
            <a:off x="746125" y="1862138"/>
            <a:ext cx="76517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800">
                <a:solidFill>
                  <a:srgbClr val="000066"/>
                </a:solidFill>
                <a:latin typeface="Times New Roman" panose="02020603050405020304" pitchFamily="18" charset="0"/>
              </a:rPr>
              <a:t>1. </a:t>
            </a:r>
            <a:r>
              <a:rPr lang="zh-CN" altLang="en-US" sz="2800">
                <a:solidFill>
                  <a:srgbClr val="000066"/>
                </a:solidFill>
                <a:latin typeface="Times New Roman" panose="02020603050405020304" pitchFamily="18" charset="0"/>
              </a:rPr>
              <a:t>掌握锁存器、触发器的电路结构和工作原理</a:t>
            </a:r>
          </a:p>
        </p:txBody>
      </p:sp>
      <p:sp>
        <p:nvSpPr>
          <p:cNvPr id="461830" name="Rectangle 6"/>
          <p:cNvSpPr>
            <a:spLocks noChangeArrowheads="1"/>
          </p:cNvSpPr>
          <p:nvPr/>
        </p:nvSpPr>
        <p:spPr bwMode="auto">
          <a:xfrm>
            <a:off x="792163" y="3213100"/>
            <a:ext cx="77406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pPr>
              <a:lnSpc>
                <a:spcPct val="150000"/>
              </a:lnSpc>
            </a:pPr>
            <a:r>
              <a:rPr lang="en-US" altLang="zh-CN" sz="2800">
                <a:solidFill>
                  <a:srgbClr val="000066"/>
                </a:solidFill>
                <a:latin typeface="Times New Roman" panose="02020603050405020304" pitchFamily="18" charset="0"/>
              </a:rPr>
              <a:t>2. </a:t>
            </a:r>
            <a:r>
              <a:rPr lang="zh-CN" altLang="en-US" sz="2800">
                <a:solidFill>
                  <a:srgbClr val="000066"/>
                </a:solidFill>
                <a:latin typeface="Times New Roman" panose="02020603050405020304" pitchFamily="18" charset="0"/>
              </a:rPr>
              <a:t>熟练掌握</a:t>
            </a:r>
            <a:r>
              <a:rPr lang="en-US" altLang="zh-CN" sz="2800" i="1">
                <a:solidFill>
                  <a:srgbClr val="000066"/>
                </a:solidFill>
                <a:latin typeface="Times New Roman" panose="02020603050405020304" pitchFamily="18" charset="0"/>
              </a:rPr>
              <a:t>SR</a:t>
            </a:r>
            <a:r>
              <a:rPr lang="zh-CN" altLang="en-US" sz="2800">
                <a:solidFill>
                  <a:srgbClr val="000066"/>
                </a:solidFill>
                <a:latin typeface="Times New Roman" panose="02020603050405020304" pitchFamily="18" charset="0"/>
              </a:rPr>
              <a:t>触发器、</a:t>
            </a:r>
            <a:r>
              <a:rPr lang="en-US" altLang="zh-CN" sz="2800" i="1">
                <a:solidFill>
                  <a:srgbClr val="000066"/>
                </a:solidFill>
                <a:latin typeface="Times New Roman" panose="02020603050405020304" pitchFamily="18" charset="0"/>
              </a:rPr>
              <a:t>JK</a:t>
            </a:r>
            <a:r>
              <a:rPr lang="zh-CN" altLang="en-US" sz="2800">
                <a:solidFill>
                  <a:srgbClr val="000066"/>
                </a:solidFill>
                <a:latin typeface="Times New Roman" panose="02020603050405020304" pitchFamily="18" charset="0"/>
              </a:rPr>
              <a:t>触发器、</a:t>
            </a:r>
            <a:r>
              <a:rPr lang="en-US" altLang="zh-CN" sz="2800" i="1">
                <a:solidFill>
                  <a:srgbClr val="000066"/>
                </a:solidFill>
                <a:latin typeface="Times New Roman" panose="02020603050405020304" pitchFamily="18" charset="0"/>
              </a:rPr>
              <a:t>D</a:t>
            </a:r>
            <a:r>
              <a:rPr lang="zh-CN" altLang="en-US" sz="2800">
                <a:solidFill>
                  <a:srgbClr val="000066"/>
                </a:solidFill>
                <a:latin typeface="Times New Roman" panose="02020603050405020304" pitchFamily="18" charset="0"/>
              </a:rPr>
              <a:t>触发器及</a:t>
            </a:r>
            <a:r>
              <a:rPr lang="en-US" altLang="zh-CN" sz="2800" i="1">
                <a:solidFill>
                  <a:srgbClr val="000066"/>
                </a:solidFill>
                <a:latin typeface="Times New Roman" panose="02020603050405020304" pitchFamily="18" charset="0"/>
              </a:rPr>
              <a:t>T </a:t>
            </a:r>
            <a:r>
              <a:rPr lang="zh-CN" altLang="en-US" sz="2800">
                <a:solidFill>
                  <a:srgbClr val="000066"/>
                </a:solidFill>
                <a:latin typeface="Times New Roman" panose="02020603050405020304" pitchFamily="18" charset="0"/>
              </a:rPr>
              <a:t>触发器的逻辑功能</a:t>
            </a:r>
          </a:p>
        </p:txBody>
      </p:sp>
      <p:sp>
        <p:nvSpPr>
          <p:cNvPr id="461831" name="Rectangle 7"/>
          <p:cNvSpPr>
            <a:spLocks noChangeArrowheads="1"/>
          </p:cNvSpPr>
          <p:nvPr/>
        </p:nvSpPr>
        <p:spPr bwMode="auto">
          <a:xfrm>
            <a:off x="827088" y="4606925"/>
            <a:ext cx="75072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800">
                <a:solidFill>
                  <a:srgbClr val="000066"/>
                </a:solidFill>
                <a:latin typeface="Times New Roman" panose="02020603050405020304" pitchFamily="18" charset="0"/>
              </a:rPr>
              <a:t>3. </a:t>
            </a:r>
            <a:r>
              <a:rPr lang="zh-CN" altLang="en-US" sz="2800">
                <a:solidFill>
                  <a:srgbClr val="000066"/>
                </a:solidFill>
                <a:latin typeface="Times New Roman" panose="02020603050405020304" pitchFamily="18" charset="0"/>
              </a:rPr>
              <a:t>正确理解锁存器、触发器的动态特性</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Effect transition="in" filter="strips(downRight)">
                                      <p:cBhvr>
                                        <p:cTn id="7" dur="500"/>
                                        <p:tgtEl>
                                          <p:spTgt spid="461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1829"/>
                                        </p:tgtEl>
                                        <p:attrNameLst>
                                          <p:attrName>style.visibility</p:attrName>
                                        </p:attrNameLst>
                                      </p:cBhvr>
                                      <p:to>
                                        <p:strVal val="visible"/>
                                      </p:to>
                                    </p:set>
                                    <p:animEffect transition="in" filter="strips(downRight)">
                                      <p:cBhvr>
                                        <p:cTn id="12" dur="500"/>
                                        <p:tgtEl>
                                          <p:spTgt spid="461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1830"/>
                                        </p:tgtEl>
                                        <p:attrNameLst>
                                          <p:attrName>style.visibility</p:attrName>
                                        </p:attrNameLst>
                                      </p:cBhvr>
                                      <p:to>
                                        <p:strVal val="visible"/>
                                      </p:to>
                                    </p:set>
                                    <p:animEffect transition="in" filter="strips(downRight)">
                                      <p:cBhvr>
                                        <p:cTn id="17" dur="500"/>
                                        <p:tgtEl>
                                          <p:spTgt spid="461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1831"/>
                                        </p:tgtEl>
                                        <p:attrNameLst>
                                          <p:attrName>style.visibility</p:attrName>
                                        </p:attrNameLst>
                                      </p:cBhvr>
                                      <p:to>
                                        <p:strVal val="visible"/>
                                      </p:to>
                                    </p:set>
                                    <p:animEffect transition="in" filter="strips(downRight)">
                                      <p:cBhvr>
                                        <p:cTn id="22" dur="5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autoUpdateAnimBg="0"/>
      <p:bldP spid="461829" grpId="0" autoUpdateAnimBg="0"/>
      <p:bldP spid="461830" grpId="0" autoUpdateAnimBg="0"/>
      <p:bldP spid="46183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52" name="Rectangle 44"/>
          <p:cNvSpPr>
            <a:spLocks noChangeArrowheads="1"/>
          </p:cNvSpPr>
          <p:nvPr/>
        </p:nvSpPr>
        <p:spPr bwMode="auto">
          <a:xfrm>
            <a:off x="8286750" y="4256088"/>
            <a:ext cx="288925" cy="1846262"/>
          </a:xfrm>
          <a:prstGeom prst="rect">
            <a:avLst/>
          </a:prstGeom>
          <a:solidFill>
            <a:srgbClr val="CCCC00"/>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0" name="Oval 2"/>
          <p:cNvSpPr>
            <a:spLocks noChangeArrowheads="1"/>
          </p:cNvSpPr>
          <p:nvPr/>
        </p:nvSpPr>
        <p:spPr bwMode="auto">
          <a:xfrm>
            <a:off x="6445250" y="1776413"/>
            <a:ext cx="269875" cy="269875"/>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1" name="Oval 3"/>
          <p:cNvSpPr>
            <a:spLocks noChangeArrowheads="1"/>
          </p:cNvSpPr>
          <p:nvPr/>
        </p:nvSpPr>
        <p:spPr bwMode="auto">
          <a:xfrm>
            <a:off x="6445250" y="2446338"/>
            <a:ext cx="269875" cy="269875"/>
          </a:xfrm>
          <a:prstGeom prst="ellipse">
            <a:avLst/>
          </a:prstGeom>
          <a:noFill/>
          <a:ln w="38100">
            <a:solidFill>
              <a:srgbClr val="CCCC00"/>
            </a:solidFill>
            <a:round/>
            <a:headEnd/>
            <a:tailEn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2" name="Rectangle 4"/>
          <p:cNvSpPr>
            <a:spLocks noChangeArrowheads="1"/>
          </p:cNvSpPr>
          <p:nvPr/>
        </p:nvSpPr>
        <p:spPr bwMode="auto">
          <a:xfrm>
            <a:off x="7985125" y="4243388"/>
            <a:ext cx="304800" cy="1846262"/>
          </a:xfrm>
          <a:prstGeom prst="rect">
            <a:avLst/>
          </a:prstGeom>
          <a:solidFill>
            <a:srgbClr val="FF0066">
              <a:alpha val="50000"/>
            </a:srgbClr>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3" name="Rectangle 5"/>
          <p:cNvSpPr>
            <a:spLocks noChangeArrowheads="1"/>
          </p:cNvSpPr>
          <p:nvPr/>
        </p:nvSpPr>
        <p:spPr bwMode="auto">
          <a:xfrm>
            <a:off x="6056313" y="4243388"/>
            <a:ext cx="255587" cy="1846262"/>
          </a:xfrm>
          <a:prstGeom prst="rect">
            <a:avLst/>
          </a:prstGeom>
          <a:solidFill>
            <a:srgbClr val="0099FF"/>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4" name="Rectangle 6"/>
          <p:cNvSpPr>
            <a:spLocks noChangeArrowheads="1"/>
          </p:cNvSpPr>
          <p:nvPr/>
        </p:nvSpPr>
        <p:spPr bwMode="auto">
          <a:xfrm>
            <a:off x="6311900" y="4243388"/>
            <a:ext cx="296863" cy="1846262"/>
          </a:xfrm>
          <a:prstGeom prst="rect">
            <a:avLst/>
          </a:prstGeom>
          <a:solidFill>
            <a:srgbClr val="CC3399"/>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5" name="Rectangle 7"/>
          <p:cNvSpPr>
            <a:spLocks noChangeArrowheads="1"/>
          </p:cNvSpPr>
          <p:nvPr/>
        </p:nvSpPr>
        <p:spPr bwMode="auto">
          <a:xfrm>
            <a:off x="6608763" y="4243388"/>
            <a:ext cx="1085850" cy="1846262"/>
          </a:xfrm>
          <a:prstGeom prst="rect">
            <a:avLst/>
          </a:prstGeom>
          <a:solidFill>
            <a:srgbClr val="33CC33"/>
          </a:solidFill>
          <a:ln>
            <a:noFill/>
          </a:ln>
          <a:effectLst/>
          <a:extLst>
            <a:ext uri="{91240B29-F687-4F45-9708-019B960494DF}">
              <a14:hiddenLine xmlns:a14="http://schemas.microsoft.com/office/drawing/2010/main" w="38100">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000" i="1">
              <a:solidFill>
                <a:schemeClr val="tx2"/>
              </a:solidFill>
              <a:latin typeface="Arial" panose="020B0604020202020204" pitchFamily="34" charset="0"/>
            </a:endParaRPr>
          </a:p>
        </p:txBody>
      </p:sp>
      <p:sp>
        <p:nvSpPr>
          <p:cNvPr id="555016" name="Rectangle 8"/>
          <p:cNvSpPr>
            <a:spLocks noChangeArrowheads="1"/>
          </p:cNvSpPr>
          <p:nvPr/>
        </p:nvSpPr>
        <p:spPr bwMode="auto">
          <a:xfrm>
            <a:off x="7696200" y="4243388"/>
            <a:ext cx="304800" cy="1846262"/>
          </a:xfrm>
          <a:prstGeom prst="rect">
            <a:avLst/>
          </a:prstGeom>
          <a:solidFill>
            <a:srgbClr val="FF6600"/>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7" name="Rectangle 9"/>
          <p:cNvSpPr>
            <a:spLocks noChangeArrowheads="1"/>
          </p:cNvSpPr>
          <p:nvPr/>
        </p:nvSpPr>
        <p:spPr bwMode="auto">
          <a:xfrm>
            <a:off x="5561013" y="4243388"/>
            <a:ext cx="495300" cy="1846262"/>
          </a:xfrm>
          <a:prstGeom prst="rect">
            <a:avLst/>
          </a:prstGeom>
          <a:solidFill>
            <a:srgbClr val="CCCC00"/>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5018" name="Object 10"/>
          <p:cNvGraphicFramePr>
            <a:graphicFrameLocks noChangeAspect="1"/>
          </p:cNvGraphicFramePr>
          <p:nvPr/>
        </p:nvGraphicFramePr>
        <p:xfrm>
          <a:off x="5381625" y="3930650"/>
          <a:ext cx="3554413" cy="2216150"/>
        </p:xfrm>
        <a:graphic>
          <a:graphicData uri="http://schemas.openxmlformats.org/presentationml/2006/ole">
            <mc:AlternateContent xmlns:mc="http://schemas.openxmlformats.org/markup-compatibility/2006">
              <mc:Choice xmlns:v="urn:schemas-microsoft-com:vml" Requires="v">
                <p:oleObj spid="_x0000_s646191" name="图片" r:id="rId3" imgW="2714760" imgH="1695600" progId="Word.Picture.8">
                  <p:embed/>
                </p:oleObj>
              </mc:Choice>
              <mc:Fallback>
                <p:oleObj name="图片" r:id="rId3" imgW="271476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25" y="3930650"/>
                        <a:ext cx="3554413" cy="221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5019" name="Text Box 11"/>
          <p:cNvSpPr txBox="1">
            <a:spLocks noChangeArrowheads="1"/>
          </p:cNvSpPr>
          <p:nvPr/>
        </p:nvSpPr>
        <p:spPr bwMode="auto">
          <a:xfrm>
            <a:off x="6280150" y="1263650"/>
            <a:ext cx="449263" cy="40011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latin typeface="Arial" panose="020B0604020202020204" pitchFamily="34" charset="0"/>
                <a:ea typeface="ˎ̥"/>
                <a:cs typeface="ˎ̥"/>
              </a:rPr>
              <a:t>S</a:t>
            </a:r>
            <a:endParaRPr kumimoji="1" lang="en-US" altLang="zh-CN" sz="3200" b="0">
              <a:latin typeface="Times New Roman" panose="02020603050405020304" pitchFamily="18" charset="0"/>
            </a:endParaRPr>
          </a:p>
        </p:txBody>
      </p:sp>
      <p:sp>
        <p:nvSpPr>
          <p:cNvPr id="555020" name="Text Box 12"/>
          <p:cNvSpPr txBox="1">
            <a:spLocks noChangeArrowheads="1"/>
          </p:cNvSpPr>
          <p:nvPr/>
        </p:nvSpPr>
        <p:spPr bwMode="auto">
          <a:xfrm>
            <a:off x="6280150" y="2684463"/>
            <a:ext cx="449263" cy="40011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latin typeface="Arial" panose="020B0604020202020204" pitchFamily="34" charset="0"/>
                <a:ea typeface="ˎ̥"/>
                <a:cs typeface="ˎ̥"/>
              </a:rPr>
              <a:t>R</a:t>
            </a:r>
            <a:endParaRPr kumimoji="1" lang="en-US" altLang="zh-CN" sz="3200" b="0">
              <a:latin typeface="Times New Roman" panose="02020603050405020304" pitchFamily="18" charset="0"/>
            </a:endParaRPr>
          </a:p>
        </p:txBody>
      </p:sp>
      <p:sp>
        <p:nvSpPr>
          <p:cNvPr id="555021" name="Rectangle 13"/>
          <p:cNvSpPr>
            <a:spLocks noChangeArrowheads="1"/>
          </p:cNvSpPr>
          <p:nvPr/>
        </p:nvSpPr>
        <p:spPr bwMode="auto">
          <a:xfrm>
            <a:off x="423863" y="3521075"/>
            <a:ext cx="1355725" cy="396875"/>
          </a:xfrm>
          <a:prstGeom prst="rect">
            <a:avLst/>
          </a:prstGeom>
          <a:solidFill>
            <a:srgbClr val="CCCC00"/>
          </a:solidFill>
          <a:ln>
            <a:noFill/>
          </a:ln>
          <a:effectLst/>
          <a:extLs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1">
                <a:solidFill>
                  <a:schemeClr val="bg1"/>
                </a:solidFill>
                <a:latin typeface="Times New Roman" panose="02020603050405020304" pitchFamily="18" charset="0"/>
                <a:ea typeface="ˎ̥"/>
                <a:cs typeface="ˎ̥"/>
              </a:rPr>
              <a:t>S</a:t>
            </a:r>
            <a:r>
              <a:rPr lang="en-US" altLang="zh-CN" sz="2000" i="1">
                <a:solidFill>
                  <a:srgbClr val="0000FF"/>
                </a:solidFill>
                <a:latin typeface="Times New Roman" panose="02020603050405020304" pitchFamily="18" charset="0"/>
                <a:ea typeface="ˎ̥"/>
                <a:cs typeface="ˎ̥"/>
              </a:rPr>
              <a:t> </a:t>
            </a:r>
            <a:r>
              <a:rPr lang="zh-CN" altLang="en-US" sz="2000">
                <a:solidFill>
                  <a:schemeClr val="bg1"/>
                </a:solidFill>
                <a:latin typeface="Arial" panose="020B0604020202020204" pitchFamily="34" charset="0"/>
              </a:rPr>
              <a:t>接在</a:t>
            </a:r>
            <a:r>
              <a:rPr lang="en-US" altLang="zh-CN" sz="2000">
                <a:solidFill>
                  <a:schemeClr val="bg1"/>
                </a:solidFill>
                <a:latin typeface="Arial" panose="020B0604020202020204" pitchFamily="34" charset="0"/>
                <a:ea typeface="ˎ̥"/>
                <a:cs typeface="ˎ̥"/>
              </a:rPr>
              <a:t>B</a:t>
            </a:r>
            <a:r>
              <a:rPr lang="zh-CN" altLang="en-US" sz="2000">
                <a:solidFill>
                  <a:schemeClr val="bg1"/>
                </a:solidFill>
                <a:latin typeface="Arial" panose="020B0604020202020204" pitchFamily="34" charset="0"/>
                <a:ea typeface="ˎ̥"/>
                <a:cs typeface="ˎ̥"/>
              </a:rPr>
              <a:t>处</a:t>
            </a:r>
            <a:endParaRPr kumimoji="1" lang="zh-CN" altLang="en-US" sz="2400" b="0">
              <a:latin typeface="Times New Roman" panose="02020603050405020304" pitchFamily="18" charset="0"/>
            </a:endParaRPr>
          </a:p>
        </p:txBody>
      </p:sp>
      <p:sp>
        <p:nvSpPr>
          <p:cNvPr id="555022" name="Rectangle 14"/>
          <p:cNvSpPr>
            <a:spLocks noChangeArrowheads="1"/>
          </p:cNvSpPr>
          <p:nvPr/>
        </p:nvSpPr>
        <p:spPr bwMode="auto">
          <a:xfrm>
            <a:off x="423863" y="5176838"/>
            <a:ext cx="1355725" cy="396875"/>
          </a:xfrm>
          <a:prstGeom prst="rect">
            <a:avLst/>
          </a:prstGeom>
          <a:solidFill>
            <a:srgbClr val="33CC33"/>
          </a:solidFill>
          <a:ln>
            <a:noFill/>
          </a:ln>
          <a:effectLst/>
          <a:extLst>
            <a:ext uri="{91240B29-F687-4F45-9708-019B960494DF}">
              <a14:hiddenLine xmlns:a14="http://schemas.microsoft.com/office/drawing/2010/main" w="28575">
                <a:solidFill>
                  <a:srgbClr val="FF9933"/>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1">
                <a:solidFill>
                  <a:schemeClr val="bg1"/>
                </a:solidFill>
                <a:latin typeface="Times New Roman" panose="02020603050405020304" pitchFamily="18" charset="0"/>
                <a:ea typeface="ˎ̥"/>
                <a:cs typeface="ˎ̥"/>
              </a:rPr>
              <a:t>S</a:t>
            </a:r>
            <a:r>
              <a:rPr lang="zh-CN" altLang="en-US" sz="2000">
                <a:solidFill>
                  <a:schemeClr val="bg1"/>
                </a:solidFill>
                <a:latin typeface="Arial" panose="020B0604020202020204" pitchFamily="34" charset="0"/>
                <a:ea typeface="黑体" panose="02010609060101010101" pitchFamily="49" charset="-122"/>
              </a:rPr>
              <a:t>接在</a:t>
            </a:r>
            <a:r>
              <a:rPr lang="en-US" altLang="zh-CN" sz="2000">
                <a:solidFill>
                  <a:schemeClr val="bg1"/>
                </a:solidFill>
                <a:latin typeface="Arial" panose="020B0604020202020204" pitchFamily="34" charset="0"/>
                <a:ea typeface="ˎ̥"/>
                <a:cs typeface="ˎ̥"/>
              </a:rPr>
              <a:t>A</a:t>
            </a:r>
            <a:r>
              <a:rPr lang="zh-CN" altLang="en-US" sz="2000">
                <a:solidFill>
                  <a:schemeClr val="bg1"/>
                </a:solidFill>
                <a:latin typeface="Arial" panose="020B0604020202020204" pitchFamily="34" charset="0"/>
                <a:ea typeface="ˎ̥"/>
                <a:cs typeface="ˎ̥"/>
              </a:rPr>
              <a:t>处</a:t>
            </a:r>
            <a:r>
              <a:rPr lang="zh-CN" altLang="en-US" sz="2000">
                <a:latin typeface="Arial" panose="020B0604020202020204" pitchFamily="34" charset="0"/>
                <a:ea typeface="黑体" panose="02010609060101010101" pitchFamily="49" charset="-122"/>
              </a:rPr>
              <a:t> </a:t>
            </a:r>
          </a:p>
        </p:txBody>
      </p:sp>
      <p:sp>
        <p:nvSpPr>
          <p:cNvPr id="555023" name="Rectangle 15"/>
          <p:cNvSpPr>
            <a:spLocks noChangeArrowheads="1"/>
          </p:cNvSpPr>
          <p:nvPr/>
        </p:nvSpPr>
        <p:spPr bwMode="auto">
          <a:xfrm>
            <a:off x="423863" y="4067175"/>
            <a:ext cx="1344612" cy="396875"/>
          </a:xfrm>
          <a:prstGeom prst="rect">
            <a:avLst/>
          </a:prstGeom>
          <a:solidFill>
            <a:srgbClr val="0099FF"/>
          </a:solidFill>
          <a:ln>
            <a:noFill/>
          </a:ln>
          <a:effectLst/>
          <a:extLs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chemeClr val="bg1"/>
                </a:solidFill>
                <a:latin typeface="Arial" panose="020B0604020202020204" pitchFamily="34" charset="0"/>
              </a:rPr>
              <a:t>悬空时间</a:t>
            </a:r>
            <a:endParaRPr kumimoji="1" lang="zh-CN" altLang="en-US" sz="2400" b="0">
              <a:latin typeface="Times New Roman" panose="02020603050405020304" pitchFamily="18" charset="0"/>
            </a:endParaRPr>
          </a:p>
        </p:txBody>
      </p:sp>
      <p:sp>
        <p:nvSpPr>
          <p:cNvPr id="555024" name="Rectangle 16"/>
          <p:cNvSpPr>
            <a:spLocks noChangeArrowheads="1"/>
          </p:cNvSpPr>
          <p:nvPr/>
        </p:nvSpPr>
        <p:spPr bwMode="auto">
          <a:xfrm>
            <a:off x="423863" y="4657725"/>
            <a:ext cx="1317625" cy="396875"/>
          </a:xfrm>
          <a:prstGeom prst="rect">
            <a:avLst/>
          </a:prstGeom>
          <a:solidFill>
            <a:srgbClr val="CC00CC"/>
          </a:solidFill>
          <a:ln>
            <a:noFill/>
          </a:ln>
          <a:effectLst/>
          <a:extLs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1">
                <a:solidFill>
                  <a:schemeClr val="bg1"/>
                </a:solidFill>
                <a:latin typeface="Times New Roman" panose="02020603050405020304" pitchFamily="18" charset="0"/>
                <a:ea typeface="ˎ̥"/>
                <a:cs typeface="ˎ̥"/>
              </a:rPr>
              <a:t>S</a:t>
            </a:r>
            <a:r>
              <a:rPr lang="zh-CN" altLang="en-US" sz="2000">
                <a:solidFill>
                  <a:schemeClr val="bg1"/>
                </a:solidFill>
                <a:latin typeface="Arial" panose="020B0604020202020204" pitchFamily="34" charset="0"/>
              </a:rPr>
              <a:t>接</a:t>
            </a:r>
            <a:r>
              <a:rPr lang="en-US" altLang="zh-CN" sz="2000">
                <a:solidFill>
                  <a:schemeClr val="bg1"/>
                </a:solidFill>
                <a:latin typeface="Arial" panose="020B0604020202020204" pitchFamily="34" charset="0"/>
                <a:ea typeface="ˎ̥"/>
                <a:cs typeface="ˎ̥"/>
              </a:rPr>
              <a:t>A</a:t>
            </a:r>
            <a:r>
              <a:rPr lang="zh-CN" altLang="en-US" sz="2000">
                <a:solidFill>
                  <a:schemeClr val="bg1"/>
                </a:solidFill>
                <a:latin typeface="Arial" panose="020B0604020202020204" pitchFamily="34" charset="0"/>
              </a:rPr>
              <a:t>振动</a:t>
            </a:r>
            <a:r>
              <a:rPr lang="zh-CN" altLang="en-US" sz="2000">
                <a:solidFill>
                  <a:schemeClr val="bg1"/>
                </a:solidFill>
                <a:latin typeface="Arial" panose="020B0604020202020204" pitchFamily="34" charset="0"/>
                <a:ea typeface="ˎ̥"/>
                <a:cs typeface="ˎ̥"/>
              </a:rPr>
              <a:t> </a:t>
            </a:r>
          </a:p>
        </p:txBody>
      </p:sp>
      <p:sp>
        <p:nvSpPr>
          <p:cNvPr id="555025" name="Rectangle 17"/>
          <p:cNvSpPr>
            <a:spLocks noChangeArrowheads="1"/>
          </p:cNvSpPr>
          <p:nvPr/>
        </p:nvSpPr>
        <p:spPr bwMode="auto">
          <a:xfrm>
            <a:off x="423863" y="5695950"/>
            <a:ext cx="1344612" cy="396875"/>
          </a:xfrm>
          <a:prstGeom prst="rect">
            <a:avLst/>
          </a:prstGeom>
          <a:solidFill>
            <a:srgbClr val="FF6600"/>
          </a:solidFill>
          <a:ln>
            <a:noFill/>
          </a:ln>
          <a:effectLst/>
          <a:extLs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1">
                <a:solidFill>
                  <a:srgbClr val="0000FF"/>
                </a:solidFill>
                <a:latin typeface="Times New Roman" panose="02020603050405020304" pitchFamily="18" charset="0"/>
                <a:ea typeface="ˎ̥"/>
                <a:cs typeface="ˎ̥"/>
              </a:rPr>
              <a:t>  </a:t>
            </a:r>
            <a:r>
              <a:rPr lang="zh-CN" altLang="en-US" sz="2000">
                <a:solidFill>
                  <a:schemeClr val="bg1"/>
                </a:solidFill>
                <a:latin typeface="Arial" panose="020B0604020202020204" pitchFamily="34" charset="0"/>
              </a:rPr>
              <a:t>悬空时间</a:t>
            </a:r>
          </a:p>
        </p:txBody>
      </p:sp>
      <p:sp>
        <p:nvSpPr>
          <p:cNvPr id="555026" name="Rectangle 18"/>
          <p:cNvSpPr>
            <a:spLocks noChangeArrowheads="1"/>
          </p:cNvSpPr>
          <p:nvPr/>
        </p:nvSpPr>
        <p:spPr bwMode="auto">
          <a:xfrm>
            <a:off x="423863" y="6215063"/>
            <a:ext cx="1344612" cy="396875"/>
          </a:xfrm>
          <a:prstGeom prst="rect">
            <a:avLst/>
          </a:prstGeom>
          <a:solidFill>
            <a:srgbClr val="FF0066">
              <a:alpha val="50000"/>
            </a:srgbClr>
          </a:solidFill>
          <a:ln>
            <a:noFill/>
          </a:ln>
          <a:effectLst/>
          <a:extLs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1">
                <a:solidFill>
                  <a:schemeClr val="bg1"/>
                </a:solidFill>
                <a:latin typeface="Arial" panose="020B0604020202020204" pitchFamily="34" charset="0"/>
              </a:rPr>
              <a:t>S</a:t>
            </a:r>
            <a:r>
              <a:rPr lang="zh-CN" altLang="en-US" sz="2000">
                <a:solidFill>
                  <a:schemeClr val="bg1"/>
                </a:solidFill>
                <a:latin typeface="Arial" panose="020B0604020202020204" pitchFamily="34" charset="0"/>
              </a:rPr>
              <a:t>接</a:t>
            </a:r>
            <a:r>
              <a:rPr lang="en-US" altLang="zh-CN" sz="2000">
                <a:solidFill>
                  <a:schemeClr val="bg1"/>
                </a:solidFill>
                <a:latin typeface="Arial" panose="020B0604020202020204" pitchFamily="34" charset="0"/>
                <a:ea typeface="ˎ̥"/>
                <a:cs typeface="ˎ̥"/>
              </a:rPr>
              <a:t>B</a:t>
            </a:r>
            <a:r>
              <a:rPr lang="zh-CN" altLang="en-US" sz="2000">
                <a:solidFill>
                  <a:schemeClr val="bg1"/>
                </a:solidFill>
                <a:latin typeface="Arial" panose="020B0604020202020204" pitchFamily="34" charset="0"/>
              </a:rPr>
              <a:t>振动</a:t>
            </a:r>
            <a:endParaRPr kumimoji="1" lang="zh-CN" altLang="en-US" sz="2400" b="0">
              <a:latin typeface="Times New Roman" panose="02020603050405020304" pitchFamily="18" charset="0"/>
            </a:endParaRPr>
          </a:p>
        </p:txBody>
      </p:sp>
      <p:sp>
        <p:nvSpPr>
          <p:cNvPr id="555027" name="Text Box 19"/>
          <p:cNvSpPr txBox="1">
            <a:spLocks noChangeArrowheads="1"/>
          </p:cNvSpPr>
          <p:nvPr/>
        </p:nvSpPr>
        <p:spPr bwMode="auto">
          <a:xfrm>
            <a:off x="5067300" y="4108450"/>
            <a:ext cx="449263" cy="33655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Arial" panose="020B0604020202020204" pitchFamily="34" charset="0"/>
                <a:ea typeface="ˎ̥"/>
                <a:cs typeface="ˎ̥"/>
              </a:rPr>
              <a:t>S</a:t>
            </a:r>
            <a:endParaRPr kumimoji="1" lang="en-US" altLang="zh-CN" sz="2400" b="0">
              <a:latin typeface="Times New Roman" panose="02020603050405020304" pitchFamily="18" charset="0"/>
            </a:endParaRPr>
          </a:p>
        </p:txBody>
      </p:sp>
      <p:sp>
        <p:nvSpPr>
          <p:cNvPr id="555028" name="Text Box 20"/>
          <p:cNvSpPr txBox="1">
            <a:spLocks noChangeArrowheads="1"/>
          </p:cNvSpPr>
          <p:nvPr/>
        </p:nvSpPr>
        <p:spPr bwMode="auto">
          <a:xfrm>
            <a:off x="5067300" y="4919663"/>
            <a:ext cx="449263" cy="33655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Arial" panose="020B0604020202020204" pitchFamily="34" charset="0"/>
                <a:ea typeface="ˎ̥"/>
                <a:cs typeface="ˎ̥"/>
              </a:rPr>
              <a:t>R</a:t>
            </a:r>
            <a:endParaRPr kumimoji="1" lang="en-US" altLang="zh-CN" sz="2400" b="0">
              <a:latin typeface="Times New Roman" panose="02020603050405020304" pitchFamily="18" charset="0"/>
            </a:endParaRPr>
          </a:p>
        </p:txBody>
      </p:sp>
      <p:sp>
        <p:nvSpPr>
          <p:cNvPr id="555029" name="AutoShape 21"/>
          <p:cNvSpPr>
            <a:spLocks noChangeArrowheads="1"/>
          </p:cNvSpPr>
          <p:nvPr/>
        </p:nvSpPr>
        <p:spPr bwMode="auto">
          <a:xfrm>
            <a:off x="5381625" y="5503863"/>
            <a:ext cx="3240088" cy="720725"/>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35" name="Text Box 27"/>
          <p:cNvSpPr txBox="1">
            <a:spLocks noChangeArrowheads="1"/>
          </p:cNvSpPr>
          <p:nvPr/>
        </p:nvSpPr>
        <p:spPr bwMode="auto">
          <a:xfrm>
            <a:off x="1985963" y="3506788"/>
            <a:ext cx="26527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=0</a:t>
            </a:r>
            <a:r>
              <a:rPr lang="zh-CN" altLang="en-US" sz="2000" dirty="0">
                <a:latin typeface="Arial" panose="020B0604020202020204" pitchFamily="34" charset="0"/>
              </a:rPr>
              <a:t>，</a:t>
            </a: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=1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Q=0</a:t>
            </a:r>
            <a:r>
              <a:rPr lang="en-US" altLang="zh-CN" sz="2000" dirty="0">
                <a:latin typeface="Arial" panose="020B0604020202020204" pitchFamily="34" charset="0"/>
              </a:rPr>
              <a:t> </a:t>
            </a:r>
          </a:p>
        </p:txBody>
      </p:sp>
      <p:sp>
        <p:nvSpPr>
          <p:cNvPr id="555036" name="Text Box 28"/>
          <p:cNvSpPr txBox="1">
            <a:spLocks noChangeArrowheads="1"/>
          </p:cNvSpPr>
          <p:nvPr/>
        </p:nvSpPr>
        <p:spPr bwMode="auto">
          <a:xfrm>
            <a:off x="1985963" y="4035425"/>
            <a:ext cx="26527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=1</a:t>
            </a:r>
            <a:r>
              <a:rPr lang="zh-CN" altLang="en-US" sz="2000" dirty="0">
                <a:latin typeface="Arial" panose="020B0604020202020204" pitchFamily="34" charset="0"/>
              </a:rPr>
              <a:t>，</a:t>
            </a: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=1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Q=0</a:t>
            </a:r>
            <a:r>
              <a:rPr lang="en-US" altLang="zh-CN" sz="2000" dirty="0">
                <a:latin typeface="Arial" panose="020B0604020202020204" pitchFamily="34" charset="0"/>
              </a:rPr>
              <a:t> </a:t>
            </a:r>
          </a:p>
        </p:txBody>
      </p:sp>
      <p:sp>
        <p:nvSpPr>
          <p:cNvPr id="555037" name="Text Box 29"/>
          <p:cNvSpPr txBox="1">
            <a:spLocks noChangeArrowheads="1"/>
          </p:cNvSpPr>
          <p:nvPr/>
        </p:nvSpPr>
        <p:spPr bwMode="auto">
          <a:xfrm>
            <a:off x="1985963" y="4648200"/>
            <a:ext cx="758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=1</a:t>
            </a:r>
          </a:p>
        </p:txBody>
      </p:sp>
      <p:sp>
        <p:nvSpPr>
          <p:cNvPr id="555038" name="Text Box 30"/>
          <p:cNvSpPr txBox="1">
            <a:spLocks noChangeArrowheads="1"/>
          </p:cNvSpPr>
          <p:nvPr/>
        </p:nvSpPr>
        <p:spPr bwMode="auto">
          <a:xfrm>
            <a:off x="2701925" y="4776788"/>
            <a:ext cx="16732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=1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Q=1 </a:t>
            </a:r>
          </a:p>
        </p:txBody>
      </p:sp>
      <p:sp>
        <p:nvSpPr>
          <p:cNvPr id="555039" name="Text Box 31"/>
          <p:cNvSpPr txBox="1">
            <a:spLocks noChangeArrowheads="1"/>
          </p:cNvSpPr>
          <p:nvPr/>
        </p:nvSpPr>
        <p:spPr bwMode="auto">
          <a:xfrm>
            <a:off x="1985963" y="5195888"/>
            <a:ext cx="2613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=1</a:t>
            </a:r>
            <a:r>
              <a:rPr lang="zh-CN" altLang="en-US" sz="2000" dirty="0">
                <a:latin typeface="Arial" panose="020B0604020202020204" pitchFamily="34" charset="0"/>
              </a:rPr>
              <a:t>，</a:t>
            </a: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=0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Q=1</a:t>
            </a:r>
            <a:r>
              <a:rPr lang="en-US" altLang="zh-CN" sz="2000" dirty="0">
                <a:latin typeface="Arial" panose="020B0604020202020204" pitchFamily="34" charset="0"/>
              </a:rPr>
              <a:t> </a:t>
            </a:r>
          </a:p>
        </p:txBody>
      </p:sp>
      <p:sp>
        <p:nvSpPr>
          <p:cNvPr id="555040" name="Text Box 32"/>
          <p:cNvSpPr txBox="1">
            <a:spLocks noChangeArrowheads="1"/>
          </p:cNvSpPr>
          <p:nvPr/>
        </p:nvSpPr>
        <p:spPr bwMode="auto">
          <a:xfrm>
            <a:off x="1985963" y="5705475"/>
            <a:ext cx="2613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=1</a:t>
            </a:r>
            <a:r>
              <a:rPr lang="zh-CN" altLang="en-US" sz="2000" dirty="0">
                <a:latin typeface="Arial" panose="020B0604020202020204" pitchFamily="34" charset="0"/>
              </a:rPr>
              <a:t>，</a:t>
            </a: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=1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Q=1 </a:t>
            </a:r>
          </a:p>
        </p:txBody>
      </p:sp>
      <p:sp>
        <p:nvSpPr>
          <p:cNvPr id="555041" name="Rectangle 33"/>
          <p:cNvSpPr>
            <a:spLocks noChangeArrowheads="1"/>
          </p:cNvSpPr>
          <p:nvPr/>
        </p:nvSpPr>
        <p:spPr bwMode="auto">
          <a:xfrm>
            <a:off x="2701925" y="4487863"/>
            <a:ext cx="160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=0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Q=1</a:t>
            </a:r>
          </a:p>
        </p:txBody>
      </p:sp>
      <p:sp>
        <p:nvSpPr>
          <p:cNvPr id="555042" name="AutoShape 34"/>
          <p:cNvSpPr>
            <a:spLocks/>
          </p:cNvSpPr>
          <p:nvPr/>
        </p:nvSpPr>
        <p:spPr bwMode="auto">
          <a:xfrm>
            <a:off x="2601913" y="4646613"/>
            <a:ext cx="88900" cy="403225"/>
          </a:xfrm>
          <a:prstGeom prst="leftBrace">
            <a:avLst>
              <a:gd name="adj1" fmla="val 37798"/>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5043" name="Text Box 35"/>
          <p:cNvSpPr txBox="1">
            <a:spLocks noChangeArrowheads="1"/>
          </p:cNvSpPr>
          <p:nvPr/>
        </p:nvSpPr>
        <p:spPr bwMode="auto">
          <a:xfrm>
            <a:off x="1958975" y="6221413"/>
            <a:ext cx="758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=1</a:t>
            </a:r>
          </a:p>
        </p:txBody>
      </p:sp>
      <p:sp>
        <p:nvSpPr>
          <p:cNvPr id="555044" name="Text Box 36"/>
          <p:cNvSpPr txBox="1">
            <a:spLocks noChangeArrowheads="1"/>
          </p:cNvSpPr>
          <p:nvPr/>
        </p:nvSpPr>
        <p:spPr bwMode="auto">
          <a:xfrm>
            <a:off x="2674938" y="6350000"/>
            <a:ext cx="16732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=1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Q=0 </a:t>
            </a:r>
          </a:p>
        </p:txBody>
      </p:sp>
      <p:sp>
        <p:nvSpPr>
          <p:cNvPr id="555045" name="Rectangle 37"/>
          <p:cNvSpPr>
            <a:spLocks noChangeArrowheads="1"/>
          </p:cNvSpPr>
          <p:nvPr/>
        </p:nvSpPr>
        <p:spPr bwMode="auto">
          <a:xfrm>
            <a:off x="2674938" y="6061075"/>
            <a:ext cx="161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=0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Q=0</a:t>
            </a:r>
          </a:p>
        </p:txBody>
      </p:sp>
      <p:sp>
        <p:nvSpPr>
          <p:cNvPr id="555046" name="AutoShape 38"/>
          <p:cNvSpPr>
            <a:spLocks/>
          </p:cNvSpPr>
          <p:nvPr/>
        </p:nvSpPr>
        <p:spPr bwMode="auto">
          <a:xfrm>
            <a:off x="2574925" y="6219825"/>
            <a:ext cx="88900" cy="403225"/>
          </a:xfrm>
          <a:prstGeom prst="leftBrace">
            <a:avLst>
              <a:gd name="adj1" fmla="val 37798"/>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5047" name="Object 39"/>
          <p:cNvGraphicFramePr>
            <a:graphicFrameLocks noChangeAspect="1"/>
          </p:cNvGraphicFramePr>
          <p:nvPr/>
        </p:nvGraphicFramePr>
        <p:xfrm>
          <a:off x="687388" y="1277938"/>
          <a:ext cx="4186237" cy="2193925"/>
        </p:xfrm>
        <a:graphic>
          <a:graphicData uri="http://schemas.openxmlformats.org/presentationml/2006/ole">
            <mc:AlternateContent xmlns:mc="http://schemas.openxmlformats.org/markup-compatibility/2006">
              <mc:Choice xmlns:v="urn:schemas-microsoft-com:vml" Requires="v">
                <p:oleObj spid="_x0000_s646192" name="图片" r:id="rId5" imgW="3267000" imgH="1724040" progId="Word.Picture.8">
                  <p:embed/>
                </p:oleObj>
              </mc:Choice>
              <mc:Fallback>
                <p:oleObj name="图片" r:id="rId5" imgW="3267000" imgH="172404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1277938"/>
                        <a:ext cx="4186237" cy="219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5048" name="Oval 40"/>
          <p:cNvSpPr>
            <a:spLocks noChangeArrowheads="1"/>
          </p:cNvSpPr>
          <p:nvPr/>
        </p:nvSpPr>
        <p:spPr bwMode="auto">
          <a:xfrm>
            <a:off x="3476625" y="2130425"/>
            <a:ext cx="900113" cy="719138"/>
          </a:xfrm>
          <a:prstGeom prst="ellipse">
            <a:avLst/>
          </a:prstGeom>
          <a:noFill/>
          <a:ln w="38100">
            <a:solidFill>
              <a:srgbClr val="3366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49" name="Oval 41"/>
          <p:cNvSpPr>
            <a:spLocks noChangeArrowheads="1"/>
          </p:cNvSpPr>
          <p:nvPr/>
        </p:nvSpPr>
        <p:spPr bwMode="auto">
          <a:xfrm>
            <a:off x="776288" y="2354263"/>
            <a:ext cx="495300" cy="493712"/>
          </a:xfrm>
          <a:prstGeom prst="ellipse">
            <a:avLst/>
          </a:prstGeom>
          <a:noFill/>
          <a:ln w="38100">
            <a:solidFill>
              <a:srgbClr val="FF9933"/>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55" name="Rectangle 47"/>
          <p:cNvSpPr>
            <a:spLocks noChangeArrowheads="1"/>
          </p:cNvSpPr>
          <p:nvPr/>
        </p:nvSpPr>
        <p:spPr bwMode="auto">
          <a:xfrm>
            <a:off x="4694238" y="6273800"/>
            <a:ext cx="1355725" cy="396875"/>
          </a:xfrm>
          <a:prstGeom prst="rect">
            <a:avLst/>
          </a:prstGeom>
          <a:solidFill>
            <a:srgbClr val="CCCC00"/>
          </a:solidFill>
          <a:ln>
            <a:noFill/>
          </a:ln>
          <a:effectLst/>
          <a:extLs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1">
                <a:solidFill>
                  <a:schemeClr val="bg1"/>
                </a:solidFill>
                <a:latin typeface="Times New Roman" panose="02020603050405020304" pitchFamily="18" charset="0"/>
                <a:ea typeface="ˎ̥"/>
                <a:cs typeface="ˎ̥"/>
              </a:rPr>
              <a:t>S</a:t>
            </a:r>
            <a:r>
              <a:rPr lang="en-US" altLang="zh-CN" sz="2000" i="1">
                <a:solidFill>
                  <a:srgbClr val="0000FF"/>
                </a:solidFill>
                <a:latin typeface="Times New Roman" panose="02020603050405020304" pitchFamily="18" charset="0"/>
                <a:ea typeface="ˎ̥"/>
                <a:cs typeface="ˎ̥"/>
              </a:rPr>
              <a:t> </a:t>
            </a:r>
            <a:r>
              <a:rPr lang="zh-CN" altLang="en-US" sz="2000">
                <a:solidFill>
                  <a:schemeClr val="bg1"/>
                </a:solidFill>
                <a:latin typeface="Arial" panose="020B0604020202020204" pitchFamily="34" charset="0"/>
              </a:rPr>
              <a:t>接在</a:t>
            </a:r>
            <a:r>
              <a:rPr lang="en-US" altLang="zh-CN" sz="2000">
                <a:solidFill>
                  <a:schemeClr val="bg1"/>
                </a:solidFill>
                <a:latin typeface="Arial" panose="020B0604020202020204" pitchFamily="34" charset="0"/>
                <a:ea typeface="ˎ̥"/>
                <a:cs typeface="ˎ̥"/>
              </a:rPr>
              <a:t>A</a:t>
            </a:r>
            <a:r>
              <a:rPr lang="zh-CN" altLang="en-US" sz="2000">
                <a:solidFill>
                  <a:schemeClr val="bg1"/>
                </a:solidFill>
                <a:latin typeface="Arial" panose="020B0604020202020204" pitchFamily="34" charset="0"/>
                <a:ea typeface="ˎ̥"/>
                <a:cs typeface="ˎ̥"/>
              </a:rPr>
              <a:t>处</a:t>
            </a:r>
            <a:endParaRPr kumimoji="1" lang="zh-CN" altLang="en-US" sz="2400" b="0">
              <a:latin typeface="Times New Roman" panose="02020603050405020304" pitchFamily="18" charset="0"/>
            </a:endParaRPr>
          </a:p>
        </p:txBody>
      </p:sp>
      <p:sp>
        <p:nvSpPr>
          <p:cNvPr id="555056" name="Text Box 48"/>
          <p:cNvSpPr txBox="1">
            <a:spLocks noChangeArrowheads="1"/>
          </p:cNvSpPr>
          <p:nvPr/>
        </p:nvSpPr>
        <p:spPr bwMode="auto">
          <a:xfrm>
            <a:off x="6256338" y="6259513"/>
            <a:ext cx="26527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FF0000"/>
                </a:solidFill>
                <a:latin typeface="Arial" panose="020B0604020202020204" pitchFamily="34" charset="0"/>
              </a:rPr>
              <a:t>R</a:t>
            </a:r>
            <a:r>
              <a:rPr lang="en-US" altLang="zh-CN" sz="2000" dirty="0">
                <a:latin typeface="Arial" panose="020B0604020202020204" pitchFamily="34" charset="0"/>
              </a:rPr>
              <a:t>=1</a:t>
            </a:r>
            <a:r>
              <a:rPr lang="zh-CN" altLang="en-US" sz="2000" dirty="0">
                <a:latin typeface="Arial" panose="020B0604020202020204" pitchFamily="34" charset="0"/>
              </a:rPr>
              <a:t>，</a:t>
            </a:r>
            <a:r>
              <a:rPr lang="en-US" altLang="zh-CN" sz="2000" dirty="0">
                <a:solidFill>
                  <a:srgbClr val="FF0000"/>
                </a:solidFill>
                <a:latin typeface="Arial" panose="020B0604020202020204" pitchFamily="34" charset="0"/>
              </a:rPr>
              <a:t>S</a:t>
            </a:r>
            <a:r>
              <a:rPr lang="en-US" altLang="zh-CN" sz="2000" dirty="0">
                <a:latin typeface="Arial" panose="020B0604020202020204" pitchFamily="34" charset="0"/>
              </a:rPr>
              <a:t>=0 </a:t>
            </a:r>
            <a:r>
              <a:rPr lang="zh-CN" altLang="en-US" sz="2000" dirty="0">
                <a:latin typeface="Arial" panose="020B0604020202020204" pitchFamily="34" charset="0"/>
              </a:rPr>
              <a:t>＝</a:t>
            </a:r>
            <a:r>
              <a:rPr lang="en-US" altLang="zh-CN" sz="2000" dirty="0">
                <a:latin typeface="Arial" panose="020B0604020202020204" pitchFamily="34" charset="0"/>
              </a:rPr>
              <a:t>&gt;</a:t>
            </a:r>
            <a:r>
              <a:rPr lang="en-US" altLang="zh-CN" sz="2000" dirty="0">
                <a:solidFill>
                  <a:srgbClr val="0000FF"/>
                </a:solidFill>
                <a:latin typeface="Arial" panose="020B0604020202020204" pitchFamily="34" charset="0"/>
              </a:rPr>
              <a:t>Q=0</a:t>
            </a:r>
            <a:r>
              <a:rPr lang="en-US" altLang="zh-CN" sz="2000" dirty="0">
                <a:latin typeface="Arial" panose="020B0604020202020204" pitchFamily="34" charset="0"/>
              </a:rPr>
              <a:t> </a:t>
            </a:r>
          </a:p>
        </p:txBody>
      </p:sp>
      <p:graphicFrame>
        <p:nvGraphicFramePr>
          <p:cNvPr id="44" name="Object 11"/>
          <p:cNvGraphicFramePr>
            <a:graphicFrameLocks noChangeAspect="1"/>
          </p:cNvGraphicFramePr>
          <p:nvPr>
            <p:extLst>
              <p:ext uri="{D42A27DB-BD31-4B8C-83A1-F6EECF244321}">
                <p14:modId xmlns:p14="http://schemas.microsoft.com/office/powerpoint/2010/main" val="1899073998"/>
              </p:ext>
            </p:extLst>
          </p:nvPr>
        </p:nvGraphicFramePr>
        <p:xfrm>
          <a:off x="6048375" y="481661"/>
          <a:ext cx="2808287" cy="3429000"/>
        </p:xfrm>
        <a:graphic>
          <a:graphicData uri="http://schemas.openxmlformats.org/presentationml/2006/ole">
            <mc:AlternateContent xmlns:mc="http://schemas.openxmlformats.org/markup-compatibility/2006">
              <mc:Choice xmlns:v="urn:schemas-microsoft-com:vml" Requires="v">
                <p:oleObj spid="_x0000_s646193" name="图片" r:id="rId7" imgW="1504800" imgH="1866960" progId="Word.Picture.8">
                  <p:embed/>
                </p:oleObj>
              </mc:Choice>
              <mc:Fallback>
                <p:oleObj name="图片" r:id="rId7" imgW="1504800" imgH="186696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8375" y="481661"/>
                        <a:ext cx="2808287" cy="3429000"/>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46"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7" name="Rectangle 6"/>
          <p:cNvSpPr>
            <a:spLocks noChangeArrowheads="1"/>
          </p:cNvSpPr>
          <p:nvPr/>
        </p:nvSpPr>
        <p:spPr bwMode="auto">
          <a:xfrm>
            <a:off x="2682457" y="533402"/>
            <a:ext cx="34198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4.</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锁存器的应用</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977627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50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50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555010"/>
                                        </p:tgtEl>
                                        <p:attrNameLst>
                                          <p:attrName>style.visibility</p:attrName>
                                        </p:attrNameLst>
                                      </p:cBhvr>
                                      <p:to>
                                        <p:strVal val="visible"/>
                                      </p:to>
                                    </p:set>
                                    <p:animEffect transition="in" filter="strips(downLeft)">
                                      <p:cBhvr>
                                        <p:cTn id="20" dur="500"/>
                                        <p:tgtEl>
                                          <p:spTgt spid="555010"/>
                                        </p:tgtEl>
                                      </p:cBhvr>
                                    </p:animEffect>
                                  </p:childTnLst>
                                </p:cTn>
                              </p:par>
                            </p:childTnLst>
                          </p:cTn>
                        </p:par>
                        <p:par>
                          <p:cTn id="21" fill="hold" nodeType="afterGroup">
                            <p:stCondLst>
                              <p:cond delay="500"/>
                            </p:stCondLst>
                            <p:childTnLst>
                              <p:par>
                                <p:cTn id="22" presetID="18" presetClass="entr" presetSubtype="12" fill="hold" grpId="0" nodeType="afterEffect">
                                  <p:stCondLst>
                                    <p:cond delay="0"/>
                                  </p:stCondLst>
                                  <p:childTnLst>
                                    <p:set>
                                      <p:cBhvr>
                                        <p:cTn id="23" dur="1" fill="hold">
                                          <p:stCondLst>
                                            <p:cond delay="0"/>
                                          </p:stCondLst>
                                        </p:cTn>
                                        <p:tgtEl>
                                          <p:spTgt spid="555011"/>
                                        </p:tgtEl>
                                        <p:attrNameLst>
                                          <p:attrName>style.visibility</p:attrName>
                                        </p:attrNameLst>
                                      </p:cBhvr>
                                      <p:to>
                                        <p:strVal val="visible"/>
                                      </p:to>
                                    </p:set>
                                    <p:animEffect transition="in" filter="strips(downLeft)">
                                      <p:cBhvr>
                                        <p:cTn id="24" dur="500"/>
                                        <p:tgtEl>
                                          <p:spTgt spid="5550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555020"/>
                                        </p:tgtEl>
                                        <p:attrNameLst>
                                          <p:attrName>style.visibility</p:attrName>
                                        </p:attrNameLst>
                                      </p:cBhvr>
                                      <p:to>
                                        <p:strVal val="visible"/>
                                      </p:to>
                                    </p:set>
                                    <p:animEffect transition="in" filter="slide(fromBottom)">
                                      <p:cBhvr>
                                        <p:cTn id="29" dur="500"/>
                                        <p:tgtEl>
                                          <p:spTgt spid="555020"/>
                                        </p:tgtEl>
                                      </p:cBhvr>
                                    </p:animEffect>
                                  </p:childTnLst>
                                </p:cTn>
                              </p:par>
                            </p:childTnLst>
                          </p:cTn>
                        </p:par>
                        <p:par>
                          <p:cTn id="30" fill="hold" nodeType="afterGroup">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555019"/>
                                        </p:tgtEl>
                                        <p:attrNameLst>
                                          <p:attrName>style.visibility</p:attrName>
                                        </p:attrNameLst>
                                      </p:cBhvr>
                                      <p:to>
                                        <p:strVal val="visible"/>
                                      </p:to>
                                    </p:set>
                                    <p:animEffect transition="in" filter="slide(fromBottom)">
                                      <p:cBhvr>
                                        <p:cTn id="33" dur="500"/>
                                        <p:tgtEl>
                                          <p:spTgt spid="5550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9" presetClass="entr" presetSubtype="0" decel="100000" fill="hold" nodeType="clickEffect">
                                  <p:stCondLst>
                                    <p:cond delay="0"/>
                                  </p:stCondLst>
                                  <p:childTnLst>
                                    <p:set>
                                      <p:cBhvr>
                                        <p:cTn id="37" dur="1" fill="hold">
                                          <p:stCondLst>
                                            <p:cond delay="0"/>
                                          </p:stCondLst>
                                        </p:cTn>
                                        <p:tgtEl>
                                          <p:spTgt spid="555018"/>
                                        </p:tgtEl>
                                        <p:attrNameLst>
                                          <p:attrName>style.visibility</p:attrName>
                                        </p:attrNameLst>
                                      </p:cBhvr>
                                      <p:to>
                                        <p:strVal val="visible"/>
                                      </p:to>
                                    </p:set>
                                    <p:anim calcmode="lin" valueType="num">
                                      <p:cBhvr>
                                        <p:cTn id="38" dur="500" fill="hold"/>
                                        <p:tgtEl>
                                          <p:spTgt spid="555018"/>
                                        </p:tgtEl>
                                        <p:attrNameLst>
                                          <p:attrName>ppt_w</p:attrName>
                                        </p:attrNameLst>
                                      </p:cBhvr>
                                      <p:tavLst>
                                        <p:tav tm="0">
                                          <p:val>
                                            <p:fltVal val="0"/>
                                          </p:val>
                                        </p:tav>
                                        <p:tav tm="100000">
                                          <p:val>
                                            <p:strVal val="#ppt_w"/>
                                          </p:val>
                                        </p:tav>
                                      </p:tavLst>
                                    </p:anim>
                                    <p:anim calcmode="lin" valueType="num">
                                      <p:cBhvr>
                                        <p:cTn id="39" dur="500" fill="hold"/>
                                        <p:tgtEl>
                                          <p:spTgt spid="555018"/>
                                        </p:tgtEl>
                                        <p:attrNameLst>
                                          <p:attrName>ppt_h</p:attrName>
                                        </p:attrNameLst>
                                      </p:cBhvr>
                                      <p:tavLst>
                                        <p:tav tm="0">
                                          <p:val>
                                            <p:fltVal val="0"/>
                                          </p:val>
                                        </p:tav>
                                        <p:tav tm="100000">
                                          <p:val>
                                            <p:strVal val="#ppt_h"/>
                                          </p:val>
                                        </p:tav>
                                      </p:tavLst>
                                    </p:anim>
                                    <p:anim calcmode="lin" valueType="num">
                                      <p:cBhvr>
                                        <p:cTn id="40" dur="500" fill="hold"/>
                                        <p:tgtEl>
                                          <p:spTgt spid="555018"/>
                                        </p:tgtEl>
                                        <p:attrNameLst>
                                          <p:attrName>style.rotation</p:attrName>
                                        </p:attrNameLst>
                                      </p:cBhvr>
                                      <p:tavLst>
                                        <p:tav tm="0">
                                          <p:val>
                                            <p:fltVal val="360"/>
                                          </p:val>
                                        </p:tav>
                                        <p:tav tm="100000">
                                          <p:val>
                                            <p:fltVal val="0"/>
                                          </p:val>
                                        </p:tav>
                                      </p:tavLst>
                                    </p:anim>
                                    <p:animEffect transition="in" filter="fade">
                                      <p:cBhvr>
                                        <p:cTn id="41" dur="500"/>
                                        <p:tgtEl>
                                          <p:spTgt spid="5550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555028"/>
                                        </p:tgtEl>
                                        <p:attrNameLst>
                                          <p:attrName>style.visibility</p:attrName>
                                        </p:attrNameLst>
                                      </p:cBhvr>
                                      <p:to>
                                        <p:strVal val="visible"/>
                                      </p:to>
                                    </p:set>
                                    <p:animEffect transition="in" filter="slide(fromBottom)">
                                      <p:cBhvr>
                                        <p:cTn id="46" dur="500"/>
                                        <p:tgtEl>
                                          <p:spTgt spid="555028"/>
                                        </p:tgtEl>
                                      </p:cBhvr>
                                    </p:animEffect>
                                  </p:childTnLst>
                                </p:cTn>
                              </p:par>
                            </p:childTnLst>
                          </p:cTn>
                        </p:par>
                        <p:par>
                          <p:cTn id="47" fill="hold" nodeType="afterGroup">
                            <p:stCondLst>
                              <p:cond delay="500"/>
                            </p:stCondLst>
                            <p:childTnLst>
                              <p:par>
                                <p:cTn id="48" presetID="12" presetClass="entr" presetSubtype="4" fill="hold" grpId="0" nodeType="afterEffect">
                                  <p:stCondLst>
                                    <p:cond delay="0"/>
                                  </p:stCondLst>
                                  <p:childTnLst>
                                    <p:set>
                                      <p:cBhvr>
                                        <p:cTn id="49" dur="1" fill="hold">
                                          <p:stCondLst>
                                            <p:cond delay="0"/>
                                          </p:stCondLst>
                                        </p:cTn>
                                        <p:tgtEl>
                                          <p:spTgt spid="555027"/>
                                        </p:tgtEl>
                                        <p:attrNameLst>
                                          <p:attrName>style.visibility</p:attrName>
                                        </p:attrNameLst>
                                      </p:cBhvr>
                                      <p:to>
                                        <p:strVal val="visible"/>
                                      </p:to>
                                    </p:set>
                                    <p:animEffect transition="in" filter="slide(fromBottom)">
                                      <p:cBhvr>
                                        <p:cTn id="50" dur="500"/>
                                        <p:tgtEl>
                                          <p:spTgt spid="55502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555021"/>
                                        </p:tgtEl>
                                        <p:attrNameLst>
                                          <p:attrName>style.visibility</p:attrName>
                                        </p:attrNameLst>
                                      </p:cBhvr>
                                      <p:to>
                                        <p:strVal val="visible"/>
                                      </p:to>
                                    </p:set>
                                    <p:animEffect transition="in" filter="strips(downLeft)">
                                      <p:cBhvr>
                                        <p:cTn id="55" dur="500"/>
                                        <p:tgtEl>
                                          <p:spTgt spid="5550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555035"/>
                                        </p:tgtEl>
                                        <p:attrNameLst>
                                          <p:attrName>style.visibility</p:attrName>
                                        </p:attrNameLst>
                                      </p:cBhvr>
                                      <p:to>
                                        <p:strVal val="visible"/>
                                      </p:to>
                                    </p:set>
                                    <p:animEffect transition="in" filter="box(in)">
                                      <p:cBhvr>
                                        <p:cTn id="60" dur="500"/>
                                        <p:tgtEl>
                                          <p:spTgt spid="55503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555017"/>
                                        </p:tgtEl>
                                        <p:attrNameLst>
                                          <p:attrName>style.visibility</p:attrName>
                                        </p:attrNameLst>
                                      </p:cBhvr>
                                      <p:to>
                                        <p:strVal val="visible"/>
                                      </p:to>
                                    </p:set>
                                    <p:animEffect transition="in" filter="box(in)">
                                      <p:cBhvr>
                                        <p:cTn id="65" dur="500"/>
                                        <p:tgtEl>
                                          <p:spTgt spid="55501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555013"/>
                                        </p:tgtEl>
                                        <p:attrNameLst>
                                          <p:attrName>style.visibility</p:attrName>
                                        </p:attrNameLst>
                                      </p:cBhvr>
                                      <p:to>
                                        <p:strVal val="visible"/>
                                      </p:to>
                                    </p:set>
                                    <p:animEffect transition="in" filter="box(in)">
                                      <p:cBhvr>
                                        <p:cTn id="70" dur="500"/>
                                        <p:tgtEl>
                                          <p:spTgt spid="5550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555023"/>
                                        </p:tgtEl>
                                        <p:attrNameLst>
                                          <p:attrName>style.visibility</p:attrName>
                                        </p:attrNameLst>
                                      </p:cBhvr>
                                      <p:to>
                                        <p:strVal val="visible"/>
                                      </p:to>
                                    </p:set>
                                    <p:animEffect transition="in" filter="strips(downLeft)">
                                      <p:cBhvr>
                                        <p:cTn id="75" dur="500"/>
                                        <p:tgtEl>
                                          <p:spTgt spid="5550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555036"/>
                                        </p:tgtEl>
                                        <p:attrNameLst>
                                          <p:attrName>style.visibility</p:attrName>
                                        </p:attrNameLst>
                                      </p:cBhvr>
                                      <p:to>
                                        <p:strVal val="visible"/>
                                      </p:to>
                                    </p:set>
                                    <p:animEffect transition="in" filter="box(in)">
                                      <p:cBhvr>
                                        <p:cTn id="80" dur="500"/>
                                        <p:tgtEl>
                                          <p:spTgt spid="55503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555014"/>
                                        </p:tgtEl>
                                        <p:attrNameLst>
                                          <p:attrName>style.visibility</p:attrName>
                                        </p:attrNameLst>
                                      </p:cBhvr>
                                      <p:to>
                                        <p:strVal val="visible"/>
                                      </p:to>
                                    </p:set>
                                    <p:animEffect transition="in" filter="box(in)">
                                      <p:cBhvr>
                                        <p:cTn id="85" dur="500"/>
                                        <p:tgtEl>
                                          <p:spTgt spid="555014"/>
                                        </p:tgtEl>
                                      </p:cBhvr>
                                    </p:animEffect>
                                  </p:childTnLst>
                                </p:cTn>
                              </p:par>
                            </p:childTnLst>
                          </p:cTn>
                        </p:par>
                        <p:par>
                          <p:cTn id="86" fill="hold" nodeType="afterGroup">
                            <p:stCondLst>
                              <p:cond delay="500"/>
                            </p:stCondLst>
                            <p:childTnLst>
                              <p:par>
                                <p:cTn id="87" presetID="18" presetClass="entr" presetSubtype="12" fill="hold" grpId="0" nodeType="afterEffect">
                                  <p:stCondLst>
                                    <p:cond delay="0"/>
                                  </p:stCondLst>
                                  <p:childTnLst>
                                    <p:set>
                                      <p:cBhvr>
                                        <p:cTn id="88" dur="1" fill="hold">
                                          <p:stCondLst>
                                            <p:cond delay="0"/>
                                          </p:stCondLst>
                                        </p:cTn>
                                        <p:tgtEl>
                                          <p:spTgt spid="555024"/>
                                        </p:tgtEl>
                                        <p:attrNameLst>
                                          <p:attrName>style.visibility</p:attrName>
                                        </p:attrNameLst>
                                      </p:cBhvr>
                                      <p:to>
                                        <p:strVal val="visible"/>
                                      </p:to>
                                    </p:set>
                                    <p:animEffect transition="in" filter="strips(downLeft)">
                                      <p:cBhvr>
                                        <p:cTn id="89" dur="500"/>
                                        <p:tgtEl>
                                          <p:spTgt spid="55502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555037"/>
                                        </p:tgtEl>
                                        <p:attrNameLst>
                                          <p:attrName>style.visibility</p:attrName>
                                        </p:attrNameLst>
                                      </p:cBhvr>
                                      <p:to>
                                        <p:strVal val="visible"/>
                                      </p:to>
                                    </p:set>
                                    <p:animEffect transition="in" filter="box(in)">
                                      <p:cBhvr>
                                        <p:cTn id="94" dur="500"/>
                                        <p:tgtEl>
                                          <p:spTgt spid="555037"/>
                                        </p:tgtEl>
                                      </p:cBhvr>
                                    </p:animEffect>
                                  </p:childTnLst>
                                </p:cTn>
                              </p:par>
                            </p:childTnLst>
                          </p:cTn>
                        </p:par>
                        <p:par>
                          <p:cTn id="95" fill="hold" nodeType="afterGroup">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555042"/>
                                        </p:tgtEl>
                                        <p:attrNameLst>
                                          <p:attrName>style.visibility</p:attrName>
                                        </p:attrNameLst>
                                      </p:cBhvr>
                                      <p:to>
                                        <p:strVal val="visible"/>
                                      </p:to>
                                    </p:set>
                                    <p:animEffect transition="in" filter="wipe(left)">
                                      <p:cBhvr>
                                        <p:cTn id="98" dur="500"/>
                                        <p:tgtEl>
                                          <p:spTgt spid="55504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55041"/>
                                        </p:tgtEl>
                                        <p:attrNameLst>
                                          <p:attrName>style.visibility</p:attrName>
                                        </p:attrNameLst>
                                      </p:cBhvr>
                                      <p:to>
                                        <p:strVal val="visible"/>
                                      </p:to>
                                    </p:set>
                                    <p:animEffect transition="in" filter="wipe(left)">
                                      <p:cBhvr>
                                        <p:cTn id="103" dur="500"/>
                                        <p:tgtEl>
                                          <p:spTgt spid="55504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55038"/>
                                        </p:tgtEl>
                                        <p:attrNameLst>
                                          <p:attrName>style.visibility</p:attrName>
                                        </p:attrNameLst>
                                      </p:cBhvr>
                                      <p:to>
                                        <p:strVal val="visible"/>
                                      </p:to>
                                    </p:set>
                                    <p:animEffect transition="in" filter="wipe(left)">
                                      <p:cBhvr>
                                        <p:cTn id="108" dur="500"/>
                                        <p:tgtEl>
                                          <p:spTgt spid="55503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12" fill="hold" grpId="0" nodeType="clickEffect">
                                  <p:stCondLst>
                                    <p:cond delay="0"/>
                                  </p:stCondLst>
                                  <p:childTnLst>
                                    <p:set>
                                      <p:cBhvr>
                                        <p:cTn id="112" dur="1" fill="hold">
                                          <p:stCondLst>
                                            <p:cond delay="0"/>
                                          </p:stCondLst>
                                        </p:cTn>
                                        <p:tgtEl>
                                          <p:spTgt spid="555022"/>
                                        </p:tgtEl>
                                        <p:attrNameLst>
                                          <p:attrName>style.visibility</p:attrName>
                                        </p:attrNameLst>
                                      </p:cBhvr>
                                      <p:to>
                                        <p:strVal val="visible"/>
                                      </p:to>
                                    </p:set>
                                    <p:animEffect transition="in" filter="strips(downLeft)">
                                      <p:cBhvr>
                                        <p:cTn id="113" dur="500"/>
                                        <p:tgtEl>
                                          <p:spTgt spid="55502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555015"/>
                                        </p:tgtEl>
                                        <p:attrNameLst>
                                          <p:attrName>style.visibility</p:attrName>
                                        </p:attrNameLst>
                                      </p:cBhvr>
                                      <p:to>
                                        <p:strVal val="visible"/>
                                      </p:to>
                                    </p:set>
                                    <p:animEffect transition="in" filter="box(in)">
                                      <p:cBhvr>
                                        <p:cTn id="118" dur="500"/>
                                        <p:tgtEl>
                                          <p:spTgt spid="55501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555039"/>
                                        </p:tgtEl>
                                        <p:attrNameLst>
                                          <p:attrName>style.visibility</p:attrName>
                                        </p:attrNameLst>
                                      </p:cBhvr>
                                      <p:to>
                                        <p:strVal val="visible"/>
                                      </p:to>
                                    </p:set>
                                    <p:animEffect transition="in" filter="box(in)">
                                      <p:cBhvr>
                                        <p:cTn id="123" dur="500"/>
                                        <p:tgtEl>
                                          <p:spTgt spid="55503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555016"/>
                                        </p:tgtEl>
                                        <p:attrNameLst>
                                          <p:attrName>style.visibility</p:attrName>
                                        </p:attrNameLst>
                                      </p:cBhvr>
                                      <p:to>
                                        <p:strVal val="visible"/>
                                      </p:to>
                                    </p:set>
                                    <p:animEffect transition="in" filter="box(in)">
                                      <p:cBhvr>
                                        <p:cTn id="128" dur="500"/>
                                        <p:tgtEl>
                                          <p:spTgt spid="55501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555025"/>
                                        </p:tgtEl>
                                        <p:attrNameLst>
                                          <p:attrName>style.visibility</p:attrName>
                                        </p:attrNameLst>
                                      </p:cBhvr>
                                      <p:to>
                                        <p:strVal val="visible"/>
                                      </p:to>
                                    </p:set>
                                    <p:animEffect transition="in" filter="strips(downLeft)">
                                      <p:cBhvr>
                                        <p:cTn id="133" dur="500"/>
                                        <p:tgtEl>
                                          <p:spTgt spid="555025"/>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555040"/>
                                        </p:tgtEl>
                                        <p:attrNameLst>
                                          <p:attrName>style.visibility</p:attrName>
                                        </p:attrNameLst>
                                      </p:cBhvr>
                                      <p:to>
                                        <p:strVal val="visible"/>
                                      </p:to>
                                    </p:set>
                                    <p:animEffect transition="in" filter="box(in)">
                                      <p:cBhvr>
                                        <p:cTn id="138" dur="500"/>
                                        <p:tgtEl>
                                          <p:spTgt spid="55504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555012"/>
                                        </p:tgtEl>
                                        <p:attrNameLst>
                                          <p:attrName>style.visibility</p:attrName>
                                        </p:attrNameLst>
                                      </p:cBhvr>
                                      <p:to>
                                        <p:strVal val="visible"/>
                                      </p:to>
                                    </p:set>
                                    <p:animEffect transition="in" filter="box(in)">
                                      <p:cBhvr>
                                        <p:cTn id="143" dur="500"/>
                                        <p:tgtEl>
                                          <p:spTgt spid="555012"/>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555026"/>
                                        </p:tgtEl>
                                        <p:attrNameLst>
                                          <p:attrName>style.visibility</p:attrName>
                                        </p:attrNameLst>
                                      </p:cBhvr>
                                      <p:to>
                                        <p:strVal val="visible"/>
                                      </p:to>
                                    </p:set>
                                    <p:animEffect transition="in" filter="strips(downLeft)">
                                      <p:cBhvr>
                                        <p:cTn id="148" dur="500"/>
                                        <p:tgtEl>
                                          <p:spTgt spid="55502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16" fill="hold" grpId="0" nodeType="clickEffect">
                                  <p:stCondLst>
                                    <p:cond delay="0"/>
                                  </p:stCondLst>
                                  <p:childTnLst>
                                    <p:set>
                                      <p:cBhvr>
                                        <p:cTn id="152" dur="1" fill="hold">
                                          <p:stCondLst>
                                            <p:cond delay="0"/>
                                          </p:stCondLst>
                                        </p:cTn>
                                        <p:tgtEl>
                                          <p:spTgt spid="555043"/>
                                        </p:tgtEl>
                                        <p:attrNameLst>
                                          <p:attrName>style.visibility</p:attrName>
                                        </p:attrNameLst>
                                      </p:cBhvr>
                                      <p:to>
                                        <p:strVal val="visible"/>
                                      </p:to>
                                    </p:set>
                                    <p:animEffect transition="in" filter="box(in)">
                                      <p:cBhvr>
                                        <p:cTn id="153" dur="500"/>
                                        <p:tgtEl>
                                          <p:spTgt spid="555043"/>
                                        </p:tgtEl>
                                      </p:cBhvr>
                                    </p:animEffect>
                                  </p:childTnLst>
                                </p:cTn>
                              </p:par>
                            </p:childTnLst>
                          </p:cTn>
                        </p:par>
                        <p:par>
                          <p:cTn id="154" fill="hold" nodeType="afterGroup">
                            <p:stCondLst>
                              <p:cond delay="500"/>
                            </p:stCondLst>
                            <p:childTnLst>
                              <p:par>
                                <p:cTn id="155" presetID="22" presetClass="entr" presetSubtype="8" fill="hold" grpId="0" nodeType="afterEffect">
                                  <p:stCondLst>
                                    <p:cond delay="0"/>
                                  </p:stCondLst>
                                  <p:childTnLst>
                                    <p:set>
                                      <p:cBhvr>
                                        <p:cTn id="156" dur="1" fill="hold">
                                          <p:stCondLst>
                                            <p:cond delay="0"/>
                                          </p:stCondLst>
                                        </p:cTn>
                                        <p:tgtEl>
                                          <p:spTgt spid="555046"/>
                                        </p:tgtEl>
                                        <p:attrNameLst>
                                          <p:attrName>style.visibility</p:attrName>
                                        </p:attrNameLst>
                                      </p:cBhvr>
                                      <p:to>
                                        <p:strVal val="visible"/>
                                      </p:to>
                                    </p:set>
                                    <p:animEffect transition="in" filter="wipe(left)">
                                      <p:cBhvr>
                                        <p:cTn id="157" dur="500"/>
                                        <p:tgtEl>
                                          <p:spTgt spid="555046"/>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555045"/>
                                        </p:tgtEl>
                                        <p:attrNameLst>
                                          <p:attrName>style.visibility</p:attrName>
                                        </p:attrNameLst>
                                      </p:cBhvr>
                                      <p:to>
                                        <p:strVal val="visible"/>
                                      </p:to>
                                    </p:set>
                                    <p:animEffect transition="in" filter="wipe(left)">
                                      <p:cBhvr>
                                        <p:cTn id="162" dur="500"/>
                                        <p:tgtEl>
                                          <p:spTgt spid="55504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555044"/>
                                        </p:tgtEl>
                                        <p:attrNameLst>
                                          <p:attrName>style.visibility</p:attrName>
                                        </p:attrNameLst>
                                      </p:cBhvr>
                                      <p:to>
                                        <p:strVal val="visible"/>
                                      </p:to>
                                    </p:set>
                                    <p:animEffect transition="in" filter="wipe(left)">
                                      <p:cBhvr>
                                        <p:cTn id="167" dur="500"/>
                                        <p:tgtEl>
                                          <p:spTgt spid="555044"/>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4" presetClass="entr" presetSubtype="16" fill="hold" grpId="0" nodeType="clickEffect">
                                  <p:stCondLst>
                                    <p:cond delay="0"/>
                                  </p:stCondLst>
                                  <p:childTnLst>
                                    <p:set>
                                      <p:cBhvr>
                                        <p:cTn id="171" dur="1" fill="hold">
                                          <p:stCondLst>
                                            <p:cond delay="0"/>
                                          </p:stCondLst>
                                        </p:cTn>
                                        <p:tgtEl>
                                          <p:spTgt spid="555052"/>
                                        </p:tgtEl>
                                        <p:attrNameLst>
                                          <p:attrName>style.visibility</p:attrName>
                                        </p:attrNameLst>
                                      </p:cBhvr>
                                      <p:to>
                                        <p:strVal val="visible"/>
                                      </p:to>
                                    </p:set>
                                    <p:animEffect transition="in" filter="box(in)">
                                      <p:cBhvr>
                                        <p:cTn id="172" dur="500"/>
                                        <p:tgtEl>
                                          <p:spTgt spid="555052"/>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12" fill="hold" grpId="0" nodeType="clickEffect">
                                  <p:stCondLst>
                                    <p:cond delay="0"/>
                                  </p:stCondLst>
                                  <p:childTnLst>
                                    <p:set>
                                      <p:cBhvr>
                                        <p:cTn id="176" dur="1" fill="hold">
                                          <p:stCondLst>
                                            <p:cond delay="0"/>
                                          </p:stCondLst>
                                        </p:cTn>
                                        <p:tgtEl>
                                          <p:spTgt spid="555055"/>
                                        </p:tgtEl>
                                        <p:attrNameLst>
                                          <p:attrName>style.visibility</p:attrName>
                                        </p:attrNameLst>
                                      </p:cBhvr>
                                      <p:to>
                                        <p:strVal val="visible"/>
                                      </p:to>
                                    </p:set>
                                    <p:animEffect transition="in" filter="strips(downLeft)">
                                      <p:cBhvr>
                                        <p:cTn id="177" dur="500"/>
                                        <p:tgtEl>
                                          <p:spTgt spid="555055"/>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555056"/>
                                        </p:tgtEl>
                                        <p:attrNameLst>
                                          <p:attrName>style.visibility</p:attrName>
                                        </p:attrNameLst>
                                      </p:cBhvr>
                                      <p:to>
                                        <p:strVal val="visible"/>
                                      </p:to>
                                    </p:set>
                                    <p:animEffect transition="in" filter="box(in)">
                                      <p:cBhvr>
                                        <p:cTn id="182" dur="500"/>
                                        <p:tgtEl>
                                          <p:spTgt spid="555056"/>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6" presetClass="entr" presetSubtype="26" fill="hold" grpId="0" nodeType="clickEffect">
                                  <p:stCondLst>
                                    <p:cond delay="0"/>
                                  </p:stCondLst>
                                  <p:childTnLst>
                                    <p:set>
                                      <p:cBhvr>
                                        <p:cTn id="186" dur="1" fill="hold">
                                          <p:stCondLst>
                                            <p:cond delay="0"/>
                                          </p:stCondLst>
                                        </p:cTn>
                                        <p:tgtEl>
                                          <p:spTgt spid="555029"/>
                                        </p:tgtEl>
                                        <p:attrNameLst>
                                          <p:attrName>style.visibility</p:attrName>
                                        </p:attrNameLst>
                                      </p:cBhvr>
                                      <p:to>
                                        <p:strVal val="visible"/>
                                      </p:to>
                                    </p:set>
                                    <p:animEffect transition="in" filter="barn(inHorizontal)">
                                      <p:cBhvr>
                                        <p:cTn id="187" dur="500"/>
                                        <p:tgtEl>
                                          <p:spTgt spid="555029"/>
                                        </p:tgtEl>
                                      </p:cBhvr>
                                    </p:animEffect>
                                  </p:childTnLst>
                                  <p:subTnLst>
                                    <p:set>
                                      <p:cBhvr override="childStyle">
                                        <p:cTn dur="1" fill="hold" display="0" masterRel="nextClick" afterEffect="1"/>
                                        <p:tgtEl>
                                          <p:spTgt spid="55502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52" grpId="0" animBg="1"/>
      <p:bldP spid="555010" grpId="0" animBg="1"/>
      <p:bldP spid="555011" grpId="0" animBg="1"/>
      <p:bldP spid="555012" grpId="0" animBg="1"/>
      <p:bldP spid="555013" grpId="0" animBg="1"/>
      <p:bldP spid="555014" grpId="0" animBg="1"/>
      <p:bldP spid="555015" grpId="0" animBg="1"/>
      <p:bldP spid="555016" grpId="0" animBg="1"/>
      <p:bldP spid="555017" grpId="0" animBg="1"/>
      <p:bldP spid="555019" grpId="0" autoUpdateAnimBg="0"/>
      <p:bldP spid="555020" grpId="0" autoUpdateAnimBg="0"/>
      <p:bldP spid="555021" grpId="0" animBg="1" autoUpdateAnimBg="0"/>
      <p:bldP spid="555022" grpId="0" animBg="1" autoUpdateAnimBg="0"/>
      <p:bldP spid="555023" grpId="0" animBg="1" autoUpdateAnimBg="0"/>
      <p:bldP spid="555024" grpId="0" animBg="1" autoUpdateAnimBg="0"/>
      <p:bldP spid="555025" grpId="0" animBg="1" autoUpdateAnimBg="0"/>
      <p:bldP spid="555026" grpId="0" animBg="1" autoUpdateAnimBg="0"/>
      <p:bldP spid="555027" grpId="0" autoUpdateAnimBg="0"/>
      <p:bldP spid="555028" grpId="0" autoUpdateAnimBg="0"/>
      <p:bldP spid="555029" grpId="0" animBg="1"/>
      <p:bldP spid="555035" grpId="0"/>
      <p:bldP spid="555036" grpId="0"/>
      <p:bldP spid="555037" grpId="0"/>
      <p:bldP spid="555038" grpId="0"/>
      <p:bldP spid="555039" grpId="0"/>
      <p:bldP spid="555040" grpId="0"/>
      <p:bldP spid="555041" grpId="0"/>
      <p:bldP spid="555042" grpId="0" animBg="1"/>
      <p:bldP spid="555043" grpId="0"/>
      <p:bldP spid="555044" grpId="0"/>
      <p:bldP spid="555045" grpId="0"/>
      <p:bldP spid="555046" grpId="0" animBg="1"/>
      <p:bldP spid="555048" grpId="0" animBg="1"/>
      <p:bldP spid="555049" grpId="0" animBg="1"/>
      <p:bldP spid="555055" grpId="0" animBg="1" autoUpdateAnimBg="0"/>
      <p:bldP spid="5550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5.2.2 </a:t>
            </a:r>
            <a:r>
              <a:rPr kumimoji="1" lang="zh-CN" altLang="en-US" sz="2400" dirty="0" smtClean="0">
                <a:solidFill>
                  <a:srgbClr val="CC0000"/>
                </a:solidFill>
                <a:ea typeface="楷体_GB2312" pitchFamily="49" charset="-122"/>
              </a:rPr>
              <a:t>门控</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14"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15" name="Rectangle 6"/>
          <p:cNvSpPr>
            <a:spLocks noChangeArrowheads="1"/>
          </p:cNvSpPr>
          <p:nvPr/>
        </p:nvSpPr>
        <p:spPr bwMode="auto">
          <a:xfrm>
            <a:off x="2682457" y="533402"/>
            <a:ext cx="39088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门控</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锁存器的逻辑功能</a:t>
            </a:r>
            <a:endParaRPr lang="zh-CN" altLang="en-US" sz="2400" dirty="0">
              <a:latin typeface="仿宋" panose="02010609060101010101" pitchFamily="49" charset="-122"/>
              <a:ea typeface="仿宋" panose="02010609060101010101" pitchFamily="49" charset="-122"/>
            </a:endParaRPr>
          </a:p>
        </p:txBody>
      </p:sp>
      <p:graphicFrame>
        <p:nvGraphicFramePr>
          <p:cNvPr id="17" name="Object 4"/>
          <p:cNvGraphicFramePr>
            <a:graphicFrameLocks noChangeAspect="1"/>
          </p:cNvGraphicFramePr>
          <p:nvPr>
            <p:extLst>
              <p:ext uri="{D42A27DB-BD31-4B8C-83A1-F6EECF244321}">
                <p14:modId xmlns:p14="http://schemas.microsoft.com/office/powerpoint/2010/main" val="4287575023"/>
              </p:ext>
            </p:extLst>
          </p:nvPr>
        </p:nvGraphicFramePr>
        <p:xfrm>
          <a:off x="115888" y="1746251"/>
          <a:ext cx="3959225" cy="3286125"/>
        </p:xfrm>
        <a:graphic>
          <a:graphicData uri="http://schemas.openxmlformats.org/presentationml/2006/ole">
            <mc:AlternateContent xmlns:mc="http://schemas.openxmlformats.org/markup-compatibility/2006">
              <mc:Choice xmlns:v="urn:schemas-microsoft-com:vml" Requires="v">
                <p:oleObj spid="_x0000_s500819" name="图片" r:id="rId3" imgW="2305080" imgH="1924200" progId="Word.Picture.8">
                  <p:embed/>
                </p:oleObj>
              </mc:Choice>
              <mc:Fallback>
                <p:oleObj name="图片" r:id="rId3" imgW="2305080" imgH="1924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746251"/>
                        <a:ext cx="3959225" cy="3286125"/>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6"/>
          <p:cNvGrpSpPr>
            <a:grpSpLocks/>
          </p:cNvGrpSpPr>
          <p:nvPr/>
        </p:nvGrpSpPr>
        <p:grpSpPr bwMode="auto">
          <a:xfrm>
            <a:off x="5503863" y="3638550"/>
            <a:ext cx="2606675" cy="1657350"/>
            <a:chOff x="3619" y="2338"/>
            <a:chExt cx="1642" cy="1044"/>
          </a:xfrm>
        </p:grpSpPr>
        <p:graphicFrame>
          <p:nvGraphicFramePr>
            <p:cNvPr id="20" name="Object 7"/>
            <p:cNvGraphicFramePr>
              <a:graphicFrameLocks noChangeAspect="1"/>
            </p:cNvGraphicFramePr>
            <p:nvPr>
              <p:extLst>
                <p:ext uri="{D42A27DB-BD31-4B8C-83A1-F6EECF244321}">
                  <p14:modId xmlns:p14="http://schemas.microsoft.com/office/powerpoint/2010/main" val="1036012264"/>
                </p:ext>
              </p:extLst>
            </p:nvPr>
          </p:nvGraphicFramePr>
          <p:xfrm>
            <a:off x="3650" y="2391"/>
            <a:ext cx="1611" cy="991"/>
          </p:xfrm>
          <a:graphic>
            <a:graphicData uri="http://schemas.openxmlformats.org/presentationml/2006/ole">
              <mc:AlternateContent xmlns:mc="http://schemas.openxmlformats.org/markup-compatibility/2006">
                <mc:Choice xmlns:v="urn:schemas-microsoft-com:vml" Requires="v">
                  <p:oleObj spid="_x0000_s500820" name="Picture" r:id="rId5" imgW="1343160" imgH="828720" progId="Word.Picture.8">
                    <p:embed/>
                  </p:oleObj>
                </mc:Choice>
                <mc:Fallback>
                  <p:oleObj name="Picture" r:id="rId5" imgW="1343160" imgH="828720" progId="Word.Picture.8">
                    <p:embed/>
                    <p:pic>
                      <p:nvPicPr>
                        <p:cNvPr id="0" name=""/>
                        <p:cNvPicPr>
                          <a:picLocks noChangeAspect="1" noChangeArrowheads="1"/>
                        </p:cNvPicPr>
                        <p:nvPr/>
                      </p:nvPicPr>
                      <p:blipFill>
                        <a:blip r:embed="rId6"/>
                        <a:srcRect/>
                        <a:stretch>
                          <a:fillRect/>
                        </a:stretch>
                      </p:blipFill>
                      <p:spPr bwMode="auto">
                        <a:xfrm>
                          <a:off x="3650" y="2391"/>
                          <a:ext cx="1611" cy="991"/>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8"/>
            <p:cNvSpPr>
              <a:spLocks noChangeArrowheads="1"/>
            </p:cNvSpPr>
            <p:nvPr/>
          </p:nvSpPr>
          <p:spPr bwMode="auto">
            <a:xfrm>
              <a:off x="3619" y="2338"/>
              <a:ext cx="362" cy="16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grpSp>
      <p:sp>
        <p:nvSpPr>
          <p:cNvPr id="23" name="AutoShape 10"/>
          <p:cNvSpPr>
            <a:spLocks noChangeArrowheads="1"/>
          </p:cNvSpPr>
          <p:nvPr/>
        </p:nvSpPr>
        <p:spPr bwMode="auto">
          <a:xfrm>
            <a:off x="3095625" y="1082675"/>
            <a:ext cx="2249488" cy="495300"/>
          </a:xfrm>
          <a:prstGeom prst="wedgeRoundRectCallout">
            <a:avLst>
              <a:gd name="adj1" fmla="val -50704"/>
              <a:gd name="adj2" fmla="val 104167"/>
              <a:gd name="adj3" fmla="val 16667"/>
            </a:avLst>
          </a:prstGeom>
          <a:noFill/>
          <a:ln w="9525">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ahoma" panose="020B0604030504040204" pitchFamily="34" charset="0"/>
                <a:ea typeface="楷体_GB2312" pitchFamily="49" charset="-122"/>
              </a:rPr>
              <a:t>简单</a:t>
            </a:r>
            <a:r>
              <a:rPr lang="en-US" altLang="zh-CN" sz="2400" i="1">
                <a:solidFill>
                  <a:srgbClr val="000066"/>
                </a:solidFill>
                <a:latin typeface="Times New Roman" panose="02020603050405020304" pitchFamily="18" charset="0"/>
                <a:ea typeface="楷体_GB2312" pitchFamily="49" charset="-122"/>
              </a:rPr>
              <a:t>SR</a:t>
            </a:r>
            <a:r>
              <a:rPr lang="zh-CN" altLang="en-US" sz="2400">
                <a:solidFill>
                  <a:srgbClr val="000066"/>
                </a:solidFill>
                <a:latin typeface="Tahoma" panose="020B0604030504040204" pitchFamily="34" charset="0"/>
                <a:ea typeface="楷体_GB2312" pitchFamily="49" charset="-122"/>
              </a:rPr>
              <a:t>锁存器</a:t>
            </a:r>
            <a:endParaRPr lang="en-GB" altLang="zh-CN" sz="2400">
              <a:solidFill>
                <a:srgbClr val="000066"/>
              </a:solidFill>
              <a:latin typeface="Tahoma" panose="020B0604030504040204" pitchFamily="34" charset="0"/>
              <a:ea typeface="楷体_GB2312" pitchFamily="49" charset="-122"/>
            </a:endParaRPr>
          </a:p>
        </p:txBody>
      </p:sp>
      <p:sp>
        <p:nvSpPr>
          <p:cNvPr id="24" name="AutoShape 11"/>
          <p:cNvSpPr>
            <a:spLocks noChangeArrowheads="1"/>
          </p:cNvSpPr>
          <p:nvPr/>
        </p:nvSpPr>
        <p:spPr bwMode="auto">
          <a:xfrm>
            <a:off x="2024063" y="1839913"/>
            <a:ext cx="1512887" cy="3024187"/>
          </a:xfrm>
          <a:prstGeom prst="roundRect">
            <a:avLst>
              <a:gd name="adj" fmla="val 16667"/>
            </a:avLst>
          </a:prstGeom>
          <a:noFill/>
          <a:ln w="28575" algn="ctr">
            <a:solidFill>
              <a:srgbClr val="CC3399"/>
            </a:solidFill>
            <a:prstDash val="dash"/>
            <a:round/>
            <a:headEnd/>
            <a:tailEnd/>
          </a:ln>
          <a:effectLst/>
          <a:extLst>
            <a:ext uri="{909E8E84-426E-40DD-AFC4-6F175D3DCCD1}">
              <a14:hiddenFill xmlns:a14="http://schemas.microsoft.com/office/drawing/2010/main">
                <a:solidFill>
                  <a:srgbClr val="0099FF">
                    <a:alpha val="47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utoShape 12"/>
          <p:cNvSpPr>
            <a:spLocks noChangeArrowheads="1"/>
          </p:cNvSpPr>
          <p:nvPr/>
        </p:nvSpPr>
        <p:spPr bwMode="auto">
          <a:xfrm>
            <a:off x="908050" y="1839913"/>
            <a:ext cx="1009650" cy="3024187"/>
          </a:xfrm>
          <a:prstGeom prst="roundRect">
            <a:avLst>
              <a:gd name="adj" fmla="val 16667"/>
            </a:avLst>
          </a:prstGeom>
          <a:noFill/>
          <a:ln w="28575" algn="ctr">
            <a:solidFill>
              <a:srgbClr val="CC3399"/>
            </a:solidFill>
            <a:prstDash val="dash"/>
            <a:round/>
            <a:headEnd/>
            <a:tailEnd/>
          </a:ln>
          <a:effectLst/>
          <a:extLst>
            <a:ext uri="{909E8E84-426E-40DD-AFC4-6F175D3DCCD1}">
              <a14:hiddenFill xmlns:a14="http://schemas.microsoft.com/office/drawing/2010/main">
                <a:solidFill>
                  <a:srgbClr val="0099FF">
                    <a:alpha val="47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13"/>
          <p:cNvSpPr>
            <a:spLocks noChangeArrowheads="1"/>
          </p:cNvSpPr>
          <p:nvPr/>
        </p:nvSpPr>
        <p:spPr bwMode="auto">
          <a:xfrm>
            <a:off x="1439863" y="5295900"/>
            <a:ext cx="3168650" cy="495300"/>
          </a:xfrm>
          <a:prstGeom prst="wedgeRoundRectCallout">
            <a:avLst>
              <a:gd name="adj1" fmla="val -42083"/>
              <a:gd name="adj2" fmla="val -138463"/>
              <a:gd name="adj3" fmla="val 16667"/>
            </a:avLst>
          </a:prstGeom>
          <a:noFill/>
          <a:ln w="9525">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ahoma" panose="020B0604030504040204" pitchFamily="34" charset="0"/>
                <a:ea typeface="楷体_GB2312" pitchFamily="49" charset="-122"/>
              </a:rPr>
              <a:t>使能信号控制门电路</a:t>
            </a:r>
            <a:endParaRPr lang="en-GB" altLang="zh-CN" sz="2400">
              <a:solidFill>
                <a:srgbClr val="000066"/>
              </a:solidFill>
              <a:latin typeface="Tahoma" panose="020B0604030504040204" pitchFamily="34" charset="0"/>
              <a:ea typeface="楷体_GB2312" pitchFamily="49" charset="-122"/>
            </a:endParaRPr>
          </a:p>
        </p:txBody>
      </p:sp>
      <p:graphicFrame>
        <p:nvGraphicFramePr>
          <p:cNvPr id="27" name="Object 9"/>
          <p:cNvGraphicFramePr>
            <a:graphicFrameLocks noChangeAspect="1"/>
          </p:cNvGraphicFramePr>
          <p:nvPr>
            <p:extLst>
              <p:ext uri="{D42A27DB-BD31-4B8C-83A1-F6EECF244321}">
                <p14:modId xmlns:p14="http://schemas.microsoft.com/office/powerpoint/2010/main" val="788324676"/>
              </p:ext>
            </p:extLst>
          </p:nvPr>
        </p:nvGraphicFramePr>
        <p:xfrm>
          <a:off x="5503863" y="1577975"/>
          <a:ext cx="2663825" cy="1604963"/>
        </p:xfrm>
        <a:graphic>
          <a:graphicData uri="http://schemas.openxmlformats.org/presentationml/2006/ole">
            <mc:AlternateContent xmlns:mc="http://schemas.openxmlformats.org/markup-compatibility/2006">
              <mc:Choice xmlns:v="urn:schemas-microsoft-com:vml" Requires="v">
                <p:oleObj spid="_x0000_s500821" name="Picture" r:id="rId7" imgW="961920" imgH="514440" progId="Word.Picture.8">
                  <p:embed/>
                </p:oleObj>
              </mc:Choice>
              <mc:Fallback>
                <p:oleObj name="Picture" r:id="rId7" imgW="961920" imgH="514440" progId="Word.Picture.8">
                  <p:embed/>
                  <p:pic>
                    <p:nvPicPr>
                      <p:cNvPr id="0" name=""/>
                      <p:cNvPicPr>
                        <a:picLocks noChangeAspect="1" noChangeArrowheads="1"/>
                      </p:cNvPicPr>
                      <p:nvPr/>
                    </p:nvPicPr>
                    <p:blipFill>
                      <a:blip r:embed="rId8"/>
                      <a:srcRect/>
                      <a:stretch>
                        <a:fillRect/>
                      </a:stretch>
                    </p:blipFill>
                    <p:spPr bwMode="auto">
                      <a:xfrm>
                        <a:off x="5503863" y="1577975"/>
                        <a:ext cx="2663825" cy="1604963"/>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in)">
                                      <p:cBhvr>
                                        <p:cTn id="19" dur="500"/>
                                        <p:tgtEl>
                                          <p:spTgt spid="25"/>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4" name="Text Box 4"/>
          <p:cNvSpPr txBox="1">
            <a:spLocks noChangeArrowheads="1"/>
          </p:cNvSpPr>
          <p:nvPr/>
        </p:nvSpPr>
        <p:spPr bwMode="auto">
          <a:xfrm>
            <a:off x="4805363" y="2542233"/>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000066"/>
                </a:solidFill>
                <a:latin typeface="Times New Roman" panose="02020603050405020304" pitchFamily="18" charset="0"/>
                <a:ea typeface="楷体_GB2312" pitchFamily="49" charset="-122"/>
              </a:rPr>
              <a:t>S</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R</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Q</a:t>
            </a:r>
            <a:r>
              <a:rPr kumimoji="1" lang="en-US" altLang="zh-CN" sz="2400" i="1" baseline="30000" dirty="0">
                <a:solidFill>
                  <a:srgbClr val="000066"/>
                </a:solidFill>
                <a:latin typeface="Times New Roman" panose="02020603050405020304" pitchFamily="18" charset="0"/>
                <a:ea typeface="楷体_GB2312" pitchFamily="49" charset="-122"/>
              </a:rPr>
              <a:t>n</a:t>
            </a:r>
            <a:r>
              <a:rPr kumimoji="1" lang="en-US" altLang="zh-CN" sz="2400" baseline="30000" dirty="0">
                <a:solidFill>
                  <a:srgbClr val="000066"/>
                </a:solidFill>
                <a:latin typeface="Times New Roman" panose="02020603050405020304" pitchFamily="18" charset="0"/>
                <a:ea typeface="楷体_GB2312" pitchFamily="49" charset="-122"/>
              </a:rPr>
              <a:t>+1</a:t>
            </a:r>
            <a:r>
              <a:rPr kumimoji="1" lang="en-US" altLang="zh-CN" sz="2400" dirty="0">
                <a:solidFill>
                  <a:srgbClr val="000066"/>
                </a:solidFill>
                <a:latin typeface="Times New Roman" panose="02020603050405020304" pitchFamily="18" charset="0"/>
                <a:ea typeface="楷体_GB2312" pitchFamily="49" charset="-122"/>
              </a:rPr>
              <a:t>=</a:t>
            </a:r>
            <a:r>
              <a:rPr kumimoji="1" lang="en-US" altLang="zh-CN" sz="2400" i="1" dirty="0" err="1">
                <a:solidFill>
                  <a:srgbClr val="000066"/>
                </a:solidFill>
                <a:latin typeface="Times New Roman" panose="02020603050405020304" pitchFamily="18" charset="0"/>
                <a:ea typeface="楷体_GB2312" pitchFamily="49" charset="-122"/>
              </a:rPr>
              <a:t>Q</a:t>
            </a:r>
            <a:r>
              <a:rPr kumimoji="1" lang="en-US" altLang="zh-CN" sz="2400" baseline="30000" dirty="0" err="1">
                <a:solidFill>
                  <a:srgbClr val="000066"/>
                </a:solidFill>
                <a:latin typeface="Times New Roman" panose="02020603050405020304" pitchFamily="18" charset="0"/>
                <a:ea typeface="楷体_GB2312" pitchFamily="49" charset="-122"/>
              </a:rPr>
              <a:t>n</a:t>
            </a:r>
            <a:endParaRPr kumimoji="1" lang="en-US" altLang="zh-CN" sz="2400" baseline="30000" dirty="0">
              <a:solidFill>
                <a:srgbClr val="000066"/>
              </a:solidFill>
              <a:latin typeface="Times New Roman" panose="02020603050405020304" pitchFamily="18" charset="0"/>
              <a:ea typeface="楷体_GB2312" pitchFamily="49" charset="-122"/>
            </a:endParaRPr>
          </a:p>
        </p:txBody>
      </p:sp>
      <p:sp>
        <p:nvSpPr>
          <p:cNvPr id="501765" name="Text Box 5"/>
          <p:cNvSpPr txBox="1">
            <a:spLocks noChangeArrowheads="1"/>
          </p:cNvSpPr>
          <p:nvPr/>
        </p:nvSpPr>
        <p:spPr bwMode="auto">
          <a:xfrm>
            <a:off x="4805363" y="3155008"/>
            <a:ext cx="300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000066"/>
                </a:solidFill>
                <a:latin typeface="Times New Roman" panose="02020603050405020304" pitchFamily="18" charset="0"/>
                <a:ea typeface="楷体_GB2312" pitchFamily="49" charset="-122"/>
              </a:rPr>
              <a:t>S</a:t>
            </a:r>
            <a:r>
              <a:rPr kumimoji="1" lang="en-US" altLang="zh-CN" sz="2400" dirty="0">
                <a:solidFill>
                  <a:srgbClr val="000066"/>
                </a:solidFill>
                <a:latin typeface="Times New Roman" panose="02020603050405020304" pitchFamily="18" charset="0"/>
                <a:ea typeface="楷体_GB2312" pitchFamily="49" charset="-122"/>
              </a:rPr>
              <a:t>=1</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R</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Q</a:t>
            </a:r>
            <a:r>
              <a:rPr kumimoji="1" lang="en-US" altLang="zh-CN" sz="2400" i="1" baseline="30000" dirty="0">
                <a:solidFill>
                  <a:srgbClr val="000066"/>
                </a:solidFill>
                <a:latin typeface="Times New Roman" panose="02020603050405020304" pitchFamily="18" charset="0"/>
                <a:ea typeface="楷体_GB2312" pitchFamily="49" charset="-122"/>
              </a:rPr>
              <a:t>n</a:t>
            </a:r>
            <a:r>
              <a:rPr kumimoji="1" lang="en-US" altLang="zh-CN" sz="2400" baseline="30000" dirty="0">
                <a:solidFill>
                  <a:srgbClr val="000066"/>
                </a:solidFill>
                <a:latin typeface="Times New Roman" panose="02020603050405020304" pitchFamily="18" charset="0"/>
                <a:ea typeface="楷体_GB2312" pitchFamily="49" charset="-122"/>
              </a:rPr>
              <a:t>+1</a:t>
            </a:r>
            <a:r>
              <a:rPr kumimoji="1" lang="en-US" altLang="zh-CN" sz="2400" dirty="0">
                <a:solidFill>
                  <a:srgbClr val="000066"/>
                </a:solidFill>
                <a:latin typeface="Times New Roman" panose="02020603050405020304" pitchFamily="18" charset="0"/>
                <a:ea typeface="楷体_GB2312" pitchFamily="49" charset="-122"/>
              </a:rPr>
              <a:t>=1</a:t>
            </a:r>
          </a:p>
        </p:txBody>
      </p:sp>
      <p:sp>
        <p:nvSpPr>
          <p:cNvPr id="501766" name="Text Box 6"/>
          <p:cNvSpPr txBox="1">
            <a:spLocks noChangeArrowheads="1"/>
          </p:cNvSpPr>
          <p:nvPr/>
        </p:nvSpPr>
        <p:spPr bwMode="auto">
          <a:xfrm>
            <a:off x="4805363" y="3732858"/>
            <a:ext cx="300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000066"/>
                </a:solidFill>
                <a:latin typeface="Times New Roman" panose="02020603050405020304" pitchFamily="18" charset="0"/>
                <a:ea typeface="楷体_GB2312" pitchFamily="49" charset="-122"/>
              </a:rPr>
              <a:t>S</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R</a:t>
            </a:r>
            <a:r>
              <a:rPr kumimoji="1" lang="en-US" altLang="zh-CN" sz="2400" dirty="0">
                <a:solidFill>
                  <a:srgbClr val="000066"/>
                </a:solidFill>
                <a:latin typeface="Times New Roman" panose="02020603050405020304" pitchFamily="18" charset="0"/>
                <a:ea typeface="楷体_GB2312" pitchFamily="49" charset="-122"/>
              </a:rPr>
              <a:t>=1</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Q</a:t>
            </a:r>
            <a:r>
              <a:rPr kumimoji="1" lang="en-US" altLang="zh-CN" sz="2400" i="1" baseline="30000" dirty="0">
                <a:solidFill>
                  <a:srgbClr val="000066"/>
                </a:solidFill>
                <a:latin typeface="Times New Roman" panose="02020603050405020304" pitchFamily="18" charset="0"/>
                <a:ea typeface="楷体_GB2312" pitchFamily="49" charset="-122"/>
              </a:rPr>
              <a:t>n</a:t>
            </a:r>
            <a:r>
              <a:rPr kumimoji="1" lang="en-US" altLang="zh-CN" sz="2400" baseline="30000" dirty="0">
                <a:solidFill>
                  <a:srgbClr val="000066"/>
                </a:solidFill>
                <a:latin typeface="Times New Roman" panose="02020603050405020304" pitchFamily="18" charset="0"/>
                <a:ea typeface="楷体_GB2312" pitchFamily="49" charset="-122"/>
              </a:rPr>
              <a:t>+1</a:t>
            </a:r>
            <a:r>
              <a:rPr kumimoji="1" lang="en-US" altLang="zh-CN" sz="2400" dirty="0">
                <a:solidFill>
                  <a:srgbClr val="000066"/>
                </a:solidFill>
                <a:latin typeface="Times New Roman" panose="02020603050405020304" pitchFamily="18" charset="0"/>
                <a:ea typeface="楷体_GB2312" pitchFamily="49" charset="-122"/>
              </a:rPr>
              <a:t>=0</a:t>
            </a:r>
          </a:p>
        </p:txBody>
      </p:sp>
      <p:sp>
        <p:nvSpPr>
          <p:cNvPr id="501767" name="Text Box 7"/>
          <p:cNvSpPr txBox="1">
            <a:spLocks noChangeArrowheads="1"/>
          </p:cNvSpPr>
          <p:nvPr/>
        </p:nvSpPr>
        <p:spPr bwMode="auto">
          <a:xfrm>
            <a:off x="4805363" y="4317058"/>
            <a:ext cx="300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FF6600"/>
                </a:solidFill>
                <a:latin typeface="Times New Roman" panose="02020603050405020304" pitchFamily="18" charset="0"/>
                <a:ea typeface="楷体_GB2312" pitchFamily="49" charset="-122"/>
              </a:rPr>
              <a:t>S</a:t>
            </a:r>
            <a:r>
              <a:rPr kumimoji="1" lang="en-US" altLang="zh-CN" sz="2400" dirty="0">
                <a:solidFill>
                  <a:srgbClr val="FF6600"/>
                </a:solidFill>
                <a:latin typeface="Times New Roman" panose="02020603050405020304" pitchFamily="18" charset="0"/>
                <a:ea typeface="楷体_GB2312" pitchFamily="49" charset="-122"/>
              </a:rPr>
              <a:t>=1</a:t>
            </a:r>
            <a:r>
              <a:rPr kumimoji="1" lang="zh-CN" altLang="en-US" sz="2400" dirty="0">
                <a:solidFill>
                  <a:srgbClr val="FF6600"/>
                </a:solidFill>
                <a:latin typeface="Times New Roman" panose="02020603050405020304" pitchFamily="18" charset="0"/>
                <a:ea typeface="楷体_GB2312" pitchFamily="49" charset="-122"/>
              </a:rPr>
              <a:t>，</a:t>
            </a:r>
            <a:r>
              <a:rPr kumimoji="1" lang="en-US" altLang="zh-CN" sz="2400" i="1" dirty="0">
                <a:solidFill>
                  <a:srgbClr val="FF6600"/>
                </a:solidFill>
                <a:latin typeface="Times New Roman" panose="02020603050405020304" pitchFamily="18" charset="0"/>
                <a:ea typeface="楷体_GB2312" pitchFamily="49" charset="-122"/>
              </a:rPr>
              <a:t>R</a:t>
            </a:r>
            <a:r>
              <a:rPr kumimoji="1" lang="en-US" altLang="zh-CN" sz="2400" dirty="0">
                <a:solidFill>
                  <a:srgbClr val="FF6600"/>
                </a:solidFill>
                <a:latin typeface="Times New Roman" panose="02020603050405020304" pitchFamily="18" charset="0"/>
                <a:ea typeface="楷体_GB2312" pitchFamily="49" charset="-122"/>
              </a:rPr>
              <a:t>=1</a:t>
            </a:r>
            <a:r>
              <a:rPr kumimoji="1" lang="zh-CN" altLang="en-US" sz="2400" dirty="0">
                <a:solidFill>
                  <a:srgbClr val="FF6600"/>
                </a:solidFill>
                <a:latin typeface="Times New Roman" panose="02020603050405020304" pitchFamily="18" charset="0"/>
                <a:ea typeface="楷体_GB2312" pitchFamily="49" charset="-122"/>
              </a:rPr>
              <a:t>：</a:t>
            </a:r>
            <a:r>
              <a:rPr kumimoji="1" lang="en-US" altLang="zh-CN" sz="2400" i="1" dirty="0">
                <a:solidFill>
                  <a:srgbClr val="FF6600"/>
                </a:solidFill>
                <a:latin typeface="Times New Roman" panose="02020603050405020304" pitchFamily="18" charset="0"/>
                <a:ea typeface="楷体_GB2312" pitchFamily="49" charset="-122"/>
              </a:rPr>
              <a:t>Q</a:t>
            </a:r>
            <a:r>
              <a:rPr kumimoji="1" lang="en-US" altLang="zh-CN" sz="2400" i="1" baseline="30000" dirty="0">
                <a:solidFill>
                  <a:srgbClr val="FF6600"/>
                </a:solidFill>
                <a:latin typeface="Times New Roman" panose="02020603050405020304" pitchFamily="18" charset="0"/>
                <a:ea typeface="楷体_GB2312" pitchFamily="49" charset="-122"/>
              </a:rPr>
              <a:t>n</a:t>
            </a:r>
            <a:r>
              <a:rPr kumimoji="1" lang="en-US" altLang="zh-CN" sz="2400" baseline="30000" dirty="0">
                <a:solidFill>
                  <a:srgbClr val="FF6600"/>
                </a:solidFill>
                <a:latin typeface="Times New Roman" panose="02020603050405020304" pitchFamily="18" charset="0"/>
                <a:ea typeface="楷体_GB2312" pitchFamily="49" charset="-122"/>
              </a:rPr>
              <a:t>+1</a:t>
            </a:r>
            <a:r>
              <a:rPr kumimoji="1" lang="en-US" altLang="zh-CN" sz="2400" dirty="0">
                <a:solidFill>
                  <a:srgbClr val="FF6600"/>
                </a:solidFill>
                <a:latin typeface="Times New Roman" panose="02020603050405020304" pitchFamily="18" charset="0"/>
                <a:ea typeface="楷体_GB2312" pitchFamily="49" charset="-122"/>
              </a:rPr>
              <a:t>=</a:t>
            </a:r>
            <a:r>
              <a:rPr kumimoji="1" lang="en-US" altLang="zh-CN" sz="2400" dirty="0">
                <a:solidFill>
                  <a:srgbClr val="FF6600"/>
                </a:solidFill>
                <a:latin typeface="Arial Black" panose="020B0A04020102020204" pitchFamily="34" charset="0"/>
                <a:ea typeface="楷体_GB2312" pitchFamily="49" charset="-122"/>
              </a:rPr>
              <a:t>X</a:t>
            </a:r>
          </a:p>
        </p:txBody>
      </p:sp>
      <p:sp>
        <p:nvSpPr>
          <p:cNvPr id="501768" name="Text Box 8"/>
          <p:cNvSpPr txBox="1">
            <a:spLocks noChangeArrowheads="1"/>
          </p:cNvSpPr>
          <p:nvPr/>
        </p:nvSpPr>
        <p:spPr bwMode="auto">
          <a:xfrm>
            <a:off x="4924426" y="1996133"/>
            <a:ext cx="1017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dirty="0">
                <a:solidFill>
                  <a:srgbClr val="FF6600"/>
                </a:solidFill>
                <a:latin typeface="Times New Roman" panose="02020603050405020304" pitchFamily="18" charset="0"/>
                <a:ea typeface="楷体_GB2312" pitchFamily="49" charset="-122"/>
              </a:rPr>
              <a:t>E</a:t>
            </a:r>
            <a:r>
              <a:rPr kumimoji="1" lang="en-US" altLang="zh-CN" sz="2400" dirty="0">
                <a:solidFill>
                  <a:srgbClr val="FF6600"/>
                </a:solidFill>
                <a:latin typeface="Times New Roman" panose="02020603050405020304" pitchFamily="18" charset="0"/>
                <a:ea typeface="楷体_GB2312" pitchFamily="49" charset="-122"/>
              </a:rPr>
              <a:t>=1</a:t>
            </a:r>
            <a:r>
              <a:rPr kumimoji="1" lang="zh-CN" altLang="en-US" sz="2400" dirty="0">
                <a:solidFill>
                  <a:srgbClr val="FF6600"/>
                </a:solidFill>
                <a:latin typeface="Times New Roman" panose="02020603050405020304" pitchFamily="18" charset="0"/>
                <a:ea typeface="楷体_GB2312" pitchFamily="49" charset="-122"/>
              </a:rPr>
              <a:t>：</a:t>
            </a:r>
            <a:endParaRPr lang="zh-CN" altLang="en-US" dirty="0">
              <a:solidFill>
                <a:srgbClr val="FF6600"/>
              </a:solidFill>
              <a:latin typeface="Times New Roman" panose="02020603050405020304" pitchFamily="18" charset="0"/>
              <a:ea typeface="楷体_GB2312" pitchFamily="49" charset="-122"/>
            </a:endParaRPr>
          </a:p>
        </p:txBody>
      </p:sp>
      <p:sp>
        <p:nvSpPr>
          <p:cNvPr id="501769" name="Text Box 9"/>
          <p:cNvSpPr txBox="1">
            <a:spLocks noChangeArrowheads="1"/>
          </p:cNvSpPr>
          <p:nvPr/>
        </p:nvSpPr>
        <p:spPr bwMode="auto">
          <a:xfrm>
            <a:off x="4924426" y="1426221"/>
            <a:ext cx="122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i="1" dirty="0">
                <a:solidFill>
                  <a:srgbClr val="FF6600"/>
                </a:solidFill>
                <a:latin typeface="Times New Roman" panose="02020603050405020304" pitchFamily="18" charset="0"/>
                <a:ea typeface="楷体_GB2312" pitchFamily="49" charset="-122"/>
              </a:rPr>
              <a:t>E</a:t>
            </a:r>
            <a:r>
              <a:rPr kumimoji="1" lang="en-US" altLang="zh-CN" sz="2400" dirty="0">
                <a:solidFill>
                  <a:srgbClr val="FF6600"/>
                </a:solidFill>
                <a:latin typeface="Times New Roman" panose="02020603050405020304" pitchFamily="18" charset="0"/>
                <a:ea typeface="楷体_GB2312" pitchFamily="49" charset="-122"/>
              </a:rPr>
              <a:t>=0</a:t>
            </a:r>
            <a:r>
              <a:rPr kumimoji="1" lang="zh-CN" altLang="en-US" sz="2400" dirty="0">
                <a:solidFill>
                  <a:srgbClr val="FF6600"/>
                </a:solidFill>
                <a:latin typeface="Times New Roman" panose="02020603050405020304" pitchFamily="18" charset="0"/>
                <a:ea typeface="楷体_GB2312" pitchFamily="49" charset="-122"/>
              </a:rPr>
              <a:t>：</a:t>
            </a:r>
          </a:p>
        </p:txBody>
      </p:sp>
      <p:sp>
        <p:nvSpPr>
          <p:cNvPr id="501771" name="Rectangle 11"/>
          <p:cNvSpPr>
            <a:spLocks noChangeArrowheads="1"/>
          </p:cNvSpPr>
          <p:nvPr/>
        </p:nvSpPr>
        <p:spPr bwMode="auto">
          <a:xfrm>
            <a:off x="5748338" y="1435746"/>
            <a:ext cx="218122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66"/>
                </a:solidFill>
                <a:latin typeface="Times New Roman" panose="02020603050405020304" pitchFamily="18" charset="0"/>
                <a:ea typeface="楷体_GB2312" pitchFamily="49" charset="-122"/>
              </a:rPr>
              <a:t>状态不变</a:t>
            </a:r>
          </a:p>
        </p:txBody>
      </p:sp>
      <p:grpSp>
        <p:nvGrpSpPr>
          <p:cNvPr id="501772" name="Group 12"/>
          <p:cNvGrpSpPr>
            <a:grpSpLocks/>
          </p:cNvGrpSpPr>
          <p:nvPr/>
        </p:nvGrpSpPr>
        <p:grpSpPr bwMode="auto">
          <a:xfrm>
            <a:off x="6072188" y="1986608"/>
            <a:ext cx="2306638" cy="457200"/>
            <a:chOff x="1247" y="1911"/>
            <a:chExt cx="1453" cy="288"/>
          </a:xfrm>
        </p:grpSpPr>
        <p:sp>
          <p:nvSpPr>
            <p:cNvPr id="501773" name="Rectangle 13"/>
            <p:cNvSpPr>
              <a:spLocks noChangeArrowheads="1"/>
            </p:cNvSpPr>
            <p:nvPr/>
          </p:nvSpPr>
          <p:spPr bwMode="auto">
            <a:xfrm>
              <a:off x="1247" y="1911"/>
              <a:ext cx="6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i="1" dirty="0">
                  <a:solidFill>
                    <a:srgbClr val="000066"/>
                  </a:solidFill>
                  <a:latin typeface="Times New Roman" panose="02020603050405020304" pitchFamily="18" charset="0"/>
                  <a:ea typeface="楷体_GB2312" pitchFamily="49" charset="-122"/>
                </a:rPr>
                <a:t>Q</a:t>
              </a:r>
              <a:r>
                <a:rPr lang="en-US" altLang="zh-CN" sz="2400" baseline="-25000" dirty="0">
                  <a:solidFill>
                    <a:srgbClr val="000066"/>
                  </a:solidFill>
                  <a:latin typeface="Times New Roman" panose="02020603050405020304" pitchFamily="18" charset="0"/>
                  <a:ea typeface="楷体_GB2312" pitchFamily="49" charset="-122"/>
                </a:rPr>
                <a:t>3 </a:t>
              </a:r>
              <a:r>
                <a:rPr lang="en-US" altLang="zh-CN" sz="2400" i="1" dirty="0">
                  <a:solidFill>
                    <a:srgbClr val="000066"/>
                  </a:solidFill>
                  <a:latin typeface="Times New Roman" panose="02020603050405020304" pitchFamily="18" charset="0"/>
                  <a:ea typeface="楷体_GB2312" pitchFamily="49" charset="-122"/>
                </a:rPr>
                <a:t>= S   </a:t>
              </a:r>
            </a:p>
          </p:txBody>
        </p:sp>
        <p:sp>
          <p:nvSpPr>
            <p:cNvPr id="501774" name="Rectangle 14"/>
            <p:cNvSpPr>
              <a:spLocks noChangeArrowheads="1"/>
            </p:cNvSpPr>
            <p:nvPr/>
          </p:nvSpPr>
          <p:spPr bwMode="auto">
            <a:xfrm>
              <a:off x="2064" y="1911"/>
              <a:ext cx="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dirty="0">
                  <a:solidFill>
                    <a:srgbClr val="000066"/>
                  </a:solidFill>
                  <a:latin typeface="Times New Roman" panose="02020603050405020304" pitchFamily="18" charset="0"/>
                  <a:ea typeface="楷体_GB2312" pitchFamily="49" charset="-122"/>
                </a:rPr>
                <a:t>Q</a:t>
              </a:r>
              <a:r>
                <a:rPr lang="en-US" altLang="zh-CN" sz="2400" baseline="-25000" dirty="0">
                  <a:solidFill>
                    <a:srgbClr val="000066"/>
                  </a:solidFill>
                  <a:latin typeface="Times New Roman" panose="02020603050405020304" pitchFamily="18" charset="0"/>
                  <a:ea typeface="楷体_GB2312" pitchFamily="49" charset="-122"/>
                </a:rPr>
                <a:t>4 </a:t>
              </a:r>
              <a:r>
                <a:rPr lang="en-US" altLang="zh-CN" sz="2400" i="1" dirty="0">
                  <a:solidFill>
                    <a:srgbClr val="000066"/>
                  </a:solidFill>
                  <a:latin typeface="Times New Roman" panose="02020603050405020304" pitchFamily="18" charset="0"/>
                  <a:ea typeface="楷体_GB2312" pitchFamily="49" charset="-122"/>
                </a:rPr>
                <a:t>= R</a:t>
              </a:r>
            </a:p>
          </p:txBody>
        </p:sp>
      </p:grpSp>
      <p:graphicFrame>
        <p:nvGraphicFramePr>
          <p:cNvPr id="501783" name="Object 23"/>
          <p:cNvGraphicFramePr>
            <a:graphicFrameLocks noChangeAspect="1"/>
          </p:cNvGraphicFramePr>
          <p:nvPr>
            <p:extLst>
              <p:ext uri="{D42A27DB-BD31-4B8C-83A1-F6EECF244321}">
                <p14:modId xmlns:p14="http://schemas.microsoft.com/office/powerpoint/2010/main" val="2069805164"/>
              </p:ext>
            </p:extLst>
          </p:nvPr>
        </p:nvGraphicFramePr>
        <p:xfrm>
          <a:off x="6527006" y="5103813"/>
          <a:ext cx="2557463" cy="1573213"/>
        </p:xfrm>
        <a:graphic>
          <a:graphicData uri="http://schemas.openxmlformats.org/presentationml/2006/ole">
            <mc:AlternateContent xmlns:mc="http://schemas.openxmlformats.org/markup-compatibility/2006">
              <mc:Choice xmlns:v="urn:schemas-microsoft-com:vml" Requires="v">
                <p:oleObj spid="_x0000_s501880" name="图片" r:id="rId3" imgW="1343160" imgH="828720" progId="Word.Picture.8">
                  <p:embed/>
                </p:oleObj>
              </mc:Choice>
              <mc:Fallback>
                <p:oleObj name="图片" r:id="rId3" imgW="1343160" imgH="828720" progId="Word.Picture.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006" y="5103813"/>
                        <a:ext cx="2557463" cy="1573213"/>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785" name="Rectangle 25">
            <a:hlinkClick r:id="rId5" action="ppaction://hlinkfile"/>
          </p:cNvPr>
          <p:cNvSpPr>
            <a:spLocks noChangeArrowheads="1"/>
          </p:cNvSpPr>
          <p:nvPr/>
        </p:nvSpPr>
        <p:spPr bwMode="auto">
          <a:xfrm>
            <a:off x="1328469" y="1222227"/>
            <a:ext cx="1625600" cy="538163"/>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dirty="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2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5.2.2 </a:t>
            </a:r>
            <a:r>
              <a:rPr kumimoji="1" lang="zh-CN" altLang="en-US" sz="2400" dirty="0" smtClean="0">
                <a:solidFill>
                  <a:srgbClr val="CC0000"/>
                </a:solidFill>
                <a:ea typeface="楷体_GB2312" pitchFamily="49" charset="-122"/>
              </a:rPr>
              <a:t>门控</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2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22" name="Rectangle 6"/>
          <p:cNvSpPr>
            <a:spLocks noChangeArrowheads="1"/>
          </p:cNvSpPr>
          <p:nvPr/>
        </p:nvSpPr>
        <p:spPr bwMode="auto">
          <a:xfrm>
            <a:off x="2682457" y="533402"/>
            <a:ext cx="39088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门控</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锁存器的逻辑功能</a:t>
            </a:r>
            <a:endParaRPr lang="zh-CN" altLang="en-US" sz="2400" dirty="0">
              <a:latin typeface="仿宋" panose="02010609060101010101" pitchFamily="49" charset="-122"/>
              <a:ea typeface="仿宋" panose="02010609060101010101" pitchFamily="49" charset="-122"/>
            </a:endParaRPr>
          </a:p>
        </p:txBody>
      </p:sp>
      <p:graphicFrame>
        <p:nvGraphicFramePr>
          <p:cNvPr id="25" name="Object 9"/>
          <p:cNvGraphicFramePr>
            <a:graphicFrameLocks noChangeAspect="1"/>
          </p:cNvGraphicFramePr>
          <p:nvPr>
            <p:extLst>
              <p:ext uri="{D42A27DB-BD31-4B8C-83A1-F6EECF244321}">
                <p14:modId xmlns:p14="http://schemas.microsoft.com/office/powerpoint/2010/main" val="1159608788"/>
              </p:ext>
            </p:extLst>
          </p:nvPr>
        </p:nvGraphicFramePr>
        <p:xfrm>
          <a:off x="3703638" y="5103813"/>
          <a:ext cx="2663825" cy="1604963"/>
        </p:xfrm>
        <a:graphic>
          <a:graphicData uri="http://schemas.openxmlformats.org/presentationml/2006/ole">
            <mc:AlternateContent xmlns:mc="http://schemas.openxmlformats.org/markup-compatibility/2006">
              <mc:Choice xmlns:v="urn:schemas-microsoft-com:vml" Requires="v">
                <p:oleObj spid="_x0000_s501881" name="Picture" r:id="rId6" imgW="961920" imgH="514440" progId="Word.Picture.8">
                  <p:embed/>
                </p:oleObj>
              </mc:Choice>
              <mc:Fallback>
                <p:oleObj name="Picture" r:id="rId6" imgW="961920" imgH="514440" progId="Word.Picture.8">
                  <p:embed/>
                  <p:pic>
                    <p:nvPicPr>
                      <p:cNvPr id="0" name=""/>
                      <p:cNvPicPr>
                        <a:picLocks noChangeAspect="1" noChangeArrowheads="1"/>
                      </p:cNvPicPr>
                      <p:nvPr/>
                    </p:nvPicPr>
                    <p:blipFill>
                      <a:blip r:embed="rId7"/>
                      <a:srcRect/>
                      <a:stretch>
                        <a:fillRect/>
                      </a:stretch>
                    </p:blipFill>
                    <p:spPr bwMode="auto">
                      <a:xfrm>
                        <a:off x="3703638" y="5103813"/>
                        <a:ext cx="2663825" cy="1604963"/>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3826921913"/>
              </p:ext>
            </p:extLst>
          </p:nvPr>
        </p:nvGraphicFramePr>
        <p:xfrm>
          <a:off x="115888" y="1746251"/>
          <a:ext cx="3959225" cy="3286125"/>
        </p:xfrm>
        <a:graphic>
          <a:graphicData uri="http://schemas.openxmlformats.org/presentationml/2006/ole">
            <mc:AlternateContent xmlns:mc="http://schemas.openxmlformats.org/markup-compatibility/2006">
              <mc:Choice xmlns:v="urn:schemas-microsoft-com:vml" Requires="v">
                <p:oleObj spid="_x0000_s501882" name="图片" r:id="rId8" imgW="2305080" imgH="1924200" progId="Word.Picture.8">
                  <p:embed/>
                </p:oleObj>
              </mc:Choice>
              <mc:Fallback>
                <p:oleObj name="图片" r:id="rId8" imgW="2305080" imgH="1924200"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888" y="1746251"/>
                        <a:ext cx="3959225" cy="3286125"/>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562199777"/>
              </p:ext>
            </p:extLst>
          </p:nvPr>
        </p:nvGraphicFramePr>
        <p:xfrm>
          <a:off x="4200525" y="5019676"/>
          <a:ext cx="342900" cy="1738312"/>
        </p:xfrm>
        <a:graphic>
          <a:graphicData uri="http://schemas.openxmlformats.org/presentationml/2006/ole">
            <mc:AlternateContent xmlns:mc="http://schemas.openxmlformats.org/markup-compatibility/2006">
              <mc:Choice xmlns:v="urn:schemas-microsoft-com:vml" Requires="v">
                <p:oleObj spid="_x0000_s501883" name="Equation" r:id="rId10" imgW="190440" imgH="914400" progId="Equation.DSMT4">
                  <p:embed/>
                </p:oleObj>
              </mc:Choice>
              <mc:Fallback>
                <p:oleObj name="Equation" r:id="rId10" imgW="190440" imgH="914400" progId="Equation.DSMT4">
                  <p:embed/>
                  <p:pic>
                    <p:nvPicPr>
                      <p:cNvPr id="0" name=""/>
                      <p:cNvPicPr/>
                      <p:nvPr/>
                    </p:nvPicPr>
                    <p:blipFill>
                      <a:blip r:embed="rId11"/>
                      <a:stretch>
                        <a:fillRect/>
                      </a:stretch>
                    </p:blipFill>
                    <p:spPr>
                      <a:xfrm>
                        <a:off x="4200525" y="5019676"/>
                        <a:ext cx="342900" cy="1738312"/>
                      </a:xfrm>
                      <a:prstGeom prst="rect">
                        <a:avLst/>
                      </a:prstGeom>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9"/>
                                        </p:tgtEl>
                                        <p:attrNameLst>
                                          <p:attrName>style.visibility</p:attrName>
                                        </p:attrNameLst>
                                      </p:cBhvr>
                                      <p:to>
                                        <p:strVal val="visible"/>
                                      </p:to>
                                    </p:set>
                                    <p:animEffect transition="in" filter="blinds(horizontal)">
                                      <p:cBhvr>
                                        <p:cTn id="7" dur="500"/>
                                        <p:tgtEl>
                                          <p:spTgt spid="501769"/>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0177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01768"/>
                                        </p:tgtEl>
                                        <p:attrNameLst>
                                          <p:attrName>style.visibility</p:attrName>
                                        </p:attrNameLst>
                                      </p:cBhvr>
                                      <p:to>
                                        <p:strVal val="visible"/>
                                      </p:to>
                                    </p:set>
                                    <p:animEffect transition="in" filter="blinds(horizontal)">
                                      <p:cBhvr>
                                        <p:cTn id="20" dur="500"/>
                                        <p:tgtEl>
                                          <p:spTgt spid="5017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501772"/>
                                        </p:tgtEl>
                                        <p:attrNameLst>
                                          <p:attrName>style.visibility</p:attrName>
                                        </p:attrNameLst>
                                      </p:cBhvr>
                                      <p:to>
                                        <p:strVal val="visible"/>
                                      </p:to>
                                    </p:set>
                                    <p:animEffect transition="in" filter="strips(downRight)">
                                      <p:cBhvr>
                                        <p:cTn id="25" dur="500"/>
                                        <p:tgtEl>
                                          <p:spTgt spid="5017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501764"/>
                                        </p:tgtEl>
                                        <p:attrNameLst>
                                          <p:attrName>style.visibility</p:attrName>
                                        </p:attrNameLst>
                                      </p:cBhvr>
                                      <p:to>
                                        <p:strVal val="visible"/>
                                      </p:to>
                                    </p:set>
                                    <p:animEffect transition="in" filter="strips(downRight)">
                                      <p:cBhvr>
                                        <p:cTn id="30" dur="500"/>
                                        <p:tgtEl>
                                          <p:spTgt spid="5017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501765"/>
                                        </p:tgtEl>
                                        <p:attrNameLst>
                                          <p:attrName>style.visibility</p:attrName>
                                        </p:attrNameLst>
                                      </p:cBhvr>
                                      <p:to>
                                        <p:strVal val="visible"/>
                                      </p:to>
                                    </p:set>
                                    <p:animEffect transition="in" filter="strips(downRight)">
                                      <p:cBhvr>
                                        <p:cTn id="35" dur="500"/>
                                        <p:tgtEl>
                                          <p:spTgt spid="5017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501766"/>
                                        </p:tgtEl>
                                        <p:attrNameLst>
                                          <p:attrName>style.visibility</p:attrName>
                                        </p:attrNameLst>
                                      </p:cBhvr>
                                      <p:to>
                                        <p:strVal val="visible"/>
                                      </p:to>
                                    </p:set>
                                    <p:animEffect transition="in" filter="strips(downRight)">
                                      <p:cBhvr>
                                        <p:cTn id="40" dur="500"/>
                                        <p:tgtEl>
                                          <p:spTgt spid="5017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501767"/>
                                        </p:tgtEl>
                                        <p:attrNameLst>
                                          <p:attrName>style.visibility</p:attrName>
                                        </p:attrNameLst>
                                      </p:cBhvr>
                                      <p:to>
                                        <p:strVal val="visible"/>
                                      </p:to>
                                    </p:set>
                                    <p:animEffect transition="in" filter="strips(downRight)">
                                      <p:cBhvr>
                                        <p:cTn id="45" dur="500"/>
                                        <p:tgtEl>
                                          <p:spTgt spid="501767"/>
                                        </p:tgtEl>
                                      </p:cBhvr>
                                    </p:animEffect>
                                  </p:childTnLst>
                                </p:cTn>
                              </p:par>
                            </p:childTnLst>
                          </p:cTn>
                        </p:par>
                        <p:par>
                          <p:cTn id="46" fill="hold" nodeType="afterGroup">
                            <p:stCondLst>
                              <p:cond delay="500"/>
                            </p:stCondLst>
                            <p:childTnLst>
                              <p:par>
                                <p:cTn id="47" presetID="12" presetClass="entr" presetSubtype="4" fill="hold" grpId="0" nodeType="afterEffect">
                                  <p:stCondLst>
                                    <p:cond delay="0"/>
                                  </p:stCondLst>
                                  <p:childTnLst>
                                    <p:set>
                                      <p:cBhvr>
                                        <p:cTn id="48" dur="1" fill="hold">
                                          <p:stCondLst>
                                            <p:cond delay="0"/>
                                          </p:stCondLst>
                                        </p:cTn>
                                        <p:tgtEl>
                                          <p:spTgt spid="501785"/>
                                        </p:tgtEl>
                                        <p:attrNameLst>
                                          <p:attrName>style.visibility</p:attrName>
                                        </p:attrNameLst>
                                      </p:cBhvr>
                                      <p:to>
                                        <p:strVal val="visible"/>
                                      </p:to>
                                    </p:set>
                                    <p:animEffect transition="in" filter="slide(fromBottom)">
                                      <p:cBhvr>
                                        <p:cTn id="49" dur="500"/>
                                        <p:tgtEl>
                                          <p:spTgt spid="50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autoUpdateAnimBg="0"/>
      <p:bldP spid="501765" grpId="0" autoUpdateAnimBg="0"/>
      <p:bldP spid="501766" grpId="0" autoUpdateAnimBg="0"/>
      <p:bldP spid="501767" grpId="0"/>
      <p:bldP spid="501768" grpId="0" autoUpdateAnimBg="0"/>
      <p:bldP spid="501769" grpId="0" autoUpdateAnimBg="0"/>
      <p:bldP spid="501771" grpId="0" autoUpdateAnimBg="0"/>
      <p:bldP spid="5017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7972" name="Object 4"/>
          <p:cNvGraphicFramePr>
            <a:graphicFrameLocks noChangeAspect="1"/>
          </p:cNvGraphicFramePr>
          <p:nvPr>
            <p:extLst>
              <p:ext uri="{D42A27DB-BD31-4B8C-83A1-F6EECF244321}">
                <p14:modId xmlns:p14="http://schemas.microsoft.com/office/powerpoint/2010/main" val="3677270258"/>
              </p:ext>
            </p:extLst>
          </p:nvPr>
        </p:nvGraphicFramePr>
        <p:xfrm>
          <a:off x="5238750" y="2135188"/>
          <a:ext cx="3419475" cy="3946525"/>
        </p:xfrm>
        <a:graphic>
          <a:graphicData uri="http://schemas.openxmlformats.org/presentationml/2006/ole">
            <mc:AlternateContent xmlns:mc="http://schemas.openxmlformats.org/markup-compatibility/2006">
              <mc:Choice xmlns:v="urn:schemas-microsoft-com:vml" Requires="v">
                <p:oleObj spid="_x0000_s647227" name="Picture" r:id="rId3" imgW="2391120" imgH="2790360" progId="Word.Picture.8">
                  <p:embed/>
                </p:oleObj>
              </mc:Choice>
              <mc:Fallback>
                <p:oleObj name="Picture" r:id="rId3" imgW="2391120" imgH="2790360" progId="Word.Picture.8">
                  <p:embed/>
                  <p:pic>
                    <p:nvPicPr>
                      <p:cNvPr id="0" name=""/>
                      <p:cNvPicPr>
                        <a:picLocks noChangeAspect="1" noChangeArrowheads="1"/>
                      </p:cNvPicPr>
                      <p:nvPr/>
                    </p:nvPicPr>
                    <p:blipFill>
                      <a:blip r:embed="rId4"/>
                      <a:srcRect/>
                      <a:stretch>
                        <a:fillRect/>
                      </a:stretch>
                    </p:blipFill>
                    <p:spPr bwMode="auto">
                      <a:xfrm>
                        <a:off x="5238750" y="2135188"/>
                        <a:ext cx="3419475" cy="394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7983" name="Group 15"/>
          <p:cNvGrpSpPr>
            <a:grpSpLocks/>
          </p:cNvGrpSpPr>
          <p:nvPr/>
        </p:nvGrpSpPr>
        <p:grpSpPr bwMode="auto">
          <a:xfrm>
            <a:off x="179388" y="835025"/>
            <a:ext cx="8810625" cy="1225550"/>
            <a:chOff x="113" y="309"/>
            <a:chExt cx="5550" cy="772"/>
          </a:xfrm>
        </p:grpSpPr>
        <p:sp>
          <p:nvSpPr>
            <p:cNvPr id="467977" name="Rectangle 9"/>
            <p:cNvSpPr>
              <a:spLocks noChangeArrowheads="1"/>
            </p:cNvSpPr>
            <p:nvPr/>
          </p:nvSpPr>
          <p:spPr bwMode="auto">
            <a:xfrm>
              <a:off x="4377" y="754"/>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a:solidFill>
                    <a:srgbClr val="000066"/>
                  </a:solidFill>
                  <a:latin typeface="楷体_GB2312" pitchFamily="49" charset="-122"/>
                  <a:ea typeface="楷体_GB2312" pitchFamily="49" charset="-122"/>
                  <a:cs typeface="Arial" panose="020B0604020202020204" pitchFamily="34" charset="0"/>
                </a:rPr>
                <a:t>的波形。</a:t>
              </a:r>
              <a:r>
                <a:rPr lang="zh-CN" altLang="en-US">
                  <a:solidFill>
                    <a:srgbClr val="000066"/>
                  </a:solidFill>
                  <a:latin typeface="楷体_GB2312" pitchFamily="49" charset="-122"/>
                  <a:ea typeface="楷体_GB2312" pitchFamily="49" charset="-122"/>
                  <a:cs typeface="Times New Roman" panose="02020603050405020304" pitchFamily="18" charset="0"/>
                </a:rPr>
                <a:t>   </a:t>
              </a:r>
              <a:endParaRPr lang="zh-CN" altLang="en-US">
                <a:solidFill>
                  <a:srgbClr val="000066"/>
                </a:solidFill>
                <a:latin typeface="楷体_GB2312" pitchFamily="49" charset="-122"/>
                <a:ea typeface="楷体_GB2312" pitchFamily="49" charset="-122"/>
              </a:endParaRPr>
            </a:p>
          </p:txBody>
        </p:sp>
        <p:sp>
          <p:nvSpPr>
            <p:cNvPr id="467975" name="Rectangle 7"/>
            <p:cNvSpPr>
              <a:spLocks noChangeArrowheads="1"/>
            </p:cNvSpPr>
            <p:nvPr/>
          </p:nvSpPr>
          <p:spPr bwMode="auto">
            <a:xfrm>
              <a:off x="113" y="309"/>
              <a:ext cx="5550"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lnSpc>
                  <a:spcPct val="155000"/>
                </a:lnSpc>
              </a:pP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例：逻辑门控</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SR</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锁存器的</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E</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S</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R</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的波形如下图虚线上边所示，</a:t>
              </a:r>
            </a:p>
            <a:p>
              <a:pPr algn="just">
                <a:lnSpc>
                  <a:spcPct val="155000"/>
                </a:lnSpc>
              </a:pP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锁存器的原始状态为</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 = 0</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endParaRPr kumimoji="1" lang="zh-CN" altLang="en-US" sz="2400" dirty="0">
                <a:solidFill>
                  <a:srgbClr val="000066"/>
                </a:solidFill>
                <a:latin typeface="Times New Roman" panose="02020603050405020304" pitchFamily="18" charset="0"/>
                <a:ea typeface="楷体_GB2312" pitchFamily="49" charset="-122"/>
              </a:endParaRPr>
            </a:p>
          </p:txBody>
        </p:sp>
        <p:sp>
          <p:nvSpPr>
            <p:cNvPr id="467976" name="Rectangle 8"/>
            <p:cNvSpPr>
              <a:spLocks noChangeArrowheads="1"/>
            </p:cNvSpPr>
            <p:nvPr/>
          </p:nvSpPr>
          <p:spPr bwMode="auto">
            <a:xfrm>
              <a:off x="2426" y="754"/>
              <a:ext cx="19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试画出</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3</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4</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和</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p>
          </p:txBody>
        </p:sp>
        <p:sp>
          <p:nvSpPr>
            <p:cNvPr id="467979" name="Line 11"/>
            <p:cNvSpPr>
              <a:spLocks noChangeShapeType="1"/>
            </p:cNvSpPr>
            <p:nvPr/>
          </p:nvSpPr>
          <p:spPr bwMode="auto">
            <a:xfrm>
              <a:off x="4195" y="799"/>
              <a:ext cx="136"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5.2.2 </a:t>
            </a:r>
            <a:r>
              <a:rPr kumimoji="1" lang="zh-CN" altLang="en-US" sz="2400" dirty="0" smtClean="0">
                <a:solidFill>
                  <a:srgbClr val="CC0000"/>
                </a:solidFill>
                <a:ea typeface="楷体_GB2312" pitchFamily="49" charset="-122"/>
              </a:rPr>
              <a:t>门控</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1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12" name="Rectangle 6"/>
          <p:cNvSpPr>
            <a:spLocks noChangeArrowheads="1"/>
          </p:cNvSpPr>
          <p:nvPr/>
        </p:nvSpPr>
        <p:spPr bwMode="auto">
          <a:xfrm>
            <a:off x="2682457" y="533402"/>
            <a:ext cx="39088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门控</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锁存器的逻辑功能</a:t>
            </a:r>
            <a:endParaRPr lang="zh-CN" altLang="en-US" sz="2400" dirty="0">
              <a:latin typeface="仿宋" panose="02010609060101010101" pitchFamily="49" charset="-122"/>
              <a:ea typeface="仿宋" panose="02010609060101010101" pitchFamily="49" charset="-122"/>
            </a:endParaRPr>
          </a:p>
        </p:txBody>
      </p:sp>
      <p:graphicFrame>
        <p:nvGraphicFramePr>
          <p:cNvPr id="13" name="Object 23"/>
          <p:cNvGraphicFramePr>
            <a:graphicFrameLocks noChangeAspect="1"/>
          </p:cNvGraphicFramePr>
          <p:nvPr>
            <p:extLst>
              <p:ext uri="{D42A27DB-BD31-4B8C-83A1-F6EECF244321}">
                <p14:modId xmlns:p14="http://schemas.microsoft.com/office/powerpoint/2010/main" val="2186579905"/>
              </p:ext>
            </p:extLst>
          </p:nvPr>
        </p:nvGraphicFramePr>
        <p:xfrm>
          <a:off x="1002506" y="5284787"/>
          <a:ext cx="2557463" cy="1573213"/>
        </p:xfrm>
        <a:graphic>
          <a:graphicData uri="http://schemas.openxmlformats.org/presentationml/2006/ole">
            <mc:AlternateContent xmlns:mc="http://schemas.openxmlformats.org/markup-compatibility/2006">
              <mc:Choice xmlns:v="urn:schemas-microsoft-com:vml" Requires="v">
                <p:oleObj spid="_x0000_s647228" name="图片" r:id="rId5" imgW="1343160" imgH="828720" progId="Word.Picture.8">
                  <p:embed/>
                </p:oleObj>
              </mc:Choice>
              <mc:Fallback>
                <p:oleObj name="图片" r:id="rId5" imgW="1343160" imgH="8287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506" y="5284787"/>
                        <a:ext cx="2557463" cy="1573213"/>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4214055925"/>
              </p:ext>
            </p:extLst>
          </p:nvPr>
        </p:nvGraphicFramePr>
        <p:xfrm>
          <a:off x="179388" y="1936750"/>
          <a:ext cx="3959225" cy="3286125"/>
        </p:xfrm>
        <a:graphic>
          <a:graphicData uri="http://schemas.openxmlformats.org/presentationml/2006/ole">
            <mc:AlternateContent xmlns:mc="http://schemas.openxmlformats.org/markup-compatibility/2006">
              <mc:Choice xmlns:v="urn:schemas-microsoft-com:vml" Requires="v">
                <p:oleObj spid="_x0000_s647229" name="图片" r:id="rId7" imgW="2305080" imgH="1924200" progId="Word.Picture.8">
                  <p:embed/>
                </p:oleObj>
              </mc:Choice>
              <mc:Fallback>
                <p:oleObj name="图片" r:id="rId7" imgW="2305080" imgH="192420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936750"/>
                        <a:ext cx="3959225" cy="3286125"/>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35540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wipe(left)">
                                      <p:cBhvr>
                                        <p:cTn id="7"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900113" y="249237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2" action="ppaction://hlinksldjump"/>
              </a:rPr>
              <a:t>5.3.1  </a:t>
            </a:r>
            <a:r>
              <a:rPr kumimoji="0" lang="en-US" altLang="zh-CN" sz="3200" i="1">
                <a:solidFill>
                  <a:srgbClr val="000066"/>
                </a:solidFill>
                <a:ea typeface="楷体_GB2312" pitchFamily="49" charset="-122"/>
                <a:hlinkClick r:id="rId2" action="ppaction://hlinksldjump"/>
              </a:rPr>
              <a:t>D</a:t>
            </a:r>
            <a:r>
              <a:rPr kumimoji="0" lang="zh-CN" altLang="en-US" sz="3200">
                <a:solidFill>
                  <a:srgbClr val="000066"/>
                </a:solidFill>
                <a:ea typeface="楷体_GB2312" pitchFamily="49" charset="-122"/>
                <a:hlinkClick r:id="rId2" action="ppaction://hlinksldjump"/>
              </a:rPr>
              <a:t>锁存器的电路结构</a:t>
            </a:r>
            <a:endParaRPr kumimoji="0" lang="zh-CN" altLang="en-US" sz="3200">
              <a:solidFill>
                <a:srgbClr val="000066"/>
              </a:solidFill>
              <a:ea typeface="楷体_GB2312" pitchFamily="49" charset="-122"/>
            </a:endParaRPr>
          </a:p>
        </p:txBody>
      </p:sp>
      <p:sp>
        <p:nvSpPr>
          <p:cNvPr id="484357" name="Rectangle 5"/>
          <p:cNvSpPr>
            <a:spLocks noChangeArrowheads="1"/>
          </p:cNvSpPr>
          <p:nvPr/>
        </p:nvSpPr>
        <p:spPr bwMode="auto">
          <a:xfrm>
            <a:off x="900113" y="1412875"/>
            <a:ext cx="28082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p>
            <a:pPr algn="l"/>
            <a:r>
              <a:rPr lang="en-US" altLang="zh-CN" sz="3200">
                <a:solidFill>
                  <a:schemeClr val="accent2"/>
                </a:solidFill>
                <a:latin typeface="Times New Roman" panose="02020603050405020304" pitchFamily="18" charset="0"/>
                <a:ea typeface="楷体_GB2312" pitchFamily="49" charset="-122"/>
              </a:rPr>
              <a:t>5.3  D</a:t>
            </a:r>
            <a:r>
              <a:rPr lang="zh-CN" altLang="en-US" sz="3600">
                <a:solidFill>
                  <a:schemeClr val="accent2"/>
                </a:solidFill>
                <a:latin typeface="Times New Roman" panose="02020603050405020304" pitchFamily="18" charset="0"/>
                <a:ea typeface="楷体_GB2312" pitchFamily="49" charset="-122"/>
              </a:rPr>
              <a:t>锁存器</a:t>
            </a:r>
            <a:endParaRPr lang="zh-CN" altLang="en-US" sz="3600" b="0">
              <a:solidFill>
                <a:schemeClr val="accent2"/>
              </a:solidFill>
              <a:latin typeface="Times New Roman" panose="02020603050405020304" pitchFamily="18" charset="0"/>
            </a:endParaRPr>
          </a:p>
        </p:txBody>
      </p:sp>
      <p:sp>
        <p:nvSpPr>
          <p:cNvPr id="484358" name="Rectangle 6"/>
          <p:cNvSpPr>
            <a:spLocks noChangeArrowheads="1"/>
          </p:cNvSpPr>
          <p:nvPr/>
        </p:nvSpPr>
        <p:spPr bwMode="auto">
          <a:xfrm>
            <a:off x="900113" y="3573463"/>
            <a:ext cx="6119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3" action="ppaction://hlinksldjump"/>
              </a:rPr>
              <a:t>5.3.2  </a:t>
            </a:r>
            <a:r>
              <a:rPr kumimoji="0" lang="zh-CN" altLang="en-US" sz="3200">
                <a:solidFill>
                  <a:srgbClr val="000066"/>
                </a:solidFill>
                <a:ea typeface="楷体_GB2312" pitchFamily="49" charset="-122"/>
                <a:hlinkClick r:id="rId3" action="ppaction://hlinksldjump"/>
              </a:rPr>
              <a:t>典型的</a:t>
            </a:r>
            <a:r>
              <a:rPr kumimoji="0" lang="en-US" altLang="zh-CN" sz="3200" i="1">
                <a:solidFill>
                  <a:srgbClr val="000066"/>
                </a:solidFill>
                <a:ea typeface="楷体_GB2312" pitchFamily="49" charset="-122"/>
                <a:hlinkClick r:id="rId3" action="ppaction://hlinksldjump"/>
              </a:rPr>
              <a:t>D </a:t>
            </a:r>
            <a:r>
              <a:rPr kumimoji="0" lang="zh-CN" altLang="en-US" sz="3200">
                <a:solidFill>
                  <a:srgbClr val="000066"/>
                </a:solidFill>
                <a:ea typeface="楷体_GB2312" pitchFamily="49" charset="-122"/>
                <a:hlinkClick r:id="rId3" action="ppaction://hlinksldjump"/>
              </a:rPr>
              <a:t>锁存器集成电路</a:t>
            </a:r>
            <a:endParaRPr kumimoji="0" lang="zh-CN" altLang="en-US" sz="3200">
              <a:solidFill>
                <a:srgbClr val="000066"/>
              </a:solidFill>
              <a:ea typeface="楷体_GB2312" pitchFamily="49" charset="-122"/>
            </a:endParaRPr>
          </a:p>
        </p:txBody>
      </p:sp>
      <p:sp>
        <p:nvSpPr>
          <p:cNvPr id="484362" name="Rectangle 10"/>
          <p:cNvSpPr>
            <a:spLocks noChangeArrowheads="1"/>
          </p:cNvSpPr>
          <p:nvPr/>
        </p:nvSpPr>
        <p:spPr bwMode="auto">
          <a:xfrm>
            <a:off x="971550" y="4437063"/>
            <a:ext cx="6119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4" action="ppaction://hlinksldjump"/>
              </a:rPr>
              <a:t>5.3.3  </a:t>
            </a:r>
            <a:r>
              <a:rPr kumimoji="0" lang="en-US" altLang="zh-CN" sz="3200" i="1">
                <a:solidFill>
                  <a:srgbClr val="000066"/>
                </a:solidFill>
                <a:ea typeface="楷体_GB2312" pitchFamily="49" charset="-122"/>
                <a:hlinkClick r:id="rId4" action="ppaction://hlinksldjump"/>
              </a:rPr>
              <a:t>D </a:t>
            </a:r>
            <a:r>
              <a:rPr kumimoji="0" lang="zh-CN" altLang="en-US" sz="3200">
                <a:solidFill>
                  <a:srgbClr val="000066"/>
                </a:solidFill>
                <a:ea typeface="楷体_GB2312" pitchFamily="49" charset="-122"/>
                <a:hlinkClick r:id="rId4" action="ppaction://hlinksldjump"/>
              </a:rPr>
              <a:t>锁存器的动态特性</a:t>
            </a:r>
            <a:endParaRPr kumimoji="0" lang="zh-CN" altLang="en-US" sz="3200">
              <a:solidFill>
                <a:srgbClr val="000066"/>
              </a:solidFill>
              <a:ea typeface="楷体_GB2312" pitchFamily="49" charset="-122"/>
            </a:endParaRPr>
          </a:p>
        </p:txBody>
      </p:sp>
    </p:spTree>
    <p:extLst>
      <p:ext uri="{BB962C8B-B14F-4D97-AF65-F5344CB8AC3E}">
        <p14:creationId xmlns:p14="http://schemas.microsoft.com/office/powerpoint/2010/main" val="51428109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773" name="Object 5"/>
          <p:cNvGraphicFramePr>
            <a:graphicFrameLocks noChangeAspect="1"/>
          </p:cNvGraphicFramePr>
          <p:nvPr>
            <p:extLst>
              <p:ext uri="{D42A27DB-BD31-4B8C-83A1-F6EECF244321}">
                <p14:modId xmlns:p14="http://schemas.microsoft.com/office/powerpoint/2010/main" val="442364335"/>
              </p:ext>
            </p:extLst>
          </p:nvPr>
        </p:nvGraphicFramePr>
        <p:xfrm>
          <a:off x="5401094" y="1248282"/>
          <a:ext cx="2305050" cy="1722437"/>
        </p:xfrm>
        <a:graphic>
          <a:graphicData uri="http://schemas.openxmlformats.org/presentationml/2006/ole">
            <mc:AlternateContent xmlns:mc="http://schemas.openxmlformats.org/markup-compatibility/2006">
              <mc:Choice xmlns:v="urn:schemas-microsoft-com:vml" Requires="v">
                <p:oleObj spid="_x0000_s648254" name="图片" r:id="rId3" imgW="1343160" imgH="828720" progId="Word.Picture.8">
                  <p:embed/>
                </p:oleObj>
              </mc:Choice>
              <mc:Fallback>
                <p:oleObj name="图片" r:id="rId3" imgW="1343160" imgH="8287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094" y="1248282"/>
                        <a:ext cx="2305050" cy="1722437"/>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9"/>
          <p:cNvSpPr>
            <a:spLocks noChangeArrowheads="1"/>
          </p:cNvSpPr>
          <p:nvPr/>
        </p:nvSpPr>
        <p:spPr bwMode="auto">
          <a:xfrm>
            <a:off x="34506" y="566739"/>
            <a:ext cx="354689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5.3.1 D</a:t>
            </a:r>
            <a:r>
              <a:rPr kumimoji="1" lang="zh-CN" altLang="en-US" sz="2400" dirty="0" smtClean="0">
                <a:solidFill>
                  <a:srgbClr val="CC0000"/>
                </a:solidFill>
                <a:ea typeface="楷体_GB2312" pitchFamily="49" charset="-122"/>
              </a:rPr>
              <a:t>锁存器的电路结构</a:t>
            </a:r>
            <a:endParaRPr kumimoji="1" lang="zh-CN" altLang="en-US" sz="2400" dirty="0">
              <a:solidFill>
                <a:srgbClr val="CC0000"/>
              </a:solidFill>
              <a:latin typeface="楷体_GB2312" pitchFamily="49" charset="-122"/>
              <a:ea typeface="楷体_GB2312" pitchFamily="49" charset="-122"/>
            </a:endParaRPr>
          </a:p>
        </p:txBody>
      </p:sp>
      <p:sp>
        <p:nvSpPr>
          <p:cNvPr id="10"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5.3  D</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11" name="Rectangle 6"/>
          <p:cNvSpPr>
            <a:spLocks noChangeArrowheads="1"/>
          </p:cNvSpPr>
          <p:nvPr/>
        </p:nvSpPr>
        <p:spPr bwMode="auto">
          <a:xfrm>
            <a:off x="34317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传输门控</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graphicFrame>
        <p:nvGraphicFramePr>
          <p:cNvPr id="12" name="Object 4"/>
          <p:cNvGraphicFramePr>
            <a:graphicFrameLocks noChangeAspect="1"/>
          </p:cNvGraphicFramePr>
          <p:nvPr>
            <p:extLst>
              <p:ext uri="{D42A27DB-BD31-4B8C-83A1-F6EECF244321}">
                <p14:modId xmlns:p14="http://schemas.microsoft.com/office/powerpoint/2010/main" val="660570165"/>
              </p:ext>
            </p:extLst>
          </p:nvPr>
        </p:nvGraphicFramePr>
        <p:xfrm>
          <a:off x="4327943" y="3095469"/>
          <a:ext cx="2125663" cy="2039937"/>
        </p:xfrm>
        <a:graphic>
          <a:graphicData uri="http://schemas.openxmlformats.org/presentationml/2006/ole">
            <mc:AlternateContent xmlns:mc="http://schemas.openxmlformats.org/markup-compatibility/2006">
              <mc:Choice xmlns:v="urn:schemas-microsoft-com:vml" Requires="v">
                <p:oleObj spid="_x0000_s648255" name="图片" r:id="rId5" imgW="1476360" imgH="1514520" progId="Word.Picture.8">
                  <p:embed/>
                </p:oleObj>
              </mc:Choice>
              <mc:Fallback>
                <p:oleObj name="图片" r:id="rId5" imgW="1476360" imgH="15145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7943" y="3095469"/>
                        <a:ext cx="2125663" cy="2039937"/>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969944690"/>
              </p:ext>
            </p:extLst>
          </p:nvPr>
        </p:nvGraphicFramePr>
        <p:xfrm>
          <a:off x="6626644" y="3080388"/>
          <a:ext cx="2159000" cy="2070100"/>
        </p:xfrm>
        <a:graphic>
          <a:graphicData uri="http://schemas.openxmlformats.org/presentationml/2006/ole">
            <mc:AlternateContent xmlns:mc="http://schemas.openxmlformats.org/markup-compatibility/2006">
              <mc:Choice xmlns:v="urn:schemas-microsoft-com:vml" Requires="v">
                <p:oleObj spid="_x0000_s648256" name="图片" r:id="rId7" imgW="1476360" imgH="1514520" progId="Word.Picture.8">
                  <p:embed/>
                </p:oleObj>
              </mc:Choice>
              <mc:Fallback>
                <p:oleObj name="图片" r:id="rId7" imgW="1476360" imgH="151452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6644" y="3080388"/>
                        <a:ext cx="2159000" cy="2070100"/>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3037703" y="6159151"/>
            <a:ext cx="55524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rgbClr val="000066"/>
                </a:solidFill>
                <a:ea typeface="楷体_GB2312" pitchFamily="49" charset="-122"/>
                <a:cs typeface="Times New Roman" panose="02020603050405020304" pitchFamily="18" charset="0"/>
              </a:rPr>
              <a:t>(b)</a:t>
            </a:r>
            <a:r>
              <a:rPr kumimoji="0" lang="en-US" altLang="zh-CN" i="1" dirty="0">
                <a:solidFill>
                  <a:srgbClr val="000066"/>
                </a:solidFill>
                <a:ea typeface="楷体_GB2312" pitchFamily="49" charset="-122"/>
                <a:cs typeface="Times New Roman" panose="02020603050405020304" pitchFamily="18" charset="0"/>
              </a:rPr>
              <a:t> E</a:t>
            </a:r>
            <a:r>
              <a:rPr kumimoji="0" lang="en-US" altLang="zh-CN" dirty="0">
                <a:solidFill>
                  <a:srgbClr val="000066"/>
                </a:solidFill>
                <a:ea typeface="楷体_GB2312" pitchFamily="49" charset="-122"/>
                <a:cs typeface="Times New Roman" panose="02020603050405020304" pitchFamily="18" charset="0"/>
              </a:rPr>
              <a:t>=</a:t>
            </a:r>
            <a:r>
              <a:rPr kumimoji="0" lang="en-US" altLang="zh-CN" dirty="0" smtClean="0">
                <a:solidFill>
                  <a:srgbClr val="000066"/>
                </a:solidFill>
                <a:ea typeface="楷体_GB2312" pitchFamily="49" charset="-122"/>
                <a:cs typeface="Times New Roman" panose="02020603050405020304" pitchFamily="18" charset="0"/>
              </a:rPr>
              <a:t>0</a:t>
            </a:r>
            <a:r>
              <a:rPr kumimoji="0" lang="zh-CN" altLang="en-US" dirty="0" smtClean="0">
                <a:solidFill>
                  <a:srgbClr val="000066"/>
                </a:solidFill>
                <a:ea typeface="楷体_GB2312" pitchFamily="49" charset="-122"/>
                <a:cs typeface="Times New Roman" panose="02020603050405020304" pitchFamily="18" charset="0"/>
              </a:rPr>
              <a:t>时</a:t>
            </a:r>
            <a:r>
              <a:rPr kumimoji="0" lang="en-US" altLang="zh-CN" dirty="0" smtClean="0">
                <a:solidFill>
                  <a:srgbClr val="000066"/>
                </a:solidFill>
                <a:ea typeface="楷体_GB2312" pitchFamily="49" charset="-122"/>
                <a:cs typeface="Times New Roman" panose="02020603050405020304" pitchFamily="18" charset="0"/>
              </a:rPr>
              <a:t>:</a:t>
            </a:r>
            <a:r>
              <a:rPr lang="en-US" altLang="zh-CN" dirty="0">
                <a:solidFill>
                  <a:srgbClr val="000066"/>
                </a:solidFill>
                <a:ea typeface="楷体_GB2312" pitchFamily="49" charset="-122"/>
                <a:cs typeface="Times New Roman" panose="02020603050405020304" pitchFamily="18" charset="0"/>
              </a:rPr>
              <a:t>TG</a:t>
            </a:r>
            <a:r>
              <a:rPr lang="en-US" altLang="zh-CN" baseline="-30000" dirty="0">
                <a:solidFill>
                  <a:srgbClr val="000066"/>
                </a:solidFill>
                <a:ea typeface="楷体_GB2312" pitchFamily="49" charset="-122"/>
                <a:cs typeface="Times New Roman" panose="02020603050405020304" pitchFamily="18" charset="0"/>
              </a:rPr>
              <a:t>2</a:t>
            </a:r>
            <a:r>
              <a:rPr lang="zh-CN" altLang="en-US" dirty="0">
                <a:solidFill>
                  <a:srgbClr val="000066"/>
                </a:solidFill>
                <a:ea typeface="楷体_GB2312" pitchFamily="49" charset="-122"/>
                <a:cs typeface="Times New Roman" panose="02020603050405020304" pitchFamily="18" charset="0"/>
              </a:rPr>
              <a:t>导通</a:t>
            </a:r>
            <a:r>
              <a:rPr lang="zh-CN" altLang="en-US" dirty="0" smtClean="0">
                <a:solidFill>
                  <a:srgbClr val="000066"/>
                </a:solidFill>
                <a:ea typeface="楷体_GB2312" pitchFamily="49" charset="-122"/>
                <a:cs typeface="Times New Roman" panose="02020603050405020304" pitchFamily="18" charset="0"/>
              </a:rPr>
              <a:t>，</a:t>
            </a:r>
            <a:r>
              <a:rPr lang="en-US" altLang="zh-CN" dirty="0" smtClean="0">
                <a:solidFill>
                  <a:srgbClr val="000066"/>
                </a:solidFill>
                <a:ea typeface="楷体_GB2312" pitchFamily="49" charset="-122"/>
                <a:cs typeface="Times New Roman" panose="02020603050405020304" pitchFamily="18" charset="0"/>
              </a:rPr>
              <a:t>TG</a:t>
            </a:r>
            <a:r>
              <a:rPr lang="en-US" altLang="zh-CN" baseline="-30000" dirty="0" smtClean="0">
                <a:solidFill>
                  <a:srgbClr val="000066"/>
                </a:solidFill>
                <a:ea typeface="楷体_GB2312" pitchFamily="49" charset="-122"/>
                <a:cs typeface="Times New Roman" panose="02020603050405020304" pitchFamily="18" charset="0"/>
              </a:rPr>
              <a:t>1</a:t>
            </a:r>
            <a:r>
              <a:rPr lang="zh-CN" altLang="en-US" dirty="0" smtClean="0">
                <a:solidFill>
                  <a:srgbClr val="000066"/>
                </a:solidFill>
                <a:ea typeface="楷体_GB2312" pitchFamily="49" charset="-122"/>
                <a:cs typeface="Times New Roman" panose="02020603050405020304" pitchFamily="18" charset="0"/>
              </a:rPr>
              <a:t>断开</a:t>
            </a:r>
            <a:r>
              <a:rPr lang="en-US" altLang="zh-CN" dirty="0" smtClean="0">
                <a:solidFill>
                  <a:srgbClr val="000066"/>
                </a:solidFill>
                <a:ea typeface="楷体_GB2312" pitchFamily="49" charset="-122"/>
                <a:cs typeface="Times New Roman" panose="02020603050405020304" pitchFamily="18" charset="0"/>
              </a:rPr>
              <a:t>,</a:t>
            </a:r>
            <a:r>
              <a:rPr lang="en-US" altLang="zh-CN" i="1" dirty="0">
                <a:solidFill>
                  <a:srgbClr val="000066"/>
                </a:solidFill>
                <a:ea typeface="楷体_GB2312" pitchFamily="49" charset="-122"/>
                <a:cs typeface="Times New Roman" panose="02020603050405020304" pitchFamily="18" charset="0"/>
              </a:rPr>
              <a:t> Q </a:t>
            </a:r>
            <a:r>
              <a:rPr lang="zh-CN" altLang="en-US" dirty="0" smtClean="0">
                <a:solidFill>
                  <a:srgbClr val="000066"/>
                </a:solidFill>
                <a:ea typeface="楷体_GB2312" pitchFamily="49" charset="-122"/>
                <a:cs typeface="Times New Roman" panose="02020603050405020304" pitchFamily="18" charset="0"/>
              </a:rPr>
              <a:t>不变</a:t>
            </a:r>
            <a:endParaRPr kumimoji="0" lang="zh-CN" altLang="en-US" dirty="0">
              <a:solidFill>
                <a:srgbClr val="000066"/>
              </a:solidFill>
              <a:ea typeface="楷体_GB2312" pitchFamily="49" charset="-122"/>
              <a:cs typeface="Times New Roman" panose="02020603050405020304" pitchFamily="18" charset="0"/>
            </a:endParaRPr>
          </a:p>
        </p:txBody>
      </p:sp>
      <p:graphicFrame>
        <p:nvGraphicFramePr>
          <p:cNvPr id="21" name="Object 18"/>
          <p:cNvGraphicFramePr>
            <a:graphicFrameLocks noChangeAspect="1"/>
          </p:cNvGraphicFramePr>
          <p:nvPr>
            <p:extLst>
              <p:ext uri="{D42A27DB-BD31-4B8C-83A1-F6EECF244321}">
                <p14:modId xmlns:p14="http://schemas.microsoft.com/office/powerpoint/2010/main" val="1615085515"/>
              </p:ext>
            </p:extLst>
          </p:nvPr>
        </p:nvGraphicFramePr>
        <p:xfrm>
          <a:off x="183146" y="1383350"/>
          <a:ext cx="3249613" cy="3767138"/>
        </p:xfrm>
        <a:graphic>
          <a:graphicData uri="http://schemas.openxmlformats.org/presentationml/2006/ole">
            <mc:AlternateContent xmlns:mc="http://schemas.openxmlformats.org/markup-compatibility/2006">
              <mc:Choice xmlns:v="urn:schemas-microsoft-com:vml" Requires="v">
                <p:oleObj spid="_x0000_s648257" name="图片" r:id="rId9" imgW="1866960" imgH="2085840" progId="Word.Picture.8">
                  <p:embed/>
                </p:oleObj>
              </mc:Choice>
              <mc:Fallback>
                <p:oleObj name="图片" r:id="rId9" imgW="1866960" imgH="208584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146" y="1383350"/>
                        <a:ext cx="3249613" cy="3767138"/>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8"/>
          <p:cNvSpPr>
            <a:spLocks noChangeArrowheads="1"/>
          </p:cNvSpPr>
          <p:nvPr/>
        </p:nvSpPr>
        <p:spPr bwMode="auto">
          <a:xfrm>
            <a:off x="3037703" y="5444271"/>
            <a:ext cx="55524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smtClean="0">
                <a:solidFill>
                  <a:srgbClr val="000066"/>
                </a:solidFill>
                <a:ea typeface="楷体_GB2312" pitchFamily="49" charset="-122"/>
                <a:cs typeface="Times New Roman" panose="02020603050405020304" pitchFamily="18" charset="0"/>
              </a:rPr>
              <a:t>(a)</a:t>
            </a:r>
            <a:r>
              <a:rPr kumimoji="0" lang="en-US" altLang="zh-CN" i="1" dirty="0" smtClean="0">
                <a:solidFill>
                  <a:srgbClr val="000066"/>
                </a:solidFill>
                <a:ea typeface="楷体_GB2312" pitchFamily="49" charset="-122"/>
                <a:cs typeface="Times New Roman" panose="02020603050405020304" pitchFamily="18" charset="0"/>
              </a:rPr>
              <a:t> E</a:t>
            </a:r>
            <a:r>
              <a:rPr kumimoji="0" lang="en-US" altLang="zh-CN" dirty="0" smtClean="0">
                <a:solidFill>
                  <a:srgbClr val="000066"/>
                </a:solidFill>
                <a:ea typeface="楷体_GB2312" pitchFamily="49" charset="-122"/>
                <a:cs typeface="Times New Roman" panose="02020603050405020304" pitchFamily="18" charset="0"/>
              </a:rPr>
              <a:t>=1</a:t>
            </a:r>
            <a:r>
              <a:rPr kumimoji="0" lang="zh-CN" altLang="en-US" dirty="0" smtClean="0">
                <a:solidFill>
                  <a:srgbClr val="000066"/>
                </a:solidFill>
                <a:ea typeface="楷体_GB2312" pitchFamily="49" charset="-122"/>
                <a:cs typeface="Times New Roman" panose="02020603050405020304" pitchFamily="18" charset="0"/>
              </a:rPr>
              <a:t>时</a:t>
            </a:r>
            <a:r>
              <a:rPr kumimoji="0" lang="en-US" altLang="zh-CN" dirty="0" smtClean="0">
                <a:solidFill>
                  <a:srgbClr val="000066"/>
                </a:solidFill>
                <a:ea typeface="楷体_GB2312" pitchFamily="49" charset="-122"/>
                <a:cs typeface="Times New Roman" panose="02020603050405020304" pitchFamily="18" charset="0"/>
              </a:rPr>
              <a:t>:</a:t>
            </a:r>
            <a:r>
              <a:rPr lang="en-US" altLang="zh-CN" dirty="0" smtClean="0">
                <a:solidFill>
                  <a:srgbClr val="000066"/>
                </a:solidFill>
                <a:ea typeface="楷体_GB2312" pitchFamily="49" charset="-122"/>
                <a:cs typeface="Times New Roman" panose="02020603050405020304" pitchFamily="18" charset="0"/>
              </a:rPr>
              <a:t>TG</a:t>
            </a:r>
            <a:r>
              <a:rPr lang="en-US" altLang="zh-CN" baseline="-30000" dirty="0" smtClean="0">
                <a:solidFill>
                  <a:srgbClr val="000066"/>
                </a:solidFill>
                <a:ea typeface="楷体_GB2312" pitchFamily="49" charset="-122"/>
                <a:cs typeface="Times New Roman" panose="02020603050405020304" pitchFamily="18" charset="0"/>
              </a:rPr>
              <a:t>1</a:t>
            </a:r>
            <a:r>
              <a:rPr lang="zh-CN" altLang="en-US" dirty="0" smtClean="0">
                <a:solidFill>
                  <a:srgbClr val="000066"/>
                </a:solidFill>
                <a:ea typeface="楷体_GB2312" pitchFamily="49" charset="-122"/>
                <a:cs typeface="Times New Roman" panose="02020603050405020304" pitchFamily="18" charset="0"/>
              </a:rPr>
              <a:t>导</a:t>
            </a:r>
            <a:r>
              <a:rPr lang="zh-CN" altLang="en-US" dirty="0">
                <a:solidFill>
                  <a:srgbClr val="000066"/>
                </a:solidFill>
                <a:ea typeface="楷体_GB2312" pitchFamily="49" charset="-122"/>
                <a:cs typeface="Times New Roman" panose="02020603050405020304" pitchFamily="18" charset="0"/>
              </a:rPr>
              <a:t>通</a:t>
            </a:r>
            <a:r>
              <a:rPr lang="zh-CN" altLang="en-US" dirty="0" smtClean="0">
                <a:solidFill>
                  <a:srgbClr val="000066"/>
                </a:solidFill>
                <a:ea typeface="楷体_GB2312" pitchFamily="49" charset="-122"/>
                <a:cs typeface="Times New Roman" panose="02020603050405020304" pitchFamily="18" charset="0"/>
              </a:rPr>
              <a:t>，</a:t>
            </a:r>
            <a:r>
              <a:rPr lang="en-US" altLang="zh-CN" dirty="0" smtClean="0">
                <a:solidFill>
                  <a:srgbClr val="000066"/>
                </a:solidFill>
                <a:ea typeface="楷体_GB2312" pitchFamily="49" charset="-122"/>
                <a:cs typeface="Times New Roman" panose="02020603050405020304" pitchFamily="18" charset="0"/>
              </a:rPr>
              <a:t>TG</a:t>
            </a:r>
            <a:r>
              <a:rPr lang="en-US" altLang="zh-CN" baseline="-30000" dirty="0" smtClean="0">
                <a:solidFill>
                  <a:srgbClr val="000066"/>
                </a:solidFill>
                <a:ea typeface="楷体_GB2312" pitchFamily="49" charset="-122"/>
                <a:cs typeface="Times New Roman" panose="02020603050405020304" pitchFamily="18" charset="0"/>
              </a:rPr>
              <a:t>2</a:t>
            </a:r>
            <a:r>
              <a:rPr lang="zh-CN" altLang="en-US" dirty="0" smtClean="0">
                <a:solidFill>
                  <a:srgbClr val="000066"/>
                </a:solidFill>
                <a:ea typeface="楷体_GB2312" pitchFamily="49" charset="-122"/>
                <a:cs typeface="Times New Roman" panose="02020603050405020304" pitchFamily="18" charset="0"/>
              </a:rPr>
              <a:t>断开</a:t>
            </a:r>
            <a:r>
              <a:rPr lang="en-US" altLang="zh-CN" dirty="0" smtClean="0">
                <a:solidFill>
                  <a:srgbClr val="000066"/>
                </a:solidFill>
                <a:ea typeface="楷体_GB2312" pitchFamily="49" charset="-122"/>
                <a:cs typeface="Times New Roman" panose="02020603050405020304" pitchFamily="18" charset="0"/>
              </a:rPr>
              <a:t>,</a:t>
            </a:r>
            <a:r>
              <a:rPr lang="en-US" altLang="zh-CN" i="1" dirty="0">
                <a:solidFill>
                  <a:srgbClr val="000066"/>
                </a:solidFill>
                <a:ea typeface="楷体_GB2312" pitchFamily="49" charset="-122"/>
                <a:cs typeface="Times New Roman" panose="02020603050405020304" pitchFamily="18" charset="0"/>
              </a:rPr>
              <a:t> Q </a:t>
            </a:r>
            <a:r>
              <a:rPr lang="en-US" altLang="zh-CN" dirty="0" smtClean="0">
                <a:solidFill>
                  <a:srgbClr val="000066"/>
                </a:solidFill>
                <a:ea typeface="楷体_GB2312" pitchFamily="49" charset="-122"/>
                <a:cs typeface="Times New Roman" panose="02020603050405020304" pitchFamily="18" charset="0"/>
              </a:rPr>
              <a:t>=</a:t>
            </a:r>
            <a:r>
              <a:rPr lang="en-US" altLang="zh-CN" i="1" dirty="0" smtClean="0">
                <a:solidFill>
                  <a:srgbClr val="000066"/>
                </a:solidFill>
                <a:ea typeface="楷体_GB2312" pitchFamily="49" charset="-122"/>
                <a:cs typeface="Times New Roman" panose="02020603050405020304" pitchFamily="18" charset="0"/>
              </a:rPr>
              <a:t>D</a:t>
            </a:r>
            <a:endParaRPr kumimoji="0" lang="zh-CN" altLang="en-US" i="1" dirty="0">
              <a:solidFill>
                <a:srgbClr val="000066"/>
              </a:solidFill>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38455786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Righ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6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13" name="Rectangle 21"/>
          <p:cNvSpPr>
            <a:spLocks noChangeArrowheads="1"/>
          </p:cNvSpPr>
          <p:nvPr/>
        </p:nvSpPr>
        <p:spPr bwMode="auto">
          <a:xfrm>
            <a:off x="4605655" y="3961510"/>
            <a:ext cx="254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dirty="0">
                <a:solidFill>
                  <a:srgbClr val="000066"/>
                </a:solidFill>
                <a:latin typeface="楷体_GB2312" pitchFamily="49" charset="-122"/>
                <a:ea typeface="楷体_GB2312" pitchFamily="49" charset="-122"/>
                <a:cs typeface="Times New Roman" panose="02020603050405020304" pitchFamily="18" charset="0"/>
              </a:rPr>
              <a:t>锁存器的功能表</a:t>
            </a:r>
          </a:p>
        </p:txBody>
      </p:sp>
      <p:grpSp>
        <p:nvGrpSpPr>
          <p:cNvPr id="417814" name="Group 22"/>
          <p:cNvGrpSpPr>
            <a:grpSpLocks/>
          </p:cNvGrpSpPr>
          <p:nvPr/>
        </p:nvGrpSpPr>
        <p:grpSpPr bwMode="auto">
          <a:xfrm>
            <a:off x="3581400" y="1187154"/>
            <a:ext cx="4860925" cy="2692400"/>
            <a:chOff x="1043" y="1389"/>
            <a:chExt cx="2903" cy="1696"/>
          </a:xfrm>
        </p:grpSpPr>
        <p:sp>
          <p:nvSpPr>
            <p:cNvPr id="417815" name="Rectangle 23"/>
            <p:cNvSpPr>
              <a:spLocks noChangeArrowheads="1"/>
            </p:cNvSpPr>
            <p:nvPr/>
          </p:nvSpPr>
          <p:spPr bwMode="auto">
            <a:xfrm>
              <a:off x="3026" y="2732"/>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16" name="Rectangle 24"/>
            <p:cNvSpPr>
              <a:spLocks noChangeArrowheads="1"/>
            </p:cNvSpPr>
            <p:nvPr/>
          </p:nvSpPr>
          <p:spPr bwMode="auto">
            <a:xfrm>
              <a:off x="2416" y="2732"/>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17" name="Rectangle 25"/>
            <p:cNvSpPr>
              <a:spLocks noChangeArrowheads="1"/>
            </p:cNvSpPr>
            <p:nvPr/>
          </p:nvSpPr>
          <p:spPr bwMode="auto">
            <a:xfrm>
              <a:off x="1912" y="2732"/>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18" name="Rectangle 26"/>
            <p:cNvSpPr>
              <a:spLocks noChangeArrowheads="1"/>
            </p:cNvSpPr>
            <p:nvPr/>
          </p:nvSpPr>
          <p:spPr bwMode="auto">
            <a:xfrm>
              <a:off x="1483" y="2732"/>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19" name="Rectangle 27"/>
            <p:cNvSpPr>
              <a:spLocks noChangeArrowheads="1"/>
            </p:cNvSpPr>
            <p:nvPr/>
          </p:nvSpPr>
          <p:spPr bwMode="auto">
            <a:xfrm>
              <a:off x="1043" y="2732"/>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20" name="Rectangle 28"/>
            <p:cNvSpPr>
              <a:spLocks noChangeArrowheads="1"/>
            </p:cNvSpPr>
            <p:nvPr/>
          </p:nvSpPr>
          <p:spPr bwMode="auto">
            <a:xfrm>
              <a:off x="3026" y="237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21" name="Rectangle 29"/>
            <p:cNvSpPr>
              <a:spLocks noChangeArrowheads="1"/>
            </p:cNvSpPr>
            <p:nvPr/>
          </p:nvSpPr>
          <p:spPr bwMode="auto">
            <a:xfrm>
              <a:off x="2416" y="237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22" name="Rectangle 30"/>
            <p:cNvSpPr>
              <a:spLocks noChangeArrowheads="1"/>
            </p:cNvSpPr>
            <p:nvPr/>
          </p:nvSpPr>
          <p:spPr bwMode="auto">
            <a:xfrm>
              <a:off x="1912" y="237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23" name="Rectangle 31"/>
            <p:cNvSpPr>
              <a:spLocks noChangeArrowheads="1"/>
            </p:cNvSpPr>
            <p:nvPr/>
          </p:nvSpPr>
          <p:spPr bwMode="auto">
            <a:xfrm>
              <a:off x="1483" y="237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24" name="Rectangle 32"/>
            <p:cNvSpPr>
              <a:spLocks noChangeArrowheads="1"/>
            </p:cNvSpPr>
            <p:nvPr/>
          </p:nvSpPr>
          <p:spPr bwMode="auto">
            <a:xfrm>
              <a:off x="1043" y="237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25" name="Rectangle 33"/>
            <p:cNvSpPr>
              <a:spLocks noChangeArrowheads="1"/>
            </p:cNvSpPr>
            <p:nvPr/>
          </p:nvSpPr>
          <p:spPr bwMode="auto">
            <a:xfrm>
              <a:off x="3026" y="1742"/>
              <a:ext cx="92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保持</a:t>
              </a:r>
            </a:p>
          </p:txBody>
        </p:sp>
        <p:sp>
          <p:nvSpPr>
            <p:cNvPr id="417826" name="Rectangle 34"/>
            <p:cNvSpPr>
              <a:spLocks noChangeArrowheads="1"/>
            </p:cNvSpPr>
            <p:nvPr/>
          </p:nvSpPr>
          <p:spPr bwMode="auto">
            <a:xfrm>
              <a:off x="2416" y="1742"/>
              <a:ext cx="61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17827" name="Rectangle 35"/>
            <p:cNvSpPr>
              <a:spLocks noChangeArrowheads="1"/>
            </p:cNvSpPr>
            <p:nvPr/>
          </p:nvSpPr>
          <p:spPr bwMode="auto">
            <a:xfrm>
              <a:off x="1912" y="1742"/>
              <a:ext cx="504"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17828" name="Rectangle 36"/>
            <p:cNvSpPr>
              <a:spLocks noChangeArrowheads="1"/>
            </p:cNvSpPr>
            <p:nvPr/>
          </p:nvSpPr>
          <p:spPr bwMode="auto">
            <a:xfrm>
              <a:off x="1483" y="1742"/>
              <a:ext cx="429"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sp>
          <p:nvSpPr>
            <p:cNvPr id="417829" name="Rectangle 37"/>
            <p:cNvSpPr>
              <a:spLocks noChangeArrowheads="1"/>
            </p:cNvSpPr>
            <p:nvPr/>
          </p:nvSpPr>
          <p:spPr bwMode="auto">
            <a:xfrm>
              <a:off x="1043" y="1742"/>
              <a:ext cx="44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30" name="Rectangle 38"/>
            <p:cNvSpPr>
              <a:spLocks noChangeArrowheads="1"/>
            </p:cNvSpPr>
            <p:nvPr/>
          </p:nvSpPr>
          <p:spPr bwMode="auto">
            <a:xfrm>
              <a:off x="3026" y="138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功能</a:t>
              </a:r>
            </a:p>
          </p:txBody>
        </p:sp>
        <p:sp>
          <p:nvSpPr>
            <p:cNvPr id="417831" name="Rectangle 39"/>
            <p:cNvSpPr>
              <a:spLocks noChangeArrowheads="1"/>
            </p:cNvSpPr>
            <p:nvPr/>
          </p:nvSpPr>
          <p:spPr bwMode="auto">
            <a:xfrm>
              <a:off x="2416" y="138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solidFill>
                  <a:srgbClr val="000066"/>
                </a:solidFill>
                <a:latin typeface="Times New Roman" panose="02020603050405020304" pitchFamily="18" charset="0"/>
              </a:endParaRPr>
            </a:p>
          </p:txBody>
        </p:sp>
        <p:sp>
          <p:nvSpPr>
            <p:cNvPr id="417832" name="Rectangle 40"/>
            <p:cNvSpPr>
              <a:spLocks noChangeArrowheads="1"/>
            </p:cNvSpPr>
            <p:nvPr/>
          </p:nvSpPr>
          <p:spPr bwMode="auto">
            <a:xfrm>
              <a:off x="1912" y="138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417833" name="Rectangle 41"/>
            <p:cNvSpPr>
              <a:spLocks noChangeArrowheads="1"/>
            </p:cNvSpPr>
            <p:nvPr/>
          </p:nvSpPr>
          <p:spPr bwMode="auto">
            <a:xfrm>
              <a:off x="1483" y="138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solidFill>
                    <a:srgbClr val="000066"/>
                  </a:solidFill>
                  <a:latin typeface="Times New Roman" panose="02020603050405020304" pitchFamily="18" charset="0"/>
                  <a:ea typeface="楷体_GB2312" pitchFamily="49" charset="-122"/>
                  <a:cs typeface="Times New Roman" panose="02020603050405020304" pitchFamily="18" charset="0"/>
                </a:rPr>
                <a:t>  D</a:t>
              </a:r>
              <a:endPar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417834" name="Rectangle 42"/>
            <p:cNvSpPr>
              <a:spLocks noChangeArrowheads="1"/>
            </p:cNvSpPr>
            <p:nvPr/>
          </p:nvSpPr>
          <p:spPr bwMode="auto">
            <a:xfrm>
              <a:off x="1043" y="138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2400" i="1" dirty="0" smtClean="0">
                  <a:solidFill>
                    <a:srgbClr val="FF0000"/>
                  </a:solidFill>
                  <a:latin typeface="Times New Roman" panose="02020603050405020304" pitchFamily="18" charset="0"/>
                  <a:ea typeface="楷体_GB2312" pitchFamily="49" charset="-122"/>
                  <a:cs typeface="Times New Roman" panose="02020603050405020304" pitchFamily="18" charset="0"/>
                </a:rPr>
                <a:t>E</a:t>
              </a:r>
              <a:endParaRPr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417835" name="Line 43"/>
            <p:cNvSpPr>
              <a:spLocks noChangeShapeType="1"/>
            </p:cNvSpPr>
            <p:nvPr/>
          </p:nvSpPr>
          <p:spPr bwMode="auto">
            <a:xfrm>
              <a:off x="1043" y="1389"/>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6" name="Line 44"/>
            <p:cNvSpPr>
              <a:spLocks noChangeShapeType="1"/>
            </p:cNvSpPr>
            <p:nvPr/>
          </p:nvSpPr>
          <p:spPr bwMode="auto">
            <a:xfrm>
              <a:off x="1043" y="3085"/>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7" name="Line 45"/>
            <p:cNvSpPr>
              <a:spLocks noChangeShapeType="1"/>
            </p:cNvSpPr>
            <p:nvPr/>
          </p:nvSpPr>
          <p:spPr bwMode="auto">
            <a:xfrm>
              <a:off x="1043"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8" name="Line 46"/>
            <p:cNvSpPr>
              <a:spLocks noChangeShapeType="1"/>
            </p:cNvSpPr>
            <p:nvPr/>
          </p:nvSpPr>
          <p:spPr bwMode="auto">
            <a:xfrm>
              <a:off x="3946"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9" name="Line 47"/>
            <p:cNvSpPr>
              <a:spLocks noChangeShapeType="1"/>
            </p:cNvSpPr>
            <p:nvPr/>
          </p:nvSpPr>
          <p:spPr bwMode="auto">
            <a:xfrm>
              <a:off x="1043" y="1742"/>
              <a:ext cx="29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0" name="Line 48"/>
            <p:cNvSpPr>
              <a:spLocks noChangeShapeType="1"/>
            </p:cNvSpPr>
            <p:nvPr/>
          </p:nvSpPr>
          <p:spPr bwMode="auto">
            <a:xfrm>
              <a:off x="1483"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1" name="Line 49"/>
            <p:cNvSpPr>
              <a:spLocks noChangeShapeType="1"/>
            </p:cNvSpPr>
            <p:nvPr/>
          </p:nvSpPr>
          <p:spPr bwMode="auto">
            <a:xfrm>
              <a:off x="1912"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2" name="Line 50"/>
            <p:cNvSpPr>
              <a:spLocks noChangeShapeType="1"/>
            </p:cNvSpPr>
            <p:nvPr/>
          </p:nvSpPr>
          <p:spPr bwMode="auto">
            <a:xfrm>
              <a:off x="241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3" name="Line 51"/>
            <p:cNvSpPr>
              <a:spLocks noChangeShapeType="1"/>
            </p:cNvSpPr>
            <p:nvPr/>
          </p:nvSpPr>
          <p:spPr bwMode="auto">
            <a:xfrm>
              <a:off x="302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4" name="Line 52"/>
            <p:cNvSpPr>
              <a:spLocks noChangeShapeType="1"/>
            </p:cNvSpPr>
            <p:nvPr/>
          </p:nvSpPr>
          <p:spPr bwMode="auto">
            <a:xfrm>
              <a:off x="1043" y="2379"/>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5" name="Line 53"/>
            <p:cNvSpPr>
              <a:spLocks noChangeShapeType="1"/>
            </p:cNvSpPr>
            <p:nvPr/>
          </p:nvSpPr>
          <p:spPr bwMode="auto">
            <a:xfrm>
              <a:off x="1043" y="2732"/>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7846" name="Group 54"/>
            <p:cNvGrpSpPr>
              <a:grpSpLocks/>
            </p:cNvGrpSpPr>
            <p:nvPr/>
          </p:nvGrpSpPr>
          <p:grpSpPr bwMode="auto">
            <a:xfrm>
              <a:off x="2540" y="1415"/>
              <a:ext cx="437" cy="382"/>
              <a:chOff x="3107" y="822"/>
              <a:chExt cx="437" cy="382"/>
            </a:xfrm>
          </p:grpSpPr>
          <p:sp>
            <p:nvSpPr>
              <p:cNvPr id="417847" name="AutoShape 55"/>
              <p:cNvSpPr>
                <a:spLocks noChangeAspect="1" noChangeArrowheads="1" noTextEdit="1"/>
              </p:cNvSpPr>
              <p:nvPr/>
            </p:nvSpPr>
            <p:spPr bwMode="auto">
              <a:xfrm>
                <a:off x="3107" y="822"/>
                <a:ext cx="43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848" name="Line 56"/>
              <p:cNvSpPr>
                <a:spLocks noChangeShapeType="1"/>
              </p:cNvSpPr>
              <p:nvPr/>
            </p:nvSpPr>
            <p:spPr bwMode="auto">
              <a:xfrm>
                <a:off x="3190" y="880"/>
                <a:ext cx="121"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49" name="Rectangle 57"/>
              <p:cNvSpPr>
                <a:spLocks noChangeArrowheads="1"/>
              </p:cNvSpPr>
              <p:nvPr/>
            </p:nvSpPr>
            <p:spPr bwMode="auto">
              <a:xfrm>
                <a:off x="3153" y="871"/>
                <a:ext cx="1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600" i="1">
                    <a:solidFill>
                      <a:srgbClr val="000066"/>
                    </a:solidFill>
                    <a:latin typeface="Times New Roman" panose="02020603050405020304" pitchFamily="18" charset="0"/>
                    <a:ea typeface="楷体_GB2312" pitchFamily="49" charset="-122"/>
                  </a:rPr>
                  <a:t>Q</a:t>
                </a:r>
                <a:endParaRPr lang="en-US" altLang="zh-CN" sz="2400">
                  <a:solidFill>
                    <a:srgbClr val="000066"/>
                  </a:solidFill>
                  <a:latin typeface="Tahoma" panose="020B0604030504040204" pitchFamily="34" charset="0"/>
                  <a:ea typeface="楷体_GB2312" pitchFamily="49" charset="-122"/>
                </a:endParaRPr>
              </a:p>
            </p:txBody>
          </p:sp>
        </p:grpSp>
      </p:grpSp>
      <p:graphicFrame>
        <p:nvGraphicFramePr>
          <p:cNvPr id="417851" name="Object 59"/>
          <p:cNvGraphicFramePr>
            <a:graphicFrameLocks noChangeAspect="1"/>
          </p:cNvGraphicFramePr>
          <p:nvPr>
            <p:extLst>
              <p:ext uri="{D42A27DB-BD31-4B8C-83A1-F6EECF244321}">
                <p14:modId xmlns:p14="http://schemas.microsoft.com/office/powerpoint/2010/main" val="728343064"/>
              </p:ext>
            </p:extLst>
          </p:nvPr>
        </p:nvGraphicFramePr>
        <p:xfrm>
          <a:off x="395289" y="1368426"/>
          <a:ext cx="2447925" cy="2447925"/>
        </p:xfrm>
        <a:graphic>
          <a:graphicData uri="http://schemas.openxmlformats.org/presentationml/2006/ole">
            <mc:AlternateContent xmlns:mc="http://schemas.openxmlformats.org/markup-compatibility/2006">
              <mc:Choice xmlns:v="urn:schemas-microsoft-com:vml" Requires="v">
                <p:oleObj spid="_x0000_s650272" name="图片" r:id="rId3" imgW="1477454" imgH="1474299" progId="Word.Picture.8">
                  <p:embed/>
                </p:oleObj>
              </mc:Choice>
              <mc:Fallback>
                <p:oleObj name="图片" r:id="rId3" imgW="1477454" imgH="147429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9" y="1368426"/>
                        <a:ext cx="2447925" cy="24479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29"/>
          <p:cNvSpPr>
            <a:spLocks noChangeArrowheads="1"/>
          </p:cNvSpPr>
          <p:nvPr/>
        </p:nvSpPr>
        <p:spPr bwMode="auto">
          <a:xfrm>
            <a:off x="34506" y="566739"/>
            <a:ext cx="354689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5.3.1 D</a:t>
            </a:r>
            <a:r>
              <a:rPr kumimoji="1" lang="zh-CN" altLang="en-US" sz="2400" dirty="0" smtClean="0">
                <a:solidFill>
                  <a:srgbClr val="CC0000"/>
                </a:solidFill>
                <a:ea typeface="楷体_GB2312" pitchFamily="49" charset="-122"/>
              </a:rPr>
              <a:t>锁存器的电路结构</a:t>
            </a:r>
            <a:endParaRPr kumimoji="1" lang="zh-CN" altLang="en-US" sz="2400" dirty="0">
              <a:solidFill>
                <a:srgbClr val="CC0000"/>
              </a:solidFill>
              <a:latin typeface="楷体_GB2312" pitchFamily="49" charset="-122"/>
              <a:ea typeface="楷体_GB2312" pitchFamily="49" charset="-122"/>
            </a:endParaRPr>
          </a:p>
        </p:txBody>
      </p:sp>
      <p:sp>
        <p:nvSpPr>
          <p:cNvPr id="48"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5.3  D</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49" name="Rectangle 6"/>
          <p:cNvSpPr>
            <a:spLocks noChangeArrowheads="1"/>
          </p:cNvSpPr>
          <p:nvPr/>
        </p:nvSpPr>
        <p:spPr bwMode="auto">
          <a:xfrm>
            <a:off x="34317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传输门控</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graphicFrame>
        <p:nvGraphicFramePr>
          <p:cNvPr id="50" name="Object 5"/>
          <p:cNvGraphicFramePr>
            <a:graphicFrameLocks noChangeAspect="1"/>
          </p:cNvGraphicFramePr>
          <p:nvPr>
            <p:extLst>
              <p:ext uri="{D42A27DB-BD31-4B8C-83A1-F6EECF244321}">
                <p14:modId xmlns:p14="http://schemas.microsoft.com/office/powerpoint/2010/main" val="3891903332"/>
              </p:ext>
            </p:extLst>
          </p:nvPr>
        </p:nvGraphicFramePr>
        <p:xfrm>
          <a:off x="395289" y="4563445"/>
          <a:ext cx="2305050" cy="1722437"/>
        </p:xfrm>
        <a:graphic>
          <a:graphicData uri="http://schemas.openxmlformats.org/presentationml/2006/ole">
            <mc:AlternateContent xmlns:mc="http://schemas.openxmlformats.org/markup-compatibility/2006">
              <mc:Choice xmlns:v="urn:schemas-microsoft-com:vml" Requires="v">
                <p:oleObj spid="_x0000_s650273" name="图片" r:id="rId5" imgW="1343160" imgH="828720" progId="Word.Picture.8">
                  <p:embed/>
                </p:oleObj>
              </mc:Choice>
              <mc:Fallback>
                <p:oleObj name="图片" r:id="rId5" imgW="1343160" imgH="8287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9" y="4563445"/>
                        <a:ext cx="2305050" cy="1722437"/>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8"/>
          <p:cNvSpPr>
            <a:spLocks noChangeArrowheads="1"/>
          </p:cNvSpPr>
          <p:nvPr/>
        </p:nvSpPr>
        <p:spPr bwMode="auto">
          <a:xfrm>
            <a:off x="4881021" y="5223092"/>
            <a:ext cx="1998793"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i="1" dirty="0" smtClean="0">
                <a:solidFill>
                  <a:srgbClr val="000066"/>
                </a:solidFill>
                <a:ea typeface="楷体_GB2312" pitchFamily="49" charset="-122"/>
                <a:cs typeface="Times New Roman" panose="02020603050405020304" pitchFamily="18" charset="0"/>
              </a:rPr>
              <a:t>E</a:t>
            </a:r>
            <a:r>
              <a:rPr kumimoji="0" lang="en-US" altLang="zh-CN" dirty="0" smtClean="0">
                <a:solidFill>
                  <a:srgbClr val="000066"/>
                </a:solidFill>
                <a:ea typeface="楷体_GB2312" pitchFamily="49" charset="-122"/>
                <a:cs typeface="Times New Roman" panose="02020603050405020304" pitchFamily="18" charset="0"/>
              </a:rPr>
              <a:t>=1,</a:t>
            </a:r>
            <a:r>
              <a:rPr lang="en-US" altLang="zh-CN" i="1" dirty="0" smtClean="0">
                <a:solidFill>
                  <a:srgbClr val="000066"/>
                </a:solidFill>
                <a:ea typeface="楷体_GB2312" pitchFamily="49" charset="-122"/>
                <a:cs typeface="Times New Roman" panose="02020603050405020304" pitchFamily="18" charset="0"/>
              </a:rPr>
              <a:t>Q</a:t>
            </a:r>
            <a:r>
              <a:rPr lang="en-US" altLang="zh-CN" baseline="30000" dirty="0" smtClean="0">
                <a:solidFill>
                  <a:srgbClr val="000066"/>
                </a:solidFill>
                <a:ea typeface="楷体_GB2312" pitchFamily="49" charset="-122"/>
                <a:cs typeface="Times New Roman" panose="02020603050405020304" pitchFamily="18" charset="0"/>
              </a:rPr>
              <a:t>n+1</a:t>
            </a:r>
            <a:r>
              <a:rPr lang="en-US" altLang="zh-CN" i="1" dirty="0" smtClean="0">
                <a:solidFill>
                  <a:srgbClr val="000066"/>
                </a:solidFill>
                <a:ea typeface="楷体_GB2312" pitchFamily="49" charset="-122"/>
                <a:cs typeface="Times New Roman" panose="02020603050405020304" pitchFamily="18" charset="0"/>
              </a:rPr>
              <a:t> </a:t>
            </a:r>
            <a:r>
              <a:rPr lang="en-US" altLang="zh-CN" dirty="0" smtClean="0">
                <a:solidFill>
                  <a:srgbClr val="000066"/>
                </a:solidFill>
                <a:ea typeface="楷体_GB2312" pitchFamily="49" charset="-122"/>
                <a:cs typeface="Times New Roman" panose="02020603050405020304" pitchFamily="18" charset="0"/>
              </a:rPr>
              <a:t>=</a:t>
            </a:r>
            <a:r>
              <a:rPr lang="en-US" altLang="zh-CN" i="1" dirty="0" smtClean="0">
                <a:solidFill>
                  <a:srgbClr val="000066"/>
                </a:solidFill>
                <a:ea typeface="楷体_GB2312" pitchFamily="49" charset="-122"/>
                <a:cs typeface="Times New Roman" panose="02020603050405020304" pitchFamily="18" charset="0"/>
              </a:rPr>
              <a:t>D</a:t>
            </a:r>
          </a:p>
          <a:p>
            <a:pPr algn="ctr"/>
            <a:r>
              <a:rPr kumimoji="0" lang="en-US" altLang="zh-CN" i="1" dirty="0" smtClean="0">
                <a:solidFill>
                  <a:srgbClr val="000066"/>
                </a:solidFill>
                <a:ea typeface="楷体_GB2312" pitchFamily="49" charset="-122"/>
                <a:cs typeface="Times New Roman" panose="02020603050405020304" pitchFamily="18" charset="0"/>
              </a:rPr>
              <a:t>E</a:t>
            </a:r>
            <a:r>
              <a:rPr kumimoji="0" lang="en-US" altLang="zh-CN" dirty="0" smtClean="0">
                <a:solidFill>
                  <a:srgbClr val="000066"/>
                </a:solidFill>
                <a:ea typeface="楷体_GB2312" pitchFamily="49" charset="-122"/>
                <a:cs typeface="Times New Roman" panose="02020603050405020304" pitchFamily="18" charset="0"/>
              </a:rPr>
              <a:t>=0,</a:t>
            </a:r>
            <a:r>
              <a:rPr lang="en-US" altLang="zh-CN" i="1" dirty="0" smtClean="0">
                <a:solidFill>
                  <a:srgbClr val="000066"/>
                </a:solidFill>
                <a:ea typeface="楷体_GB2312" pitchFamily="49" charset="-122"/>
                <a:cs typeface="Times New Roman" panose="02020603050405020304" pitchFamily="18" charset="0"/>
              </a:rPr>
              <a:t>Q</a:t>
            </a:r>
            <a:r>
              <a:rPr lang="en-US" altLang="zh-CN" baseline="30000" dirty="0" smtClean="0">
                <a:solidFill>
                  <a:srgbClr val="000066"/>
                </a:solidFill>
                <a:ea typeface="楷体_GB2312" pitchFamily="49" charset="-122"/>
                <a:cs typeface="Times New Roman" panose="02020603050405020304" pitchFamily="18" charset="0"/>
              </a:rPr>
              <a:t>n+1</a:t>
            </a:r>
            <a:r>
              <a:rPr lang="en-US" altLang="zh-CN" i="1" dirty="0" smtClean="0">
                <a:solidFill>
                  <a:srgbClr val="000066"/>
                </a:solidFill>
                <a:ea typeface="楷体_GB2312" pitchFamily="49" charset="-122"/>
                <a:cs typeface="Times New Roman" panose="02020603050405020304" pitchFamily="18" charset="0"/>
              </a:rPr>
              <a:t> </a:t>
            </a:r>
            <a:r>
              <a:rPr lang="en-US" altLang="zh-CN" dirty="0" smtClean="0">
                <a:solidFill>
                  <a:srgbClr val="000066"/>
                </a:solidFill>
                <a:ea typeface="楷体_GB2312" pitchFamily="49" charset="-122"/>
                <a:cs typeface="Times New Roman" panose="02020603050405020304" pitchFamily="18" charset="0"/>
              </a:rPr>
              <a:t>=</a:t>
            </a:r>
            <a:r>
              <a:rPr lang="en-US" altLang="zh-CN" i="1" dirty="0" err="1" smtClean="0">
                <a:solidFill>
                  <a:srgbClr val="000066"/>
                </a:solidFill>
                <a:ea typeface="楷体_GB2312" pitchFamily="49" charset="-122"/>
                <a:cs typeface="Times New Roman" panose="02020603050405020304" pitchFamily="18" charset="0"/>
              </a:rPr>
              <a:t>Q</a:t>
            </a:r>
            <a:r>
              <a:rPr lang="en-US" altLang="zh-CN" baseline="30000" dirty="0" err="1" smtClean="0">
                <a:solidFill>
                  <a:srgbClr val="000066"/>
                </a:solidFill>
                <a:ea typeface="楷体_GB2312" pitchFamily="49" charset="-122"/>
                <a:cs typeface="Times New Roman" panose="02020603050405020304" pitchFamily="18" charset="0"/>
              </a:rPr>
              <a:t>n</a:t>
            </a:r>
            <a:endParaRPr kumimoji="0" lang="zh-CN" altLang="en-US" i="1" dirty="0">
              <a:solidFill>
                <a:srgbClr val="000066"/>
              </a:solidFill>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723851836"/>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0504" name="Object 8"/>
          <p:cNvGraphicFramePr>
            <a:graphicFrameLocks noChangeAspect="1"/>
          </p:cNvGraphicFramePr>
          <p:nvPr>
            <p:extLst>
              <p:ext uri="{D42A27DB-BD31-4B8C-83A1-F6EECF244321}">
                <p14:modId xmlns:p14="http://schemas.microsoft.com/office/powerpoint/2010/main" val="89009621"/>
              </p:ext>
            </p:extLst>
          </p:nvPr>
        </p:nvGraphicFramePr>
        <p:xfrm>
          <a:off x="4741862" y="1231897"/>
          <a:ext cx="4032250" cy="2947988"/>
        </p:xfrm>
        <a:graphic>
          <a:graphicData uri="http://schemas.openxmlformats.org/presentationml/2006/ole">
            <mc:AlternateContent xmlns:mc="http://schemas.openxmlformats.org/markup-compatibility/2006">
              <mc:Choice xmlns:v="urn:schemas-microsoft-com:vml" Requires="v">
                <p:oleObj spid="_x0000_s652336" name="Picture" r:id="rId3" imgW="2647800" imgH="1924200" progId="Word.Picture.8">
                  <p:embed/>
                </p:oleObj>
              </mc:Choice>
              <mc:Fallback>
                <p:oleObj name="Picture" r:id="rId3" imgW="2647800" imgH="1924200" progId="Word.Picture.8">
                  <p:embed/>
                  <p:pic>
                    <p:nvPicPr>
                      <p:cNvPr id="0" name=""/>
                      <p:cNvPicPr>
                        <a:picLocks noChangeAspect="1" noChangeArrowheads="1"/>
                      </p:cNvPicPr>
                      <p:nvPr/>
                    </p:nvPicPr>
                    <p:blipFill>
                      <a:blip r:embed="rId4"/>
                      <a:srcRect/>
                      <a:stretch>
                        <a:fillRect/>
                      </a:stretch>
                    </p:blipFill>
                    <p:spPr bwMode="auto">
                      <a:xfrm>
                        <a:off x="4741862" y="1231897"/>
                        <a:ext cx="4032250" cy="2947988"/>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Rectangle 29"/>
          <p:cNvSpPr>
            <a:spLocks noChangeArrowheads="1"/>
          </p:cNvSpPr>
          <p:nvPr/>
        </p:nvSpPr>
        <p:spPr bwMode="auto">
          <a:xfrm>
            <a:off x="34506" y="566739"/>
            <a:ext cx="354689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5.3.1 D</a:t>
            </a:r>
            <a:r>
              <a:rPr kumimoji="1" lang="zh-CN" altLang="en-US" sz="2400" dirty="0" smtClean="0">
                <a:solidFill>
                  <a:srgbClr val="CC0000"/>
                </a:solidFill>
                <a:ea typeface="楷体_GB2312" pitchFamily="49" charset="-122"/>
              </a:rPr>
              <a:t>锁存器的电路结构</a:t>
            </a:r>
            <a:endParaRPr kumimoji="1" lang="zh-CN" altLang="en-US" sz="2400" dirty="0">
              <a:solidFill>
                <a:srgbClr val="CC0000"/>
              </a:solidFill>
              <a:latin typeface="楷体_GB2312" pitchFamily="49" charset="-122"/>
              <a:ea typeface="楷体_GB2312" pitchFamily="49" charset="-122"/>
            </a:endParaRPr>
          </a:p>
        </p:txBody>
      </p:sp>
      <p:sp>
        <p:nvSpPr>
          <p:cNvPr id="56"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5.3  D</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57" name="Rectangle 6"/>
          <p:cNvSpPr>
            <a:spLocks noChangeArrowheads="1"/>
          </p:cNvSpPr>
          <p:nvPr/>
        </p:nvSpPr>
        <p:spPr bwMode="auto">
          <a:xfrm>
            <a:off x="34317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2.</a:t>
            </a:r>
            <a:r>
              <a:rPr lang="zh-CN" altLang="en-US" sz="2400" dirty="0" smtClean="0">
                <a:latin typeface="仿宋" panose="02010609060101010101" pitchFamily="49" charset="-122"/>
                <a:ea typeface="仿宋" panose="02010609060101010101" pitchFamily="49" charset="-122"/>
              </a:rPr>
              <a:t>逻辑门控</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graphicFrame>
        <p:nvGraphicFramePr>
          <p:cNvPr id="58" name="Object 4"/>
          <p:cNvGraphicFramePr>
            <a:graphicFrameLocks noChangeAspect="1"/>
          </p:cNvGraphicFramePr>
          <p:nvPr>
            <p:extLst>
              <p:ext uri="{D42A27DB-BD31-4B8C-83A1-F6EECF244321}">
                <p14:modId xmlns:p14="http://schemas.microsoft.com/office/powerpoint/2010/main" val="3420388837"/>
              </p:ext>
            </p:extLst>
          </p:nvPr>
        </p:nvGraphicFramePr>
        <p:xfrm>
          <a:off x="233564" y="1231897"/>
          <a:ext cx="3551830" cy="2947990"/>
        </p:xfrm>
        <a:graphic>
          <a:graphicData uri="http://schemas.openxmlformats.org/presentationml/2006/ole">
            <mc:AlternateContent xmlns:mc="http://schemas.openxmlformats.org/markup-compatibility/2006">
              <mc:Choice xmlns:v="urn:schemas-microsoft-com:vml" Requires="v">
                <p:oleObj spid="_x0000_s652337" name="Picture" r:id="rId5" imgW="2305080" imgH="1924200" progId="Word.Picture.8">
                  <p:embed/>
                </p:oleObj>
              </mc:Choice>
              <mc:Fallback>
                <p:oleObj name="Picture" r:id="rId5" imgW="2305080" imgH="1924200" progId="Word.Picture.8">
                  <p:embed/>
                  <p:pic>
                    <p:nvPicPr>
                      <p:cNvPr id="0" name=""/>
                      <p:cNvPicPr>
                        <a:picLocks noChangeAspect="1" noChangeArrowheads="1"/>
                      </p:cNvPicPr>
                      <p:nvPr/>
                    </p:nvPicPr>
                    <p:blipFill>
                      <a:blip r:embed="rId6"/>
                      <a:srcRect/>
                      <a:stretch>
                        <a:fillRect/>
                      </a:stretch>
                    </p:blipFill>
                    <p:spPr bwMode="auto">
                      <a:xfrm>
                        <a:off x="233564" y="1231897"/>
                        <a:ext cx="3551830" cy="2947990"/>
                      </a:xfrm>
                      <a:prstGeom prst="rect">
                        <a:avLst/>
                      </a:prstGeom>
                      <a:noFill/>
                      <a:ln w="19050">
                        <a:solidFill>
                          <a:srgbClr val="3399FF"/>
                        </a:solidFill>
                        <a:miter lim="800000"/>
                        <a:headEnd/>
                        <a:tailEnd/>
                      </a:ln>
                    </p:spPr>
                  </p:pic>
                </p:oleObj>
              </mc:Fallback>
            </mc:AlternateContent>
          </a:graphicData>
        </a:graphic>
      </p:graphicFrame>
      <p:graphicFrame>
        <p:nvGraphicFramePr>
          <p:cNvPr id="59" name="Object 23"/>
          <p:cNvGraphicFramePr>
            <a:graphicFrameLocks noChangeAspect="1"/>
          </p:cNvGraphicFramePr>
          <p:nvPr>
            <p:extLst>
              <p:ext uri="{D42A27DB-BD31-4B8C-83A1-F6EECF244321}">
                <p14:modId xmlns:p14="http://schemas.microsoft.com/office/powerpoint/2010/main" val="4124474883"/>
              </p:ext>
            </p:extLst>
          </p:nvPr>
        </p:nvGraphicFramePr>
        <p:xfrm>
          <a:off x="730747" y="4725987"/>
          <a:ext cx="2557463" cy="1573213"/>
        </p:xfrm>
        <a:graphic>
          <a:graphicData uri="http://schemas.openxmlformats.org/presentationml/2006/ole">
            <mc:AlternateContent xmlns:mc="http://schemas.openxmlformats.org/markup-compatibility/2006">
              <mc:Choice xmlns:v="urn:schemas-microsoft-com:vml" Requires="v">
                <p:oleObj spid="_x0000_s652338" name="图片" r:id="rId7" imgW="1343160" imgH="828720" progId="Word.Picture.8">
                  <p:embed/>
                </p:oleObj>
              </mc:Choice>
              <mc:Fallback>
                <p:oleObj name="图片" r:id="rId7" imgW="1343160" imgH="82872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747" y="4725987"/>
                        <a:ext cx="2557463" cy="1573213"/>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8"/>
          <p:cNvSpPr>
            <a:spLocks noChangeArrowheads="1"/>
          </p:cNvSpPr>
          <p:nvPr/>
        </p:nvSpPr>
        <p:spPr bwMode="auto">
          <a:xfrm>
            <a:off x="6576990" y="5186789"/>
            <a:ext cx="1998793"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i="1" dirty="0" smtClean="0">
                <a:solidFill>
                  <a:srgbClr val="000066"/>
                </a:solidFill>
                <a:ea typeface="楷体_GB2312" pitchFamily="49" charset="-122"/>
                <a:cs typeface="Times New Roman" panose="02020603050405020304" pitchFamily="18" charset="0"/>
              </a:rPr>
              <a:t>D</a:t>
            </a:r>
            <a:r>
              <a:rPr kumimoji="0" lang="en-US" altLang="zh-CN" dirty="0" smtClean="0">
                <a:solidFill>
                  <a:srgbClr val="000066"/>
                </a:solidFill>
                <a:ea typeface="楷体_GB2312" pitchFamily="49" charset="-122"/>
                <a:cs typeface="Times New Roman" panose="02020603050405020304" pitchFamily="18" charset="0"/>
              </a:rPr>
              <a:t>=1,</a:t>
            </a:r>
            <a:r>
              <a:rPr lang="en-US" altLang="zh-CN" i="1" dirty="0" smtClean="0">
                <a:solidFill>
                  <a:srgbClr val="000066"/>
                </a:solidFill>
                <a:ea typeface="楷体_GB2312" pitchFamily="49" charset="-122"/>
                <a:cs typeface="Times New Roman" panose="02020603050405020304" pitchFamily="18" charset="0"/>
              </a:rPr>
              <a:t>Q</a:t>
            </a:r>
            <a:r>
              <a:rPr lang="en-US" altLang="zh-CN" baseline="30000" dirty="0" smtClean="0">
                <a:solidFill>
                  <a:srgbClr val="000066"/>
                </a:solidFill>
                <a:ea typeface="楷体_GB2312" pitchFamily="49" charset="-122"/>
                <a:cs typeface="Times New Roman" panose="02020603050405020304" pitchFamily="18" charset="0"/>
              </a:rPr>
              <a:t>n+1</a:t>
            </a:r>
            <a:r>
              <a:rPr lang="en-US" altLang="zh-CN" dirty="0" smtClean="0">
                <a:solidFill>
                  <a:srgbClr val="000066"/>
                </a:solidFill>
                <a:ea typeface="楷体_GB2312" pitchFamily="49" charset="-122"/>
                <a:cs typeface="Times New Roman" panose="02020603050405020304" pitchFamily="18" charset="0"/>
              </a:rPr>
              <a:t>=1</a:t>
            </a:r>
          </a:p>
          <a:p>
            <a:pPr algn="ctr"/>
            <a:r>
              <a:rPr kumimoji="0" lang="en-US" altLang="zh-CN" i="1" dirty="0" smtClean="0">
                <a:solidFill>
                  <a:srgbClr val="000066"/>
                </a:solidFill>
                <a:ea typeface="楷体_GB2312" pitchFamily="49" charset="-122"/>
                <a:cs typeface="Times New Roman" panose="02020603050405020304" pitchFamily="18" charset="0"/>
              </a:rPr>
              <a:t>D</a:t>
            </a:r>
            <a:r>
              <a:rPr kumimoji="0" lang="en-US" altLang="zh-CN" dirty="0" smtClean="0">
                <a:solidFill>
                  <a:srgbClr val="000066"/>
                </a:solidFill>
                <a:ea typeface="楷体_GB2312" pitchFamily="49" charset="-122"/>
                <a:cs typeface="Times New Roman" panose="02020603050405020304" pitchFamily="18" charset="0"/>
              </a:rPr>
              <a:t>=0,</a:t>
            </a:r>
            <a:r>
              <a:rPr lang="en-US" altLang="zh-CN" i="1" dirty="0" smtClean="0">
                <a:solidFill>
                  <a:srgbClr val="000066"/>
                </a:solidFill>
                <a:ea typeface="楷体_GB2312" pitchFamily="49" charset="-122"/>
                <a:cs typeface="Times New Roman" panose="02020603050405020304" pitchFamily="18" charset="0"/>
              </a:rPr>
              <a:t>Q</a:t>
            </a:r>
            <a:r>
              <a:rPr lang="en-US" altLang="zh-CN" baseline="30000" dirty="0" smtClean="0">
                <a:solidFill>
                  <a:srgbClr val="000066"/>
                </a:solidFill>
                <a:ea typeface="楷体_GB2312" pitchFamily="49" charset="-122"/>
                <a:cs typeface="Times New Roman" panose="02020603050405020304" pitchFamily="18" charset="0"/>
              </a:rPr>
              <a:t>n+1</a:t>
            </a:r>
            <a:r>
              <a:rPr lang="en-US" altLang="zh-CN" dirty="0" smtClean="0">
                <a:solidFill>
                  <a:srgbClr val="000066"/>
                </a:solidFill>
                <a:ea typeface="楷体_GB2312" pitchFamily="49" charset="-122"/>
                <a:cs typeface="Times New Roman" panose="02020603050405020304" pitchFamily="18" charset="0"/>
              </a:rPr>
              <a:t>=0</a:t>
            </a:r>
            <a:endParaRPr kumimoji="0" lang="zh-CN" altLang="en-US" dirty="0">
              <a:solidFill>
                <a:srgbClr val="000066"/>
              </a:solidFill>
              <a:ea typeface="楷体_GB2312" pitchFamily="49" charset="-122"/>
              <a:cs typeface="Times New Roman" panose="02020603050405020304" pitchFamily="18" charset="0"/>
            </a:endParaRPr>
          </a:p>
        </p:txBody>
      </p:sp>
      <p:sp>
        <p:nvSpPr>
          <p:cNvPr id="61" name="Text Box 4"/>
          <p:cNvSpPr txBox="1">
            <a:spLocks noChangeArrowheads="1"/>
          </p:cNvSpPr>
          <p:nvPr/>
        </p:nvSpPr>
        <p:spPr bwMode="auto">
          <a:xfrm>
            <a:off x="3576615" y="4575175"/>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000066"/>
                </a:solidFill>
                <a:latin typeface="Times New Roman" panose="02020603050405020304" pitchFamily="18" charset="0"/>
                <a:ea typeface="楷体_GB2312" pitchFamily="49" charset="-122"/>
              </a:rPr>
              <a:t>S</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R</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Q</a:t>
            </a:r>
            <a:r>
              <a:rPr kumimoji="1" lang="en-US" altLang="zh-CN" sz="2400" i="1" baseline="30000" dirty="0">
                <a:solidFill>
                  <a:srgbClr val="000066"/>
                </a:solidFill>
                <a:latin typeface="Times New Roman" panose="02020603050405020304" pitchFamily="18" charset="0"/>
                <a:ea typeface="楷体_GB2312" pitchFamily="49" charset="-122"/>
              </a:rPr>
              <a:t>n</a:t>
            </a:r>
            <a:r>
              <a:rPr kumimoji="1" lang="en-US" altLang="zh-CN" sz="2400" baseline="30000" dirty="0">
                <a:solidFill>
                  <a:srgbClr val="000066"/>
                </a:solidFill>
                <a:latin typeface="Times New Roman" panose="02020603050405020304" pitchFamily="18" charset="0"/>
                <a:ea typeface="楷体_GB2312" pitchFamily="49" charset="-122"/>
              </a:rPr>
              <a:t>+1</a:t>
            </a:r>
            <a:r>
              <a:rPr kumimoji="1" lang="en-US" altLang="zh-CN" sz="2400" dirty="0">
                <a:solidFill>
                  <a:srgbClr val="000066"/>
                </a:solidFill>
                <a:latin typeface="Times New Roman" panose="02020603050405020304" pitchFamily="18" charset="0"/>
                <a:ea typeface="楷体_GB2312" pitchFamily="49" charset="-122"/>
              </a:rPr>
              <a:t>=</a:t>
            </a:r>
            <a:r>
              <a:rPr kumimoji="1" lang="en-US" altLang="zh-CN" sz="2400" i="1" dirty="0" err="1">
                <a:solidFill>
                  <a:srgbClr val="000066"/>
                </a:solidFill>
                <a:latin typeface="Times New Roman" panose="02020603050405020304" pitchFamily="18" charset="0"/>
                <a:ea typeface="楷体_GB2312" pitchFamily="49" charset="-122"/>
              </a:rPr>
              <a:t>Q</a:t>
            </a:r>
            <a:r>
              <a:rPr kumimoji="1" lang="en-US" altLang="zh-CN" sz="2400" baseline="30000" dirty="0" err="1">
                <a:solidFill>
                  <a:srgbClr val="000066"/>
                </a:solidFill>
                <a:latin typeface="Times New Roman" panose="02020603050405020304" pitchFamily="18" charset="0"/>
                <a:ea typeface="楷体_GB2312" pitchFamily="49" charset="-122"/>
              </a:rPr>
              <a:t>n</a:t>
            </a:r>
            <a:endParaRPr kumimoji="1" lang="en-US" altLang="zh-CN" sz="2400" baseline="30000" dirty="0">
              <a:solidFill>
                <a:srgbClr val="000066"/>
              </a:solidFill>
              <a:latin typeface="Times New Roman" panose="02020603050405020304" pitchFamily="18" charset="0"/>
              <a:ea typeface="楷体_GB2312" pitchFamily="49" charset="-122"/>
            </a:endParaRPr>
          </a:p>
        </p:txBody>
      </p:sp>
      <p:sp>
        <p:nvSpPr>
          <p:cNvPr id="62" name="Text Box 5"/>
          <p:cNvSpPr txBox="1">
            <a:spLocks noChangeArrowheads="1"/>
          </p:cNvSpPr>
          <p:nvPr/>
        </p:nvSpPr>
        <p:spPr bwMode="auto">
          <a:xfrm>
            <a:off x="3576615" y="5107517"/>
            <a:ext cx="300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CC00"/>
                </a:solidFill>
                <a:latin typeface="Times New Roman" panose="02020603050405020304" pitchFamily="18" charset="0"/>
                <a:ea typeface="楷体_GB2312" pitchFamily="49" charset="-122"/>
              </a:rPr>
              <a:t> </a:t>
            </a:r>
            <a:r>
              <a:rPr kumimoji="1" lang="en-US" altLang="zh-CN" sz="2400" i="1" dirty="0">
                <a:solidFill>
                  <a:srgbClr val="00CC00"/>
                </a:solidFill>
                <a:latin typeface="Times New Roman" panose="02020603050405020304" pitchFamily="18" charset="0"/>
                <a:ea typeface="楷体_GB2312" pitchFamily="49" charset="-122"/>
              </a:rPr>
              <a:t>S</a:t>
            </a:r>
            <a:r>
              <a:rPr kumimoji="1" lang="en-US" altLang="zh-CN" sz="2400" dirty="0">
                <a:solidFill>
                  <a:srgbClr val="00CC00"/>
                </a:solidFill>
                <a:latin typeface="Times New Roman" panose="02020603050405020304" pitchFamily="18" charset="0"/>
                <a:ea typeface="楷体_GB2312" pitchFamily="49" charset="-122"/>
              </a:rPr>
              <a:t>=1</a:t>
            </a:r>
            <a:r>
              <a:rPr kumimoji="1" lang="zh-CN" altLang="en-US" sz="2400" dirty="0">
                <a:solidFill>
                  <a:srgbClr val="00CC00"/>
                </a:solidFill>
                <a:latin typeface="Times New Roman" panose="02020603050405020304" pitchFamily="18" charset="0"/>
                <a:ea typeface="楷体_GB2312" pitchFamily="49" charset="-122"/>
              </a:rPr>
              <a:t>，</a:t>
            </a:r>
            <a:r>
              <a:rPr kumimoji="1" lang="en-US" altLang="zh-CN" sz="2400" i="1" dirty="0">
                <a:solidFill>
                  <a:srgbClr val="00CC00"/>
                </a:solidFill>
                <a:latin typeface="Times New Roman" panose="02020603050405020304" pitchFamily="18" charset="0"/>
                <a:ea typeface="楷体_GB2312" pitchFamily="49" charset="-122"/>
              </a:rPr>
              <a:t>R</a:t>
            </a:r>
            <a:r>
              <a:rPr kumimoji="1" lang="en-US" altLang="zh-CN" sz="2400" dirty="0">
                <a:solidFill>
                  <a:srgbClr val="00CC00"/>
                </a:solidFill>
                <a:latin typeface="Times New Roman" panose="02020603050405020304" pitchFamily="18" charset="0"/>
                <a:ea typeface="楷体_GB2312" pitchFamily="49" charset="-122"/>
              </a:rPr>
              <a:t>=0</a:t>
            </a:r>
            <a:r>
              <a:rPr kumimoji="1" lang="zh-CN" altLang="en-US" sz="2400" dirty="0">
                <a:solidFill>
                  <a:srgbClr val="00CC00"/>
                </a:solidFill>
                <a:latin typeface="Times New Roman" panose="02020603050405020304" pitchFamily="18" charset="0"/>
                <a:ea typeface="楷体_GB2312" pitchFamily="49" charset="-122"/>
              </a:rPr>
              <a:t>：</a:t>
            </a:r>
            <a:r>
              <a:rPr kumimoji="1" lang="en-US" altLang="zh-CN" sz="2400" i="1" dirty="0">
                <a:solidFill>
                  <a:srgbClr val="00CC00"/>
                </a:solidFill>
                <a:latin typeface="Times New Roman" panose="02020603050405020304" pitchFamily="18" charset="0"/>
                <a:ea typeface="楷体_GB2312" pitchFamily="49" charset="-122"/>
              </a:rPr>
              <a:t>Q</a:t>
            </a:r>
            <a:r>
              <a:rPr kumimoji="1" lang="en-US" altLang="zh-CN" sz="2400" i="1" baseline="30000" dirty="0">
                <a:solidFill>
                  <a:srgbClr val="00CC00"/>
                </a:solidFill>
                <a:latin typeface="Times New Roman" panose="02020603050405020304" pitchFamily="18" charset="0"/>
                <a:ea typeface="楷体_GB2312" pitchFamily="49" charset="-122"/>
              </a:rPr>
              <a:t>n</a:t>
            </a:r>
            <a:r>
              <a:rPr kumimoji="1" lang="en-US" altLang="zh-CN" sz="2400" baseline="30000" dirty="0">
                <a:solidFill>
                  <a:srgbClr val="00CC00"/>
                </a:solidFill>
                <a:latin typeface="Times New Roman" panose="02020603050405020304" pitchFamily="18" charset="0"/>
                <a:ea typeface="楷体_GB2312" pitchFamily="49" charset="-122"/>
              </a:rPr>
              <a:t>+1</a:t>
            </a:r>
            <a:r>
              <a:rPr kumimoji="1" lang="en-US" altLang="zh-CN" sz="2400" dirty="0">
                <a:solidFill>
                  <a:srgbClr val="00CC00"/>
                </a:solidFill>
                <a:latin typeface="Times New Roman" panose="02020603050405020304" pitchFamily="18" charset="0"/>
                <a:ea typeface="楷体_GB2312" pitchFamily="49" charset="-122"/>
              </a:rPr>
              <a:t>=1</a:t>
            </a:r>
          </a:p>
        </p:txBody>
      </p:sp>
      <p:sp>
        <p:nvSpPr>
          <p:cNvPr id="63" name="Text Box 6"/>
          <p:cNvSpPr txBox="1">
            <a:spLocks noChangeArrowheads="1"/>
          </p:cNvSpPr>
          <p:nvPr/>
        </p:nvSpPr>
        <p:spPr bwMode="auto">
          <a:xfrm>
            <a:off x="3576615" y="5639859"/>
            <a:ext cx="300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CC00"/>
                </a:solidFill>
                <a:latin typeface="Times New Roman" panose="02020603050405020304" pitchFamily="18" charset="0"/>
                <a:ea typeface="楷体_GB2312" pitchFamily="49" charset="-122"/>
              </a:rPr>
              <a:t> </a:t>
            </a:r>
            <a:r>
              <a:rPr kumimoji="1" lang="en-US" altLang="zh-CN" sz="2400" i="1" dirty="0">
                <a:solidFill>
                  <a:srgbClr val="00CC00"/>
                </a:solidFill>
                <a:latin typeface="Times New Roman" panose="02020603050405020304" pitchFamily="18" charset="0"/>
                <a:ea typeface="楷体_GB2312" pitchFamily="49" charset="-122"/>
              </a:rPr>
              <a:t>S</a:t>
            </a:r>
            <a:r>
              <a:rPr kumimoji="1" lang="en-US" altLang="zh-CN" sz="2400" dirty="0">
                <a:solidFill>
                  <a:srgbClr val="00CC00"/>
                </a:solidFill>
                <a:latin typeface="Times New Roman" panose="02020603050405020304" pitchFamily="18" charset="0"/>
                <a:ea typeface="楷体_GB2312" pitchFamily="49" charset="-122"/>
              </a:rPr>
              <a:t>=0</a:t>
            </a:r>
            <a:r>
              <a:rPr kumimoji="1" lang="zh-CN" altLang="en-US" sz="2400" dirty="0">
                <a:solidFill>
                  <a:srgbClr val="00CC00"/>
                </a:solidFill>
                <a:latin typeface="Times New Roman" panose="02020603050405020304" pitchFamily="18" charset="0"/>
                <a:ea typeface="楷体_GB2312" pitchFamily="49" charset="-122"/>
              </a:rPr>
              <a:t>，</a:t>
            </a:r>
            <a:r>
              <a:rPr kumimoji="1" lang="en-US" altLang="zh-CN" sz="2400" i="1" dirty="0">
                <a:solidFill>
                  <a:srgbClr val="00CC00"/>
                </a:solidFill>
                <a:latin typeface="Times New Roman" panose="02020603050405020304" pitchFamily="18" charset="0"/>
                <a:ea typeface="楷体_GB2312" pitchFamily="49" charset="-122"/>
              </a:rPr>
              <a:t>R</a:t>
            </a:r>
            <a:r>
              <a:rPr kumimoji="1" lang="en-US" altLang="zh-CN" sz="2400" dirty="0">
                <a:solidFill>
                  <a:srgbClr val="00CC00"/>
                </a:solidFill>
                <a:latin typeface="Times New Roman" panose="02020603050405020304" pitchFamily="18" charset="0"/>
                <a:ea typeface="楷体_GB2312" pitchFamily="49" charset="-122"/>
              </a:rPr>
              <a:t>=1</a:t>
            </a:r>
            <a:r>
              <a:rPr kumimoji="1" lang="zh-CN" altLang="en-US" sz="2400" dirty="0">
                <a:solidFill>
                  <a:srgbClr val="00CC00"/>
                </a:solidFill>
                <a:latin typeface="Times New Roman" panose="02020603050405020304" pitchFamily="18" charset="0"/>
                <a:ea typeface="楷体_GB2312" pitchFamily="49" charset="-122"/>
              </a:rPr>
              <a:t>：</a:t>
            </a:r>
            <a:r>
              <a:rPr kumimoji="1" lang="en-US" altLang="zh-CN" sz="2400" i="1" dirty="0">
                <a:solidFill>
                  <a:srgbClr val="00CC00"/>
                </a:solidFill>
                <a:latin typeface="Times New Roman" panose="02020603050405020304" pitchFamily="18" charset="0"/>
                <a:ea typeface="楷体_GB2312" pitchFamily="49" charset="-122"/>
              </a:rPr>
              <a:t>Q</a:t>
            </a:r>
            <a:r>
              <a:rPr kumimoji="1" lang="en-US" altLang="zh-CN" sz="2400" i="1" baseline="30000" dirty="0">
                <a:solidFill>
                  <a:srgbClr val="00CC00"/>
                </a:solidFill>
                <a:latin typeface="Times New Roman" panose="02020603050405020304" pitchFamily="18" charset="0"/>
                <a:ea typeface="楷体_GB2312" pitchFamily="49" charset="-122"/>
              </a:rPr>
              <a:t>n</a:t>
            </a:r>
            <a:r>
              <a:rPr kumimoji="1" lang="en-US" altLang="zh-CN" sz="2400" baseline="30000" dirty="0">
                <a:solidFill>
                  <a:srgbClr val="00CC00"/>
                </a:solidFill>
                <a:latin typeface="Times New Roman" panose="02020603050405020304" pitchFamily="18" charset="0"/>
                <a:ea typeface="楷体_GB2312" pitchFamily="49" charset="-122"/>
              </a:rPr>
              <a:t>+1</a:t>
            </a:r>
            <a:r>
              <a:rPr kumimoji="1" lang="en-US" altLang="zh-CN" sz="2400" dirty="0">
                <a:solidFill>
                  <a:srgbClr val="00CC00"/>
                </a:solidFill>
                <a:latin typeface="Times New Roman" panose="02020603050405020304" pitchFamily="18" charset="0"/>
                <a:ea typeface="楷体_GB2312" pitchFamily="49" charset="-122"/>
              </a:rPr>
              <a:t>=0</a:t>
            </a:r>
          </a:p>
        </p:txBody>
      </p:sp>
      <p:sp>
        <p:nvSpPr>
          <p:cNvPr id="64" name="Text Box 7"/>
          <p:cNvSpPr txBox="1">
            <a:spLocks noChangeArrowheads="1"/>
          </p:cNvSpPr>
          <p:nvPr/>
        </p:nvSpPr>
        <p:spPr bwMode="auto">
          <a:xfrm>
            <a:off x="3576615" y="6172200"/>
            <a:ext cx="300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FF0000"/>
                </a:solidFill>
                <a:latin typeface="Times New Roman" panose="02020603050405020304" pitchFamily="18" charset="0"/>
                <a:ea typeface="楷体_GB2312" pitchFamily="49" charset="-122"/>
              </a:rPr>
              <a:t>S</a:t>
            </a:r>
            <a:r>
              <a:rPr kumimoji="1" lang="en-US" altLang="zh-CN" sz="2400" dirty="0">
                <a:solidFill>
                  <a:srgbClr val="FF0000"/>
                </a:solidFill>
                <a:latin typeface="Times New Roman" panose="02020603050405020304" pitchFamily="18" charset="0"/>
                <a:ea typeface="楷体_GB2312" pitchFamily="49" charset="-122"/>
              </a:rPr>
              <a:t>=1</a:t>
            </a:r>
            <a:r>
              <a:rPr kumimoji="1" lang="zh-CN" altLang="en-US" sz="2400" dirty="0">
                <a:solidFill>
                  <a:srgbClr val="FF0000"/>
                </a:solidFill>
                <a:latin typeface="Times New Roman" panose="02020603050405020304" pitchFamily="18" charset="0"/>
                <a:ea typeface="楷体_GB2312" pitchFamily="49" charset="-122"/>
              </a:rPr>
              <a:t>，</a:t>
            </a:r>
            <a:r>
              <a:rPr kumimoji="1" lang="en-US" altLang="zh-CN" sz="2400" i="1" dirty="0">
                <a:solidFill>
                  <a:srgbClr val="FF0000"/>
                </a:solidFill>
                <a:latin typeface="Times New Roman" panose="02020603050405020304" pitchFamily="18" charset="0"/>
                <a:ea typeface="楷体_GB2312" pitchFamily="49" charset="-122"/>
              </a:rPr>
              <a:t>R</a:t>
            </a:r>
            <a:r>
              <a:rPr kumimoji="1" lang="en-US" altLang="zh-CN" sz="2400" dirty="0">
                <a:solidFill>
                  <a:srgbClr val="FF0000"/>
                </a:solidFill>
                <a:latin typeface="Times New Roman" panose="02020603050405020304" pitchFamily="18" charset="0"/>
                <a:ea typeface="楷体_GB2312" pitchFamily="49" charset="-122"/>
              </a:rPr>
              <a:t>=1</a:t>
            </a:r>
            <a:r>
              <a:rPr kumimoji="1" lang="zh-CN" altLang="en-US" sz="2400" dirty="0">
                <a:solidFill>
                  <a:srgbClr val="FF0000"/>
                </a:solidFill>
                <a:latin typeface="Times New Roman" panose="02020603050405020304" pitchFamily="18" charset="0"/>
                <a:ea typeface="楷体_GB2312" pitchFamily="49" charset="-122"/>
              </a:rPr>
              <a:t>：</a:t>
            </a:r>
            <a:r>
              <a:rPr kumimoji="1" lang="en-US" altLang="zh-CN" sz="2400" i="1" dirty="0">
                <a:solidFill>
                  <a:srgbClr val="FF0000"/>
                </a:solidFill>
                <a:latin typeface="Times New Roman" panose="02020603050405020304" pitchFamily="18" charset="0"/>
                <a:ea typeface="楷体_GB2312" pitchFamily="49" charset="-122"/>
              </a:rPr>
              <a:t>Q</a:t>
            </a:r>
            <a:r>
              <a:rPr kumimoji="1" lang="en-US" altLang="zh-CN" sz="2400" i="1" baseline="30000" dirty="0">
                <a:solidFill>
                  <a:srgbClr val="FF0000"/>
                </a:solidFill>
                <a:latin typeface="Times New Roman" panose="02020603050405020304" pitchFamily="18" charset="0"/>
                <a:ea typeface="楷体_GB2312" pitchFamily="49" charset="-122"/>
              </a:rPr>
              <a:t>n</a:t>
            </a:r>
            <a:r>
              <a:rPr kumimoji="1" lang="en-US" altLang="zh-CN" sz="2400" baseline="30000" dirty="0">
                <a:solidFill>
                  <a:srgbClr val="FF0000"/>
                </a:solidFill>
                <a:latin typeface="Times New Roman" panose="02020603050405020304" pitchFamily="18" charset="0"/>
                <a:ea typeface="楷体_GB2312" pitchFamily="49" charset="-122"/>
              </a:rPr>
              <a:t>+1</a:t>
            </a:r>
            <a:r>
              <a:rPr kumimoji="1" lang="en-US" altLang="zh-CN" sz="2400" dirty="0">
                <a:solidFill>
                  <a:srgbClr val="FF0000"/>
                </a:solidFill>
                <a:latin typeface="Times New Roman" panose="02020603050405020304" pitchFamily="18" charset="0"/>
                <a:ea typeface="楷体_GB2312" pitchFamily="49" charset="-122"/>
              </a:rPr>
              <a:t>=</a:t>
            </a:r>
            <a:r>
              <a:rPr kumimoji="1" lang="en-US" altLang="zh-CN" sz="2400" dirty="0">
                <a:solidFill>
                  <a:srgbClr val="FF0000"/>
                </a:solidFill>
                <a:latin typeface="Arial Black" panose="020B0A04020102020204" pitchFamily="34" charset="0"/>
                <a:ea typeface="楷体_GB2312" pitchFamily="49" charset="-122"/>
              </a:rPr>
              <a:t>X</a:t>
            </a:r>
          </a:p>
        </p:txBody>
      </p:sp>
      <p:sp>
        <p:nvSpPr>
          <p:cNvPr id="65" name="Text Box 4"/>
          <p:cNvSpPr txBox="1">
            <a:spLocks noChangeArrowheads="1"/>
          </p:cNvSpPr>
          <p:nvPr/>
        </p:nvSpPr>
        <p:spPr bwMode="auto">
          <a:xfrm>
            <a:off x="904831" y="4219045"/>
            <a:ext cx="229448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i="1" dirty="0" smtClean="0">
                <a:solidFill>
                  <a:srgbClr val="0000FF"/>
                </a:solidFill>
                <a:latin typeface="Times New Roman" panose="02020603050405020304" pitchFamily="18" charset="0"/>
                <a:ea typeface="楷体_GB2312" pitchFamily="49" charset="-122"/>
              </a:rPr>
              <a:t>E</a:t>
            </a:r>
            <a:r>
              <a:rPr kumimoji="1" lang="en-US" altLang="zh-CN" sz="2400" dirty="0" smtClean="0">
                <a:solidFill>
                  <a:srgbClr val="0000FF"/>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smtClean="0">
                <a:solidFill>
                  <a:srgbClr val="000066"/>
                </a:solidFill>
                <a:latin typeface="Times New Roman" panose="02020603050405020304" pitchFamily="18" charset="0"/>
                <a:ea typeface="楷体_GB2312" pitchFamily="49" charset="-122"/>
              </a:rPr>
              <a:t>Q</a:t>
            </a:r>
            <a:r>
              <a:rPr kumimoji="1" lang="en-US" altLang="zh-CN" sz="2400" i="1" baseline="30000" dirty="0" smtClean="0">
                <a:solidFill>
                  <a:srgbClr val="000066"/>
                </a:solidFill>
                <a:latin typeface="Times New Roman" panose="02020603050405020304" pitchFamily="18" charset="0"/>
                <a:ea typeface="楷体_GB2312" pitchFamily="49" charset="-122"/>
              </a:rPr>
              <a:t>n</a:t>
            </a:r>
            <a:r>
              <a:rPr kumimoji="1" lang="en-US" altLang="zh-CN" sz="2400" baseline="30000" dirty="0" smtClean="0">
                <a:solidFill>
                  <a:srgbClr val="000066"/>
                </a:solidFill>
                <a:latin typeface="Times New Roman" panose="02020603050405020304" pitchFamily="18" charset="0"/>
                <a:ea typeface="楷体_GB2312" pitchFamily="49" charset="-122"/>
              </a:rPr>
              <a:t>+1</a:t>
            </a:r>
            <a:r>
              <a:rPr kumimoji="1" lang="en-US" altLang="zh-CN" sz="2400" dirty="0" smtClean="0">
                <a:solidFill>
                  <a:srgbClr val="000066"/>
                </a:solidFill>
                <a:latin typeface="Times New Roman" panose="02020603050405020304" pitchFamily="18" charset="0"/>
                <a:ea typeface="楷体_GB2312" pitchFamily="49" charset="-122"/>
              </a:rPr>
              <a:t>=</a:t>
            </a:r>
            <a:r>
              <a:rPr kumimoji="1" lang="en-US" altLang="zh-CN" sz="2400" i="1" dirty="0" err="1" smtClean="0">
                <a:solidFill>
                  <a:srgbClr val="000066"/>
                </a:solidFill>
                <a:latin typeface="Times New Roman" panose="02020603050405020304" pitchFamily="18" charset="0"/>
                <a:ea typeface="楷体_GB2312" pitchFamily="49" charset="-122"/>
              </a:rPr>
              <a:t>Q</a:t>
            </a:r>
            <a:r>
              <a:rPr kumimoji="1" lang="en-US" altLang="zh-CN" sz="2400" baseline="30000" dirty="0" err="1" smtClean="0">
                <a:solidFill>
                  <a:srgbClr val="000066"/>
                </a:solidFill>
                <a:latin typeface="Times New Roman" panose="02020603050405020304" pitchFamily="18" charset="0"/>
                <a:ea typeface="楷体_GB2312" pitchFamily="49" charset="-122"/>
              </a:rPr>
              <a:t>n</a:t>
            </a:r>
            <a:r>
              <a:rPr kumimoji="1" lang="en-US" altLang="zh-CN" sz="2400" dirty="0" smtClean="0">
                <a:solidFill>
                  <a:srgbClr val="000066"/>
                </a:solidFill>
                <a:latin typeface="Times New Roman" panose="02020603050405020304" pitchFamily="18" charset="0"/>
                <a:ea typeface="楷体_GB2312" pitchFamily="49" charset="-122"/>
              </a:rPr>
              <a:t>               </a:t>
            </a:r>
            <a:endParaRPr kumimoji="1" lang="en-US" altLang="zh-CN" sz="2400" baseline="30000" dirty="0">
              <a:solidFill>
                <a:srgbClr val="000066"/>
              </a:solidFill>
              <a:latin typeface="Times New Roman" panose="02020603050405020304" pitchFamily="18" charset="0"/>
              <a:ea typeface="楷体_GB2312" pitchFamily="49" charset="-122"/>
            </a:endParaRPr>
          </a:p>
        </p:txBody>
      </p:sp>
      <p:sp>
        <p:nvSpPr>
          <p:cNvPr id="66" name="Text Box 4"/>
          <p:cNvSpPr txBox="1">
            <a:spLocks noChangeArrowheads="1"/>
          </p:cNvSpPr>
          <p:nvPr/>
        </p:nvSpPr>
        <p:spPr bwMode="auto">
          <a:xfrm>
            <a:off x="4207897" y="4226137"/>
            <a:ext cx="84668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i="1" dirty="0" smtClean="0">
                <a:solidFill>
                  <a:srgbClr val="0000FF"/>
                </a:solidFill>
                <a:latin typeface="Times New Roman" panose="02020603050405020304" pitchFamily="18" charset="0"/>
                <a:ea typeface="楷体_GB2312" pitchFamily="49" charset="-122"/>
              </a:rPr>
              <a:t>E</a:t>
            </a:r>
            <a:r>
              <a:rPr kumimoji="1" lang="en-US" altLang="zh-CN" sz="2400" dirty="0" smtClean="0">
                <a:solidFill>
                  <a:srgbClr val="0000FF"/>
                </a:solidFill>
                <a:latin typeface="Times New Roman" panose="02020603050405020304" pitchFamily="18" charset="0"/>
                <a:ea typeface="楷体_GB2312" pitchFamily="49" charset="-122"/>
              </a:rPr>
              <a:t>=1</a:t>
            </a:r>
            <a:endParaRPr kumimoji="1" lang="en-US" altLang="zh-CN" sz="2400" baseline="30000" dirty="0">
              <a:solidFill>
                <a:srgbClr val="000066"/>
              </a:solidFill>
              <a:latin typeface="Times New Roman" panose="02020603050405020304" pitchFamily="18" charset="0"/>
              <a:ea typeface="楷体_GB2312" pitchFamily="49" charset="-122"/>
            </a:endParaRPr>
          </a:p>
        </p:txBody>
      </p:sp>
      <p:sp>
        <p:nvSpPr>
          <p:cNvPr id="67" name="Rectangle 62">
            <a:hlinkClick r:id="rId9" action="ppaction://hlinkfile"/>
          </p:cNvPr>
          <p:cNvSpPr>
            <a:spLocks noChangeArrowheads="1"/>
          </p:cNvSpPr>
          <p:nvPr/>
        </p:nvSpPr>
        <p:spPr bwMode="auto">
          <a:xfrm>
            <a:off x="6763586" y="4494213"/>
            <a:ext cx="1625600" cy="538162"/>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Tree>
    <p:extLst>
      <p:ext uri="{BB962C8B-B14F-4D97-AF65-F5344CB8AC3E}">
        <p14:creationId xmlns:p14="http://schemas.microsoft.com/office/powerpoint/2010/main" val="2731342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Right)">
                                      <p:cBhvr>
                                        <p:cTn id="7" dur="500"/>
                                        <p:tgtEl>
                                          <p:spTgt spid="65"/>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strips(downRight)">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strips(downRight)">
                                      <p:cBhvr>
                                        <p:cTn id="15" dur="500"/>
                                        <p:tgtEl>
                                          <p:spTgt spid="61"/>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strips(downRight)">
                                      <p:cBhvr>
                                        <p:cTn id="18" dur="500"/>
                                        <p:tgtEl>
                                          <p:spTgt spid="62"/>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strips(downRight)">
                                      <p:cBhvr>
                                        <p:cTn id="21" dur="500"/>
                                        <p:tgtEl>
                                          <p:spTgt spid="63"/>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strips(downRigh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05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childTnLst>
                          </p:cTn>
                        </p:par>
                        <p:par>
                          <p:cTn id="34" fill="hold">
                            <p:stCondLst>
                              <p:cond delay="500"/>
                            </p:stCondLst>
                            <p:childTnLst>
                              <p:par>
                                <p:cTn id="35" presetID="12" presetClass="entr" presetSubtype="4" fill="hold" grpId="0"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slide(fromBottom)">
                                      <p:cBhvr>
                                        <p:cTn id="3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utoUpdateAnimBg="0"/>
      <p:bldP spid="62" grpId="0" autoUpdateAnimBg="0"/>
      <p:bldP spid="63" grpId="0" autoUpdateAnimBg="0"/>
      <p:bldP spid="64" grpId="0"/>
      <p:bldP spid="65" grpId="0" autoUpdateAnimBg="0"/>
      <p:bldP spid="66" grpId="0" autoUpdateAnimBg="0"/>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2548" name="Freeform 4"/>
          <p:cNvSpPr>
            <a:spLocks/>
          </p:cNvSpPr>
          <p:nvPr/>
        </p:nvSpPr>
        <p:spPr bwMode="auto">
          <a:xfrm>
            <a:off x="5832475" y="6200775"/>
            <a:ext cx="828675" cy="341313"/>
          </a:xfrm>
          <a:custGeom>
            <a:avLst/>
            <a:gdLst>
              <a:gd name="T0" fmla="*/ 0 w 522"/>
              <a:gd name="T1" fmla="*/ 215 h 215"/>
              <a:gd name="T2" fmla="*/ 0 w 522"/>
              <a:gd name="T3" fmla="*/ 171 h 215"/>
              <a:gd name="T4" fmla="*/ 0 w 522"/>
              <a:gd name="T5" fmla="*/ 153 h 215"/>
              <a:gd name="T6" fmla="*/ 0 w 522"/>
              <a:gd name="T7" fmla="*/ 131 h 215"/>
              <a:gd name="T8" fmla="*/ 0 w 522"/>
              <a:gd name="T9" fmla="*/ 113 h 215"/>
              <a:gd name="T10" fmla="*/ 0 w 522"/>
              <a:gd name="T11" fmla="*/ 95 h 215"/>
              <a:gd name="T12" fmla="*/ 0 w 522"/>
              <a:gd name="T13" fmla="*/ 80 h 215"/>
              <a:gd name="T14" fmla="*/ 0 w 522"/>
              <a:gd name="T15" fmla="*/ 66 h 215"/>
              <a:gd name="T16" fmla="*/ 0 w 522"/>
              <a:gd name="T17" fmla="*/ 51 h 215"/>
              <a:gd name="T18" fmla="*/ 0 w 522"/>
              <a:gd name="T19" fmla="*/ 36 h 215"/>
              <a:gd name="T20" fmla="*/ 0 w 522"/>
              <a:gd name="T21" fmla="*/ 26 h 215"/>
              <a:gd name="T22" fmla="*/ 0 w 522"/>
              <a:gd name="T23" fmla="*/ 18 h 215"/>
              <a:gd name="T24" fmla="*/ 0 w 522"/>
              <a:gd name="T25" fmla="*/ 11 h 215"/>
              <a:gd name="T26" fmla="*/ 0 w 522"/>
              <a:gd name="T27" fmla="*/ 4 h 215"/>
              <a:gd name="T28" fmla="*/ 0 w 522"/>
              <a:gd name="T29" fmla="*/ 4 h 215"/>
              <a:gd name="T30" fmla="*/ 0 w 522"/>
              <a:gd name="T31" fmla="*/ 0 h 215"/>
              <a:gd name="T32" fmla="*/ 522 w 522"/>
              <a:gd name="T33" fmla="*/ 0 h 215"/>
              <a:gd name="T34" fmla="*/ 522 w 522"/>
              <a:gd name="T35" fmla="*/ 4 h 215"/>
              <a:gd name="T36" fmla="*/ 522 w 522"/>
              <a:gd name="T37" fmla="*/ 4 h 215"/>
              <a:gd name="T38" fmla="*/ 522 w 522"/>
              <a:gd name="T39" fmla="*/ 11 h 215"/>
              <a:gd name="T40" fmla="*/ 522 w 522"/>
              <a:gd name="T41" fmla="*/ 18 h 215"/>
              <a:gd name="T42" fmla="*/ 522 w 522"/>
              <a:gd name="T43" fmla="*/ 26 h 215"/>
              <a:gd name="T44" fmla="*/ 522 w 522"/>
              <a:gd name="T45" fmla="*/ 36 h 215"/>
              <a:gd name="T46" fmla="*/ 522 w 522"/>
              <a:gd name="T47" fmla="*/ 51 h 215"/>
              <a:gd name="T48" fmla="*/ 522 w 522"/>
              <a:gd name="T49" fmla="*/ 66 h 215"/>
              <a:gd name="T50" fmla="*/ 522 w 522"/>
              <a:gd name="T51" fmla="*/ 80 h 215"/>
              <a:gd name="T52" fmla="*/ 522 w 522"/>
              <a:gd name="T53" fmla="*/ 95 h 215"/>
              <a:gd name="T54" fmla="*/ 522 w 522"/>
              <a:gd name="T55" fmla="*/ 113 h 215"/>
              <a:gd name="T56" fmla="*/ 522 w 522"/>
              <a:gd name="T57" fmla="*/ 131 h 215"/>
              <a:gd name="T58" fmla="*/ 522 w 522"/>
              <a:gd name="T59" fmla="*/ 153 h 215"/>
              <a:gd name="T60" fmla="*/ 522 w 522"/>
              <a:gd name="T61" fmla="*/ 171 h 215"/>
              <a:gd name="T62" fmla="*/ 522 w 522"/>
              <a:gd name="T63" fmla="*/ 215 h 215"/>
              <a:gd name="T64" fmla="*/ 0 w 522"/>
              <a:gd name="T65"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2" h="215">
                <a:moveTo>
                  <a:pt x="0" y="215"/>
                </a:moveTo>
                <a:lnTo>
                  <a:pt x="0" y="171"/>
                </a:lnTo>
                <a:lnTo>
                  <a:pt x="0" y="153"/>
                </a:lnTo>
                <a:lnTo>
                  <a:pt x="0" y="131"/>
                </a:lnTo>
                <a:lnTo>
                  <a:pt x="0" y="113"/>
                </a:lnTo>
                <a:lnTo>
                  <a:pt x="0" y="95"/>
                </a:lnTo>
                <a:lnTo>
                  <a:pt x="0" y="80"/>
                </a:lnTo>
                <a:lnTo>
                  <a:pt x="0" y="66"/>
                </a:lnTo>
                <a:lnTo>
                  <a:pt x="0" y="51"/>
                </a:lnTo>
                <a:lnTo>
                  <a:pt x="0" y="36"/>
                </a:lnTo>
                <a:lnTo>
                  <a:pt x="0" y="26"/>
                </a:lnTo>
                <a:lnTo>
                  <a:pt x="0" y="18"/>
                </a:lnTo>
                <a:lnTo>
                  <a:pt x="0" y="11"/>
                </a:lnTo>
                <a:lnTo>
                  <a:pt x="0" y="4"/>
                </a:lnTo>
                <a:lnTo>
                  <a:pt x="0" y="4"/>
                </a:lnTo>
                <a:lnTo>
                  <a:pt x="0" y="0"/>
                </a:lnTo>
                <a:lnTo>
                  <a:pt x="522" y="0"/>
                </a:lnTo>
                <a:lnTo>
                  <a:pt x="522" y="4"/>
                </a:lnTo>
                <a:lnTo>
                  <a:pt x="522" y="4"/>
                </a:lnTo>
                <a:lnTo>
                  <a:pt x="522" y="11"/>
                </a:lnTo>
                <a:lnTo>
                  <a:pt x="522" y="18"/>
                </a:lnTo>
                <a:lnTo>
                  <a:pt x="522" y="26"/>
                </a:lnTo>
                <a:lnTo>
                  <a:pt x="522" y="36"/>
                </a:lnTo>
                <a:lnTo>
                  <a:pt x="522" y="51"/>
                </a:lnTo>
                <a:lnTo>
                  <a:pt x="522" y="66"/>
                </a:lnTo>
                <a:lnTo>
                  <a:pt x="522" y="80"/>
                </a:lnTo>
                <a:lnTo>
                  <a:pt x="522" y="95"/>
                </a:lnTo>
                <a:lnTo>
                  <a:pt x="522" y="113"/>
                </a:lnTo>
                <a:lnTo>
                  <a:pt x="522" y="131"/>
                </a:lnTo>
                <a:lnTo>
                  <a:pt x="522" y="153"/>
                </a:lnTo>
                <a:lnTo>
                  <a:pt x="522" y="171"/>
                </a:lnTo>
                <a:lnTo>
                  <a:pt x="522" y="215"/>
                </a:lnTo>
                <a:lnTo>
                  <a:pt x="0" y="215"/>
                </a:lnTo>
                <a:close/>
              </a:path>
            </a:pathLst>
          </a:cu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549" name="Freeform 5"/>
          <p:cNvSpPr>
            <a:spLocks/>
          </p:cNvSpPr>
          <p:nvPr/>
        </p:nvSpPr>
        <p:spPr bwMode="auto">
          <a:xfrm>
            <a:off x="4310063" y="5886450"/>
            <a:ext cx="125412" cy="341313"/>
          </a:xfrm>
          <a:custGeom>
            <a:avLst/>
            <a:gdLst>
              <a:gd name="T0" fmla="*/ 0 w 79"/>
              <a:gd name="T1" fmla="*/ 215 h 215"/>
              <a:gd name="T2" fmla="*/ 0 w 79"/>
              <a:gd name="T3" fmla="*/ 171 h 215"/>
              <a:gd name="T4" fmla="*/ 0 w 79"/>
              <a:gd name="T5" fmla="*/ 153 h 215"/>
              <a:gd name="T6" fmla="*/ 0 w 79"/>
              <a:gd name="T7" fmla="*/ 131 h 215"/>
              <a:gd name="T8" fmla="*/ 0 w 79"/>
              <a:gd name="T9" fmla="*/ 113 h 215"/>
              <a:gd name="T10" fmla="*/ 0 w 79"/>
              <a:gd name="T11" fmla="*/ 95 h 215"/>
              <a:gd name="T12" fmla="*/ 0 w 79"/>
              <a:gd name="T13" fmla="*/ 80 h 215"/>
              <a:gd name="T14" fmla="*/ 0 w 79"/>
              <a:gd name="T15" fmla="*/ 66 h 215"/>
              <a:gd name="T16" fmla="*/ 0 w 79"/>
              <a:gd name="T17" fmla="*/ 51 h 215"/>
              <a:gd name="T18" fmla="*/ 0 w 79"/>
              <a:gd name="T19" fmla="*/ 36 h 215"/>
              <a:gd name="T20" fmla="*/ 0 w 79"/>
              <a:gd name="T21" fmla="*/ 26 h 215"/>
              <a:gd name="T22" fmla="*/ 0 w 79"/>
              <a:gd name="T23" fmla="*/ 18 h 215"/>
              <a:gd name="T24" fmla="*/ 0 w 79"/>
              <a:gd name="T25" fmla="*/ 11 h 215"/>
              <a:gd name="T26" fmla="*/ 0 w 79"/>
              <a:gd name="T27" fmla="*/ 4 h 215"/>
              <a:gd name="T28" fmla="*/ 0 w 79"/>
              <a:gd name="T29" fmla="*/ 4 h 215"/>
              <a:gd name="T30" fmla="*/ 0 w 79"/>
              <a:gd name="T31" fmla="*/ 0 h 215"/>
              <a:gd name="T32" fmla="*/ 79 w 79"/>
              <a:gd name="T33" fmla="*/ 0 h 215"/>
              <a:gd name="T34" fmla="*/ 79 w 79"/>
              <a:gd name="T35" fmla="*/ 4 h 215"/>
              <a:gd name="T36" fmla="*/ 79 w 79"/>
              <a:gd name="T37" fmla="*/ 4 h 215"/>
              <a:gd name="T38" fmla="*/ 79 w 79"/>
              <a:gd name="T39" fmla="*/ 11 h 215"/>
              <a:gd name="T40" fmla="*/ 79 w 79"/>
              <a:gd name="T41" fmla="*/ 18 h 215"/>
              <a:gd name="T42" fmla="*/ 79 w 79"/>
              <a:gd name="T43" fmla="*/ 26 h 215"/>
              <a:gd name="T44" fmla="*/ 79 w 79"/>
              <a:gd name="T45" fmla="*/ 36 h 215"/>
              <a:gd name="T46" fmla="*/ 79 w 79"/>
              <a:gd name="T47" fmla="*/ 51 h 215"/>
              <a:gd name="T48" fmla="*/ 79 w 79"/>
              <a:gd name="T49" fmla="*/ 66 h 215"/>
              <a:gd name="T50" fmla="*/ 79 w 79"/>
              <a:gd name="T51" fmla="*/ 80 h 215"/>
              <a:gd name="T52" fmla="*/ 79 w 79"/>
              <a:gd name="T53" fmla="*/ 95 h 215"/>
              <a:gd name="T54" fmla="*/ 79 w 79"/>
              <a:gd name="T55" fmla="*/ 113 h 215"/>
              <a:gd name="T56" fmla="*/ 79 w 79"/>
              <a:gd name="T57" fmla="*/ 131 h 215"/>
              <a:gd name="T58" fmla="*/ 79 w 79"/>
              <a:gd name="T59" fmla="*/ 153 h 215"/>
              <a:gd name="T60" fmla="*/ 79 w 79"/>
              <a:gd name="T61" fmla="*/ 171 h 215"/>
              <a:gd name="T62" fmla="*/ 79 w 79"/>
              <a:gd name="T63" fmla="*/ 215 h 215"/>
              <a:gd name="T64" fmla="*/ 0 w 79"/>
              <a:gd name="T65"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 h="215">
                <a:moveTo>
                  <a:pt x="0" y="215"/>
                </a:moveTo>
                <a:lnTo>
                  <a:pt x="0" y="171"/>
                </a:lnTo>
                <a:lnTo>
                  <a:pt x="0" y="153"/>
                </a:lnTo>
                <a:lnTo>
                  <a:pt x="0" y="131"/>
                </a:lnTo>
                <a:lnTo>
                  <a:pt x="0" y="113"/>
                </a:lnTo>
                <a:lnTo>
                  <a:pt x="0" y="95"/>
                </a:lnTo>
                <a:lnTo>
                  <a:pt x="0" y="80"/>
                </a:lnTo>
                <a:lnTo>
                  <a:pt x="0" y="66"/>
                </a:lnTo>
                <a:lnTo>
                  <a:pt x="0" y="51"/>
                </a:lnTo>
                <a:lnTo>
                  <a:pt x="0" y="36"/>
                </a:lnTo>
                <a:lnTo>
                  <a:pt x="0" y="26"/>
                </a:lnTo>
                <a:lnTo>
                  <a:pt x="0" y="18"/>
                </a:lnTo>
                <a:lnTo>
                  <a:pt x="0" y="11"/>
                </a:lnTo>
                <a:lnTo>
                  <a:pt x="0" y="4"/>
                </a:lnTo>
                <a:lnTo>
                  <a:pt x="0" y="4"/>
                </a:lnTo>
                <a:lnTo>
                  <a:pt x="0" y="0"/>
                </a:lnTo>
                <a:lnTo>
                  <a:pt x="79" y="0"/>
                </a:lnTo>
                <a:lnTo>
                  <a:pt x="79" y="4"/>
                </a:lnTo>
                <a:lnTo>
                  <a:pt x="79" y="4"/>
                </a:lnTo>
                <a:lnTo>
                  <a:pt x="79" y="11"/>
                </a:lnTo>
                <a:lnTo>
                  <a:pt x="79" y="18"/>
                </a:lnTo>
                <a:lnTo>
                  <a:pt x="79" y="26"/>
                </a:lnTo>
                <a:lnTo>
                  <a:pt x="79" y="36"/>
                </a:lnTo>
                <a:lnTo>
                  <a:pt x="79" y="51"/>
                </a:lnTo>
                <a:lnTo>
                  <a:pt x="79" y="66"/>
                </a:lnTo>
                <a:lnTo>
                  <a:pt x="79" y="80"/>
                </a:lnTo>
                <a:lnTo>
                  <a:pt x="79" y="95"/>
                </a:lnTo>
                <a:lnTo>
                  <a:pt x="79" y="113"/>
                </a:lnTo>
                <a:lnTo>
                  <a:pt x="79" y="131"/>
                </a:lnTo>
                <a:lnTo>
                  <a:pt x="79" y="153"/>
                </a:lnTo>
                <a:lnTo>
                  <a:pt x="79" y="171"/>
                </a:lnTo>
                <a:lnTo>
                  <a:pt x="79" y="215"/>
                </a:lnTo>
                <a:lnTo>
                  <a:pt x="0" y="215"/>
                </a:lnTo>
                <a:close/>
              </a:path>
            </a:pathLst>
          </a:cu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551" name="Rectangle 7"/>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2552" name="Object 8"/>
          <p:cNvGraphicFramePr>
            <a:graphicFrameLocks noChangeAspect="1"/>
          </p:cNvGraphicFramePr>
          <p:nvPr>
            <p:extLst>
              <p:ext uri="{D42A27DB-BD31-4B8C-83A1-F6EECF244321}">
                <p14:modId xmlns:p14="http://schemas.microsoft.com/office/powerpoint/2010/main" val="3232261979"/>
              </p:ext>
            </p:extLst>
          </p:nvPr>
        </p:nvGraphicFramePr>
        <p:xfrm>
          <a:off x="1816100" y="1586706"/>
          <a:ext cx="5113338" cy="2541588"/>
        </p:xfrm>
        <a:graphic>
          <a:graphicData uri="http://schemas.openxmlformats.org/presentationml/2006/ole">
            <mc:AlternateContent xmlns:mc="http://schemas.openxmlformats.org/markup-compatibility/2006">
              <mc:Choice xmlns:v="urn:schemas-microsoft-com:vml" Requires="v">
                <p:oleObj spid="_x0000_s651301" name="图片" r:id="rId3" imgW="2705040" imgH="1219320" progId="Word.Picture.8">
                  <p:embed/>
                </p:oleObj>
              </mc:Choice>
              <mc:Fallback>
                <p:oleObj name="图片" r:id="rId3" imgW="2705040" imgH="12193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1586706"/>
                        <a:ext cx="5113338" cy="2541588"/>
                      </a:xfrm>
                      <a:prstGeom prst="rect">
                        <a:avLst/>
                      </a:prstGeom>
                      <a:solidFill>
                        <a:schemeClr val="bg1"/>
                      </a:solidFill>
                      <a:ln w="9525">
                        <a:solidFill>
                          <a:srgbClr val="0000CC"/>
                        </a:solidFill>
                        <a:miter lim="800000"/>
                        <a:headEnd/>
                        <a:tailEnd/>
                      </a:ln>
                    </p:spPr>
                  </p:pic>
                </p:oleObj>
              </mc:Fallback>
            </mc:AlternateContent>
          </a:graphicData>
        </a:graphic>
      </p:graphicFrame>
      <p:sp>
        <p:nvSpPr>
          <p:cNvPr id="9" name="Rectangle 29"/>
          <p:cNvSpPr>
            <a:spLocks noChangeArrowheads="1"/>
          </p:cNvSpPr>
          <p:nvPr/>
        </p:nvSpPr>
        <p:spPr bwMode="auto">
          <a:xfrm>
            <a:off x="34506" y="566739"/>
            <a:ext cx="354689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5.3.1 D</a:t>
            </a:r>
            <a:r>
              <a:rPr kumimoji="1" lang="zh-CN" altLang="en-US" sz="2400" dirty="0" smtClean="0">
                <a:solidFill>
                  <a:srgbClr val="CC0000"/>
                </a:solidFill>
                <a:ea typeface="楷体_GB2312" pitchFamily="49" charset="-122"/>
              </a:rPr>
              <a:t>锁存器的电路结构</a:t>
            </a:r>
            <a:endParaRPr kumimoji="1" lang="zh-CN" altLang="en-US" sz="2400" dirty="0">
              <a:solidFill>
                <a:srgbClr val="CC0000"/>
              </a:solidFill>
              <a:latin typeface="楷体_GB2312" pitchFamily="49" charset="-122"/>
              <a:ea typeface="楷体_GB2312" pitchFamily="49" charset="-122"/>
            </a:endParaRPr>
          </a:p>
        </p:txBody>
      </p:sp>
      <p:sp>
        <p:nvSpPr>
          <p:cNvPr id="10"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5.3  D</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13" name="Rectangle 8"/>
          <p:cNvSpPr>
            <a:spLocks noChangeArrowheads="1"/>
          </p:cNvSpPr>
          <p:nvPr/>
        </p:nvSpPr>
        <p:spPr bwMode="auto">
          <a:xfrm>
            <a:off x="4881021" y="5223092"/>
            <a:ext cx="1998793"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i="1" dirty="0" smtClean="0">
                <a:solidFill>
                  <a:srgbClr val="000066"/>
                </a:solidFill>
                <a:ea typeface="楷体_GB2312" pitchFamily="49" charset="-122"/>
                <a:cs typeface="Times New Roman" panose="02020603050405020304" pitchFamily="18" charset="0"/>
              </a:rPr>
              <a:t>E</a:t>
            </a:r>
            <a:r>
              <a:rPr kumimoji="0" lang="en-US" altLang="zh-CN" dirty="0" smtClean="0">
                <a:solidFill>
                  <a:srgbClr val="000066"/>
                </a:solidFill>
                <a:ea typeface="楷体_GB2312" pitchFamily="49" charset="-122"/>
                <a:cs typeface="Times New Roman" panose="02020603050405020304" pitchFamily="18" charset="0"/>
              </a:rPr>
              <a:t>=1,</a:t>
            </a:r>
            <a:r>
              <a:rPr lang="en-US" altLang="zh-CN" i="1" dirty="0" smtClean="0">
                <a:solidFill>
                  <a:srgbClr val="000066"/>
                </a:solidFill>
                <a:ea typeface="楷体_GB2312" pitchFamily="49" charset="-122"/>
                <a:cs typeface="Times New Roman" panose="02020603050405020304" pitchFamily="18" charset="0"/>
              </a:rPr>
              <a:t>Q</a:t>
            </a:r>
            <a:r>
              <a:rPr lang="en-US" altLang="zh-CN" baseline="30000" dirty="0" smtClean="0">
                <a:solidFill>
                  <a:srgbClr val="000066"/>
                </a:solidFill>
                <a:ea typeface="楷体_GB2312" pitchFamily="49" charset="-122"/>
                <a:cs typeface="Times New Roman" panose="02020603050405020304" pitchFamily="18" charset="0"/>
              </a:rPr>
              <a:t>n+1</a:t>
            </a:r>
            <a:r>
              <a:rPr lang="en-US" altLang="zh-CN" i="1" dirty="0" smtClean="0">
                <a:solidFill>
                  <a:srgbClr val="000066"/>
                </a:solidFill>
                <a:ea typeface="楷体_GB2312" pitchFamily="49" charset="-122"/>
                <a:cs typeface="Times New Roman" panose="02020603050405020304" pitchFamily="18" charset="0"/>
              </a:rPr>
              <a:t> </a:t>
            </a:r>
            <a:r>
              <a:rPr lang="en-US" altLang="zh-CN" dirty="0" smtClean="0">
                <a:solidFill>
                  <a:srgbClr val="000066"/>
                </a:solidFill>
                <a:ea typeface="楷体_GB2312" pitchFamily="49" charset="-122"/>
                <a:cs typeface="Times New Roman" panose="02020603050405020304" pitchFamily="18" charset="0"/>
              </a:rPr>
              <a:t>=</a:t>
            </a:r>
            <a:r>
              <a:rPr lang="en-US" altLang="zh-CN" i="1" dirty="0" smtClean="0">
                <a:solidFill>
                  <a:srgbClr val="000066"/>
                </a:solidFill>
                <a:ea typeface="楷体_GB2312" pitchFamily="49" charset="-122"/>
                <a:cs typeface="Times New Roman" panose="02020603050405020304" pitchFamily="18" charset="0"/>
              </a:rPr>
              <a:t>D</a:t>
            </a:r>
          </a:p>
          <a:p>
            <a:pPr algn="ctr"/>
            <a:r>
              <a:rPr kumimoji="0" lang="en-US" altLang="zh-CN" i="1" dirty="0" smtClean="0">
                <a:solidFill>
                  <a:srgbClr val="000066"/>
                </a:solidFill>
                <a:ea typeface="楷体_GB2312" pitchFamily="49" charset="-122"/>
                <a:cs typeface="Times New Roman" panose="02020603050405020304" pitchFamily="18" charset="0"/>
              </a:rPr>
              <a:t>E</a:t>
            </a:r>
            <a:r>
              <a:rPr kumimoji="0" lang="en-US" altLang="zh-CN" dirty="0" smtClean="0">
                <a:solidFill>
                  <a:srgbClr val="000066"/>
                </a:solidFill>
                <a:ea typeface="楷体_GB2312" pitchFamily="49" charset="-122"/>
                <a:cs typeface="Times New Roman" panose="02020603050405020304" pitchFamily="18" charset="0"/>
              </a:rPr>
              <a:t>=0,</a:t>
            </a:r>
            <a:r>
              <a:rPr lang="en-US" altLang="zh-CN" i="1" dirty="0" smtClean="0">
                <a:solidFill>
                  <a:srgbClr val="000066"/>
                </a:solidFill>
                <a:ea typeface="楷体_GB2312" pitchFamily="49" charset="-122"/>
                <a:cs typeface="Times New Roman" panose="02020603050405020304" pitchFamily="18" charset="0"/>
              </a:rPr>
              <a:t>Q</a:t>
            </a:r>
            <a:r>
              <a:rPr lang="en-US" altLang="zh-CN" baseline="30000" dirty="0" smtClean="0">
                <a:solidFill>
                  <a:srgbClr val="000066"/>
                </a:solidFill>
                <a:ea typeface="楷体_GB2312" pitchFamily="49" charset="-122"/>
                <a:cs typeface="Times New Roman" panose="02020603050405020304" pitchFamily="18" charset="0"/>
              </a:rPr>
              <a:t>n+1</a:t>
            </a:r>
            <a:r>
              <a:rPr lang="en-US" altLang="zh-CN" i="1" dirty="0" smtClean="0">
                <a:solidFill>
                  <a:srgbClr val="000066"/>
                </a:solidFill>
                <a:ea typeface="楷体_GB2312" pitchFamily="49" charset="-122"/>
                <a:cs typeface="Times New Roman" panose="02020603050405020304" pitchFamily="18" charset="0"/>
              </a:rPr>
              <a:t> </a:t>
            </a:r>
            <a:r>
              <a:rPr lang="en-US" altLang="zh-CN" dirty="0" smtClean="0">
                <a:solidFill>
                  <a:srgbClr val="000066"/>
                </a:solidFill>
                <a:ea typeface="楷体_GB2312" pitchFamily="49" charset="-122"/>
                <a:cs typeface="Times New Roman" panose="02020603050405020304" pitchFamily="18" charset="0"/>
              </a:rPr>
              <a:t>=</a:t>
            </a:r>
            <a:r>
              <a:rPr lang="en-US" altLang="zh-CN" i="1" dirty="0" err="1" smtClean="0">
                <a:solidFill>
                  <a:srgbClr val="000066"/>
                </a:solidFill>
                <a:ea typeface="楷体_GB2312" pitchFamily="49" charset="-122"/>
                <a:cs typeface="Times New Roman" panose="02020603050405020304" pitchFamily="18" charset="0"/>
              </a:rPr>
              <a:t>Q</a:t>
            </a:r>
            <a:r>
              <a:rPr lang="en-US" altLang="zh-CN" baseline="30000" dirty="0" err="1" smtClean="0">
                <a:solidFill>
                  <a:srgbClr val="000066"/>
                </a:solidFill>
                <a:ea typeface="楷体_GB2312" pitchFamily="49" charset="-122"/>
                <a:cs typeface="Times New Roman" panose="02020603050405020304" pitchFamily="18" charset="0"/>
              </a:rPr>
              <a:t>n</a:t>
            </a:r>
            <a:endParaRPr kumimoji="0" lang="zh-CN" altLang="en-US" i="1" dirty="0">
              <a:solidFill>
                <a:srgbClr val="000066"/>
              </a:solidFill>
              <a:ea typeface="楷体_GB2312" pitchFamily="49" charset="-122"/>
              <a:cs typeface="Times New Roman" panose="02020603050405020304" pitchFamily="18" charset="0"/>
            </a:endParaRPr>
          </a:p>
        </p:txBody>
      </p:sp>
      <p:graphicFrame>
        <p:nvGraphicFramePr>
          <p:cNvPr id="14" name="Object 5"/>
          <p:cNvGraphicFramePr>
            <a:graphicFrameLocks noChangeAspect="1"/>
          </p:cNvGraphicFramePr>
          <p:nvPr>
            <p:extLst>
              <p:ext uri="{D42A27DB-BD31-4B8C-83A1-F6EECF244321}">
                <p14:modId xmlns:p14="http://schemas.microsoft.com/office/powerpoint/2010/main" val="132951452"/>
              </p:ext>
            </p:extLst>
          </p:nvPr>
        </p:nvGraphicFramePr>
        <p:xfrm>
          <a:off x="395289" y="4563445"/>
          <a:ext cx="2305050" cy="1722437"/>
        </p:xfrm>
        <a:graphic>
          <a:graphicData uri="http://schemas.openxmlformats.org/presentationml/2006/ole">
            <mc:AlternateContent xmlns:mc="http://schemas.openxmlformats.org/markup-compatibility/2006">
              <mc:Choice xmlns:v="urn:schemas-microsoft-com:vml" Requires="v">
                <p:oleObj spid="_x0000_s651302" name="图片" r:id="rId5" imgW="1343160" imgH="828720" progId="Word.Picture.8">
                  <p:embed/>
                </p:oleObj>
              </mc:Choice>
              <mc:Fallback>
                <p:oleObj name="图片" r:id="rId5" imgW="1343160" imgH="8287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9" y="4563445"/>
                        <a:ext cx="2305050" cy="1722437"/>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bwMode="auto">
          <a:xfrm>
            <a:off x="2807473" y="1586706"/>
            <a:ext cx="697706" cy="2541588"/>
          </a:xfrm>
          <a:prstGeom prst="rect">
            <a:avLst/>
          </a:prstGeom>
          <a:solidFill>
            <a:srgbClr val="009900">
              <a:alpha val="20000"/>
            </a:srgb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solidFill>
                  <a:srgbClr val="00B050"/>
                </a:solidFill>
              </a:ln>
              <a:solidFill>
                <a:schemeClr val="tx1"/>
              </a:solidFill>
              <a:effectLst/>
              <a:latin typeface="Arial Narrow" panose="020B0606020202030204" pitchFamily="34" charset="0"/>
              <a:ea typeface="宋体" panose="02010600030101010101" pitchFamily="2" charset="-122"/>
            </a:endParaRPr>
          </a:p>
        </p:txBody>
      </p:sp>
      <p:sp>
        <p:nvSpPr>
          <p:cNvPr id="16" name="矩形 15"/>
          <p:cNvSpPr/>
          <p:nvPr/>
        </p:nvSpPr>
        <p:spPr bwMode="auto">
          <a:xfrm>
            <a:off x="4147699" y="1586706"/>
            <a:ext cx="697706" cy="2541588"/>
          </a:xfrm>
          <a:prstGeom prst="rect">
            <a:avLst/>
          </a:prstGeom>
          <a:solidFill>
            <a:srgbClr val="009900">
              <a:alpha val="20000"/>
            </a:srgb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solidFill>
                  <a:srgbClr val="00B050"/>
                </a:solidFill>
              </a:ln>
              <a:solidFill>
                <a:schemeClr val="tx1"/>
              </a:solidFill>
              <a:effectLst/>
              <a:latin typeface="Arial Narrow" panose="020B0606020202030204" pitchFamily="34" charset="0"/>
              <a:ea typeface="宋体" panose="02010600030101010101" pitchFamily="2" charset="-122"/>
            </a:endParaRPr>
          </a:p>
        </p:txBody>
      </p:sp>
      <p:sp>
        <p:nvSpPr>
          <p:cNvPr id="17" name="矩形 16"/>
          <p:cNvSpPr/>
          <p:nvPr/>
        </p:nvSpPr>
        <p:spPr bwMode="auto">
          <a:xfrm>
            <a:off x="5494630" y="1586706"/>
            <a:ext cx="697706" cy="2541588"/>
          </a:xfrm>
          <a:prstGeom prst="rect">
            <a:avLst/>
          </a:prstGeom>
          <a:solidFill>
            <a:srgbClr val="009900">
              <a:alpha val="20000"/>
            </a:srgb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solidFill>
                  <a:srgbClr val="00B050"/>
                </a:solidFill>
              </a:ln>
              <a:solidFill>
                <a:schemeClr val="tx1"/>
              </a:solidFill>
              <a:effectLst/>
              <a:latin typeface="Arial Narrow" panose="020B0606020202030204" pitchFamily="34" charset="0"/>
              <a:ea typeface="宋体" panose="02010600030101010101" pitchFamily="2" charset="-122"/>
            </a:endParaRPr>
          </a:p>
        </p:txBody>
      </p:sp>
      <p:sp>
        <p:nvSpPr>
          <p:cNvPr id="18" name="Rectangle 6"/>
          <p:cNvSpPr>
            <a:spLocks noChangeArrowheads="1"/>
          </p:cNvSpPr>
          <p:nvPr/>
        </p:nvSpPr>
        <p:spPr bwMode="auto">
          <a:xfrm>
            <a:off x="34317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2.</a:t>
            </a:r>
            <a:r>
              <a:rPr lang="zh-CN" altLang="en-US" sz="2400" dirty="0" smtClean="0">
                <a:latin typeface="仿宋" panose="02010609060101010101" pitchFamily="49" charset="-122"/>
                <a:ea typeface="仿宋" panose="02010609060101010101" pitchFamily="49" charset="-122"/>
              </a:rPr>
              <a:t>逻辑门控</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锁存器</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273384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2552"/>
                                        </p:tgtEl>
                                        <p:attrNameLst>
                                          <p:attrName>style.visibility</p:attrName>
                                        </p:attrNameLst>
                                      </p:cBhvr>
                                      <p:to>
                                        <p:strVal val="visible"/>
                                      </p:to>
                                    </p:set>
                                    <p:animEffect transition="in" filter="wipe(left)">
                                      <p:cBhvr>
                                        <p:cTn id="7" dur="500"/>
                                        <p:tgtEl>
                                          <p:spTgt spid="4925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3461368" y="1201363"/>
            <a:ext cx="16450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八</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锁存器</a:t>
            </a:r>
          </a:p>
        </p:txBody>
      </p:sp>
      <p:graphicFrame>
        <p:nvGraphicFramePr>
          <p:cNvPr id="421896" name="Object 8"/>
          <p:cNvGraphicFramePr>
            <a:graphicFrameLocks noChangeAspect="1"/>
          </p:cNvGraphicFramePr>
          <p:nvPr/>
        </p:nvGraphicFramePr>
        <p:xfrm>
          <a:off x="1835150" y="1700213"/>
          <a:ext cx="4897438" cy="4491037"/>
        </p:xfrm>
        <a:graphic>
          <a:graphicData uri="http://schemas.openxmlformats.org/presentationml/2006/ole">
            <mc:AlternateContent xmlns:mc="http://schemas.openxmlformats.org/markup-compatibility/2006">
              <mc:Choice xmlns:v="urn:schemas-microsoft-com:vml" Requires="v">
                <p:oleObj spid="_x0000_s653329" name="图片" r:id="rId3" imgW="2754912" imgH="2530401" progId="Word.Picture.8">
                  <p:embed/>
                </p:oleObj>
              </mc:Choice>
              <mc:Fallback>
                <p:oleObj name="图片" r:id="rId3" imgW="2754912" imgH="253040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700213"/>
                        <a:ext cx="4897438" cy="4491037"/>
                      </a:xfrm>
                      <a:prstGeom prst="rect">
                        <a:avLst/>
                      </a:prstGeom>
                      <a:solidFill>
                        <a:schemeClr val="bg1"/>
                      </a:solidFill>
                    </p:spPr>
                  </p:pic>
                </p:oleObj>
              </mc:Fallback>
            </mc:AlternateContent>
          </a:graphicData>
        </a:graphic>
      </p:graphicFrame>
      <p:sp>
        <p:nvSpPr>
          <p:cNvPr id="5" name="Rectangle 29"/>
          <p:cNvSpPr>
            <a:spLocks noChangeArrowheads="1"/>
          </p:cNvSpPr>
          <p:nvPr/>
        </p:nvSpPr>
        <p:spPr bwMode="auto">
          <a:xfrm>
            <a:off x="34506" y="566739"/>
            <a:ext cx="411839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5.3.2 </a:t>
            </a:r>
            <a:r>
              <a:rPr kumimoji="1" lang="zh-CN" altLang="en-US" sz="2400" dirty="0" smtClean="0">
                <a:solidFill>
                  <a:srgbClr val="CC0000"/>
                </a:solidFill>
                <a:ea typeface="楷体_GB2312" pitchFamily="49" charset="-122"/>
              </a:rPr>
              <a:t>典型的</a:t>
            </a:r>
            <a:r>
              <a:rPr kumimoji="1" lang="en-US" altLang="zh-CN" sz="2400" dirty="0" smtClean="0">
                <a:solidFill>
                  <a:srgbClr val="CC0000"/>
                </a:solidFill>
                <a:ea typeface="楷体_GB2312" pitchFamily="49" charset="-122"/>
              </a:rPr>
              <a:t>D</a:t>
            </a:r>
            <a:r>
              <a:rPr kumimoji="1" lang="zh-CN" altLang="en-US" sz="2400" dirty="0" smtClean="0">
                <a:solidFill>
                  <a:srgbClr val="CC0000"/>
                </a:solidFill>
                <a:ea typeface="楷体_GB2312" pitchFamily="49" charset="-122"/>
              </a:rPr>
              <a:t>锁存器集成电路</a:t>
            </a:r>
            <a:endParaRPr kumimoji="1" lang="zh-CN" altLang="en-US" sz="2400" dirty="0">
              <a:solidFill>
                <a:srgbClr val="CC0000"/>
              </a:solidFill>
              <a:latin typeface="楷体_GB2312" pitchFamily="49" charset="-122"/>
              <a:ea typeface="楷体_GB2312" pitchFamily="49" charset="-122"/>
            </a:endParaRPr>
          </a:p>
        </p:txBody>
      </p:sp>
      <p:sp>
        <p:nvSpPr>
          <p:cNvPr id="6"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5.3  D</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7"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1.74HC/HCT373</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0921804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193675" y="1351991"/>
            <a:ext cx="55086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50000"/>
              </a:lnSpc>
            </a:pPr>
            <a:r>
              <a:rPr lang="en-US" altLang="zh-CN" sz="2400" dirty="0">
                <a:solidFill>
                  <a:srgbClr val="000066"/>
                </a:solidFill>
                <a:latin typeface="Times New Roman" panose="02020603050405020304" pitchFamily="18" charset="0"/>
                <a:ea typeface="仿宋" panose="02010609060101010101" pitchFamily="49" charset="-122"/>
                <a:cs typeface="Times New Roman" panose="02020603050405020304" pitchFamily="18" charset="0"/>
              </a:rPr>
              <a:t>1</a:t>
            </a:r>
            <a:r>
              <a:rPr lang="en-US" altLang="zh-CN" sz="2400" dirty="0" smtClean="0">
                <a:solidFill>
                  <a:srgbClr val="000066"/>
                </a:solidFill>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dirty="0" smtClean="0">
                <a:solidFill>
                  <a:srgbClr val="000066"/>
                </a:solidFill>
                <a:latin typeface="Times New Roman" panose="02020603050405020304" pitchFamily="18" charset="0"/>
                <a:ea typeface="仿宋" panose="02010609060101010101" pitchFamily="49" charset="-122"/>
                <a:cs typeface="Times New Roman" panose="02020603050405020304" pitchFamily="18" charset="0"/>
              </a:rPr>
              <a:t>时序</a:t>
            </a:r>
            <a:r>
              <a:rPr lang="zh-CN" altLang="en-US" sz="2400" dirty="0">
                <a:solidFill>
                  <a:srgbClr val="000066"/>
                </a:solidFill>
                <a:latin typeface="Times New Roman" panose="02020603050405020304" pitchFamily="18" charset="0"/>
                <a:ea typeface="仿宋" panose="02010609060101010101" pitchFamily="49" charset="-122"/>
                <a:cs typeface="Times New Roman" panose="02020603050405020304" pitchFamily="18" charset="0"/>
              </a:rPr>
              <a:t>逻辑电路与锁存器、触发器：</a:t>
            </a:r>
          </a:p>
        </p:txBody>
      </p:sp>
      <p:sp>
        <p:nvSpPr>
          <p:cNvPr id="395267" name="Rectangle 3"/>
          <p:cNvSpPr>
            <a:spLocks noChangeArrowheads="1"/>
          </p:cNvSpPr>
          <p:nvPr/>
        </p:nvSpPr>
        <p:spPr bwMode="auto">
          <a:xfrm>
            <a:off x="250825" y="2139500"/>
            <a:ext cx="23304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50000"/>
              </a:lnSpc>
            </a:pPr>
            <a:r>
              <a:rPr lang="en-US" altLang="zh-CN" sz="2400" dirty="0">
                <a:solidFill>
                  <a:srgbClr val="000066"/>
                </a:solidFill>
                <a:latin typeface="楷体_GB2312" pitchFamily="49" charset="-122"/>
                <a:ea typeface="楷体_GB2312" pitchFamily="49" charset="-122"/>
              </a:rPr>
              <a:t> </a:t>
            </a:r>
            <a:r>
              <a:rPr lang="zh-CN" altLang="en-US" sz="2400" dirty="0">
                <a:solidFill>
                  <a:schemeClr val="accent2"/>
                </a:solidFill>
                <a:latin typeface="楷体_GB2312" pitchFamily="49" charset="-122"/>
                <a:ea typeface="楷体_GB2312" pitchFamily="49" charset="-122"/>
              </a:rPr>
              <a:t>时序逻辑电路</a:t>
            </a:r>
            <a:r>
              <a:rPr lang="en-US" altLang="zh-CN" sz="2400" dirty="0">
                <a:solidFill>
                  <a:schemeClr val="accent2"/>
                </a:solidFill>
                <a:latin typeface="楷体_GB2312" pitchFamily="49" charset="-122"/>
                <a:ea typeface="楷体_GB2312" pitchFamily="49" charset="-122"/>
              </a:rPr>
              <a:t>:</a:t>
            </a:r>
          </a:p>
        </p:txBody>
      </p:sp>
      <p:sp>
        <p:nvSpPr>
          <p:cNvPr id="395268" name="Rectangle 4"/>
          <p:cNvSpPr>
            <a:spLocks noChangeArrowheads="1"/>
          </p:cNvSpPr>
          <p:nvPr/>
        </p:nvSpPr>
        <p:spPr bwMode="auto">
          <a:xfrm>
            <a:off x="827088" y="476250"/>
            <a:ext cx="2120900" cy="57943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accent2"/>
                </a:solidFill>
                <a:latin typeface="楷体_GB2312" pitchFamily="49" charset="-122"/>
                <a:ea typeface="楷体_GB2312" pitchFamily="49" charset="-122"/>
              </a:rPr>
              <a:t>概述</a:t>
            </a:r>
            <a:endParaRPr lang="en-GB" altLang="zh-CN" sz="3200" dirty="0">
              <a:solidFill>
                <a:schemeClr val="accent2"/>
              </a:solidFill>
              <a:latin typeface="楷体_GB2312" pitchFamily="49" charset="-122"/>
              <a:ea typeface="楷体_GB2312" pitchFamily="49" charset="-122"/>
            </a:endParaRPr>
          </a:p>
        </p:txBody>
      </p:sp>
      <p:sp>
        <p:nvSpPr>
          <p:cNvPr id="395269" name="Rectangle 5"/>
          <p:cNvSpPr>
            <a:spLocks noChangeArrowheads="1"/>
          </p:cNvSpPr>
          <p:nvPr/>
        </p:nvSpPr>
        <p:spPr bwMode="auto">
          <a:xfrm>
            <a:off x="466726" y="5300663"/>
            <a:ext cx="74523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dirty="0">
                <a:solidFill>
                  <a:schemeClr val="accent2"/>
                </a:solidFill>
                <a:latin typeface="楷体_GB2312" pitchFamily="49" charset="-122"/>
                <a:ea typeface="楷体_GB2312" pitchFamily="49" charset="-122"/>
              </a:rPr>
              <a:t>锁存器和触发器</a:t>
            </a:r>
            <a:r>
              <a:rPr lang="zh-CN" altLang="en-US" sz="2400" dirty="0">
                <a:solidFill>
                  <a:srgbClr val="000066"/>
                </a:solidFill>
                <a:latin typeface="楷体_GB2312" pitchFamily="49" charset="-122"/>
                <a:ea typeface="楷体_GB2312" pitchFamily="49" charset="-122"/>
              </a:rPr>
              <a:t>是构成时序逻辑电路的基本逻辑</a:t>
            </a:r>
            <a:r>
              <a:rPr lang="zh-CN" altLang="en-US" sz="2400" dirty="0" smtClean="0">
                <a:solidFill>
                  <a:srgbClr val="000066"/>
                </a:solidFill>
                <a:latin typeface="楷体_GB2312" pitchFamily="49" charset="-122"/>
                <a:ea typeface="楷体_GB2312" pitchFamily="49" charset="-122"/>
              </a:rPr>
              <a:t>单元</a:t>
            </a:r>
            <a:endParaRPr lang="en-GB" altLang="zh-CN" sz="2400" dirty="0">
              <a:solidFill>
                <a:srgbClr val="000066"/>
              </a:solidFill>
              <a:latin typeface="楷体_GB2312" pitchFamily="49" charset="-122"/>
              <a:ea typeface="楷体_GB2312" pitchFamily="49" charset="-122"/>
            </a:endParaRPr>
          </a:p>
        </p:txBody>
      </p:sp>
      <p:sp>
        <p:nvSpPr>
          <p:cNvPr id="395270" name="Rectangle 6"/>
          <p:cNvSpPr>
            <a:spLocks noChangeArrowheads="1"/>
          </p:cNvSpPr>
          <p:nvPr/>
        </p:nvSpPr>
        <p:spPr bwMode="auto">
          <a:xfrm>
            <a:off x="250825" y="4405622"/>
            <a:ext cx="8385629" cy="55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50000"/>
              </a:lnSpc>
            </a:pPr>
            <a:r>
              <a:rPr lang="en-US" altLang="zh-CN" sz="2400" dirty="0">
                <a:solidFill>
                  <a:srgbClr val="000066"/>
                </a:solidFill>
                <a:latin typeface="楷体_GB2312" pitchFamily="49" charset="-122"/>
                <a:ea typeface="楷体_GB2312" pitchFamily="49" charset="-122"/>
              </a:rPr>
              <a:t> </a:t>
            </a:r>
            <a:r>
              <a:rPr lang="zh-CN" altLang="en-US" sz="2400" dirty="0">
                <a:solidFill>
                  <a:srgbClr val="000066"/>
                </a:solidFill>
                <a:latin typeface="楷体_GB2312" pitchFamily="49" charset="-122"/>
                <a:ea typeface="楷体_GB2312" pitchFamily="49" charset="-122"/>
              </a:rPr>
              <a:t>结构特征</a:t>
            </a:r>
            <a:r>
              <a:rPr lang="en-US" altLang="zh-CN" sz="2400" dirty="0">
                <a:solidFill>
                  <a:srgbClr val="000066"/>
                </a:solidFill>
                <a:latin typeface="楷体_GB2312" pitchFamily="49" charset="-122"/>
                <a:ea typeface="楷体_GB2312" pitchFamily="49" charset="-122"/>
              </a:rPr>
              <a:t>:</a:t>
            </a:r>
            <a:r>
              <a:rPr lang="zh-CN" altLang="en-US" sz="2400" dirty="0">
                <a:solidFill>
                  <a:srgbClr val="000066"/>
                </a:solidFill>
                <a:latin typeface="楷体_GB2312" pitchFamily="49" charset="-122"/>
                <a:ea typeface="楷体_GB2312" pitchFamily="49" charset="-122"/>
              </a:rPr>
              <a:t>由组合逻辑电路和存储电路组成</a:t>
            </a:r>
            <a:r>
              <a:rPr lang="en-US" altLang="zh-CN" sz="2400" dirty="0">
                <a:solidFill>
                  <a:srgbClr val="000066"/>
                </a:solidFill>
                <a:latin typeface="楷体_GB2312" pitchFamily="49" charset="-122"/>
                <a:ea typeface="楷体_GB2312" pitchFamily="49" charset="-122"/>
              </a:rPr>
              <a:t>,</a:t>
            </a:r>
            <a:r>
              <a:rPr lang="zh-CN" altLang="en-US" sz="2400" dirty="0">
                <a:solidFill>
                  <a:srgbClr val="000066"/>
                </a:solidFill>
                <a:latin typeface="楷体_GB2312" pitchFamily="49" charset="-122"/>
                <a:ea typeface="楷体_GB2312" pitchFamily="49" charset="-122"/>
              </a:rPr>
              <a:t>电路中存在</a:t>
            </a:r>
            <a:r>
              <a:rPr lang="zh-CN" altLang="en-US" sz="2400" dirty="0" smtClean="0">
                <a:solidFill>
                  <a:srgbClr val="000066"/>
                </a:solidFill>
                <a:latin typeface="楷体_GB2312" pitchFamily="49" charset="-122"/>
                <a:ea typeface="楷体_GB2312" pitchFamily="49" charset="-122"/>
              </a:rPr>
              <a:t>反馈</a:t>
            </a:r>
            <a:endParaRPr lang="zh-CN" altLang="en-US" sz="2400" dirty="0">
              <a:solidFill>
                <a:srgbClr val="000066"/>
              </a:solidFill>
              <a:latin typeface="楷体_GB2312" pitchFamily="49" charset="-122"/>
              <a:ea typeface="楷体_GB2312" pitchFamily="49" charset="-122"/>
            </a:endParaRPr>
          </a:p>
        </p:txBody>
      </p:sp>
      <p:sp>
        <p:nvSpPr>
          <p:cNvPr id="395271" name="Rectangle 7"/>
          <p:cNvSpPr>
            <a:spLocks noChangeArrowheads="1"/>
          </p:cNvSpPr>
          <p:nvPr/>
        </p:nvSpPr>
        <p:spPr bwMode="auto">
          <a:xfrm>
            <a:off x="395288" y="2726409"/>
            <a:ext cx="8569325" cy="143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200000"/>
              </a:lnSpc>
            </a:pPr>
            <a:r>
              <a:rPr lang="zh-CN" altLang="en-US" sz="2400" dirty="0">
                <a:solidFill>
                  <a:srgbClr val="000066"/>
                </a:solidFill>
                <a:latin typeface="Verdana" panose="020B0604030504040204" pitchFamily="34" charset="0"/>
                <a:ea typeface="楷体_GB2312" pitchFamily="49" charset="-122"/>
              </a:rPr>
              <a:t>工作特征：</a:t>
            </a:r>
            <a:r>
              <a:rPr lang="zh-CN" altLang="en-US" sz="2400" dirty="0">
                <a:solidFill>
                  <a:srgbClr val="000066"/>
                </a:solidFill>
                <a:latin typeface="楷体_GB2312" pitchFamily="49" charset="-122"/>
                <a:ea typeface="楷体_GB2312" pitchFamily="49" charset="-122"/>
              </a:rPr>
              <a:t>时序逻辑电路的工作特点是任意时刻的输出状态不仅与该当前的输入信号有关，而且与此前电路的状态</a:t>
            </a:r>
            <a:r>
              <a:rPr lang="zh-CN" altLang="en-US" sz="2400" dirty="0" smtClean="0">
                <a:solidFill>
                  <a:srgbClr val="000066"/>
                </a:solidFill>
                <a:latin typeface="楷体_GB2312" pitchFamily="49" charset="-122"/>
                <a:ea typeface="楷体_GB2312" pitchFamily="49" charset="-122"/>
              </a:rPr>
              <a:t>有关</a:t>
            </a:r>
            <a:endParaRPr lang="zh-CN" altLang="en-US" sz="2400" dirty="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strips(downRight)">
                                      <p:cBhvr>
                                        <p:cTn id="7" dur="500"/>
                                        <p:tgtEl>
                                          <p:spTgt spid="395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5267"/>
                                        </p:tgtEl>
                                        <p:attrNameLst>
                                          <p:attrName>style.visibility</p:attrName>
                                        </p:attrNameLst>
                                      </p:cBhvr>
                                      <p:to>
                                        <p:strVal val="visible"/>
                                      </p:to>
                                    </p:set>
                                    <p:animEffect transition="in" filter="strips(downRight)">
                                      <p:cBhvr>
                                        <p:cTn id="12" dur="500"/>
                                        <p:tgtEl>
                                          <p:spTgt spid="395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5271"/>
                                        </p:tgtEl>
                                        <p:attrNameLst>
                                          <p:attrName>style.visibility</p:attrName>
                                        </p:attrNameLst>
                                      </p:cBhvr>
                                      <p:to>
                                        <p:strVal val="visible"/>
                                      </p:to>
                                    </p:set>
                                    <p:animEffect transition="in" filter="strips(downRight)">
                                      <p:cBhvr>
                                        <p:cTn id="17" dur="500"/>
                                        <p:tgtEl>
                                          <p:spTgt spid="395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5270"/>
                                        </p:tgtEl>
                                        <p:attrNameLst>
                                          <p:attrName>style.visibility</p:attrName>
                                        </p:attrNameLst>
                                      </p:cBhvr>
                                      <p:to>
                                        <p:strVal val="visible"/>
                                      </p:to>
                                    </p:set>
                                    <p:animEffect transition="in" filter="strips(downRight)">
                                      <p:cBhvr>
                                        <p:cTn id="22" dur="500"/>
                                        <p:tgtEl>
                                          <p:spTgt spid="395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5269"/>
                                        </p:tgtEl>
                                        <p:attrNameLst>
                                          <p:attrName>style.visibility</p:attrName>
                                        </p:attrNameLst>
                                      </p:cBhvr>
                                      <p:to>
                                        <p:strVal val="visible"/>
                                      </p:to>
                                    </p:set>
                                    <p:animEffect transition="in" filter="strips(downRight)">
                                      <p:cBhvr>
                                        <p:cTn id="27" dur="500"/>
                                        <p:tgtEl>
                                          <p:spTgt spid="39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utoUpdateAnimBg="0"/>
      <p:bldP spid="395267" grpId="0" autoUpdateAnimBg="0"/>
      <p:bldP spid="395269" grpId="0"/>
      <p:bldP spid="395270" grpId="0" autoUpdateAnimBg="0"/>
      <p:bldP spid="39527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2725781" y="971551"/>
            <a:ext cx="3405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rgbClr val="0000FF"/>
                </a:solidFill>
                <a:ea typeface="楷体_GB2312" pitchFamily="49" charset="-122"/>
                <a:cs typeface="Times New Roman" panose="02020603050405020304" pitchFamily="18" charset="0"/>
              </a:rPr>
              <a:t>74HC/HCT373</a:t>
            </a:r>
            <a:r>
              <a:rPr kumimoji="0" lang="zh-CN" altLang="en-US" dirty="0">
                <a:solidFill>
                  <a:srgbClr val="0000FF"/>
                </a:solidFill>
                <a:ea typeface="楷体_GB2312" pitchFamily="49" charset="-122"/>
                <a:cs typeface="Times New Roman" panose="02020603050405020304" pitchFamily="18" charset="0"/>
              </a:rPr>
              <a:t>的功能</a:t>
            </a:r>
            <a:r>
              <a:rPr kumimoji="0" lang="zh-CN" altLang="en-US" dirty="0" smtClean="0">
                <a:solidFill>
                  <a:srgbClr val="0000FF"/>
                </a:solidFill>
                <a:ea typeface="楷体_GB2312" pitchFamily="49" charset="-122"/>
                <a:cs typeface="Times New Roman" panose="02020603050405020304" pitchFamily="18" charset="0"/>
              </a:rPr>
              <a:t>表</a:t>
            </a:r>
            <a:endParaRPr kumimoji="0" lang="en-US" altLang="zh-CN" dirty="0">
              <a:solidFill>
                <a:srgbClr val="0000FF"/>
              </a:solidFill>
              <a:ea typeface="楷体_GB2312" pitchFamily="49" charset="-122"/>
              <a:cs typeface="Times New Roman" panose="02020603050405020304" pitchFamily="18" charset="0"/>
            </a:endParaRPr>
          </a:p>
        </p:txBody>
      </p:sp>
      <p:sp>
        <p:nvSpPr>
          <p:cNvPr id="422915" name="Rectangle 3"/>
          <p:cNvSpPr>
            <a:spLocks noChangeArrowheads="1"/>
          </p:cNvSpPr>
          <p:nvPr/>
        </p:nvSpPr>
        <p:spPr bwMode="auto">
          <a:xfrm>
            <a:off x="1408113" y="981075"/>
            <a:ext cx="365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2916" name="Object 4"/>
          <p:cNvGraphicFramePr>
            <a:graphicFrameLocks noChangeAspect="1"/>
          </p:cNvGraphicFramePr>
          <p:nvPr>
            <p:extLst>
              <p:ext uri="{D42A27DB-BD31-4B8C-83A1-F6EECF244321}">
                <p14:modId xmlns:p14="http://schemas.microsoft.com/office/powerpoint/2010/main" val="1758049600"/>
              </p:ext>
            </p:extLst>
          </p:nvPr>
        </p:nvGraphicFramePr>
        <p:xfrm>
          <a:off x="2941638" y="1979613"/>
          <a:ext cx="576262" cy="392112"/>
        </p:xfrm>
        <a:graphic>
          <a:graphicData uri="http://schemas.openxmlformats.org/presentationml/2006/ole">
            <mc:AlternateContent xmlns:mc="http://schemas.openxmlformats.org/markup-compatibility/2006">
              <mc:Choice xmlns:v="urn:schemas-microsoft-com:vml" Requires="v">
                <p:oleObj spid="_x0000_s654354" name="公式" r:id="rId3" imgW="253780" imgH="215713" progId="Equation.3">
                  <p:embed/>
                </p:oleObj>
              </mc:Choice>
              <mc:Fallback>
                <p:oleObj name="公式" r:id="rId3" imgW="253780"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1638" y="1979613"/>
                        <a:ext cx="576262"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2990" name="Group 78"/>
          <p:cNvGraphicFramePr>
            <a:graphicFrameLocks noGrp="1"/>
          </p:cNvGraphicFramePr>
          <p:nvPr>
            <p:extLst>
              <p:ext uri="{D42A27DB-BD31-4B8C-83A1-F6EECF244321}">
                <p14:modId xmlns:p14="http://schemas.microsoft.com/office/powerpoint/2010/main" val="3323117646"/>
              </p:ext>
            </p:extLst>
          </p:nvPr>
        </p:nvGraphicFramePr>
        <p:xfrm>
          <a:off x="400050" y="1520825"/>
          <a:ext cx="8208963" cy="3931920"/>
        </p:xfrm>
        <a:graphic>
          <a:graphicData uri="http://schemas.openxmlformats.org/drawingml/2006/table">
            <a:tbl>
              <a:tblPr/>
              <a:tblGrid>
                <a:gridCol w="2284413"/>
                <a:gridCol w="854075"/>
                <a:gridCol w="852487"/>
                <a:gridCol w="854075"/>
                <a:gridCol w="1890713"/>
                <a:gridCol w="1473200"/>
              </a:tblGrid>
              <a:tr h="123825">
                <a:tc rowSpan="2">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400" b="1" i="0" u="none" strike="noStrike" cap="none" normalizeH="0" baseline="0" dirty="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工作模式</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输    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内部锁存器</a:t>
                      </a:r>
                    </a:p>
                    <a:p>
                      <a:pPr marL="0" marR="0" lvl="0" indent="0" algn="ctr" defTabSz="914400" rtl="0" eaLnBrk="0" fontAlgn="base" latinLnBrk="0" hangingPunct="0">
                        <a:lnSpc>
                          <a:spcPct val="100000"/>
                        </a:lnSpc>
                        <a:spcBef>
                          <a:spcPct val="0"/>
                        </a:spcBef>
                        <a:spcAft>
                          <a:spcPct val="0"/>
                        </a:spcAft>
                        <a:buClrTx/>
                        <a:buSzTx/>
                        <a:buFontTx/>
                        <a:buNone/>
                        <a:tabLst>
                          <a:tab pos="5256213" algn="r"/>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状     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输  出</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400" b="1" i="0" u="none" strike="noStrike" cap="none" normalizeH="0" baseline="0" dirty="0" smtClean="0">
                        <a:ln>
                          <a:noFill/>
                        </a:ln>
                        <a:solidFill>
                          <a:srgbClr val="000066"/>
                        </a:solidFill>
                        <a:effectLst/>
                        <a:latin typeface="Times New Roman" panose="02020603050405020304"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  LE</a:t>
                      </a:r>
                      <a:endParaRPr kumimoji="0" lang="en-US" altLang="zh-CN" sz="2400" b="1" i="1" u="none" strike="noStrike" cap="none" normalizeH="0" baseline="0" dirty="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400" b="1" i="1" u="none" strike="noStrike" cap="none" normalizeH="0" baseline="-3000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endPar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400" b="1" i="1" u="none" strike="noStrike" cap="none" normalizeH="0" baseline="-3000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endPar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使能和读锁存器</a:t>
                      </a:r>
                      <a:b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b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（传送模式）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14375">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锁存和读锁存器</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266700" algn="r"/>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5256213" algn="r"/>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锁存和禁止输出</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高阻</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高阻</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2987" name="Rectangle 75"/>
          <p:cNvSpPr>
            <a:spLocks noChangeArrowheads="1"/>
          </p:cNvSpPr>
          <p:nvPr/>
        </p:nvSpPr>
        <p:spPr bwMode="auto">
          <a:xfrm>
            <a:off x="523876" y="5558488"/>
            <a:ext cx="808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L*</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和</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H*</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表示门控电平</a:t>
            </a: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LE</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由高变低之前瞬间</a:t>
            </a:r>
            <a:r>
              <a:rPr lang="en-US" altLang="zh-CN" sz="2400" i="1" dirty="0" err="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i="1" baseline="-30000" dirty="0" err="1">
                <a:solidFill>
                  <a:srgbClr val="000066"/>
                </a:solidFill>
                <a:latin typeface="Times New Roman" panose="02020603050405020304" pitchFamily="18" charset="0"/>
                <a:ea typeface="楷体_GB2312" pitchFamily="49" charset="-122"/>
                <a:cs typeface="Times New Roman" panose="02020603050405020304" pitchFamily="18" charset="0"/>
              </a:rPr>
              <a:t>n</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的逻辑</a:t>
            </a:r>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电平</a:t>
            </a:r>
            <a:endPar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7" name="Rectangle 29"/>
          <p:cNvSpPr>
            <a:spLocks noChangeArrowheads="1"/>
          </p:cNvSpPr>
          <p:nvPr/>
        </p:nvSpPr>
        <p:spPr bwMode="auto">
          <a:xfrm>
            <a:off x="34506" y="566739"/>
            <a:ext cx="411839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5.3.2 </a:t>
            </a:r>
            <a:r>
              <a:rPr kumimoji="1" lang="zh-CN" altLang="en-US" sz="2400" dirty="0" smtClean="0">
                <a:solidFill>
                  <a:srgbClr val="CC0000"/>
                </a:solidFill>
                <a:ea typeface="楷体_GB2312" pitchFamily="49" charset="-122"/>
              </a:rPr>
              <a:t>典型的</a:t>
            </a:r>
            <a:r>
              <a:rPr kumimoji="1" lang="en-US" altLang="zh-CN" sz="2400" dirty="0" smtClean="0">
                <a:solidFill>
                  <a:srgbClr val="CC0000"/>
                </a:solidFill>
                <a:ea typeface="楷体_GB2312" pitchFamily="49" charset="-122"/>
              </a:rPr>
              <a:t>D</a:t>
            </a:r>
            <a:r>
              <a:rPr kumimoji="1" lang="zh-CN" altLang="en-US" sz="2400" dirty="0" smtClean="0">
                <a:solidFill>
                  <a:srgbClr val="CC0000"/>
                </a:solidFill>
                <a:ea typeface="楷体_GB2312" pitchFamily="49" charset="-122"/>
              </a:rPr>
              <a:t>锁存器集成电路</a:t>
            </a:r>
            <a:endParaRPr kumimoji="1" lang="zh-CN" altLang="en-US" sz="2400" dirty="0">
              <a:solidFill>
                <a:srgbClr val="CC0000"/>
              </a:solidFill>
              <a:latin typeface="楷体_GB2312" pitchFamily="49" charset="-122"/>
              <a:ea typeface="楷体_GB2312" pitchFamily="49" charset="-122"/>
            </a:endParaRPr>
          </a:p>
        </p:txBody>
      </p:sp>
      <p:sp>
        <p:nvSpPr>
          <p:cNvPr id="8"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5.3  D</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9"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1.74HC/HCT373</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00359896"/>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8" name="Rectangle 6"/>
          <p:cNvSpPr>
            <a:spLocks noChangeArrowheads="1"/>
          </p:cNvSpPr>
          <p:nvPr/>
        </p:nvSpPr>
        <p:spPr bwMode="auto">
          <a:xfrm>
            <a:off x="1114425" y="1349375"/>
            <a:ext cx="74898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p>
            <a:pPr algn="l"/>
            <a:r>
              <a:rPr lang="en-US" altLang="zh-CN" sz="3600" dirty="0">
                <a:solidFill>
                  <a:schemeClr val="accent2"/>
                </a:solidFill>
                <a:latin typeface="Times New Roman" panose="02020603050405020304" pitchFamily="18" charset="0"/>
                <a:ea typeface="楷体_GB2312" pitchFamily="49" charset="-122"/>
              </a:rPr>
              <a:t>5.4  </a:t>
            </a:r>
            <a:r>
              <a:rPr lang="zh-CN" altLang="en-US" sz="3600" dirty="0">
                <a:solidFill>
                  <a:schemeClr val="accent2"/>
                </a:solidFill>
                <a:latin typeface="Times New Roman" panose="02020603050405020304" pitchFamily="18" charset="0"/>
                <a:ea typeface="楷体_GB2312" pitchFamily="49" charset="-122"/>
              </a:rPr>
              <a:t>触发器的电路结构和工作原理</a:t>
            </a:r>
            <a:endParaRPr lang="zh-CN" altLang="en-US" sz="3600" dirty="0">
              <a:solidFill>
                <a:schemeClr val="accent2"/>
              </a:solidFill>
              <a:latin typeface="Times New Roman" panose="02020603050405020304" pitchFamily="18" charset="0"/>
            </a:endParaRPr>
          </a:p>
        </p:txBody>
      </p:sp>
      <p:sp>
        <p:nvSpPr>
          <p:cNvPr id="484359" name="Rectangle 7"/>
          <p:cNvSpPr>
            <a:spLocks noChangeArrowheads="1"/>
          </p:cNvSpPr>
          <p:nvPr/>
        </p:nvSpPr>
        <p:spPr bwMode="auto">
          <a:xfrm>
            <a:off x="827088" y="2459038"/>
            <a:ext cx="8137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 action="ppaction://noaction"/>
              </a:rPr>
              <a:t>5.4.1  </a:t>
            </a:r>
            <a:r>
              <a:rPr kumimoji="0" lang="zh-CN" altLang="en-US" sz="3200">
                <a:solidFill>
                  <a:srgbClr val="000066"/>
                </a:solidFill>
                <a:ea typeface="楷体_GB2312" pitchFamily="49" charset="-122"/>
                <a:hlinkClick r:id="" action="ppaction://noaction"/>
              </a:rPr>
              <a:t>主从</a:t>
            </a:r>
            <a:r>
              <a:rPr kumimoji="0" lang="en-US" altLang="zh-CN" sz="3200">
                <a:solidFill>
                  <a:srgbClr val="000066"/>
                </a:solidFill>
                <a:ea typeface="楷体_GB2312" pitchFamily="49" charset="-122"/>
                <a:hlinkClick r:id="" action="ppaction://noaction"/>
              </a:rPr>
              <a:t>D</a:t>
            </a:r>
            <a:r>
              <a:rPr kumimoji="0" lang="zh-CN" altLang="en-US" sz="3200">
                <a:solidFill>
                  <a:srgbClr val="000066"/>
                </a:solidFill>
                <a:ea typeface="楷体_GB2312" pitchFamily="49" charset="-122"/>
                <a:hlinkClick r:id="" action="ppaction://noaction"/>
              </a:rPr>
              <a:t>触发器的电路结构和工作原理</a:t>
            </a:r>
            <a:endParaRPr kumimoji="0" lang="zh-CN" altLang="en-US" sz="3200">
              <a:solidFill>
                <a:srgbClr val="000066"/>
              </a:solidFill>
              <a:ea typeface="楷体_GB2312" pitchFamily="49" charset="-122"/>
            </a:endParaRPr>
          </a:p>
        </p:txBody>
      </p:sp>
      <p:sp>
        <p:nvSpPr>
          <p:cNvPr id="484360" name="Rectangle 8"/>
          <p:cNvSpPr>
            <a:spLocks noChangeArrowheads="1"/>
          </p:cNvSpPr>
          <p:nvPr/>
        </p:nvSpPr>
        <p:spPr bwMode="auto">
          <a:xfrm>
            <a:off x="900113" y="3284538"/>
            <a:ext cx="7273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 action="ppaction://noaction"/>
              </a:rPr>
              <a:t>5.4.2  </a:t>
            </a:r>
            <a:r>
              <a:rPr kumimoji="0" lang="zh-CN" altLang="en-US" sz="3200">
                <a:solidFill>
                  <a:srgbClr val="000066"/>
                </a:solidFill>
                <a:ea typeface="楷体_GB2312" pitchFamily="49" charset="-122"/>
                <a:hlinkClick r:id="" action="ppaction://noaction"/>
              </a:rPr>
              <a:t>典型主从</a:t>
            </a:r>
            <a:r>
              <a:rPr kumimoji="0" lang="en-US" altLang="zh-CN" sz="3200">
                <a:solidFill>
                  <a:srgbClr val="000066"/>
                </a:solidFill>
                <a:ea typeface="楷体_GB2312" pitchFamily="49" charset="-122"/>
                <a:hlinkClick r:id="" action="ppaction://noaction"/>
              </a:rPr>
              <a:t>D</a:t>
            </a:r>
            <a:r>
              <a:rPr kumimoji="0" lang="zh-CN" altLang="en-US" sz="3200">
                <a:solidFill>
                  <a:srgbClr val="000066"/>
                </a:solidFill>
                <a:ea typeface="楷体_GB2312" pitchFamily="49" charset="-122"/>
                <a:hlinkClick r:id="" action="ppaction://noaction"/>
              </a:rPr>
              <a:t>触发器集成电路</a:t>
            </a:r>
            <a:endParaRPr kumimoji="0" lang="zh-CN" altLang="en-US" sz="3200">
              <a:solidFill>
                <a:srgbClr val="000066"/>
              </a:solidFill>
              <a:ea typeface="楷体_GB2312" pitchFamily="49" charset="-122"/>
            </a:endParaRPr>
          </a:p>
        </p:txBody>
      </p:sp>
      <p:sp>
        <p:nvSpPr>
          <p:cNvPr id="484363" name="Rectangle 11">
            <a:hlinkClick r:id="" action="ppaction://noaction"/>
          </p:cNvPr>
          <p:cNvSpPr>
            <a:spLocks noChangeArrowheads="1"/>
          </p:cNvSpPr>
          <p:nvPr/>
        </p:nvSpPr>
        <p:spPr bwMode="auto">
          <a:xfrm>
            <a:off x="900113" y="5013325"/>
            <a:ext cx="6480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 action="ppaction://noaction"/>
              </a:rPr>
              <a:t>5.4.4  </a:t>
            </a:r>
            <a:r>
              <a:rPr kumimoji="0" lang="zh-CN" altLang="en-US" sz="3200">
                <a:solidFill>
                  <a:srgbClr val="000066"/>
                </a:solidFill>
                <a:ea typeface="楷体_GB2312" pitchFamily="49" charset="-122"/>
                <a:hlinkClick r:id="" action="ppaction://noaction"/>
              </a:rPr>
              <a:t>其他电路结构的触发器</a:t>
            </a:r>
            <a:endParaRPr kumimoji="0" lang="zh-CN" altLang="en-US" sz="3200">
              <a:solidFill>
                <a:srgbClr val="000066"/>
              </a:solidFill>
              <a:ea typeface="楷体_GB2312" pitchFamily="49" charset="-122"/>
            </a:endParaRPr>
          </a:p>
        </p:txBody>
      </p:sp>
      <p:sp>
        <p:nvSpPr>
          <p:cNvPr id="484367" name="Rectangle 15"/>
          <p:cNvSpPr>
            <a:spLocks noChangeArrowheads="1"/>
          </p:cNvSpPr>
          <p:nvPr/>
        </p:nvSpPr>
        <p:spPr bwMode="auto">
          <a:xfrm>
            <a:off x="827088" y="4149725"/>
            <a:ext cx="7273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 action="ppaction://noaction"/>
              </a:rPr>
              <a:t>5.4.3  </a:t>
            </a:r>
            <a:r>
              <a:rPr kumimoji="0" lang="zh-CN" altLang="en-US" sz="3200">
                <a:solidFill>
                  <a:srgbClr val="000066"/>
                </a:solidFill>
                <a:ea typeface="楷体_GB2312" pitchFamily="49" charset="-122"/>
                <a:hlinkClick r:id="" action="ppaction://noaction"/>
              </a:rPr>
              <a:t>主从</a:t>
            </a:r>
            <a:r>
              <a:rPr kumimoji="0" lang="en-US" altLang="zh-CN" sz="3200">
                <a:solidFill>
                  <a:srgbClr val="000066"/>
                </a:solidFill>
                <a:ea typeface="楷体_GB2312" pitchFamily="49" charset="-122"/>
                <a:hlinkClick r:id="" action="ppaction://noaction"/>
              </a:rPr>
              <a:t>D</a:t>
            </a:r>
            <a:r>
              <a:rPr kumimoji="0" lang="zh-CN" altLang="en-US" sz="3200">
                <a:solidFill>
                  <a:srgbClr val="000066"/>
                </a:solidFill>
                <a:ea typeface="楷体_GB2312" pitchFamily="49" charset="-122"/>
                <a:hlinkClick r:id="" action="ppaction://noaction"/>
              </a:rPr>
              <a:t>触发器的动态特性</a:t>
            </a:r>
            <a:endParaRPr kumimoji="0" lang="zh-CN" altLang="en-US" sz="3200">
              <a:solidFill>
                <a:srgbClr val="000066"/>
              </a:solidFill>
              <a:ea typeface="楷体_GB2312" pitchFamily="49" charset="-122"/>
            </a:endParaRPr>
          </a:p>
        </p:txBody>
      </p:sp>
    </p:spTree>
    <p:extLst>
      <p:ext uri="{BB962C8B-B14F-4D97-AF65-F5344CB8AC3E}">
        <p14:creationId xmlns:p14="http://schemas.microsoft.com/office/powerpoint/2010/main" val="428669863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1218" name="Object 2"/>
          <p:cNvGraphicFramePr>
            <a:graphicFrameLocks noChangeAspect="1"/>
          </p:cNvGraphicFramePr>
          <p:nvPr/>
        </p:nvGraphicFramePr>
        <p:xfrm>
          <a:off x="4533900" y="1776413"/>
          <a:ext cx="4286250" cy="625475"/>
        </p:xfrm>
        <a:graphic>
          <a:graphicData uri="http://schemas.openxmlformats.org/presentationml/2006/ole">
            <mc:AlternateContent xmlns:mc="http://schemas.openxmlformats.org/markup-compatibility/2006">
              <mc:Choice xmlns:v="urn:schemas-microsoft-com:vml" Requires="v">
                <p:oleObj spid="_x0000_s521304" name="图片" r:id="rId3" imgW="1647720" imgH="237960" progId="Word.Picture.8">
                  <p:embed/>
                </p:oleObj>
              </mc:Choice>
              <mc:Fallback>
                <p:oleObj name="图片" r:id="rId3" imgW="1647720" imgH="2379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776413"/>
                        <a:ext cx="428625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20" name="Rectangle 4"/>
          <p:cNvSpPr>
            <a:spLocks noChangeArrowheads="1"/>
          </p:cNvSpPr>
          <p:nvPr/>
        </p:nvSpPr>
        <p:spPr bwMode="auto">
          <a:xfrm>
            <a:off x="501650" y="1557338"/>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smtClean="0">
                <a:solidFill>
                  <a:srgbClr val="0000FF"/>
                </a:solidFill>
                <a:latin typeface="Times New Roman" panose="02020603050405020304" pitchFamily="18" charset="0"/>
                <a:ea typeface="楷体_GB2312" pitchFamily="49" charset="-122"/>
              </a:rPr>
              <a:t> </a:t>
            </a:r>
            <a:r>
              <a:rPr lang="zh-CN" altLang="en-US" sz="2400" dirty="0" smtClean="0">
                <a:solidFill>
                  <a:srgbClr val="0000FF"/>
                </a:solidFill>
                <a:latin typeface="Tahoma" panose="020B0604030504040204" pitchFamily="34" charset="0"/>
                <a:ea typeface="楷体_GB2312" pitchFamily="49" charset="-122"/>
              </a:rPr>
              <a:t>锁存器</a:t>
            </a:r>
            <a:r>
              <a:rPr lang="zh-CN" altLang="en-US" sz="2400" dirty="0">
                <a:solidFill>
                  <a:srgbClr val="0000FF"/>
                </a:solidFill>
                <a:latin typeface="Tahoma" panose="020B0604030504040204" pitchFamily="34" charset="0"/>
                <a:ea typeface="楷体_GB2312" pitchFamily="49" charset="-122"/>
              </a:rPr>
              <a:t>与触发器</a:t>
            </a:r>
          </a:p>
        </p:txBody>
      </p:sp>
      <p:graphicFrame>
        <p:nvGraphicFramePr>
          <p:cNvPr id="521221" name="Object 5"/>
          <p:cNvGraphicFramePr>
            <a:graphicFrameLocks noChangeAspect="1"/>
          </p:cNvGraphicFramePr>
          <p:nvPr/>
        </p:nvGraphicFramePr>
        <p:xfrm>
          <a:off x="4716463" y="3460750"/>
          <a:ext cx="4248150" cy="1949450"/>
        </p:xfrm>
        <a:graphic>
          <a:graphicData uri="http://schemas.openxmlformats.org/presentationml/2006/ole">
            <mc:AlternateContent xmlns:mc="http://schemas.openxmlformats.org/markup-compatibility/2006">
              <mc:Choice xmlns:v="urn:schemas-microsoft-com:vml" Requires="v">
                <p:oleObj spid="_x0000_s521305" name="图片" r:id="rId5" imgW="1647720" imgH="752400" progId="Word.Picture.8">
                  <p:embed/>
                </p:oleObj>
              </mc:Choice>
              <mc:Fallback>
                <p:oleObj name="图片" r:id="rId5" imgW="1647720" imgH="752400"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460750"/>
                        <a:ext cx="4248150" cy="1949450"/>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22" name="Rectangle 6"/>
          <p:cNvSpPr>
            <a:spLocks noChangeArrowheads="1"/>
          </p:cNvSpPr>
          <p:nvPr/>
        </p:nvSpPr>
        <p:spPr bwMode="auto">
          <a:xfrm>
            <a:off x="323850" y="2247900"/>
            <a:ext cx="40687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锁存器在</a:t>
            </a: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E</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的高</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低</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电平期间对信号敏感</a:t>
            </a:r>
          </a:p>
        </p:txBody>
      </p:sp>
      <p:sp>
        <p:nvSpPr>
          <p:cNvPr id="521223" name="Rectangle 7"/>
          <p:cNvSpPr>
            <a:spLocks noChangeArrowheads="1"/>
          </p:cNvSpPr>
          <p:nvPr/>
        </p:nvSpPr>
        <p:spPr bwMode="auto">
          <a:xfrm>
            <a:off x="287338" y="3646488"/>
            <a:ext cx="3997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触发器在</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的上升沿</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下降沿</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对信号敏感</a:t>
            </a:r>
          </a:p>
        </p:txBody>
      </p:sp>
      <p:sp>
        <p:nvSpPr>
          <p:cNvPr id="521224" name="Rectangle 8"/>
          <p:cNvSpPr>
            <a:spLocks noChangeArrowheads="1"/>
          </p:cNvSpPr>
          <p:nvPr/>
        </p:nvSpPr>
        <p:spPr bwMode="auto">
          <a:xfrm>
            <a:off x="287338" y="4762500"/>
            <a:ext cx="44656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在</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Verilog HDL</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中对锁存器与</a:t>
            </a:r>
          </a:p>
          <a:p>
            <a:pPr algn="l"/>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触发器的描述语句是不同的</a:t>
            </a:r>
          </a:p>
        </p:txBody>
      </p:sp>
      <p:graphicFrame>
        <p:nvGraphicFramePr>
          <p:cNvPr id="521225" name="Object 9"/>
          <p:cNvGraphicFramePr>
            <a:graphicFrameLocks noChangeAspect="1"/>
          </p:cNvGraphicFramePr>
          <p:nvPr/>
        </p:nvGraphicFramePr>
        <p:xfrm>
          <a:off x="4572000" y="2422525"/>
          <a:ext cx="4284663" cy="625475"/>
        </p:xfrm>
        <a:graphic>
          <a:graphicData uri="http://schemas.openxmlformats.org/presentationml/2006/ole">
            <mc:AlternateContent xmlns:mc="http://schemas.openxmlformats.org/markup-compatibility/2006">
              <mc:Choice xmlns:v="urn:schemas-microsoft-com:vml" Requires="v">
                <p:oleObj spid="_x0000_s521306" name="图片" r:id="rId7" imgW="1647720" imgH="237960" progId="Word.Picture.8">
                  <p:embed/>
                </p:oleObj>
              </mc:Choice>
              <mc:Fallback>
                <p:oleObj name="图片" r:id="rId7" imgW="1647720" imgH="237960" progId="Word.Picture.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422525"/>
                        <a:ext cx="4284663"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a:spLocks noChangeArrowheads="1"/>
          </p:cNvSpPr>
          <p:nvPr/>
        </p:nvSpPr>
        <p:spPr bwMode="auto">
          <a:xfrm>
            <a:off x="1408113" y="981075"/>
            <a:ext cx="365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1222"/>
                                        </p:tgtEl>
                                        <p:attrNameLst>
                                          <p:attrName>style.visibility</p:attrName>
                                        </p:attrNameLst>
                                      </p:cBhvr>
                                      <p:to>
                                        <p:strVal val="visible"/>
                                      </p:to>
                                    </p:set>
                                    <p:animEffect transition="in" filter="strips(downRight)">
                                      <p:cBhvr>
                                        <p:cTn id="7" dur="500"/>
                                        <p:tgtEl>
                                          <p:spTgt spid="521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1218"/>
                                        </p:tgtEl>
                                        <p:attrNameLst>
                                          <p:attrName>style.visibility</p:attrName>
                                        </p:attrNameLst>
                                      </p:cBhvr>
                                      <p:to>
                                        <p:strVal val="visible"/>
                                      </p:to>
                                    </p:set>
                                    <p:animEffect transition="in" filter="wipe(left)">
                                      <p:cBhvr>
                                        <p:cTn id="12" dur="500"/>
                                        <p:tgtEl>
                                          <p:spTgt spid="521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1225"/>
                                        </p:tgtEl>
                                        <p:attrNameLst>
                                          <p:attrName>style.visibility</p:attrName>
                                        </p:attrNameLst>
                                      </p:cBhvr>
                                      <p:to>
                                        <p:strVal val="visible"/>
                                      </p:to>
                                    </p:set>
                                    <p:animEffect transition="in" filter="wipe(left)">
                                      <p:cBhvr>
                                        <p:cTn id="17" dur="500"/>
                                        <p:tgtEl>
                                          <p:spTgt spid="521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21223"/>
                                        </p:tgtEl>
                                        <p:attrNameLst>
                                          <p:attrName>style.visibility</p:attrName>
                                        </p:attrNameLst>
                                      </p:cBhvr>
                                      <p:to>
                                        <p:strVal val="visible"/>
                                      </p:to>
                                    </p:set>
                                    <p:animEffect transition="in" filter="strips(downRight)">
                                      <p:cBhvr>
                                        <p:cTn id="22" dur="500"/>
                                        <p:tgtEl>
                                          <p:spTgt spid="521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21221"/>
                                        </p:tgtEl>
                                        <p:attrNameLst>
                                          <p:attrName>style.visibility</p:attrName>
                                        </p:attrNameLst>
                                      </p:cBhvr>
                                      <p:to>
                                        <p:strVal val="visible"/>
                                      </p:to>
                                    </p:set>
                                    <p:animEffect transition="in" filter="wipe(up)">
                                      <p:cBhvr>
                                        <p:cTn id="27" dur="500"/>
                                        <p:tgtEl>
                                          <p:spTgt spid="5212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21224"/>
                                        </p:tgtEl>
                                        <p:attrNameLst>
                                          <p:attrName>style.visibility</p:attrName>
                                        </p:attrNameLst>
                                      </p:cBhvr>
                                      <p:to>
                                        <p:strVal val="visible"/>
                                      </p:to>
                                    </p:set>
                                    <p:animEffect transition="in" filter="strips(downRight)">
                                      <p:cBhvr>
                                        <p:cTn id="32" dur="500"/>
                                        <p:tgtEl>
                                          <p:spTgt spid="52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2" grpId="0"/>
      <p:bldP spid="521223" grpId="0"/>
      <p:bldP spid="5212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4963" name="Object 3"/>
          <p:cNvGraphicFramePr>
            <a:graphicFrameLocks noChangeAspect="1"/>
          </p:cNvGraphicFramePr>
          <p:nvPr>
            <p:extLst>
              <p:ext uri="{D42A27DB-BD31-4B8C-83A1-F6EECF244321}">
                <p14:modId xmlns:p14="http://schemas.microsoft.com/office/powerpoint/2010/main" val="1359200928"/>
              </p:ext>
            </p:extLst>
          </p:nvPr>
        </p:nvGraphicFramePr>
        <p:xfrm>
          <a:off x="1595438" y="1639888"/>
          <a:ext cx="5541962" cy="4025900"/>
        </p:xfrm>
        <a:graphic>
          <a:graphicData uri="http://schemas.openxmlformats.org/presentationml/2006/ole">
            <mc:AlternateContent xmlns:mc="http://schemas.openxmlformats.org/markup-compatibility/2006">
              <mc:Choice xmlns:v="urn:schemas-microsoft-com:vml" Requires="v">
                <p:oleObj spid="_x0000_s656398" name="Picture" r:id="rId3" imgW="3209760" imgH="2381400" progId="Word.Picture.8">
                  <p:embed/>
                </p:oleObj>
              </mc:Choice>
              <mc:Fallback>
                <p:oleObj name="Picture" r:id="rId3" imgW="3209760" imgH="2381400" progId="Word.Picture.8">
                  <p:embed/>
                  <p:pic>
                    <p:nvPicPr>
                      <p:cNvPr id="0" name=""/>
                      <p:cNvPicPr>
                        <a:picLocks noChangeAspect="1" noChangeArrowheads="1"/>
                      </p:cNvPicPr>
                      <p:nvPr/>
                    </p:nvPicPr>
                    <p:blipFill>
                      <a:blip r:embed="rId4"/>
                      <a:srcRect/>
                      <a:stretch>
                        <a:fillRect/>
                      </a:stretch>
                    </p:blipFill>
                    <p:spPr bwMode="auto">
                      <a:xfrm>
                        <a:off x="1595438" y="1639888"/>
                        <a:ext cx="5541962" cy="4025900"/>
                      </a:xfrm>
                      <a:prstGeom prst="rect">
                        <a:avLst/>
                      </a:prstGeom>
                      <a:solidFill>
                        <a:schemeClr val="bg1"/>
                      </a:solidFill>
                      <a:ln w="9525">
                        <a:solidFill>
                          <a:srgbClr val="3399FF"/>
                        </a:solidFill>
                        <a:miter lim="800000"/>
                        <a:headEnd/>
                        <a:tailEnd/>
                      </a:ln>
                    </p:spPr>
                  </p:pic>
                </p:oleObj>
              </mc:Fallback>
            </mc:AlternateContent>
          </a:graphicData>
        </a:graphic>
      </p:graphicFrame>
      <p:sp>
        <p:nvSpPr>
          <p:cNvPr id="424971" name="Rectangle 11"/>
          <p:cNvSpPr>
            <a:spLocks noChangeArrowheads="1"/>
          </p:cNvSpPr>
          <p:nvPr/>
        </p:nvSpPr>
        <p:spPr bwMode="auto">
          <a:xfrm>
            <a:off x="442119" y="6042820"/>
            <a:ext cx="392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66"/>
                </a:solidFill>
                <a:latin typeface="Tahoma" panose="020B0604030504040204" pitchFamily="34" charset="0"/>
                <a:ea typeface="楷体_GB2312" pitchFamily="49" charset="-122"/>
              </a:rPr>
              <a:t>TG</a:t>
            </a:r>
            <a:r>
              <a:rPr lang="en-US" altLang="zh-CN" sz="2400" baseline="-25000">
                <a:solidFill>
                  <a:srgbClr val="000066"/>
                </a:solidFill>
                <a:latin typeface="Tahoma" panose="020B0604030504040204" pitchFamily="34" charset="0"/>
                <a:ea typeface="楷体_GB2312" pitchFamily="49" charset="-122"/>
              </a:rPr>
              <a:t>1</a:t>
            </a:r>
            <a:r>
              <a:rPr lang="zh-CN" altLang="en-US" sz="2400">
                <a:solidFill>
                  <a:srgbClr val="000066"/>
                </a:solidFill>
                <a:latin typeface="Tahoma" panose="020B0604030504040204" pitchFamily="34" charset="0"/>
                <a:ea typeface="楷体_GB2312" pitchFamily="49" charset="-122"/>
              </a:rPr>
              <a:t>和</a:t>
            </a:r>
            <a:r>
              <a:rPr lang="en-US" altLang="zh-CN" sz="2400">
                <a:solidFill>
                  <a:srgbClr val="000066"/>
                </a:solidFill>
                <a:latin typeface="Tahoma" panose="020B0604030504040204" pitchFamily="34" charset="0"/>
                <a:ea typeface="楷体_GB2312" pitchFamily="49" charset="-122"/>
              </a:rPr>
              <a:t>TG</a:t>
            </a:r>
            <a:r>
              <a:rPr lang="en-US" altLang="zh-CN" sz="2400" baseline="-25000">
                <a:solidFill>
                  <a:srgbClr val="000066"/>
                </a:solidFill>
                <a:latin typeface="Tahoma" panose="020B0604030504040204" pitchFamily="34" charset="0"/>
                <a:ea typeface="楷体_GB2312" pitchFamily="49" charset="-122"/>
              </a:rPr>
              <a:t>4</a:t>
            </a:r>
            <a:r>
              <a:rPr lang="zh-CN" altLang="en-US" sz="2400">
                <a:solidFill>
                  <a:srgbClr val="000066"/>
                </a:solidFill>
                <a:latin typeface="Tahoma" panose="020B0604030504040204" pitchFamily="34" charset="0"/>
                <a:ea typeface="楷体_GB2312" pitchFamily="49" charset="-122"/>
              </a:rPr>
              <a:t>的工作状态相同</a:t>
            </a:r>
          </a:p>
        </p:txBody>
      </p:sp>
      <p:sp>
        <p:nvSpPr>
          <p:cNvPr id="424972" name="Rectangle 12"/>
          <p:cNvSpPr>
            <a:spLocks noChangeArrowheads="1"/>
          </p:cNvSpPr>
          <p:nvPr/>
        </p:nvSpPr>
        <p:spPr bwMode="auto">
          <a:xfrm>
            <a:off x="4679951" y="604282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solidFill>
                  <a:srgbClr val="000066"/>
                </a:solidFill>
                <a:latin typeface="Tahoma" panose="020B0604030504040204" pitchFamily="34" charset="0"/>
                <a:ea typeface="楷体_GB2312" pitchFamily="49" charset="-122"/>
              </a:rPr>
              <a:t>TG</a:t>
            </a:r>
            <a:r>
              <a:rPr lang="en-US" altLang="zh-CN" sz="2400" baseline="-25000" dirty="0">
                <a:solidFill>
                  <a:srgbClr val="000066"/>
                </a:solidFill>
                <a:latin typeface="Tahoma" panose="020B0604030504040204" pitchFamily="34" charset="0"/>
                <a:ea typeface="楷体_GB2312" pitchFamily="49" charset="-122"/>
              </a:rPr>
              <a:t>2</a:t>
            </a:r>
            <a:r>
              <a:rPr lang="zh-CN" altLang="en-US" sz="2400" dirty="0">
                <a:solidFill>
                  <a:srgbClr val="000066"/>
                </a:solidFill>
                <a:latin typeface="Tahoma" panose="020B0604030504040204" pitchFamily="34" charset="0"/>
                <a:ea typeface="楷体_GB2312" pitchFamily="49" charset="-122"/>
              </a:rPr>
              <a:t>和</a:t>
            </a:r>
            <a:r>
              <a:rPr lang="en-US" altLang="zh-CN" sz="2400" dirty="0">
                <a:solidFill>
                  <a:srgbClr val="000066"/>
                </a:solidFill>
                <a:latin typeface="Tahoma" panose="020B0604030504040204" pitchFamily="34" charset="0"/>
                <a:ea typeface="楷体_GB2312" pitchFamily="49" charset="-122"/>
              </a:rPr>
              <a:t>TG</a:t>
            </a:r>
            <a:r>
              <a:rPr lang="en-US" altLang="zh-CN" sz="2400" baseline="-25000" dirty="0">
                <a:solidFill>
                  <a:srgbClr val="000066"/>
                </a:solidFill>
                <a:latin typeface="Tahoma" panose="020B0604030504040204" pitchFamily="34" charset="0"/>
                <a:ea typeface="楷体_GB2312" pitchFamily="49" charset="-122"/>
              </a:rPr>
              <a:t>3</a:t>
            </a:r>
            <a:r>
              <a:rPr lang="zh-CN" altLang="en-US" sz="2400" dirty="0">
                <a:solidFill>
                  <a:srgbClr val="000066"/>
                </a:solidFill>
                <a:latin typeface="Tahoma" panose="020B0604030504040204" pitchFamily="34" charset="0"/>
                <a:ea typeface="楷体_GB2312" pitchFamily="49" charset="-122"/>
              </a:rPr>
              <a:t>的工作状态相同</a:t>
            </a:r>
          </a:p>
        </p:txBody>
      </p:sp>
      <p:sp>
        <p:nvSpPr>
          <p:cNvPr id="424973" name="Rectangle 13"/>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Rectangle 29"/>
          <p:cNvSpPr>
            <a:spLocks noChangeArrowheads="1"/>
          </p:cNvSpPr>
          <p:nvPr/>
        </p:nvSpPr>
        <p:spPr bwMode="auto">
          <a:xfrm>
            <a:off x="34505" y="566739"/>
            <a:ext cx="5545557"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5.4.1 </a:t>
            </a:r>
            <a:r>
              <a:rPr kumimoji="1" lang="zh-CN" altLang="en-US" sz="2400" dirty="0" smtClean="0">
                <a:solidFill>
                  <a:srgbClr val="CC0000"/>
                </a:solidFill>
                <a:ea typeface="楷体_GB2312" pitchFamily="49" charset="-122"/>
              </a:rPr>
              <a:t>主从</a:t>
            </a:r>
            <a:r>
              <a:rPr kumimoji="1" lang="en-US" altLang="zh-CN" sz="2400" dirty="0">
                <a:solidFill>
                  <a:srgbClr val="CC0000"/>
                </a:solidFill>
                <a:ea typeface="楷体_GB2312" pitchFamily="49" charset="-122"/>
              </a:rPr>
              <a:t>D</a:t>
            </a:r>
            <a:r>
              <a:rPr kumimoji="1" lang="zh-CN" altLang="en-US" sz="2400" dirty="0">
                <a:solidFill>
                  <a:srgbClr val="CC0000"/>
                </a:solidFill>
                <a:ea typeface="楷体_GB2312" pitchFamily="49" charset="-122"/>
              </a:rPr>
              <a:t>触发器的电路结构和工作原理</a:t>
            </a:r>
            <a:endParaRPr kumimoji="1" lang="zh-CN" altLang="en-US" sz="2400" dirty="0">
              <a:solidFill>
                <a:srgbClr val="CC0000"/>
              </a:solidFill>
              <a:latin typeface="楷体_GB2312" pitchFamily="49" charset="-122"/>
              <a:ea typeface="楷体_GB2312" pitchFamily="49" charset="-122"/>
            </a:endParaRPr>
          </a:p>
        </p:txBody>
      </p:sp>
      <p:sp>
        <p:nvSpPr>
          <p:cNvPr id="17"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4196724572"/>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90" name="Text Box 6"/>
          <p:cNvSpPr txBox="1">
            <a:spLocks noChangeArrowheads="1"/>
          </p:cNvSpPr>
          <p:nvPr/>
        </p:nvSpPr>
        <p:spPr bwMode="auto">
          <a:xfrm>
            <a:off x="576263" y="4797425"/>
            <a:ext cx="8018462"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导通，</a:t>
            </a: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断开</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输入信号</a:t>
            </a:r>
            <a:r>
              <a:rPr lang="en-US" altLang="zh-CN" sz="2400" i="1">
                <a:solidFill>
                  <a:srgbClr val="000066"/>
                </a:solidFill>
                <a:latin typeface="Times New Roman" panose="02020603050405020304" pitchFamily="18" charset="0"/>
                <a:ea typeface="楷体_GB2312" pitchFamily="49" charset="-122"/>
              </a:rPr>
              <a:t>D </a:t>
            </a:r>
            <a:r>
              <a:rPr lang="zh-CN" altLang="en-US" sz="2400">
                <a:solidFill>
                  <a:srgbClr val="000066"/>
                </a:solidFill>
                <a:latin typeface="Times New Roman" panose="02020603050405020304" pitchFamily="18" charset="0"/>
                <a:ea typeface="楷体_GB2312" pitchFamily="49" charset="-122"/>
              </a:rPr>
              <a:t>送入主锁存器。</a:t>
            </a:r>
          </a:p>
        </p:txBody>
      </p:sp>
      <p:sp>
        <p:nvSpPr>
          <p:cNvPr id="425991" name="Text Box 7"/>
          <p:cNvSpPr txBox="1">
            <a:spLocks noChangeArrowheads="1"/>
          </p:cNvSpPr>
          <p:nvPr/>
        </p:nvSpPr>
        <p:spPr bwMode="auto">
          <a:xfrm>
            <a:off x="539750" y="5780088"/>
            <a:ext cx="8307388"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断开，</a:t>
            </a: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导通</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从锁存器维持在原来的状态不变。 </a:t>
            </a:r>
          </a:p>
        </p:txBody>
      </p:sp>
      <p:sp>
        <p:nvSpPr>
          <p:cNvPr id="425992" name="Rectangle 8"/>
          <p:cNvSpPr>
            <a:spLocks noChangeArrowheads="1"/>
          </p:cNvSpPr>
          <p:nvPr/>
        </p:nvSpPr>
        <p:spPr bwMode="auto">
          <a:xfrm>
            <a:off x="82550" y="1529558"/>
            <a:ext cx="175577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dirty="0">
                <a:solidFill>
                  <a:srgbClr val="0000FF"/>
                </a:solidFill>
                <a:latin typeface="Times New Roman" panose="02020603050405020304" pitchFamily="18" charset="0"/>
                <a:ea typeface="楷体_GB2312" pitchFamily="49" charset="-122"/>
              </a:rPr>
              <a:t>(1) CP=0</a:t>
            </a:r>
            <a:r>
              <a:rPr lang="zh-CN" altLang="en-US" sz="2400" dirty="0">
                <a:solidFill>
                  <a:srgbClr val="0000FF"/>
                </a:solidFill>
                <a:latin typeface="Times New Roman" panose="02020603050405020304" pitchFamily="18" charset="0"/>
                <a:ea typeface="楷体_GB2312" pitchFamily="49" charset="-122"/>
              </a:rPr>
              <a:t>时</a:t>
            </a:r>
            <a:r>
              <a:rPr lang="en-US" altLang="zh-CN" sz="2400" dirty="0">
                <a:solidFill>
                  <a:srgbClr val="0000FF"/>
                </a:solidFill>
                <a:latin typeface="Times New Roman" panose="02020603050405020304" pitchFamily="18" charset="0"/>
                <a:ea typeface="楷体_GB2312" pitchFamily="49" charset="-122"/>
              </a:rPr>
              <a:t>:</a:t>
            </a:r>
          </a:p>
        </p:txBody>
      </p:sp>
      <p:graphicFrame>
        <p:nvGraphicFramePr>
          <p:cNvPr id="425993" name="Object 9"/>
          <p:cNvGraphicFramePr>
            <a:graphicFrameLocks noChangeAspect="1"/>
          </p:cNvGraphicFramePr>
          <p:nvPr/>
        </p:nvGraphicFramePr>
        <p:xfrm>
          <a:off x="3422650" y="1341438"/>
          <a:ext cx="5254625" cy="2946400"/>
        </p:xfrm>
        <a:graphic>
          <a:graphicData uri="http://schemas.openxmlformats.org/presentationml/2006/ole">
            <mc:AlternateContent xmlns:mc="http://schemas.openxmlformats.org/markup-compatibility/2006">
              <mc:Choice xmlns:v="urn:schemas-microsoft-com:vml" Requires="v">
                <p:oleObj spid="_x0000_s657466" name="图片" r:id="rId3" imgW="3209760" imgH="1838160" progId="Word.Picture.8">
                  <p:embed/>
                </p:oleObj>
              </mc:Choice>
              <mc:Fallback>
                <p:oleObj name="图片" r:id="rId3" imgW="3209760" imgH="1838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50" y="1341438"/>
                        <a:ext cx="5254625" cy="2946400"/>
                      </a:xfrm>
                      <a:prstGeom prst="rect">
                        <a:avLst/>
                      </a:prstGeom>
                      <a:solidFill>
                        <a:schemeClr val="bg1"/>
                      </a:solidFill>
                      <a:ln w="12700">
                        <a:solidFill>
                          <a:srgbClr val="3399FF"/>
                        </a:solidFill>
                        <a:miter lim="800000"/>
                        <a:headEnd/>
                        <a:tailEnd/>
                      </a:ln>
                    </p:spPr>
                  </p:pic>
                </p:oleObj>
              </mc:Fallback>
            </mc:AlternateContent>
          </a:graphicData>
        </a:graphic>
      </p:graphicFrame>
      <p:grpSp>
        <p:nvGrpSpPr>
          <p:cNvPr id="425998" name="Group 14"/>
          <p:cNvGrpSpPr>
            <a:grpSpLocks/>
          </p:cNvGrpSpPr>
          <p:nvPr/>
        </p:nvGrpSpPr>
        <p:grpSpPr bwMode="auto">
          <a:xfrm>
            <a:off x="508000" y="2014538"/>
            <a:ext cx="1762125" cy="622300"/>
            <a:chOff x="4286" y="822"/>
            <a:chExt cx="1110" cy="384"/>
          </a:xfrm>
        </p:grpSpPr>
        <p:graphicFrame>
          <p:nvGraphicFramePr>
            <p:cNvPr id="425999" name="Object 15"/>
            <p:cNvGraphicFramePr>
              <a:graphicFrameLocks noChangeAspect="1"/>
            </p:cNvGraphicFramePr>
            <p:nvPr/>
          </p:nvGraphicFramePr>
          <p:xfrm>
            <a:off x="4309" y="822"/>
            <a:ext cx="207" cy="266"/>
          </p:xfrm>
          <a:graphic>
            <a:graphicData uri="http://schemas.openxmlformats.org/presentationml/2006/ole">
              <mc:AlternateContent xmlns:mc="http://schemas.openxmlformats.org/markup-compatibility/2006">
                <mc:Choice xmlns:v="urn:schemas-microsoft-com:vml" Requires="v">
                  <p:oleObj spid="_x0000_s657467" name="公式" r:id="rId5" imgW="164957" imgH="203024" progId="Equation.3">
                    <p:embed/>
                  </p:oleObj>
                </mc:Choice>
                <mc:Fallback>
                  <p:oleObj name="公式" r:id="rId5" imgW="164957"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 y="822"/>
                          <a:ext cx="207"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6000" name="Rectangle 16"/>
            <p:cNvSpPr>
              <a:spLocks noChangeArrowheads="1"/>
            </p:cNvSpPr>
            <p:nvPr/>
          </p:nvSpPr>
          <p:spPr bwMode="auto">
            <a:xfrm>
              <a:off x="4286" y="822"/>
              <a:ext cx="11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smtClean="0">
                  <a:solidFill>
                    <a:srgbClr val="000066"/>
                  </a:solidFill>
                  <a:latin typeface="Times New Roman" panose="02020603050405020304" pitchFamily="18" charset="0"/>
                  <a:ea typeface="楷体_GB2312" pitchFamily="49" charset="-122"/>
                  <a:cs typeface="Times New Roman" panose="02020603050405020304" pitchFamily="18" charset="0"/>
                </a:rPr>
                <a:t>C</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=0</a:t>
              </a:r>
              <a:endPar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a:p>
              <a:pPr algn="l"/>
              <a:endParaRPr lang="en-US" altLang="zh-CN" sz="1000" b="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pSp>
      <p:sp>
        <p:nvSpPr>
          <p:cNvPr id="426001" name="Rectangle 17"/>
          <p:cNvSpPr>
            <a:spLocks noChangeArrowheads="1"/>
          </p:cNvSpPr>
          <p:nvPr/>
        </p:nvSpPr>
        <p:spPr bwMode="auto">
          <a:xfrm>
            <a:off x="3770313" y="5276850"/>
            <a:ext cx="468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跟随</a:t>
            </a: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端的状态变化，使</a:t>
            </a: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Q</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smtClean="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r>
              <a:rPr lang="zh-CN" altLang="en-US" sz="1100" b="0" dirty="0" smtClean="0">
                <a:solidFill>
                  <a:srgbClr val="000066"/>
                </a:solidFill>
                <a:latin typeface="Tahoma" panose="020B0604030504040204" pitchFamily="34" charset="0"/>
                <a:ea typeface="楷体_GB2312" pitchFamily="49" charset="-122"/>
                <a:cs typeface="Times New Roman" panose="02020603050405020304" pitchFamily="18" charset="0"/>
                <a:sym typeface="Symbol" panose="05050102010706020507" pitchFamily="18" charset="2"/>
              </a:rPr>
              <a:t> </a:t>
            </a:r>
            <a:endParaRPr lang="zh-CN" altLang="en-US" sz="1000" b="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aphicFrame>
        <p:nvGraphicFramePr>
          <p:cNvPr id="426002" name="Object 18"/>
          <p:cNvGraphicFramePr>
            <a:graphicFrameLocks noChangeAspect="1"/>
          </p:cNvGraphicFramePr>
          <p:nvPr>
            <p:extLst>
              <p:ext uri="{D42A27DB-BD31-4B8C-83A1-F6EECF244321}">
                <p14:modId xmlns:p14="http://schemas.microsoft.com/office/powerpoint/2010/main" val="2814557951"/>
              </p:ext>
            </p:extLst>
          </p:nvPr>
        </p:nvGraphicFramePr>
        <p:xfrm>
          <a:off x="157162" y="2609058"/>
          <a:ext cx="2203450" cy="804862"/>
        </p:xfrm>
        <a:graphic>
          <a:graphicData uri="http://schemas.openxmlformats.org/presentationml/2006/ole">
            <mc:AlternateContent xmlns:mc="http://schemas.openxmlformats.org/markup-compatibility/2006">
              <mc:Choice xmlns:v="urn:schemas-microsoft-com:vml" Requires="v">
                <p:oleObj spid="_x0000_s657468" name="图片" r:id="rId7" imgW="1276200" imgH="476280" progId="Word.Picture.8">
                  <p:embed/>
                </p:oleObj>
              </mc:Choice>
              <mc:Fallback>
                <p:oleObj name="图片" r:id="rId7" imgW="1276200" imgH="47628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 y="2609058"/>
                        <a:ext cx="2203450" cy="804862"/>
                      </a:xfrm>
                      <a:prstGeom prst="rect">
                        <a:avLst/>
                      </a:prstGeom>
                      <a:solidFill>
                        <a:schemeClr val="bg1"/>
                      </a:solidFill>
                      <a:ln w="12700">
                        <a:solidFill>
                          <a:srgbClr val="3399FF"/>
                        </a:solidFill>
                        <a:miter lim="800000"/>
                        <a:headEnd/>
                        <a:tailEnd/>
                      </a:ln>
                    </p:spPr>
                  </p:pic>
                </p:oleObj>
              </mc:Fallback>
            </mc:AlternateContent>
          </a:graphicData>
        </a:graphic>
      </p:graphicFrame>
      <p:sp>
        <p:nvSpPr>
          <p:cNvPr id="426149" name="AutoShape 165"/>
          <p:cNvSpPr>
            <a:spLocks noChangeArrowheads="1"/>
          </p:cNvSpPr>
          <p:nvPr/>
        </p:nvSpPr>
        <p:spPr bwMode="auto">
          <a:xfrm>
            <a:off x="4001294" y="1918130"/>
            <a:ext cx="647700" cy="623888"/>
          </a:xfrm>
          <a:prstGeom prst="roundRect">
            <a:avLst>
              <a:gd name="adj" fmla="val 16667"/>
            </a:avLst>
          </a:prstGeom>
          <a:noFill/>
          <a:ln w="28575" algn="ctr">
            <a:solidFill>
              <a:srgbClr val="0000FF"/>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150" name="AutoShape 166"/>
          <p:cNvSpPr>
            <a:spLocks noChangeArrowheads="1"/>
          </p:cNvSpPr>
          <p:nvPr/>
        </p:nvSpPr>
        <p:spPr bwMode="auto">
          <a:xfrm>
            <a:off x="4577555" y="2611437"/>
            <a:ext cx="743745" cy="59451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29"/>
          <p:cNvSpPr>
            <a:spLocks noChangeArrowheads="1"/>
          </p:cNvSpPr>
          <p:nvPr/>
        </p:nvSpPr>
        <p:spPr bwMode="auto">
          <a:xfrm>
            <a:off x="34505" y="566739"/>
            <a:ext cx="5545557"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5.4.1 </a:t>
            </a:r>
            <a:r>
              <a:rPr kumimoji="1" lang="zh-CN" altLang="en-US" sz="2400" dirty="0" smtClean="0">
                <a:solidFill>
                  <a:srgbClr val="CC0000"/>
                </a:solidFill>
                <a:ea typeface="楷体_GB2312" pitchFamily="49" charset="-122"/>
              </a:rPr>
              <a:t>主从</a:t>
            </a:r>
            <a:r>
              <a:rPr kumimoji="1" lang="en-US" altLang="zh-CN" sz="2400" dirty="0">
                <a:solidFill>
                  <a:srgbClr val="CC0000"/>
                </a:solidFill>
                <a:ea typeface="楷体_GB2312" pitchFamily="49" charset="-122"/>
              </a:rPr>
              <a:t>D</a:t>
            </a:r>
            <a:r>
              <a:rPr kumimoji="1" lang="zh-CN" altLang="en-US" sz="2400" dirty="0">
                <a:solidFill>
                  <a:srgbClr val="CC0000"/>
                </a:solidFill>
                <a:ea typeface="楷体_GB2312" pitchFamily="49" charset="-122"/>
              </a:rPr>
              <a:t>触发器的电路结构和工作原理</a:t>
            </a:r>
            <a:endParaRPr kumimoji="1" lang="zh-CN" altLang="en-US" sz="2400" dirty="0">
              <a:solidFill>
                <a:srgbClr val="CC0000"/>
              </a:solidFill>
              <a:latin typeface="楷体_GB2312" pitchFamily="49" charset="-122"/>
              <a:ea typeface="楷体_GB2312" pitchFamily="49" charset="-122"/>
            </a:endParaRPr>
          </a:p>
        </p:txBody>
      </p:sp>
      <p:sp>
        <p:nvSpPr>
          <p:cNvPr id="20"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22" name="AutoShape 165"/>
          <p:cNvSpPr>
            <a:spLocks noChangeArrowheads="1"/>
          </p:cNvSpPr>
          <p:nvPr/>
        </p:nvSpPr>
        <p:spPr bwMode="auto">
          <a:xfrm>
            <a:off x="6896894" y="2607469"/>
            <a:ext cx="647700" cy="623888"/>
          </a:xfrm>
          <a:prstGeom prst="roundRect">
            <a:avLst>
              <a:gd name="adj" fmla="val 16667"/>
            </a:avLst>
          </a:prstGeom>
          <a:noFill/>
          <a:ln w="28575" algn="ctr">
            <a:solidFill>
              <a:srgbClr val="0000FF"/>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166"/>
          <p:cNvSpPr>
            <a:spLocks noChangeArrowheads="1"/>
          </p:cNvSpPr>
          <p:nvPr/>
        </p:nvSpPr>
        <p:spPr bwMode="auto">
          <a:xfrm>
            <a:off x="6207919" y="1909144"/>
            <a:ext cx="743745" cy="59451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flipH="1">
            <a:off x="3422650" y="2233566"/>
            <a:ext cx="323851" cy="461665"/>
          </a:xfrm>
          <a:prstGeom prst="rect">
            <a:avLst/>
          </a:prstGeom>
          <a:noFill/>
        </p:spPr>
        <p:txBody>
          <a:bodyPr wrap="square">
            <a:spAutoFit/>
          </a:bodyPr>
          <a:lstStyle/>
          <a:p>
            <a:r>
              <a:rPr lang="en-US" altLang="zh-CN" sz="2400" i="1" dirty="0" smtClean="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endParaRPr lang="zh-CN" altLang="en-US" sz="2400" dirty="0">
              <a:solidFill>
                <a:srgbClr val="0000FF"/>
              </a:solidFill>
            </a:endParaRPr>
          </a:p>
        </p:txBody>
      </p:sp>
      <p:sp>
        <p:nvSpPr>
          <p:cNvPr id="27" name="矩形 26"/>
          <p:cNvSpPr/>
          <p:nvPr/>
        </p:nvSpPr>
        <p:spPr>
          <a:xfrm flipH="1">
            <a:off x="5726111" y="3790118"/>
            <a:ext cx="323851" cy="461665"/>
          </a:xfrm>
          <a:prstGeom prst="rect">
            <a:avLst/>
          </a:prstGeom>
          <a:noFill/>
        </p:spPr>
        <p:txBody>
          <a:bodyPr wrap="square">
            <a:spAutoFit/>
          </a:bodyPr>
          <a:lstStyle/>
          <a:p>
            <a:r>
              <a:rPr lang="en-US" altLang="zh-CN" sz="2400" i="1" dirty="0" smtClean="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endParaRPr lang="zh-CN" altLang="en-US" sz="2400" dirty="0">
              <a:solidFill>
                <a:srgbClr val="0000FF"/>
              </a:solidFill>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09973607"/>
              </p:ext>
            </p:extLst>
          </p:nvPr>
        </p:nvGraphicFramePr>
        <p:xfrm>
          <a:off x="5569035" y="1764284"/>
          <a:ext cx="344318" cy="423776"/>
        </p:xfrm>
        <a:graphic>
          <a:graphicData uri="http://schemas.openxmlformats.org/presentationml/2006/ole">
            <mc:AlternateContent xmlns:mc="http://schemas.openxmlformats.org/markup-compatibility/2006">
              <mc:Choice xmlns:v="urn:schemas-microsoft-com:vml" Requires="v">
                <p:oleObj spid="_x0000_s657469" name="Equation" r:id="rId9" imgW="164880" imgH="203040" progId="Equation.DSMT4">
                  <p:embed/>
                </p:oleObj>
              </mc:Choice>
              <mc:Fallback>
                <p:oleObj name="Equation" r:id="rId9" imgW="164880" imgH="203040" progId="Equation.DSMT4">
                  <p:embed/>
                  <p:pic>
                    <p:nvPicPr>
                      <p:cNvPr id="0" name=""/>
                      <p:cNvPicPr/>
                      <p:nvPr/>
                    </p:nvPicPr>
                    <p:blipFill>
                      <a:blip r:embed="rId10"/>
                      <a:stretch>
                        <a:fillRect/>
                      </a:stretch>
                    </p:blipFill>
                    <p:spPr>
                      <a:xfrm>
                        <a:off x="5569035" y="1764284"/>
                        <a:ext cx="344318" cy="423776"/>
                      </a:xfrm>
                      <a:prstGeom prst="rect">
                        <a:avLst/>
                      </a:prstGeom>
                    </p:spPr>
                  </p:pic>
                </p:oleObj>
              </mc:Fallback>
            </mc:AlternateContent>
          </a:graphicData>
        </a:graphic>
      </p:graphicFrame>
    </p:spTree>
    <p:extLst>
      <p:ext uri="{BB962C8B-B14F-4D97-AF65-F5344CB8AC3E}">
        <p14:creationId xmlns:p14="http://schemas.microsoft.com/office/powerpoint/2010/main" val="30993881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26149"/>
                                        </p:tgtEl>
                                        <p:attrNameLst>
                                          <p:attrName>style.visibility</p:attrName>
                                        </p:attrNameLst>
                                      </p:cBhvr>
                                      <p:to>
                                        <p:strVal val="visible"/>
                                      </p:to>
                                    </p:set>
                                    <p:animEffect transition="in" filter="wheel(1)">
                                      <p:cBhvr>
                                        <p:cTn id="7" dur="500"/>
                                        <p:tgtEl>
                                          <p:spTgt spid="42614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heel(1)">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26150"/>
                                        </p:tgtEl>
                                        <p:attrNameLst>
                                          <p:attrName>style.visibility</p:attrName>
                                        </p:attrNameLst>
                                      </p:cBhvr>
                                      <p:to>
                                        <p:strVal val="visible"/>
                                      </p:to>
                                    </p:set>
                                    <p:animEffect transition="in" filter="wheel(1)">
                                      <p:cBhvr>
                                        <p:cTn id="15" dur="500"/>
                                        <p:tgtEl>
                                          <p:spTgt spid="42615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heel(1)">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anim calcmode="lin" valueType="num">
                                      <p:cBhvr>
                                        <p:cTn id="24" dur="1000" fill="hold"/>
                                        <p:tgtEl>
                                          <p:spTgt spid="27"/>
                                        </p:tgtEl>
                                        <p:attrNameLst>
                                          <p:attrName>ppt_x</p:attrName>
                                        </p:attrNameLst>
                                      </p:cBhvr>
                                      <p:tavLst>
                                        <p:tav tm="0">
                                          <p:val>
                                            <p:strVal val="#ppt_x"/>
                                          </p:val>
                                        </p:tav>
                                        <p:tav tm="100000">
                                          <p:val>
                                            <p:strVal val="#ppt_x"/>
                                          </p:val>
                                        </p:tav>
                                      </p:tavLst>
                                    </p:anim>
                                    <p:anim calcmode="lin" valueType="num">
                                      <p:cBhvr>
                                        <p:cTn id="25" dur="1000" fill="hold"/>
                                        <p:tgtEl>
                                          <p:spTgt spid="27"/>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anim calcmode="lin" valueType="num">
                                      <p:cBhvr>
                                        <p:cTn id="30" dur="500" fill="hold"/>
                                        <p:tgtEl>
                                          <p:spTgt spid="28"/>
                                        </p:tgtEl>
                                        <p:attrNameLst>
                                          <p:attrName>ppt_x</p:attrName>
                                        </p:attrNameLst>
                                      </p:cBhvr>
                                      <p:tavLst>
                                        <p:tav tm="0">
                                          <p:val>
                                            <p:strVal val="#ppt_x"/>
                                          </p:val>
                                        </p:tav>
                                        <p:tav tm="100000">
                                          <p:val>
                                            <p:strVal val="#ppt_x"/>
                                          </p:val>
                                        </p:tav>
                                      </p:tavLst>
                                    </p:anim>
                                    <p:anim calcmode="lin" valueType="num">
                                      <p:cBhvr>
                                        <p:cTn id="31"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25990"/>
                                        </p:tgtEl>
                                        <p:attrNameLst>
                                          <p:attrName>style.visibility</p:attrName>
                                        </p:attrNameLst>
                                      </p:cBhvr>
                                      <p:to>
                                        <p:strVal val="visible"/>
                                      </p:to>
                                    </p:set>
                                    <p:animEffect transition="in" filter="strips(downRight)">
                                      <p:cBhvr>
                                        <p:cTn id="36" dur="500"/>
                                        <p:tgtEl>
                                          <p:spTgt spid="425990"/>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426001"/>
                                        </p:tgtEl>
                                        <p:attrNameLst>
                                          <p:attrName>style.visibility</p:attrName>
                                        </p:attrNameLst>
                                      </p:cBhvr>
                                      <p:to>
                                        <p:strVal val="visible"/>
                                      </p:to>
                                    </p:set>
                                    <p:animEffect transition="in" filter="strips(downRight)">
                                      <p:cBhvr>
                                        <p:cTn id="39" dur="500"/>
                                        <p:tgtEl>
                                          <p:spTgt spid="426001"/>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425991">
                                            <p:txEl>
                                              <p:pRg st="0" end="0"/>
                                            </p:txEl>
                                          </p:spTgt>
                                        </p:tgtEl>
                                        <p:attrNameLst>
                                          <p:attrName>style.visibility</p:attrName>
                                        </p:attrNameLst>
                                      </p:cBhvr>
                                      <p:to>
                                        <p:strVal val="visible"/>
                                      </p:to>
                                    </p:set>
                                    <p:animEffect transition="in" filter="strips(downRight)">
                                      <p:cBhvr>
                                        <p:cTn id="44" dur="500"/>
                                        <p:tgtEl>
                                          <p:spTgt spid="425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0" grpId="0"/>
      <p:bldP spid="426001" grpId="0"/>
      <p:bldP spid="426149" grpId="0" animBg="1"/>
      <p:bldP spid="426150" grpId="0" animBg="1"/>
      <p:bldP spid="22" grpId="0" animBg="1"/>
      <p:bldP spid="23" grpId="0" animBg="1"/>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992" name="Rectangle 8"/>
          <p:cNvSpPr>
            <a:spLocks noChangeArrowheads="1"/>
          </p:cNvSpPr>
          <p:nvPr/>
        </p:nvSpPr>
        <p:spPr bwMode="auto">
          <a:xfrm>
            <a:off x="127308" y="1529854"/>
            <a:ext cx="2233304" cy="461665"/>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dirty="0" smtClean="0">
                <a:solidFill>
                  <a:srgbClr val="0000FF"/>
                </a:solidFill>
                <a:latin typeface="Times New Roman" panose="02020603050405020304" pitchFamily="18" charset="0"/>
                <a:ea typeface="楷体_GB2312" pitchFamily="49" charset="-122"/>
              </a:rPr>
              <a:t>(2) CP=0</a:t>
            </a:r>
            <a:r>
              <a:rPr lang="zh-CN" altLang="en-US" sz="2400" dirty="0" smtClean="0">
                <a:solidFill>
                  <a:srgbClr val="0000FF"/>
                </a:solidFill>
                <a:latin typeface="Times New Roman" panose="02020603050405020304" pitchFamily="18" charset="0"/>
                <a:ea typeface="楷体_GB2312" pitchFamily="49" charset="-122"/>
              </a:rPr>
              <a:t>→</a:t>
            </a:r>
            <a:r>
              <a:rPr lang="en-US" altLang="zh-CN" sz="2400" dirty="0" smtClean="0">
                <a:solidFill>
                  <a:srgbClr val="0000FF"/>
                </a:solidFill>
                <a:latin typeface="Times New Roman" panose="02020603050405020304" pitchFamily="18" charset="0"/>
                <a:ea typeface="楷体_GB2312" pitchFamily="49" charset="-122"/>
              </a:rPr>
              <a:t>1</a:t>
            </a:r>
            <a:r>
              <a:rPr lang="zh-CN" altLang="en-US" sz="2400" dirty="0" smtClean="0">
                <a:solidFill>
                  <a:srgbClr val="0000FF"/>
                </a:solidFill>
                <a:latin typeface="Times New Roman" panose="02020603050405020304" pitchFamily="18" charset="0"/>
                <a:ea typeface="楷体_GB2312" pitchFamily="49" charset="-122"/>
              </a:rPr>
              <a:t>后</a:t>
            </a:r>
            <a:r>
              <a:rPr lang="en-US" altLang="zh-CN" sz="2400" dirty="0" smtClean="0">
                <a:solidFill>
                  <a:srgbClr val="0000FF"/>
                </a:solidFill>
                <a:latin typeface="Times New Roman" panose="02020603050405020304" pitchFamily="18" charset="0"/>
                <a:ea typeface="楷体_GB2312" pitchFamily="49" charset="-122"/>
              </a:rPr>
              <a:t>:</a:t>
            </a:r>
            <a:endParaRPr lang="en-US" altLang="zh-CN" sz="2400" dirty="0">
              <a:solidFill>
                <a:srgbClr val="0000FF"/>
              </a:solidFill>
              <a:latin typeface="Times New Roman" panose="02020603050405020304" pitchFamily="18" charset="0"/>
              <a:ea typeface="楷体_GB2312" pitchFamily="49" charset="-122"/>
            </a:endParaRPr>
          </a:p>
        </p:txBody>
      </p:sp>
      <p:graphicFrame>
        <p:nvGraphicFramePr>
          <p:cNvPr id="425993" name="Object 9"/>
          <p:cNvGraphicFramePr>
            <a:graphicFrameLocks noChangeAspect="1"/>
          </p:cNvGraphicFramePr>
          <p:nvPr/>
        </p:nvGraphicFramePr>
        <p:xfrm>
          <a:off x="3422650" y="1341438"/>
          <a:ext cx="5254625" cy="2946400"/>
        </p:xfrm>
        <a:graphic>
          <a:graphicData uri="http://schemas.openxmlformats.org/presentationml/2006/ole">
            <mc:AlternateContent xmlns:mc="http://schemas.openxmlformats.org/markup-compatibility/2006">
              <mc:Choice xmlns:v="urn:schemas-microsoft-com:vml" Requires="v">
                <p:oleObj spid="_x0000_s661579" name="图片" r:id="rId3" imgW="3209760" imgH="1838160" progId="Word.Picture.8">
                  <p:embed/>
                </p:oleObj>
              </mc:Choice>
              <mc:Fallback>
                <p:oleObj name="图片" r:id="rId3" imgW="3209760" imgH="1838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50" y="1341438"/>
                        <a:ext cx="5254625" cy="2946400"/>
                      </a:xfrm>
                      <a:prstGeom prst="rect">
                        <a:avLst/>
                      </a:prstGeom>
                      <a:solidFill>
                        <a:schemeClr val="bg1"/>
                      </a:solidFill>
                      <a:ln w="12700">
                        <a:solidFill>
                          <a:srgbClr val="3399FF"/>
                        </a:solidFill>
                        <a:miter lim="800000"/>
                        <a:headEnd/>
                        <a:tailEnd/>
                      </a:ln>
                    </p:spPr>
                  </p:pic>
                </p:oleObj>
              </mc:Fallback>
            </mc:AlternateContent>
          </a:graphicData>
        </a:graphic>
      </p:graphicFrame>
      <p:grpSp>
        <p:nvGrpSpPr>
          <p:cNvPr id="425998" name="Group 14"/>
          <p:cNvGrpSpPr>
            <a:grpSpLocks/>
          </p:cNvGrpSpPr>
          <p:nvPr/>
        </p:nvGrpSpPr>
        <p:grpSpPr bwMode="auto">
          <a:xfrm>
            <a:off x="508000" y="2014538"/>
            <a:ext cx="1762125" cy="622300"/>
            <a:chOff x="4286" y="822"/>
            <a:chExt cx="1110" cy="384"/>
          </a:xfrm>
        </p:grpSpPr>
        <p:graphicFrame>
          <p:nvGraphicFramePr>
            <p:cNvPr id="425999" name="Object 15"/>
            <p:cNvGraphicFramePr>
              <a:graphicFrameLocks noChangeAspect="1"/>
            </p:cNvGraphicFramePr>
            <p:nvPr/>
          </p:nvGraphicFramePr>
          <p:xfrm>
            <a:off x="4309" y="822"/>
            <a:ext cx="207" cy="266"/>
          </p:xfrm>
          <a:graphic>
            <a:graphicData uri="http://schemas.openxmlformats.org/presentationml/2006/ole">
              <mc:AlternateContent xmlns:mc="http://schemas.openxmlformats.org/markup-compatibility/2006">
                <mc:Choice xmlns:v="urn:schemas-microsoft-com:vml" Requires="v">
                  <p:oleObj spid="_x0000_s661580" name="公式" r:id="rId5" imgW="164957" imgH="203024" progId="Equation.3">
                    <p:embed/>
                  </p:oleObj>
                </mc:Choice>
                <mc:Fallback>
                  <p:oleObj name="公式" r:id="rId5" imgW="164957"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 y="822"/>
                          <a:ext cx="207"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6000" name="Rectangle 16"/>
            <p:cNvSpPr>
              <a:spLocks noChangeArrowheads="1"/>
            </p:cNvSpPr>
            <p:nvPr/>
          </p:nvSpPr>
          <p:spPr bwMode="auto">
            <a:xfrm>
              <a:off x="4286" y="822"/>
              <a:ext cx="11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=0</a:t>
              </a:r>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smtClean="0">
                  <a:solidFill>
                    <a:srgbClr val="000066"/>
                  </a:solidFill>
                  <a:latin typeface="Times New Roman" panose="02020603050405020304" pitchFamily="18" charset="0"/>
                  <a:ea typeface="楷体_GB2312" pitchFamily="49" charset="-122"/>
                  <a:cs typeface="Times New Roman" panose="02020603050405020304" pitchFamily="18" charset="0"/>
                </a:rPr>
                <a:t>C</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=1</a:t>
              </a:r>
              <a:endPar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a:p>
              <a:pPr algn="l"/>
              <a:endParaRPr lang="en-US" altLang="zh-CN" sz="1000" b="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pSp>
      <p:graphicFrame>
        <p:nvGraphicFramePr>
          <p:cNvPr id="426002" name="Object 18"/>
          <p:cNvGraphicFramePr>
            <a:graphicFrameLocks noChangeAspect="1"/>
          </p:cNvGraphicFramePr>
          <p:nvPr/>
        </p:nvGraphicFramePr>
        <p:xfrm>
          <a:off x="157162" y="2609058"/>
          <a:ext cx="2203450" cy="804862"/>
        </p:xfrm>
        <a:graphic>
          <a:graphicData uri="http://schemas.openxmlformats.org/presentationml/2006/ole">
            <mc:AlternateContent xmlns:mc="http://schemas.openxmlformats.org/markup-compatibility/2006">
              <mc:Choice xmlns:v="urn:schemas-microsoft-com:vml" Requires="v">
                <p:oleObj spid="_x0000_s661581" name="图片" r:id="rId7" imgW="1276200" imgH="476280" progId="Word.Picture.8">
                  <p:embed/>
                </p:oleObj>
              </mc:Choice>
              <mc:Fallback>
                <p:oleObj name="图片" r:id="rId7" imgW="1276200" imgH="47628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 y="2609058"/>
                        <a:ext cx="2203450" cy="804862"/>
                      </a:xfrm>
                      <a:prstGeom prst="rect">
                        <a:avLst/>
                      </a:prstGeom>
                      <a:solidFill>
                        <a:schemeClr val="bg1"/>
                      </a:solidFill>
                      <a:ln w="12700">
                        <a:solidFill>
                          <a:srgbClr val="3399FF"/>
                        </a:solidFill>
                        <a:miter lim="800000"/>
                        <a:headEnd/>
                        <a:tailEnd/>
                      </a:ln>
                    </p:spPr>
                  </p:pic>
                </p:oleObj>
              </mc:Fallback>
            </mc:AlternateContent>
          </a:graphicData>
        </a:graphic>
      </p:graphicFrame>
      <p:sp>
        <p:nvSpPr>
          <p:cNvPr id="426149" name="AutoShape 165"/>
          <p:cNvSpPr>
            <a:spLocks noChangeArrowheads="1"/>
          </p:cNvSpPr>
          <p:nvPr/>
        </p:nvSpPr>
        <p:spPr bwMode="auto">
          <a:xfrm>
            <a:off x="4001294" y="1918130"/>
            <a:ext cx="647700" cy="623888"/>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150" name="AutoShape 166"/>
          <p:cNvSpPr>
            <a:spLocks noChangeArrowheads="1"/>
          </p:cNvSpPr>
          <p:nvPr/>
        </p:nvSpPr>
        <p:spPr bwMode="auto">
          <a:xfrm>
            <a:off x="4577555" y="2611437"/>
            <a:ext cx="743745" cy="594519"/>
          </a:xfrm>
          <a:prstGeom prst="roundRect">
            <a:avLst>
              <a:gd name="adj" fmla="val 16667"/>
            </a:avLst>
          </a:prstGeom>
          <a:noFill/>
          <a:ln w="28575" algn="ctr">
            <a:solidFill>
              <a:srgbClr val="0000FF"/>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29"/>
          <p:cNvSpPr>
            <a:spLocks noChangeArrowheads="1"/>
          </p:cNvSpPr>
          <p:nvPr/>
        </p:nvSpPr>
        <p:spPr bwMode="auto">
          <a:xfrm>
            <a:off x="34505" y="566739"/>
            <a:ext cx="5545557"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5.4.1 </a:t>
            </a:r>
            <a:r>
              <a:rPr kumimoji="1" lang="zh-CN" altLang="en-US" sz="2400" dirty="0" smtClean="0">
                <a:solidFill>
                  <a:srgbClr val="CC0000"/>
                </a:solidFill>
                <a:ea typeface="楷体_GB2312" pitchFamily="49" charset="-122"/>
              </a:rPr>
              <a:t>主从</a:t>
            </a:r>
            <a:r>
              <a:rPr kumimoji="1" lang="en-US" altLang="zh-CN" sz="2400" dirty="0">
                <a:solidFill>
                  <a:srgbClr val="CC0000"/>
                </a:solidFill>
                <a:ea typeface="楷体_GB2312" pitchFamily="49" charset="-122"/>
              </a:rPr>
              <a:t>D</a:t>
            </a:r>
            <a:r>
              <a:rPr kumimoji="1" lang="zh-CN" altLang="en-US" sz="2400" dirty="0">
                <a:solidFill>
                  <a:srgbClr val="CC0000"/>
                </a:solidFill>
                <a:ea typeface="楷体_GB2312" pitchFamily="49" charset="-122"/>
              </a:rPr>
              <a:t>触发器的电路结构和工作原理</a:t>
            </a:r>
            <a:endParaRPr kumimoji="1" lang="zh-CN" altLang="en-US" sz="2400" dirty="0">
              <a:solidFill>
                <a:srgbClr val="CC0000"/>
              </a:solidFill>
              <a:latin typeface="楷体_GB2312" pitchFamily="49" charset="-122"/>
              <a:ea typeface="楷体_GB2312" pitchFamily="49" charset="-122"/>
            </a:endParaRPr>
          </a:p>
        </p:txBody>
      </p:sp>
      <p:sp>
        <p:nvSpPr>
          <p:cNvPr id="20"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22" name="AutoShape 165"/>
          <p:cNvSpPr>
            <a:spLocks noChangeArrowheads="1"/>
          </p:cNvSpPr>
          <p:nvPr/>
        </p:nvSpPr>
        <p:spPr bwMode="auto">
          <a:xfrm>
            <a:off x="6896894" y="2607469"/>
            <a:ext cx="647700" cy="623888"/>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166"/>
          <p:cNvSpPr>
            <a:spLocks noChangeArrowheads="1"/>
          </p:cNvSpPr>
          <p:nvPr/>
        </p:nvSpPr>
        <p:spPr bwMode="auto">
          <a:xfrm>
            <a:off x="6207919" y="1909144"/>
            <a:ext cx="743745" cy="594519"/>
          </a:xfrm>
          <a:prstGeom prst="roundRect">
            <a:avLst>
              <a:gd name="adj" fmla="val 16667"/>
            </a:avLst>
          </a:prstGeom>
          <a:noFill/>
          <a:ln w="28575" algn="ctr">
            <a:solidFill>
              <a:srgbClr val="0000FF"/>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6"/>
          <p:cNvSpPr>
            <a:spLocks noChangeArrowheads="1"/>
          </p:cNvSpPr>
          <p:nvPr/>
        </p:nvSpPr>
        <p:spPr bwMode="auto">
          <a:xfrm>
            <a:off x="576263" y="6053051"/>
            <a:ext cx="822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dirty="0">
                <a:solidFill>
                  <a:srgbClr val="0000FF"/>
                </a:solidFill>
                <a:latin typeface="Times New Roman" panose="02020603050405020304" pitchFamily="18" charset="0"/>
                <a:ea typeface="楷体_GB2312" pitchFamily="49" charset="-122"/>
              </a:rPr>
              <a:t>触发器的状态仅仅取决于</a:t>
            </a:r>
            <a:r>
              <a:rPr lang="en-US" altLang="zh-CN" sz="2400" i="1" dirty="0">
                <a:solidFill>
                  <a:srgbClr val="0000FF"/>
                </a:solidFill>
                <a:latin typeface="Times New Roman" panose="02020603050405020304" pitchFamily="18" charset="0"/>
                <a:ea typeface="楷体_GB2312" pitchFamily="49" charset="-122"/>
              </a:rPr>
              <a:t>CP</a:t>
            </a:r>
            <a:r>
              <a:rPr lang="zh-CN" altLang="en-US" sz="2400" dirty="0">
                <a:solidFill>
                  <a:srgbClr val="0000FF"/>
                </a:solidFill>
                <a:latin typeface="Times New Roman" panose="02020603050405020304" pitchFamily="18" charset="0"/>
                <a:ea typeface="楷体_GB2312" pitchFamily="49" charset="-122"/>
              </a:rPr>
              <a:t>信号上升沿到达前瞬间的</a:t>
            </a:r>
            <a:r>
              <a:rPr lang="en-US" altLang="zh-CN" sz="2400" i="1" dirty="0">
                <a:solidFill>
                  <a:srgbClr val="0000FF"/>
                </a:solidFill>
                <a:latin typeface="Times New Roman" panose="02020603050405020304" pitchFamily="18" charset="0"/>
                <a:ea typeface="楷体_GB2312" pitchFamily="49" charset="-122"/>
              </a:rPr>
              <a:t>D</a:t>
            </a:r>
            <a:r>
              <a:rPr lang="zh-CN" altLang="en-US" sz="2400" dirty="0">
                <a:solidFill>
                  <a:srgbClr val="0000FF"/>
                </a:solidFill>
                <a:latin typeface="Times New Roman" panose="02020603050405020304" pitchFamily="18" charset="0"/>
                <a:ea typeface="楷体_GB2312" pitchFamily="49" charset="-122"/>
              </a:rPr>
              <a:t>信号 </a:t>
            </a:r>
          </a:p>
        </p:txBody>
      </p:sp>
      <p:sp>
        <p:nvSpPr>
          <p:cNvPr id="21" name="Text Box 18"/>
          <p:cNvSpPr txBox="1">
            <a:spLocks noChangeArrowheads="1"/>
          </p:cNvSpPr>
          <p:nvPr/>
        </p:nvSpPr>
        <p:spPr bwMode="auto">
          <a:xfrm>
            <a:off x="815975" y="5478376"/>
            <a:ext cx="8074025" cy="461665"/>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rgbClr val="000066"/>
                </a:solidFill>
                <a:latin typeface="Times New Roman" panose="02020603050405020304" pitchFamily="18" charset="0"/>
                <a:ea typeface="楷体_GB2312" pitchFamily="49" charset="-122"/>
              </a:rPr>
              <a:t>TG</a:t>
            </a:r>
            <a:r>
              <a:rPr lang="en-US" altLang="zh-CN" sz="2400" baseline="-30000" dirty="0">
                <a:solidFill>
                  <a:srgbClr val="000066"/>
                </a:solidFill>
                <a:latin typeface="Times New Roman" panose="02020603050405020304" pitchFamily="18" charset="0"/>
                <a:ea typeface="楷体_GB2312" pitchFamily="49" charset="-122"/>
              </a:rPr>
              <a:t>3</a:t>
            </a:r>
            <a:r>
              <a:rPr lang="zh-CN" altLang="en-US" sz="2400" dirty="0">
                <a:solidFill>
                  <a:srgbClr val="000066"/>
                </a:solidFill>
                <a:latin typeface="Times New Roman" panose="02020603050405020304" pitchFamily="18" charset="0"/>
                <a:ea typeface="楷体_GB2312" pitchFamily="49" charset="-122"/>
              </a:rPr>
              <a:t>导通，</a:t>
            </a:r>
            <a:r>
              <a:rPr lang="en-US" altLang="zh-CN" sz="2400" dirty="0">
                <a:solidFill>
                  <a:srgbClr val="000066"/>
                </a:solidFill>
                <a:latin typeface="Times New Roman" panose="02020603050405020304" pitchFamily="18" charset="0"/>
                <a:ea typeface="楷体_GB2312" pitchFamily="49" charset="-122"/>
              </a:rPr>
              <a:t>TG</a:t>
            </a:r>
            <a:r>
              <a:rPr lang="en-US" altLang="zh-CN" sz="2400" baseline="-30000" dirty="0">
                <a:solidFill>
                  <a:srgbClr val="000066"/>
                </a:solidFill>
                <a:latin typeface="Times New Roman" panose="02020603050405020304" pitchFamily="18" charset="0"/>
                <a:ea typeface="楷体_GB2312" pitchFamily="49" charset="-122"/>
              </a:rPr>
              <a:t>4</a:t>
            </a:r>
            <a:r>
              <a:rPr lang="zh-CN" altLang="en-US" sz="2400" dirty="0">
                <a:solidFill>
                  <a:srgbClr val="000066"/>
                </a:solidFill>
                <a:latin typeface="Times New Roman" panose="02020603050405020304" pitchFamily="18" charset="0"/>
                <a:ea typeface="楷体_GB2312" pitchFamily="49" charset="-122"/>
              </a:rPr>
              <a:t>断开</a:t>
            </a:r>
            <a:r>
              <a:rPr lang="en-US" altLang="zh-CN" sz="2400" dirty="0">
                <a:solidFill>
                  <a:srgbClr val="000066"/>
                </a:solidFill>
                <a:latin typeface="Times New Roman" panose="02020603050405020304" pitchFamily="18" charset="0"/>
                <a:ea typeface="楷体_GB2312" pitchFamily="49" charset="-122"/>
              </a:rPr>
              <a:t>——</a:t>
            </a:r>
            <a:r>
              <a:rPr lang="zh-CN" altLang="en-US" sz="2400" dirty="0">
                <a:solidFill>
                  <a:srgbClr val="000066"/>
                </a:solidFill>
                <a:latin typeface="Times New Roman" panose="02020603050405020304" pitchFamily="18" charset="0"/>
                <a:ea typeface="楷体_GB2312" pitchFamily="49" charset="-122"/>
              </a:rPr>
              <a:t>从</a:t>
            </a:r>
            <a:r>
              <a:rPr lang="zh-CN" altLang="en-US" sz="2400" dirty="0" smtClean="0">
                <a:solidFill>
                  <a:srgbClr val="000066"/>
                </a:solidFill>
                <a:latin typeface="Times New Roman" panose="02020603050405020304" pitchFamily="18" charset="0"/>
                <a:ea typeface="楷体_GB2312" pitchFamily="49" charset="-122"/>
              </a:rPr>
              <a:t>锁存器</a:t>
            </a:r>
            <a:r>
              <a:rPr lang="en-US" altLang="zh-CN" sz="2400" i="1" dirty="0" smtClean="0">
                <a:solidFill>
                  <a:srgbClr val="000066"/>
                </a:solidFill>
                <a:latin typeface="Times New Roman" panose="02020603050405020304" pitchFamily="18" charset="0"/>
                <a:ea typeface="楷体_GB2312" pitchFamily="49" charset="-122"/>
              </a:rPr>
              <a:t>Q</a:t>
            </a:r>
            <a:r>
              <a:rPr lang="en-US" altLang="zh-CN" sz="2400" dirty="0" smtClean="0">
                <a:solidFill>
                  <a:srgbClr val="000066"/>
                </a:solidFill>
                <a:latin typeface="Times New Roman" panose="02020603050405020304" pitchFamily="18" charset="0"/>
                <a:ea typeface="楷体_GB2312" pitchFamily="49" charset="-122"/>
                <a:sym typeface="Symbol" panose="05050102010706020507" pitchFamily="18" charset="2"/>
              </a:rPr>
              <a:t></a:t>
            </a:r>
            <a:r>
              <a:rPr lang="zh-CN" altLang="en-US" sz="2400" dirty="0" smtClean="0">
                <a:solidFill>
                  <a:srgbClr val="000066"/>
                </a:solidFill>
                <a:latin typeface="Times New Roman" panose="02020603050405020304" pitchFamily="18" charset="0"/>
                <a:ea typeface="楷体_GB2312" pitchFamily="49" charset="-122"/>
              </a:rPr>
              <a:t>已存信号信号</a:t>
            </a:r>
            <a:r>
              <a:rPr lang="zh-CN" altLang="en-US" sz="2400" dirty="0">
                <a:solidFill>
                  <a:srgbClr val="000066"/>
                </a:solidFill>
                <a:latin typeface="Times New Roman" panose="02020603050405020304" pitchFamily="18" charset="0"/>
                <a:ea typeface="楷体_GB2312" pitchFamily="49" charset="-122"/>
              </a:rPr>
              <a:t>送</a:t>
            </a:r>
            <a:r>
              <a:rPr lang="en-US" altLang="zh-CN" sz="2400" i="1" dirty="0">
                <a:solidFill>
                  <a:srgbClr val="000066"/>
                </a:solidFill>
                <a:latin typeface="Times New Roman" panose="02020603050405020304" pitchFamily="18" charset="0"/>
                <a:ea typeface="楷体_GB2312" pitchFamily="49" charset="-122"/>
              </a:rPr>
              <a:t>Q</a:t>
            </a:r>
            <a:r>
              <a:rPr lang="zh-CN" altLang="en-US" sz="2400" dirty="0" smtClean="0">
                <a:solidFill>
                  <a:srgbClr val="000066"/>
                </a:solidFill>
                <a:latin typeface="Times New Roman" panose="02020603050405020304" pitchFamily="18" charset="0"/>
                <a:ea typeface="楷体_GB2312" pitchFamily="49" charset="-122"/>
              </a:rPr>
              <a:t>端</a:t>
            </a:r>
            <a:endParaRPr lang="zh-CN" altLang="en-US" sz="2400" dirty="0">
              <a:solidFill>
                <a:srgbClr val="000066"/>
              </a:solidFill>
              <a:latin typeface="Times New Roman" panose="02020603050405020304" pitchFamily="18" charset="0"/>
              <a:ea typeface="楷体_GB2312" pitchFamily="49" charset="-122"/>
            </a:endParaRPr>
          </a:p>
        </p:txBody>
      </p:sp>
      <p:grpSp>
        <p:nvGrpSpPr>
          <p:cNvPr id="24" name="Group 21"/>
          <p:cNvGrpSpPr>
            <a:grpSpLocks/>
          </p:cNvGrpSpPr>
          <p:nvPr/>
        </p:nvGrpSpPr>
        <p:grpSpPr bwMode="auto">
          <a:xfrm>
            <a:off x="801688" y="4470313"/>
            <a:ext cx="7567612" cy="936625"/>
            <a:chOff x="505" y="2977"/>
            <a:chExt cx="4767" cy="590"/>
          </a:xfrm>
        </p:grpSpPr>
        <p:sp>
          <p:nvSpPr>
            <p:cNvPr id="25" name="Text Box 17"/>
            <p:cNvSpPr txBox="1">
              <a:spLocks noChangeArrowheads="1"/>
            </p:cNvSpPr>
            <p:nvPr/>
          </p:nvSpPr>
          <p:spPr bwMode="auto">
            <a:xfrm>
              <a:off x="505" y="2977"/>
              <a:ext cx="4767" cy="28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rgbClr val="000066"/>
                  </a:solidFill>
                  <a:latin typeface="Times New Roman" panose="02020603050405020304" pitchFamily="18" charset="0"/>
                  <a:ea typeface="楷体_GB2312" pitchFamily="49" charset="-122"/>
                </a:rPr>
                <a:t>TG</a:t>
              </a:r>
              <a:r>
                <a:rPr lang="en-US" altLang="zh-CN" sz="2400" baseline="-300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断开，</a:t>
              </a:r>
              <a:r>
                <a:rPr lang="en-US" altLang="zh-CN" sz="2400" dirty="0">
                  <a:solidFill>
                    <a:srgbClr val="000066"/>
                  </a:solidFill>
                  <a:latin typeface="Times New Roman" panose="02020603050405020304" pitchFamily="18" charset="0"/>
                  <a:ea typeface="楷体_GB2312" pitchFamily="49" charset="-122"/>
                </a:rPr>
                <a:t>TG</a:t>
              </a:r>
              <a:r>
                <a:rPr lang="en-US" altLang="zh-CN" sz="2400" baseline="-30000" dirty="0">
                  <a:solidFill>
                    <a:srgbClr val="000066"/>
                  </a:solidFill>
                  <a:latin typeface="Times New Roman" panose="02020603050405020304" pitchFamily="18" charset="0"/>
                  <a:ea typeface="楷体_GB2312" pitchFamily="49" charset="-122"/>
                </a:rPr>
                <a:t>2</a:t>
              </a:r>
              <a:r>
                <a:rPr lang="zh-CN" altLang="en-US" sz="2400" dirty="0">
                  <a:solidFill>
                    <a:srgbClr val="000066"/>
                  </a:solidFill>
                  <a:latin typeface="Times New Roman" panose="02020603050405020304" pitchFamily="18" charset="0"/>
                  <a:ea typeface="楷体_GB2312" pitchFamily="49" charset="-122"/>
                </a:rPr>
                <a:t>导通</a:t>
              </a:r>
              <a:r>
                <a:rPr lang="en-US" altLang="zh-CN" sz="2400" dirty="0">
                  <a:solidFill>
                    <a:srgbClr val="000066"/>
                  </a:solidFill>
                  <a:latin typeface="Times New Roman" panose="02020603050405020304" pitchFamily="18" charset="0"/>
                  <a:ea typeface="楷体_GB2312" pitchFamily="49" charset="-122"/>
                </a:rPr>
                <a:t>——</a:t>
              </a:r>
              <a:r>
                <a:rPr lang="zh-CN" altLang="en-US" sz="2400" dirty="0">
                  <a:solidFill>
                    <a:srgbClr val="000066"/>
                  </a:solidFill>
                  <a:latin typeface="Times New Roman" panose="02020603050405020304" pitchFamily="18" charset="0"/>
                  <a:ea typeface="楷体_GB2312" pitchFamily="49" charset="-122"/>
                </a:rPr>
                <a:t>输入信号</a:t>
              </a:r>
              <a:r>
                <a:rPr lang="en-US" altLang="zh-CN" sz="2400" i="1" dirty="0">
                  <a:solidFill>
                    <a:srgbClr val="000066"/>
                  </a:solidFill>
                  <a:latin typeface="Times New Roman" panose="02020603050405020304" pitchFamily="18" charset="0"/>
                  <a:ea typeface="楷体_GB2312" pitchFamily="49" charset="-122"/>
                </a:rPr>
                <a:t>D </a:t>
              </a:r>
              <a:r>
                <a:rPr lang="zh-CN" altLang="en-US" sz="2400" dirty="0">
                  <a:solidFill>
                    <a:srgbClr val="000066"/>
                  </a:solidFill>
                  <a:latin typeface="Times New Roman" panose="02020603050405020304" pitchFamily="18" charset="0"/>
                  <a:ea typeface="楷体_GB2312" pitchFamily="49" charset="-122"/>
                </a:rPr>
                <a:t>不能送入主</a:t>
              </a:r>
              <a:r>
                <a:rPr lang="zh-CN" altLang="en-US" sz="2400" dirty="0" smtClean="0">
                  <a:solidFill>
                    <a:srgbClr val="000066"/>
                  </a:solidFill>
                  <a:latin typeface="Times New Roman" panose="02020603050405020304" pitchFamily="18" charset="0"/>
                  <a:ea typeface="楷体_GB2312" pitchFamily="49" charset="-122"/>
                </a:rPr>
                <a:t>锁存器</a:t>
              </a:r>
              <a:endParaRPr lang="zh-CN" altLang="en-US" sz="2400" dirty="0">
                <a:solidFill>
                  <a:srgbClr val="000066"/>
                </a:solidFill>
                <a:latin typeface="Times New Roman" panose="02020603050405020304" pitchFamily="18" charset="0"/>
                <a:ea typeface="楷体_GB2312" pitchFamily="49" charset="-122"/>
              </a:endParaRPr>
            </a:p>
          </p:txBody>
        </p:sp>
        <p:sp>
          <p:nvSpPr>
            <p:cNvPr id="26" name="Rectangle 19"/>
            <p:cNvSpPr>
              <a:spLocks noChangeArrowheads="1"/>
            </p:cNvSpPr>
            <p:nvPr/>
          </p:nvSpPr>
          <p:spPr bwMode="auto">
            <a:xfrm>
              <a:off x="2517" y="3279"/>
              <a:ext cx="2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sz="2400" dirty="0">
                  <a:solidFill>
                    <a:srgbClr val="000066"/>
                  </a:solidFill>
                  <a:latin typeface="Times New Roman" panose="02020603050405020304" pitchFamily="18" charset="0"/>
                  <a:ea typeface="楷体_GB2312" pitchFamily="49" charset="-122"/>
                </a:rPr>
                <a:t>主锁存器</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维持原态</a:t>
              </a:r>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不变</a:t>
              </a:r>
              <a:endParaRPr lang="zh-CN" altLang="en-US" sz="1100" b="0" dirty="0">
                <a:solidFill>
                  <a:srgbClr val="000066"/>
                </a:solidFill>
                <a:latin typeface="Tahoma" panose="020B0604030504040204" pitchFamily="34" charset="0"/>
                <a:ea typeface="楷体_GB2312" pitchFamily="49" charset="-122"/>
                <a:sym typeface="Symbol" panose="05050102010706020507" pitchFamily="18" charset="2"/>
              </a:endParaRPr>
            </a:p>
          </p:txBody>
        </p:sp>
      </p:grpSp>
      <p:sp>
        <p:nvSpPr>
          <p:cNvPr id="27" name="矩形 26"/>
          <p:cNvSpPr/>
          <p:nvPr/>
        </p:nvSpPr>
        <p:spPr>
          <a:xfrm flipH="1">
            <a:off x="3422650" y="2233566"/>
            <a:ext cx="323851" cy="461665"/>
          </a:xfrm>
          <a:prstGeom prst="rect">
            <a:avLst/>
          </a:prstGeom>
          <a:noFill/>
        </p:spPr>
        <p:txBody>
          <a:bodyPr wrap="square">
            <a:spAutoFit/>
          </a:bodyPr>
          <a:lstStyle/>
          <a:p>
            <a:r>
              <a:rPr lang="en-US" altLang="zh-CN" sz="2400" i="1" dirty="0" smtClean="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endParaRPr lang="zh-CN" altLang="en-US" sz="2400" dirty="0">
              <a:solidFill>
                <a:srgbClr val="0000FF"/>
              </a:solidFill>
            </a:endParaRPr>
          </a:p>
        </p:txBody>
      </p:sp>
      <p:sp>
        <p:nvSpPr>
          <p:cNvPr id="28" name="矩形 27"/>
          <p:cNvSpPr/>
          <p:nvPr/>
        </p:nvSpPr>
        <p:spPr>
          <a:xfrm flipH="1">
            <a:off x="5726111" y="3790118"/>
            <a:ext cx="323851" cy="461665"/>
          </a:xfrm>
          <a:prstGeom prst="rect">
            <a:avLst/>
          </a:prstGeom>
          <a:noFill/>
        </p:spPr>
        <p:txBody>
          <a:bodyPr wrap="square">
            <a:spAutoFit/>
          </a:bodyPr>
          <a:lstStyle/>
          <a:p>
            <a:r>
              <a:rPr lang="en-US" altLang="zh-CN" sz="2400" i="1" dirty="0" smtClean="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endParaRPr lang="zh-CN" altLang="en-US" sz="2400" dirty="0">
              <a:solidFill>
                <a:srgbClr val="0000FF"/>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02852621"/>
              </p:ext>
            </p:extLst>
          </p:nvPr>
        </p:nvGraphicFramePr>
        <p:xfrm>
          <a:off x="5569035" y="1764284"/>
          <a:ext cx="344318" cy="423776"/>
        </p:xfrm>
        <a:graphic>
          <a:graphicData uri="http://schemas.openxmlformats.org/presentationml/2006/ole">
            <mc:AlternateContent xmlns:mc="http://schemas.openxmlformats.org/markup-compatibility/2006">
              <mc:Choice xmlns:v="urn:schemas-microsoft-com:vml" Requires="v">
                <p:oleObj spid="_x0000_s661582" name="Equation" r:id="rId9" imgW="164880" imgH="203040" progId="Equation.DSMT4">
                  <p:embed/>
                </p:oleObj>
              </mc:Choice>
              <mc:Fallback>
                <p:oleObj name="Equation" r:id="rId9" imgW="164880" imgH="203040" progId="Equation.DSMT4">
                  <p:embed/>
                  <p:pic>
                    <p:nvPicPr>
                      <p:cNvPr id="0" name=""/>
                      <p:cNvPicPr/>
                      <p:nvPr/>
                    </p:nvPicPr>
                    <p:blipFill>
                      <a:blip r:embed="rId10"/>
                      <a:stretch>
                        <a:fillRect/>
                      </a:stretch>
                    </p:blipFill>
                    <p:spPr>
                      <a:xfrm>
                        <a:off x="5569035" y="1764284"/>
                        <a:ext cx="344318" cy="423776"/>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51461326"/>
              </p:ext>
            </p:extLst>
          </p:nvPr>
        </p:nvGraphicFramePr>
        <p:xfrm>
          <a:off x="7177797" y="1832812"/>
          <a:ext cx="344318" cy="423776"/>
        </p:xfrm>
        <a:graphic>
          <a:graphicData uri="http://schemas.openxmlformats.org/presentationml/2006/ole">
            <mc:AlternateContent xmlns:mc="http://schemas.openxmlformats.org/markup-compatibility/2006">
              <mc:Choice xmlns:v="urn:schemas-microsoft-com:vml" Requires="v">
                <p:oleObj spid="_x0000_s661583" name="Equation" r:id="rId11" imgW="164880" imgH="203040" progId="Equation.DSMT4">
                  <p:embed/>
                </p:oleObj>
              </mc:Choice>
              <mc:Fallback>
                <p:oleObj name="Equation" r:id="rId11" imgW="164880" imgH="203040" progId="Equation.DSMT4">
                  <p:embed/>
                  <p:pic>
                    <p:nvPicPr>
                      <p:cNvPr id="0" name=""/>
                      <p:cNvPicPr/>
                      <p:nvPr/>
                    </p:nvPicPr>
                    <p:blipFill>
                      <a:blip r:embed="rId10"/>
                      <a:stretch>
                        <a:fillRect/>
                      </a:stretch>
                    </p:blipFill>
                    <p:spPr>
                      <a:xfrm>
                        <a:off x="7177797" y="1832812"/>
                        <a:ext cx="344318" cy="423776"/>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501366717"/>
              </p:ext>
            </p:extLst>
          </p:nvPr>
        </p:nvGraphicFramePr>
        <p:xfrm>
          <a:off x="8216900" y="2270125"/>
          <a:ext cx="342900" cy="344488"/>
        </p:xfrm>
        <a:graphic>
          <a:graphicData uri="http://schemas.openxmlformats.org/presentationml/2006/ole">
            <mc:AlternateContent xmlns:mc="http://schemas.openxmlformats.org/markup-compatibility/2006">
              <mc:Choice xmlns:v="urn:schemas-microsoft-com:vml" Requires="v">
                <p:oleObj spid="_x0000_s661584" name="Equation" r:id="rId12" imgW="164880" imgH="164880" progId="Equation.DSMT4">
                  <p:embed/>
                </p:oleObj>
              </mc:Choice>
              <mc:Fallback>
                <p:oleObj name="Equation" r:id="rId12" imgW="164880" imgH="164880" progId="Equation.DSMT4">
                  <p:embed/>
                  <p:pic>
                    <p:nvPicPr>
                      <p:cNvPr id="0" name=""/>
                      <p:cNvPicPr/>
                      <p:nvPr/>
                    </p:nvPicPr>
                    <p:blipFill>
                      <a:blip r:embed="rId13"/>
                      <a:stretch>
                        <a:fillRect/>
                      </a:stretch>
                    </p:blipFill>
                    <p:spPr>
                      <a:xfrm>
                        <a:off x="8216900" y="2270125"/>
                        <a:ext cx="342900" cy="344488"/>
                      </a:xfrm>
                      <a:prstGeom prst="rect">
                        <a:avLst/>
                      </a:prstGeom>
                    </p:spPr>
                  </p:pic>
                </p:oleObj>
              </mc:Fallback>
            </mc:AlternateContent>
          </a:graphicData>
        </a:graphic>
      </p:graphicFrame>
    </p:spTree>
    <p:extLst>
      <p:ext uri="{BB962C8B-B14F-4D97-AF65-F5344CB8AC3E}">
        <p14:creationId xmlns:p14="http://schemas.microsoft.com/office/powerpoint/2010/main" val="22599448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26149"/>
                                        </p:tgtEl>
                                        <p:attrNameLst>
                                          <p:attrName>style.visibility</p:attrName>
                                        </p:attrNameLst>
                                      </p:cBhvr>
                                      <p:to>
                                        <p:strVal val="visible"/>
                                      </p:to>
                                    </p:set>
                                    <p:animEffect transition="in" filter="wheel(1)">
                                      <p:cBhvr>
                                        <p:cTn id="7" dur="500"/>
                                        <p:tgtEl>
                                          <p:spTgt spid="42614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heel(1)">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26150"/>
                                        </p:tgtEl>
                                        <p:attrNameLst>
                                          <p:attrName>style.visibility</p:attrName>
                                        </p:attrNameLst>
                                      </p:cBhvr>
                                      <p:to>
                                        <p:strVal val="visible"/>
                                      </p:to>
                                    </p:set>
                                    <p:animEffect transition="in" filter="wheel(1)">
                                      <p:cBhvr>
                                        <p:cTn id="15" dur="500"/>
                                        <p:tgtEl>
                                          <p:spTgt spid="42615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heel(1)">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strips(downRigh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strips(downRight)">
                                      <p:cBhvr>
                                        <p:cTn id="28" dur="500"/>
                                        <p:tgtEl>
                                          <p:spTgt spid="2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p:tgtEl>
                                          <p:spTgt spid="29"/>
                                        </p:tgtEl>
                                        <p:attrNameLst>
                                          <p:attrName>ppt_x</p:attrName>
                                        </p:attrNameLst>
                                      </p:cBhvr>
                                      <p:tavLst>
                                        <p:tav tm="0">
                                          <p:val>
                                            <p:strVal val="#ppt_x-#ppt_w*1.125000"/>
                                          </p:val>
                                        </p:tav>
                                        <p:tav tm="100000">
                                          <p:val>
                                            <p:strVal val="#ppt_x"/>
                                          </p:val>
                                        </p:tav>
                                      </p:tavLst>
                                    </p:anim>
                                    <p:animEffect transition="in" filter="wipe(right)">
                                      <p:cBhvr>
                                        <p:cTn id="34" dur="500"/>
                                        <p:tgtEl>
                                          <p:spTgt spid="29"/>
                                        </p:tgtEl>
                                      </p:cBhvr>
                                    </p:animEffect>
                                  </p:childTnLst>
                                </p:cTn>
                              </p:par>
                            </p:childTnLst>
                          </p:cTn>
                        </p:par>
                        <p:par>
                          <p:cTn id="35" fill="hold">
                            <p:stCondLst>
                              <p:cond delay="500"/>
                            </p:stCondLst>
                            <p:childTnLst>
                              <p:par>
                                <p:cTn id="36" presetID="12" presetClass="entr" presetSubtype="8"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p:tgtEl>
                                          <p:spTgt spid="30"/>
                                        </p:tgtEl>
                                        <p:attrNameLst>
                                          <p:attrName>ppt_x</p:attrName>
                                        </p:attrNameLst>
                                      </p:cBhvr>
                                      <p:tavLst>
                                        <p:tav tm="0">
                                          <p:val>
                                            <p:strVal val="#ppt_x-#ppt_w*1.125000"/>
                                          </p:val>
                                        </p:tav>
                                        <p:tav tm="100000">
                                          <p:val>
                                            <p:strVal val="#ppt_x"/>
                                          </p:val>
                                        </p:tav>
                                      </p:tavLst>
                                    </p:anim>
                                    <p:animEffect transition="in" filter="wipe(right)">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trips(downRight)">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49" grpId="0" animBg="1"/>
      <p:bldP spid="426150" grpId="0" animBg="1"/>
      <p:bldP spid="22" grpId="0" animBg="1"/>
      <p:bldP spid="23" grpId="0" animBg="1"/>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29"/>
          <p:cNvSpPr>
            <a:spLocks noChangeArrowheads="1"/>
          </p:cNvSpPr>
          <p:nvPr/>
        </p:nvSpPr>
        <p:spPr bwMode="auto">
          <a:xfrm>
            <a:off x="34505" y="566739"/>
            <a:ext cx="5545557"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5.4.1 </a:t>
            </a:r>
            <a:r>
              <a:rPr kumimoji="1" lang="zh-CN" altLang="en-US" sz="2400" dirty="0" smtClean="0">
                <a:solidFill>
                  <a:srgbClr val="CC0000"/>
                </a:solidFill>
                <a:ea typeface="楷体_GB2312" pitchFamily="49" charset="-122"/>
              </a:rPr>
              <a:t>主从</a:t>
            </a:r>
            <a:r>
              <a:rPr kumimoji="1" lang="en-US" altLang="zh-CN" sz="2400" dirty="0">
                <a:solidFill>
                  <a:srgbClr val="CC0000"/>
                </a:solidFill>
                <a:ea typeface="楷体_GB2312" pitchFamily="49" charset="-122"/>
              </a:rPr>
              <a:t>D</a:t>
            </a:r>
            <a:r>
              <a:rPr kumimoji="1" lang="zh-CN" altLang="en-US" sz="2400" dirty="0">
                <a:solidFill>
                  <a:srgbClr val="CC0000"/>
                </a:solidFill>
                <a:ea typeface="楷体_GB2312" pitchFamily="49" charset="-122"/>
              </a:rPr>
              <a:t>触发器的电路结构和工作原理</a:t>
            </a:r>
            <a:endParaRPr kumimoji="1" lang="zh-CN" altLang="en-US" sz="2400" dirty="0">
              <a:solidFill>
                <a:srgbClr val="CC0000"/>
              </a:solidFill>
              <a:latin typeface="楷体_GB2312" pitchFamily="49" charset="-122"/>
              <a:ea typeface="楷体_GB2312" pitchFamily="49" charset="-122"/>
            </a:endParaRPr>
          </a:p>
        </p:txBody>
      </p:sp>
      <p:sp>
        <p:nvSpPr>
          <p:cNvPr id="20"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18" name="Rectangle 16"/>
          <p:cNvSpPr>
            <a:spLocks noChangeArrowheads="1"/>
          </p:cNvSpPr>
          <p:nvPr/>
        </p:nvSpPr>
        <p:spPr bwMode="auto">
          <a:xfrm>
            <a:off x="576263" y="6053051"/>
            <a:ext cx="822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dirty="0">
                <a:solidFill>
                  <a:srgbClr val="0000FF"/>
                </a:solidFill>
                <a:latin typeface="Times New Roman" panose="02020603050405020304" pitchFamily="18" charset="0"/>
                <a:ea typeface="楷体_GB2312" pitchFamily="49" charset="-122"/>
              </a:rPr>
              <a:t>触发器的状态仅仅取决于</a:t>
            </a:r>
            <a:r>
              <a:rPr lang="en-US" altLang="zh-CN" sz="2400" i="1" dirty="0">
                <a:solidFill>
                  <a:srgbClr val="0000FF"/>
                </a:solidFill>
                <a:latin typeface="Times New Roman" panose="02020603050405020304" pitchFamily="18" charset="0"/>
                <a:ea typeface="楷体_GB2312" pitchFamily="49" charset="-122"/>
              </a:rPr>
              <a:t>CP</a:t>
            </a:r>
            <a:r>
              <a:rPr lang="zh-CN" altLang="en-US" sz="2400" dirty="0">
                <a:solidFill>
                  <a:srgbClr val="0000FF"/>
                </a:solidFill>
                <a:latin typeface="Times New Roman" panose="02020603050405020304" pitchFamily="18" charset="0"/>
                <a:ea typeface="楷体_GB2312" pitchFamily="49" charset="-122"/>
              </a:rPr>
              <a:t>信号上升沿到达前瞬间的</a:t>
            </a:r>
            <a:r>
              <a:rPr lang="en-US" altLang="zh-CN" sz="2400" i="1" dirty="0">
                <a:solidFill>
                  <a:srgbClr val="0000FF"/>
                </a:solidFill>
                <a:latin typeface="Times New Roman" panose="02020603050405020304" pitchFamily="18" charset="0"/>
                <a:ea typeface="楷体_GB2312" pitchFamily="49" charset="-122"/>
              </a:rPr>
              <a:t>D</a:t>
            </a:r>
            <a:r>
              <a:rPr lang="zh-CN" altLang="en-US" sz="2400" dirty="0">
                <a:solidFill>
                  <a:srgbClr val="0000FF"/>
                </a:solidFill>
                <a:latin typeface="Times New Roman" panose="02020603050405020304" pitchFamily="18" charset="0"/>
                <a:ea typeface="楷体_GB2312" pitchFamily="49" charset="-122"/>
              </a:rPr>
              <a:t>信号 </a:t>
            </a:r>
          </a:p>
        </p:txBody>
      </p:sp>
      <p:graphicFrame>
        <p:nvGraphicFramePr>
          <p:cNvPr id="31" name="Object 9"/>
          <p:cNvGraphicFramePr>
            <a:graphicFrameLocks noChangeAspect="1"/>
          </p:cNvGraphicFramePr>
          <p:nvPr>
            <p:extLst>
              <p:ext uri="{D42A27DB-BD31-4B8C-83A1-F6EECF244321}">
                <p14:modId xmlns:p14="http://schemas.microsoft.com/office/powerpoint/2010/main" val="1858353504"/>
              </p:ext>
            </p:extLst>
          </p:nvPr>
        </p:nvGraphicFramePr>
        <p:xfrm>
          <a:off x="3422650" y="1341438"/>
          <a:ext cx="5254625" cy="2946400"/>
        </p:xfrm>
        <a:graphic>
          <a:graphicData uri="http://schemas.openxmlformats.org/presentationml/2006/ole">
            <mc:AlternateContent xmlns:mc="http://schemas.openxmlformats.org/markup-compatibility/2006">
              <mc:Choice xmlns:v="urn:schemas-microsoft-com:vml" Requires="v">
                <p:oleObj spid="_x0000_s662551" name="图片" r:id="rId3" imgW="3209760" imgH="1838160" progId="Word.Picture.8">
                  <p:embed/>
                </p:oleObj>
              </mc:Choice>
              <mc:Fallback>
                <p:oleObj name="图片" r:id="rId3" imgW="3209760" imgH="1838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50" y="1341438"/>
                        <a:ext cx="5254625" cy="2946400"/>
                      </a:xfrm>
                      <a:prstGeom prst="rect">
                        <a:avLst/>
                      </a:prstGeom>
                      <a:solidFill>
                        <a:schemeClr val="bg1"/>
                      </a:solidFill>
                      <a:ln w="12700">
                        <a:solidFill>
                          <a:srgbClr val="3399FF"/>
                        </a:solidFill>
                        <a:miter lim="800000"/>
                        <a:headEnd/>
                        <a:tailEnd/>
                      </a:ln>
                    </p:spPr>
                  </p:pic>
                </p:oleObj>
              </mc:Fallback>
            </mc:AlternateContent>
          </a:graphicData>
        </a:graphic>
      </p:graphicFrame>
      <p:sp>
        <p:nvSpPr>
          <p:cNvPr id="32" name="Rectangle 8"/>
          <p:cNvSpPr>
            <a:spLocks noChangeArrowheads="1"/>
          </p:cNvSpPr>
          <p:nvPr/>
        </p:nvSpPr>
        <p:spPr bwMode="auto">
          <a:xfrm>
            <a:off x="82993" y="1402295"/>
            <a:ext cx="3256665" cy="2862322"/>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smtClean="0">
                <a:solidFill>
                  <a:srgbClr val="FF00FF"/>
                </a:solidFill>
                <a:latin typeface="Times New Roman" panose="02020603050405020304" pitchFamily="18" charset="0"/>
                <a:ea typeface="楷体_GB2312" pitchFamily="49" charset="-122"/>
              </a:rPr>
              <a:t>特点</a:t>
            </a:r>
            <a:r>
              <a:rPr lang="en-US" altLang="zh-CN" sz="2400" dirty="0" smtClean="0">
                <a:solidFill>
                  <a:srgbClr val="FF00FF"/>
                </a:solidFill>
                <a:latin typeface="Times New Roman" panose="02020603050405020304" pitchFamily="18" charset="0"/>
                <a:ea typeface="楷体_GB2312" pitchFamily="49" charset="-122"/>
              </a:rPr>
              <a:t>:</a:t>
            </a:r>
          </a:p>
          <a:p>
            <a:pPr algn="l">
              <a:spcBef>
                <a:spcPct val="50000"/>
              </a:spcBef>
            </a:pPr>
            <a:r>
              <a:rPr lang="en-US" altLang="zh-CN" sz="2400" dirty="0" smtClean="0">
                <a:solidFill>
                  <a:srgbClr val="FF00FF"/>
                </a:solidFill>
                <a:latin typeface="Times New Roman" panose="02020603050405020304" pitchFamily="18" charset="0"/>
                <a:ea typeface="楷体_GB2312" pitchFamily="49" charset="-122"/>
              </a:rPr>
              <a:t>CP=0</a:t>
            </a:r>
            <a:r>
              <a:rPr lang="zh-CN" altLang="en-US" sz="2400" dirty="0" smtClean="0">
                <a:solidFill>
                  <a:srgbClr val="FF00FF"/>
                </a:solidFill>
                <a:latin typeface="Times New Roman" panose="02020603050405020304" pitchFamily="18" charset="0"/>
                <a:ea typeface="楷体_GB2312" pitchFamily="49" charset="-122"/>
              </a:rPr>
              <a:t>时主锁存器存储信号，</a:t>
            </a:r>
            <a:r>
              <a:rPr lang="en-US" altLang="zh-CN" sz="2400" dirty="0" smtClean="0">
                <a:solidFill>
                  <a:srgbClr val="FF00FF"/>
                </a:solidFill>
                <a:latin typeface="Times New Roman" panose="02020603050405020304" pitchFamily="18" charset="0"/>
                <a:ea typeface="楷体_GB2312" pitchFamily="49" charset="-122"/>
              </a:rPr>
              <a:t>CP</a:t>
            </a:r>
            <a:r>
              <a:rPr lang="zh-CN" altLang="en-US" sz="2400" dirty="0" smtClean="0">
                <a:solidFill>
                  <a:srgbClr val="FF00FF"/>
                </a:solidFill>
                <a:latin typeface="Times New Roman" panose="02020603050405020304" pitchFamily="18" charset="0"/>
                <a:ea typeface="楷体_GB2312" pitchFamily="49" charset="-122"/>
              </a:rPr>
              <a:t>↑时，从锁存器的值跟随主锁存器。状态改变发生在时钟</a:t>
            </a:r>
            <a:r>
              <a:rPr lang="en-US" altLang="zh-CN" sz="2400" dirty="0" smtClean="0">
                <a:solidFill>
                  <a:srgbClr val="FF00FF"/>
                </a:solidFill>
                <a:latin typeface="Times New Roman" panose="02020603050405020304" pitchFamily="18" charset="0"/>
                <a:ea typeface="楷体_GB2312" pitchFamily="49" charset="-122"/>
              </a:rPr>
              <a:t>CP</a:t>
            </a:r>
            <a:r>
              <a:rPr lang="zh-CN" altLang="en-US" sz="2400" dirty="0" smtClean="0">
                <a:solidFill>
                  <a:srgbClr val="FF00FF"/>
                </a:solidFill>
                <a:latin typeface="Times New Roman" panose="02020603050405020304" pitchFamily="18" charset="0"/>
                <a:ea typeface="楷体_GB2312" pitchFamily="49" charset="-122"/>
              </a:rPr>
              <a:t>的</a:t>
            </a:r>
            <a:r>
              <a:rPr lang="zh-CN" altLang="en-US" sz="2400" dirty="0" smtClean="0">
                <a:solidFill>
                  <a:srgbClr val="FF0000"/>
                </a:solidFill>
                <a:latin typeface="Times New Roman" panose="02020603050405020304" pitchFamily="18" charset="0"/>
                <a:ea typeface="楷体_GB2312" pitchFamily="49" charset="-122"/>
              </a:rPr>
              <a:t>上跳沿</a:t>
            </a:r>
            <a:r>
              <a:rPr lang="zh-CN" altLang="en-US" sz="2400" dirty="0" smtClean="0">
                <a:solidFill>
                  <a:srgbClr val="FF00FF"/>
                </a:solidFill>
                <a:latin typeface="Times New Roman" panose="02020603050405020304" pitchFamily="18" charset="0"/>
                <a:ea typeface="楷体_GB2312" pitchFamily="49" charset="-122"/>
              </a:rPr>
              <a:t>到来后的瞬间，因此称为</a:t>
            </a:r>
            <a:r>
              <a:rPr lang="zh-CN" altLang="en-US" sz="2400" dirty="0" smtClean="0">
                <a:solidFill>
                  <a:srgbClr val="FF0000"/>
                </a:solidFill>
                <a:latin typeface="Times New Roman" panose="02020603050405020304" pitchFamily="18" charset="0"/>
                <a:ea typeface="楷体_GB2312" pitchFamily="49" charset="-122"/>
              </a:rPr>
              <a:t>触发器</a:t>
            </a:r>
          </a:p>
        </p:txBody>
      </p:sp>
      <p:graphicFrame>
        <p:nvGraphicFramePr>
          <p:cNvPr id="34" name="对象 33"/>
          <p:cNvGraphicFramePr>
            <a:graphicFrameLocks noChangeAspect="1"/>
          </p:cNvGraphicFramePr>
          <p:nvPr>
            <p:extLst>
              <p:ext uri="{D42A27DB-BD31-4B8C-83A1-F6EECF244321}">
                <p14:modId xmlns:p14="http://schemas.microsoft.com/office/powerpoint/2010/main" val="931943376"/>
              </p:ext>
            </p:extLst>
          </p:nvPr>
        </p:nvGraphicFramePr>
        <p:xfrm>
          <a:off x="3127693" y="4937244"/>
          <a:ext cx="2452369" cy="560328"/>
        </p:xfrm>
        <a:graphic>
          <a:graphicData uri="http://schemas.openxmlformats.org/presentationml/2006/ole">
            <mc:AlternateContent xmlns:mc="http://schemas.openxmlformats.org/markup-compatibility/2006">
              <mc:Choice xmlns:v="urn:schemas-microsoft-com:vml" Requires="v">
                <p:oleObj spid="_x0000_s662552" name="Equation" r:id="rId5" imgW="1002960" imgH="228600" progId="Equation.DSMT4">
                  <p:embed/>
                </p:oleObj>
              </mc:Choice>
              <mc:Fallback>
                <p:oleObj name="Equation" r:id="rId5" imgW="1002960" imgH="228600" progId="Equation.DSMT4">
                  <p:embed/>
                  <p:pic>
                    <p:nvPicPr>
                      <p:cNvPr id="0" name=""/>
                      <p:cNvPicPr/>
                      <p:nvPr/>
                    </p:nvPicPr>
                    <p:blipFill>
                      <a:blip r:embed="rId6"/>
                      <a:stretch>
                        <a:fillRect/>
                      </a:stretch>
                    </p:blipFill>
                    <p:spPr>
                      <a:xfrm>
                        <a:off x="3127693" y="4937244"/>
                        <a:ext cx="2452369" cy="560328"/>
                      </a:xfrm>
                      <a:prstGeom prst="rect">
                        <a:avLst/>
                      </a:prstGeom>
                    </p:spPr>
                  </p:pic>
                </p:oleObj>
              </mc:Fallback>
            </mc:AlternateContent>
          </a:graphicData>
        </a:graphic>
      </p:graphicFrame>
    </p:spTree>
    <p:extLst>
      <p:ext uri="{BB962C8B-B14F-4D97-AF65-F5344CB8AC3E}">
        <p14:creationId xmlns:p14="http://schemas.microsoft.com/office/powerpoint/2010/main" val="20607726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ppt_x</p:attrName>
                                        </p:attrNameLst>
                                      </p:cBhvr>
                                      <p:tavLst>
                                        <p:tav tm="0">
                                          <p:val>
                                            <p:strVal val="#ppt_x-#ppt_w*1.125000"/>
                                          </p:val>
                                        </p:tav>
                                        <p:tav tm="100000">
                                          <p:val>
                                            <p:strVal val="#ppt_x"/>
                                          </p:val>
                                        </p:tav>
                                      </p:tavLst>
                                    </p:anim>
                                    <p:animEffect transition="in" filter="wipe(right)">
                                      <p:cBhvr>
                                        <p:cTn id="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9" name="Rectangle 7"/>
          <p:cNvSpPr>
            <a:spLocks noChangeArrowheads="1"/>
          </p:cNvSpPr>
          <p:nvPr/>
        </p:nvSpPr>
        <p:spPr bwMode="auto">
          <a:xfrm>
            <a:off x="1616075" y="1374418"/>
            <a:ext cx="554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74HC/HCT74 </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中</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触发器的逻辑图</a:t>
            </a:r>
          </a:p>
        </p:txBody>
      </p:sp>
      <p:graphicFrame>
        <p:nvGraphicFramePr>
          <p:cNvPr id="469000" name="Object 8"/>
          <p:cNvGraphicFramePr>
            <a:graphicFrameLocks noChangeAspect="1"/>
          </p:cNvGraphicFramePr>
          <p:nvPr/>
        </p:nvGraphicFramePr>
        <p:xfrm>
          <a:off x="1258888" y="2060575"/>
          <a:ext cx="6516687" cy="3446463"/>
        </p:xfrm>
        <a:graphic>
          <a:graphicData uri="http://schemas.openxmlformats.org/presentationml/2006/ole">
            <mc:AlternateContent xmlns:mc="http://schemas.openxmlformats.org/markup-compatibility/2006">
              <mc:Choice xmlns:v="urn:schemas-microsoft-com:vml" Requires="v">
                <p:oleObj spid="_x0000_s659471" name="图片" r:id="rId3" imgW="4032729" imgH="2140251" progId="Word.Picture.8">
                  <p:embed/>
                </p:oleObj>
              </mc:Choice>
              <mc:Fallback>
                <p:oleObj name="图片" r:id="rId3" imgW="4032729" imgH="214025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60575"/>
                        <a:ext cx="6516687" cy="3446463"/>
                      </a:xfrm>
                      <a:prstGeom prst="rect">
                        <a:avLst/>
                      </a:prstGeom>
                      <a:solidFill>
                        <a:schemeClr val="bg1"/>
                      </a:solidFill>
                      <a:ln w="9525">
                        <a:solidFill>
                          <a:srgbClr val="000080"/>
                        </a:solidFill>
                        <a:miter lim="800000"/>
                        <a:headEnd/>
                        <a:tailEnd/>
                      </a:ln>
                    </p:spPr>
                  </p:pic>
                </p:oleObj>
              </mc:Fallback>
            </mc:AlternateContent>
          </a:graphicData>
        </a:graphic>
      </p:graphicFrame>
      <p:sp>
        <p:nvSpPr>
          <p:cNvPr id="5" name="Rectangle 29"/>
          <p:cNvSpPr>
            <a:spLocks noChangeArrowheads="1"/>
          </p:cNvSpPr>
          <p:nvPr/>
        </p:nvSpPr>
        <p:spPr bwMode="auto">
          <a:xfrm>
            <a:off x="34505" y="566739"/>
            <a:ext cx="4740695"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5.4.2 </a:t>
            </a:r>
            <a:r>
              <a:rPr kumimoji="1" lang="zh-CN" altLang="en-US" sz="2400" dirty="0" smtClean="0">
                <a:solidFill>
                  <a:srgbClr val="CC0000"/>
                </a:solidFill>
                <a:ea typeface="楷体_GB2312" pitchFamily="49" charset="-122"/>
              </a:rPr>
              <a:t>典型的</a:t>
            </a:r>
            <a:r>
              <a:rPr kumimoji="1" lang="zh-CN" altLang="en-US" sz="2400" dirty="0" smtClean="0">
                <a:solidFill>
                  <a:srgbClr val="CC0000"/>
                </a:solidFill>
                <a:ea typeface="楷体_GB2312" pitchFamily="49" charset="-122"/>
              </a:rPr>
              <a:t>主从</a:t>
            </a:r>
            <a:r>
              <a:rPr kumimoji="1" lang="en-US" altLang="zh-CN" sz="2400" dirty="0">
                <a:solidFill>
                  <a:srgbClr val="CC0000"/>
                </a:solidFill>
                <a:ea typeface="楷体_GB2312" pitchFamily="49" charset="-122"/>
              </a:rPr>
              <a:t>D</a:t>
            </a:r>
            <a:r>
              <a:rPr kumimoji="1" lang="zh-CN" altLang="en-US" sz="2400" dirty="0" smtClean="0">
                <a:solidFill>
                  <a:srgbClr val="CC0000"/>
                </a:solidFill>
                <a:ea typeface="楷体_GB2312" pitchFamily="49" charset="-122"/>
              </a:rPr>
              <a:t>触发器集成电路</a:t>
            </a:r>
            <a:endParaRPr kumimoji="1" lang="zh-CN" altLang="en-US" sz="2400" dirty="0">
              <a:solidFill>
                <a:srgbClr val="CC0000"/>
              </a:solidFill>
              <a:latin typeface="楷体_GB2312" pitchFamily="49" charset="-122"/>
              <a:ea typeface="楷体_GB2312" pitchFamily="49" charset="-122"/>
            </a:endParaRPr>
          </a:p>
        </p:txBody>
      </p:sp>
      <p:sp>
        <p:nvSpPr>
          <p:cNvPr id="6"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594681676"/>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ChangeArrowheads="1"/>
          </p:cNvSpPr>
          <p:nvPr/>
        </p:nvSpPr>
        <p:spPr bwMode="auto">
          <a:xfrm>
            <a:off x="4686300" y="1484313"/>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900" b="0">
                <a:latin typeface="Arial" panose="020B0604020202020204" pitchFamily="34" charset="0"/>
                <a:ea typeface="黑体" panose="02010609060101010101" pitchFamily="49" charset="-122"/>
                <a:cs typeface="Times New Roman" panose="02020603050405020304" pitchFamily="18" charset="0"/>
              </a:rPr>
              <a:t> </a:t>
            </a:r>
            <a:r>
              <a:rPr kumimoji="0" lang="en-US" altLang="zh-CN">
                <a:solidFill>
                  <a:srgbClr val="000066"/>
                </a:solidFill>
                <a:ea typeface="楷体_GB2312" pitchFamily="49" charset="-122"/>
                <a:cs typeface="Times New Roman" panose="02020603050405020304" pitchFamily="18" charset="0"/>
              </a:rPr>
              <a:t>74HC/HCT74</a:t>
            </a:r>
            <a:r>
              <a:rPr kumimoji="0" lang="zh-CN" altLang="en-US">
                <a:solidFill>
                  <a:srgbClr val="000066"/>
                </a:solidFill>
                <a:ea typeface="楷体_GB2312" pitchFamily="49" charset="-122"/>
                <a:cs typeface="Times New Roman" panose="02020603050405020304" pitchFamily="18" charset="0"/>
              </a:rPr>
              <a:t>的功能表</a:t>
            </a:r>
            <a:endParaRPr kumimoji="0" lang="zh-CN" altLang="en-US">
              <a:solidFill>
                <a:srgbClr val="000066"/>
              </a:solidFill>
              <a:ea typeface="楷体_GB2312" pitchFamily="49" charset="-122"/>
            </a:endParaRPr>
          </a:p>
        </p:txBody>
      </p:sp>
      <p:grpSp>
        <p:nvGrpSpPr>
          <p:cNvPr id="431107" name="Group 3"/>
          <p:cNvGrpSpPr>
            <a:grpSpLocks/>
          </p:cNvGrpSpPr>
          <p:nvPr/>
        </p:nvGrpSpPr>
        <p:grpSpPr bwMode="auto">
          <a:xfrm>
            <a:off x="3552825" y="2024063"/>
            <a:ext cx="5454650" cy="3644900"/>
            <a:chOff x="1304" y="1616"/>
            <a:chExt cx="3436" cy="2296"/>
          </a:xfrm>
        </p:grpSpPr>
        <p:graphicFrame>
          <p:nvGraphicFramePr>
            <p:cNvPr id="431108" name="Object 4"/>
            <p:cNvGraphicFramePr>
              <a:graphicFrameLocks noChangeAspect="1"/>
            </p:cNvGraphicFramePr>
            <p:nvPr/>
          </p:nvGraphicFramePr>
          <p:xfrm>
            <a:off x="1633" y="3045"/>
            <a:ext cx="290" cy="311"/>
          </p:xfrm>
          <a:graphic>
            <a:graphicData uri="http://schemas.openxmlformats.org/presentationml/2006/ole">
              <mc:AlternateContent xmlns:mc="http://schemas.openxmlformats.org/markup-compatibility/2006">
                <mc:Choice xmlns:v="urn:schemas-microsoft-com:vml" Requires="v">
                  <p:oleObj spid="_x0000_s660606" name="公式" r:id="rId3" imgW="215619" imgH="215619" progId="Equation.3">
                    <p:embed/>
                  </p:oleObj>
                </mc:Choice>
                <mc:Fallback>
                  <p:oleObj name="公式" r:id="rId3" imgW="215619"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 y="3045"/>
                          <a:ext cx="29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09" name="Object 5"/>
            <p:cNvGraphicFramePr>
              <a:graphicFrameLocks noChangeAspect="1"/>
            </p:cNvGraphicFramePr>
            <p:nvPr>
              <p:extLst>
                <p:ext uri="{D42A27DB-BD31-4B8C-83A1-F6EECF244321}">
                  <p14:modId xmlns:p14="http://schemas.microsoft.com/office/powerpoint/2010/main" val="651455355"/>
                </p:ext>
              </p:extLst>
            </p:nvPr>
          </p:nvGraphicFramePr>
          <p:xfrm>
            <a:off x="4309" y="1895"/>
            <a:ext cx="221" cy="332"/>
          </p:xfrm>
          <a:graphic>
            <a:graphicData uri="http://schemas.openxmlformats.org/presentationml/2006/ole">
              <mc:AlternateContent xmlns:mc="http://schemas.openxmlformats.org/markup-compatibility/2006">
                <mc:Choice xmlns:v="urn:schemas-microsoft-com:vml" Requires="v">
                  <p:oleObj spid="_x0000_s660607" name="公式" r:id="rId5" imgW="177646" imgH="228402" progId="Equation.3">
                    <p:embed/>
                  </p:oleObj>
                </mc:Choice>
                <mc:Fallback>
                  <p:oleObj name="公式"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 y="1895"/>
                          <a:ext cx="221"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0" name="Object 6"/>
            <p:cNvGraphicFramePr>
              <a:graphicFrameLocks noChangeAspect="1"/>
            </p:cNvGraphicFramePr>
            <p:nvPr/>
          </p:nvGraphicFramePr>
          <p:xfrm>
            <a:off x="1629" y="1888"/>
            <a:ext cx="276" cy="295"/>
          </p:xfrm>
          <a:graphic>
            <a:graphicData uri="http://schemas.openxmlformats.org/presentationml/2006/ole">
              <mc:AlternateContent xmlns:mc="http://schemas.openxmlformats.org/markup-compatibility/2006">
                <mc:Choice xmlns:v="urn:schemas-microsoft-com:vml" Requires="v">
                  <p:oleObj spid="_x0000_s660608" name="公式" r:id="rId7" imgW="215619" imgH="215619" progId="Equation.3">
                    <p:embed/>
                  </p:oleObj>
                </mc:Choice>
                <mc:Fallback>
                  <p:oleObj name="公式" r:id="rId7" imgW="215619"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 y="1888"/>
                          <a:ext cx="276"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1" name="Object 7"/>
            <p:cNvGraphicFramePr>
              <a:graphicFrameLocks noChangeAspect="1"/>
            </p:cNvGraphicFramePr>
            <p:nvPr/>
          </p:nvGraphicFramePr>
          <p:xfrm>
            <a:off x="2154" y="1911"/>
            <a:ext cx="272" cy="272"/>
          </p:xfrm>
          <a:graphic>
            <a:graphicData uri="http://schemas.openxmlformats.org/presentationml/2006/ole">
              <mc:AlternateContent xmlns:mc="http://schemas.openxmlformats.org/markup-compatibility/2006">
                <mc:Choice xmlns:v="urn:schemas-microsoft-com:vml" Requires="v">
                  <p:oleObj spid="_x0000_s660609" name="公式" r:id="rId8" imgW="228501" imgH="215806" progId="Equation.3">
                    <p:embed/>
                  </p:oleObj>
                </mc:Choice>
                <mc:Fallback>
                  <p:oleObj name="公式" r:id="rId8" imgW="228501"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4" y="1911"/>
                          <a:ext cx="27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2" name="Object 8"/>
            <p:cNvGraphicFramePr>
              <a:graphicFrameLocks noChangeAspect="1"/>
            </p:cNvGraphicFramePr>
            <p:nvPr>
              <p:extLst>
                <p:ext uri="{D42A27DB-BD31-4B8C-83A1-F6EECF244321}">
                  <p14:modId xmlns:p14="http://schemas.microsoft.com/office/powerpoint/2010/main" val="4264010754"/>
                </p:ext>
              </p:extLst>
            </p:nvPr>
          </p:nvGraphicFramePr>
          <p:xfrm>
            <a:off x="4241" y="3040"/>
            <a:ext cx="453" cy="321"/>
          </p:xfrm>
          <a:graphic>
            <a:graphicData uri="http://schemas.openxmlformats.org/presentationml/2006/ole">
              <mc:AlternateContent xmlns:mc="http://schemas.openxmlformats.org/markup-compatibility/2006">
                <mc:Choice xmlns:v="urn:schemas-microsoft-com:vml" Requires="v">
                  <p:oleObj spid="_x0000_s660610" name="公式" r:id="rId10" imgW="317225" imgH="253780" progId="Equation.3">
                    <p:embed/>
                  </p:oleObj>
                </mc:Choice>
                <mc:Fallback>
                  <p:oleObj name="公式" r:id="rId10" imgW="317225" imgH="2537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1" y="3040"/>
                          <a:ext cx="453"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13" name="Rectangle 9"/>
            <p:cNvSpPr>
              <a:spLocks noChangeArrowheads="1"/>
            </p:cNvSpPr>
            <p:nvPr/>
          </p:nvSpPr>
          <p:spPr bwMode="auto">
            <a:xfrm>
              <a:off x="4171" y="3625"/>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14" name="Rectangle 10"/>
            <p:cNvSpPr>
              <a:spLocks noChangeArrowheads="1"/>
            </p:cNvSpPr>
            <p:nvPr/>
          </p:nvSpPr>
          <p:spPr bwMode="auto">
            <a:xfrm>
              <a:off x="3632" y="3625"/>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15" name="Rectangle 11"/>
            <p:cNvSpPr>
              <a:spLocks noChangeArrowheads="1"/>
            </p:cNvSpPr>
            <p:nvPr/>
          </p:nvSpPr>
          <p:spPr bwMode="auto">
            <a:xfrm>
              <a:off x="3092" y="3625"/>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16" name="Rectangle 12"/>
            <p:cNvSpPr>
              <a:spLocks noChangeArrowheads="1"/>
            </p:cNvSpPr>
            <p:nvPr/>
          </p:nvSpPr>
          <p:spPr bwMode="auto">
            <a:xfrm>
              <a:off x="2553" y="3625"/>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17" name="Rectangle 13"/>
            <p:cNvSpPr>
              <a:spLocks noChangeArrowheads="1"/>
            </p:cNvSpPr>
            <p:nvPr/>
          </p:nvSpPr>
          <p:spPr bwMode="auto">
            <a:xfrm>
              <a:off x="2059" y="3625"/>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18" name="Rectangle 14"/>
            <p:cNvSpPr>
              <a:spLocks noChangeArrowheads="1"/>
            </p:cNvSpPr>
            <p:nvPr/>
          </p:nvSpPr>
          <p:spPr bwMode="auto">
            <a:xfrm>
              <a:off x="1474" y="3625"/>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a:ea typeface="楷体_GB2312" pitchFamily="49" charset="-122"/>
                  <a:cs typeface="Times New Roman" panose="02020603050405020304" pitchFamily="18" charset="0"/>
                </a:rPr>
                <a:t>H</a:t>
              </a:r>
            </a:p>
          </p:txBody>
        </p:sp>
        <p:sp>
          <p:nvSpPr>
            <p:cNvPr id="431119" name="Rectangle 15"/>
            <p:cNvSpPr>
              <a:spLocks noChangeArrowheads="1"/>
            </p:cNvSpPr>
            <p:nvPr/>
          </p:nvSpPr>
          <p:spPr bwMode="auto">
            <a:xfrm>
              <a:off x="4171" y="3338"/>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20" name="Rectangle 16"/>
            <p:cNvSpPr>
              <a:spLocks noChangeArrowheads="1"/>
            </p:cNvSpPr>
            <p:nvPr/>
          </p:nvSpPr>
          <p:spPr bwMode="auto">
            <a:xfrm>
              <a:off x="3632" y="3338"/>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21" name="Rectangle 17"/>
            <p:cNvSpPr>
              <a:spLocks noChangeArrowheads="1"/>
            </p:cNvSpPr>
            <p:nvPr/>
          </p:nvSpPr>
          <p:spPr bwMode="auto">
            <a:xfrm>
              <a:off x="3092" y="3338"/>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22" name="Rectangle 18"/>
            <p:cNvSpPr>
              <a:spLocks noChangeArrowheads="1"/>
            </p:cNvSpPr>
            <p:nvPr/>
          </p:nvSpPr>
          <p:spPr bwMode="auto">
            <a:xfrm>
              <a:off x="2553" y="3338"/>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a:ea typeface="楷体_GB2312" pitchFamily="49" charset="-122"/>
                  <a:cs typeface="Times New Roman" panose="02020603050405020304" pitchFamily="18" charset="0"/>
                </a:rPr>
                <a:t>↑</a:t>
              </a:r>
            </a:p>
          </p:txBody>
        </p:sp>
        <p:sp>
          <p:nvSpPr>
            <p:cNvPr id="431123" name="Rectangle 19"/>
            <p:cNvSpPr>
              <a:spLocks noChangeArrowheads="1"/>
            </p:cNvSpPr>
            <p:nvPr/>
          </p:nvSpPr>
          <p:spPr bwMode="auto">
            <a:xfrm>
              <a:off x="2059" y="3338"/>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a:ea typeface="楷体_GB2312" pitchFamily="49" charset="-122"/>
                  <a:cs typeface="Times New Roman" panose="02020603050405020304" pitchFamily="18" charset="0"/>
                </a:rPr>
                <a:t>H</a:t>
              </a:r>
            </a:p>
          </p:txBody>
        </p:sp>
        <p:sp>
          <p:nvSpPr>
            <p:cNvPr id="431124" name="Rectangle 20"/>
            <p:cNvSpPr>
              <a:spLocks noChangeArrowheads="1"/>
            </p:cNvSpPr>
            <p:nvPr/>
          </p:nvSpPr>
          <p:spPr bwMode="auto">
            <a:xfrm>
              <a:off x="1474" y="3338"/>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25" name="Rectangle 21"/>
            <p:cNvSpPr>
              <a:spLocks noChangeArrowheads="1"/>
            </p:cNvSpPr>
            <p:nvPr/>
          </p:nvSpPr>
          <p:spPr bwMode="auto">
            <a:xfrm>
              <a:off x="4171" y="3051"/>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latin typeface="Times New Roman" panose="02020603050405020304" pitchFamily="18" charset="0"/>
              </a:endParaRPr>
            </a:p>
          </p:txBody>
        </p:sp>
        <p:sp>
          <p:nvSpPr>
            <p:cNvPr id="431126" name="Rectangle 22"/>
            <p:cNvSpPr>
              <a:spLocks noChangeArrowheads="1"/>
            </p:cNvSpPr>
            <p:nvPr/>
          </p:nvSpPr>
          <p:spPr bwMode="auto">
            <a:xfrm>
              <a:off x="3632" y="3051"/>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i="1">
                  <a:latin typeface="Times New Roman" panose="02020603050405020304" pitchFamily="18" charset="0"/>
                  <a:ea typeface="楷体_GB2312" pitchFamily="49" charset="-122"/>
                  <a:cs typeface="Times New Roman" panose="02020603050405020304" pitchFamily="18" charset="0"/>
                </a:rPr>
                <a:t>Q</a:t>
              </a:r>
              <a:r>
                <a:rPr lang="en-US" altLang="zh-CN" sz="2400" i="1" baseline="30000">
                  <a:latin typeface="Times New Roman" panose="02020603050405020304" pitchFamily="18" charset="0"/>
                  <a:ea typeface="楷体_GB2312" pitchFamily="49" charset="-122"/>
                  <a:cs typeface="Times New Roman" panose="02020603050405020304" pitchFamily="18" charset="0"/>
                </a:rPr>
                <a:t>n</a:t>
              </a:r>
              <a:r>
                <a:rPr lang="en-US" altLang="zh-CN" sz="2400" baseline="30000">
                  <a:latin typeface="Times New Roman" panose="02020603050405020304" pitchFamily="18" charset="0"/>
                  <a:ea typeface="楷体_GB2312" pitchFamily="49" charset="-122"/>
                  <a:cs typeface="Times New Roman" panose="02020603050405020304" pitchFamily="18" charset="0"/>
                </a:rPr>
                <a:t>+1</a:t>
              </a:r>
              <a:endParaRPr lang="en-US" altLang="zh-CN" sz="2400">
                <a:latin typeface="Times New Roman" panose="02020603050405020304" pitchFamily="18" charset="0"/>
                <a:ea typeface="楷体_GB2312" pitchFamily="49" charset="-122"/>
                <a:cs typeface="Times New Roman" panose="02020603050405020304" pitchFamily="18" charset="0"/>
              </a:endParaRPr>
            </a:p>
          </p:txBody>
        </p:sp>
        <p:sp>
          <p:nvSpPr>
            <p:cNvPr id="431127" name="Rectangle 23"/>
            <p:cNvSpPr>
              <a:spLocks noChangeArrowheads="1"/>
            </p:cNvSpPr>
            <p:nvPr/>
          </p:nvSpPr>
          <p:spPr bwMode="auto">
            <a:xfrm>
              <a:off x="3092" y="3051"/>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latin typeface="Times New Roman" panose="02020603050405020304" pitchFamily="18" charset="0"/>
                  <a:ea typeface="楷体_GB2312" pitchFamily="49" charset="-122"/>
                  <a:cs typeface="Times New Roman" panose="02020603050405020304" pitchFamily="18" charset="0"/>
                </a:rPr>
                <a:t>  D</a:t>
              </a:r>
              <a:endParaRPr lang="en-US" altLang="zh-CN" sz="2400" i="1" dirty="0">
                <a:latin typeface="Times New Roman" panose="02020603050405020304" pitchFamily="18" charset="0"/>
                <a:ea typeface="楷体_GB2312" pitchFamily="49" charset="-122"/>
                <a:cs typeface="Times New Roman" panose="02020603050405020304" pitchFamily="18" charset="0"/>
              </a:endParaRPr>
            </a:p>
          </p:txBody>
        </p:sp>
        <p:sp>
          <p:nvSpPr>
            <p:cNvPr id="431128" name="Rectangle 24"/>
            <p:cNvSpPr>
              <a:spLocks noChangeArrowheads="1"/>
            </p:cNvSpPr>
            <p:nvPr/>
          </p:nvSpPr>
          <p:spPr bwMode="auto">
            <a:xfrm>
              <a:off x="2553" y="3051"/>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latin typeface="Times New Roman" panose="02020603050405020304" pitchFamily="18" charset="0"/>
                  <a:ea typeface="楷体_GB2312" pitchFamily="49" charset="-122"/>
                  <a:cs typeface="Times New Roman" panose="02020603050405020304" pitchFamily="18" charset="0"/>
                </a:rPr>
                <a:t>  CP</a:t>
              </a:r>
              <a:endParaRPr lang="en-US" altLang="zh-CN" sz="2400" i="1" dirty="0">
                <a:latin typeface="Times New Roman" panose="02020603050405020304" pitchFamily="18" charset="0"/>
                <a:ea typeface="楷体_GB2312" pitchFamily="49" charset="-122"/>
                <a:cs typeface="Times New Roman" panose="02020603050405020304" pitchFamily="18" charset="0"/>
              </a:endParaRPr>
            </a:p>
          </p:txBody>
        </p:sp>
        <p:sp>
          <p:nvSpPr>
            <p:cNvPr id="431129" name="Rectangle 25"/>
            <p:cNvSpPr>
              <a:spLocks noChangeArrowheads="1"/>
            </p:cNvSpPr>
            <p:nvPr/>
          </p:nvSpPr>
          <p:spPr bwMode="auto">
            <a:xfrm>
              <a:off x="2059" y="3051"/>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latin typeface="Times New Roman" panose="02020603050405020304" pitchFamily="18" charset="0"/>
              </a:endParaRPr>
            </a:p>
          </p:txBody>
        </p:sp>
        <p:sp>
          <p:nvSpPr>
            <p:cNvPr id="431130" name="Rectangle 26"/>
            <p:cNvSpPr>
              <a:spLocks noChangeArrowheads="1"/>
            </p:cNvSpPr>
            <p:nvPr/>
          </p:nvSpPr>
          <p:spPr bwMode="auto">
            <a:xfrm>
              <a:off x="1474" y="3051"/>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latin typeface="Times New Roman" panose="02020603050405020304" pitchFamily="18" charset="0"/>
              </a:endParaRPr>
            </a:p>
          </p:txBody>
        </p:sp>
        <p:sp>
          <p:nvSpPr>
            <p:cNvPr id="431131" name="Rectangle 27"/>
            <p:cNvSpPr>
              <a:spLocks noChangeArrowheads="1"/>
            </p:cNvSpPr>
            <p:nvPr/>
          </p:nvSpPr>
          <p:spPr bwMode="auto">
            <a:xfrm>
              <a:off x="4171" y="2764"/>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32" name="Rectangle 28"/>
            <p:cNvSpPr>
              <a:spLocks noChangeArrowheads="1"/>
            </p:cNvSpPr>
            <p:nvPr/>
          </p:nvSpPr>
          <p:spPr bwMode="auto">
            <a:xfrm>
              <a:off x="3632" y="2764"/>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33" name="Rectangle 29"/>
            <p:cNvSpPr>
              <a:spLocks noChangeArrowheads="1"/>
            </p:cNvSpPr>
            <p:nvPr/>
          </p:nvSpPr>
          <p:spPr bwMode="auto">
            <a:xfrm>
              <a:off x="3092" y="2764"/>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34" name="Rectangle 30"/>
            <p:cNvSpPr>
              <a:spLocks noChangeArrowheads="1"/>
            </p:cNvSpPr>
            <p:nvPr/>
          </p:nvSpPr>
          <p:spPr bwMode="auto">
            <a:xfrm>
              <a:off x="2553" y="2764"/>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35" name="Rectangle 31"/>
            <p:cNvSpPr>
              <a:spLocks noChangeArrowheads="1"/>
            </p:cNvSpPr>
            <p:nvPr/>
          </p:nvSpPr>
          <p:spPr bwMode="auto">
            <a:xfrm>
              <a:off x="2059" y="2764"/>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36" name="Rectangle 32"/>
            <p:cNvSpPr>
              <a:spLocks noChangeArrowheads="1"/>
            </p:cNvSpPr>
            <p:nvPr/>
          </p:nvSpPr>
          <p:spPr bwMode="auto">
            <a:xfrm>
              <a:off x="1474" y="2764"/>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37" name="Rectangle 33"/>
            <p:cNvSpPr>
              <a:spLocks noChangeArrowheads="1"/>
            </p:cNvSpPr>
            <p:nvPr/>
          </p:nvSpPr>
          <p:spPr bwMode="auto">
            <a:xfrm>
              <a:off x="4171" y="2477"/>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38" name="Rectangle 34"/>
            <p:cNvSpPr>
              <a:spLocks noChangeArrowheads="1"/>
            </p:cNvSpPr>
            <p:nvPr/>
          </p:nvSpPr>
          <p:spPr bwMode="auto">
            <a:xfrm>
              <a:off x="3632" y="2477"/>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39" name="Rectangle 35"/>
            <p:cNvSpPr>
              <a:spLocks noChangeArrowheads="1"/>
            </p:cNvSpPr>
            <p:nvPr/>
          </p:nvSpPr>
          <p:spPr bwMode="auto">
            <a:xfrm>
              <a:off x="3092" y="2477"/>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40" name="Rectangle 36"/>
            <p:cNvSpPr>
              <a:spLocks noChangeArrowheads="1"/>
            </p:cNvSpPr>
            <p:nvPr/>
          </p:nvSpPr>
          <p:spPr bwMode="auto">
            <a:xfrm>
              <a:off x="2553" y="2477"/>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41" name="Rectangle 37"/>
            <p:cNvSpPr>
              <a:spLocks noChangeArrowheads="1"/>
            </p:cNvSpPr>
            <p:nvPr/>
          </p:nvSpPr>
          <p:spPr bwMode="auto">
            <a:xfrm>
              <a:off x="2059" y="2477"/>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42" name="Rectangle 38"/>
            <p:cNvSpPr>
              <a:spLocks noChangeArrowheads="1"/>
            </p:cNvSpPr>
            <p:nvPr/>
          </p:nvSpPr>
          <p:spPr bwMode="auto">
            <a:xfrm>
              <a:off x="1474" y="2477"/>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43" name="Rectangle 39"/>
            <p:cNvSpPr>
              <a:spLocks noChangeArrowheads="1"/>
            </p:cNvSpPr>
            <p:nvPr/>
          </p:nvSpPr>
          <p:spPr bwMode="auto">
            <a:xfrm>
              <a:off x="4171" y="2190"/>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44" name="Rectangle 40"/>
            <p:cNvSpPr>
              <a:spLocks noChangeArrowheads="1"/>
            </p:cNvSpPr>
            <p:nvPr/>
          </p:nvSpPr>
          <p:spPr bwMode="auto">
            <a:xfrm>
              <a:off x="3632" y="2190"/>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45" name="Rectangle 41"/>
            <p:cNvSpPr>
              <a:spLocks noChangeArrowheads="1"/>
            </p:cNvSpPr>
            <p:nvPr/>
          </p:nvSpPr>
          <p:spPr bwMode="auto">
            <a:xfrm>
              <a:off x="3092" y="2190"/>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46" name="Rectangle 42"/>
            <p:cNvSpPr>
              <a:spLocks noChangeArrowheads="1"/>
            </p:cNvSpPr>
            <p:nvPr/>
          </p:nvSpPr>
          <p:spPr bwMode="auto">
            <a:xfrm>
              <a:off x="2553" y="2190"/>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31147" name="Rectangle 43"/>
            <p:cNvSpPr>
              <a:spLocks noChangeArrowheads="1"/>
            </p:cNvSpPr>
            <p:nvPr/>
          </p:nvSpPr>
          <p:spPr bwMode="auto">
            <a:xfrm>
              <a:off x="2059" y="2190"/>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31148" name="Rectangle 44"/>
            <p:cNvSpPr>
              <a:spLocks noChangeArrowheads="1"/>
            </p:cNvSpPr>
            <p:nvPr/>
          </p:nvSpPr>
          <p:spPr bwMode="auto">
            <a:xfrm>
              <a:off x="1474" y="2190"/>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31149" name="Rectangle 45"/>
            <p:cNvSpPr>
              <a:spLocks noChangeArrowheads="1"/>
            </p:cNvSpPr>
            <p:nvPr/>
          </p:nvSpPr>
          <p:spPr bwMode="auto">
            <a:xfrm>
              <a:off x="4171" y="1903"/>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latin typeface="Times New Roman" panose="02020603050405020304" pitchFamily="18" charset="0"/>
              </a:endParaRPr>
            </a:p>
          </p:txBody>
        </p:sp>
        <p:sp>
          <p:nvSpPr>
            <p:cNvPr id="431150" name="Rectangle 46"/>
            <p:cNvSpPr>
              <a:spLocks noChangeArrowheads="1"/>
            </p:cNvSpPr>
            <p:nvPr/>
          </p:nvSpPr>
          <p:spPr bwMode="auto">
            <a:xfrm>
              <a:off x="3632" y="1903"/>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latin typeface="Times New Roman" panose="02020603050405020304" pitchFamily="18" charset="0"/>
                  <a:ea typeface="楷体_GB2312" pitchFamily="49" charset="-122"/>
                  <a:cs typeface="Times New Roman" panose="02020603050405020304" pitchFamily="18" charset="0"/>
                </a:rPr>
                <a:t>  Q</a:t>
              </a:r>
              <a:endParaRPr lang="en-US" altLang="zh-CN" sz="2400" dirty="0">
                <a:latin typeface="Times New Roman" panose="02020603050405020304" pitchFamily="18" charset="0"/>
                <a:ea typeface="楷体_GB2312" pitchFamily="49" charset="-122"/>
                <a:cs typeface="Times New Roman" panose="02020603050405020304" pitchFamily="18" charset="0"/>
              </a:endParaRPr>
            </a:p>
          </p:txBody>
        </p:sp>
        <p:sp>
          <p:nvSpPr>
            <p:cNvPr id="431151" name="Rectangle 47"/>
            <p:cNvSpPr>
              <a:spLocks noChangeArrowheads="1"/>
            </p:cNvSpPr>
            <p:nvPr/>
          </p:nvSpPr>
          <p:spPr bwMode="auto">
            <a:xfrm>
              <a:off x="3092" y="1903"/>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latin typeface="Times New Roman" panose="02020603050405020304" pitchFamily="18" charset="0"/>
                  <a:ea typeface="楷体_GB2312" pitchFamily="49" charset="-122"/>
                  <a:cs typeface="Times New Roman" panose="02020603050405020304" pitchFamily="18" charset="0"/>
                </a:rPr>
                <a:t>  D</a:t>
              </a:r>
              <a:endParaRPr lang="en-US" altLang="zh-CN" sz="2400" i="1" dirty="0">
                <a:latin typeface="Times New Roman" panose="02020603050405020304" pitchFamily="18" charset="0"/>
                <a:ea typeface="楷体_GB2312" pitchFamily="49" charset="-122"/>
                <a:cs typeface="Times New Roman" panose="02020603050405020304" pitchFamily="18" charset="0"/>
              </a:endParaRPr>
            </a:p>
          </p:txBody>
        </p:sp>
        <p:sp>
          <p:nvSpPr>
            <p:cNvPr id="431152" name="Rectangle 48"/>
            <p:cNvSpPr>
              <a:spLocks noChangeArrowheads="1"/>
            </p:cNvSpPr>
            <p:nvPr/>
          </p:nvSpPr>
          <p:spPr bwMode="auto">
            <a:xfrm>
              <a:off x="2553" y="1903"/>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dirty="0" smtClean="0">
                  <a:latin typeface="Times New Roman" panose="02020603050405020304" pitchFamily="18" charset="0"/>
                  <a:ea typeface="楷体_GB2312" pitchFamily="49" charset="-122"/>
                  <a:cs typeface="Times New Roman" panose="02020603050405020304" pitchFamily="18" charset="0"/>
                </a:rPr>
                <a:t>  CP</a:t>
              </a:r>
              <a:endParaRPr lang="en-US" altLang="zh-CN" sz="2400" i="1" dirty="0">
                <a:latin typeface="Times New Roman" panose="02020603050405020304" pitchFamily="18" charset="0"/>
                <a:ea typeface="楷体_GB2312" pitchFamily="49" charset="-122"/>
                <a:cs typeface="Times New Roman" panose="02020603050405020304" pitchFamily="18" charset="0"/>
              </a:endParaRPr>
            </a:p>
          </p:txBody>
        </p:sp>
        <p:sp>
          <p:nvSpPr>
            <p:cNvPr id="431153" name="Rectangle 49"/>
            <p:cNvSpPr>
              <a:spLocks noChangeArrowheads="1"/>
            </p:cNvSpPr>
            <p:nvPr/>
          </p:nvSpPr>
          <p:spPr bwMode="auto">
            <a:xfrm>
              <a:off x="2059" y="1903"/>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latin typeface="Times New Roman" panose="02020603050405020304" pitchFamily="18" charset="0"/>
              </a:endParaRPr>
            </a:p>
          </p:txBody>
        </p:sp>
        <p:sp>
          <p:nvSpPr>
            <p:cNvPr id="431154" name="Rectangle 50"/>
            <p:cNvSpPr>
              <a:spLocks noChangeArrowheads="1"/>
            </p:cNvSpPr>
            <p:nvPr/>
          </p:nvSpPr>
          <p:spPr bwMode="auto">
            <a:xfrm>
              <a:off x="1474" y="1903"/>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latin typeface="Times New Roman" panose="02020603050405020304" pitchFamily="18" charset="0"/>
              </a:endParaRPr>
            </a:p>
          </p:txBody>
        </p:sp>
        <p:sp>
          <p:nvSpPr>
            <p:cNvPr id="431155" name="Rectangle 51"/>
            <p:cNvSpPr>
              <a:spLocks noChangeArrowheads="1"/>
            </p:cNvSpPr>
            <p:nvPr/>
          </p:nvSpPr>
          <p:spPr bwMode="auto">
            <a:xfrm>
              <a:off x="3632" y="1616"/>
              <a:ext cx="11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ea typeface="楷体_GB2312" pitchFamily="49" charset="-122"/>
                  <a:cs typeface="Times New Roman" panose="02020603050405020304" pitchFamily="18" charset="0"/>
                </a:rPr>
                <a:t>输  出</a:t>
              </a:r>
            </a:p>
          </p:txBody>
        </p:sp>
        <p:sp>
          <p:nvSpPr>
            <p:cNvPr id="431156" name="Rectangle 52"/>
            <p:cNvSpPr>
              <a:spLocks noChangeArrowheads="1"/>
            </p:cNvSpPr>
            <p:nvPr/>
          </p:nvSpPr>
          <p:spPr bwMode="auto">
            <a:xfrm>
              <a:off x="1474" y="1616"/>
              <a:ext cx="215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ea typeface="楷体_GB2312" pitchFamily="49" charset="-122"/>
                  <a:cs typeface="Times New Roman" panose="02020603050405020304" pitchFamily="18" charset="0"/>
                </a:rPr>
                <a:t>输    入</a:t>
              </a:r>
            </a:p>
          </p:txBody>
        </p:sp>
        <p:sp>
          <p:nvSpPr>
            <p:cNvPr id="431157" name="Line 53"/>
            <p:cNvSpPr>
              <a:spLocks noChangeShapeType="1"/>
            </p:cNvSpPr>
            <p:nvPr/>
          </p:nvSpPr>
          <p:spPr bwMode="auto">
            <a:xfrm>
              <a:off x="1474" y="1616"/>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58" name="Line 54"/>
            <p:cNvSpPr>
              <a:spLocks noChangeShapeType="1"/>
            </p:cNvSpPr>
            <p:nvPr/>
          </p:nvSpPr>
          <p:spPr bwMode="auto">
            <a:xfrm>
              <a:off x="1474" y="3912"/>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59" name="Line 55"/>
            <p:cNvSpPr>
              <a:spLocks noChangeShapeType="1"/>
            </p:cNvSpPr>
            <p:nvPr/>
          </p:nvSpPr>
          <p:spPr bwMode="auto">
            <a:xfrm>
              <a:off x="1474" y="1616"/>
              <a:ext cx="0" cy="22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0" name="Line 56"/>
            <p:cNvSpPr>
              <a:spLocks noChangeShapeType="1"/>
            </p:cNvSpPr>
            <p:nvPr/>
          </p:nvSpPr>
          <p:spPr bwMode="auto">
            <a:xfrm>
              <a:off x="4740" y="1616"/>
              <a:ext cx="0" cy="22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1" name="Line 57"/>
            <p:cNvSpPr>
              <a:spLocks noChangeShapeType="1"/>
            </p:cNvSpPr>
            <p:nvPr/>
          </p:nvSpPr>
          <p:spPr bwMode="auto">
            <a:xfrm>
              <a:off x="1474" y="1903"/>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2" name="Line 58"/>
            <p:cNvSpPr>
              <a:spLocks noChangeShapeType="1"/>
            </p:cNvSpPr>
            <p:nvPr/>
          </p:nvSpPr>
          <p:spPr bwMode="auto">
            <a:xfrm>
              <a:off x="3632" y="1616"/>
              <a:ext cx="0" cy="22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3" name="Line 59"/>
            <p:cNvSpPr>
              <a:spLocks noChangeShapeType="1"/>
            </p:cNvSpPr>
            <p:nvPr/>
          </p:nvSpPr>
          <p:spPr bwMode="auto">
            <a:xfrm>
              <a:off x="1474" y="2190"/>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4" name="Line 60"/>
            <p:cNvSpPr>
              <a:spLocks noChangeShapeType="1"/>
            </p:cNvSpPr>
            <p:nvPr/>
          </p:nvSpPr>
          <p:spPr bwMode="auto">
            <a:xfrm>
              <a:off x="2059"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5" name="Line 61"/>
            <p:cNvSpPr>
              <a:spLocks noChangeShapeType="1"/>
            </p:cNvSpPr>
            <p:nvPr/>
          </p:nvSpPr>
          <p:spPr bwMode="auto">
            <a:xfrm>
              <a:off x="2553"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6" name="Line 62"/>
            <p:cNvSpPr>
              <a:spLocks noChangeShapeType="1"/>
            </p:cNvSpPr>
            <p:nvPr/>
          </p:nvSpPr>
          <p:spPr bwMode="auto">
            <a:xfrm>
              <a:off x="3092"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7" name="Line 63"/>
            <p:cNvSpPr>
              <a:spLocks noChangeShapeType="1"/>
            </p:cNvSpPr>
            <p:nvPr/>
          </p:nvSpPr>
          <p:spPr bwMode="auto">
            <a:xfrm>
              <a:off x="4171"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8" name="Line 64"/>
            <p:cNvSpPr>
              <a:spLocks noChangeShapeType="1"/>
            </p:cNvSpPr>
            <p:nvPr/>
          </p:nvSpPr>
          <p:spPr bwMode="auto">
            <a:xfrm>
              <a:off x="1474" y="2477"/>
              <a:ext cx="3266"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69" name="Line 65"/>
            <p:cNvSpPr>
              <a:spLocks noChangeShapeType="1"/>
            </p:cNvSpPr>
            <p:nvPr/>
          </p:nvSpPr>
          <p:spPr bwMode="auto">
            <a:xfrm>
              <a:off x="1474" y="2764"/>
              <a:ext cx="3266"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70" name="Line 66"/>
            <p:cNvSpPr>
              <a:spLocks noChangeShapeType="1"/>
            </p:cNvSpPr>
            <p:nvPr/>
          </p:nvSpPr>
          <p:spPr bwMode="auto">
            <a:xfrm>
              <a:off x="1474" y="3051"/>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71" name="Line 67"/>
            <p:cNvSpPr>
              <a:spLocks noChangeShapeType="1"/>
            </p:cNvSpPr>
            <p:nvPr/>
          </p:nvSpPr>
          <p:spPr bwMode="auto">
            <a:xfrm>
              <a:off x="1474" y="3338"/>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72" name="Line 68"/>
            <p:cNvSpPr>
              <a:spLocks noChangeShapeType="1"/>
            </p:cNvSpPr>
            <p:nvPr/>
          </p:nvSpPr>
          <p:spPr bwMode="auto">
            <a:xfrm>
              <a:off x="1474" y="3625"/>
              <a:ext cx="3266"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1173" name="Object 69"/>
            <p:cNvGraphicFramePr>
              <a:graphicFrameLocks noChangeAspect="1"/>
            </p:cNvGraphicFramePr>
            <p:nvPr/>
          </p:nvGraphicFramePr>
          <p:xfrm>
            <a:off x="2200" y="3048"/>
            <a:ext cx="272" cy="291"/>
          </p:xfrm>
          <a:graphic>
            <a:graphicData uri="http://schemas.openxmlformats.org/presentationml/2006/ole">
              <mc:AlternateContent xmlns:mc="http://schemas.openxmlformats.org/markup-compatibility/2006">
                <mc:Choice xmlns:v="urn:schemas-microsoft-com:vml" Requires="v">
                  <p:oleObj spid="_x0000_s660611" name="公式" r:id="rId12" imgW="228501" imgH="215806" progId="Equation.3">
                    <p:embed/>
                  </p:oleObj>
                </mc:Choice>
                <mc:Fallback>
                  <p:oleObj name="公式" r:id="rId12" imgW="228501"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0" y="3048"/>
                          <a:ext cx="272"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74" name="Rectangle 70"/>
            <p:cNvSpPr>
              <a:spLocks noChangeArrowheads="1"/>
            </p:cNvSpPr>
            <p:nvPr/>
          </p:nvSpPr>
          <p:spPr bwMode="auto">
            <a:xfrm>
              <a:off x="1304" y="1997"/>
              <a:ext cx="2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5" name="Rectangle 71"/>
            <p:cNvSpPr>
              <a:spLocks noChangeArrowheads="1"/>
            </p:cNvSpPr>
            <p:nvPr/>
          </p:nvSpPr>
          <p:spPr bwMode="auto">
            <a:xfrm>
              <a:off x="1304" y="1997"/>
              <a:ext cx="2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aphicFrame>
        <p:nvGraphicFramePr>
          <p:cNvPr id="431177" name="Object 73"/>
          <p:cNvGraphicFramePr>
            <a:graphicFrameLocks noChangeAspect="1"/>
          </p:cNvGraphicFramePr>
          <p:nvPr/>
        </p:nvGraphicFramePr>
        <p:xfrm>
          <a:off x="250825" y="2349500"/>
          <a:ext cx="2592388" cy="2645385"/>
        </p:xfrm>
        <a:graphic>
          <a:graphicData uri="http://schemas.openxmlformats.org/presentationml/2006/ole">
            <mc:AlternateContent xmlns:mc="http://schemas.openxmlformats.org/markup-compatibility/2006">
              <mc:Choice xmlns:v="urn:schemas-microsoft-com:vml" Requires="v">
                <p:oleObj spid="_x0000_s660612" name="图片" r:id="rId13" imgW="1523880" imgH="1333440" progId="Word.Picture.8">
                  <p:embed/>
                </p:oleObj>
              </mc:Choice>
              <mc:Fallback>
                <p:oleObj name="图片" r:id="rId13" imgW="1523880" imgH="1333440" progId="Word.Picture.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2349500"/>
                        <a:ext cx="2592388" cy="2645385"/>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84" name="Line 80"/>
          <p:cNvSpPr>
            <a:spLocks noChangeShapeType="1"/>
          </p:cNvSpPr>
          <p:nvPr/>
        </p:nvSpPr>
        <p:spPr bwMode="auto">
          <a:xfrm>
            <a:off x="3749675" y="4257675"/>
            <a:ext cx="5292725"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89" name="Rectangle 85"/>
          <p:cNvSpPr>
            <a:spLocks noChangeArrowheads="1"/>
          </p:cNvSpPr>
          <p:nvPr/>
        </p:nvSpPr>
        <p:spPr bwMode="auto">
          <a:xfrm>
            <a:off x="900113" y="5734050"/>
            <a:ext cx="9577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Times New Roman" panose="02020603050405020304" pitchFamily="18" charset="0"/>
                <a:ea typeface="楷体_GB2312" pitchFamily="49" charset="-122"/>
              </a:rPr>
              <a:t>具有直接置</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、直接置</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，正边沿触发的</a:t>
            </a:r>
            <a:r>
              <a:rPr lang="en-US" altLang="zh-CN" sz="2400">
                <a:solidFill>
                  <a:srgbClr val="000066"/>
                </a:solidFill>
                <a:latin typeface="Times New Roman" panose="02020603050405020304" pitchFamily="18" charset="0"/>
                <a:ea typeface="楷体_GB2312" pitchFamily="49" charset="-122"/>
              </a:rPr>
              <a:t>D</a:t>
            </a:r>
            <a:r>
              <a:rPr lang="zh-CN" altLang="en-US" sz="2400">
                <a:solidFill>
                  <a:srgbClr val="000066"/>
                </a:solidFill>
                <a:latin typeface="Times New Roman" panose="02020603050405020304" pitchFamily="18" charset="0"/>
                <a:ea typeface="楷体_GB2312" pitchFamily="49" charset="-122"/>
              </a:rPr>
              <a:t>功能</a:t>
            </a:r>
            <a:r>
              <a:rPr lang="zh-CN" altLang="en-US" sz="2400">
                <a:solidFill>
                  <a:srgbClr val="000066"/>
                </a:solidFill>
                <a:latin typeface="Tahoma" panose="020B0604030504040204" pitchFamily="34" charset="0"/>
                <a:ea typeface="楷体_GB2312" pitchFamily="49" charset="-122"/>
              </a:rPr>
              <a:t>触发器</a:t>
            </a:r>
          </a:p>
        </p:txBody>
      </p:sp>
      <p:sp>
        <p:nvSpPr>
          <p:cNvPr id="78" name="Rectangle 29"/>
          <p:cNvSpPr>
            <a:spLocks noChangeArrowheads="1"/>
          </p:cNvSpPr>
          <p:nvPr/>
        </p:nvSpPr>
        <p:spPr bwMode="auto">
          <a:xfrm>
            <a:off x="34505" y="566739"/>
            <a:ext cx="4740695"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5.4.2 </a:t>
            </a:r>
            <a:r>
              <a:rPr kumimoji="1" lang="zh-CN" altLang="en-US" sz="2400" dirty="0" smtClean="0">
                <a:solidFill>
                  <a:srgbClr val="CC0000"/>
                </a:solidFill>
                <a:ea typeface="楷体_GB2312" pitchFamily="49" charset="-122"/>
              </a:rPr>
              <a:t>典型的</a:t>
            </a:r>
            <a:r>
              <a:rPr kumimoji="1" lang="zh-CN" altLang="en-US" sz="2400" dirty="0" smtClean="0">
                <a:solidFill>
                  <a:srgbClr val="CC0000"/>
                </a:solidFill>
                <a:ea typeface="楷体_GB2312" pitchFamily="49" charset="-122"/>
              </a:rPr>
              <a:t>主从</a:t>
            </a:r>
            <a:r>
              <a:rPr kumimoji="1" lang="en-US" altLang="zh-CN" sz="2400" dirty="0">
                <a:solidFill>
                  <a:srgbClr val="CC0000"/>
                </a:solidFill>
                <a:ea typeface="楷体_GB2312" pitchFamily="49" charset="-122"/>
              </a:rPr>
              <a:t>D</a:t>
            </a:r>
            <a:r>
              <a:rPr kumimoji="1" lang="zh-CN" altLang="en-US" sz="2400" dirty="0" smtClean="0">
                <a:solidFill>
                  <a:srgbClr val="CC0000"/>
                </a:solidFill>
                <a:ea typeface="楷体_GB2312" pitchFamily="49" charset="-122"/>
              </a:rPr>
              <a:t>触发器集成电路</a:t>
            </a:r>
            <a:endParaRPr kumimoji="1" lang="zh-CN" altLang="en-US" sz="2400" dirty="0">
              <a:solidFill>
                <a:srgbClr val="CC0000"/>
              </a:solidFill>
              <a:latin typeface="楷体_GB2312" pitchFamily="49" charset="-122"/>
              <a:ea typeface="楷体_GB2312" pitchFamily="49" charset="-122"/>
            </a:endParaRPr>
          </a:p>
        </p:txBody>
      </p:sp>
      <p:sp>
        <p:nvSpPr>
          <p:cNvPr id="79"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graphicFrame>
        <p:nvGraphicFramePr>
          <p:cNvPr id="80" name="对象 79"/>
          <p:cNvGraphicFramePr>
            <a:graphicFrameLocks noChangeAspect="1"/>
          </p:cNvGraphicFramePr>
          <p:nvPr>
            <p:extLst>
              <p:ext uri="{D42A27DB-BD31-4B8C-83A1-F6EECF244321}">
                <p14:modId xmlns:p14="http://schemas.microsoft.com/office/powerpoint/2010/main" val="883109806"/>
              </p:ext>
            </p:extLst>
          </p:nvPr>
        </p:nvGraphicFramePr>
        <p:xfrm>
          <a:off x="413069" y="1330171"/>
          <a:ext cx="2452369" cy="560328"/>
        </p:xfrm>
        <a:graphic>
          <a:graphicData uri="http://schemas.openxmlformats.org/presentationml/2006/ole">
            <mc:AlternateContent xmlns:mc="http://schemas.openxmlformats.org/markup-compatibility/2006">
              <mc:Choice xmlns:v="urn:schemas-microsoft-com:vml" Requires="v">
                <p:oleObj spid="_x0000_s660613" name="Equation" r:id="rId15" imgW="1002960" imgH="228600" progId="Equation.DSMT4">
                  <p:embed/>
                </p:oleObj>
              </mc:Choice>
              <mc:Fallback>
                <p:oleObj name="Equation" r:id="rId15" imgW="1002960" imgH="228600" progId="Equation.DSMT4">
                  <p:embed/>
                  <p:pic>
                    <p:nvPicPr>
                      <p:cNvPr id="0" name=""/>
                      <p:cNvPicPr/>
                      <p:nvPr/>
                    </p:nvPicPr>
                    <p:blipFill>
                      <a:blip r:embed="rId16"/>
                      <a:stretch>
                        <a:fillRect/>
                      </a:stretch>
                    </p:blipFill>
                    <p:spPr>
                      <a:xfrm>
                        <a:off x="413069" y="1330171"/>
                        <a:ext cx="2452369" cy="560328"/>
                      </a:xfrm>
                      <a:prstGeom prst="rect">
                        <a:avLst/>
                      </a:prstGeom>
                    </p:spPr>
                  </p:pic>
                </p:oleObj>
              </mc:Fallback>
            </mc:AlternateContent>
          </a:graphicData>
        </a:graphic>
      </p:graphicFrame>
      <p:sp>
        <p:nvSpPr>
          <p:cNvPr id="2" name="椭圆 1"/>
          <p:cNvSpPr/>
          <p:nvPr/>
        </p:nvSpPr>
        <p:spPr bwMode="auto">
          <a:xfrm>
            <a:off x="955589" y="4043492"/>
            <a:ext cx="230659" cy="230659"/>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p:txBody>
      </p:sp>
      <p:sp>
        <p:nvSpPr>
          <p:cNvPr id="82" name="椭圆 81"/>
          <p:cNvSpPr/>
          <p:nvPr/>
        </p:nvSpPr>
        <p:spPr bwMode="auto">
          <a:xfrm>
            <a:off x="960609" y="2762738"/>
            <a:ext cx="230659" cy="230659"/>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p:txBody>
      </p:sp>
    </p:spTree>
    <p:extLst>
      <p:ext uri="{BB962C8B-B14F-4D97-AF65-F5344CB8AC3E}">
        <p14:creationId xmlns:p14="http://schemas.microsoft.com/office/powerpoint/2010/main" val="1845987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strips(downRight)">
                                      <p:cBhvr>
                                        <p:cTn id="7" dur="500"/>
                                        <p:tgtEl>
                                          <p:spTgt spid="431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1107"/>
                                        </p:tgtEl>
                                        <p:attrNameLst>
                                          <p:attrName>style.visibility</p:attrName>
                                        </p:attrNameLst>
                                      </p:cBhvr>
                                      <p:to>
                                        <p:strVal val="visible"/>
                                      </p:to>
                                    </p:set>
                                    <p:animEffect transition="in" filter="wipe(up)">
                                      <p:cBhvr>
                                        <p:cTn id="12" dur="500"/>
                                        <p:tgtEl>
                                          <p:spTgt spid="431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84"/>
                                        </p:tgtEl>
                                        <p:attrNameLst>
                                          <p:attrName>style.visibility</p:attrName>
                                        </p:attrNameLst>
                                      </p:cBhvr>
                                      <p:to>
                                        <p:strVal val="visible"/>
                                      </p:to>
                                    </p:set>
                                    <p:animEffect transition="in" filter="wipe(left)">
                                      <p:cBhvr>
                                        <p:cTn id="17" dur="500"/>
                                        <p:tgtEl>
                                          <p:spTgt spid="431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1189"/>
                                        </p:tgtEl>
                                        <p:attrNameLst>
                                          <p:attrName>style.visibility</p:attrName>
                                        </p:attrNameLst>
                                      </p:cBhvr>
                                      <p:to>
                                        <p:strVal val="visible"/>
                                      </p:to>
                                    </p:set>
                                    <p:animEffect transition="in" filter="wipe(up)">
                                      <p:cBhvr>
                                        <p:cTn id="22" dur="500"/>
                                        <p:tgtEl>
                                          <p:spTgt spid="431189"/>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000"/>
                                        <p:tgtEl>
                                          <p:spTgt spid="2"/>
                                        </p:tgtEl>
                                      </p:cBhvr>
                                    </p:animEffect>
                                    <p:anim calcmode="lin" valueType="num">
                                      <p:cBhvr>
                                        <p:cTn id="28" dur="2000" fill="hold"/>
                                        <p:tgtEl>
                                          <p:spTgt spid="2"/>
                                        </p:tgtEl>
                                        <p:attrNameLst>
                                          <p:attrName>ppt_w</p:attrName>
                                        </p:attrNameLst>
                                      </p:cBhvr>
                                      <p:tavLst>
                                        <p:tav tm="0" fmla="#ppt_w*sin(2.5*pi*$)">
                                          <p:val>
                                            <p:fltVal val="0"/>
                                          </p:val>
                                        </p:tav>
                                        <p:tav tm="100000">
                                          <p:val>
                                            <p:fltVal val="1"/>
                                          </p:val>
                                        </p:tav>
                                      </p:tavLst>
                                    </p:anim>
                                    <p:anim calcmode="lin" valueType="num">
                                      <p:cBhvr>
                                        <p:cTn id="29" dur="2000" fill="hold"/>
                                        <p:tgtEl>
                                          <p:spTgt spid="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2000"/>
                                        <p:tgtEl>
                                          <p:spTgt spid="82"/>
                                        </p:tgtEl>
                                      </p:cBhvr>
                                    </p:animEffect>
                                    <p:anim calcmode="lin" valueType="num">
                                      <p:cBhvr>
                                        <p:cTn id="33" dur="2000" fill="hold"/>
                                        <p:tgtEl>
                                          <p:spTgt spid="82"/>
                                        </p:tgtEl>
                                        <p:attrNameLst>
                                          <p:attrName>ppt_w</p:attrName>
                                        </p:attrNameLst>
                                      </p:cBhvr>
                                      <p:tavLst>
                                        <p:tav tm="0" fmla="#ppt_w*sin(2.5*pi*$)">
                                          <p:val>
                                            <p:fltVal val="0"/>
                                          </p:val>
                                        </p:tav>
                                        <p:tav tm="100000">
                                          <p:val>
                                            <p:fltVal val="1"/>
                                          </p:val>
                                        </p:tav>
                                      </p:tavLst>
                                    </p:anim>
                                    <p:anim calcmode="lin" valueType="num">
                                      <p:cBhvr>
                                        <p:cTn id="34" dur="20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p:bldP spid="431184" grpId="0" animBg="1"/>
      <p:bldP spid="431189" grpId="0"/>
      <p:bldP spid="2" grpId="0" animBg="1"/>
      <p:bldP spid="8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1" name="AutoShape 9"/>
          <p:cNvSpPr>
            <a:spLocks noChangeArrowheads="1"/>
          </p:cNvSpPr>
          <p:nvPr/>
        </p:nvSpPr>
        <p:spPr bwMode="auto">
          <a:xfrm>
            <a:off x="2189163" y="1601788"/>
            <a:ext cx="1187450" cy="1692275"/>
          </a:xfrm>
          <a:prstGeom prst="roundRect">
            <a:avLst>
              <a:gd name="adj" fmla="val 16667"/>
            </a:avLst>
          </a:prstGeom>
          <a:noFill/>
          <a:ln w="28575" algn="ctr">
            <a:solidFill>
              <a:srgbClr val="3366CC"/>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sp>
        <p:nvSpPr>
          <p:cNvPr id="433162" name="AutoShape 10"/>
          <p:cNvSpPr>
            <a:spLocks noChangeArrowheads="1"/>
          </p:cNvSpPr>
          <p:nvPr/>
        </p:nvSpPr>
        <p:spPr bwMode="auto">
          <a:xfrm>
            <a:off x="2187575" y="3581400"/>
            <a:ext cx="1223963" cy="1692275"/>
          </a:xfrm>
          <a:prstGeom prst="roundRect">
            <a:avLst>
              <a:gd name="adj" fmla="val 16667"/>
            </a:avLst>
          </a:prstGeom>
          <a:noFill/>
          <a:ln w="28575" algn="ctr">
            <a:solidFill>
              <a:srgbClr val="3366CC"/>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grpSp>
        <p:nvGrpSpPr>
          <p:cNvPr id="433167" name="Group 15"/>
          <p:cNvGrpSpPr>
            <a:grpSpLocks/>
          </p:cNvGrpSpPr>
          <p:nvPr/>
        </p:nvGrpSpPr>
        <p:grpSpPr bwMode="auto">
          <a:xfrm>
            <a:off x="5954713" y="2520950"/>
            <a:ext cx="2232025" cy="908050"/>
            <a:chOff x="4354" y="2240"/>
            <a:chExt cx="1406" cy="572"/>
          </a:xfrm>
        </p:grpSpPr>
        <p:sp>
          <p:nvSpPr>
            <p:cNvPr id="433168" name="AutoShape 16"/>
            <p:cNvSpPr>
              <a:spLocks noChangeArrowheads="1"/>
            </p:cNvSpPr>
            <p:nvPr/>
          </p:nvSpPr>
          <p:spPr bwMode="auto">
            <a:xfrm>
              <a:off x="4354" y="2240"/>
              <a:ext cx="1406" cy="572"/>
            </a:xfrm>
            <a:prstGeom prst="wedgeRoundRectCallout">
              <a:avLst>
                <a:gd name="adj1" fmla="val -69276"/>
                <a:gd name="adj2" fmla="val 58739"/>
                <a:gd name="adj3" fmla="val 16667"/>
              </a:avLst>
            </a:prstGeom>
            <a:solidFill>
              <a:schemeClr val="bg1"/>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000066"/>
                  </a:solidFill>
                  <a:latin typeface="Times New Roman" panose="02020603050405020304" pitchFamily="18" charset="0"/>
                  <a:ea typeface="楷体_GB2312" pitchFamily="49" charset="-122"/>
                </a:rPr>
                <a:t>根据      </a:t>
              </a:r>
              <a:r>
                <a:rPr lang="zh-CN" altLang="en-US" sz="2400">
                  <a:solidFill>
                    <a:srgbClr val="000066"/>
                  </a:solidFill>
                  <a:latin typeface="Tahoma" panose="020B0604030504040204" pitchFamily="34" charset="0"/>
                  <a:ea typeface="楷体_GB2312" pitchFamily="49" charset="-122"/>
                </a:rPr>
                <a:t>确定触发器的状态 </a:t>
              </a:r>
            </a:p>
          </p:txBody>
        </p:sp>
        <p:graphicFrame>
          <p:nvGraphicFramePr>
            <p:cNvPr id="433169" name="Object 17"/>
            <p:cNvGraphicFramePr>
              <a:graphicFrameLocks noChangeAspect="1"/>
            </p:cNvGraphicFramePr>
            <p:nvPr/>
          </p:nvGraphicFramePr>
          <p:xfrm>
            <a:off x="5050" y="2274"/>
            <a:ext cx="166" cy="221"/>
          </p:xfrm>
          <a:graphic>
            <a:graphicData uri="http://schemas.openxmlformats.org/presentationml/2006/ole">
              <mc:AlternateContent xmlns:mc="http://schemas.openxmlformats.org/markup-compatibility/2006">
                <mc:Choice xmlns:v="urn:schemas-microsoft-com:vml" Requires="v">
                  <p:oleObj spid="_x0000_s663587" name="公式" r:id="rId3" imgW="215640" imgH="279360" progId="Equation.3">
                    <p:embed/>
                  </p:oleObj>
                </mc:Choice>
                <mc:Fallback>
                  <p:oleObj name="公式" r:id="rId3" imgW="215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 y="2274"/>
                          <a:ext cx="166"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3170" name="Object 18"/>
            <p:cNvGraphicFramePr>
              <a:graphicFrameLocks noChangeAspect="1"/>
            </p:cNvGraphicFramePr>
            <p:nvPr/>
          </p:nvGraphicFramePr>
          <p:xfrm>
            <a:off x="4891" y="2251"/>
            <a:ext cx="171" cy="272"/>
          </p:xfrm>
          <a:graphic>
            <a:graphicData uri="http://schemas.openxmlformats.org/presentationml/2006/ole">
              <mc:AlternateContent xmlns:mc="http://schemas.openxmlformats.org/markup-compatibility/2006">
                <mc:Choice xmlns:v="urn:schemas-microsoft-com:vml" Requires="v">
                  <p:oleObj spid="_x0000_s663588" name="公式" r:id="rId5" imgW="139579" imgH="215713" progId="Equation.3">
                    <p:embed/>
                  </p:oleObj>
                </mc:Choice>
                <mc:Fallback>
                  <p:oleObj name="公式" r:id="rId5" imgW="139579"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1" y="2251"/>
                          <a:ext cx="17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33172" name="Object 20"/>
          <p:cNvGraphicFramePr>
            <a:graphicFrameLocks noChangeAspect="1"/>
          </p:cNvGraphicFramePr>
          <p:nvPr>
            <p:extLst>
              <p:ext uri="{D42A27DB-BD31-4B8C-83A1-F6EECF244321}">
                <p14:modId xmlns:p14="http://schemas.microsoft.com/office/powerpoint/2010/main" val="3790834565"/>
              </p:ext>
            </p:extLst>
          </p:nvPr>
        </p:nvGraphicFramePr>
        <p:xfrm>
          <a:off x="1228725" y="1349375"/>
          <a:ext cx="4554538" cy="4173538"/>
        </p:xfrm>
        <a:graphic>
          <a:graphicData uri="http://schemas.openxmlformats.org/presentationml/2006/ole">
            <mc:AlternateContent xmlns:mc="http://schemas.openxmlformats.org/markup-compatibility/2006">
              <mc:Choice xmlns:v="urn:schemas-microsoft-com:vml" Requires="v">
                <p:oleObj spid="_x0000_s663589" name="图片" r:id="rId7" imgW="2247840" imgH="2057400" progId="Word.Picture.8">
                  <p:embed/>
                </p:oleObj>
              </mc:Choice>
              <mc:Fallback>
                <p:oleObj name="图片" r:id="rId7" imgW="2247840" imgH="205740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8725" y="1349375"/>
                        <a:ext cx="4554538" cy="417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18"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19"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维持阻塞</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433160" name="AutoShape 8"/>
          <p:cNvSpPr>
            <a:spLocks noChangeArrowheads="1"/>
          </p:cNvSpPr>
          <p:nvPr/>
        </p:nvSpPr>
        <p:spPr bwMode="auto">
          <a:xfrm>
            <a:off x="4116388" y="2430463"/>
            <a:ext cx="1368425" cy="1908175"/>
          </a:xfrm>
          <a:prstGeom prst="roundRect">
            <a:avLst>
              <a:gd name="adj" fmla="val 16667"/>
            </a:avLst>
          </a:prstGeom>
          <a:noFill/>
          <a:ln w="28575" algn="ctr">
            <a:solidFill>
              <a:srgbClr val="FF0066"/>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spTree>
    <p:extLst>
      <p:ext uri="{BB962C8B-B14F-4D97-AF65-F5344CB8AC3E}">
        <p14:creationId xmlns:p14="http://schemas.microsoft.com/office/powerpoint/2010/main" val="1263893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3172"/>
                                        </p:tgtEl>
                                        <p:attrNameLst>
                                          <p:attrName>style.visibility</p:attrName>
                                        </p:attrNameLst>
                                      </p:cBhvr>
                                      <p:to>
                                        <p:strVal val="visible"/>
                                      </p:to>
                                    </p:set>
                                    <p:animEffect transition="in" filter="wipe(left)">
                                      <p:cBhvr>
                                        <p:cTn id="7" dur="500"/>
                                        <p:tgtEl>
                                          <p:spTgt spid="43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3161"/>
                                        </p:tgtEl>
                                        <p:attrNameLst>
                                          <p:attrName>style.visibility</p:attrName>
                                        </p:attrNameLst>
                                      </p:cBhvr>
                                      <p:to>
                                        <p:strVal val="visible"/>
                                      </p:to>
                                    </p:set>
                                    <p:animEffect transition="in" filter="box(out)">
                                      <p:cBhvr>
                                        <p:cTn id="12" dur="500"/>
                                        <p:tgtEl>
                                          <p:spTgt spid="433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3162"/>
                                        </p:tgtEl>
                                        <p:attrNameLst>
                                          <p:attrName>style.visibility</p:attrName>
                                        </p:attrNameLst>
                                      </p:cBhvr>
                                      <p:to>
                                        <p:strVal val="visible"/>
                                      </p:to>
                                    </p:set>
                                    <p:animEffect transition="in" filter="box(out)">
                                      <p:cBhvr>
                                        <p:cTn id="17" dur="500"/>
                                        <p:tgtEl>
                                          <p:spTgt spid="4331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3160"/>
                                        </p:tgtEl>
                                        <p:attrNameLst>
                                          <p:attrName>style.visibility</p:attrName>
                                        </p:attrNameLst>
                                      </p:cBhvr>
                                      <p:to>
                                        <p:strVal val="visible"/>
                                      </p:to>
                                    </p:set>
                                    <p:animEffect transition="in" filter="box(out)">
                                      <p:cBhvr>
                                        <p:cTn id="22" dur="500"/>
                                        <p:tgtEl>
                                          <p:spTgt spid="4331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433167"/>
                                        </p:tgtEl>
                                        <p:attrNameLst>
                                          <p:attrName>style.visibility</p:attrName>
                                        </p:attrNameLst>
                                      </p:cBhvr>
                                      <p:to>
                                        <p:strVal val="visible"/>
                                      </p:to>
                                    </p:set>
                                    <p:animEffect transition="in" filter="wipe(right)">
                                      <p:cBhvr>
                                        <p:cTn id="27" dur="500"/>
                                        <p:tgtEl>
                                          <p:spTgt spid="433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1" grpId="0" animBg="1"/>
      <p:bldP spid="433162" grpId="0" animBg="1"/>
      <p:bldP spid="4331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6" name="Rectangle 4"/>
          <p:cNvSpPr>
            <a:spLocks noChangeArrowheads="1"/>
          </p:cNvSpPr>
          <p:nvPr/>
        </p:nvSpPr>
        <p:spPr bwMode="auto">
          <a:xfrm>
            <a:off x="213519" y="1216591"/>
            <a:ext cx="33480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50000"/>
              </a:lnSpc>
            </a:pPr>
            <a:r>
              <a:rPr lang="en-US" altLang="zh-CN" sz="2400" dirty="0">
                <a:solidFill>
                  <a:srgbClr val="000066"/>
                </a:solidFill>
                <a:latin typeface="Times New Roman" panose="02020603050405020304" pitchFamily="18" charset="0"/>
                <a:ea typeface="仿宋" panose="02010609060101010101" pitchFamily="49" charset="-122"/>
                <a:cs typeface="Times New Roman" panose="02020603050405020304" pitchFamily="18" charset="0"/>
              </a:rPr>
              <a:t>2. </a:t>
            </a:r>
            <a:r>
              <a:rPr lang="zh-CN" altLang="en-US" sz="2400" dirty="0">
                <a:solidFill>
                  <a:srgbClr val="000066"/>
                </a:solidFill>
                <a:latin typeface="Times New Roman" panose="02020603050405020304" pitchFamily="18" charset="0"/>
                <a:ea typeface="仿宋" panose="02010609060101010101" pitchFamily="49" charset="-122"/>
                <a:cs typeface="Times New Roman" panose="02020603050405020304" pitchFamily="18" charset="0"/>
              </a:rPr>
              <a:t>锁存器与触发器</a:t>
            </a:r>
          </a:p>
        </p:txBody>
      </p:sp>
      <p:sp>
        <p:nvSpPr>
          <p:cNvPr id="463877" name="Rectangle 5"/>
          <p:cNvSpPr>
            <a:spLocks noChangeArrowheads="1"/>
          </p:cNvSpPr>
          <p:nvPr/>
        </p:nvSpPr>
        <p:spPr bwMode="auto">
          <a:xfrm>
            <a:off x="163513" y="2023826"/>
            <a:ext cx="8893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accent2"/>
                </a:solidFill>
                <a:latin typeface="楷体_GB2312" pitchFamily="49" charset="-122"/>
                <a:ea typeface="楷体_GB2312" pitchFamily="49" charset="-122"/>
              </a:rPr>
              <a:t>共同点：</a:t>
            </a:r>
            <a:r>
              <a:rPr lang="zh-CN" altLang="en-US" sz="2400" dirty="0">
                <a:solidFill>
                  <a:srgbClr val="000066"/>
                </a:solidFill>
                <a:latin typeface="Times New Roman" panose="02020603050405020304" pitchFamily="18" charset="0"/>
                <a:ea typeface="楷体_GB2312" pitchFamily="49" charset="-122"/>
              </a:rPr>
              <a:t>具有</a:t>
            </a:r>
            <a:r>
              <a:rPr lang="en-US" altLang="zh-CN" sz="2400" dirty="0">
                <a:solidFill>
                  <a:srgbClr val="000066"/>
                </a:solidFill>
                <a:latin typeface="Times New Roman" panose="02020603050405020304" pitchFamily="18" charset="0"/>
                <a:ea typeface="楷体_GB2312" pitchFamily="49" charset="-122"/>
              </a:rPr>
              <a:t>0 </a:t>
            </a:r>
            <a:r>
              <a:rPr lang="zh-CN" altLang="en-US" sz="2400" dirty="0">
                <a:solidFill>
                  <a:srgbClr val="000066"/>
                </a:solidFill>
                <a:latin typeface="Times New Roman" panose="02020603050405020304" pitchFamily="18" charset="0"/>
                <a:ea typeface="楷体_GB2312" pitchFamily="49" charset="-122"/>
              </a:rPr>
              <a:t>和</a:t>
            </a: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两个稳定状态，一旦状态被确定，就能自行保持。一个锁存器或触发器能存储一位二进制</a:t>
            </a:r>
            <a:r>
              <a:rPr lang="zh-CN" altLang="en-US" sz="2400" dirty="0" smtClean="0">
                <a:solidFill>
                  <a:srgbClr val="000066"/>
                </a:solidFill>
                <a:latin typeface="Times New Roman" panose="02020603050405020304" pitchFamily="18" charset="0"/>
                <a:ea typeface="楷体_GB2312" pitchFamily="49" charset="-122"/>
              </a:rPr>
              <a:t>码</a:t>
            </a:r>
            <a:endParaRPr lang="zh-CN" altLang="en-US" sz="2400" dirty="0">
              <a:solidFill>
                <a:srgbClr val="000066"/>
              </a:solidFill>
              <a:latin typeface="Times New Roman" panose="02020603050405020304" pitchFamily="18" charset="0"/>
              <a:ea typeface="楷体_GB2312" pitchFamily="49" charset="-122"/>
            </a:endParaRPr>
          </a:p>
        </p:txBody>
      </p:sp>
      <p:sp>
        <p:nvSpPr>
          <p:cNvPr id="463878" name="Rectangle 6"/>
          <p:cNvSpPr>
            <a:spLocks noChangeArrowheads="1"/>
          </p:cNvSpPr>
          <p:nvPr/>
        </p:nvSpPr>
        <p:spPr bwMode="auto">
          <a:xfrm>
            <a:off x="107950" y="3084276"/>
            <a:ext cx="2195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0">
                <a:solidFill>
                  <a:schemeClr val="accent2"/>
                </a:solidFill>
                <a:latin typeface="Tahoma" panose="020B0604030504040204" pitchFamily="34" charset="0"/>
                <a:ea typeface="楷体_GB2312" pitchFamily="49" charset="-122"/>
              </a:rPr>
              <a:t> </a:t>
            </a:r>
            <a:r>
              <a:rPr lang="zh-CN" altLang="en-US" sz="2400">
                <a:solidFill>
                  <a:schemeClr val="accent2"/>
                </a:solidFill>
                <a:latin typeface="Tahoma" panose="020B0604030504040204" pitchFamily="34" charset="0"/>
                <a:ea typeface="楷体_GB2312" pitchFamily="49" charset="-122"/>
              </a:rPr>
              <a:t>不同点：</a:t>
            </a:r>
          </a:p>
        </p:txBody>
      </p:sp>
      <p:sp>
        <p:nvSpPr>
          <p:cNvPr id="463879" name="Rectangle 7"/>
          <p:cNvSpPr>
            <a:spLocks noChangeArrowheads="1"/>
          </p:cNvSpPr>
          <p:nvPr/>
        </p:nvSpPr>
        <p:spPr bwMode="auto">
          <a:xfrm>
            <a:off x="163513" y="3586162"/>
            <a:ext cx="47879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zh-CN" altLang="en-US" sz="2400" dirty="0">
                <a:solidFill>
                  <a:srgbClr val="000066"/>
                </a:solidFill>
                <a:latin typeface="Tahoma" panose="020B0604030504040204" pitchFamily="34" charset="0"/>
                <a:ea typeface="楷体_GB2312" pitchFamily="49" charset="-122"/>
              </a:rPr>
              <a:t>锁存器</a:t>
            </a:r>
            <a:r>
              <a:rPr lang="en-US" altLang="zh-CN" sz="2400" dirty="0">
                <a:solidFill>
                  <a:srgbClr val="000066"/>
                </a:solidFill>
                <a:latin typeface="Tahoma" panose="020B0604030504040204" pitchFamily="34" charset="0"/>
                <a:ea typeface="楷体_GB2312" pitchFamily="49" charset="-122"/>
              </a:rPr>
              <a:t>---</a:t>
            </a:r>
            <a:r>
              <a:rPr lang="zh-CN" altLang="en-US" sz="2400" dirty="0">
                <a:solidFill>
                  <a:schemeClr val="accent2"/>
                </a:solidFill>
                <a:latin typeface="Tahoma" panose="020B0604030504040204" pitchFamily="34" charset="0"/>
                <a:ea typeface="楷体_GB2312" pitchFamily="49" charset="-122"/>
              </a:rPr>
              <a:t>对脉冲电平敏感的</a:t>
            </a:r>
            <a:r>
              <a:rPr lang="zh-CN" altLang="en-US" sz="2400" dirty="0">
                <a:solidFill>
                  <a:srgbClr val="000066"/>
                </a:solidFill>
                <a:latin typeface="Tahoma" panose="020B0604030504040204" pitchFamily="34" charset="0"/>
                <a:ea typeface="楷体_GB2312" pitchFamily="49" charset="-122"/>
              </a:rPr>
              <a:t>存储电路，在特定输入脉冲电平作用下改变</a:t>
            </a:r>
            <a:r>
              <a:rPr lang="zh-CN" altLang="en-US" sz="2400" dirty="0" smtClean="0">
                <a:solidFill>
                  <a:srgbClr val="000066"/>
                </a:solidFill>
                <a:latin typeface="Tahoma" panose="020B0604030504040204" pitchFamily="34" charset="0"/>
                <a:ea typeface="楷体_GB2312" pitchFamily="49" charset="-122"/>
              </a:rPr>
              <a:t>状态</a:t>
            </a:r>
            <a:endParaRPr lang="zh-CN" altLang="en-US" sz="2400" dirty="0">
              <a:solidFill>
                <a:srgbClr val="000066"/>
              </a:solidFill>
              <a:latin typeface="Tahoma" panose="020B0604030504040204" pitchFamily="34" charset="0"/>
              <a:ea typeface="楷体_GB2312" pitchFamily="49" charset="-122"/>
            </a:endParaRPr>
          </a:p>
        </p:txBody>
      </p:sp>
      <p:sp>
        <p:nvSpPr>
          <p:cNvPr id="463880" name="Rectangle 8"/>
          <p:cNvSpPr>
            <a:spLocks noChangeArrowheads="1"/>
          </p:cNvSpPr>
          <p:nvPr/>
        </p:nvSpPr>
        <p:spPr bwMode="auto">
          <a:xfrm>
            <a:off x="163513" y="5097462"/>
            <a:ext cx="4967288"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zh-CN" altLang="en-US" sz="2400" dirty="0">
                <a:solidFill>
                  <a:srgbClr val="000066"/>
                </a:solidFill>
                <a:latin typeface="Tahoma" panose="020B0604030504040204" pitchFamily="34" charset="0"/>
                <a:ea typeface="楷体_GB2312" pitchFamily="49" charset="-122"/>
              </a:rPr>
              <a:t>触发器</a:t>
            </a:r>
            <a:r>
              <a:rPr lang="en-US" altLang="zh-CN" sz="2400" dirty="0">
                <a:solidFill>
                  <a:srgbClr val="000066"/>
                </a:solidFill>
                <a:latin typeface="Tahoma" panose="020B0604030504040204" pitchFamily="34" charset="0"/>
                <a:ea typeface="楷体_GB2312" pitchFamily="49" charset="-122"/>
              </a:rPr>
              <a:t>---</a:t>
            </a:r>
            <a:r>
              <a:rPr lang="zh-CN" altLang="en-US" sz="2400" dirty="0">
                <a:solidFill>
                  <a:schemeClr val="accent2"/>
                </a:solidFill>
                <a:latin typeface="Tahoma" panose="020B0604030504040204" pitchFamily="34" charset="0"/>
                <a:ea typeface="楷体_GB2312" pitchFamily="49" charset="-122"/>
              </a:rPr>
              <a:t>对脉冲边沿敏感</a:t>
            </a:r>
            <a:r>
              <a:rPr lang="zh-CN" altLang="en-US" sz="2400" dirty="0">
                <a:solidFill>
                  <a:srgbClr val="000066"/>
                </a:solidFill>
                <a:latin typeface="Tahoma" panose="020B0604030504040204" pitchFamily="34" charset="0"/>
                <a:ea typeface="楷体_GB2312" pitchFamily="49" charset="-122"/>
              </a:rPr>
              <a:t>的存储电路，在时钟脉冲的上升沿或下降沿的变化瞬间改变</a:t>
            </a:r>
            <a:r>
              <a:rPr lang="zh-CN" altLang="en-US" sz="2400" dirty="0" smtClean="0">
                <a:solidFill>
                  <a:srgbClr val="000066"/>
                </a:solidFill>
                <a:latin typeface="Tahoma" panose="020B0604030504040204" pitchFamily="34" charset="0"/>
                <a:ea typeface="楷体_GB2312" pitchFamily="49" charset="-122"/>
              </a:rPr>
              <a:t>状态</a:t>
            </a:r>
            <a:endParaRPr lang="zh-CN" altLang="en-US" sz="2400" dirty="0">
              <a:solidFill>
                <a:srgbClr val="000066"/>
              </a:solidFill>
              <a:latin typeface="Tahoma" panose="020B0604030504040204" pitchFamily="34" charset="0"/>
              <a:ea typeface="楷体_GB2312" pitchFamily="49" charset="-122"/>
            </a:endParaRPr>
          </a:p>
        </p:txBody>
      </p:sp>
      <p:grpSp>
        <p:nvGrpSpPr>
          <p:cNvPr id="463881" name="Group 9"/>
          <p:cNvGrpSpPr>
            <a:grpSpLocks/>
          </p:cNvGrpSpPr>
          <p:nvPr/>
        </p:nvGrpSpPr>
        <p:grpSpPr bwMode="auto">
          <a:xfrm>
            <a:off x="5292725" y="3500438"/>
            <a:ext cx="3635375" cy="1117600"/>
            <a:chOff x="3334" y="1902"/>
            <a:chExt cx="2268" cy="780"/>
          </a:xfrm>
        </p:grpSpPr>
        <p:graphicFrame>
          <p:nvGraphicFramePr>
            <p:cNvPr id="463882" name="Object 10"/>
            <p:cNvGraphicFramePr>
              <a:graphicFrameLocks noChangeAspect="1"/>
            </p:cNvGraphicFramePr>
            <p:nvPr/>
          </p:nvGraphicFramePr>
          <p:xfrm>
            <a:off x="3334" y="2356"/>
            <a:ext cx="2245" cy="326"/>
          </p:xfrm>
          <a:graphic>
            <a:graphicData uri="http://schemas.openxmlformats.org/presentationml/2006/ole">
              <mc:AlternateContent xmlns:mc="http://schemas.openxmlformats.org/markup-compatibility/2006">
                <mc:Choice xmlns:v="urn:schemas-microsoft-com:vml" Requires="v">
                  <p:oleObj spid="_x0000_s463957" name="图片" r:id="rId3" imgW="1647720" imgH="237960" progId="Word.Picture.8">
                    <p:embed/>
                  </p:oleObj>
                </mc:Choice>
                <mc:Fallback>
                  <p:oleObj name="图片" r:id="rId3" imgW="1647720" imgH="23796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 y="2356"/>
                          <a:ext cx="2245"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3883" name="Object 11"/>
            <p:cNvGraphicFramePr>
              <a:graphicFrameLocks noChangeAspect="1"/>
            </p:cNvGraphicFramePr>
            <p:nvPr/>
          </p:nvGraphicFramePr>
          <p:xfrm>
            <a:off x="3357" y="1902"/>
            <a:ext cx="2245" cy="326"/>
          </p:xfrm>
          <a:graphic>
            <a:graphicData uri="http://schemas.openxmlformats.org/presentationml/2006/ole">
              <mc:AlternateContent xmlns:mc="http://schemas.openxmlformats.org/markup-compatibility/2006">
                <mc:Choice xmlns:v="urn:schemas-microsoft-com:vml" Requires="v">
                  <p:oleObj spid="_x0000_s463958" name="图片" r:id="rId5" imgW="1647720" imgH="237960" progId="Word.Picture.8">
                    <p:embed/>
                  </p:oleObj>
                </mc:Choice>
                <mc:Fallback>
                  <p:oleObj name="图片" r:id="rId5" imgW="1647720" imgH="237960" progId="Word.Picture.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 y="1902"/>
                          <a:ext cx="2245"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63884" name="Group 12"/>
          <p:cNvGrpSpPr>
            <a:grpSpLocks/>
          </p:cNvGrpSpPr>
          <p:nvPr/>
        </p:nvGrpSpPr>
        <p:grpSpPr bwMode="auto">
          <a:xfrm>
            <a:off x="5327650" y="4905375"/>
            <a:ext cx="3419475" cy="1195388"/>
            <a:chOff x="3424" y="2898"/>
            <a:chExt cx="2154" cy="753"/>
          </a:xfrm>
        </p:grpSpPr>
        <p:sp>
          <p:nvSpPr>
            <p:cNvPr id="463885" name="Rectangle 13"/>
            <p:cNvSpPr>
              <a:spLocks noChangeArrowheads="1"/>
            </p:cNvSpPr>
            <p:nvPr/>
          </p:nvSpPr>
          <p:spPr bwMode="auto">
            <a:xfrm>
              <a:off x="3424" y="291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b="0">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463886" name="Freeform 14"/>
            <p:cNvSpPr>
              <a:spLocks/>
            </p:cNvSpPr>
            <p:nvPr/>
          </p:nvSpPr>
          <p:spPr bwMode="auto">
            <a:xfrm>
              <a:off x="3637" y="2898"/>
              <a:ext cx="1941" cy="259"/>
            </a:xfrm>
            <a:custGeom>
              <a:avLst/>
              <a:gdLst>
                <a:gd name="T0" fmla="*/ 0 w 1941"/>
                <a:gd name="T1" fmla="*/ 259 h 259"/>
                <a:gd name="T2" fmla="*/ 254 w 1941"/>
                <a:gd name="T3" fmla="*/ 259 h 259"/>
                <a:gd name="T4" fmla="*/ 254 w 1941"/>
                <a:gd name="T5" fmla="*/ 4 h 259"/>
                <a:gd name="T6" fmla="*/ 536 w 1941"/>
                <a:gd name="T7" fmla="*/ 4 h 259"/>
                <a:gd name="T8" fmla="*/ 536 w 1941"/>
                <a:gd name="T9" fmla="*/ 251 h 259"/>
                <a:gd name="T10" fmla="*/ 822 w 1941"/>
                <a:gd name="T11" fmla="*/ 251 h 259"/>
                <a:gd name="T12" fmla="*/ 822 w 1941"/>
                <a:gd name="T13" fmla="*/ 4 h 259"/>
                <a:gd name="T14" fmla="*/ 1095 w 1941"/>
                <a:gd name="T15" fmla="*/ 4 h 259"/>
                <a:gd name="T16" fmla="*/ 1095 w 1941"/>
                <a:gd name="T17" fmla="*/ 251 h 259"/>
                <a:gd name="T18" fmla="*/ 1377 w 1941"/>
                <a:gd name="T19" fmla="*/ 251 h 259"/>
                <a:gd name="T20" fmla="*/ 1377 w 1941"/>
                <a:gd name="T21" fmla="*/ 0 h 259"/>
                <a:gd name="T22" fmla="*/ 1655 w 1941"/>
                <a:gd name="T23" fmla="*/ 0 h 259"/>
                <a:gd name="T24" fmla="*/ 1655 w 1941"/>
                <a:gd name="T25" fmla="*/ 251 h 259"/>
                <a:gd name="T26" fmla="*/ 1941 w 1941"/>
                <a:gd name="T27" fmla="*/ 25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1" h="259">
                  <a:moveTo>
                    <a:pt x="0" y="259"/>
                  </a:moveTo>
                  <a:lnTo>
                    <a:pt x="254" y="259"/>
                  </a:lnTo>
                  <a:lnTo>
                    <a:pt x="254" y="4"/>
                  </a:lnTo>
                  <a:lnTo>
                    <a:pt x="536" y="4"/>
                  </a:lnTo>
                  <a:lnTo>
                    <a:pt x="536" y="251"/>
                  </a:lnTo>
                  <a:lnTo>
                    <a:pt x="822" y="251"/>
                  </a:lnTo>
                  <a:lnTo>
                    <a:pt x="822" y="4"/>
                  </a:lnTo>
                  <a:lnTo>
                    <a:pt x="1095" y="4"/>
                  </a:lnTo>
                  <a:lnTo>
                    <a:pt x="1095" y="251"/>
                  </a:lnTo>
                  <a:lnTo>
                    <a:pt x="1377" y="251"/>
                  </a:lnTo>
                  <a:lnTo>
                    <a:pt x="1377" y="0"/>
                  </a:lnTo>
                  <a:lnTo>
                    <a:pt x="1655" y="0"/>
                  </a:lnTo>
                  <a:lnTo>
                    <a:pt x="1655" y="251"/>
                  </a:lnTo>
                  <a:lnTo>
                    <a:pt x="1941" y="25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87" name="Freeform 15"/>
            <p:cNvSpPr>
              <a:spLocks/>
            </p:cNvSpPr>
            <p:nvPr/>
          </p:nvSpPr>
          <p:spPr bwMode="auto">
            <a:xfrm>
              <a:off x="3871" y="2935"/>
              <a:ext cx="36" cy="121"/>
            </a:xfrm>
            <a:custGeom>
              <a:avLst/>
              <a:gdLst>
                <a:gd name="T0" fmla="*/ 16 w 36"/>
                <a:gd name="T1" fmla="*/ 0 h 121"/>
                <a:gd name="T2" fmla="*/ 0 w 36"/>
                <a:gd name="T3" fmla="*/ 121 h 121"/>
                <a:gd name="T4" fmla="*/ 36 w 36"/>
                <a:gd name="T5" fmla="*/ 121 h 121"/>
                <a:gd name="T6" fmla="*/ 16 w 36"/>
                <a:gd name="T7" fmla="*/ 0 h 121"/>
              </a:gdLst>
              <a:ahLst/>
              <a:cxnLst>
                <a:cxn ang="0">
                  <a:pos x="T0" y="T1"/>
                </a:cxn>
                <a:cxn ang="0">
                  <a:pos x="T2" y="T3"/>
                </a:cxn>
                <a:cxn ang="0">
                  <a:pos x="T4" y="T5"/>
                </a:cxn>
                <a:cxn ang="0">
                  <a:pos x="T6" y="T7"/>
                </a:cxn>
              </a:cxnLst>
              <a:rect l="0" t="0" r="r" b="b"/>
              <a:pathLst>
                <a:path w="36" h="121">
                  <a:moveTo>
                    <a:pt x="16" y="0"/>
                  </a:moveTo>
                  <a:lnTo>
                    <a:pt x="0" y="121"/>
                  </a:lnTo>
                  <a:lnTo>
                    <a:pt x="36" y="121"/>
                  </a:lnTo>
                  <a:lnTo>
                    <a:pt x="16"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888" name="Freeform 16"/>
            <p:cNvSpPr>
              <a:spLocks/>
            </p:cNvSpPr>
            <p:nvPr/>
          </p:nvSpPr>
          <p:spPr bwMode="auto">
            <a:xfrm>
              <a:off x="3871" y="2935"/>
              <a:ext cx="36" cy="121"/>
            </a:xfrm>
            <a:custGeom>
              <a:avLst/>
              <a:gdLst>
                <a:gd name="T0" fmla="*/ 16 w 36"/>
                <a:gd name="T1" fmla="*/ 0 h 121"/>
                <a:gd name="T2" fmla="*/ 0 w 36"/>
                <a:gd name="T3" fmla="*/ 121 h 121"/>
                <a:gd name="T4" fmla="*/ 36 w 36"/>
                <a:gd name="T5" fmla="*/ 121 h 121"/>
                <a:gd name="T6" fmla="*/ 16 w 36"/>
                <a:gd name="T7" fmla="*/ 0 h 121"/>
              </a:gdLst>
              <a:ahLst/>
              <a:cxnLst>
                <a:cxn ang="0">
                  <a:pos x="T0" y="T1"/>
                </a:cxn>
                <a:cxn ang="0">
                  <a:pos x="T2" y="T3"/>
                </a:cxn>
                <a:cxn ang="0">
                  <a:pos x="T4" y="T5"/>
                </a:cxn>
                <a:cxn ang="0">
                  <a:pos x="T6" y="T7"/>
                </a:cxn>
              </a:cxnLst>
              <a:rect l="0" t="0" r="r" b="b"/>
              <a:pathLst>
                <a:path w="36" h="121">
                  <a:moveTo>
                    <a:pt x="16" y="0"/>
                  </a:moveTo>
                  <a:lnTo>
                    <a:pt x="0" y="121"/>
                  </a:lnTo>
                  <a:lnTo>
                    <a:pt x="36" y="121"/>
                  </a:lnTo>
                  <a:lnTo>
                    <a:pt x="16"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89" name="Freeform 17"/>
            <p:cNvSpPr>
              <a:spLocks/>
            </p:cNvSpPr>
            <p:nvPr/>
          </p:nvSpPr>
          <p:spPr bwMode="auto">
            <a:xfrm>
              <a:off x="4439" y="2939"/>
              <a:ext cx="36" cy="117"/>
            </a:xfrm>
            <a:custGeom>
              <a:avLst/>
              <a:gdLst>
                <a:gd name="T0" fmla="*/ 20 w 36"/>
                <a:gd name="T1" fmla="*/ 0 h 117"/>
                <a:gd name="T2" fmla="*/ 0 w 36"/>
                <a:gd name="T3" fmla="*/ 117 h 117"/>
                <a:gd name="T4" fmla="*/ 36 w 36"/>
                <a:gd name="T5" fmla="*/ 117 h 117"/>
                <a:gd name="T6" fmla="*/ 20 w 36"/>
                <a:gd name="T7" fmla="*/ 0 h 117"/>
              </a:gdLst>
              <a:ahLst/>
              <a:cxnLst>
                <a:cxn ang="0">
                  <a:pos x="T0" y="T1"/>
                </a:cxn>
                <a:cxn ang="0">
                  <a:pos x="T2" y="T3"/>
                </a:cxn>
                <a:cxn ang="0">
                  <a:pos x="T4" y="T5"/>
                </a:cxn>
                <a:cxn ang="0">
                  <a:pos x="T6" y="T7"/>
                </a:cxn>
              </a:cxnLst>
              <a:rect l="0" t="0" r="r" b="b"/>
              <a:pathLst>
                <a:path w="36" h="117">
                  <a:moveTo>
                    <a:pt x="20" y="0"/>
                  </a:moveTo>
                  <a:lnTo>
                    <a:pt x="0" y="117"/>
                  </a:lnTo>
                  <a:lnTo>
                    <a:pt x="36" y="117"/>
                  </a:lnTo>
                  <a:lnTo>
                    <a:pt x="2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890" name="Freeform 18"/>
            <p:cNvSpPr>
              <a:spLocks/>
            </p:cNvSpPr>
            <p:nvPr/>
          </p:nvSpPr>
          <p:spPr bwMode="auto">
            <a:xfrm>
              <a:off x="4439" y="2939"/>
              <a:ext cx="36" cy="117"/>
            </a:xfrm>
            <a:custGeom>
              <a:avLst/>
              <a:gdLst>
                <a:gd name="T0" fmla="*/ 20 w 36"/>
                <a:gd name="T1" fmla="*/ 0 h 117"/>
                <a:gd name="T2" fmla="*/ 0 w 36"/>
                <a:gd name="T3" fmla="*/ 117 h 117"/>
                <a:gd name="T4" fmla="*/ 36 w 36"/>
                <a:gd name="T5" fmla="*/ 117 h 117"/>
                <a:gd name="T6" fmla="*/ 20 w 36"/>
                <a:gd name="T7" fmla="*/ 0 h 117"/>
              </a:gdLst>
              <a:ahLst/>
              <a:cxnLst>
                <a:cxn ang="0">
                  <a:pos x="T0" y="T1"/>
                </a:cxn>
                <a:cxn ang="0">
                  <a:pos x="T2" y="T3"/>
                </a:cxn>
                <a:cxn ang="0">
                  <a:pos x="T4" y="T5"/>
                </a:cxn>
                <a:cxn ang="0">
                  <a:pos x="T6" y="T7"/>
                </a:cxn>
              </a:cxnLst>
              <a:rect l="0" t="0" r="r" b="b"/>
              <a:pathLst>
                <a:path w="36" h="117">
                  <a:moveTo>
                    <a:pt x="20" y="0"/>
                  </a:moveTo>
                  <a:lnTo>
                    <a:pt x="0" y="117"/>
                  </a:lnTo>
                  <a:lnTo>
                    <a:pt x="36" y="117"/>
                  </a:lnTo>
                  <a:lnTo>
                    <a:pt x="20"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91" name="Freeform 19"/>
            <p:cNvSpPr>
              <a:spLocks/>
            </p:cNvSpPr>
            <p:nvPr/>
          </p:nvSpPr>
          <p:spPr bwMode="auto">
            <a:xfrm>
              <a:off x="4994" y="2939"/>
              <a:ext cx="40" cy="117"/>
            </a:xfrm>
            <a:custGeom>
              <a:avLst/>
              <a:gdLst>
                <a:gd name="T0" fmla="*/ 20 w 40"/>
                <a:gd name="T1" fmla="*/ 0 h 117"/>
                <a:gd name="T2" fmla="*/ 0 w 40"/>
                <a:gd name="T3" fmla="*/ 117 h 117"/>
                <a:gd name="T4" fmla="*/ 40 w 40"/>
                <a:gd name="T5" fmla="*/ 117 h 117"/>
                <a:gd name="T6" fmla="*/ 20 w 40"/>
                <a:gd name="T7" fmla="*/ 0 h 117"/>
              </a:gdLst>
              <a:ahLst/>
              <a:cxnLst>
                <a:cxn ang="0">
                  <a:pos x="T0" y="T1"/>
                </a:cxn>
                <a:cxn ang="0">
                  <a:pos x="T2" y="T3"/>
                </a:cxn>
                <a:cxn ang="0">
                  <a:pos x="T4" y="T5"/>
                </a:cxn>
                <a:cxn ang="0">
                  <a:pos x="T6" y="T7"/>
                </a:cxn>
              </a:cxnLst>
              <a:rect l="0" t="0" r="r" b="b"/>
              <a:pathLst>
                <a:path w="40" h="117">
                  <a:moveTo>
                    <a:pt x="20" y="0"/>
                  </a:moveTo>
                  <a:lnTo>
                    <a:pt x="0" y="117"/>
                  </a:lnTo>
                  <a:lnTo>
                    <a:pt x="40" y="117"/>
                  </a:lnTo>
                  <a:lnTo>
                    <a:pt x="2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892" name="Freeform 20"/>
            <p:cNvSpPr>
              <a:spLocks/>
            </p:cNvSpPr>
            <p:nvPr/>
          </p:nvSpPr>
          <p:spPr bwMode="auto">
            <a:xfrm>
              <a:off x="4994" y="2939"/>
              <a:ext cx="40" cy="117"/>
            </a:xfrm>
            <a:custGeom>
              <a:avLst/>
              <a:gdLst>
                <a:gd name="T0" fmla="*/ 20 w 40"/>
                <a:gd name="T1" fmla="*/ 0 h 117"/>
                <a:gd name="T2" fmla="*/ 0 w 40"/>
                <a:gd name="T3" fmla="*/ 117 h 117"/>
                <a:gd name="T4" fmla="*/ 40 w 40"/>
                <a:gd name="T5" fmla="*/ 117 h 117"/>
                <a:gd name="T6" fmla="*/ 20 w 40"/>
                <a:gd name="T7" fmla="*/ 0 h 117"/>
              </a:gdLst>
              <a:ahLst/>
              <a:cxnLst>
                <a:cxn ang="0">
                  <a:pos x="T0" y="T1"/>
                </a:cxn>
                <a:cxn ang="0">
                  <a:pos x="T2" y="T3"/>
                </a:cxn>
                <a:cxn ang="0">
                  <a:pos x="T4" y="T5"/>
                </a:cxn>
                <a:cxn ang="0">
                  <a:pos x="T6" y="T7"/>
                </a:cxn>
              </a:cxnLst>
              <a:rect l="0" t="0" r="r" b="b"/>
              <a:pathLst>
                <a:path w="40" h="117">
                  <a:moveTo>
                    <a:pt x="20" y="0"/>
                  </a:moveTo>
                  <a:lnTo>
                    <a:pt x="0" y="117"/>
                  </a:lnTo>
                  <a:lnTo>
                    <a:pt x="40" y="117"/>
                  </a:lnTo>
                  <a:lnTo>
                    <a:pt x="20"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93" name="Freeform 21"/>
            <p:cNvSpPr>
              <a:spLocks/>
            </p:cNvSpPr>
            <p:nvPr/>
          </p:nvSpPr>
          <p:spPr bwMode="auto">
            <a:xfrm>
              <a:off x="3637" y="3385"/>
              <a:ext cx="1941" cy="259"/>
            </a:xfrm>
            <a:custGeom>
              <a:avLst/>
              <a:gdLst>
                <a:gd name="T0" fmla="*/ 0 w 1941"/>
                <a:gd name="T1" fmla="*/ 259 h 259"/>
                <a:gd name="T2" fmla="*/ 254 w 1941"/>
                <a:gd name="T3" fmla="*/ 259 h 259"/>
                <a:gd name="T4" fmla="*/ 254 w 1941"/>
                <a:gd name="T5" fmla="*/ 4 h 259"/>
                <a:gd name="T6" fmla="*/ 536 w 1941"/>
                <a:gd name="T7" fmla="*/ 4 h 259"/>
                <a:gd name="T8" fmla="*/ 536 w 1941"/>
                <a:gd name="T9" fmla="*/ 251 h 259"/>
                <a:gd name="T10" fmla="*/ 822 w 1941"/>
                <a:gd name="T11" fmla="*/ 251 h 259"/>
                <a:gd name="T12" fmla="*/ 822 w 1941"/>
                <a:gd name="T13" fmla="*/ 4 h 259"/>
                <a:gd name="T14" fmla="*/ 1095 w 1941"/>
                <a:gd name="T15" fmla="*/ 4 h 259"/>
                <a:gd name="T16" fmla="*/ 1095 w 1941"/>
                <a:gd name="T17" fmla="*/ 251 h 259"/>
                <a:gd name="T18" fmla="*/ 1377 w 1941"/>
                <a:gd name="T19" fmla="*/ 251 h 259"/>
                <a:gd name="T20" fmla="*/ 1377 w 1941"/>
                <a:gd name="T21" fmla="*/ 0 h 259"/>
                <a:gd name="T22" fmla="*/ 1655 w 1941"/>
                <a:gd name="T23" fmla="*/ 0 h 259"/>
                <a:gd name="T24" fmla="*/ 1655 w 1941"/>
                <a:gd name="T25" fmla="*/ 251 h 259"/>
                <a:gd name="T26" fmla="*/ 1941 w 1941"/>
                <a:gd name="T27" fmla="*/ 25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1" h="259">
                  <a:moveTo>
                    <a:pt x="0" y="259"/>
                  </a:moveTo>
                  <a:lnTo>
                    <a:pt x="254" y="259"/>
                  </a:lnTo>
                  <a:lnTo>
                    <a:pt x="254" y="4"/>
                  </a:lnTo>
                  <a:lnTo>
                    <a:pt x="536" y="4"/>
                  </a:lnTo>
                  <a:lnTo>
                    <a:pt x="536" y="251"/>
                  </a:lnTo>
                  <a:lnTo>
                    <a:pt x="822" y="251"/>
                  </a:lnTo>
                  <a:lnTo>
                    <a:pt x="822" y="4"/>
                  </a:lnTo>
                  <a:lnTo>
                    <a:pt x="1095" y="4"/>
                  </a:lnTo>
                  <a:lnTo>
                    <a:pt x="1095" y="251"/>
                  </a:lnTo>
                  <a:lnTo>
                    <a:pt x="1377" y="251"/>
                  </a:lnTo>
                  <a:lnTo>
                    <a:pt x="1377" y="0"/>
                  </a:lnTo>
                  <a:lnTo>
                    <a:pt x="1655" y="0"/>
                  </a:lnTo>
                  <a:lnTo>
                    <a:pt x="1655" y="251"/>
                  </a:lnTo>
                  <a:lnTo>
                    <a:pt x="1941" y="25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94" name="Freeform 22"/>
            <p:cNvSpPr>
              <a:spLocks/>
            </p:cNvSpPr>
            <p:nvPr/>
          </p:nvSpPr>
          <p:spPr bwMode="auto">
            <a:xfrm>
              <a:off x="4153" y="3478"/>
              <a:ext cx="40" cy="117"/>
            </a:xfrm>
            <a:custGeom>
              <a:avLst/>
              <a:gdLst>
                <a:gd name="T0" fmla="*/ 20 w 40"/>
                <a:gd name="T1" fmla="*/ 117 h 117"/>
                <a:gd name="T2" fmla="*/ 0 w 40"/>
                <a:gd name="T3" fmla="*/ 0 h 117"/>
                <a:gd name="T4" fmla="*/ 40 w 40"/>
                <a:gd name="T5" fmla="*/ 0 h 117"/>
                <a:gd name="T6" fmla="*/ 20 w 40"/>
                <a:gd name="T7" fmla="*/ 117 h 117"/>
              </a:gdLst>
              <a:ahLst/>
              <a:cxnLst>
                <a:cxn ang="0">
                  <a:pos x="T0" y="T1"/>
                </a:cxn>
                <a:cxn ang="0">
                  <a:pos x="T2" y="T3"/>
                </a:cxn>
                <a:cxn ang="0">
                  <a:pos x="T4" y="T5"/>
                </a:cxn>
                <a:cxn ang="0">
                  <a:pos x="T6" y="T7"/>
                </a:cxn>
              </a:cxnLst>
              <a:rect l="0" t="0" r="r" b="b"/>
              <a:pathLst>
                <a:path w="40" h="117">
                  <a:moveTo>
                    <a:pt x="20" y="117"/>
                  </a:moveTo>
                  <a:lnTo>
                    <a:pt x="0" y="0"/>
                  </a:lnTo>
                  <a:lnTo>
                    <a:pt x="40" y="0"/>
                  </a:lnTo>
                  <a:lnTo>
                    <a:pt x="20"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895" name="Freeform 23"/>
            <p:cNvSpPr>
              <a:spLocks/>
            </p:cNvSpPr>
            <p:nvPr/>
          </p:nvSpPr>
          <p:spPr bwMode="auto">
            <a:xfrm>
              <a:off x="4153" y="3478"/>
              <a:ext cx="40" cy="117"/>
            </a:xfrm>
            <a:custGeom>
              <a:avLst/>
              <a:gdLst>
                <a:gd name="T0" fmla="*/ 20 w 40"/>
                <a:gd name="T1" fmla="*/ 117 h 117"/>
                <a:gd name="T2" fmla="*/ 0 w 40"/>
                <a:gd name="T3" fmla="*/ 0 h 117"/>
                <a:gd name="T4" fmla="*/ 40 w 40"/>
                <a:gd name="T5" fmla="*/ 0 h 117"/>
                <a:gd name="T6" fmla="*/ 20 w 40"/>
                <a:gd name="T7" fmla="*/ 117 h 117"/>
              </a:gdLst>
              <a:ahLst/>
              <a:cxnLst>
                <a:cxn ang="0">
                  <a:pos x="T0" y="T1"/>
                </a:cxn>
                <a:cxn ang="0">
                  <a:pos x="T2" y="T3"/>
                </a:cxn>
                <a:cxn ang="0">
                  <a:pos x="T4" y="T5"/>
                </a:cxn>
                <a:cxn ang="0">
                  <a:pos x="T6" y="T7"/>
                </a:cxn>
              </a:cxnLst>
              <a:rect l="0" t="0" r="r" b="b"/>
              <a:pathLst>
                <a:path w="40" h="117">
                  <a:moveTo>
                    <a:pt x="20" y="117"/>
                  </a:moveTo>
                  <a:lnTo>
                    <a:pt x="0" y="0"/>
                  </a:lnTo>
                  <a:lnTo>
                    <a:pt x="40" y="0"/>
                  </a:lnTo>
                  <a:lnTo>
                    <a:pt x="20"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96" name="Freeform 24"/>
            <p:cNvSpPr>
              <a:spLocks/>
            </p:cNvSpPr>
            <p:nvPr/>
          </p:nvSpPr>
          <p:spPr bwMode="auto">
            <a:xfrm>
              <a:off x="4712" y="3478"/>
              <a:ext cx="37" cy="117"/>
            </a:xfrm>
            <a:custGeom>
              <a:avLst/>
              <a:gdLst>
                <a:gd name="T0" fmla="*/ 16 w 37"/>
                <a:gd name="T1" fmla="*/ 117 h 117"/>
                <a:gd name="T2" fmla="*/ 0 w 37"/>
                <a:gd name="T3" fmla="*/ 0 h 117"/>
                <a:gd name="T4" fmla="*/ 37 w 37"/>
                <a:gd name="T5" fmla="*/ 0 h 117"/>
                <a:gd name="T6" fmla="*/ 16 w 37"/>
                <a:gd name="T7" fmla="*/ 117 h 117"/>
              </a:gdLst>
              <a:ahLst/>
              <a:cxnLst>
                <a:cxn ang="0">
                  <a:pos x="T0" y="T1"/>
                </a:cxn>
                <a:cxn ang="0">
                  <a:pos x="T2" y="T3"/>
                </a:cxn>
                <a:cxn ang="0">
                  <a:pos x="T4" y="T5"/>
                </a:cxn>
                <a:cxn ang="0">
                  <a:pos x="T6" y="T7"/>
                </a:cxn>
              </a:cxnLst>
              <a:rect l="0" t="0" r="r" b="b"/>
              <a:pathLst>
                <a:path w="37" h="117">
                  <a:moveTo>
                    <a:pt x="16" y="117"/>
                  </a:moveTo>
                  <a:lnTo>
                    <a:pt x="0" y="0"/>
                  </a:lnTo>
                  <a:lnTo>
                    <a:pt x="37" y="0"/>
                  </a:lnTo>
                  <a:lnTo>
                    <a:pt x="16"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897" name="Freeform 25"/>
            <p:cNvSpPr>
              <a:spLocks/>
            </p:cNvSpPr>
            <p:nvPr/>
          </p:nvSpPr>
          <p:spPr bwMode="auto">
            <a:xfrm>
              <a:off x="4712" y="3478"/>
              <a:ext cx="37" cy="117"/>
            </a:xfrm>
            <a:custGeom>
              <a:avLst/>
              <a:gdLst>
                <a:gd name="T0" fmla="*/ 16 w 37"/>
                <a:gd name="T1" fmla="*/ 117 h 117"/>
                <a:gd name="T2" fmla="*/ 0 w 37"/>
                <a:gd name="T3" fmla="*/ 0 h 117"/>
                <a:gd name="T4" fmla="*/ 37 w 37"/>
                <a:gd name="T5" fmla="*/ 0 h 117"/>
                <a:gd name="T6" fmla="*/ 16 w 37"/>
                <a:gd name="T7" fmla="*/ 117 h 117"/>
              </a:gdLst>
              <a:ahLst/>
              <a:cxnLst>
                <a:cxn ang="0">
                  <a:pos x="T0" y="T1"/>
                </a:cxn>
                <a:cxn ang="0">
                  <a:pos x="T2" y="T3"/>
                </a:cxn>
                <a:cxn ang="0">
                  <a:pos x="T4" y="T5"/>
                </a:cxn>
                <a:cxn ang="0">
                  <a:pos x="T6" y="T7"/>
                </a:cxn>
              </a:cxnLst>
              <a:rect l="0" t="0" r="r" b="b"/>
              <a:pathLst>
                <a:path w="37" h="117">
                  <a:moveTo>
                    <a:pt x="16" y="117"/>
                  </a:moveTo>
                  <a:lnTo>
                    <a:pt x="0" y="0"/>
                  </a:lnTo>
                  <a:lnTo>
                    <a:pt x="37" y="0"/>
                  </a:lnTo>
                  <a:lnTo>
                    <a:pt x="16"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98" name="Freeform 26"/>
            <p:cNvSpPr>
              <a:spLocks/>
            </p:cNvSpPr>
            <p:nvPr/>
          </p:nvSpPr>
          <p:spPr bwMode="auto">
            <a:xfrm>
              <a:off x="5276" y="3478"/>
              <a:ext cx="36" cy="117"/>
            </a:xfrm>
            <a:custGeom>
              <a:avLst/>
              <a:gdLst>
                <a:gd name="T0" fmla="*/ 16 w 36"/>
                <a:gd name="T1" fmla="*/ 117 h 117"/>
                <a:gd name="T2" fmla="*/ 0 w 36"/>
                <a:gd name="T3" fmla="*/ 0 h 117"/>
                <a:gd name="T4" fmla="*/ 36 w 36"/>
                <a:gd name="T5" fmla="*/ 0 h 117"/>
                <a:gd name="T6" fmla="*/ 16 w 36"/>
                <a:gd name="T7" fmla="*/ 117 h 117"/>
              </a:gdLst>
              <a:ahLst/>
              <a:cxnLst>
                <a:cxn ang="0">
                  <a:pos x="T0" y="T1"/>
                </a:cxn>
                <a:cxn ang="0">
                  <a:pos x="T2" y="T3"/>
                </a:cxn>
                <a:cxn ang="0">
                  <a:pos x="T4" y="T5"/>
                </a:cxn>
                <a:cxn ang="0">
                  <a:pos x="T6" y="T7"/>
                </a:cxn>
              </a:cxnLst>
              <a:rect l="0" t="0" r="r" b="b"/>
              <a:pathLst>
                <a:path w="36" h="117">
                  <a:moveTo>
                    <a:pt x="16" y="117"/>
                  </a:moveTo>
                  <a:lnTo>
                    <a:pt x="0" y="0"/>
                  </a:lnTo>
                  <a:lnTo>
                    <a:pt x="36" y="0"/>
                  </a:lnTo>
                  <a:lnTo>
                    <a:pt x="16"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899" name="Freeform 27"/>
            <p:cNvSpPr>
              <a:spLocks/>
            </p:cNvSpPr>
            <p:nvPr/>
          </p:nvSpPr>
          <p:spPr bwMode="auto">
            <a:xfrm>
              <a:off x="5276" y="3478"/>
              <a:ext cx="36" cy="117"/>
            </a:xfrm>
            <a:custGeom>
              <a:avLst/>
              <a:gdLst>
                <a:gd name="T0" fmla="*/ 16 w 36"/>
                <a:gd name="T1" fmla="*/ 117 h 117"/>
                <a:gd name="T2" fmla="*/ 0 w 36"/>
                <a:gd name="T3" fmla="*/ 0 h 117"/>
                <a:gd name="T4" fmla="*/ 36 w 36"/>
                <a:gd name="T5" fmla="*/ 0 h 117"/>
                <a:gd name="T6" fmla="*/ 16 w 36"/>
                <a:gd name="T7" fmla="*/ 117 h 117"/>
              </a:gdLst>
              <a:ahLst/>
              <a:cxnLst>
                <a:cxn ang="0">
                  <a:pos x="T0" y="T1"/>
                </a:cxn>
                <a:cxn ang="0">
                  <a:pos x="T2" y="T3"/>
                </a:cxn>
                <a:cxn ang="0">
                  <a:pos x="T4" y="T5"/>
                </a:cxn>
                <a:cxn ang="0">
                  <a:pos x="T6" y="T7"/>
                </a:cxn>
              </a:cxnLst>
              <a:rect l="0" t="0" r="r" b="b"/>
              <a:pathLst>
                <a:path w="36" h="117">
                  <a:moveTo>
                    <a:pt x="16" y="117"/>
                  </a:moveTo>
                  <a:lnTo>
                    <a:pt x="0" y="0"/>
                  </a:lnTo>
                  <a:lnTo>
                    <a:pt x="36" y="0"/>
                  </a:lnTo>
                  <a:lnTo>
                    <a:pt x="16"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900" name="Rectangle 28"/>
            <p:cNvSpPr>
              <a:spLocks noChangeArrowheads="1"/>
            </p:cNvSpPr>
            <p:nvPr/>
          </p:nvSpPr>
          <p:spPr bwMode="auto">
            <a:xfrm>
              <a:off x="3424" y="2995"/>
              <a:ext cx="2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i="1">
                  <a:solidFill>
                    <a:srgbClr val="000000"/>
                  </a:solidFill>
                  <a:latin typeface="Times New Roman" panose="02020603050405020304" pitchFamily="18" charset="0"/>
                </a:rPr>
                <a:t>CP</a:t>
              </a:r>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463901" name="Rectangle 29"/>
            <p:cNvSpPr>
              <a:spLocks noChangeArrowheads="1"/>
            </p:cNvSpPr>
            <p:nvPr/>
          </p:nvSpPr>
          <p:spPr bwMode="auto">
            <a:xfrm>
              <a:off x="3686" y="2995"/>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463902" name="Rectangle 30"/>
            <p:cNvSpPr>
              <a:spLocks noChangeArrowheads="1"/>
            </p:cNvSpPr>
            <p:nvPr/>
          </p:nvSpPr>
          <p:spPr bwMode="auto">
            <a:xfrm>
              <a:off x="3424" y="3469"/>
              <a:ext cx="2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i="1">
                  <a:solidFill>
                    <a:srgbClr val="000000"/>
                  </a:solidFill>
                  <a:latin typeface="Times New Roman" panose="02020603050405020304" pitchFamily="18" charset="0"/>
                </a:rPr>
                <a:t>CP</a:t>
              </a:r>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463903" name="Rectangle 31"/>
            <p:cNvSpPr>
              <a:spLocks noChangeArrowheads="1"/>
            </p:cNvSpPr>
            <p:nvPr/>
          </p:nvSpPr>
          <p:spPr bwMode="auto">
            <a:xfrm>
              <a:off x="3686" y="3469"/>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463904" name="Line 32"/>
            <p:cNvSpPr>
              <a:spLocks noChangeShapeType="1"/>
            </p:cNvSpPr>
            <p:nvPr/>
          </p:nvSpPr>
          <p:spPr bwMode="auto">
            <a:xfrm>
              <a:off x="3452" y="3462"/>
              <a:ext cx="1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 name="Rectangle 4"/>
          <p:cNvSpPr>
            <a:spLocks noChangeArrowheads="1"/>
          </p:cNvSpPr>
          <p:nvPr/>
        </p:nvSpPr>
        <p:spPr bwMode="auto">
          <a:xfrm>
            <a:off x="827088" y="476250"/>
            <a:ext cx="2120900" cy="57943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accent2"/>
                </a:solidFill>
                <a:latin typeface="楷体_GB2312" pitchFamily="49" charset="-122"/>
                <a:ea typeface="楷体_GB2312" pitchFamily="49" charset="-122"/>
              </a:rPr>
              <a:t>概述</a:t>
            </a:r>
            <a:endParaRPr lang="en-GB" altLang="zh-CN" sz="32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3877"/>
                                        </p:tgtEl>
                                        <p:attrNameLst>
                                          <p:attrName>style.visibility</p:attrName>
                                        </p:attrNameLst>
                                      </p:cBhvr>
                                      <p:to>
                                        <p:strVal val="visible"/>
                                      </p:to>
                                    </p:set>
                                    <p:animEffect transition="in" filter="strips(downRight)">
                                      <p:cBhvr>
                                        <p:cTn id="7" dur="500"/>
                                        <p:tgtEl>
                                          <p:spTgt spid="463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3878"/>
                                        </p:tgtEl>
                                        <p:attrNameLst>
                                          <p:attrName>style.visibility</p:attrName>
                                        </p:attrNameLst>
                                      </p:cBhvr>
                                      <p:to>
                                        <p:strVal val="visible"/>
                                      </p:to>
                                    </p:set>
                                    <p:animEffect transition="in" filter="wipe(left)">
                                      <p:cBhvr>
                                        <p:cTn id="12" dur="500"/>
                                        <p:tgtEl>
                                          <p:spTgt spid="463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3879"/>
                                        </p:tgtEl>
                                        <p:attrNameLst>
                                          <p:attrName>style.visibility</p:attrName>
                                        </p:attrNameLst>
                                      </p:cBhvr>
                                      <p:to>
                                        <p:strVal val="visible"/>
                                      </p:to>
                                    </p:set>
                                    <p:animEffect transition="in" filter="wipe(up)">
                                      <p:cBhvr>
                                        <p:cTn id="17" dur="500"/>
                                        <p:tgtEl>
                                          <p:spTgt spid="463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3881"/>
                                        </p:tgtEl>
                                        <p:attrNameLst>
                                          <p:attrName>style.visibility</p:attrName>
                                        </p:attrNameLst>
                                      </p:cBhvr>
                                      <p:to>
                                        <p:strVal val="visible"/>
                                      </p:to>
                                    </p:set>
                                    <p:animEffect transition="in" filter="wipe(left)">
                                      <p:cBhvr>
                                        <p:cTn id="22" dur="500"/>
                                        <p:tgtEl>
                                          <p:spTgt spid="4638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3880"/>
                                        </p:tgtEl>
                                        <p:attrNameLst>
                                          <p:attrName>style.visibility</p:attrName>
                                        </p:attrNameLst>
                                      </p:cBhvr>
                                      <p:to>
                                        <p:strVal val="visible"/>
                                      </p:to>
                                    </p:set>
                                    <p:animEffect transition="in" filter="wipe(up)">
                                      <p:cBhvr>
                                        <p:cTn id="27" dur="500"/>
                                        <p:tgtEl>
                                          <p:spTgt spid="4638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3884"/>
                                        </p:tgtEl>
                                        <p:attrNameLst>
                                          <p:attrName>style.visibility</p:attrName>
                                        </p:attrNameLst>
                                      </p:cBhvr>
                                      <p:to>
                                        <p:strVal val="visible"/>
                                      </p:to>
                                    </p:set>
                                    <p:animEffect transition="in" filter="wipe(left)">
                                      <p:cBhvr>
                                        <p:cTn id="32" dur="500"/>
                                        <p:tgtEl>
                                          <p:spTgt spid="463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p:bldP spid="463878" grpId="0"/>
      <p:bldP spid="463879" grpId="0"/>
      <p:bldP spid="46388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extLst>
              <p:ext uri="{D42A27DB-BD31-4B8C-83A1-F6EECF244321}">
                <p14:modId xmlns:p14="http://schemas.microsoft.com/office/powerpoint/2010/main" val="1821464868"/>
              </p:ext>
            </p:extLst>
          </p:nvPr>
        </p:nvGraphicFramePr>
        <p:xfrm>
          <a:off x="4240214" y="1538060"/>
          <a:ext cx="4554538" cy="4173538"/>
        </p:xfrm>
        <a:graphic>
          <a:graphicData uri="http://schemas.openxmlformats.org/presentationml/2006/ole">
            <mc:AlternateContent xmlns:mc="http://schemas.openxmlformats.org/markup-compatibility/2006">
              <mc:Choice xmlns:v="urn:schemas-microsoft-com:vml" Requires="v">
                <p:oleObj spid="_x0000_s669718" name="Picture" r:id="rId3" imgW="2247840" imgH="2057400" progId="Word.Picture.8">
                  <p:embed/>
                </p:oleObj>
              </mc:Choice>
              <mc:Fallback>
                <p:oleObj name="Picture" r:id="rId3" imgW="2247840" imgH="2057400" progId="Word.Picture.8">
                  <p:embed/>
                  <p:pic>
                    <p:nvPicPr>
                      <p:cNvPr id="0" name=""/>
                      <p:cNvPicPr>
                        <a:picLocks noChangeAspect="1" noChangeArrowheads="1"/>
                      </p:cNvPicPr>
                      <p:nvPr/>
                    </p:nvPicPr>
                    <p:blipFill>
                      <a:blip r:embed="rId4"/>
                      <a:srcRect/>
                      <a:stretch>
                        <a:fillRect/>
                      </a:stretch>
                    </p:blipFill>
                    <p:spPr bwMode="auto">
                      <a:xfrm>
                        <a:off x="4240214" y="1538060"/>
                        <a:ext cx="4554538" cy="417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4"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5"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维持阻塞</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6" name="Rectangle 8"/>
          <p:cNvSpPr>
            <a:spLocks noChangeArrowheads="1"/>
          </p:cNvSpPr>
          <p:nvPr/>
        </p:nvSpPr>
        <p:spPr bwMode="auto">
          <a:xfrm>
            <a:off x="146050" y="1948658"/>
            <a:ext cx="175577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dirty="0">
                <a:solidFill>
                  <a:srgbClr val="0000FF"/>
                </a:solidFill>
                <a:latin typeface="Times New Roman" panose="02020603050405020304" pitchFamily="18" charset="0"/>
                <a:ea typeface="楷体_GB2312" pitchFamily="49" charset="-122"/>
              </a:rPr>
              <a:t>(1) CP=0</a:t>
            </a:r>
            <a:r>
              <a:rPr lang="zh-CN" altLang="en-US" sz="2400" dirty="0">
                <a:solidFill>
                  <a:srgbClr val="0000FF"/>
                </a:solidFill>
                <a:latin typeface="Times New Roman" panose="02020603050405020304" pitchFamily="18" charset="0"/>
                <a:ea typeface="楷体_GB2312" pitchFamily="49" charset="-122"/>
              </a:rPr>
              <a:t>时</a:t>
            </a:r>
            <a:r>
              <a:rPr lang="en-US" altLang="zh-CN" sz="2400" dirty="0">
                <a:solidFill>
                  <a:srgbClr val="0000FF"/>
                </a:solidFill>
                <a:latin typeface="Times New Roman" panose="02020603050405020304" pitchFamily="18" charset="0"/>
                <a:ea typeface="楷体_GB2312" pitchFamily="49" charset="-122"/>
              </a:rPr>
              <a:t>:</a:t>
            </a:r>
          </a:p>
        </p:txBody>
      </p:sp>
      <p:sp>
        <p:nvSpPr>
          <p:cNvPr id="7" name="Rectangle 142"/>
          <p:cNvSpPr>
            <a:spLocks noChangeArrowheads="1"/>
          </p:cNvSpPr>
          <p:nvPr/>
        </p:nvSpPr>
        <p:spPr bwMode="auto">
          <a:xfrm>
            <a:off x="626852" y="2602707"/>
            <a:ext cx="2784686" cy="461665"/>
          </a:xfrm>
          <a:prstGeom prst="rect">
            <a:avLst/>
          </a:prstGeom>
          <a:noFill/>
          <a:ln>
            <a:noFill/>
          </a:ln>
          <a:effectLst/>
          <a:extLst/>
        </p:spPr>
        <p:txBody>
          <a:bodyPr wrap="square">
            <a:spAutoFit/>
          </a:bodyPr>
          <a:lstStyle/>
          <a:p>
            <a:pPr algn="l"/>
            <a:r>
              <a:rPr lang="en-US" altLang="zh-CN" sz="2400" i="1" dirty="0" smtClean="0">
                <a:solidFill>
                  <a:srgbClr val="000099"/>
                </a:solidFill>
                <a:latin typeface="Times New Roman" panose="02020603050405020304" pitchFamily="18" charset="0"/>
                <a:ea typeface="楷体_GB2312" pitchFamily="49" charset="-122"/>
              </a:rPr>
              <a:t>Q</a:t>
            </a:r>
            <a:r>
              <a:rPr lang="en-US" altLang="zh-CN" sz="2400" baseline="-25000" dirty="0" smtClean="0">
                <a:solidFill>
                  <a:srgbClr val="000099"/>
                </a:solidFill>
                <a:latin typeface="Times New Roman" panose="02020603050405020304" pitchFamily="18" charset="0"/>
                <a:ea typeface="楷体_GB2312" pitchFamily="49" charset="-122"/>
              </a:rPr>
              <a:t>1</a:t>
            </a:r>
            <a:r>
              <a:rPr lang="zh-CN" altLang="en-US" sz="2400" dirty="0" smtClean="0">
                <a:solidFill>
                  <a:srgbClr val="000099"/>
                </a:solidFill>
                <a:latin typeface="Times New Roman" panose="02020603050405020304" pitchFamily="18" charset="0"/>
                <a:ea typeface="楷体_GB2312" pitchFamily="49" charset="-122"/>
              </a:rPr>
              <a:t>输出</a:t>
            </a:r>
            <a:r>
              <a:rPr lang="en-US" altLang="zh-CN" sz="2400" dirty="0" smtClean="0">
                <a:solidFill>
                  <a:srgbClr val="000099"/>
                </a:solidFill>
                <a:latin typeface="Times New Roman" panose="02020603050405020304" pitchFamily="18" charset="0"/>
                <a:ea typeface="楷体_GB2312" pitchFamily="49" charset="-122"/>
              </a:rPr>
              <a:t>(</a:t>
            </a:r>
            <a:r>
              <a:rPr lang="zh-CN" altLang="en-US" sz="2400" dirty="0" smtClean="0">
                <a:solidFill>
                  <a:srgbClr val="000099"/>
                </a:solidFill>
                <a:latin typeface="Times New Roman" panose="02020603050405020304" pitchFamily="18" charset="0"/>
                <a:ea typeface="楷体_GB2312" pitchFamily="49" charset="-122"/>
              </a:rPr>
              <a:t>存储</a:t>
            </a:r>
            <a:r>
              <a:rPr lang="en-US" altLang="zh-CN" sz="2400" dirty="0" smtClean="0">
                <a:solidFill>
                  <a:srgbClr val="000099"/>
                </a:solidFill>
                <a:latin typeface="Times New Roman" panose="02020603050405020304" pitchFamily="18" charset="0"/>
                <a:ea typeface="楷体_GB2312" pitchFamily="49" charset="-122"/>
              </a:rPr>
              <a:t>)</a:t>
            </a:r>
            <a:r>
              <a:rPr lang="zh-CN" altLang="en-US" sz="2400" dirty="0" smtClean="0">
                <a:solidFill>
                  <a:srgbClr val="000099"/>
                </a:solidFill>
                <a:latin typeface="Times New Roman" panose="02020603050405020304" pitchFamily="18" charset="0"/>
                <a:ea typeface="楷体_GB2312" pitchFamily="49" charset="-122"/>
              </a:rPr>
              <a:t>数据</a:t>
            </a:r>
            <a:r>
              <a:rPr lang="en-US" altLang="zh-CN" sz="2400" i="1" dirty="0" smtClean="0">
                <a:solidFill>
                  <a:srgbClr val="000099"/>
                </a:solidFill>
                <a:latin typeface="Times New Roman" panose="02020603050405020304" pitchFamily="18" charset="0"/>
                <a:ea typeface="楷体_GB2312" pitchFamily="49" charset="-122"/>
              </a:rPr>
              <a:t>D</a:t>
            </a:r>
            <a:endParaRPr lang="zh-CN" altLang="en-US" sz="2400" i="1" dirty="0">
              <a:solidFill>
                <a:srgbClr val="000099"/>
              </a:solidFill>
              <a:latin typeface="楷体_GB2312" pitchFamily="49" charset="-122"/>
              <a:ea typeface="楷体_GB2312"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66816997"/>
              </p:ext>
            </p:extLst>
          </p:nvPr>
        </p:nvGraphicFramePr>
        <p:xfrm>
          <a:off x="691147" y="3239543"/>
          <a:ext cx="1458913" cy="528637"/>
        </p:xfrm>
        <a:graphic>
          <a:graphicData uri="http://schemas.openxmlformats.org/presentationml/2006/ole">
            <mc:AlternateContent xmlns:mc="http://schemas.openxmlformats.org/markup-compatibility/2006">
              <mc:Choice xmlns:v="urn:schemas-microsoft-com:vml" Requires="v">
                <p:oleObj spid="_x0000_s669719" name="Equation" r:id="rId5" imgW="596880" imgH="215640" progId="Equation.DSMT4">
                  <p:embed/>
                </p:oleObj>
              </mc:Choice>
              <mc:Fallback>
                <p:oleObj name="Equation" r:id="rId5" imgW="596880" imgH="215640" progId="Equation.DSMT4">
                  <p:embed/>
                  <p:pic>
                    <p:nvPicPr>
                      <p:cNvPr id="0" name=""/>
                      <p:cNvPicPr/>
                      <p:nvPr/>
                    </p:nvPicPr>
                    <p:blipFill>
                      <a:blip r:embed="rId6"/>
                      <a:stretch>
                        <a:fillRect/>
                      </a:stretch>
                    </p:blipFill>
                    <p:spPr>
                      <a:xfrm>
                        <a:off x="691147" y="3239543"/>
                        <a:ext cx="1458913" cy="528637"/>
                      </a:xfrm>
                      <a:prstGeom prst="rect">
                        <a:avLst/>
                      </a:prstGeom>
                    </p:spPr>
                  </p:pic>
                </p:oleObj>
              </mc:Fallback>
            </mc:AlternateContent>
          </a:graphicData>
        </a:graphic>
      </p:graphicFrame>
      <p:sp>
        <p:nvSpPr>
          <p:cNvPr id="9" name="Rectangle 142"/>
          <p:cNvSpPr>
            <a:spLocks noChangeArrowheads="1"/>
          </p:cNvSpPr>
          <p:nvPr/>
        </p:nvSpPr>
        <p:spPr bwMode="auto">
          <a:xfrm>
            <a:off x="626852" y="3952875"/>
            <a:ext cx="1887748" cy="461665"/>
          </a:xfrm>
          <a:prstGeom prst="rect">
            <a:avLst/>
          </a:prstGeom>
          <a:noFill/>
          <a:ln>
            <a:noFill/>
          </a:ln>
          <a:effectLst/>
          <a:extLst/>
        </p:spPr>
        <p:txBody>
          <a:bodyPr wrap="square">
            <a:spAutoFit/>
          </a:bodyPr>
          <a:lstStyle/>
          <a:p>
            <a:pPr algn="l"/>
            <a:r>
              <a:rPr lang="en-US" altLang="zh-CN" sz="2400" i="1" dirty="0" smtClean="0">
                <a:solidFill>
                  <a:srgbClr val="000099"/>
                </a:solidFill>
                <a:latin typeface="Times New Roman" panose="02020603050405020304" pitchFamily="18" charset="0"/>
                <a:ea typeface="楷体_GB2312" pitchFamily="49" charset="-122"/>
              </a:rPr>
              <a:t>Q</a:t>
            </a:r>
            <a:r>
              <a:rPr lang="zh-CN" altLang="en-US" sz="2400" dirty="0" smtClean="0">
                <a:solidFill>
                  <a:srgbClr val="000099"/>
                </a:solidFill>
                <a:latin typeface="Times New Roman" panose="02020603050405020304" pitchFamily="18" charset="0"/>
                <a:ea typeface="楷体_GB2312" pitchFamily="49" charset="-122"/>
              </a:rPr>
              <a:t>保持不变</a:t>
            </a:r>
            <a:endParaRPr lang="zh-CN" altLang="en-US" sz="2400" dirty="0">
              <a:solidFill>
                <a:srgbClr val="000099"/>
              </a:solidFill>
              <a:latin typeface="楷体_GB2312" pitchFamily="49" charset="-122"/>
              <a:ea typeface="楷体_GB2312" pitchFamily="49" charset="-122"/>
            </a:endParaRPr>
          </a:p>
        </p:txBody>
      </p:sp>
      <p:sp>
        <p:nvSpPr>
          <p:cNvPr id="10" name="Oval 33"/>
          <p:cNvSpPr>
            <a:spLocks noChangeArrowheads="1"/>
          </p:cNvSpPr>
          <p:nvPr/>
        </p:nvSpPr>
        <p:spPr bwMode="auto">
          <a:xfrm>
            <a:off x="6390096" y="3029562"/>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1" name="Oval 33"/>
          <p:cNvSpPr>
            <a:spLocks noChangeArrowheads="1"/>
          </p:cNvSpPr>
          <p:nvPr/>
        </p:nvSpPr>
        <p:spPr bwMode="auto">
          <a:xfrm>
            <a:off x="6399621" y="4252184"/>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2" name="Oval 33"/>
          <p:cNvSpPr>
            <a:spLocks noChangeArrowheads="1"/>
          </p:cNvSpPr>
          <p:nvPr/>
        </p:nvSpPr>
        <p:spPr bwMode="auto">
          <a:xfrm>
            <a:off x="4526549" y="3251153"/>
            <a:ext cx="235724" cy="324712"/>
          </a:xfrm>
          <a:prstGeom prst="ellipse">
            <a:avLst/>
          </a:prstGeom>
          <a:solidFill>
            <a:srgbClr val="00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17" name="组合 16"/>
          <p:cNvGrpSpPr/>
          <p:nvPr/>
        </p:nvGrpSpPr>
        <p:grpSpPr>
          <a:xfrm>
            <a:off x="6152806" y="5238860"/>
            <a:ext cx="235724" cy="354925"/>
            <a:chOff x="6163897" y="5534135"/>
            <a:chExt cx="235724" cy="354925"/>
          </a:xfrm>
        </p:grpSpPr>
        <p:sp>
          <p:nvSpPr>
            <p:cNvPr id="13"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Oval 33"/>
          <p:cNvSpPr>
            <a:spLocks noChangeArrowheads="1"/>
          </p:cNvSpPr>
          <p:nvPr/>
        </p:nvSpPr>
        <p:spPr bwMode="auto">
          <a:xfrm>
            <a:off x="6173422" y="1677414"/>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18" name="组合 17"/>
          <p:cNvGrpSpPr/>
          <p:nvPr/>
        </p:nvGrpSpPr>
        <p:grpSpPr>
          <a:xfrm>
            <a:off x="5250675" y="1542706"/>
            <a:ext cx="235724" cy="354925"/>
            <a:chOff x="6163897" y="5534135"/>
            <a:chExt cx="235724" cy="354925"/>
          </a:xfrm>
        </p:grpSpPr>
        <p:sp>
          <p:nvSpPr>
            <p:cNvPr id="19"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078570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53" presetClass="entr" presetSubtype="16"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strips(downRigh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p:tgtEl>
                                          <p:spTgt spid="8"/>
                                        </p:tgtEl>
                                        <p:attrNameLst>
                                          <p:attrName>ppt_x</p:attrName>
                                        </p:attrNameLst>
                                      </p:cBhvr>
                                      <p:tavLst>
                                        <p:tav tm="0">
                                          <p:val>
                                            <p:strVal val="#ppt_x-#ppt_w*1.125000"/>
                                          </p:val>
                                        </p:tav>
                                        <p:tav tm="100000">
                                          <p:val>
                                            <p:strVal val="#ppt_x"/>
                                          </p:val>
                                        </p:tav>
                                      </p:tavLst>
                                    </p:anim>
                                    <p:animEffect transition="in" filter="wipe(right)">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strips(downRight)">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1" animBg="1"/>
      <p:bldP spid="11" grpId="1" animBg="1"/>
      <p:bldP spid="12"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nvGraphicFramePr>
        <p:xfrm>
          <a:off x="4240214" y="1538060"/>
          <a:ext cx="4554538" cy="4173538"/>
        </p:xfrm>
        <a:graphic>
          <a:graphicData uri="http://schemas.openxmlformats.org/presentationml/2006/ole">
            <mc:AlternateContent xmlns:mc="http://schemas.openxmlformats.org/markup-compatibility/2006">
              <mc:Choice xmlns:v="urn:schemas-microsoft-com:vml" Requires="v">
                <p:oleObj spid="_x0000_s670734" name="Picture" r:id="rId3" imgW="2247840" imgH="2057400" progId="Word.Picture.8">
                  <p:embed/>
                </p:oleObj>
              </mc:Choice>
              <mc:Fallback>
                <p:oleObj name="Picture" r:id="rId3" imgW="2247840" imgH="2057400" progId="Word.Picture.8">
                  <p:embed/>
                  <p:pic>
                    <p:nvPicPr>
                      <p:cNvPr id="0" name=""/>
                      <p:cNvPicPr>
                        <a:picLocks noChangeAspect="1" noChangeArrowheads="1"/>
                      </p:cNvPicPr>
                      <p:nvPr/>
                    </p:nvPicPr>
                    <p:blipFill>
                      <a:blip r:embed="rId4"/>
                      <a:srcRect/>
                      <a:stretch>
                        <a:fillRect/>
                      </a:stretch>
                    </p:blipFill>
                    <p:spPr bwMode="auto">
                      <a:xfrm>
                        <a:off x="4240214" y="1538060"/>
                        <a:ext cx="4554538" cy="417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4"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5"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维持阻塞</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6" name="Rectangle 8"/>
          <p:cNvSpPr>
            <a:spLocks noChangeArrowheads="1"/>
          </p:cNvSpPr>
          <p:nvPr/>
        </p:nvSpPr>
        <p:spPr bwMode="auto">
          <a:xfrm>
            <a:off x="146050" y="1948658"/>
            <a:ext cx="29400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smtClean="0">
                <a:solidFill>
                  <a:srgbClr val="0000FF"/>
                </a:solidFill>
                <a:latin typeface="Times New Roman" panose="02020603050405020304" pitchFamily="18" charset="0"/>
                <a:ea typeface="楷体_GB2312" pitchFamily="49" charset="-122"/>
              </a:rPr>
              <a:t>(2) CP=0</a:t>
            </a:r>
            <a:r>
              <a:rPr lang="zh-CN" altLang="en-US" sz="2400" dirty="0" smtClean="0">
                <a:solidFill>
                  <a:srgbClr val="0000FF"/>
                </a:solidFill>
                <a:latin typeface="Times New Roman" panose="02020603050405020304" pitchFamily="18" charset="0"/>
                <a:ea typeface="楷体_GB2312" pitchFamily="49" charset="-122"/>
              </a:rPr>
              <a:t>→</a:t>
            </a:r>
            <a:r>
              <a:rPr lang="en-US" altLang="zh-CN" sz="2400" dirty="0" smtClean="0">
                <a:solidFill>
                  <a:srgbClr val="0000FF"/>
                </a:solidFill>
                <a:latin typeface="Times New Roman" panose="02020603050405020304" pitchFamily="18" charset="0"/>
                <a:ea typeface="楷体_GB2312" pitchFamily="49" charset="-122"/>
              </a:rPr>
              <a:t>1</a:t>
            </a:r>
            <a:r>
              <a:rPr lang="zh-CN" altLang="en-US" sz="2400" dirty="0" smtClean="0">
                <a:solidFill>
                  <a:srgbClr val="0000FF"/>
                </a:solidFill>
                <a:latin typeface="Times New Roman" panose="02020603050405020304" pitchFamily="18" charset="0"/>
                <a:ea typeface="楷体_GB2312" pitchFamily="49" charset="-122"/>
              </a:rPr>
              <a:t>时</a:t>
            </a:r>
            <a:r>
              <a:rPr lang="en-US" altLang="zh-CN" sz="2400" dirty="0">
                <a:solidFill>
                  <a:srgbClr val="0000FF"/>
                </a:solidFill>
                <a:latin typeface="Times New Roman" panose="02020603050405020304" pitchFamily="18" charset="0"/>
                <a:ea typeface="楷体_GB2312" pitchFamily="49" charset="-122"/>
              </a:rPr>
              <a:t>:</a:t>
            </a:r>
          </a:p>
        </p:txBody>
      </p:sp>
      <p:sp>
        <p:nvSpPr>
          <p:cNvPr id="7" name="Rectangle 142"/>
          <p:cNvSpPr>
            <a:spLocks noChangeArrowheads="1"/>
          </p:cNvSpPr>
          <p:nvPr/>
        </p:nvSpPr>
        <p:spPr bwMode="auto">
          <a:xfrm>
            <a:off x="626851" y="2602707"/>
            <a:ext cx="3297449" cy="461665"/>
          </a:xfrm>
          <a:prstGeom prst="rect">
            <a:avLst/>
          </a:prstGeom>
          <a:noFill/>
          <a:ln>
            <a:noFill/>
          </a:ln>
          <a:effectLst/>
          <a:extLst/>
        </p:spPr>
        <p:txBody>
          <a:bodyPr wrap="square">
            <a:spAutoFit/>
          </a:bodyPr>
          <a:lstStyle/>
          <a:p>
            <a:pPr algn="l"/>
            <a:r>
              <a:rPr lang="en-US" altLang="zh-CN" sz="2400" i="1" dirty="0" smtClean="0">
                <a:solidFill>
                  <a:srgbClr val="000099"/>
                </a:solidFill>
                <a:latin typeface="Times New Roman" panose="02020603050405020304" pitchFamily="18" charset="0"/>
                <a:ea typeface="楷体_GB2312" pitchFamily="49" charset="-122"/>
              </a:rPr>
              <a:t>Q</a:t>
            </a:r>
            <a:r>
              <a:rPr lang="zh-CN" altLang="en-US" sz="2400" dirty="0" smtClean="0">
                <a:solidFill>
                  <a:srgbClr val="000099"/>
                </a:solidFill>
                <a:latin typeface="Times New Roman" panose="02020603050405020304" pitchFamily="18" charset="0"/>
                <a:ea typeface="楷体_GB2312" pitchFamily="49" charset="-122"/>
              </a:rPr>
              <a:t>将因</a:t>
            </a:r>
            <a:r>
              <a:rPr lang="en-US" altLang="zh-CN" sz="2400" i="1" dirty="0" smtClean="0">
                <a:solidFill>
                  <a:srgbClr val="000099"/>
                </a:solidFill>
                <a:latin typeface="Times New Roman" panose="02020603050405020304" pitchFamily="18" charset="0"/>
                <a:ea typeface="楷体_GB2312" pitchFamily="49" charset="-122"/>
              </a:rPr>
              <a:t>D</a:t>
            </a:r>
            <a:r>
              <a:rPr lang="zh-CN" altLang="en-US" sz="2400" dirty="0" smtClean="0">
                <a:solidFill>
                  <a:srgbClr val="000099"/>
                </a:solidFill>
                <a:latin typeface="Times New Roman" panose="02020603050405020304" pitchFamily="18" charset="0"/>
                <a:ea typeface="楷体_GB2312" pitchFamily="49" charset="-122"/>
              </a:rPr>
              <a:t>的取值而变化</a:t>
            </a:r>
            <a:endParaRPr lang="zh-CN" altLang="en-US" sz="2400" dirty="0">
              <a:solidFill>
                <a:srgbClr val="000099"/>
              </a:solidFill>
              <a:latin typeface="楷体_GB2312" pitchFamily="49" charset="-122"/>
              <a:ea typeface="楷体_GB2312" pitchFamily="49" charset="-122"/>
            </a:endParaRPr>
          </a:p>
        </p:txBody>
      </p:sp>
      <p:sp>
        <p:nvSpPr>
          <p:cNvPr id="10" name="Oval 33"/>
          <p:cNvSpPr>
            <a:spLocks noChangeArrowheads="1"/>
          </p:cNvSpPr>
          <p:nvPr/>
        </p:nvSpPr>
        <p:spPr bwMode="auto">
          <a:xfrm>
            <a:off x="6390096" y="3029562"/>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1" name="Oval 33"/>
          <p:cNvSpPr>
            <a:spLocks noChangeArrowheads="1"/>
          </p:cNvSpPr>
          <p:nvPr/>
        </p:nvSpPr>
        <p:spPr bwMode="auto">
          <a:xfrm>
            <a:off x="6399621" y="4252184"/>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2" name="Oval 33"/>
          <p:cNvSpPr>
            <a:spLocks noChangeArrowheads="1"/>
          </p:cNvSpPr>
          <p:nvPr/>
        </p:nvSpPr>
        <p:spPr bwMode="auto">
          <a:xfrm>
            <a:off x="4526549" y="3251153"/>
            <a:ext cx="235724" cy="324712"/>
          </a:xfrm>
          <a:prstGeom prst="ellipse">
            <a:avLst/>
          </a:prstGeom>
          <a:solidFill>
            <a:srgbClr val="00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17" name="组合 16"/>
          <p:cNvGrpSpPr/>
          <p:nvPr/>
        </p:nvGrpSpPr>
        <p:grpSpPr>
          <a:xfrm>
            <a:off x="6152806" y="5238860"/>
            <a:ext cx="235724" cy="354925"/>
            <a:chOff x="6163897" y="5534135"/>
            <a:chExt cx="235724" cy="354925"/>
          </a:xfrm>
        </p:grpSpPr>
        <p:sp>
          <p:nvSpPr>
            <p:cNvPr id="13"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Oval 33"/>
          <p:cNvSpPr>
            <a:spLocks noChangeArrowheads="1"/>
          </p:cNvSpPr>
          <p:nvPr/>
        </p:nvSpPr>
        <p:spPr bwMode="auto">
          <a:xfrm>
            <a:off x="6173422" y="1677414"/>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18" name="组合 17"/>
          <p:cNvGrpSpPr/>
          <p:nvPr/>
        </p:nvGrpSpPr>
        <p:grpSpPr>
          <a:xfrm>
            <a:off x="5250675" y="1542706"/>
            <a:ext cx="235724" cy="354925"/>
            <a:chOff x="6163897" y="5534135"/>
            <a:chExt cx="235724" cy="354925"/>
          </a:xfrm>
        </p:grpSpPr>
        <p:sp>
          <p:nvSpPr>
            <p:cNvPr id="19"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Oval 33"/>
          <p:cNvSpPr>
            <a:spLocks noChangeArrowheads="1"/>
          </p:cNvSpPr>
          <p:nvPr/>
        </p:nvSpPr>
        <p:spPr bwMode="auto">
          <a:xfrm>
            <a:off x="4526549" y="3251153"/>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22" name="组合 21"/>
          <p:cNvGrpSpPr/>
          <p:nvPr/>
        </p:nvGrpSpPr>
        <p:grpSpPr>
          <a:xfrm>
            <a:off x="6379005" y="3014455"/>
            <a:ext cx="317070" cy="354925"/>
            <a:chOff x="6163897" y="5534135"/>
            <a:chExt cx="235724" cy="354925"/>
          </a:xfrm>
        </p:grpSpPr>
        <p:sp>
          <p:nvSpPr>
            <p:cNvPr id="23"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Oval 33"/>
          <p:cNvSpPr>
            <a:spLocks noChangeArrowheads="1"/>
          </p:cNvSpPr>
          <p:nvPr/>
        </p:nvSpPr>
        <p:spPr bwMode="auto">
          <a:xfrm>
            <a:off x="6390095" y="4237077"/>
            <a:ext cx="248829"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6" name="Oval 33"/>
          <p:cNvSpPr>
            <a:spLocks noChangeArrowheads="1"/>
          </p:cNvSpPr>
          <p:nvPr/>
        </p:nvSpPr>
        <p:spPr bwMode="auto">
          <a:xfrm>
            <a:off x="4555124" y="4914148"/>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7" name="Rectangle 142"/>
          <p:cNvSpPr>
            <a:spLocks noChangeArrowheads="1"/>
          </p:cNvSpPr>
          <p:nvPr/>
        </p:nvSpPr>
        <p:spPr bwMode="auto">
          <a:xfrm>
            <a:off x="207735" y="3396634"/>
            <a:ext cx="2021115" cy="461665"/>
          </a:xfrm>
          <a:prstGeom prst="rect">
            <a:avLst/>
          </a:prstGeom>
          <a:noFill/>
          <a:ln>
            <a:noFill/>
          </a:ln>
          <a:effectLs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楷体_GB2312" pitchFamily="49" charset="-122"/>
              <a:ea typeface="楷体_GB2312" pitchFamily="49" charset="-122"/>
            </a:endParaRPr>
          </a:p>
        </p:txBody>
      </p:sp>
    </p:spTree>
    <p:extLst>
      <p:ext uri="{BB962C8B-B14F-4D97-AF65-F5344CB8AC3E}">
        <p14:creationId xmlns:p14="http://schemas.microsoft.com/office/powerpoint/2010/main" val="5791229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animBg="1"/>
      <p:bldP spid="25" grpId="0" animBg="1"/>
      <p:bldP spid="26" grpId="0" animBg="1"/>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extLst>
              <p:ext uri="{D42A27DB-BD31-4B8C-83A1-F6EECF244321}">
                <p14:modId xmlns:p14="http://schemas.microsoft.com/office/powerpoint/2010/main" val="2942788164"/>
              </p:ext>
            </p:extLst>
          </p:nvPr>
        </p:nvGraphicFramePr>
        <p:xfrm>
          <a:off x="4240214" y="1538060"/>
          <a:ext cx="4554538" cy="4173538"/>
        </p:xfrm>
        <a:graphic>
          <a:graphicData uri="http://schemas.openxmlformats.org/presentationml/2006/ole">
            <mc:AlternateContent xmlns:mc="http://schemas.openxmlformats.org/markup-compatibility/2006">
              <mc:Choice xmlns:v="urn:schemas-microsoft-com:vml" Requires="v">
                <p:oleObj spid="_x0000_s671760" name="Picture" r:id="rId3" imgW="2247840" imgH="2057400" progId="Word.Picture.8">
                  <p:embed/>
                </p:oleObj>
              </mc:Choice>
              <mc:Fallback>
                <p:oleObj name="Picture" r:id="rId3" imgW="2247840" imgH="2057400" progId="Word.Picture.8">
                  <p:embed/>
                  <p:pic>
                    <p:nvPicPr>
                      <p:cNvPr id="0" name=""/>
                      <p:cNvPicPr>
                        <a:picLocks noChangeAspect="1" noChangeArrowheads="1"/>
                      </p:cNvPicPr>
                      <p:nvPr/>
                    </p:nvPicPr>
                    <p:blipFill>
                      <a:blip r:embed="rId4"/>
                      <a:srcRect/>
                      <a:stretch>
                        <a:fillRect/>
                      </a:stretch>
                    </p:blipFill>
                    <p:spPr bwMode="auto">
                      <a:xfrm>
                        <a:off x="4240214" y="1538060"/>
                        <a:ext cx="4554538" cy="4173538"/>
                      </a:xfrm>
                      <a:prstGeom prst="rect">
                        <a:avLst/>
                      </a:prstGeom>
                      <a:noFill/>
                      <a:extLst/>
                    </p:spPr>
                  </p:pic>
                </p:oleObj>
              </mc:Fallback>
            </mc:AlternateContent>
          </a:graphicData>
        </a:graphic>
      </p:graphicFrame>
      <p:sp>
        <p:nvSpPr>
          <p:cNvPr id="3"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4"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5"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维持阻塞</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6" name="Rectangle 8"/>
          <p:cNvSpPr>
            <a:spLocks noChangeArrowheads="1"/>
          </p:cNvSpPr>
          <p:nvPr/>
        </p:nvSpPr>
        <p:spPr bwMode="auto">
          <a:xfrm>
            <a:off x="146050" y="1948658"/>
            <a:ext cx="29400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smtClean="0">
                <a:solidFill>
                  <a:srgbClr val="0000FF"/>
                </a:solidFill>
                <a:latin typeface="Times New Roman" panose="02020603050405020304" pitchFamily="18" charset="0"/>
                <a:ea typeface="楷体_GB2312" pitchFamily="49" charset="-122"/>
              </a:rPr>
              <a:t>(2) CP=0</a:t>
            </a:r>
            <a:r>
              <a:rPr lang="zh-CN" altLang="en-US" sz="2400" dirty="0" smtClean="0">
                <a:solidFill>
                  <a:srgbClr val="0000FF"/>
                </a:solidFill>
                <a:latin typeface="Times New Roman" panose="02020603050405020304" pitchFamily="18" charset="0"/>
                <a:ea typeface="楷体_GB2312" pitchFamily="49" charset="-122"/>
              </a:rPr>
              <a:t>→</a:t>
            </a:r>
            <a:r>
              <a:rPr lang="en-US" altLang="zh-CN" sz="2400" dirty="0" smtClean="0">
                <a:solidFill>
                  <a:srgbClr val="0000FF"/>
                </a:solidFill>
                <a:latin typeface="Times New Roman" panose="02020603050405020304" pitchFamily="18" charset="0"/>
                <a:ea typeface="楷体_GB2312" pitchFamily="49" charset="-122"/>
              </a:rPr>
              <a:t>1</a:t>
            </a:r>
            <a:r>
              <a:rPr lang="zh-CN" altLang="en-US" sz="2400" dirty="0" smtClean="0">
                <a:solidFill>
                  <a:srgbClr val="0000FF"/>
                </a:solidFill>
                <a:latin typeface="Times New Roman" panose="02020603050405020304" pitchFamily="18" charset="0"/>
                <a:ea typeface="楷体_GB2312" pitchFamily="49" charset="-122"/>
              </a:rPr>
              <a:t>时</a:t>
            </a:r>
            <a:r>
              <a:rPr lang="en-US" altLang="zh-CN" sz="2400" dirty="0">
                <a:solidFill>
                  <a:srgbClr val="0000FF"/>
                </a:solidFill>
                <a:latin typeface="Times New Roman" panose="02020603050405020304" pitchFamily="18" charset="0"/>
                <a:ea typeface="楷体_GB2312" pitchFamily="49" charset="-122"/>
              </a:rPr>
              <a:t>:</a:t>
            </a:r>
          </a:p>
        </p:txBody>
      </p:sp>
      <p:sp>
        <p:nvSpPr>
          <p:cNvPr id="7" name="Rectangle 142"/>
          <p:cNvSpPr>
            <a:spLocks noChangeArrowheads="1"/>
          </p:cNvSpPr>
          <p:nvPr/>
        </p:nvSpPr>
        <p:spPr bwMode="auto">
          <a:xfrm>
            <a:off x="626851" y="2602707"/>
            <a:ext cx="3297449" cy="461665"/>
          </a:xfrm>
          <a:prstGeom prst="rect">
            <a:avLst/>
          </a:prstGeom>
          <a:noFill/>
          <a:ln>
            <a:noFill/>
          </a:ln>
          <a:effectLst/>
          <a:extLst/>
        </p:spPr>
        <p:txBody>
          <a:bodyPr wrap="square">
            <a:spAutoFit/>
          </a:bodyPr>
          <a:lstStyle/>
          <a:p>
            <a:pPr algn="l"/>
            <a:r>
              <a:rPr lang="en-US" altLang="zh-CN" sz="2400" i="1" dirty="0" smtClean="0">
                <a:solidFill>
                  <a:srgbClr val="000099"/>
                </a:solidFill>
                <a:latin typeface="Times New Roman" panose="02020603050405020304" pitchFamily="18" charset="0"/>
                <a:ea typeface="楷体_GB2312" pitchFamily="49" charset="-122"/>
              </a:rPr>
              <a:t>Q</a:t>
            </a:r>
            <a:r>
              <a:rPr lang="zh-CN" altLang="en-US" sz="2400" dirty="0" smtClean="0">
                <a:solidFill>
                  <a:srgbClr val="000099"/>
                </a:solidFill>
                <a:latin typeface="Times New Roman" panose="02020603050405020304" pitchFamily="18" charset="0"/>
                <a:ea typeface="楷体_GB2312" pitchFamily="49" charset="-122"/>
              </a:rPr>
              <a:t>将因</a:t>
            </a:r>
            <a:r>
              <a:rPr lang="en-US" altLang="zh-CN" sz="2400" i="1" dirty="0" smtClean="0">
                <a:solidFill>
                  <a:srgbClr val="000099"/>
                </a:solidFill>
                <a:latin typeface="Times New Roman" panose="02020603050405020304" pitchFamily="18" charset="0"/>
                <a:ea typeface="楷体_GB2312" pitchFamily="49" charset="-122"/>
              </a:rPr>
              <a:t>D</a:t>
            </a:r>
            <a:r>
              <a:rPr lang="zh-CN" altLang="en-US" sz="2400" dirty="0" smtClean="0">
                <a:solidFill>
                  <a:srgbClr val="000099"/>
                </a:solidFill>
                <a:latin typeface="Times New Roman" panose="02020603050405020304" pitchFamily="18" charset="0"/>
                <a:ea typeface="楷体_GB2312" pitchFamily="49" charset="-122"/>
              </a:rPr>
              <a:t>的取值而变化</a:t>
            </a:r>
            <a:endParaRPr lang="zh-CN" altLang="en-US" sz="2400" dirty="0">
              <a:solidFill>
                <a:srgbClr val="000099"/>
              </a:solidFill>
              <a:latin typeface="楷体_GB2312" pitchFamily="49" charset="-122"/>
              <a:ea typeface="楷体_GB2312" pitchFamily="49" charset="-122"/>
            </a:endParaRPr>
          </a:p>
        </p:txBody>
      </p:sp>
      <p:sp>
        <p:nvSpPr>
          <p:cNvPr id="10" name="Oval 33"/>
          <p:cNvSpPr>
            <a:spLocks noChangeArrowheads="1"/>
          </p:cNvSpPr>
          <p:nvPr/>
        </p:nvSpPr>
        <p:spPr bwMode="auto">
          <a:xfrm>
            <a:off x="6390096" y="3029562"/>
            <a:ext cx="235724" cy="324712"/>
          </a:xfrm>
          <a:prstGeom prst="ellipse">
            <a:avLst/>
          </a:prstGeom>
          <a:solidFill>
            <a:srgbClr val="00CC00"/>
          </a:solidFill>
          <a:ln>
            <a:noFill/>
          </a:ln>
          <a:effectLst/>
        </p:spPr>
        <p:txBody>
          <a:bodyPr wrap="none" anchor="ctr"/>
          <a:lstStyle/>
          <a:p>
            <a:r>
              <a:rPr lang="en-US" altLang="zh-CN" sz="2400" dirty="0">
                <a:solidFill>
                  <a:schemeClr val="bg1"/>
                </a:solidFill>
                <a:latin typeface="黑体" panose="02010609060101010101" pitchFamily="49" charset="-122"/>
                <a:ea typeface="黑体" panose="02010609060101010101" pitchFamily="49" charset="-122"/>
              </a:rPr>
              <a:t>0</a:t>
            </a:r>
          </a:p>
        </p:txBody>
      </p:sp>
      <p:sp>
        <p:nvSpPr>
          <p:cNvPr id="13" name="Oval 33"/>
          <p:cNvSpPr>
            <a:spLocks noChangeArrowheads="1"/>
          </p:cNvSpPr>
          <p:nvPr/>
        </p:nvSpPr>
        <p:spPr bwMode="auto">
          <a:xfrm>
            <a:off x="6152806" y="5238860"/>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6" name="Oval 33"/>
          <p:cNvSpPr>
            <a:spLocks noChangeArrowheads="1"/>
          </p:cNvSpPr>
          <p:nvPr/>
        </p:nvSpPr>
        <p:spPr bwMode="auto">
          <a:xfrm>
            <a:off x="6173422" y="1677414"/>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9" name="Oval 33"/>
          <p:cNvSpPr>
            <a:spLocks noChangeArrowheads="1"/>
          </p:cNvSpPr>
          <p:nvPr/>
        </p:nvSpPr>
        <p:spPr bwMode="auto">
          <a:xfrm>
            <a:off x="5250675" y="1542706"/>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7" name="Rectangle 142"/>
          <p:cNvSpPr>
            <a:spLocks noChangeArrowheads="1"/>
          </p:cNvSpPr>
          <p:nvPr/>
        </p:nvSpPr>
        <p:spPr bwMode="auto">
          <a:xfrm>
            <a:off x="207735" y="3396634"/>
            <a:ext cx="2021115" cy="461665"/>
          </a:xfrm>
          <a:prstGeom prst="rect">
            <a:avLst/>
          </a:prstGeom>
          <a:noFill/>
          <a:ln>
            <a:noFill/>
          </a:ln>
          <a:effectLs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楷体_GB2312" pitchFamily="49" charset="-122"/>
              <a:ea typeface="楷体_GB2312" pitchFamily="49" charset="-122"/>
            </a:endParaRPr>
          </a:p>
        </p:txBody>
      </p:sp>
      <p:sp>
        <p:nvSpPr>
          <p:cNvPr id="28" name="Oval 33"/>
          <p:cNvSpPr>
            <a:spLocks noChangeArrowheads="1"/>
          </p:cNvSpPr>
          <p:nvPr/>
        </p:nvSpPr>
        <p:spPr bwMode="auto">
          <a:xfrm>
            <a:off x="4555124" y="4914148"/>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9" name="Oval 33"/>
          <p:cNvSpPr>
            <a:spLocks noChangeArrowheads="1"/>
          </p:cNvSpPr>
          <p:nvPr/>
        </p:nvSpPr>
        <p:spPr bwMode="auto">
          <a:xfrm>
            <a:off x="8253643" y="2704850"/>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73" name="组合 72"/>
          <p:cNvGrpSpPr/>
          <p:nvPr/>
        </p:nvGrpSpPr>
        <p:grpSpPr>
          <a:xfrm>
            <a:off x="5459997" y="2177258"/>
            <a:ext cx="900116" cy="790754"/>
            <a:chOff x="5459997" y="2177258"/>
            <a:chExt cx="900116" cy="790754"/>
          </a:xfrm>
        </p:grpSpPr>
        <p:cxnSp>
          <p:nvCxnSpPr>
            <p:cNvPr id="35" name="直接连接符 34"/>
            <p:cNvCxnSpPr/>
            <p:nvPr/>
          </p:nvCxnSpPr>
          <p:spPr bwMode="auto">
            <a:xfrm flipV="1">
              <a:off x="5464760" y="2177258"/>
              <a:ext cx="0" cy="233539"/>
            </a:xfrm>
            <a:prstGeom prst="line">
              <a:avLst/>
            </a:prstGeom>
            <a:solidFill>
              <a:schemeClr val="accent1"/>
            </a:solidFill>
            <a:ln w="2857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组合 41"/>
            <p:cNvGrpSpPr/>
            <p:nvPr/>
          </p:nvGrpSpPr>
          <p:grpSpPr>
            <a:xfrm>
              <a:off x="5459997" y="2186784"/>
              <a:ext cx="900116" cy="781228"/>
              <a:chOff x="5459997" y="2186784"/>
              <a:chExt cx="900116" cy="781228"/>
            </a:xfrm>
          </p:grpSpPr>
          <p:cxnSp>
            <p:nvCxnSpPr>
              <p:cNvPr id="9" name="直接连接符 8"/>
              <p:cNvCxnSpPr/>
              <p:nvPr/>
            </p:nvCxnSpPr>
            <p:spPr bwMode="auto">
              <a:xfrm flipV="1">
                <a:off x="6360113" y="2667000"/>
                <a:ext cx="0" cy="301012"/>
              </a:xfrm>
              <a:prstGeom prst="line">
                <a:avLst/>
              </a:prstGeom>
              <a:solidFill>
                <a:schemeClr val="accent1"/>
              </a:solidFill>
              <a:ln w="2857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flipH="1" flipV="1">
                <a:off x="5464760" y="2397640"/>
                <a:ext cx="890590" cy="274124"/>
              </a:xfrm>
              <a:prstGeom prst="line">
                <a:avLst/>
              </a:prstGeom>
              <a:solidFill>
                <a:schemeClr val="accent1"/>
              </a:solidFill>
              <a:ln w="2857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5459997" y="2186784"/>
                <a:ext cx="212141" cy="1"/>
              </a:xfrm>
              <a:prstGeom prst="line">
                <a:avLst/>
              </a:prstGeom>
              <a:solidFill>
                <a:schemeClr val="accent1"/>
              </a:solidFill>
              <a:ln w="2857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7" name="组合 66"/>
          <p:cNvGrpSpPr/>
          <p:nvPr/>
        </p:nvGrpSpPr>
        <p:grpSpPr>
          <a:xfrm>
            <a:off x="5455234" y="2989789"/>
            <a:ext cx="900116" cy="1113105"/>
            <a:chOff x="5455234" y="2989789"/>
            <a:chExt cx="900116" cy="1113105"/>
          </a:xfrm>
        </p:grpSpPr>
        <p:cxnSp>
          <p:nvCxnSpPr>
            <p:cNvPr id="56" name="直接连接符 55"/>
            <p:cNvCxnSpPr/>
            <p:nvPr/>
          </p:nvCxnSpPr>
          <p:spPr bwMode="auto">
            <a:xfrm flipV="1">
              <a:off x="6355350" y="2989789"/>
              <a:ext cx="0" cy="374843"/>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flipV="1">
              <a:off x="5455234" y="3358460"/>
              <a:ext cx="900116" cy="401990"/>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flipV="1">
              <a:off x="5464755" y="3758448"/>
              <a:ext cx="0" cy="344446"/>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flipV="1">
              <a:off x="5462374" y="4099578"/>
              <a:ext cx="207383" cy="3316"/>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线形标注 2 68"/>
          <p:cNvSpPr/>
          <p:nvPr/>
        </p:nvSpPr>
        <p:spPr bwMode="auto">
          <a:xfrm>
            <a:off x="6812692" y="2238140"/>
            <a:ext cx="1079156" cy="304800"/>
          </a:xfrm>
          <a:prstGeom prst="borderCallout2">
            <a:avLst>
              <a:gd name="adj1" fmla="val 18750"/>
              <a:gd name="adj2" fmla="val -8333"/>
              <a:gd name="adj3" fmla="val 18750"/>
              <a:gd name="adj4" fmla="val -16667"/>
              <a:gd name="adj5" fmla="val 128716"/>
              <a:gd name="adj6" fmla="val -47430"/>
            </a:avLst>
          </a:prstGeom>
          <a:no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rPr>
              <a:t>置</a:t>
            </a:r>
            <a:r>
              <a:rPr kumimoji="0" lang="en-US" altLang="zh-CN"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rPr>
              <a:t>1</a:t>
            </a:r>
            <a:r>
              <a:rPr kumimoji="0" lang="zh-CN" altLang="en-US"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rPr>
              <a:t>维持线</a:t>
            </a:r>
          </a:p>
        </p:txBody>
      </p:sp>
      <p:sp>
        <p:nvSpPr>
          <p:cNvPr id="70" name="线形标注 2 69"/>
          <p:cNvSpPr/>
          <p:nvPr/>
        </p:nvSpPr>
        <p:spPr bwMode="auto">
          <a:xfrm>
            <a:off x="6086242" y="3551627"/>
            <a:ext cx="1079156" cy="304800"/>
          </a:xfrm>
          <a:prstGeom prst="borderCallout2">
            <a:avLst>
              <a:gd name="adj1" fmla="val 18750"/>
              <a:gd name="adj2" fmla="val -8333"/>
              <a:gd name="adj3" fmla="val 18750"/>
              <a:gd name="adj4" fmla="val -16667"/>
              <a:gd name="adj5" fmla="val 107094"/>
              <a:gd name="adj6" fmla="val -57354"/>
            </a:avLst>
          </a:prstGeom>
          <a:no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rPr>
              <a:t>置</a:t>
            </a:r>
            <a:r>
              <a:rPr kumimoji="0" lang="en-US" altLang="zh-CN"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rPr>
              <a:t>0</a:t>
            </a:r>
            <a:r>
              <a:rPr kumimoji="0" lang="zh-CN" altLang="en-US"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rPr>
              <a:t>阻塞线</a:t>
            </a:r>
          </a:p>
        </p:txBody>
      </p:sp>
      <p:sp>
        <p:nvSpPr>
          <p:cNvPr id="71" name="Rectangle 142"/>
          <p:cNvSpPr>
            <a:spLocks noChangeArrowheads="1"/>
          </p:cNvSpPr>
          <p:nvPr/>
        </p:nvSpPr>
        <p:spPr bwMode="auto">
          <a:xfrm>
            <a:off x="5630831" y="1839998"/>
            <a:ext cx="455411" cy="461665"/>
          </a:xfrm>
          <a:prstGeom prst="rect">
            <a:avLst/>
          </a:prstGeom>
          <a:noFill/>
          <a:ln>
            <a:noFill/>
          </a:ln>
          <a:effectLst/>
          <a:extLst/>
        </p:spPr>
        <p:txBody>
          <a:bodyPr wrap="square">
            <a:spAutoFit/>
          </a:bodyPr>
          <a:lstStyle/>
          <a:p>
            <a:pPr algn="l"/>
            <a:r>
              <a:rPr lang="en-US" altLang="zh-CN" sz="2400" dirty="0" smtClean="0">
                <a:solidFill>
                  <a:srgbClr val="FF0000"/>
                </a:solidFill>
                <a:latin typeface="Times New Roman" panose="02020603050405020304" pitchFamily="18" charset="0"/>
                <a:ea typeface="楷体_GB2312" pitchFamily="49" charset="-122"/>
              </a:rPr>
              <a:t>×</a:t>
            </a:r>
            <a:endParaRPr lang="zh-CN" altLang="en-US" sz="2400" dirty="0">
              <a:solidFill>
                <a:srgbClr val="FF0000"/>
              </a:solidFill>
              <a:latin typeface="楷体_GB2312" pitchFamily="49" charset="-122"/>
              <a:ea typeface="楷体_GB2312" pitchFamily="49" charset="-122"/>
            </a:endParaRPr>
          </a:p>
        </p:txBody>
      </p:sp>
      <p:sp>
        <p:nvSpPr>
          <p:cNvPr id="72" name="Rectangle 142"/>
          <p:cNvSpPr>
            <a:spLocks noChangeArrowheads="1"/>
          </p:cNvSpPr>
          <p:nvPr/>
        </p:nvSpPr>
        <p:spPr bwMode="auto">
          <a:xfrm>
            <a:off x="5625462" y="3985481"/>
            <a:ext cx="455411" cy="461665"/>
          </a:xfrm>
          <a:prstGeom prst="rect">
            <a:avLst/>
          </a:prstGeom>
          <a:noFill/>
          <a:ln>
            <a:noFill/>
          </a:ln>
          <a:effectLst/>
          <a:extLst/>
        </p:spPr>
        <p:txBody>
          <a:bodyPr wrap="square">
            <a:spAutoFit/>
          </a:bodyPr>
          <a:lstStyle/>
          <a:p>
            <a:pPr algn="l"/>
            <a:r>
              <a:rPr lang="en-US" altLang="zh-CN" sz="2400" dirty="0" smtClean="0">
                <a:solidFill>
                  <a:srgbClr val="FF0000"/>
                </a:solidFill>
                <a:latin typeface="Times New Roman" panose="02020603050405020304" pitchFamily="18" charset="0"/>
                <a:ea typeface="楷体_GB2312" pitchFamily="49" charset="-122"/>
              </a:rPr>
              <a:t>×</a:t>
            </a:r>
            <a:endParaRPr lang="zh-CN" altLang="en-US" sz="2400" dirty="0">
              <a:solidFill>
                <a:srgbClr val="FF0000"/>
              </a:solidFill>
              <a:latin typeface="楷体_GB2312" pitchFamily="49" charset="-122"/>
              <a:ea typeface="楷体_GB2312" pitchFamily="49" charset="-122"/>
            </a:endParaRPr>
          </a:p>
        </p:txBody>
      </p:sp>
      <p:sp>
        <p:nvSpPr>
          <p:cNvPr id="74" name="Oval 33"/>
          <p:cNvSpPr>
            <a:spLocks noChangeArrowheads="1"/>
          </p:cNvSpPr>
          <p:nvPr/>
        </p:nvSpPr>
        <p:spPr bwMode="auto">
          <a:xfrm>
            <a:off x="4526549" y="3251153"/>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5" name="Oval 33"/>
          <p:cNvSpPr>
            <a:spLocks noChangeArrowheads="1"/>
          </p:cNvSpPr>
          <p:nvPr/>
        </p:nvSpPr>
        <p:spPr bwMode="auto">
          <a:xfrm>
            <a:off x="6390095" y="4237077"/>
            <a:ext cx="248829"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7" name="矩形 76"/>
          <p:cNvSpPr/>
          <p:nvPr/>
        </p:nvSpPr>
        <p:spPr>
          <a:xfrm>
            <a:off x="1270057" y="3396634"/>
            <a:ext cx="1580279" cy="461665"/>
          </a:xfrm>
          <a:prstGeom prst="rect">
            <a:avLst/>
          </a:prstGeom>
          <a:noFill/>
          <a:ln>
            <a:noFill/>
          </a:ln>
          <a:effec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则</a:t>
            </a:r>
            <a:r>
              <a:rPr lang="en-US" altLang="zh-CN" sz="2400" i="1" dirty="0" smtClean="0">
                <a:solidFill>
                  <a:srgbClr val="000099"/>
                </a:solidFill>
                <a:latin typeface="Times New Roman" panose="02020603050405020304" pitchFamily="18" charset="0"/>
                <a:ea typeface="楷体_GB2312" pitchFamily="49" charset="-122"/>
              </a:rPr>
              <a:t>Q</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6357452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left)">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strips(upLeft)">
                                      <p:cBhvr>
                                        <p:cTn id="18" dur="500"/>
                                        <p:tgtEl>
                                          <p:spTgt spid="73"/>
                                        </p:tgtEl>
                                      </p:cBhvr>
                                    </p:animEffect>
                                  </p:childTnLst>
                                </p:cTn>
                              </p:par>
                            </p:childTnLst>
                          </p:cTn>
                        </p:par>
                        <p:par>
                          <p:cTn id="19" fill="hold">
                            <p:stCondLst>
                              <p:cond delay="500"/>
                            </p:stCondLst>
                            <p:childTnLst>
                              <p:par>
                                <p:cTn id="20" presetID="18" presetClass="entr" presetSubtype="12"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strips(downLef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additive="base">
                                        <p:cTn id="35" dur="500"/>
                                        <p:tgtEl>
                                          <p:spTgt spid="71"/>
                                        </p:tgtEl>
                                        <p:attrNameLst>
                                          <p:attrName>ppt_x</p:attrName>
                                        </p:attrNameLst>
                                      </p:cBhvr>
                                      <p:tavLst>
                                        <p:tav tm="0">
                                          <p:val>
                                            <p:strVal val="#ppt_x-#ppt_w*1.125000"/>
                                          </p:val>
                                        </p:tav>
                                        <p:tav tm="100000">
                                          <p:val>
                                            <p:strVal val="#ppt_x"/>
                                          </p:val>
                                        </p:tav>
                                      </p:tavLst>
                                    </p:anim>
                                    <p:animEffect transition="in" filter="wipe(right)">
                                      <p:cBhvr>
                                        <p:cTn id="36" dur="500"/>
                                        <p:tgtEl>
                                          <p:spTgt spid="7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anim calcmode="lin" valueType="num">
                                      <p:cBhvr additive="base">
                                        <p:cTn id="40" dur="500"/>
                                        <p:tgtEl>
                                          <p:spTgt spid="72"/>
                                        </p:tgtEl>
                                        <p:attrNameLst>
                                          <p:attrName>ppt_x</p:attrName>
                                        </p:attrNameLst>
                                      </p:cBhvr>
                                      <p:tavLst>
                                        <p:tav tm="0">
                                          <p:val>
                                            <p:strVal val="#ppt_x-#ppt_w*1.125000"/>
                                          </p:val>
                                        </p:tav>
                                        <p:tav tm="100000">
                                          <p:val>
                                            <p:strVal val="#ppt_x"/>
                                          </p:val>
                                        </p:tav>
                                      </p:tavLst>
                                    </p:anim>
                                    <p:animEffect transition="in" filter="wipe(right)">
                                      <p:cBhvr>
                                        <p:cTn id="4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9" grpId="0" animBg="1"/>
      <p:bldP spid="70" grpId="0" animBg="1"/>
      <p:bldP spid="71" grpId="0"/>
      <p:bldP spid="72" grpId="0"/>
      <p:bldP spid="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nvGraphicFramePr>
        <p:xfrm>
          <a:off x="4240214" y="1538060"/>
          <a:ext cx="4554538" cy="4173538"/>
        </p:xfrm>
        <a:graphic>
          <a:graphicData uri="http://schemas.openxmlformats.org/presentationml/2006/ole">
            <mc:AlternateContent xmlns:mc="http://schemas.openxmlformats.org/markup-compatibility/2006">
              <mc:Choice xmlns:v="urn:schemas-microsoft-com:vml" Requires="v">
                <p:oleObj spid="_x0000_s673802" name="Picture" r:id="rId3" imgW="2247840" imgH="2057400" progId="Word.Picture.8">
                  <p:embed/>
                </p:oleObj>
              </mc:Choice>
              <mc:Fallback>
                <p:oleObj name="Picture" r:id="rId3" imgW="2247840" imgH="2057400" progId="Word.Picture.8">
                  <p:embed/>
                  <p:pic>
                    <p:nvPicPr>
                      <p:cNvPr id="0" name=""/>
                      <p:cNvPicPr>
                        <a:picLocks noChangeAspect="1" noChangeArrowheads="1"/>
                      </p:cNvPicPr>
                      <p:nvPr/>
                    </p:nvPicPr>
                    <p:blipFill>
                      <a:blip r:embed="rId4"/>
                      <a:srcRect/>
                      <a:stretch>
                        <a:fillRect/>
                      </a:stretch>
                    </p:blipFill>
                    <p:spPr bwMode="auto">
                      <a:xfrm>
                        <a:off x="4240214" y="1538060"/>
                        <a:ext cx="4554538" cy="417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4"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5"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维持阻塞</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6" name="Rectangle 8"/>
          <p:cNvSpPr>
            <a:spLocks noChangeArrowheads="1"/>
          </p:cNvSpPr>
          <p:nvPr/>
        </p:nvSpPr>
        <p:spPr bwMode="auto">
          <a:xfrm>
            <a:off x="146050" y="1948658"/>
            <a:ext cx="29400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smtClean="0">
                <a:solidFill>
                  <a:srgbClr val="0000FF"/>
                </a:solidFill>
                <a:latin typeface="Times New Roman" panose="02020603050405020304" pitchFamily="18" charset="0"/>
                <a:ea typeface="楷体_GB2312" pitchFamily="49" charset="-122"/>
              </a:rPr>
              <a:t>(2) CP=0</a:t>
            </a:r>
            <a:r>
              <a:rPr lang="zh-CN" altLang="en-US" sz="2400" dirty="0" smtClean="0">
                <a:solidFill>
                  <a:srgbClr val="0000FF"/>
                </a:solidFill>
                <a:latin typeface="Times New Roman" panose="02020603050405020304" pitchFamily="18" charset="0"/>
                <a:ea typeface="楷体_GB2312" pitchFamily="49" charset="-122"/>
              </a:rPr>
              <a:t>→</a:t>
            </a:r>
            <a:r>
              <a:rPr lang="en-US" altLang="zh-CN" sz="2400" dirty="0" smtClean="0">
                <a:solidFill>
                  <a:srgbClr val="0000FF"/>
                </a:solidFill>
                <a:latin typeface="Times New Roman" panose="02020603050405020304" pitchFamily="18" charset="0"/>
                <a:ea typeface="楷体_GB2312" pitchFamily="49" charset="-122"/>
              </a:rPr>
              <a:t>1</a:t>
            </a:r>
            <a:r>
              <a:rPr lang="zh-CN" altLang="en-US" sz="2400" dirty="0" smtClean="0">
                <a:solidFill>
                  <a:srgbClr val="0000FF"/>
                </a:solidFill>
                <a:latin typeface="Times New Roman" panose="02020603050405020304" pitchFamily="18" charset="0"/>
                <a:ea typeface="楷体_GB2312" pitchFamily="49" charset="-122"/>
              </a:rPr>
              <a:t>时</a:t>
            </a:r>
            <a:r>
              <a:rPr lang="en-US" altLang="zh-CN" sz="2400" dirty="0">
                <a:solidFill>
                  <a:srgbClr val="0000FF"/>
                </a:solidFill>
                <a:latin typeface="Times New Roman" panose="02020603050405020304" pitchFamily="18" charset="0"/>
                <a:ea typeface="楷体_GB2312" pitchFamily="49" charset="-122"/>
              </a:rPr>
              <a:t>:</a:t>
            </a:r>
          </a:p>
        </p:txBody>
      </p:sp>
      <p:sp>
        <p:nvSpPr>
          <p:cNvPr id="7" name="Rectangle 142"/>
          <p:cNvSpPr>
            <a:spLocks noChangeArrowheads="1"/>
          </p:cNvSpPr>
          <p:nvPr/>
        </p:nvSpPr>
        <p:spPr bwMode="auto">
          <a:xfrm>
            <a:off x="626851" y="2602707"/>
            <a:ext cx="3297449" cy="461665"/>
          </a:xfrm>
          <a:prstGeom prst="rect">
            <a:avLst/>
          </a:prstGeom>
          <a:noFill/>
          <a:ln>
            <a:noFill/>
          </a:ln>
          <a:effectLst/>
          <a:extLst/>
        </p:spPr>
        <p:txBody>
          <a:bodyPr wrap="square">
            <a:spAutoFit/>
          </a:bodyPr>
          <a:lstStyle/>
          <a:p>
            <a:pPr algn="l"/>
            <a:r>
              <a:rPr lang="en-US" altLang="zh-CN" sz="2400" i="1" dirty="0" smtClean="0">
                <a:solidFill>
                  <a:srgbClr val="000099"/>
                </a:solidFill>
                <a:latin typeface="Times New Roman" panose="02020603050405020304" pitchFamily="18" charset="0"/>
                <a:ea typeface="楷体_GB2312" pitchFamily="49" charset="-122"/>
              </a:rPr>
              <a:t>Q</a:t>
            </a:r>
            <a:r>
              <a:rPr lang="zh-CN" altLang="en-US" sz="2400" dirty="0" smtClean="0">
                <a:solidFill>
                  <a:srgbClr val="000099"/>
                </a:solidFill>
                <a:latin typeface="Times New Roman" panose="02020603050405020304" pitchFamily="18" charset="0"/>
                <a:ea typeface="楷体_GB2312" pitchFamily="49" charset="-122"/>
              </a:rPr>
              <a:t>将因</a:t>
            </a:r>
            <a:r>
              <a:rPr lang="en-US" altLang="zh-CN" sz="2400" i="1" dirty="0" smtClean="0">
                <a:solidFill>
                  <a:srgbClr val="000099"/>
                </a:solidFill>
                <a:latin typeface="Times New Roman" panose="02020603050405020304" pitchFamily="18" charset="0"/>
                <a:ea typeface="楷体_GB2312" pitchFamily="49" charset="-122"/>
              </a:rPr>
              <a:t>D</a:t>
            </a:r>
            <a:r>
              <a:rPr lang="zh-CN" altLang="en-US" sz="2400" dirty="0" smtClean="0">
                <a:solidFill>
                  <a:srgbClr val="000099"/>
                </a:solidFill>
                <a:latin typeface="Times New Roman" panose="02020603050405020304" pitchFamily="18" charset="0"/>
                <a:ea typeface="楷体_GB2312" pitchFamily="49" charset="-122"/>
              </a:rPr>
              <a:t>的取值而变化</a:t>
            </a:r>
            <a:endParaRPr lang="zh-CN" altLang="en-US" sz="2400" dirty="0">
              <a:solidFill>
                <a:srgbClr val="000099"/>
              </a:solidFill>
              <a:latin typeface="楷体_GB2312" pitchFamily="49" charset="-122"/>
              <a:ea typeface="楷体_GB2312" pitchFamily="49" charset="-122"/>
            </a:endParaRPr>
          </a:p>
        </p:txBody>
      </p:sp>
      <p:sp>
        <p:nvSpPr>
          <p:cNvPr id="10" name="Oval 33"/>
          <p:cNvSpPr>
            <a:spLocks noChangeArrowheads="1"/>
          </p:cNvSpPr>
          <p:nvPr/>
        </p:nvSpPr>
        <p:spPr bwMode="auto">
          <a:xfrm>
            <a:off x="6390096" y="3029562"/>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1" name="Oval 33"/>
          <p:cNvSpPr>
            <a:spLocks noChangeArrowheads="1"/>
          </p:cNvSpPr>
          <p:nvPr/>
        </p:nvSpPr>
        <p:spPr bwMode="auto">
          <a:xfrm>
            <a:off x="6399621" y="4252184"/>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17" name="组合 16"/>
          <p:cNvGrpSpPr/>
          <p:nvPr/>
        </p:nvGrpSpPr>
        <p:grpSpPr>
          <a:xfrm>
            <a:off x="6152806" y="5238860"/>
            <a:ext cx="235724" cy="354925"/>
            <a:chOff x="6163897" y="5534135"/>
            <a:chExt cx="235724" cy="354925"/>
          </a:xfrm>
        </p:grpSpPr>
        <p:sp>
          <p:nvSpPr>
            <p:cNvPr id="13"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Oval 33"/>
          <p:cNvSpPr>
            <a:spLocks noChangeArrowheads="1"/>
          </p:cNvSpPr>
          <p:nvPr/>
        </p:nvSpPr>
        <p:spPr bwMode="auto">
          <a:xfrm>
            <a:off x="6173422" y="1677414"/>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18" name="组合 17"/>
          <p:cNvGrpSpPr/>
          <p:nvPr/>
        </p:nvGrpSpPr>
        <p:grpSpPr>
          <a:xfrm>
            <a:off x="5250675" y="1542706"/>
            <a:ext cx="235724" cy="354925"/>
            <a:chOff x="6163897" y="5534135"/>
            <a:chExt cx="235724" cy="354925"/>
          </a:xfrm>
        </p:grpSpPr>
        <p:sp>
          <p:nvSpPr>
            <p:cNvPr id="19"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a:xfrm>
            <a:off x="6379005" y="3014455"/>
            <a:ext cx="317070" cy="354925"/>
            <a:chOff x="6163897" y="5534135"/>
            <a:chExt cx="235724" cy="354925"/>
          </a:xfrm>
        </p:grpSpPr>
        <p:sp>
          <p:nvSpPr>
            <p:cNvPr id="23" name="Oval 33"/>
            <p:cNvSpPr>
              <a:spLocks noChangeArrowheads="1"/>
            </p:cNvSpPr>
            <p:nvPr/>
          </p:nvSpPr>
          <p:spPr bwMode="auto">
            <a:xfrm>
              <a:off x="6163897" y="5534135"/>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bwMode="auto">
            <a:xfrm>
              <a:off x="6192859" y="5591285"/>
              <a:ext cx="15875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Oval 33"/>
          <p:cNvSpPr>
            <a:spLocks noChangeArrowheads="1"/>
          </p:cNvSpPr>
          <p:nvPr/>
        </p:nvSpPr>
        <p:spPr bwMode="auto">
          <a:xfrm>
            <a:off x="6390095" y="4237077"/>
            <a:ext cx="248829"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D</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6" name="Oval 33"/>
          <p:cNvSpPr>
            <a:spLocks noChangeArrowheads="1"/>
          </p:cNvSpPr>
          <p:nvPr/>
        </p:nvSpPr>
        <p:spPr bwMode="auto">
          <a:xfrm>
            <a:off x="4555124" y="4914148"/>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7" name="Rectangle 142"/>
          <p:cNvSpPr>
            <a:spLocks noChangeArrowheads="1"/>
          </p:cNvSpPr>
          <p:nvPr/>
        </p:nvSpPr>
        <p:spPr bwMode="auto">
          <a:xfrm>
            <a:off x="207735" y="3819850"/>
            <a:ext cx="2021115" cy="461665"/>
          </a:xfrm>
          <a:prstGeom prst="rect">
            <a:avLst/>
          </a:prstGeom>
          <a:noFill/>
          <a:ln>
            <a:noFill/>
          </a:ln>
          <a:effectLs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D=0,</a:t>
            </a:r>
            <a:endParaRPr lang="zh-CN" altLang="en-US" sz="2400" dirty="0">
              <a:solidFill>
                <a:srgbClr val="000099"/>
              </a:solidFill>
              <a:latin typeface="楷体_GB2312" pitchFamily="49" charset="-122"/>
              <a:ea typeface="楷体_GB2312" pitchFamily="49" charset="-122"/>
            </a:endParaRPr>
          </a:p>
        </p:txBody>
      </p:sp>
      <p:sp>
        <p:nvSpPr>
          <p:cNvPr id="28" name="Oval 33"/>
          <p:cNvSpPr>
            <a:spLocks noChangeArrowheads="1"/>
          </p:cNvSpPr>
          <p:nvPr/>
        </p:nvSpPr>
        <p:spPr bwMode="auto">
          <a:xfrm>
            <a:off x="4526549" y="3251153"/>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9" name="Rectangle 142"/>
          <p:cNvSpPr>
            <a:spLocks noChangeArrowheads="1"/>
          </p:cNvSpPr>
          <p:nvPr/>
        </p:nvSpPr>
        <p:spPr bwMode="auto">
          <a:xfrm>
            <a:off x="207735" y="3396634"/>
            <a:ext cx="2021115" cy="461665"/>
          </a:xfrm>
          <a:prstGeom prst="rect">
            <a:avLst/>
          </a:prstGeom>
          <a:noFill/>
          <a:ln>
            <a:noFill/>
          </a:ln>
          <a:effectLs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楷体_GB2312" pitchFamily="49" charset="-122"/>
              <a:ea typeface="楷体_GB2312" pitchFamily="49" charset="-122"/>
            </a:endParaRPr>
          </a:p>
        </p:txBody>
      </p:sp>
      <p:sp>
        <p:nvSpPr>
          <p:cNvPr id="30" name="矩形 29"/>
          <p:cNvSpPr/>
          <p:nvPr/>
        </p:nvSpPr>
        <p:spPr>
          <a:xfrm>
            <a:off x="1270057" y="3396634"/>
            <a:ext cx="1580279" cy="461665"/>
          </a:xfrm>
          <a:prstGeom prst="rect">
            <a:avLst/>
          </a:prstGeom>
          <a:noFill/>
          <a:ln>
            <a:noFill/>
          </a:ln>
          <a:effec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则</a:t>
            </a:r>
            <a:r>
              <a:rPr lang="en-US" altLang="zh-CN" sz="2400" i="1" dirty="0" smtClean="0">
                <a:solidFill>
                  <a:srgbClr val="000099"/>
                </a:solidFill>
                <a:latin typeface="Times New Roman" panose="02020603050405020304" pitchFamily="18" charset="0"/>
                <a:ea typeface="楷体_GB2312" pitchFamily="49" charset="-122"/>
              </a:rPr>
              <a:t>Q</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500851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ppt_x</p:attrName>
                                        </p:attrNameLst>
                                      </p:cBhvr>
                                      <p:tavLst>
                                        <p:tav tm="0">
                                          <p:val>
                                            <p:strVal val="#ppt_x-#ppt_w*1.125000"/>
                                          </p:val>
                                        </p:tav>
                                        <p:tav tm="100000">
                                          <p:val>
                                            <p:strVal val="#ppt_x"/>
                                          </p:val>
                                        </p:tav>
                                      </p:tavLst>
                                    </p:anim>
                                    <p:animEffect transition="in" filter="wipe(right)">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nvGraphicFramePr>
        <p:xfrm>
          <a:off x="4240214" y="1538060"/>
          <a:ext cx="4554538" cy="4173538"/>
        </p:xfrm>
        <a:graphic>
          <a:graphicData uri="http://schemas.openxmlformats.org/presentationml/2006/ole">
            <mc:AlternateContent xmlns:mc="http://schemas.openxmlformats.org/markup-compatibility/2006">
              <mc:Choice xmlns:v="urn:schemas-microsoft-com:vml" Requires="v">
                <p:oleObj spid="_x0000_s674834" name="Picture" r:id="rId3" imgW="2247840" imgH="2057400" progId="Word.Picture.8">
                  <p:embed/>
                </p:oleObj>
              </mc:Choice>
              <mc:Fallback>
                <p:oleObj name="Picture" r:id="rId3" imgW="2247840" imgH="2057400" progId="Word.Picture.8">
                  <p:embed/>
                  <p:pic>
                    <p:nvPicPr>
                      <p:cNvPr id="0" name=""/>
                      <p:cNvPicPr>
                        <a:picLocks noChangeAspect="1" noChangeArrowheads="1"/>
                      </p:cNvPicPr>
                      <p:nvPr/>
                    </p:nvPicPr>
                    <p:blipFill>
                      <a:blip r:embed="rId4"/>
                      <a:srcRect/>
                      <a:stretch>
                        <a:fillRect/>
                      </a:stretch>
                    </p:blipFill>
                    <p:spPr bwMode="auto">
                      <a:xfrm>
                        <a:off x="4240214" y="1538060"/>
                        <a:ext cx="4554538" cy="4173538"/>
                      </a:xfrm>
                      <a:prstGeom prst="rect">
                        <a:avLst/>
                      </a:prstGeom>
                      <a:noFill/>
                      <a:extLst/>
                    </p:spPr>
                  </p:pic>
                </p:oleObj>
              </mc:Fallback>
            </mc:AlternateContent>
          </a:graphicData>
        </a:graphic>
      </p:graphicFrame>
      <p:sp>
        <p:nvSpPr>
          <p:cNvPr id="3"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4"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5" name="Rectangle 6"/>
          <p:cNvSpPr>
            <a:spLocks noChangeArrowheads="1"/>
          </p:cNvSpPr>
          <p:nvPr/>
        </p:nvSpPr>
        <p:spPr bwMode="auto">
          <a:xfrm>
            <a:off x="4104857" y="533402"/>
            <a:ext cx="2956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维持阻塞</a:t>
            </a:r>
            <a:r>
              <a:rPr lang="en-US" altLang="zh-CN" sz="2400" dirty="0" smtClean="0">
                <a:latin typeface="仿宋" panose="02010609060101010101" pitchFamily="49" charset="-122"/>
                <a:ea typeface="仿宋" panose="02010609060101010101" pitchFamily="49" charset="-122"/>
              </a:rPr>
              <a:t>D</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6" name="Rectangle 8"/>
          <p:cNvSpPr>
            <a:spLocks noChangeArrowheads="1"/>
          </p:cNvSpPr>
          <p:nvPr/>
        </p:nvSpPr>
        <p:spPr bwMode="auto">
          <a:xfrm>
            <a:off x="146050" y="1948658"/>
            <a:ext cx="29400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smtClean="0">
                <a:solidFill>
                  <a:srgbClr val="0000FF"/>
                </a:solidFill>
                <a:latin typeface="Times New Roman" panose="02020603050405020304" pitchFamily="18" charset="0"/>
                <a:ea typeface="楷体_GB2312" pitchFamily="49" charset="-122"/>
              </a:rPr>
              <a:t>(2) CP=0</a:t>
            </a:r>
            <a:r>
              <a:rPr lang="zh-CN" altLang="en-US" sz="2400" dirty="0" smtClean="0">
                <a:solidFill>
                  <a:srgbClr val="0000FF"/>
                </a:solidFill>
                <a:latin typeface="Times New Roman" panose="02020603050405020304" pitchFamily="18" charset="0"/>
                <a:ea typeface="楷体_GB2312" pitchFamily="49" charset="-122"/>
              </a:rPr>
              <a:t>→</a:t>
            </a:r>
            <a:r>
              <a:rPr lang="en-US" altLang="zh-CN" sz="2400" dirty="0" smtClean="0">
                <a:solidFill>
                  <a:srgbClr val="0000FF"/>
                </a:solidFill>
                <a:latin typeface="Times New Roman" panose="02020603050405020304" pitchFamily="18" charset="0"/>
                <a:ea typeface="楷体_GB2312" pitchFamily="49" charset="-122"/>
              </a:rPr>
              <a:t>1</a:t>
            </a:r>
            <a:r>
              <a:rPr lang="zh-CN" altLang="en-US" sz="2400" dirty="0" smtClean="0">
                <a:solidFill>
                  <a:srgbClr val="0000FF"/>
                </a:solidFill>
                <a:latin typeface="Times New Roman" panose="02020603050405020304" pitchFamily="18" charset="0"/>
                <a:ea typeface="楷体_GB2312" pitchFamily="49" charset="-122"/>
              </a:rPr>
              <a:t>时</a:t>
            </a:r>
            <a:r>
              <a:rPr lang="en-US" altLang="zh-CN" sz="2400" dirty="0">
                <a:solidFill>
                  <a:srgbClr val="0000FF"/>
                </a:solidFill>
                <a:latin typeface="Times New Roman" panose="02020603050405020304" pitchFamily="18" charset="0"/>
                <a:ea typeface="楷体_GB2312" pitchFamily="49" charset="-122"/>
              </a:rPr>
              <a:t>:</a:t>
            </a:r>
          </a:p>
        </p:txBody>
      </p:sp>
      <p:sp>
        <p:nvSpPr>
          <p:cNvPr id="7" name="Rectangle 142"/>
          <p:cNvSpPr>
            <a:spLocks noChangeArrowheads="1"/>
          </p:cNvSpPr>
          <p:nvPr/>
        </p:nvSpPr>
        <p:spPr bwMode="auto">
          <a:xfrm>
            <a:off x="626851" y="2602707"/>
            <a:ext cx="3297449" cy="461665"/>
          </a:xfrm>
          <a:prstGeom prst="rect">
            <a:avLst/>
          </a:prstGeom>
          <a:noFill/>
          <a:ln>
            <a:noFill/>
          </a:ln>
          <a:effectLst/>
          <a:extLst/>
        </p:spPr>
        <p:txBody>
          <a:bodyPr wrap="square">
            <a:spAutoFit/>
          </a:bodyPr>
          <a:lstStyle/>
          <a:p>
            <a:pPr algn="l"/>
            <a:r>
              <a:rPr lang="en-US" altLang="zh-CN" sz="2400" i="1" dirty="0" smtClean="0">
                <a:solidFill>
                  <a:srgbClr val="000099"/>
                </a:solidFill>
                <a:latin typeface="Times New Roman" panose="02020603050405020304" pitchFamily="18" charset="0"/>
                <a:ea typeface="楷体_GB2312" pitchFamily="49" charset="-122"/>
              </a:rPr>
              <a:t>Q</a:t>
            </a:r>
            <a:r>
              <a:rPr lang="zh-CN" altLang="en-US" sz="2400" dirty="0" smtClean="0">
                <a:solidFill>
                  <a:srgbClr val="000099"/>
                </a:solidFill>
                <a:latin typeface="Times New Roman" panose="02020603050405020304" pitchFamily="18" charset="0"/>
                <a:ea typeface="楷体_GB2312" pitchFamily="49" charset="-122"/>
              </a:rPr>
              <a:t>将因</a:t>
            </a:r>
            <a:r>
              <a:rPr lang="en-US" altLang="zh-CN" sz="2400" i="1" dirty="0" smtClean="0">
                <a:solidFill>
                  <a:srgbClr val="000099"/>
                </a:solidFill>
                <a:latin typeface="Times New Roman" panose="02020603050405020304" pitchFamily="18" charset="0"/>
                <a:ea typeface="楷体_GB2312" pitchFamily="49" charset="-122"/>
              </a:rPr>
              <a:t>D</a:t>
            </a:r>
            <a:r>
              <a:rPr lang="zh-CN" altLang="en-US" sz="2400" dirty="0" smtClean="0">
                <a:solidFill>
                  <a:srgbClr val="000099"/>
                </a:solidFill>
                <a:latin typeface="Times New Roman" panose="02020603050405020304" pitchFamily="18" charset="0"/>
                <a:ea typeface="楷体_GB2312" pitchFamily="49" charset="-122"/>
              </a:rPr>
              <a:t>的取值而变化</a:t>
            </a:r>
            <a:endParaRPr lang="zh-CN" altLang="en-US" sz="2400" dirty="0">
              <a:solidFill>
                <a:srgbClr val="000099"/>
              </a:solidFill>
              <a:latin typeface="楷体_GB2312" pitchFamily="49" charset="-122"/>
              <a:ea typeface="楷体_GB2312" pitchFamily="49" charset="-122"/>
            </a:endParaRPr>
          </a:p>
        </p:txBody>
      </p:sp>
      <p:sp>
        <p:nvSpPr>
          <p:cNvPr id="10" name="Oval 33"/>
          <p:cNvSpPr>
            <a:spLocks noChangeArrowheads="1"/>
          </p:cNvSpPr>
          <p:nvPr/>
        </p:nvSpPr>
        <p:spPr bwMode="auto">
          <a:xfrm>
            <a:off x="6390096" y="3029562"/>
            <a:ext cx="235724" cy="324712"/>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3" name="Oval 33"/>
          <p:cNvSpPr>
            <a:spLocks noChangeArrowheads="1"/>
          </p:cNvSpPr>
          <p:nvPr/>
        </p:nvSpPr>
        <p:spPr bwMode="auto">
          <a:xfrm>
            <a:off x="6152806" y="5238860"/>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6" name="Oval 33"/>
          <p:cNvSpPr>
            <a:spLocks noChangeArrowheads="1"/>
          </p:cNvSpPr>
          <p:nvPr/>
        </p:nvSpPr>
        <p:spPr bwMode="auto">
          <a:xfrm>
            <a:off x="6173422" y="1677414"/>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9" name="Oval 33"/>
          <p:cNvSpPr>
            <a:spLocks noChangeArrowheads="1"/>
          </p:cNvSpPr>
          <p:nvPr/>
        </p:nvSpPr>
        <p:spPr bwMode="auto">
          <a:xfrm>
            <a:off x="5250675" y="1542706"/>
            <a:ext cx="235724"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8" name="Oval 33"/>
          <p:cNvSpPr>
            <a:spLocks noChangeArrowheads="1"/>
          </p:cNvSpPr>
          <p:nvPr/>
        </p:nvSpPr>
        <p:spPr bwMode="auto">
          <a:xfrm>
            <a:off x="4555124" y="4914148"/>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29" name="Oval 33"/>
          <p:cNvSpPr>
            <a:spLocks noChangeArrowheads="1"/>
          </p:cNvSpPr>
          <p:nvPr/>
        </p:nvSpPr>
        <p:spPr bwMode="auto">
          <a:xfrm>
            <a:off x="8257090" y="3725496"/>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grpSp>
        <p:nvGrpSpPr>
          <p:cNvPr id="67" name="组合 66"/>
          <p:cNvGrpSpPr/>
          <p:nvPr/>
        </p:nvGrpSpPr>
        <p:grpSpPr>
          <a:xfrm>
            <a:off x="5460575" y="4239458"/>
            <a:ext cx="918197" cy="837046"/>
            <a:chOff x="5437153" y="3028402"/>
            <a:chExt cx="918197" cy="837046"/>
          </a:xfrm>
        </p:grpSpPr>
        <p:cxnSp>
          <p:nvCxnSpPr>
            <p:cNvPr id="56" name="直接连接符 55"/>
            <p:cNvCxnSpPr/>
            <p:nvPr/>
          </p:nvCxnSpPr>
          <p:spPr bwMode="auto">
            <a:xfrm flipV="1">
              <a:off x="6348207" y="3028402"/>
              <a:ext cx="0" cy="312039"/>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flipV="1">
              <a:off x="5448107" y="3338060"/>
              <a:ext cx="907243" cy="318184"/>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flipV="1">
              <a:off x="5441546" y="3646720"/>
              <a:ext cx="0" cy="218728"/>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5437153" y="3850825"/>
              <a:ext cx="216325" cy="0"/>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 name="线形标注 2 69"/>
          <p:cNvSpPr/>
          <p:nvPr/>
        </p:nvSpPr>
        <p:spPr bwMode="auto">
          <a:xfrm>
            <a:off x="6936542" y="4814740"/>
            <a:ext cx="1298221" cy="646946"/>
          </a:xfrm>
          <a:prstGeom prst="borderCallout2">
            <a:avLst>
              <a:gd name="adj1" fmla="val 18750"/>
              <a:gd name="adj2" fmla="val -8333"/>
              <a:gd name="adj3" fmla="val 18750"/>
              <a:gd name="adj4" fmla="val -16667"/>
              <a:gd name="adj5" fmla="val -29757"/>
              <a:gd name="adj6" fmla="val -50898"/>
            </a:avLst>
          </a:prstGeom>
          <a:no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dirty="0" smtClean="0"/>
              <a:t>置</a:t>
            </a:r>
            <a:r>
              <a:rPr lang="en-US" altLang="zh-CN" dirty="0" smtClean="0"/>
              <a:t>1</a:t>
            </a:r>
            <a:r>
              <a:rPr lang="zh-CN" altLang="en-US" dirty="0" smtClean="0"/>
              <a:t>阻塞线</a:t>
            </a:r>
            <a:endParaRPr lang="en-US" altLang="zh-CN" dirty="0" smtClean="0"/>
          </a:p>
          <a:p>
            <a:r>
              <a:rPr lang="zh-CN" altLang="en-US" dirty="0" smtClean="0"/>
              <a:t>置</a:t>
            </a:r>
            <a:r>
              <a:rPr lang="en-US" altLang="zh-CN" dirty="0" smtClean="0"/>
              <a:t>0</a:t>
            </a:r>
            <a:r>
              <a:rPr lang="zh-CN" altLang="en-US" dirty="0" smtClean="0"/>
              <a:t>维持线</a:t>
            </a:r>
            <a:endParaRPr kumimoji="0" lang="zh-CN" altLang="en-US" sz="1800" b="1" i="0" u="none" strike="noStrike" cap="none" normalizeH="0" baseline="0" dirty="0" smtClean="0">
              <a:ln>
                <a:noFill/>
              </a:ln>
              <a:solidFill>
                <a:schemeClr val="tx1"/>
              </a:solidFill>
              <a:effectLst/>
              <a:latin typeface="Arial Narrow" panose="020B0606020202030204" pitchFamily="34" charset="0"/>
              <a:ea typeface="宋体" panose="02010600030101010101" pitchFamily="2" charset="-122"/>
            </a:endParaRPr>
          </a:p>
        </p:txBody>
      </p:sp>
      <p:sp>
        <p:nvSpPr>
          <p:cNvPr id="72" name="Rectangle 142"/>
          <p:cNvSpPr>
            <a:spLocks noChangeArrowheads="1"/>
          </p:cNvSpPr>
          <p:nvPr/>
        </p:nvSpPr>
        <p:spPr bwMode="auto">
          <a:xfrm>
            <a:off x="5630831" y="4932125"/>
            <a:ext cx="455411" cy="461665"/>
          </a:xfrm>
          <a:prstGeom prst="rect">
            <a:avLst/>
          </a:prstGeom>
          <a:noFill/>
          <a:ln>
            <a:noFill/>
          </a:ln>
          <a:effectLst/>
          <a:extLst/>
        </p:spPr>
        <p:txBody>
          <a:bodyPr wrap="square">
            <a:spAutoFit/>
          </a:bodyPr>
          <a:lstStyle/>
          <a:p>
            <a:pPr algn="l"/>
            <a:r>
              <a:rPr lang="en-US" altLang="zh-CN" sz="2400" dirty="0" smtClean="0">
                <a:solidFill>
                  <a:srgbClr val="FF0000"/>
                </a:solidFill>
                <a:latin typeface="Times New Roman" panose="02020603050405020304" pitchFamily="18" charset="0"/>
                <a:ea typeface="楷体_GB2312" pitchFamily="49" charset="-122"/>
              </a:rPr>
              <a:t>×</a:t>
            </a:r>
            <a:endParaRPr lang="zh-CN" altLang="en-US" sz="2400" dirty="0">
              <a:solidFill>
                <a:srgbClr val="FF0000"/>
              </a:solidFill>
              <a:latin typeface="楷体_GB2312" pitchFamily="49" charset="-122"/>
              <a:ea typeface="楷体_GB2312" pitchFamily="49" charset="-122"/>
            </a:endParaRPr>
          </a:p>
        </p:txBody>
      </p:sp>
      <p:sp>
        <p:nvSpPr>
          <p:cNvPr id="74" name="Oval 33"/>
          <p:cNvSpPr>
            <a:spLocks noChangeArrowheads="1"/>
          </p:cNvSpPr>
          <p:nvPr/>
        </p:nvSpPr>
        <p:spPr bwMode="auto">
          <a:xfrm>
            <a:off x="4526549" y="3251153"/>
            <a:ext cx="235724" cy="324712"/>
          </a:xfrm>
          <a:prstGeom prst="ellipse">
            <a:avLst/>
          </a:prstGeom>
          <a:solidFill>
            <a:srgbClr val="FF00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1</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5" name="Oval 33"/>
          <p:cNvSpPr>
            <a:spLocks noChangeArrowheads="1"/>
          </p:cNvSpPr>
          <p:nvPr/>
        </p:nvSpPr>
        <p:spPr bwMode="auto">
          <a:xfrm>
            <a:off x="6390095" y="4237077"/>
            <a:ext cx="248829" cy="354925"/>
          </a:xfrm>
          <a:prstGeom prst="ellipse">
            <a:avLst/>
          </a:prstGeom>
          <a:solidFill>
            <a:srgbClr val="00CC00"/>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33" name="Rectangle 142"/>
          <p:cNvSpPr>
            <a:spLocks noChangeArrowheads="1"/>
          </p:cNvSpPr>
          <p:nvPr/>
        </p:nvSpPr>
        <p:spPr bwMode="auto">
          <a:xfrm>
            <a:off x="207735" y="3819850"/>
            <a:ext cx="2021115" cy="461665"/>
          </a:xfrm>
          <a:prstGeom prst="rect">
            <a:avLst/>
          </a:prstGeom>
          <a:noFill/>
          <a:ln>
            <a:noFill/>
          </a:ln>
          <a:effectLs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D=0,</a:t>
            </a:r>
            <a:endParaRPr lang="zh-CN" altLang="en-US" sz="2400" dirty="0">
              <a:solidFill>
                <a:srgbClr val="000099"/>
              </a:solidFill>
              <a:latin typeface="楷体_GB2312" pitchFamily="49" charset="-122"/>
              <a:ea typeface="楷体_GB2312" pitchFamily="49" charset="-122"/>
            </a:endParaRPr>
          </a:p>
        </p:txBody>
      </p:sp>
      <p:sp>
        <p:nvSpPr>
          <p:cNvPr id="34" name="Rectangle 142"/>
          <p:cNvSpPr>
            <a:spLocks noChangeArrowheads="1"/>
          </p:cNvSpPr>
          <p:nvPr/>
        </p:nvSpPr>
        <p:spPr bwMode="auto">
          <a:xfrm>
            <a:off x="207735" y="3396634"/>
            <a:ext cx="2021115" cy="461665"/>
          </a:xfrm>
          <a:prstGeom prst="rect">
            <a:avLst/>
          </a:prstGeom>
          <a:noFill/>
          <a:ln>
            <a:noFill/>
          </a:ln>
          <a:effectLst/>
          <a:extLst/>
        </p:spPr>
        <p:txBody>
          <a:bodyPr wrap="square">
            <a:spAutoFit/>
          </a:bodyPr>
          <a:lstStyle/>
          <a:p>
            <a:pPr algn="l"/>
            <a:r>
              <a:rPr lang="zh-CN" altLang="en-US" sz="2400" dirty="0" smtClean="0">
                <a:solidFill>
                  <a:srgbClr val="000099"/>
                </a:solidFill>
                <a:latin typeface="Times New Roman" panose="02020603050405020304" pitchFamily="18" charset="0"/>
                <a:ea typeface="楷体_GB2312" pitchFamily="49" charset="-122"/>
              </a:rPr>
              <a:t>若</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楷体_GB2312" pitchFamily="49" charset="-122"/>
              <a:ea typeface="楷体_GB2312" pitchFamily="49" charset="-122"/>
            </a:endParaRPr>
          </a:p>
        </p:txBody>
      </p:sp>
      <p:sp>
        <p:nvSpPr>
          <p:cNvPr id="36" name="矩形 35"/>
          <p:cNvSpPr/>
          <p:nvPr/>
        </p:nvSpPr>
        <p:spPr>
          <a:xfrm>
            <a:off x="1270057" y="3396634"/>
            <a:ext cx="1580279" cy="461665"/>
          </a:xfrm>
          <a:prstGeom prst="rect">
            <a:avLst/>
          </a:prstGeom>
          <a:noFill/>
          <a:ln>
            <a:noFill/>
          </a:ln>
          <a:effec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则</a:t>
            </a:r>
            <a:r>
              <a:rPr lang="en-US" altLang="zh-CN" sz="2400" i="1" dirty="0" smtClean="0">
                <a:solidFill>
                  <a:srgbClr val="000099"/>
                </a:solidFill>
                <a:latin typeface="Times New Roman" panose="02020603050405020304" pitchFamily="18" charset="0"/>
                <a:ea typeface="楷体_GB2312" pitchFamily="49" charset="-122"/>
              </a:rPr>
              <a:t>Q</a:t>
            </a:r>
            <a:r>
              <a:rPr lang="en-US" altLang="zh-CN" sz="2400" dirty="0" smtClean="0">
                <a:solidFill>
                  <a:srgbClr val="000099"/>
                </a:solidFill>
                <a:latin typeface="Times New Roman" panose="02020603050405020304" pitchFamily="18" charset="0"/>
                <a:ea typeface="楷体_GB2312" pitchFamily="49" charset="-122"/>
              </a:rPr>
              <a:t>=D=1</a:t>
            </a:r>
            <a:endParaRPr lang="zh-CN" altLang="en-US" sz="2400" dirty="0">
              <a:solidFill>
                <a:srgbClr val="000099"/>
              </a:solidFill>
              <a:latin typeface="Times New Roman" panose="02020603050405020304" pitchFamily="18" charset="0"/>
              <a:ea typeface="楷体_GB2312" pitchFamily="49" charset="-122"/>
            </a:endParaRPr>
          </a:p>
        </p:txBody>
      </p:sp>
      <p:sp>
        <p:nvSpPr>
          <p:cNvPr id="37" name="Oval 33"/>
          <p:cNvSpPr>
            <a:spLocks noChangeArrowheads="1"/>
          </p:cNvSpPr>
          <p:nvPr/>
        </p:nvSpPr>
        <p:spPr bwMode="auto">
          <a:xfrm>
            <a:off x="8234763" y="2704850"/>
            <a:ext cx="235724" cy="324712"/>
          </a:xfrm>
          <a:prstGeom prst="ellipse">
            <a:avLst/>
          </a:prstGeom>
          <a:solidFill>
            <a:srgbClr val="FF00FF"/>
          </a:solidFill>
          <a:ln>
            <a:noFill/>
          </a:ln>
          <a:effectLst/>
        </p:spPr>
        <p:txBody>
          <a:bodyPr wrap="none" anchor="ctr"/>
          <a:lstStyle/>
          <a:p>
            <a:r>
              <a:rPr lang="en-US" altLang="zh-CN" sz="2400" dirty="0" smtClean="0">
                <a:solidFill>
                  <a:schemeClr val="bg1"/>
                </a:solidFill>
                <a:latin typeface="黑体" panose="02010609060101010101" pitchFamily="49" charset="-122"/>
                <a:ea typeface="黑体" panose="02010609060101010101" pitchFamily="49" charset="-122"/>
              </a:rPr>
              <a:t>0</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44" name="矩形 43"/>
          <p:cNvSpPr/>
          <p:nvPr/>
        </p:nvSpPr>
        <p:spPr>
          <a:xfrm>
            <a:off x="1251592" y="3833517"/>
            <a:ext cx="1580279" cy="461665"/>
          </a:xfrm>
          <a:prstGeom prst="rect">
            <a:avLst/>
          </a:prstGeom>
          <a:noFill/>
          <a:ln>
            <a:noFill/>
          </a:ln>
          <a:effectLst/>
        </p:spPr>
        <p:txBody>
          <a:bodyPr wrap="square">
            <a:spAutoFit/>
          </a:bodyPr>
          <a:lstStyle/>
          <a:p>
            <a:pPr algn="l"/>
            <a:r>
              <a:rPr lang="zh-CN" altLang="en-US" sz="2400" dirty="0">
                <a:solidFill>
                  <a:srgbClr val="000099"/>
                </a:solidFill>
                <a:latin typeface="Times New Roman" panose="02020603050405020304" pitchFamily="18" charset="0"/>
                <a:ea typeface="楷体_GB2312" pitchFamily="49" charset="-122"/>
              </a:rPr>
              <a:t>则</a:t>
            </a:r>
            <a:r>
              <a:rPr lang="en-US" altLang="zh-CN" sz="2400" i="1" dirty="0" smtClean="0">
                <a:solidFill>
                  <a:srgbClr val="000099"/>
                </a:solidFill>
                <a:latin typeface="Times New Roman" panose="02020603050405020304" pitchFamily="18" charset="0"/>
                <a:ea typeface="楷体_GB2312" pitchFamily="49" charset="-122"/>
              </a:rPr>
              <a:t>Q</a:t>
            </a:r>
            <a:r>
              <a:rPr lang="en-US" altLang="zh-CN" sz="2400" dirty="0" smtClean="0">
                <a:solidFill>
                  <a:srgbClr val="000099"/>
                </a:solidFill>
                <a:latin typeface="Times New Roman" panose="02020603050405020304" pitchFamily="18" charset="0"/>
                <a:ea typeface="楷体_GB2312" pitchFamily="49" charset="-122"/>
              </a:rPr>
              <a:t>=D=0</a:t>
            </a:r>
            <a:endParaRPr lang="zh-CN" altLang="en-US" sz="2400" dirty="0">
              <a:solidFill>
                <a:srgbClr val="000099"/>
              </a:solidFill>
              <a:latin typeface="Times New Roman" panose="02020603050405020304" pitchFamily="18" charset="0"/>
              <a:ea typeface="楷体_GB2312" pitchFamily="49" charset="-122"/>
            </a:endParaRPr>
          </a:p>
        </p:txBody>
      </p:sp>
      <p:sp>
        <p:nvSpPr>
          <p:cNvPr id="45" name="Rectangle 129"/>
          <p:cNvSpPr>
            <a:spLocks noChangeArrowheads="1"/>
          </p:cNvSpPr>
          <p:nvPr/>
        </p:nvSpPr>
        <p:spPr bwMode="auto">
          <a:xfrm>
            <a:off x="1258888" y="5949950"/>
            <a:ext cx="6804025"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66"/>
                </a:solidFill>
                <a:latin typeface="Times New Roman" panose="02020603050405020304" pitchFamily="18" charset="0"/>
                <a:ea typeface="楷体_GB2312" pitchFamily="49" charset="-122"/>
              </a:rPr>
              <a:t>在</a:t>
            </a:r>
            <a:r>
              <a:rPr lang="en-US" altLang="zh-CN" sz="2400" i="1" dirty="0">
                <a:solidFill>
                  <a:srgbClr val="000066"/>
                </a:solidFill>
                <a:latin typeface="Times New Roman" panose="02020603050405020304" pitchFamily="18" charset="0"/>
                <a:ea typeface="楷体_GB2312" pitchFamily="49" charset="-122"/>
              </a:rPr>
              <a:t>CP</a:t>
            </a:r>
            <a:r>
              <a:rPr lang="zh-CN" altLang="en-US" sz="2400" dirty="0">
                <a:solidFill>
                  <a:srgbClr val="000066"/>
                </a:solidFill>
                <a:latin typeface="Times New Roman" panose="02020603050405020304" pitchFamily="18" charset="0"/>
                <a:ea typeface="楷体_GB2312" pitchFamily="49" charset="-122"/>
              </a:rPr>
              <a:t>脉冲的上升沿到来瞬间使触发器的状态变化</a:t>
            </a:r>
          </a:p>
        </p:txBody>
      </p:sp>
      <p:graphicFrame>
        <p:nvGraphicFramePr>
          <p:cNvPr id="46" name="对象 45"/>
          <p:cNvGraphicFramePr>
            <a:graphicFrameLocks noChangeAspect="1"/>
          </p:cNvGraphicFramePr>
          <p:nvPr>
            <p:extLst>
              <p:ext uri="{D42A27DB-BD31-4B8C-83A1-F6EECF244321}">
                <p14:modId xmlns:p14="http://schemas.microsoft.com/office/powerpoint/2010/main" val="4293288758"/>
              </p:ext>
            </p:extLst>
          </p:nvPr>
        </p:nvGraphicFramePr>
        <p:xfrm>
          <a:off x="3014029" y="5466784"/>
          <a:ext cx="2452369" cy="560328"/>
        </p:xfrm>
        <a:graphic>
          <a:graphicData uri="http://schemas.openxmlformats.org/presentationml/2006/ole">
            <mc:AlternateContent xmlns:mc="http://schemas.openxmlformats.org/markup-compatibility/2006">
              <mc:Choice xmlns:v="urn:schemas-microsoft-com:vml" Requires="v">
                <p:oleObj spid="_x0000_s674835" name="Equation" r:id="rId5" imgW="1002960" imgH="228600" progId="Equation.DSMT4">
                  <p:embed/>
                </p:oleObj>
              </mc:Choice>
              <mc:Fallback>
                <p:oleObj name="Equation" r:id="rId5" imgW="1002960" imgH="228600" progId="Equation.DSMT4">
                  <p:embed/>
                  <p:pic>
                    <p:nvPicPr>
                      <p:cNvPr id="0" name=""/>
                      <p:cNvPicPr/>
                      <p:nvPr/>
                    </p:nvPicPr>
                    <p:blipFill>
                      <a:blip r:embed="rId6"/>
                      <a:stretch>
                        <a:fillRect/>
                      </a:stretch>
                    </p:blipFill>
                    <p:spPr>
                      <a:xfrm>
                        <a:off x="3014029" y="5466784"/>
                        <a:ext cx="2452369" cy="560328"/>
                      </a:xfrm>
                      <a:prstGeom prst="rect">
                        <a:avLst/>
                      </a:prstGeom>
                    </p:spPr>
                  </p:pic>
                </p:oleObj>
              </mc:Fallback>
            </mc:AlternateContent>
          </a:graphicData>
        </a:graphic>
      </p:graphicFrame>
    </p:spTree>
    <p:extLst>
      <p:ext uri="{BB962C8B-B14F-4D97-AF65-F5344CB8AC3E}">
        <p14:creationId xmlns:p14="http://schemas.microsoft.com/office/powerpoint/2010/main" val="33938659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strips(downLeft)">
                                      <p:cBhvr>
                                        <p:cTn id="24" dur="500"/>
                                        <p:tgtEl>
                                          <p:spTgt spid="6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left)">
                                      <p:cBhvr>
                                        <p:cTn id="28" dur="500"/>
                                        <p:tgtEl>
                                          <p:spTgt spid="70"/>
                                        </p:tgtEl>
                                      </p:cBhvr>
                                    </p:animEffect>
                                  </p:childTnLst>
                                </p:cTn>
                              </p:par>
                            </p:childTnLst>
                          </p:cTn>
                        </p:par>
                        <p:par>
                          <p:cTn id="29" fill="hold">
                            <p:stCondLst>
                              <p:cond delay="1000"/>
                            </p:stCondLst>
                            <p:childTnLst>
                              <p:par>
                                <p:cTn id="30" presetID="12" presetClass="entr" presetSubtype="8"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p:tgtEl>
                                          <p:spTgt spid="72"/>
                                        </p:tgtEl>
                                        <p:attrNameLst>
                                          <p:attrName>ppt_x</p:attrName>
                                        </p:attrNameLst>
                                      </p:cBhvr>
                                      <p:tavLst>
                                        <p:tav tm="0">
                                          <p:val>
                                            <p:strVal val="#ppt_x-#ppt_w*1.125000"/>
                                          </p:val>
                                        </p:tav>
                                        <p:tav tm="100000">
                                          <p:val>
                                            <p:strVal val="#ppt_x"/>
                                          </p:val>
                                        </p:tav>
                                      </p:tavLst>
                                    </p:anim>
                                    <p:animEffect transition="in" filter="wipe(right)">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childTnLst>
                          </p:cTn>
                        </p:par>
                        <p:par>
                          <p:cTn id="38" fill="hold">
                            <p:stCondLst>
                              <p:cond delay="0"/>
                            </p:stCondLst>
                            <p:childTnLst>
                              <p:par>
                                <p:cTn id="39" presetID="18" presetClass="entr" presetSubtype="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strips(downRight)">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0" grpId="0" animBg="1"/>
      <p:bldP spid="72" grpId="0"/>
      <p:bldP spid="37" grpId="0" animBg="1"/>
      <p:bldP spid="44" grpId="0"/>
      <p:bldP spid="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538" name="Rectangle 50"/>
          <p:cNvSpPr>
            <a:spLocks noChangeArrowheads="1"/>
          </p:cNvSpPr>
          <p:nvPr/>
        </p:nvSpPr>
        <p:spPr bwMode="auto">
          <a:xfrm>
            <a:off x="896144" y="1447846"/>
            <a:ext cx="291797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zh-CN" sz="2400" i="1" dirty="0">
                <a:solidFill>
                  <a:schemeClr val="tx2"/>
                </a:solidFill>
                <a:latin typeface="Times New Roman" panose="02020603050405020304" pitchFamily="18" charset="0"/>
                <a:ea typeface="黑体" panose="02010609060101010101" pitchFamily="49" charset="-122"/>
              </a:rPr>
              <a:t>JK </a:t>
            </a:r>
            <a:r>
              <a:rPr lang="zh-CN" altLang="en-US" sz="2400" dirty="0">
                <a:solidFill>
                  <a:schemeClr val="tx2"/>
                </a:solidFill>
                <a:latin typeface="楷体_GB2312" pitchFamily="49" charset="-122"/>
                <a:ea typeface="楷体_GB2312" pitchFamily="49" charset="-122"/>
              </a:rPr>
              <a:t>触发器的功能表</a:t>
            </a:r>
            <a:r>
              <a:rPr lang="zh-CN" altLang="en-US" sz="2400" dirty="0">
                <a:solidFill>
                  <a:schemeClr val="tx2"/>
                </a:solidFill>
                <a:latin typeface="黑体" panose="02010609060101010101" pitchFamily="49" charset="-122"/>
                <a:ea typeface="黑体" panose="02010609060101010101" pitchFamily="49" charset="-122"/>
              </a:rPr>
              <a:t> </a:t>
            </a:r>
            <a:endParaRPr kumimoji="1" lang="zh-CN" altLang="en-US" sz="2400" b="0" dirty="0">
              <a:solidFill>
                <a:schemeClr val="tx2"/>
              </a:solidFill>
              <a:latin typeface="Times New Roman" panose="02020603050405020304" pitchFamily="18" charset="0"/>
            </a:endParaRPr>
          </a:p>
        </p:txBody>
      </p:sp>
      <p:grpSp>
        <p:nvGrpSpPr>
          <p:cNvPr id="575539" name="Group 51"/>
          <p:cNvGrpSpPr>
            <a:grpSpLocks/>
          </p:cNvGrpSpPr>
          <p:nvPr/>
        </p:nvGrpSpPr>
        <p:grpSpPr bwMode="auto">
          <a:xfrm>
            <a:off x="2224093" y="5524500"/>
            <a:ext cx="434975" cy="835025"/>
            <a:chOff x="5006" y="3492"/>
            <a:chExt cx="274" cy="453"/>
          </a:xfrm>
        </p:grpSpPr>
        <p:sp>
          <p:nvSpPr>
            <p:cNvPr id="575543" name="AutoShape 55"/>
            <p:cNvSpPr>
              <a:spLocks noChangeAspect="1" noChangeArrowheads="1" noTextEdit="1"/>
            </p:cNvSpPr>
            <p:nvPr/>
          </p:nvSpPr>
          <p:spPr bwMode="auto">
            <a:xfrm>
              <a:off x="5006" y="3492"/>
              <a:ext cx="274" cy="45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44" name="Rectangle 56"/>
            <p:cNvSpPr>
              <a:spLocks noChangeArrowheads="1"/>
            </p:cNvSpPr>
            <p:nvPr/>
          </p:nvSpPr>
          <p:spPr bwMode="auto">
            <a:xfrm>
              <a:off x="5035" y="3735"/>
              <a:ext cx="1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ˎ̥"/>
                  <a:cs typeface="ˎ̥"/>
                </a:rPr>
                <a:t>0</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45" name="Rectangle 57"/>
            <p:cNvSpPr>
              <a:spLocks noChangeArrowheads="1"/>
            </p:cNvSpPr>
            <p:nvPr/>
          </p:nvSpPr>
          <p:spPr bwMode="auto">
            <a:xfrm>
              <a:off x="5042" y="3519"/>
              <a:ext cx="1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ˎ̥"/>
                  <a:cs typeface="ˎ̥"/>
                </a:rPr>
                <a:t>1</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46" name="Rectangle 58"/>
            <p:cNvSpPr>
              <a:spLocks noChangeArrowheads="1"/>
            </p:cNvSpPr>
            <p:nvPr/>
          </p:nvSpPr>
          <p:spPr bwMode="auto">
            <a:xfrm>
              <a:off x="5133" y="3755"/>
              <a:ext cx="1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0">
                  <a:solidFill>
                    <a:srgbClr val="000000"/>
                  </a:solidFill>
                  <a:latin typeface="Symbol" panose="05050102010706020507" pitchFamily="18" charset="2"/>
                  <a:ea typeface="ˎ̥"/>
                  <a:cs typeface="ˎ̥"/>
                </a:rPr>
                <a:t>þ</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47" name="Rectangle 59"/>
            <p:cNvSpPr>
              <a:spLocks noChangeArrowheads="1"/>
            </p:cNvSpPr>
            <p:nvPr/>
          </p:nvSpPr>
          <p:spPr bwMode="auto">
            <a:xfrm>
              <a:off x="5133" y="3633"/>
              <a:ext cx="11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0">
                  <a:solidFill>
                    <a:srgbClr val="000000"/>
                  </a:solidFill>
                  <a:latin typeface="Symbol" panose="05050102010706020507" pitchFamily="18" charset="2"/>
                  <a:ea typeface="ˎ̥"/>
                  <a:cs typeface="ˎ̥"/>
                </a:rPr>
                <a:t>ý</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48" name="Rectangle 60"/>
            <p:cNvSpPr>
              <a:spLocks noChangeArrowheads="1"/>
            </p:cNvSpPr>
            <p:nvPr/>
          </p:nvSpPr>
          <p:spPr bwMode="auto">
            <a:xfrm>
              <a:off x="5133" y="3510"/>
              <a:ext cx="11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0">
                  <a:solidFill>
                    <a:srgbClr val="000000"/>
                  </a:solidFill>
                  <a:latin typeface="Symbol" panose="05050102010706020507" pitchFamily="18" charset="2"/>
                  <a:ea typeface="ˎ̥"/>
                  <a:cs typeface="ˎ̥"/>
                </a:rPr>
                <a:t>ü</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grpSp>
      <p:grpSp>
        <p:nvGrpSpPr>
          <p:cNvPr id="575576" name="Group 88"/>
          <p:cNvGrpSpPr>
            <a:grpSpLocks/>
          </p:cNvGrpSpPr>
          <p:nvPr/>
        </p:nvGrpSpPr>
        <p:grpSpPr bwMode="auto">
          <a:xfrm>
            <a:off x="2362200" y="4559300"/>
            <a:ext cx="514350" cy="862013"/>
            <a:chOff x="2924" y="3137"/>
            <a:chExt cx="324" cy="543"/>
          </a:xfrm>
        </p:grpSpPr>
        <p:sp>
          <p:nvSpPr>
            <p:cNvPr id="575577" name="AutoShape 89"/>
            <p:cNvSpPr>
              <a:spLocks noChangeAspect="1" noChangeArrowheads="1" noTextEdit="1"/>
            </p:cNvSpPr>
            <p:nvPr/>
          </p:nvSpPr>
          <p:spPr bwMode="auto">
            <a:xfrm>
              <a:off x="2926" y="3164"/>
              <a:ext cx="242" cy="45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78" name="Rectangle 90"/>
            <p:cNvSpPr>
              <a:spLocks noChangeArrowheads="1"/>
            </p:cNvSpPr>
            <p:nvPr/>
          </p:nvSpPr>
          <p:spPr bwMode="auto">
            <a:xfrm>
              <a:off x="3132" y="329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000000"/>
                  </a:solidFill>
                  <a:latin typeface="Times New Roman" panose="02020603050405020304" pitchFamily="18" charset="0"/>
                  <a:ea typeface="ˎ̥"/>
                  <a:cs typeface="ˎ̥"/>
                </a:rPr>
                <a:t>1</a:t>
              </a:r>
              <a:r>
                <a:rPr lang="en-US" altLang="zh-CN" sz="2000" b="0" dirty="0">
                  <a:latin typeface="Arial" panose="020B0604020202020204" pitchFamily="34" charset="0"/>
                </a:rPr>
                <a:t> </a:t>
              </a:r>
              <a:endParaRPr kumimoji="1" lang="en-US" altLang="zh-CN" sz="2400" b="0" dirty="0">
                <a:latin typeface="Times New Roman" panose="02020603050405020304" pitchFamily="18" charset="0"/>
              </a:endParaRPr>
            </a:p>
          </p:txBody>
        </p:sp>
        <p:sp>
          <p:nvSpPr>
            <p:cNvPr id="575579" name="Rectangle 91"/>
            <p:cNvSpPr>
              <a:spLocks noChangeArrowheads="1"/>
            </p:cNvSpPr>
            <p:nvPr/>
          </p:nvSpPr>
          <p:spPr bwMode="auto">
            <a:xfrm>
              <a:off x="2936" y="348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ˎ̥"/>
                  <a:cs typeface="ˎ̥"/>
                </a:rPr>
                <a:t>1</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80" name="Rectangle 92"/>
            <p:cNvSpPr>
              <a:spLocks noChangeArrowheads="1"/>
            </p:cNvSpPr>
            <p:nvPr/>
          </p:nvSpPr>
          <p:spPr bwMode="auto">
            <a:xfrm>
              <a:off x="2924" y="313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ˎ̥"/>
                  <a:cs typeface="ˎ̥"/>
                </a:rPr>
                <a:t>1</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81" name="AutoShape 93"/>
            <p:cNvSpPr>
              <a:spLocks/>
            </p:cNvSpPr>
            <p:nvPr/>
          </p:nvSpPr>
          <p:spPr bwMode="auto">
            <a:xfrm>
              <a:off x="3026" y="3246"/>
              <a:ext cx="56" cy="338"/>
            </a:xfrm>
            <a:prstGeom prst="rightBrace">
              <a:avLst>
                <a:gd name="adj1" fmla="val 5029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5582" name="Group 94"/>
          <p:cNvGrpSpPr>
            <a:grpSpLocks/>
          </p:cNvGrpSpPr>
          <p:nvPr/>
        </p:nvGrpSpPr>
        <p:grpSpPr bwMode="auto">
          <a:xfrm>
            <a:off x="2266955" y="2646363"/>
            <a:ext cx="261938" cy="889000"/>
            <a:chOff x="2945" y="1667"/>
            <a:chExt cx="165" cy="560"/>
          </a:xfrm>
        </p:grpSpPr>
        <p:sp>
          <p:nvSpPr>
            <p:cNvPr id="575585" name="Rectangle 97"/>
            <p:cNvSpPr>
              <a:spLocks noChangeArrowheads="1"/>
            </p:cNvSpPr>
            <p:nvPr/>
          </p:nvSpPr>
          <p:spPr bwMode="auto">
            <a:xfrm>
              <a:off x="2966" y="201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200">
                  <a:solidFill>
                    <a:srgbClr val="000000"/>
                  </a:solidFill>
                  <a:latin typeface="Times New Roman" panose="02020603050405020304" pitchFamily="18" charset="0"/>
                </a:rPr>
                <a:t>1</a:t>
              </a:r>
              <a:endParaRPr kumimoji="1" lang="en-US" altLang="zh-CN" sz="2400">
                <a:solidFill>
                  <a:srgbClr val="000099"/>
                </a:solidFill>
                <a:latin typeface="Times New Roman" panose="02020603050405020304" pitchFamily="18" charset="0"/>
              </a:endParaRPr>
            </a:p>
          </p:txBody>
        </p:sp>
        <p:sp>
          <p:nvSpPr>
            <p:cNvPr id="575586" name="Rectangle 98"/>
            <p:cNvSpPr>
              <a:spLocks noChangeArrowheads="1"/>
            </p:cNvSpPr>
            <p:nvPr/>
          </p:nvSpPr>
          <p:spPr bwMode="auto">
            <a:xfrm>
              <a:off x="2945" y="166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200">
                  <a:solidFill>
                    <a:srgbClr val="000000"/>
                  </a:solidFill>
                  <a:latin typeface="Times New Roman" panose="02020603050405020304" pitchFamily="18" charset="0"/>
                </a:rPr>
                <a:t>0</a:t>
              </a:r>
              <a:endParaRPr kumimoji="1" lang="en-US" altLang="zh-CN" sz="2400">
                <a:solidFill>
                  <a:srgbClr val="000099"/>
                </a:solidFill>
                <a:latin typeface="Times New Roman" panose="02020603050405020304" pitchFamily="18" charset="0"/>
              </a:endParaRPr>
            </a:p>
          </p:txBody>
        </p:sp>
        <p:sp>
          <p:nvSpPr>
            <p:cNvPr id="575587" name="AutoShape 99"/>
            <p:cNvSpPr>
              <a:spLocks/>
            </p:cNvSpPr>
            <p:nvPr/>
          </p:nvSpPr>
          <p:spPr bwMode="auto">
            <a:xfrm>
              <a:off x="3054" y="1765"/>
              <a:ext cx="56" cy="375"/>
            </a:xfrm>
            <a:prstGeom prst="rightBrace">
              <a:avLst>
                <a:gd name="adj1" fmla="val 558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5588" name="Group 100"/>
          <p:cNvGrpSpPr>
            <a:grpSpLocks/>
          </p:cNvGrpSpPr>
          <p:nvPr/>
        </p:nvGrpSpPr>
        <p:grpSpPr bwMode="auto">
          <a:xfrm>
            <a:off x="2346325" y="3584575"/>
            <a:ext cx="514350" cy="862013"/>
            <a:chOff x="2924" y="3137"/>
            <a:chExt cx="324" cy="543"/>
          </a:xfrm>
        </p:grpSpPr>
        <p:sp>
          <p:nvSpPr>
            <p:cNvPr id="575589" name="AutoShape 101"/>
            <p:cNvSpPr>
              <a:spLocks noChangeAspect="1" noChangeArrowheads="1" noTextEdit="1"/>
            </p:cNvSpPr>
            <p:nvPr/>
          </p:nvSpPr>
          <p:spPr bwMode="auto">
            <a:xfrm>
              <a:off x="2926" y="3164"/>
              <a:ext cx="242" cy="45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90" name="Rectangle 102"/>
            <p:cNvSpPr>
              <a:spLocks noChangeArrowheads="1"/>
            </p:cNvSpPr>
            <p:nvPr/>
          </p:nvSpPr>
          <p:spPr bwMode="auto">
            <a:xfrm>
              <a:off x="3132" y="329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smtClean="0">
                  <a:solidFill>
                    <a:srgbClr val="000000"/>
                  </a:solidFill>
                  <a:latin typeface="Times New Roman" panose="02020603050405020304" pitchFamily="18" charset="0"/>
                  <a:ea typeface="ˎ̥"/>
                  <a:cs typeface="ˎ̥"/>
                </a:rPr>
                <a:t>0</a:t>
              </a:r>
              <a:r>
                <a:rPr lang="en-US" altLang="zh-CN" sz="2000" b="0" dirty="0" smtClean="0">
                  <a:latin typeface="Arial" panose="020B0604020202020204" pitchFamily="34" charset="0"/>
                </a:rPr>
                <a:t> </a:t>
              </a:r>
              <a:endParaRPr kumimoji="1" lang="en-US" altLang="zh-CN" sz="2400" b="0" dirty="0">
                <a:latin typeface="Times New Roman" panose="02020603050405020304" pitchFamily="18" charset="0"/>
              </a:endParaRPr>
            </a:p>
          </p:txBody>
        </p:sp>
        <p:sp>
          <p:nvSpPr>
            <p:cNvPr id="575591" name="Rectangle 103"/>
            <p:cNvSpPr>
              <a:spLocks noChangeArrowheads="1"/>
            </p:cNvSpPr>
            <p:nvPr/>
          </p:nvSpPr>
          <p:spPr bwMode="auto">
            <a:xfrm>
              <a:off x="2936" y="348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ˎ̥"/>
                  <a:cs typeface="ˎ̥"/>
                </a:rPr>
                <a:t>0</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92" name="Rectangle 104"/>
            <p:cNvSpPr>
              <a:spLocks noChangeArrowheads="1"/>
            </p:cNvSpPr>
            <p:nvPr/>
          </p:nvSpPr>
          <p:spPr bwMode="auto">
            <a:xfrm>
              <a:off x="2924" y="313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ˎ̥"/>
                  <a:cs typeface="ˎ̥"/>
                </a:rPr>
                <a:t>0</a:t>
              </a:r>
              <a:r>
                <a:rPr lang="en-US" altLang="zh-CN" sz="2000" b="0">
                  <a:latin typeface="Arial" panose="020B0604020202020204" pitchFamily="34" charset="0"/>
                </a:rPr>
                <a:t> </a:t>
              </a:r>
              <a:endParaRPr kumimoji="1" lang="en-US" altLang="zh-CN" sz="2400" b="0">
                <a:latin typeface="Times New Roman" panose="02020603050405020304" pitchFamily="18" charset="0"/>
              </a:endParaRPr>
            </a:p>
          </p:txBody>
        </p:sp>
        <p:sp>
          <p:nvSpPr>
            <p:cNvPr id="575593" name="AutoShape 105"/>
            <p:cNvSpPr>
              <a:spLocks/>
            </p:cNvSpPr>
            <p:nvPr/>
          </p:nvSpPr>
          <p:spPr bwMode="auto">
            <a:xfrm>
              <a:off x="3026" y="3246"/>
              <a:ext cx="56" cy="338"/>
            </a:xfrm>
            <a:prstGeom prst="rightBrace">
              <a:avLst>
                <a:gd name="adj1" fmla="val 5029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75596" name="Object 108"/>
          <p:cNvGraphicFramePr>
            <a:graphicFrameLocks noGrp="1" noChangeAspect="1"/>
          </p:cNvGraphicFramePr>
          <p:nvPr>
            <p:ph/>
            <p:extLst>
              <p:ext uri="{D42A27DB-BD31-4B8C-83A1-F6EECF244321}">
                <p14:modId xmlns:p14="http://schemas.microsoft.com/office/powerpoint/2010/main" val="3573782223"/>
              </p:ext>
            </p:extLst>
          </p:nvPr>
        </p:nvGraphicFramePr>
        <p:xfrm>
          <a:off x="5462588" y="2257425"/>
          <a:ext cx="2914650" cy="3022600"/>
        </p:xfrm>
        <a:graphic>
          <a:graphicData uri="http://schemas.openxmlformats.org/presentationml/2006/ole">
            <mc:AlternateContent xmlns:mc="http://schemas.openxmlformats.org/markup-compatibility/2006">
              <mc:Choice xmlns:v="urn:schemas-microsoft-com:vml" Requires="v">
                <p:oleObj spid="_x0000_s676893" name="Picture" r:id="rId3" imgW="1809720" imgH="1876320" progId="Word.Picture.8">
                  <p:embed/>
                </p:oleObj>
              </mc:Choice>
              <mc:Fallback>
                <p:oleObj name="Picture" r:id="rId3" imgW="1809720" imgH="1876320" progId="Word.Picture.8">
                  <p:embed/>
                  <p:pic>
                    <p:nvPicPr>
                      <p:cNvPr id="0" name=""/>
                      <p:cNvPicPr>
                        <a:picLocks noGrp="1" noChangeAspect="1" noChangeArrowheads="1"/>
                      </p:cNvPicPr>
                      <p:nvPr/>
                    </p:nvPicPr>
                    <p:blipFill>
                      <a:blip r:embed="rId4"/>
                      <a:srcRect/>
                      <a:stretch>
                        <a:fillRect/>
                      </a:stretch>
                    </p:blipFill>
                    <p:spPr bwMode="auto">
                      <a:xfrm>
                        <a:off x="5462588" y="2257425"/>
                        <a:ext cx="2914650" cy="3022600"/>
                      </a:xfrm>
                      <a:prstGeom prst="rect">
                        <a:avLst/>
                      </a:prstGeom>
                      <a:noFill/>
                      <a:ln>
                        <a:noFill/>
                      </a:ln>
                      <a:effectLst/>
                    </p:spPr>
                  </p:pic>
                </p:oleObj>
              </mc:Fallback>
            </mc:AlternateContent>
          </a:graphicData>
        </a:graphic>
      </p:graphicFrame>
      <p:sp>
        <p:nvSpPr>
          <p:cNvPr id="575598" name="Rectangle 110">
            <a:hlinkClick r:id="rId5" action="ppaction://hlinkfile"/>
          </p:cNvPr>
          <p:cNvSpPr>
            <a:spLocks noChangeArrowheads="1"/>
          </p:cNvSpPr>
          <p:nvPr/>
        </p:nvSpPr>
        <p:spPr bwMode="auto">
          <a:xfrm>
            <a:off x="5907088" y="1495425"/>
            <a:ext cx="1625600" cy="538163"/>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37" name="Rectangle 29"/>
          <p:cNvSpPr>
            <a:spLocks noChangeArrowheads="1"/>
          </p:cNvSpPr>
          <p:nvPr/>
        </p:nvSpPr>
        <p:spPr bwMode="auto">
          <a:xfrm>
            <a:off x="34506" y="566739"/>
            <a:ext cx="410410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5.4.4 </a:t>
            </a:r>
            <a:r>
              <a:rPr kumimoji="1" lang="zh-CN" altLang="en-US" sz="2400" dirty="0" smtClean="0">
                <a:solidFill>
                  <a:srgbClr val="CC0000"/>
                </a:solidFill>
                <a:ea typeface="楷体_GB2312" pitchFamily="49" charset="-122"/>
              </a:rPr>
              <a:t>其他电路结构的触发器</a:t>
            </a:r>
            <a:endParaRPr kumimoji="1" lang="zh-CN" altLang="en-US" sz="2400" dirty="0">
              <a:solidFill>
                <a:srgbClr val="CC0000"/>
              </a:solidFill>
              <a:latin typeface="楷体_GB2312" pitchFamily="49" charset="-122"/>
              <a:ea typeface="楷体_GB2312" pitchFamily="49" charset="-122"/>
            </a:endParaRPr>
          </a:p>
        </p:txBody>
      </p:sp>
      <p:sp>
        <p:nvSpPr>
          <p:cNvPr id="38" name="Rectangle 4"/>
          <p:cNvSpPr>
            <a:spLocks noChangeArrowheads="1"/>
          </p:cNvSpPr>
          <p:nvPr/>
        </p:nvSpPr>
        <p:spPr bwMode="auto">
          <a:xfrm>
            <a:off x="34506" y="47627"/>
            <a:ext cx="545189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5.4 </a:t>
            </a:r>
            <a:r>
              <a:rPr kumimoji="1" lang="zh-CN" altLang="en-US" sz="2800" dirty="0" smtClean="0">
                <a:solidFill>
                  <a:schemeClr val="accent2"/>
                </a:solidFill>
                <a:ea typeface="楷体_GB2312" pitchFamily="49" charset="-122"/>
              </a:rPr>
              <a:t>触发器</a:t>
            </a:r>
            <a:r>
              <a:rPr kumimoji="1" lang="zh-CN" altLang="en-US" sz="2800" dirty="0">
                <a:solidFill>
                  <a:schemeClr val="accent2"/>
                </a:solidFill>
                <a:ea typeface="楷体_GB2312" pitchFamily="49" charset="-122"/>
              </a:rPr>
              <a:t>的电路结构和工作原理</a:t>
            </a:r>
            <a:endParaRPr kumimoji="1" lang="zh-CN" altLang="en-US" sz="2800" dirty="0">
              <a:solidFill>
                <a:schemeClr val="accent2"/>
              </a:solidFill>
              <a:latin typeface="楷体_GB2312" pitchFamily="49" charset="-122"/>
              <a:ea typeface="楷体_GB2312" pitchFamily="49" charset="-122"/>
            </a:endParaRPr>
          </a:p>
        </p:txBody>
      </p:sp>
      <p:sp>
        <p:nvSpPr>
          <p:cNvPr id="39" name="Rectangle 6"/>
          <p:cNvSpPr>
            <a:spLocks noChangeArrowheads="1"/>
          </p:cNvSpPr>
          <p:nvPr/>
        </p:nvSpPr>
        <p:spPr bwMode="auto">
          <a:xfrm>
            <a:off x="4104857" y="533402"/>
            <a:ext cx="4083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2.</a:t>
            </a:r>
            <a:r>
              <a:rPr lang="zh-CN" altLang="en-US" sz="2400" dirty="0" smtClean="0">
                <a:latin typeface="仿宋" panose="02010609060101010101" pitchFamily="49" charset="-122"/>
                <a:ea typeface="仿宋" panose="02010609060101010101" pitchFamily="49" charset="-122"/>
              </a:rPr>
              <a:t>利用传输延迟的</a:t>
            </a:r>
            <a:r>
              <a:rPr lang="en-US" altLang="zh-CN" sz="2400" i="1" dirty="0" smtClean="0">
                <a:latin typeface="仿宋" panose="02010609060101010101" pitchFamily="49" charset="-122"/>
                <a:ea typeface="仿宋" panose="02010609060101010101" pitchFamily="49" charset="-122"/>
              </a:rPr>
              <a:t>JK</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1599273758"/>
              </p:ext>
            </p:extLst>
          </p:nvPr>
        </p:nvGraphicFramePr>
        <p:xfrm>
          <a:off x="5107974" y="5495599"/>
          <a:ext cx="3881437" cy="623888"/>
        </p:xfrm>
        <a:graphic>
          <a:graphicData uri="http://schemas.openxmlformats.org/presentationml/2006/ole">
            <mc:AlternateContent xmlns:mc="http://schemas.openxmlformats.org/markup-compatibility/2006">
              <mc:Choice xmlns:v="urn:schemas-microsoft-com:vml" Requires="v">
                <p:oleObj spid="_x0000_s676894" name="Equation" r:id="rId6" imgW="1587240" imgH="253800" progId="Equation.DSMT4">
                  <p:embed/>
                </p:oleObj>
              </mc:Choice>
              <mc:Fallback>
                <p:oleObj name="Equation" r:id="rId6" imgW="1587240" imgH="253800" progId="Equation.DSMT4">
                  <p:embed/>
                  <p:pic>
                    <p:nvPicPr>
                      <p:cNvPr id="0" name=""/>
                      <p:cNvPicPr/>
                      <p:nvPr/>
                    </p:nvPicPr>
                    <p:blipFill>
                      <a:blip r:embed="rId7"/>
                      <a:stretch>
                        <a:fillRect/>
                      </a:stretch>
                    </p:blipFill>
                    <p:spPr>
                      <a:xfrm>
                        <a:off x="5107974" y="5495599"/>
                        <a:ext cx="3881437" cy="623888"/>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642321295"/>
              </p:ext>
            </p:extLst>
          </p:nvPr>
        </p:nvGraphicFramePr>
        <p:xfrm>
          <a:off x="2565400" y="2773449"/>
          <a:ext cx="496888" cy="561975"/>
        </p:xfrm>
        <a:graphic>
          <a:graphicData uri="http://schemas.openxmlformats.org/presentationml/2006/ole">
            <mc:AlternateContent xmlns:mc="http://schemas.openxmlformats.org/markup-compatibility/2006">
              <mc:Choice xmlns:v="urn:schemas-microsoft-com:vml" Requires="v">
                <p:oleObj spid="_x0000_s676895" name="Equation" r:id="rId8" imgW="203040" imgH="228600" progId="Equation.DSMT4">
                  <p:embed/>
                </p:oleObj>
              </mc:Choice>
              <mc:Fallback>
                <p:oleObj name="Equation" r:id="rId8" imgW="203040" imgH="228600" progId="Equation.DSMT4">
                  <p:embed/>
                  <p:pic>
                    <p:nvPicPr>
                      <p:cNvPr id="0" name=""/>
                      <p:cNvPicPr/>
                      <p:nvPr/>
                    </p:nvPicPr>
                    <p:blipFill>
                      <a:blip r:embed="rId9"/>
                      <a:stretch>
                        <a:fillRect/>
                      </a:stretch>
                    </p:blipFill>
                    <p:spPr>
                      <a:xfrm>
                        <a:off x="2565400" y="2773449"/>
                        <a:ext cx="496888" cy="561975"/>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977384005"/>
              </p:ext>
            </p:extLst>
          </p:nvPr>
        </p:nvGraphicFramePr>
        <p:xfrm>
          <a:off x="2535238" y="5622925"/>
          <a:ext cx="558800" cy="623888"/>
        </p:xfrm>
        <a:graphic>
          <a:graphicData uri="http://schemas.openxmlformats.org/presentationml/2006/ole">
            <mc:AlternateContent xmlns:mc="http://schemas.openxmlformats.org/markup-compatibility/2006">
              <mc:Choice xmlns:v="urn:schemas-microsoft-com:vml" Requires="v">
                <p:oleObj spid="_x0000_s676896" name="Equation" r:id="rId10" imgW="228600" imgH="253800" progId="Equation.DSMT4">
                  <p:embed/>
                </p:oleObj>
              </mc:Choice>
              <mc:Fallback>
                <p:oleObj name="Equation" r:id="rId10" imgW="228600" imgH="253800" progId="Equation.DSMT4">
                  <p:embed/>
                  <p:pic>
                    <p:nvPicPr>
                      <p:cNvPr id="0" name=""/>
                      <p:cNvPicPr/>
                      <p:nvPr/>
                    </p:nvPicPr>
                    <p:blipFill>
                      <a:blip r:embed="rId11"/>
                      <a:stretch>
                        <a:fillRect/>
                      </a:stretch>
                    </p:blipFill>
                    <p:spPr>
                      <a:xfrm>
                        <a:off x="2535238" y="5622925"/>
                        <a:ext cx="558800" cy="623888"/>
                      </a:xfrm>
                      <a:prstGeom prst="rect">
                        <a:avLst/>
                      </a:prstGeom>
                    </p:spPr>
                  </p:pic>
                </p:oleObj>
              </mc:Fallback>
            </mc:AlternateContent>
          </a:graphicData>
        </a:graphic>
      </p:graphicFrame>
      <p:graphicFrame>
        <p:nvGraphicFramePr>
          <p:cNvPr id="43" name="Group 111"/>
          <p:cNvGraphicFramePr>
            <a:graphicFrameLocks noGrp="1"/>
          </p:cNvGraphicFramePr>
          <p:nvPr>
            <p:extLst>
              <p:ext uri="{D42A27DB-BD31-4B8C-83A1-F6EECF244321}">
                <p14:modId xmlns:p14="http://schemas.microsoft.com/office/powerpoint/2010/main" val="2935448529"/>
              </p:ext>
            </p:extLst>
          </p:nvPr>
        </p:nvGraphicFramePr>
        <p:xfrm>
          <a:off x="258763" y="1985963"/>
          <a:ext cx="4184650" cy="4343400"/>
        </p:xfrm>
        <a:graphic>
          <a:graphicData uri="http://schemas.openxmlformats.org/drawingml/2006/table">
            <a:tbl>
              <a:tblPr/>
              <a:tblGrid>
                <a:gridCol w="660400"/>
                <a:gridCol w="655637"/>
                <a:gridCol w="660400"/>
                <a:gridCol w="895350"/>
                <a:gridCol w="1312863"/>
              </a:tblGrid>
              <a:tr h="344488">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J</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 </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K</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 </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400" b="0" i="1" u="none" strike="noStrike" cap="none" normalizeH="0" baseline="0" dirty="0" err="1" smtClean="0">
                          <a:ln>
                            <a:noFill/>
                          </a:ln>
                          <a:solidFill>
                            <a:schemeClr val="tx1"/>
                          </a:solidFill>
                          <a:effectLst/>
                          <a:latin typeface="Times New Roman" panose="02020603050405020304" pitchFamily="18" charset="0"/>
                          <a:ea typeface="ˎ̥"/>
                          <a:cs typeface="Times New Roman" panose="02020603050405020304" pitchFamily="18" charset="0"/>
                        </a:rPr>
                        <a:t>Q</a:t>
                      </a:r>
                      <a:r>
                        <a:rPr kumimoji="0" lang="en-US" altLang="zh-CN" sz="2400" b="0" i="0" u="none" strike="noStrike" cap="none" normalizeH="0" baseline="30000" dirty="0" err="1" smtClean="0">
                          <a:ln>
                            <a:noFill/>
                          </a:ln>
                          <a:solidFill>
                            <a:schemeClr val="tx1"/>
                          </a:solidFill>
                          <a:effectLst/>
                          <a:latin typeface="Times New Roman" panose="02020603050405020304" pitchFamily="18" charset="0"/>
                          <a:ea typeface="ˎ̥"/>
                          <a:cs typeface="Times New Roman" panose="02020603050405020304" pitchFamily="18" charset="0"/>
                        </a:rPr>
                        <a:t>n</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 </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Q</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ˎ̥"/>
                          <a:cs typeface="Times New Roman" panose="02020603050405020304" pitchFamily="18" charset="0"/>
                        </a:rPr>
                        <a:t>n+1</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rPr>
                        <a:t> </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ˎ̥"/>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     </a:t>
                      </a:r>
                      <a:r>
                        <a:rPr kumimoji="0" lang="zh-CN" altLang="en-US" sz="20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说  明</a:t>
                      </a:r>
                      <a:r>
                        <a:rPr kumimoji="0" lang="zh-CN" altLang="en-US" sz="3500" b="0" i="0" u="none" strike="noStrike" cap="none" normalizeH="0" baseline="0" dirty="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zh-CN" altLang="en-US" sz="26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5188">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zh-CN" altLang="en-US"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状态不变</a:t>
                      </a:r>
                      <a:r>
                        <a:rPr kumimoji="0" lang="zh-CN" altLang="en-US" sz="3500" b="0" i="0" u="none" strike="noStrike" cap="none" normalizeH="0" baseline="0" smtClean="0">
                          <a:ln>
                            <a:noFill/>
                          </a:ln>
                          <a:solidFill>
                            <a:schemeClr val="tx1"/>
                          </a:solidFill>
                          <a:effectLst/>
                          <a:latin typeface="Arial" panose="020B0604020202020204" pitchFamily="34" charset="0"/>
                          <a:ea typeface="楷体_GB2312" pitchFamily="49" charset="-122"/>
                        </a:rPr>
                        <a:t> </a:t>
                      </a:r>
                      <a:endParaRPr kumimoji="0" lang="zh-CN" altLang="en-US"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r>
              <a:tr h="730250">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dirty="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dirty="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3500" b="0" i="0" u="none" strike="noStrike" cap="none" normalizeH="0" baseline="0" dirty="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   </a:t>
                      </a:r>
                      <a:r>
                        <a:rPr kumimoji="0" lang="zh-CN" altLang="en-US"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置    </a:t>
                      </a: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r>
              <a:tr h="728663">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   </a:t>
                      </a:r>
                      <a:r>
                        <a:rPr kumimoji="0" lang="zh-CN" altLang="en-US"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置   </a:t>
                      </a: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2000" b="0" i="1"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r>
              <a:tr h="695325">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0</a:t>
                      </a:r>
                      <a:r>
                        <a:rPr kumimoji="0" lang="en-US" altLang="zh-CN" sz="20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5130800"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rPr>
                        <a:t>1</a:t>
                      </a:r>
                      <a:r>
                        <a:rPr kumimoji="0" lang="en-US" altLang="zh-CN" sz="3500" b="0" i="0" u="none" strike="noStrike" cap="none" normalizeH="0" baseline="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en-US" altLang="zh-CN" sz="2600" b="1" i="0" u="none" strike="noStrike" cap="none" normalizeH="0" baseline="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tab pos="5130800" algn="r"/>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5130800"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   </a:t>
                      </a:r>
                      <a:r>
                        <a:rPr kumimoji="0" lang="zh-CN" altLang="en-US" sz="2000" b="0"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rPr>
                        <a:t>翻  转</a:t>
                      </a:r>
                      <a:r>
                        <a:rPr kumimoji="0" lang="zh-CN" altLang="en-US" sz="3500" b="0" i="0" u="none" strike="noStrike" cap="none" normalizeH="0" baseline="0" dirty="0" smtClean="0">
                          <a:ln>
                            <a:noFill/>
                          </a:ln>
                          <a:solidFill>
                            <a:schemeClr val="tx1"/>
                          </a:solidFill>
                          <a:effectLst/>
                          <a:latin typeface="Arial" panose="020B0604020202020204" pitchFamily="34" charset="0"/>
                          <a:ea typeface="ˎ̥"/>
                          <a:cs typeface="Times New Roman" panose="02020603050405020304" pitchFamily="18" charset="0"/>
                        </a:rPr>
                        <a:t> </a:t>
                      </a:r>
                      <a:endParaRPr kumimoji="0" lang="zh-CN" altLang="en-US" sz="2600" b="1" i="0" u="none" strike="noStrike" cap="none" normalizeH="0" baseline="0" dirty="0" smtClean="0">
                        <a:ln>
                          <a:noFill/>
                        </a:ln>
                        <a:solidFill>
                          <a:schemeClr val="tx1"/>
                        </a:solidFill>
                        <a:effectLst/>
                        <a:latin typeface="Arial Narrow" panose="020B0606020202030204" pitchFamily="34" charset="0"/>
                        <a:ea typeface="ˎ̥"/>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 name="椭圆 43"/>
          <p:cNvSpPr/>
          <p:nvPr/>
        </p:nvSpPr>
        <p:spPr bwMode="auto">
          <a:xfrm>
            <a:off x="6031304" y="4346576"/>
            <a:ext cx="385972" cy="255587"/>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p:txBody>
      </p:sp>
    </p:spTree>
    <p:extLst>
      <p:ext uri="{BB962C8B-B14F-4D97-AF65-F5344CB8AC3E}">
        <p14:creationId xmlns:p14="http://schemas.microsoft.com/office/powerpoint/2010/main" val="38415267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0"/>
                                        <p:tgtEl>
                                          <p:spTgt spid="44"/>
                                        </p:tgtEl>
                                      </p:cBhvr>
                                    </p:animEffect>
                                    <p:anim calcmode="lin" valueType="num">
                                      <p:cBhvr>
                                        <p:cTn id="8" dur="2000" fill="hold"/>
                                        <p:tgtEl>
                                          <p:spTgt spid="44"/>
                                        </p:tgtEl>
                                        <p:attrNameLst>
                                          <p:attrName>ppt_w</p:attrName>
                                        </p:attrNameLst>
                                      </p:cBhvr>
                                      <p:tavLst>
                                        <p:tav tm="0" fmla="#ppt_w*sin(2.5*pi*$)">
                                          <p:val>
                                            <p:fltVal val="0"/>
                                          </p:val>
                                        </p:tav>
                                        <p:tav tm="100000">
                                          <p:val>
                                            <p:fltVal val="1"/>
                                          </p:val>
                                        </p:tav>
                                      </p:tavLst>
                                    </p:anim>
                                    <p:anim calcmode="lin" valueType="num">
                                      <p:cBhvr>
                                        <p:cTn id="9" dur="20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1116013" y="2414588"/>
            <a:ext cx="2916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 action="ppaction://noaction"/>
              </a:rPr>
              <a:t>5.5.1  </a:t>
            </a:r>
            <a:r>
              <a:rPr lang="en-US" altLang="zh-CN" sz="3200" i="1">
                <a:solidFill>
                  <a:srgbClr val="000066"/>
                </a:solidFill>
                <a:latin typeface="Times New Roman" panose="02020603050405020304" pitchFamily="18" charset="0"/>
                <a:ea typeface="楷体_GB2312" pitchFamily="49" charset="-122"/>
                <a:hlinkClick r:id="" action="ppaction://noaction"/>
              </a:rPr>
              <a:t>D </a:t>
            </a:r>
            <a:r>
              <a:rPr lang="zh-CN" altLang="en-US" sz="3200">
                <a:solidFill>
                  <a:srgbClr val="000066"/>
                </a:solidFill>
                <a:latin typeface="Times New Roman" panose="02020603050405020304" pitchFamily="18" charset="0"/>
                <a:ea typeface="楷体_GB2312" pitchFamily="49" charset="-122"/>
                <a:hlinkClick r:id="" action="ppaction://noaction"/>
              </a:rPr>
              <a:t>触发器 </a:t>
            </a:r>
            <a:endParaRPr lang="zh-CN" altLang="en-US" sz="3200">
              <a:solidFill>
                <a:srgbClr val="000066"/>
              </a:solidFill>
              <a:latin typeface="Tahoma" panose="020B0604030504040204" pitchFamily="34" charset="0"/>
              <a:ea typeface="楷体_GB2312" pitchFamily="49" charset="-122"/>
            </a:endParaRPr>
          </a:p>
        </p:txBody>
      </p:sp>
      <p:sp>
        <p:nvSpPr>
          <p:cNvPr id="484357" name="Rectangle 5"/>
          <p:cNvSpPr>
            <a:spLocks noChangeArrowheads="1"/>
          </p:cNvSpPr>
          <p:nvPr/>
        </p:nvSpPr>
        <p:spPr bwMode="auto">
          <a:xfrm>
            <a:off x="1116013" y="1236663"/>
            <a:ext cx="48704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0" anchor="ctr">
            <a:spAutoFit/>
          </a:bodyPr>
          <a:lstStyle/>
          <a:p>
            <a:pPr algn="l"/>
            <a:r>
              <a:rPr lang="en-US" altLang="zh-CN" sz="3600">
                <a:solidFill>
                  <a:schemeClr val="accent2"/>
                </a:solidFill>
                <a:latin typeface="Times New Roman" panose="02020603050405020304" pitchFamily="18" charset="0"/>
                <a:ea typeface="楷体_GB2312" pitchFamily="49" charset="-122"/>
              </a:rPr>
              <a:t>5.5</a:t>
            </a:r>
            <a:r>
              <a:rPr lang="en-US" altLang="zh-CN" sz="3600">
                <a:solidFill>
                  <a:schemeClr val="accent2"/>
                </a:solidFill>
                <a:latin typeface="楷体_GB2312" pitchFamily="49" charset="-122"/>
                <a:ea typeface="楷体_GB2312" pitchFamily="49" charset="-122"/>
              </a:rPr>
              <a:t>  </a:t>
            </a:r>
            <a:r>
              <a:rPr lang="zh-CN" altLang="en-US" sz="3600">
                <a:solidFill>
                  <a:schemeClr val="accent2"/>
                </a:solidFill>
                <a:latin typeface="楷体_GB2312" pitchFamily="49" charset="-122"/>
                <a:ea typeface="楷体_GB2312" pitchFamily="49" charset="-122"/>
              </a:rPr>
              <a:t>触发器的逻辑功能</a:t>
            </a:r>
          </a:p>
        </p:txBody>
      </p:sp>
      <p:sp>
        <p:nvSpPr>
          <p:cNvPr id="484358" name="Rectangle 6"/>
          <p:cNvSpPr>
            <a:spLocks noChangeArrowheads="1"/>
          </p:cNvSpPr>
          <p:nvPr/>
        </p:nvSpPr>
        <p:spPr bwMode="auto">
          <a:xfrm>
            <a:off x="1116013" y="3067050"/>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 action="ppaction://noaction"/>
              </a:rPr>
              <a:t>5.5.2  </a:t>
            </a:r>
            <a:r>
              <a:rPr lang="en-US" altLang="zh-CN" sz="3200" i="1">
                <a:solidFill>
                  <a:srgbClr val="000066"/>
                </a:solidFill>
                <a:latin typeface="Times New Roman" panose="02020603050405020304" pitchFamily="18" charset="0"/>
                <a:ea typeface="楷体_GB2312" pitchFamily="49" charset="-122"/>
                <a:hlinkClick r:id="" action="ppaction://noaction"/>
              </a:rPr>
              <a:t>JK </a:t>
            </a:r>
            <a:r>
              <a:rPr lang="zh-CN" altLang="en-US" sz="3200">
                <a:solidFill>
                  <a:srgbClr val="000066"/>
                </a:solidFill>
                <a:latin typeface="Times New Roman" panose="02020603050405020304" pitchFamily="18" charset="0"/>
                <a:ea typeface="楷体_GB2312" pitchFamily="49" charset="-122"/>
                <a:hlinkClick r:id="" action="ppaction://noaction"/>
              </a:rPr>
              <a:t>触发器 </a:t>
            </a:r>
            <a:endParaRPr lang="zh-CN" altLang="en-US" sz="3200">
              <a:solidFill>
                <a:srgbClr val="000066"/>
              </a:solidFill>
              <a:latin typeface="Tahoma" panose="020B0604030504040204" pitchFamily="34" charset="0"/>
              <a:ea typeface="楷体_GB2312" pitchFamily="49" charset="-122"/>
            </a:endParaRPr>
          </a:p>
        </p:txBody>
      </p:sp>
      <p:sp>
        <p:nvSpPr>
          <p:cNvPr id="484359" name="Rectangle 7"/>
          <p:cNvSpPr>
            <a:spLocks noChangeArrowheads="1"/>
          </p:cNvSpPr>
          <p:nvPr/>
        </p:nvSpPr>
        <p:spPr bwMode="auto">
          <a:xfrm>
            <a:off x="1116013" y="4359275"/>
            <a:ext cx="3119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 action="ppaction://noaction"/>
              </a:rPr>
              <a:t>5.5.3  </a:t>
            </a:r>
            <a:r>
              <a:rPr lang="en-US" altLang="zh-CN" sz="3200" i="1">
                <a:solidFill>
                  <a:srgbClr val="000066"/>
                </a:solidFill>
                <a:latin typeface="Times New Roman" panose="02020603050405020304" pitchFamily="18" charset="0"/>
                <a:ea typeface="楷体_GB2312" pitchFamily="49" charset="-122"/>
                <a:hlinkClick r:id="" action="ppaction://noaction"/>
              </a:rPr>
              <a:t>SR</a:t>
            </a:r>
            <a:r>
              <a:rPr lang="en-US" altLang="zh-CN" sz="3200">
                <a:solidFill>
                  <a:srgbClr val="000066"/>
                </a:solidFill>
                <a:latin typeface="Times New Roman" panose="02020603050405020304" pitchFamily="18" charset="0"/>
                <a:ea typeface="楷体_GB2312" pitchFamily="49" charset="-122"/>
                <a:hlinkClick r:id="" action="ppaction://noaction"/>
              </a:rPr>
              <a:t> </a:t>
            </a:r>
            <a:r>
              <a:rPr lang="zh-CN" altLang="en-US" sz="3200">
                <a:solidFill>
                  <a:srgbClr val="000066"/>
                </a:solidFill>
                <a:latin typeface="Times New Roman" panose="02020603050405020304" pitchFamily="18" charset="0"/>
                <a:ea typeface="楷体_GB2312" pitchFamily="49" charset="-122"/>
                <a:hlinkClick r:id="" action="ppaction://noaction"/>
              </a:rPr>
              <a:t>触发器 </a:t>
            </a:r>
            <a:endParaRPr lang="zh-CN" altLang="en-US" sz="3200">
              <a:solidFill>
                <a:srgbClr val="000066"/>
              </a:solidFill>
              <a:latin typeface="Tahoma" panose="020B0604030504040204" pitchFamily="34" charset="0"/>
              <a:ea typeface="楷体_GB2312" pitchFamily="49" charset="-122"/>
            </a:endParaRPr>
          </a:p>
        </p:txBody>
      </p:sp>
      <p:sp>
        <p:nvSpPr>
          <p:cNvPr id="484360" name="Rectangle 8"/>
          <p:cNvSpPr>
            <a:spLocks noChangeArrowheads="1"/>
          </p:cNvSpPr>
          <p:nvPr/>
        </p:nvSpPr>
        <p:spPr bwMode="auto">
          <a:xfrm>
            <a:off x="1116013" y="5010150"/>
            <a:ext cx="4948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 action="ppaction://noaction"/>
              </a:rPr>
              <a:t>5.5.4  </a:t>
            </a:r>
            <a:r>
              <a:rPr lang="en-US" altLang="zh-CN" sz="3200" i="1">
                <a:solidFill>
                  <a:srgbClr val="000066"/>
                </a:solidFill>
                <a:latin typeface="Times New Roman" panose="02020603050405020304" pitchFamily="18" charset="0"/>
                <a:ea typeface="楷体_GB2312" pitchFamily="49" charset="-122"/>
                <a:hlinkClick r:id="" action="ppaction://noaction"/>
              </a:rPr>
              <a:t>D</a:t>
            </a:r>
            <a:r>
              <a:rPr lang="en-US" altLang="zh-CN" sz="3200">
                <a:solidFill>
                  <a:srgbClr val="000066"/>
                </a:solidFill>
                <a:latin typeface="Times New Roman" panose="02020603050405020304" pitchFamily="18" charset="0"/>
                <a:ea typeface="楷体_GB2312" pitchFamily="49" charset="-122"/>
                <a:hlinkClick r:id="" action="ppaction://noaction"/>
              </a:rPr>
              <a:t> </a:t>
            </a:r>
            <a:r>
              <a:rPr lang="zh-CN" altLang="en-US" sz="3200">
                <a:solidFill>
                  <a:srgbClr val="000066"/>
                </a:solidFill>
                <a:latin typeface="Times New Roman" panose="02020603050405020304" pitchFamily="18" charset="0"/>
                <a:ea typeface="楷体_GB2312" pitchFamily="49" charset="-122"/>
                <a:hlinkClick r:id="" action="ppaction://noaction"/>
              </a:rPr>
              <a:t>触发器功能的转换 </a:t>
            </a:r>
            <a:endParaRPr lang="zh-CN" altLang="en-US" sz="3200">
              <a:solidFill>
                <a:srgbClr val="000066"/>
              </a:solidFill>
              <a:latin typeface="Tahoma" panose="020B0604030504040204" pitchFamily="34" charset="0"/>
              <a:ea typeface="楷体_GB2312" pitchFamily="49" charset="-122"/>
            </a:endParaRPr>
          </a:p>
        </p:txBody>
      </p:sp>
      <p:sp>
        <p:nvSpPr>
          <p:cNvPr id="484361" name="Rectangle 9"/>
          <p:cNvSpPr>
            <a:spLocks noChangeArrowheads="1"/>
          </p:cNvSpPr>
          <p:nvPr/>
        </p:nvSpPr>
        <p:spPr bwMode="auto">
          <a:xfrm>
            <a:off x="1116013" y="3714750"/>
            <a:ext cx="287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 action="ppaction://noaction"/>
              </a:rPr>
              <a:t>5.5.2  </a:t>
            </a:r>
            <a:r>
              <a:rPr lang="en-US" altLang="zh-CN" sz="3200" i="1">
                <a:solidFill>
                  <a:srgbClr val="000066"/>
                </a:solidFill>
                <a:latin typeface="Times New Roman" panose="02020603050405020304" pitchFamily="18" charset="0"/>
                <a:ea typeface="楷体_GB2312" pitchFamily="49" charset="-122"/>
                <a:hlinkClick r:id="" action="ppaction://noaction"/>
              </a:rPr>
              <a:t>T </a:t>
            </a:r>
            <a:r>
              <a:rPr lang="zh-CN" altLang="en-US" sz="3200">
                <a:solidFill>
                  <a:srgbClr val="000066"/>
                </a:solidFill>
                <a:latin typeface="Times New Roman" panose="02020603050405020304" pitchFamily="18" charset="0"/>
                <a:ea typeface="楷体_GB2312" pitchFamily="49" charset="-122"/>
                <a:hlinkClick r:id="" action="ppaction://noaction"/>
              </a:rPr>
              <a:t>触发器 </a:t>
            </a:r>
            <a:endParaRPr lang="zh-CN" altLang="en-US" sz="3200">
              <a:solidFill>
                <a:srgbClr val="000066"/>
              </a:solidFill>
              <a:latin typeface="Tahoma" panose="020B0604030504040204" pitchFamily="34" charset="0"/>
              <a:ea typeface="楷体_GB2312" pitchFamily="49" charset="-122"/>
            </a:endParaRPr>
          </a:p>
        </p:txBody>
      </p:sp>
    </p:spTree>
    <p:extLst>
      <p:ext uri="{BB962C8B-B14F-4D97-AF65-F5344CB8AC3E}">
        <p14:creationId xmlns:p14="http://schemas.microsoft.com/office/powerpoint/2010/main" val="741644214"/>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ChangeArrowheads="1"/>
          </p:cNvSpPr>
          <p:nvPr/>
        </p:nvSpPr>
        <p:spPr bwMode="auto">
          <a:xfrm>
            <a:off x="1638300" y="1100138"/>
            <a:ext cx="58991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0" anchor="ctr">
            <a:spAutoFit/>
          </a:bodyPr>
          <a:lstStyle/>
          <a:p>
            <a:pPr algn="l"/>
            <a:r>
              <a:rPr lang="zh-CN" altLang="en-US" sz="2800">
                <a:latin typeface="Tahoma" panose="020B0604030504040204" pitchFamily="34" charset="0"/>
                <a:ea typeface="楷体_GB2312" pitchFamily="49" charset="-122"/>
              </a:rPr>
              <a:t>不同逻辑功能的触发器国际逻辑符号</a:t>
            </a:r>
            <a:endParaRPr lang="zh-CN" altLang="en-US" sz="2800" b="0">
              <a:latin typeface="Arial" panose="020B0604020202020204" pitchFamily="34" charset="0"/>
            </a:endParaRPr>
          </a:p>
        </p:txBody>
      </p:sp>
      <p:grpSp>
        <p:nvGrpSpPr>
          <p:cNvPr id="540676" name="Group 4"/>
          <p:cNvGrpSpPr>
            <a:grpSpLocks/>
          </p:cNvGrpSpPr>
          <p:nvPr/>
        </p:nvGrpSpPr>
        <p:grpSpPr bwMode="auto">
          <a:xfrm>
            <a:off x="1547813" y="1952625"/>
            <a:ext cx="2268537" cy="2005013"/>
            <a:chOff x="975" y="1230"/>
            <a:chExt cx="1429" cy="1263"/>
          </a:xfrm>
        </p:grpSpPr>
        <p:graphicFrame>
          <p:nvGraphicFramePr>
            <p:cNvPr id="540677" name="Object 5"/>
            <p:cNvGraphicFramePr>
              <a:graphicFrameLocks noChangeAspect="1"/>
            </p:cNvGraphicFramePr>
            <p:nvPr/>
          </p:nvGraphicFramePr>
          <p:xfrm>
            <a:off x="975" y="1230"/>
            <a:ext cx="1429" cy="922"/>
          </p:xfrm>
          <a:graphic>
            <a:graphicData uri="http://schemas.openxmlformats.org/presentationml/2006/ole">
              <mc:AlternateContent xmlns:mc="http://schemas.openxmlformats.org/markup-compatibility/2006">
                <mc:Choice xmlns:v="urn:schemas-microsoft-com:vml" Requires="v">
                  <p:oleObj spid="_x0000_s540792" name="图片" r:id="rId3" imgW="1257480" imgH="695160" progId="Word.Picture.8">
                    <p:embed/>
                  </p:oleObj>
                </mc:Choice>
                <mc:Fallback>
                  <p:oleObj name="图片" r:id="rId3" imgW="1257480" imgH="69516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230"/>
                          <a:ext cx="1429" cy="922"/>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0678" name="Rectangle 6"/>
            <p:cNvSpPr>
              <a:spLocks noChangeArrowheads="1"/>
            </p:cNvSpPr>
            <p:nvPr/>
          </p:nvSpPr>
          <p:spPr bwMode="auto">
            <a:xfrm>
              <a:off x="1247" y="2205"/>
              <a:ext cx="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ea typeface="楷体_GB2312" pitchFamily="49" charset="-122"/>
                </a:rPr>
                <a:t>D</a:t>
              </a:r>
              <a:r>
                <a:rPr lang="en-US" altLang="zh-CN" sz="2400">
                  <a:latin typeface="Times New Roman" panose="02020603050405020304" pitchFamily="18" charset="0"/>
                  <a:ea typeface="楷体_GB2312" pitchFamily="49" charset="-122"/>
                </a:rPr>
                <a:t> </a:t>
              </a:r>
              <a:r>
                <a:rPr lang="zh-CN" altLang="en-US" sz="2400">
                  <a:latin typeface="Tahoma" panose="020B0604030504040204" pitchFamily="34" charset="0"/>
                  <a:ea typeface="楷体_GB2312" pitchFamily="49" charset="-122"/>
                </a:rPr>
                <a:t>触发器</a:t>
              </a:r>
            </a:p>
          </p:txBody>
        </p:sp>
      </p:grpSp>
      <p:grpSp>
        <p:nvGrpSpPr>
          <p:cNvPr id="540679" name="Group 7"/>
          <p:cNvGrpSpPr>
            <a:grpSpLocks/>
          </p:cNvGrpSpPr>
          <p:nvPr/>
        </p:nvGrpSpPr>
        <p:grpSpPr bwMode="auto">
          <a:xfrm>
            <a:off x="5148263" y="1952625"/>
            <a:ext cx="2160587" cy="2005013"/>
            <a:chOff x="3243" y="1230"/>
            <a:chExt cx="1361" cy="1263"/>
          </a:xfrm>
        </p:grpSpPr>
        <p:graphicFrame>
          <p:nvGraphicFramePr>
            <p:cNvPr id="540680" name="Object 8"/>
            <p:cNvGraphicFramePr>
              <a:graphicFrameLocks noChangeAspect="1"/>
            </p:cNvGraphicFramePr>
            <p:nvPr/>
          </p:nvGraphicFramePr>
          <p:xfrm>
            <a:off x="3243" y="1230"/>
            <a:ext cx="1361" cy="921"/>
          </p:xfrm>
          <a:graphic>
            <a:graphicData uri="http://schemas.openxmlformats.org/presentationml/2006/ole">
              <mc:AlternateContent xmlns:mc="http://schemas.openxmlformats.org/markup-compatibility/2006">
                <mc:Choice xmlns:v="urn:schemas-microsoft-com:vml" Requires="v">
                  <p:oleObj spid="_x0000_s540793" name="图片" r:id="rId5" imgW="1257480" imgH="695160" progId="Word.Picture.8">
                    <p:embed/>
                  </p:oleObj>
                </mc:Choice>
                <mc:Fallback>
                  <p:oleObj name="图片" r:id="rId5" imgW="1257480" imgH="695160"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 y="1230"/>
                          <a:ext cx="1361" cy="921"/>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0681" name="Rectangle 9"/>
            <p:cNvSpPr>
              <a:spLocks noChangeArrowheads="1"/>
            </p:cNvSpPr>
            <p:nvPr/>
          </p:nvSpPr>
          <p:spPr bwMode="auto">
            <a:xfrm>
              <a:off x="3493" y="2205"/>
              <a:ext cx="9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ea typeface="楷体_GB2312" pitchFamily="49" charset="-122"/>
                </a:rPr>
                <a:t>JK</a:t>
              </a:r>
              <a:r>
                <a:rPr lang="en-US" altLang="zh-CN" sz="2400">
                  <a:latin typeface="Times New Roman" panose="02020603050405020304" pitchFamily="18" charset="0"/>
                  <a:ea typeface="楷体_GB2312" pitchFamily="49" charset="-122"/>
                </a:rPr>
                <a:t> </a:t>
              </a:r>
              <a:r>
                <a:rPr lang="zh-CN" altLang="en-US" sz="2400">
                  <a:latin typeface="Tahoma" panose="020B0604030504040204" pitchFamily="34" charset="0"/>
                  <a:ea typeface="楷体_GB2312" pitchFamily="49" charset="-122"/>
                </a:rPr>
                <a:t>触发器</a:t>
              </a:r>
            </a:p>
          </p:txBody>
        </p:sp>
      </p:grpSp>
      <p:grpSp>
        <p:nvGrpSpPr>
          <p:cNvPr id="540682" name="Group 10"/>
          <p:cNvGrpSpPr>
            <a:grpSpLocks/>
          </p:cNvGrpSpPr>
          <p:nvPr/>
        </p:nvGrpSpPr>
        <p:grpSpPr bwMode="auto">
          <a:xfrm>
            <a:off x="1619250" y="4211638"/>
            <a:ext cx="2051050" cy="1979612"/>
            <a:chOff x="1020" y="2653"/>
            <a:chExt cx="1292" cy="1247"/>
          </a:xfrm>
        </p:grpSpPr>
        <p:graphicFrame>
          <p:nvGraphicFramePr>
            <p:cNvPr id="540683" name="Object 11"/>
            <p:cNvGraphicFramePr>
              <a:graphicFrameLocks noChangeAspect="1"/>
            </p:cNvGraphicFramePr>
            <p:nvPr/>
          </p:nvGraphicFramePr>
          <p:xfrm>
            <a:off x="1020" y="2653"/>
            <a:ext cx="1292" cy="913"/>
          </p:xfrm>
          <a:graphic>
            <a:graphicData uri="http://schemas.openxmlformats.org/presentationml/2006/ole">
              <mc:AlternateContent xmlns:mc="http://schemas.openxmlformats.org/markup-compatibility/2006">
                <mc:Choice xmlns:v="urn:schemas-microsoft-com:vml" Requires="v">
                  <p:oleObj spid="_x0000_s540794" name="图片" r:id="rId7" imgW="1181160" imgH="695160" progId="Word.Picture.8">
                    <p:embed/>
                  </p:oleObj>
                </mc:Choice>
                <mc:Fallback>
                  <p:oleObj name="图片" r:id="rId7" imgW="1181160" imgH="695160" progId="Word.Picture.8">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 y="2653"/>
                          <a:ext cx="1292" cy="913"/>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0684" name="Rectangle 12"/>
            <p:cNvSpPr>
              <a:spLocks noChangeArrowheads="1"/>
            </p:cNvSpPr>
            <p:nvPr/>
          </p:nvSpPr>
          <p:spPr bwMode="auto">
            <a:xfrm>
              <a:off x="1195" y="3612"/>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ea typeface="楷体_GB2312" pitchFamily="49" charset="-122"/>
                </a:rPr>
                <a:t>T</a:t>
              </a:r>
              <a:r>
                <a:rPr lang="en-US" altLang="zh-CN" sz="2400">
                  <a:latin typeface="Times New Roman" panose="02020603050405020304" pitchFamily="18" charset="0"/>
                  <a:ea typeface="楷体_GB2312" pitchFamily="49" charset="-122"/>
                </a:rPr>
                <a:t> </a:t>
              </a:r>
              <a:r>
                <a:rPr lang="zh-CN" altLang="en-US" sz="2400">
                  <a:latin typeface="Tahoma" panose="020B0604030504040204" pitchFamily="34" charset="0"/>
                  <a:ea typeface="楷体_GB2312" pitchFamily="49" charset="-122"/>
                </a:rPr>
                <a:t>触发器</a:t>
              </a:r>
            </a:p>
          </p:txBody>
        </p:sp>
      </p:grpSp>
      <p:grpSp>
        <p:nvGrpSpPr>
          <p:cNvPr id="540685" name="Group 13"/>
          <p:cNvGrpSpPr>
            <a:grpSpLocks/>
          </p:cNvGrpSpPr>
          <p:nvPr/>
        </p:nvGrpSpPr>
        <p:grpSpPr bwMode="auto">
          <a:xfrm>
            <a:off x="5149850" y="4200525"/>
            <a:ext cx="2159000" cy="1943100"/>
            <a:chOff x="3244" y="2630"/>
            <a:chExt cx="1360" cy="1224"/>
          </a:xfrm>
        </p:grpSpPr>
        <p:graphicFrame>
          <p:nvGraphicFramePr>
            <p:cNvPr id="540686" name="Object 14"/>
            <p:cNvGraphicFramePr>
              <a:graphicFrameLocks noChangeAspect="1"/>
            </p:cNvGraphicFramePr>
            <p:nvPr/>
          </p:nvGraphicFramePr>
          <p:xfrm>
            <a:off x="3244" y="2630"/>
            <a:ext cx="1360" cy="909"/>
          </p:xfrm>
          <a:graphic>
            <a:graphicData uri="http://schemas.openxmlformats.org/presentationml/2006/ole">
              <mc:AlternateContent xmlns:mc="http://schemas.openxmlformats.org/markup-compatibility/2006">
                <mc:Choice xmlns:v="urn:schemas-microsoft-com:vml" Requires="v">
                  <p:oleObj spid="_x0000_s540795" name="图片" r:id="rId9" imgW="1123920" imgH="676440" progId="Word.Picture.8">
                    <p:embed/>
                  </p:oleObj>
                </mc:Choice>
                <mc:Fallback>
                  <p:oleObj name="图片" r:id="rId9" imgW="1123920" imgH="676440" progId="Word.Picture.8">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4" y="2630"/>
                          <a:ext cx="1360" cy="909"/>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0687" name="Rectangle 15"/>
            <p:cNvSpPr>
              <a:spLocks noChangeArrowheads="1"/>
            </p:cNvSpPr>
            <p:nvPr/>
          </p:nvSpPr>
          <p:spPr bwMode="auto">
            <a:xfrm>
              <a:off x="3417" y="3566"/>
              <a:ext cx="9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ea typeface="楷体_GB2312" pitchFamily="49" charset="-122"/>
                </a:rPr>
                <a:t>RS</a:t>
              </a:r>
              <a:r>
                <a:rPr lang="en-US" altLang="zh-CN" sz="2400">
                  <a:latin typeface="Times New Roman" panose="02020603050405020304" pitchFamily="18" charset="0"/>
                  <a:ea typeface="楷体_GB2312" pitchFamily="49" charset="-122"/>
                </a:rPr>
                <a:t> </a:t>
              </a:r>
              <a:r>
                <a:rPr lang="zh-CN" altLang="en-US" sz="2400">
                  <a:latin typeface="Tahoma" panose="020B0604030504040204" pitchFamily="34" charset="0"/>
                  <a:ea typeface="楷体_GB2312" pitchFamily="49" charset="-122"/>
                </a:rPr>
                <a:t>触发器</a:t>
              </a:r>
            </a:p>
          </p:txBody>
        </p:sp>
      </p:grpSp>
      <p:sp>
        <p:nvSpPr>
          <p:cNvPr id="16"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0676"/>
                                        </p:tgtEl>
                                        <p:attrNameLst>
                                          <p:attrName>style.visibility</p:attrName>
                                        </p:attrNameLst>
                                      </p:cBhvr>
                                      <p:to>
                                        <p:strVal val="visible"/>
                                      </p:to>
                                    </p:set>
                                    <p:animEffect transition="in" filter="box(in)">
                                      <p:cBhvr>
                                        <p:cTn id="7" dur="500"/>
                                        <p:tgtEl>
                                          <p:spTgt spid="540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0679"/>
                                        </p:tgtEl>
                                        <p:attrNameLst>
                                          <p:attrName>style.visibility</p:attrName>
                                        </p:attrNameLst>
                                      </p:cBhvr>
                                      <p:to>
                                        <p:strVal val="visible"/>
                                      </p:to>
                                    </p:set>
                                    <p:animEffect transition="in" filter="box(in)">
                                      <p:cBhvr>
                                        <p:cTn id="12" dur="500"/>
                                        <p:tgtEl>
                                          <p:spTgt spid="5406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40682"/>
                                        </p:tgtEl>
                                        <p:attrNameLst>
                                          <p:attrName>style.visibility</p:attrName>
                                        </p:attrNameLst>
                                      </p:cBhvr>
                                      <p:to>
                                        <p:strVal val="visible"/>
                                      </p:to>
                                    </p:set>
                                    <p:animEffect transition="in" filter="box(in)">
                                      <p:cBhvr>
                                        <p:cTn id="17" dur="500"/>
                                        <p:tgtEl>
                                          <p:spTgt spid="540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40685"/>
                                        </p:tgtEl>
                                        <p:attrNameLst>
                                          <p:attrName>style.visibility</p:attrName>
                                        </p:attrNameLst>
                                      </p:cBhvr>
                                      <p:to>
                                        <p:strVal val="visible"/>
                                      </p:to>
                                    </p:set>
                                    <p:animEffect transition="in" filter="box(in)">
                                      <p:cBhvr>
                                        <p:cTn id="22" dur="500"/>
                                        <p:tgtEl>
                                          <p:spTgt spid="540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1" name="Rectangle 3"/>
          <p:cNvSpPr>
            <a:spLocks noChangeArrowheads="1"/>
          </p:cNvSpPr>
          <p:nvPr/>
        </p:nvSpPr>
        <p:spPr bwMode="auto">
          <a:xfrm>
            <a:off x="780407" y="1578339"/>
            <a:ext cx="1583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1</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表 </a:t>
            </a:r>
          </a:p>
        </p:txBody>
      </p:sp>
      <p:graphicFrame>
        <p:nvGraphicFramePr>
          <p:cNvPr id="585819" name="Group 91"/>
          <p:cNvGraphicFramePr>
            <a:graphicFrameLocks noGrp="1"/>
          </p:cNvGraphicFramePr>
          <p:nvPr>
            <p:extLst>
              <p:ext uri="{D42A27DB-BD31-4B8C-83A1-F6EECF244321}">
                <p14:modId xmlns:p14="http://schemas.microsoft.com/office/powerpoint/2010/main" val="2022165372"/>
              </p:ext>
            </p:extLst>
          </p:nvPr>
        </p:nvGraphicFramePr>
        <p:xfrm>
          <a:off x="1644007" y="2154602"/>
          <a:ext cx="4144963" cy="1763713"/>
        </p:xfrm>
        <a:graphic>
          <a:graphicData uri="http://schemas.openxmlformats.org/drawingml/2006/table">
            <a:tbl>
              <a:tblPr/>
              <a:tblGrid>
                <a:gridCol w="1450975"/>
                <a:gridCol w="1130300"/>
                <a:gridCol w="1563688"/>
              </a:tblGrid>
              <a:tr h="35242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cap="flat">
                      <a:noFill/>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5405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5758" name="Rectangle 30"/>
          <p:cNvSpPr>
            <a:spLocks noChangeArrowheads="1"/>
          </p:cNvSpPr>
          <p:nvPr/>
        </p:nvSpPr>
        <p:spPr bwMode="auto">
          <a:xfrm>
            <a:off x="780407" y="4244694"/>
            <a:ext cx="1888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2</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方程</a:t>
            </a:r>
          </a:p>
        </p:txBody>
      </p:sp>
      <p:sp>
        <p:nvSpPr>
          <p:cNvPr id="585759" name="Rectangle 31"/>
          <p:cNvSpPr>
            <a:spLocks noChangeArrowheads="1"/>
          </p:cNvSpPr>
          <p:nvPr/>
        </p:nvSpPr>
        <p:spPr bwMode="auto">
          <a:xfrm>
            <a:off x="3783957" y="4246927"/>
            <a:ext cx="135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2400" i="1">
                <a:solidFill>
                  <a:srgbClr val="FF0000"/>
                </a:solidFill>
                <a:latin typeface="Times New Roman" panose="02020603050405020304" pitchFamily="18" charset="0"/>
              </a:rPr>
              <a:t>Q</a:t>
            </a:r>
            <a:r>
              <a:rPr kumimoji="1" lang="en-US" altLang="zh-CN" sz="2400" i="1" baseline="30000">
                <a:solidFill>
                  <a:srgbClr val="FF0000"/>
                </a:solidFill>
                <a:latin typeface="Times New Roman" panose="02020603050405020304" pitchFamily="18" charset="0"/>
              </a:rPr>
              <a:t>n</a:t>
            </a:r>
            <a:r>
              <a:rPr kumimoji="1" lang="en-US" altLang="zh-CN" sz="2400" baseline="30000">
                <a:solidFill>
                  <a:srgbClr val="FF0000"/>
                </a:solidFill>
                <a:latin typeface="Times New Roman" panose="02020603050405020304" pitchFamily="18" charset="0"/>
              </a:rPr>
              <a:t>+1</a:t>
            </a:r>
            <a:r>
              <a:rPr kumimoji="1" lang="en-US" altLang="zh-CN" sz="2400">
                <a:solidFill>
                  <a:srgbClr val="FF0000"/>
                </a:solidFill>
                <a:latin typeface="Times New Roman" panose="02020603050405020304" pitchFamily="18" charset="0"/>
              </a:rPr>
              <a:t> = </a:t>
            </a:r>
            <a:r>
              <a:rPr kumimoji="1" lang="en-US" altLang="zh-CN" sz="2400" i="1">
                <a:solidFill>
                  <a:srgbClr val="FF0000"/>
                </a:solidFill>
                <a:latin typeface="Times New Roman" panose="02020603050405020304" pitchFamily="18" charset="0"/>
              </a:rPr>
              <a:t>D</a:t>
            </a:r>
            <a:r>
              <a:rPr kumimoji="1" lang="en-US" altLang="zh-CN" sz="2400">
                <a:solidFill>
                  <a:srgbClr val="FF0000"/>
                </a:solidFill>
                <a:latin typeface="Times New Roman" panose="02020603050405020304" pitchFamily="18" charset="0"/>
              </a:rPr>
              <a:t> </a:t>
            </a:r>
          </a:p>
        </p:txBody>
      </p:sp>
      <p:graphicFrame>
        <p:nvGraphicFramePr>
          <p:cNvPr id="585761" name="Object 33"/>
          <p:cNvGraphicFramePr>
            <a:graphicFrameLocks noChangeAspect="1"/>
          </p:cNvGraphicFramePr>
          <p:nvPr>
            <p:extLst>
              <p:ext uri="{D42A27DB-BD31-4B8C-83A1-F6EECF244321}">
                <p14:modId xmlns:p14="http://schemas.microsoft.com/office/powerpoint/2010/main" val="3191132819"/>
              </p:ext>
            </p:extLst>
          </p:nvPr>
        </p:nvGraphicFramePr>
        <p:xfrm>
          <a:off x="3444232" y="5004958"/>
          <a:ext cx="3740150" cy="1285875"/>
        </p:xfrm>
        <a:graphic>
          <a:graphicData uri="http://schemas.openxmlformats.org/presentationml/2006/ole">
            <mc:AlternateContent xmlns:mc="http://schemas.openxmlformats.org/markup-compatibility/2006">
              <mc:Choice xmlns:v="urn:schemas-microsoft-com:vml" Requires="v">
                <p:oleObj spid="_x0000_s585876" name="图片" r:id="rId3" imgW="2657880" imgH="954000" progId="Word.Picture.8">
                  <p:embed/>
                </p:oleObj>
              </mc:Choice>
              <mc:Fallback>
                <p:oleObj name="图片" r:id="rId3" imgW="2657880" imgH="954000" progId="Word.Picture.8">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32" y="5004958"/>
                        <a:ext cx="37401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62" name="Rectangle 34"/>
          <p:cNvSpPr>
            <a:spLocks noChangeArrowheads="1"/>
          </p:cNvSpPr>
          <p:nvPr/>
        </p:nvSpPr>
        <p:spPr bwMode="auto">
          <a:xfrm>
            <a:off x="780407" y="5518690"/>
            <a:ext cx="1579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3</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状态图</a:t>
            </a:r>
            <a:endParaRPr lang="zh-CN" altLang="en-US" sz="2400" dirty="0">
              <a:latin typeface="仿宋" panose="02010609060101010101" pitchFamily="49" charset="-122"/>
              <a:ea typeface="仿宋" panose="02010609060101010101" pitchFamily="49" charset="-122"/>
            </a:endParaRPr>
          </a:p>
        </p:txBody>
      </p:sp>
      <p:graphicFrame>
        <p:nvGraphicFramePr>
          <p:cNvPr id="585822" name="Object 94"/>
          <p:cNvGraphicFramePr>
            <a:graphicFrameLocks noChangeAspect="1"/>
          </p:cNvGraphicFramePr>
          <p:nvPr>
            <p:extLst>
              <p:ext uri="{D42A27DB-BD31-4B8C-83A1-F6EECF244321}">
                <p14:modId xmlns:p14="http://schemas.microsoft.com/office/powerpoint/2010/main" val="1507215259"/>
              </p:ext>
            </p:extLst>
          </p:nvPr>
        </p:nvGraphicFramePr>
        <p:xfrm>
          <a:off x="6409853" y="2304620"/>
          <a:ext cx="2268537" cy="1463675"/>
        </p:xfrm>
        <a:graphic>
          <a:graphicData uri="http://schemas.openxmlformats.org/presentationml/2006/ole">
            <mc:AlternateContent xmlns:mc="http://schemas.openxmlformats.org/markup-compatibility/2006">
              <mc:Choice xmlns:v="urn:schemas-microsoft-com:vml" Requires="v">
                <p:oleObj spid="_x0000_s585877" name="图片" r:id="rId5" imgW="1257480" imgH="695160" progId="Word.Picture.8">
                  <p:embed/>
                </p:oleObj>
              </mc:Choice>
              <mc:Fallback>
                <p:oleObj name="图片" r:id="rId5" imgW="1257480" imgH="695160" progId="Word.Picture.8">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9853" y="2304620"/>
                        <a:ext cx="2268537" cy="1463675"/>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29"/>
          <p:cNvSpPr>
            <a:spLocks noChangeArrowheads="1"/>
          </p:cNvSpPr>
          <p:nvPr/>
        </p:nvSpPr>
        <p:spPr bwMode="auto">
          <a:xfrm>
            <a:off x="34506" y="566739"/>
            <a:ext cx="200847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5.5.1 D</a:t>
            </a:r>
            <a:r>
              <a:rPr kumimoji="1" lang="zh-CN" altLang="en-US" sz="2400" dirty="0" smtClean="0">
                <a:solidFill>
                  <a:srgbClr val="CC0000"/>
                </a:solidFill>
                <a:ea typeface="楷体_GB2312" pitchFamily="49" charset="-122"/>
              </a:rPr>
              <a:t>触发器</a:t>
            </a:r>
            <a:endParaRPr kumimoji="1" lang="zh-CN" altLang="en-US" sz="2400" dirty="0">
              <a:solidFill>
                <a:srgbClr val="CC0000"/>
              </a:solidFill>
              <a:latin typeface="楷体_GB2312" pitchFamily="49" charset="-122"/>
              <a:ea typeface="楷体_GB2312" pitchFamily="49" charset="-122"/>
            </a:endParaRPr>
          </a:p>
        </p:txBody>
      </p:sp>
      <p:sp>
        <p:nvSpPr>
          <p:cNvPr id="37"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85731"/>
                                        </p:tgtEl>
                                        <p:attrNameLst>
                                          <p:attrName>style.visibility</p:attrName>
                                        </p:attrNameLst>
                                      </p:cBhvr>
                                      <p:to>
                                        <p:strVal val="visible"/>
                                      </p:to>
                                    </p:set>
                                    <p:animEffect transition="in" filter="strips(downRight)">
                                      <p:cBhvr>
                                        <p:cTn id="7" dur="500"/>
                                        <p:tgtEl>
                                          <p:spTgt spid="585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5819"/>
                                        </p:tgtEl>
                                        <p:attrNameLst>
                                          <p:attrName>style.visibility</p:attrName>
                                        </p:attrNameLst>
                                      </p:cBhvr>
                                      <p:to>
                                        <p:strVal val="visible"/>
                                      </p:to>
                                    </p:set>
                                    <p:animEffect transition="in" filter="wipe(up)">
                                      <p:cBhvr>
                                        <p:cTn id="12" dur="500"/>
                                        <p:tgtEl>
                                          <p:spTgt spid="585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85758"/>
                                        </p:tgtEl>
                                        <p:attrNameLst>
                                          <p:attrName>style.visibility</p:attrName>
                                        </p:attrNameLst>
                                      </p:cBhvr>
                                      <p:to>
                                        <p:strVal val="visible"/>
                                      </p:to>
                                    </p:set>
                                    <p:animEffect transition="in" filter="strips(downRight)">
                                      <p:cBhvr>
                                        <p:cTn id="17" dur="500"/>
                                        <p:tgtEl>
                                          <p:spTgt spid="585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85759"/>
                                        </p:tgtEl>
                                        <p:attrNameLst>
                                          <p:attrName>style.visibility</p:attrName>
                                        </p:attrNameLst>
                                      </p:cBhvr>
                                      <p:to>
                                        <p:strVal val="visible"/>
                                      </p:to>
                                    </p:set>
                                    <p:animEffect transition="in" filter="strips(downRight)">
                                      <p:cBhvr>
                                        <p:cTn id="22" dur="500"/>
                                        <p:tgtEl>
                                          <p:spTgt spid="585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85762"/>
                                        </p:tgtEl>
                                        <p:attrNameLst>
                                          <p:attrName>style.visibility</p:attrName>
                                        </p:attrNameLst>
                                      </p:cBhvr>
                                      <p:to>
                                        <p:strVal val="visible"/>
                                      </p:to>
                                    </p:set>
                                    <p:animEffect transition="in" filter="strips(downRight)">
                                      <p:cBhvr>
                                        <p:cTn id="27" dur="500"/>
                                        <p:tgtEl>
                                          <p:spTgt spid="5857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85761"/>
                                        </p:tgtEl>
                                        <p:attrNameLst>
                                          <p:attrName>style.visibility</p:attrName>
                                        </p:attrNameLst>
                                      </p:cBhvr>
                                      <p:to>
                                        <p:strVal val="visible"/>
                                      </p:to>
                                    </p:set>
                                    <p:animEffect transition="in" filter="wipe(up)">
                                      <p:cBhvr>
                                        <p:cTn id="32" dur="500"/>
                                        <p:tgtEl>
                                          <p:spTgt spid="585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p:bldP spid="585758" grpId="0"/>
      <p:bldP spid="585759" grpId="0"/>
      <p:bldP spid="58576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6216" name="Group 248"/>
          <p:cNvGraphicFramePr>
            <a:graphicFrameLocks noGrp="1"/>
          </p:cNvGraphicFramePr>
          <p:nvPr>
            <p:extLst>
              <p:ext uri="{D42A27DB-BD31-4B8C-83A1-F6EECF244321}">
                <p14:modId xmlns:p14="http://schemas.microsoft.com/office/powerpoint/2010/main" val="1166995552"/>
              </p:ext>
            </p:extLst>
          </p:nvPr>
        </p:nvGraphicFramePr>
        <p:xfrm>
          <a:off x="255373" y="1869990"/>
          <a:ext cx="4286292" cy="3328087"/>
        </p:xfrm>
        <a:graphic>
          <a:graphicData uri="http://schemas.openxmlformats.org/drawingml/2006/table">
            <a:tbl>
              <a:tblPr/>
              <a:tblGrid>
                <a:gridCol w="1037968"/>
                <a:gridCol w="939113"/>
                <a:gridCol w="1153297"/>
                <a:gridCol w="1155914"/>
              </a:tblGrid>
              <a:tr h="49993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J</a:t>
                      </a:r>
                    </a:p>
                  </a:txBody>
                  <a:tcPr anchor="ctr" horzOverflow="overflow">
                    <a:lnL cap="flat">
                      <a:noFill/>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K</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b="1" i="0"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anchor="ctr" horzOverflow="overflow">
                    <a:lnL w="9525"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rowSpan="2">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cap="flat">
                      <a:noFill/>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22275">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35742">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5193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2607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endParaRPr kumimoji="1"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96193" name="Object 225"/>
          <p:cNvGraphicFramePr>
            <a:graphicFrameLocks noGrp="1" noChangeAspect="1"/>
          </p:cNvGraphicFramePr>
          <p:nvPr>
            <p:ph sz="half" idx="1"/>
            <p:extLst>
              <p:ext uri="{D42A27DB-BD31-4B8C-83A1-F6EECF244321}">
                <p14:modId xmlns:p14="http://schemas.microsoft.com/office/powerpoint/2010/main" val="725821493"/>
              </p:ext>
            </p:extLst>
          </p:nvPr>
        </p:nvGraphicFramePr>
        <p:xfrm>
          <a:off x="3758685" y="4555439"/>
          <a:ext cx="585787" cy="650875"/>
        </p:xfrm>
        <a:graphic>
          <a:graphicData uri="http://schemas.openxmlformats.org/presentationml/2006/ole">
            <mc:AlternateContent xmlns:mc="http://schemas.openxmlformats.org/markup-compatibility/2006">
              <mc:Choice xmlns:v="urn:schemas-microsoft-com:vml" Requires="v">
                <p:oleObj spid="_x0000_s596326" name="Equation" r:id="rId3" imgW="228600" imgH="253800" progId="Equation.DSMT4">
                  <p:embed/>
                </p:oleObj>
              </mc:Choice>
              <mc:Fallback>
                <p:oleObj name="Equation" r:id="rId3" imgW="228600" imgH="253800" progId="Equation.DSMT4">
                  <p:embed/>
                  <p:pic>
                    <p:nvPicPr>
                      <p:cNvPr id="0" name="Object 2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685" y="4555439"/>
                        <a:ext cx="58578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6197" name="Rectangle 229"/>
          <p:cNvSpPr>
            <a:spLocks noChangeArrowheads="1"/>
          </p:cNvSpPr>
          <p:nvPr/>
        </p:nvSpPr>
        <p:spPr bwMode="auto">
          <a:xfrm>
            <a:off x="755650" y="1123950"/>
            <a:ext cx="1890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1</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表 </a:t>
            </a:r>
          </a:p>
        </p:txBody>
      </p:sp>
      <p:graphicFrame>
        <p:nvGraphicFramePr>
          <p:cNvPr id="596212" name="Object 244"/>
          <p:cNvGraphicFramePr>
            <a:graphicFrameLocks noChangeAspect="1"/>
          </p:cNvGraphicFramePr>
          <p:nvPr>
            <p:extLst>
              <p:ext uri="{D42A27DB-BD31-4B8C-83A1-F6EECF244321}">
                <p14:modId xmlns:p14="http://schemas.microsoft.com/office/powerpoint/2010/main" val="3930665750"/>
              </p:ext>
            </p:extLst>
          </p:nvPr>
        </p:nvGraphicFramePr>
        <p:xfrm>
          <a:off x="6071459" y="226838"/>
          <a:ext cx="2160587" cy="1462088"/>
        </p:xfrm>
        <a:graphic>
          <a:graphicData uri="http://schemas.openxmlformats.org/presentationml/2006/ole">
            <mc:AlternateContent xmlns:mc="http://schemas.openxmlformats.org/markup-compatibility/2006">
              <mc:Choice xmlns:v="urn:schemas-microsoft-com:vml" Requires="v">
                <p:oleObj spid="_x0000_s596327" name="图片" r:id="rId5" imgW="1257480" imgH="695160" progId="Word.Picture.8">
                  <p:embed/>
                </p:oleObj>
              </mc:Choice>
              <mc:Fallback>
                <p:oleObj name="图片" r:id="rId5" imgW="1257480" imgH="695160" progId="Word.Picture.8">
                  <p:embed/>
                  <p:pic>
                    <p:nvPicPr>
                      <p:cNvPr id="0" name="Object 2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1459" y="226838"/>
                        <a:ext cx="2160587" cy="1462088"/>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29"/>
          <p:cNvSpPr>
            <a:spLocks noChangeArrowheads="1"/>
          </p:cNvSpPr>
          <p:nvPr/>
        </p:nvSpPr>
        <p:spPr bwMode="auto">
          <a:xfrm>
            <a:off x="34506" y="566739"/>
            <a:ext cx="200847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5.5.2 JK</a:t>
            </a:r>
            <a:r>
              <a:rPr kumimoji="1" lang="zh-CN" altLang="en-US" sz="2400" dirty="0" smtClean="0">
                <a:solidFill>
                  <a:srgbClr val="CC0000"/>
                </a:solidFill>
                <a:ea typeface="楷体_GB2312" pitchFamily="49" charset="-122"/>
              </a:rPr>
              <a:t>触发器</a:t>
            </a:r>
            <a:endParaRPr kumimoji="1" lang="zh-CN" altLang="en-US" sz="2400" dirty="0">
              <a:solidFill>
                <a:srgbClr val="CC0000"/>
              </a:solidFill>
              <a:latin typeface="楷体_GB2312" pitchFamily="49" charset="-122"/>
              <a:ea typeface="楷体_GB2312" pitchFamily="49" charset="-122"/>
            </a:endParaRPr>
          </a:p>
        </p:txBody>
      </p:sp>
      <p:sp>
        <p:nvSpPr>
          <p:cNvPr id="51"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
        <p:nvSpPr>
          <p:cNvPr id="53" name="Rectangle 230"/>
          <p:cNvSpPr>
            <a:spLocks noChangeArrowheads="1"/>
          </p:cNvSpPr>
          <p:nvPr/>
        </p:nvSpPr>
        <p:spPr bwMode="auto">
          <a:xfrm>
            <a:off x="5681877" y="1996603"/>
            <a:ext cx="1888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2</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方程</a:t>
            </a:r>
          </a:p>
        </p:txBody>
      </p:sp>
      <p:sp>
        <p:nvSpPr>
          <p:cNvPr id="54" name="Rectangle 231"/>
          <p:cNvSpPr>
            <a:spLocks noChangeArrowheads="1"/>
          </p:cNvSpPr>
          <p:nvPr/>
        </p:nvSpPr>
        <p:spPr bwMode="auto">
          <a:xfrm>
            <a:off x="5681877" y="3849215"/>
            <a:ext cx="1579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3</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状态图</a:t>
            </a:r>
            <a:endParaRPr lang="zh-CN" altLang="en-US" sz="2400" dirty="0">
              <a:latin typeface="仿宋" panose="02010609060101010101" pitchFamily="49" charset="-122"/>
              <a:ea typeface="仿宋" panose="02010609060101010101" pitchFamily="49" charset="-122"/>
            </a:endParaRPr>
          </a:p>
        </p:txBody>
      </p:sp>
      <p:graphicFrame>
        <p:nvGraphicFramePr>
          <p:cNvPr id="55" name="Object 236"/>
          <p:cNvGraphicFramePr>
            <a:graphicFrameLocks noGrp="1" noChangeAspect="1"/>
          </p:cNvGraphicFramePr>
          <p:nvPr>
            <p:ph sz="half" idx="2"/>
            <p:extLst>
              <p:ext uri="{D42A27DB-BD31-4B8C-83A1-F6EECF244321}">
                <p14:modId xmlns:p14="http://schemas.microsoft.com/office/powerpoint/2010/main" val="1926232395"/>
              </p:ext>
            </p:extLst>
          </p:nvPr>
        </p:nvGraphicFramePr>
        <p:xfrm>
          <a:off x="5432640" y="2737022"/>
          <a:ext cx="3044825" cy="676275"/>
        </p:xfrm>
        <a:graphic>
          <a:graphicData uri="http://schemas.openxmlformats.org/presentationml/2006/ole">
            <mc:AlternateContent xmlns:mc="http://schemas.openxmlformats.org/markup-compatibility/2006">
              <mc:Choice xmlns:v="urn:schemas-microsoft-com:vml" Requires="v">
                <p:oleObj spid="_x0000_s596328" name="Equation" r:id="rId7" imgW="1143000" imgH="253800" progId="Equation.DSMT4">
                  <p:embed/>
                </p:oleObj>
              </mc:Choice>
              <mc:Fallback>
                <p:oleObj name="Equation" r:id="rId7" imgW="1143000" imgH="25380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2640" y="2737022"/>
                        <a:ext cx="30448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242"/>
          <p:cNvGraphicFramePr>
            <a:graphicFrameLocks noChangeAspect="1"/>
          </p:cNvGraphicFramePr>
          <p:nvPr>
            <p:extLst>
              <p:ext uri="{D42A27DB-BD31-4B8C-83A1-F6EECF244321}">
                <p14:modId xmlns:p14="http://schemas.microsoft.com/office/powerpoint/2010/main" val="2003836547"/>
              </p:ext>
            </p:extLst>
          </p:nvPr>
        </p:nvGraphicFramePr>
        <p:xfrm>
          <a:off x="5034177" y="4783310"/>
          <a:ext cx="3889375" cy="1665287"/>
        </p:xfrm>
        <a:graphic>
          <a:graphicData uri="http://schemas.openxmlformats.org/presentationml/2006/ole">
            <mc:AlternateContent xmlns:mc="http://schemas.openxmlformats.org/markup-compatibility/2006">
              <mc:Choice xmlns:v="urn:schemas-microsoft-com:vml" Requires="v">
                <p:oleObj spid="_x0000_s596329" name="图片" r:id="rId9" imgW="2971800" imgH="1286280" progId="Word.Picture.8">
                  <p:embed/>
                </p:oleObj>
              </mc:Choice>
              <mc:Fallback>
                <p:oleObj name="图片" r:id="rId9" imgW="2971800" imgH="128628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4177" y="4783310"/>
                        <a:ext cx="3889375" cy="1665287"/>
                      </a:xfrm>
                      <a:prstGeom prst="rect">
                        <a:avLst/>
                      </a:prstGeom>
                      <a:solidFill>
                        <a:srgbClr val="FFFFFF"/>
                      </a:solidFill>
                      <a:ln w="9525">
                        <a:solidFill>
                          <a:srgbClr val="0000CC"/>
                        </a:solidFill>
                        <a:miter lim="800000"/>
                        <a:headEnd/>
                        <a:tailEnd/>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96197"/>
                                        </p:tgtEl>
                                        <p:attrNameLst>
                                          <p:attrName>style.visibility</p:attrName>
                                        </p:attrNameLst>
                                      </p:cBhvr>
                                      <p:to>
                                        <p:strVal val="visible"/>
                                      </p:to>
                                    </p:set>
                                    <p:animEffect transition="in" filter="strips(downRight)">
                                      <p:cBhvr>
                                        <p:cTn id="7" dur="500"/>
                                        <p:tgtEl>
                                          <p:spTgt spid="59619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strips(downRigh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strips(downRigh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strips(downRigh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ox(in)">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197"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827088" y="1196975"/>
            <a:ext cx="70580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r>
              <a:rPr lang="en-US" altLang="zh-CN" sz="3600">
                <a:solidFill>
                  <a:schemeClr val="accent2"/>
                </a:solidFill>
                <a:latin typeface="Times New Roman" panose="02020603050405020304" pitchFamily="18" charset="0"/>
                <a:ea typeface="楷体_GB2312" pitchFamily="49" charset="-122"/>
              </a:rPr>
              <a:t>5.1 </a:t>
            </a:r>
            <a:r>
              <a:rPr lang="en-US" altLang="zh-CN" sz="3600">
                <a:solidFill>
                  <a:schemeClr val="accent2"/>
                </a:solidFill>
                <a:latin typeface="楷体_GB2312" pitchFamily="49" charset="-122"/>
                <a:ea typeface="楷体_GB2312" pitchFamily="49" charset="-122"/>
              </a:rPr>
              <a:t>  </a:t>
            </a:r>
            <a:r>
              <a:rPr lang="zh-CN" altLang="en-US" sz="3600">
                <a:solidFill>
                  <a:schemeClr val="accent2"/>
                </a:solidFill>
                <a:latin typeface="楷体_GB2312" pitchFamily="49" charset="-122"/>
                <a:ea typeface="楷体_GB2312" pitchFamily="49" charset="-122"/>
              </a:rPr>
              <a:t>双稳态存储单元电路</a:t>
            </a:r>
          </a:p>
        </p:txBody>
      </p:sp>
      <p:sp>
        <p:nvSpPr>
          <p:cNvPr id="484357" name="Rectangle 5"/>
          <p:cNvSpPr>
            <a:spLocks noChangeArrowheads="1"/>
          </p:cNvSpPr>
          <p:nvPr/>
        </p:nvSpPr>
        <p:spPr bwMode="auto">
          <a:xfrm>
            <a:off x="755650" y="2565400"/>
            <a:ext cx="4024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rgbClr val="000066"/>
                </a:solidFill>
                <a:latin typeface="Times New Roman" panose="02020603050405020304" pitchFamily="18" charset="0"/>
                <a:ea typeface="楷体_GB2312" pitchFamily="49" charset="-122"/>
                <a:hlinkClick r:id="rId2" action="ppaction://hlinksldjump"/>
              </a:rPr>
              <a:t>5.1.1</a:t>
            </a:r>
            <a:r>
              <a:rPr lang="en-US" altLang="zh-CN" sz="3200">
                <a:solidFill>
                  <a:srgbClr val="000066"/>
                </a:solidFill>
                <a:latin typeface="楷体_GB2312" pitchFamily="49" charset="-122"/>
                <a:ea typeface="楷体_GB2312" pitchFamily="49" charset="-122"/>
                <a:hlinkClick r:id="rId2" action="ppaction://hlinksldjump"/>
              </a:rPr>
              <a:t> </a:t>
            </a:r>
            <a:r>
              <a:rPr lang="zh-CN" altLang="en-US" sz="3200">
                <a:solidFill>
                  <a:srgbClr val="000066"/>
                </a:solidFill>
                <a:latin typeface="楷体_GB2312" pitchFamily="49" charset="-122"/>
                <a:ea typeface="楷体_GB2312" pitchFamily="49" charset="-122"/>
                <a:hlinkClick r:id="rId2" action="ppaction://hlinksldjump"/>
              </a:rPr>
              <a:t>双稳态的概念</a:t>
            </a:r>
            <a:endParaRPr lang="zh-CN" altLang="en-US" sz="3200">
              <a:solidFill>
                <a:srgbClr val="000066"/>
              </a:solidFill>
              <a:latin typeface="楷体_GB2312" pitchFamily="49" charset="-122"/>
              <a:ea typeface="楷体_GB2312" pitchFamily="49" charset="-122"/>
            </a:endParaRPr>
          </a:p>
        </p:txBody>
      </p:sp>
      <p:sp>
        <p:nvSpPr>
          <p:cNvPr id="484358" name="Rectangle 6"/>
          <p:cNvSpPr>
            <a:spLocks noChangeArrowheads="1"/>
          </p:cNvSpPr>
          <p:nvPr/>
        </p:nvSpPr>
        <p:spPr bwMode="auto">
          <a:xfrm>
            <a:off x="738188" y="3644900"/>
            <a:ext cx="5634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rgbClr val="000066"/>
                </a:solidFill>
                <a:latin typeface="Times New Roman" panose="02020603050405020304" pitchFamily="18" charset="0"/>
                <a:ea typeface="楷体_GB2312" pitchFamily="49" charset="-122"/>
                <a:hlinkClick r:id="rId2" action="ppaction://hlinksldjump"/>
              </a:rPr>
              <a:t>5.1.2</a:t>
            </a:r>
            <a:r>
              <a:rPr lang="en-US" altLang="zh-CN" sz="3200">
                <a:solidFill>
                  <a:srgbClr val="000066"/>
                </a:solidFill>
                <a:latin typeface="楷体_GB2312" pitchFamily="49" charset="-122"/>
                <a:ea typeface="楷体_GB2312" pitchFamily="49" charset="-122"/>
                <a:hlinkClick r:id="rId2" action="ppaction://hlinksldjump"/>
              </a:rPr>
              <a:t> </a:t>
            </a:r>
            <a:r>
              <a:rPr lang="zh-CN" altLang="en-US" sz="3200">
                <a:solidFill>
                  <a:srgbClr val="000066"/>
                </a:solidFill>
                <a:latin typeface="楷体_GB2312" pitchFamily="49" charset="-122"/>
                <a:ea typeface="楷体_GB2312" pitchFamily="49" charset="-122"/>
                <a:hlinkClick r:id="rId2" action="ppaction://hlinksldjump"/>
              </a:rPr>
              <a:t>双稳态存储单元电路</a:t>
            </a:r>
            <a:endParaRPr lang="zh-CN" altLang="en-US" sz="3200">
              <a:solidFill>
                <a:srgbClr val="000066"/>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strips(downRight)">
                                      <p:cBhvr>
                                        <p:cTn id="7" dur="500"/>
                                        <p:tgtEl>
                                          <p:spTgt spid="484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4358"/>
                                        </p:tgtEl>
                                        <p:attrNameLst>
                                          <p:attrName>style.visibility</p:attrName>
                                        </p:attrNameLst>
                                      </p:cBhvr>
                                      <p:to>
                                        <p:strVal val="visible"/>
                                      </p:to>
                                    </p:set>
                                    <p:animEffect transition="in" filter="strips(downRight)">
                                      <p:cBhvr>
                                        <p:cTn id="12"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p:bldP spid="48435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5" y="2705721"/>
            <a:ext cx="7058025" cy="3646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326821" y="1305290"/>
            <a:ext cx="8589211" cy="11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a:lnSpc>
                <a:spcPct val="155000"/>
              </a:lnSpc>
            </a:pP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例</a:t>
            </a:r>
            <a:r>
              <a:rPr kumimoji="1"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5.5.1  </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设下降沿触发的</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JK</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触发器时钟脉冲和</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J</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K</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信号的波形</a:t>
            </a:r>
          </a:p>
          <a:p>
            <a:pPr>
              <a:lnSpc>
                <a:spcPct val="155000"/>
              </a:lnSpc>
            </a:pP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如图所示试画出输出端</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的波形。设触发器的初始状态为</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0</a:t>
            </a:r>
            <a:r>
              <a:rPr kumimoji="1"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pic>
        <p:nvPicPr>
          <p:cNvPr id="7"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120" y="3739978"/>
            <a:ext cx="4311650" cy="261223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695" y="5729909"/>
            <a:ext cx="7019925" cy="6286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9"/>
          <p:cNvSpPr>
            <a:spLocks noChangeArrowheads="1"/>
          </p:cNvSpPr>
          <p:nvPr/>
        </p:nvSpPr>
        <p:spPr bwMode="auto">
          <a:xfrm>
            <a:off x="34506" y="566739"/>
            <a:ext cx="200847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5.5.2 JK</a:t>
            </a:r>
            <a:r>
              <a:rPr kumimoji="1" lang="zh-CN" altLang="en-US" sz="2400" dirty="0" smtClean="0">
                <a:solidFill>
                  <a:srgbClr val="CC0000"/>
                </a:solidFill>
                <a:ea typeface="楷体_GB2312" pitchFamily="49" charset="-122"/>
              </a:rPr>
              <a:t>触发器</a:t>
            </a:r>
            <a:endParaRPr kumimoji="1" lang="zh-CN" altLang="en-US" sz="2400" dirty="0">
              <a:solidFill>
                <a:srgbClr val="CC0000"/>
              </a:solidFill>
              <a:latin typeface="楷体_GB2312" pitchFamily="49" charset="-122"/>
              <a:ea typeface="楷体_GB2312" pitchFamily="49" charset="-122"/>
            </a:endParaRPr>
          </a:p>
        </p:txBody>
      </p:sp>
      <p:sp>
        <p:nvSpPr>
          <p:cNvPr id="10"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3833137253"/>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1136" name="Object 48"/>
          <p:cNvGraphicFramePr>
            <a:graphicFrameLocks noGrp="1" noChangeAspect="1"/>
          </p:cNvGraphicFramePr>
          <p:nvPr>
            <p:ph sz="half" idx="1"/>
          </p:nvPr>
        </p:nvGraphicFramePr>
        <p:xfrm>
          <a:off x="7334250" y="3870325"/>
          <a:ext cx="450850" cy="501650"/>
        </p:xfrm>
        <a:graphic>
          <a:graphicData uri="http://schemas.openxmlformats.org/presentationml/2006/ole">
            <mc:AlternateContent xmlns:mc="http://schemas.openxmlformats.org/markup-compatibility/2006">
              <mc:Choice xmlns:v="urn:schemas-microsoft-com:vml" Requires="v">
                <p:oleObj spid="_x0000_s601341" name="Equation" r:id="rId3" imgW="228600" imgH="253800" progId="Equation.DSMT4">
                  <p:embed/>
                </p:oleObj>
              </mc:Choice>
              <mc:Fallback>
                <p:oleObj name="Equation" r:id="rId3" imgW="228600" imgH="253800" progId="Equation.DSMT4">
                  <p:embed/>
                  <p:pic>
                    <p:nvPicPr>
                      <p:cNvPr id="0" name="Object 4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0" y="3870325"/>
                        <a:ext cx="4508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1141" name="Object 53"/>
          <p:cNvGraphicFramePr>
            <a:graphicFrameLocks noGrp="1" noChangeAspect="1"/>
          </p:cNvGraphicFramePr>
          <p:nvPr>
            <p:ph sz="quarter" idx="2"/>
          </p:nvPr>
        </p:nvGraphicFramePr>
        <p:xfrm>
          <a:off x="665163" y="2836863"/>
          <a:ext cx="2179637" cy="495300"/>
        </p:xfrm>
        <a:graphic>
          <a:graphicData uri="http://schemas.openxmlformats.org/presentationml/2006/ole">
            <mc:AlternateContent xmlns:mc="http://schemas.openxmlformats.org/markup-compatibility/2006">
              <mc:Choice xmlns:v="urn:schemas-microsoft-com:vml" Requires="v">
                <p:oleObj spid="_x0000_s601342" name="Equation" r:id="rId5" imgW="1117440" imgH="253800" progId="Equation.DSMT4">
                  <p:embed/>
                </p:oleObj>
              </mc:Choice>
              <mc:Fallback>
                <p:oleObj name="Equation" r:id="rId5" imgW="1117440" imgH="253800" progId="Equation.DSMT4">
                  <p:embed/>
                  <p:pic>
                    <p:nvPicPr>
                      <p:cNvPr id="0" name="Object 5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163" y="2836863"/>
                        <a:ext cx="21796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1137" name="Rectangle 49"/>
          <p:cNvSpPr>
            <a:spLocks noChangeArrowheads="1"/>
          </p:cNvSpPr>
          <p:nvPr/>
        </p:nvSpPr>
        <p:spPr bwMode="auto">
          <a:xfrm>
            <a:off x="755650" y="1123950"/>
            <a:ext cx="1890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1</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表 </a:t>
            </a:r>
          </a:p>
        </p:txBody>
      </p:sp>
      <p:sp>
        <p:nvSpPr>
          <p:cNvPr id="601138" name="Rectangle 50"/>
          <p:cNvSpPr>
            <a:spLocks noChangeArrowheads="1"/>
          </p:cNvSpPr>
          <p:nvPr/>
        </p:nvSpPr>
        <p:spPr bwMode="auto">
          <a:xfrm>
            <a:off x="787400" y="2078981"/>
            <a:ext cx="1888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2</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方程</a:t>
            </a:r>
          </a:p>
        </p:txBody>
      </p:sp>
      <p:sp>
        <p:nvSpPr>
          <p:cNvPr id="601139" name="Rectangle 51"/>
          <p:cNvSpPr>
            <a:spLocks noChangeArrowheads="1"/>
          </p:cNvSpPr>
          <p:nvPr/>
        </p:nvSpPr>
        <p:spPr bwMode="auto">
          <a:xfrm>
            <a:off x="900113" y="3931593"/>
            <a:ext cx="1579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3</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状态图</a:t>
            </a:r>
            <a:endParaRPr lang="zh-CN" altLang="en-US" sz="2400" dirty="0">
              <a:latin typeface="仿宋" panose="02010609060101010101" pitchFamily="49" charset="-122"/>
              <a:ea typeface="仿宋" panose="02010609060101010101" pitchFamily="49" charset="-122"/>
            </a:endParaRPr>
          </a:p>
        </p:txBody>
      </p:sp>
      <p:graphicFrame>
        <p:nvGraphicFramePr>
          <p:cNvPr id="601144" name="Object 56"/>
          <p:cNvGraphicFramePr>
            <a:graphicFrameLocks noChangeAspect="1"/>
          </p:cNvGraphicFramePr>
          <p:nvPr/>
        </p:nvGraphicFramePr>
        <p:xfrm>
          <a:off x="6838950" y="708025"/>
          <a:ext cx="2051050" cy="1449388"/>
        </p:xfrm>
        <a:graphic>
          <a:graphicData uri="http://schemas.openxmlformats.org/presentationml/2006/ole">
            <mc:AlternateContent xmlns:mc="http://schemas.openxmlformats.org/markup-compatibility/2006">
              <mc:Choice xmlns:v="urn:schemas-microsoft-com:vml" Requires="v">
                <p:oleObj spid="_x0000_s601343" name="图片" r:id="rId7" imgW="1181160" imgH="695160" progId="Word.Picture.8">
                  <p:embed/>
                </p:oleObj>
              </mc:Choice>
              <mc:Fallback>
                <p:oleObj name="图片" r:id="rId7" imgW="1181160" imgH="695160" progId="Word.Picture.8">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8950" y="708025"/>
                        <a:ext cx="2051050" cy="1449388"/>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1175" name="Group 87"/>
          <p:cNvGraphicFramePr>
            <a:graphicFrameLocks noGrp="1"/>
          </p:cNvGraphicFramePr>
          <p:nvPr/>
        </p:nvGraphicFramePr>
        <p:xfrm>
          <a:off x="4135438" y="2695575"/>
          <a:ext cx="4144962" cy="1763713"/>
        </p:xfrm>
        <a:graphic>
          <a:graphicData uri="http://schemas.openxmlformats.org/drawingml/2006/table">
            <a:tbl>
              <a:tblPr/>
              <a:tblGrid>
                <a:gridCol w="1450975"/>
                <a:gridCol w="1130300"/>
                <a:gridCol w="1563687"/>
              </a:tblGrid>
              <a:tr h="35242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cap="flat">
                      <a:noFill/>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5405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1205" name="Object 117"/>
          <p:cNvGraphicFramePr>
            <a:graphicFrameLocks noChangeAspect="1"/>
          </p:cNvGraphicFramePr>
          <p:nvPr/>
        </p:nvGraphicFramePr>
        <p:xfrm>
          <a:off x="387350" y="4740275"/>
          <a:ext cx="4106863" cy="1463675"/>
        </p:xfrm>
        <a:graphic>
          <a:graphicData uri="http://schemas.openxmlformats.org/presentationml/2006/ole">
            <mc:AlternateContent xmlns:mc="http://schemas.openxmlformats.org/markup-compatibility/2006">
              <mc:Choice xmlns:v="urn:schemas-microsoft-com:vml" Requires="v">
                <p:oleObj spid="_x0000_s601344" name="图片" r:id="rId9" imgW="2657880" imgH="941760" progId="Word.Picture.8">
                  <p:embed/>
                </p:oleObj>
              </mc:Choice>
              <mc:Fallback>
                <p:oleObj name="图片" r:id="rId9" imgW="2657880" imgH="941760" progId="Word.Picture.8">
                  <p:embed/>
                  <p:pic>
                    <p:nvPicPr>
                      <p:cNvPr id="0" name="Object 1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350" y="4740275"/>
                        <a:ext cx="4106863" cy="1463675"/>
                      </a:xfrm>
                      <a:prstGeom prst="rect">
                        <a:avLst/>
                      </a:prstGeom>
                      <a:solidFill>
                        <a:schemeClr val="bg1"/>
                      </a:solidFill>
                      <a:ln w="9525">
                        <a:solidFill>
                          <a:schemeClr val="accent1"/>
                        </a:solidFill>
                        <a:miter lim="800000"/>
                        <a:headEnd/>
                        <a:tailEnd/>
                      </a:ln>
                    </p:spPr>
                  </p:pic>
                </p:oleObj>
              </mc:Fallback>
            </mc:AlternateContent>
          </a:graphicData>
        </a:graphic>
      </p:graphicFrame>
      <p:sp>
        <p:nvSpPr>
          <p:cNvPr id="601207" name="Rectangle 119">
            <a:hlinkClick r:id="rId11" action="ppaction://hlinkfile"/>
          </p:cNvPr>
          <p:cNvSpPr>
            <a:spLocks noChangeArrowheads="1"/>
          </p:cNvSpPr>
          <p:nvPr/>
        </p:nvSpPr>
        <p:spPr bwMode="auto">
          <a:xfrm>
            <a:off x="5600700" y="5126038"/>
            <a:ext cx="1625600" cy="538162"/>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graphicFrame>
        <p:nvGraphicFramePr>
          <p:cNvPr id="601208" name="Object 120"/>
          <p:cNvGraphicFramePr>
            <a:graphicFrameLocks noGrp="1" noChangeAspect="1"/>
          </p:cNvGraphicFramePr>
          <p:nvPr>
            <p:ph sz="quarter" idx="3"/>
          </p:nvPr>
        </p:nvGraphicFramePr>
        <p:xfrm>
          <a:off x="3643313" y="693738"/>
          <a:ext cx="2730500" cy="1509712"/>
        </p:xfrm>
        <a:graphic>
          <a:graphicData uri="http://schemas.openxmlformats.org/presentationml/2006/ole">
            <mc:AlternateContent xmlns:mc="http://schemas.openxmlformats.org/markup-compatibility/2006">
              <mc:Choice xmlns:v="urn:schemas-microsoft-com:vml" Requires="v">
                <p:oleObj spid="_x0000_s601345" name="图片" r:id="rId12" imgW="1257480" imgH="695160" progId="Word.Picture.8">
                  <p:embed/>
                </p:oleObj>
              </mc:Choice>
              <mc:Fallback>
                <p:oleObj name="图片" r:id="rId12" imgW="1257480" imgH="695160" progId="Word.Picture.8">
                  <p:embed/>
                  <p:pic>
                    <p:nvPicPr>
                      <p:cNvPr id="0" name="Object 120"/>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3313" y="693738"/>
                        <a:ext cx="2730500"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Rectangle 29"/>
          <p:cNvSpPr>
            <a:spLocks noChangeArrowheads="1"/>
          </p:cNvSpPr>
          <p:nvPr/>
        </p:nvSpPr>
        <p:spPr bwMode="auto">
          <a:xfrm>
            <a:off x="34506" y="566739"/>
            <a:ext cx="200847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5.5.3 T</a:t>
            </a:r>
            <a:r>
              <a:rPr kumimoji="1" lang="zh-CN" altLang="en-US" sz="2400" dirty="0" smtClean="0">
                <a:solidFill>
                  <a:srgbClr val="CC0000"/>
                </a:solidFill>
                <a:ea typeface="楷体_GB2312" pitchFamily="49" charset="-122"/>
              </a:rPr>
              <a:t>触发器</a:t>
            </a:r>
            <a:endParaRPr kumimoji="1" lang="zh-CN" altLang="en-US" sz="2400" dirty="0">
              <a:solidFill>
                <a:srgbClr val="CC0000"/>
              </a:solidFill>
              <a:latin typeface="楷体_GB2312" pitchFamily="49" charset="-122"/>
              <a:ea typeface="楷体_GB2312" pitchFamily="49" charset="-122"/>
            </a:endParaRPr>
          </a:p>
        </p:txBody>
      </p:sp>
      <p:sp>
        <p:nvSpPr>
          <p:cNvPr id="40"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01137"/>
                                        </p:tgtEl>
                                        <p:attrNameLst>
                                          <p:attrName>style.visibility</p:attrName>
                                        </p:attrNameLst>
                                      </p:cBhvr>
                                      <p:to>
                                        <p:strVal val="visible"/>
                                      </p:to>
                                    </p:set>
                                    <p:animEffect transition="in" filter="strips(downRight)">
                                      <p:cBhvr>
                                        <p:cTn id="7" dur="500"/>
                                        <p:tgtEl>
                                          <p:spTgt spid="601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01138"/>
                                        </p:tgtEl>
                                        <p:attrNameLst>
                                          <p:attrName>style.visibility</p:attrName>
                                        </p:attrNameLst>
                                      </p:cBhvr>
                                      <p:to>
                                        <p:strVal val="visible"/>
                                      </p:to>
                                    </p:set>
                                    <p:animEffect transition="in" filter="strips(downRight)">
                                      <p:cBhvr>
                                        <p:cTn id="12" dur="500"/>
                                        <p:tgtEl>
                                          <p:spTgt spid="6011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01141"/>
                                        </p:tgtEl>
                                        <p:attrNameLst>
                                          <p:attrName>style.visibility</p:attrName>
                                        </p:attrNameLst>
                                      </p:cBhvr>
                                      <p:to>
                                        <p:strVal val="visible"/>
                                      </p:to>
                                    </p:set>
                                    <p:animEffect transition="in" filter="strips(downRight)">
                                      <p:cBhvr>
                                        <p:cTn id="17" dur="500"/>
                                        <p:tgtEl>
                                          <p:spTgt spid="60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01139"/>
                                        </p:tgtEl>
                                        <p:attrNameLst>
                                          <p:attrName>style.visibility</p:attrName>
                                        </p:attrNameLst>
                                      </p:cBhvr>
                                      <p:to>
                                        <p:strVal val="visible"/>
                                      </p:to>
                                    </p:set>
                                    <p:animEffect transition="in" filter="strips(downRight)">
                                      <p:cBhvr>
                                        <p:cTn id="22" dur="500"/>
                                        <p:tgtEl>
                                          <p:spTgt spid="6011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601205"/>
                                        </p:tgtEl>
                                        <p:attrNameLst>
                                          <p:attrName>style.visibility</p:attrName>
                                        </p:attrNameLst>
                                      </p:cBhvr>
                                      <p:to>
                                        <p:strVal val="visible"/>
                                      </p:to>
                                    </p:set>
                                    <p:animEffect transition="in" filter="strips(downRight)">
                                      <p:cBhvr>
                                        <p:cTn id="27" dur="500"/>
                                        <p:tgtEl>
                                          <p:spTgt spid="601205"/>
                                        </p:tgtEl>
                                      </p:cBhvr>
                                    </p:animEffect>
                                  </p:childTnLst>
                                </p:cTn>
                              </p:par>
                            </p:childTnLst>
                          </p:cTn>
                        </p:par>
                        <p:par>
                          <p:cTn id="28" fill="hold" nodeType="afterGroup">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601207"/>
                                        </p:tgtEl>
                                        <p:attrNameLst>
                                          <p:attrName>style.visibility</p:attrName>
                                        </p:attrNameLst>
                                      </p:cBhvr>
                                      <p:to>
                                        <p:strVal val="visible"/>
                                      </p:to>
                                    </p:set>
                                    <p:animEffect transition="in" filter="slide(fromBottom)">
                                      <p:cBhvr>
                                        <p:cTn id="31" dur="500"/>
                                        <p:tgtEl>
                                          <p:spTgt spid="60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37" grpId="0"/>
      <p:bldP spid="601138" grpId="0"/>
      <p:bldP spid="601139" grpId="0"/>
      <p:bldP spid="60120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62" name="Object 2"/>
          <p:cNvGraphicFramePr>
            <a:graphicFrameLocks noGrp="1" noChangeAspect="1"/>
          </p:cNvGraphicFramePr>
          <p:nvPr>
            <p:ph sz="half" idx="1"/>
            <p:extLst>
              <p:ext uri="{D42A27DB-BD31-4B8C-83A1-F6EECF244321}">
                <p14:modId xmlns:p14="http://schemas.microsoft.com/office/powerpoint/2010/main" val="1225368650"/>
              </p:ext>
            </p:extLst>
          </p:nvPr>
        </p:nvGraphicFramePr>
        <p:xfrm>
          <a:off x="1963313" y="3093479"/>
          <a:ext cx="585788" cy="650875"/>
        </p:xfrm>
        <a:graphic>
          <a:graphicData uri="http://schemas.openxmlformats.org/presentationml/2006/ole">
            <mc:AlternateContent xmlns:mc="http://schemas.openxmlformats.org/markup-compatibility/2006">
              <mc:Choice xmlns:v="urn:schemas-microsoft-com:vml" Requires="v">
                <p:oleObj spid="_x0000_s604365" name="Equation" r:id="rId3" imgW="228600" imgH="253800" progId="Equation.DSMT4">
                  <p:embed/>
                </p:oleObj>
              </mc:Choice>
              <mc:Fallback>
                <p:oleObj name="Equation" r:id="rId3" imgW="228600" imgH="253800"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313" y="3093479"/>
                        <a:ext cx="585788"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63" name="Rectangle 3"/>
          <p:cNvSpPr>
            <a:spLocks noChangeArrowheads="1"/>
          </p:cNvSpPr>
          <p:nvPr/>
        </p:nvSpPr>
        <p:spPr bwMode="auto">
          <a:xfrm>
            <a:off x="382163" y="1617663"/>
            <a:ext cx="1890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1</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表 </a:t>
            </a:r>
          </a:p>
        </p:txBody>
      </p:sp>
      <p:sp>
        <p:nvSpPr>
          <p:cNvPr id="604164" name="Rectangle 4"/>
          <p:cNvSpPr>
            <a:spLocks noChangeArrowheads="1"/>
          </p:cNvSpPr>
          <p:nvPr/>
        </p:nvSpPr>
        <p:spPr bwMode="auto">
          <a:xfrm>
            <a:off x="312313" y="4696143"/>
            <a:ext cx="1888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2</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方程</a:t>
            </a:r>
          </a:p>
        </p:txBody>
      </p:sp>
      <p:graphicFrame>
        <p:nvGraphicFramePr>
          <p:cNvPr id="604167" name="Object 7"/>
          <p:cNvGraphicFramePr>
            <a:graphicFrameLocks noGrp="1" noChangeAspect="1"/>
          </p:cNvGraphicFramePr>
          <p:nvPr>
            <p:ph sz="half" idx="2"/>
            <p:extLst>
              <p:ext uri="{D42A27DB-BD31-4B8C-83A1-F6EECF244321}">
                <p14:modId xmlns:p14="http://schemas.microsoft.com/office/powerpoint/2010/main" val="1029229867"/>
              </p:ext>
            </p:extLst>
          </p:nvPr>
        </p:nvGraphicFramePr>
        <p:xfrm>
          <a:off x="2549101" y="4631700"/>
          <a:ext cx="2276475" cy="517525"/>
        </p:xfrm>
        <a:graphic>
          <a:graphicData uri="http://schemas.openxmlformats.org/presentationml/2006/ole">
            <mc:AlternateContent xmlns:mc="http://schemas.openxmlformats.org/markup-compatibility/2006">
              <mc:Choice xmlns:v="urn:schemas-microsoft-com:vml" Requires="v">
                <p:oleObj spid="_x0000_s604366" name="Equation" r:id="rId5" imgW="1117440" imgH="253800" progId="Equation.DSMT4">
                  <p:embed/>
                </p:oleObj>
              </mc:Choice>
              <mc:Fallback>
                <p:oleObj name="Equation" r:id="rId5" imgW="1117440" imgH="253800" progId="Equation.DSMT4">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9101" y="4631700"/>
                        <a:ext cx="22764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168" name="Object 8"/>
          <p:cNvGraphicFramePr>
            <a:graphicFrameLocks noChangeAspect="1"/>
          </p:cNvGraphicFramePr>
          <p:nvPr>
            <p:extLst>
              <p:ext uri="{D42A27DB-BD31-4B8C-83A1-F6EECF244321}">
                <p14:modId xmlns:p14="http://schemas.microsoft.com/office/powerpoint/2010/main" val="4264566544"/>
              </p:ext>
            </p:extLst>
          </p:nvPr>
        </p:nvGraphicFramePr>
        <p:xfrm>
          <a:off x="3924300" y="1513628"/>
          <a:ext cx="2051050" cy="1449388"/>
        </p:xfrm>
        <a:graphic>
          <a:graphicData uri="http://schemas.openxmlformats.org/presentationml/2006/ole">
            <mc:AlternateContent xmlns:mc="http://schemas.openxmlformats.org/markup-compatibility/2006">
              <mc:Choice xmlns:v="urn:schemas-microsoft-com:vml" Requires="v">
                <p:oleObj spid="_x0000_s604367" name="图片" r:id="rId7" imgW="1181160" imgH="695160" progId="Word.Picture.8">
                  <p:embed/>
                </p:oleObj>
              </mc:Choice>
              <mc:Fallback>
                <p:oleObj name="图片" r:id="rId7" imgW="1181160" imgH="695160" progId="Word.Picture.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1513628"/>
                        <a:ext cx="2051050" cy="1449388"/>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06" name="Group 46"/>
          <p:cNvGraphicFramePr>
            <a:graphicFrameLocks noGrp="1"/>
          </p:cNvGraphicFramePr>
          <p:nvPr>
            <p:extLst>
              <p:ext uri="{D42A27DB-BD31-4B8C-83A1-F6EECF244321}">
                <p14:modId xmlns:p14="http://schemas.microsoft.com/office/powerpoint/2010/main" val="1816348822"/>
              </p:ext>
            </p:extLst>
          </p:nvPr>
        </p:nvGraphicFramePr>
        <p:xfrm>
          <a:off x="382163" y="2641041"/>
          <a:ext cx="2693988" cy="1111250"/>
        </p:xfrm>
        <a:graphic>
          <a:graphicData uri="http://schemas.openxmlformats.org/drawingml/2006/table">
            <a:tbl>
              <a:tblPr/>
              <a:tblGrid>
                <a:gridCol w="1130300"/>
                <a:gridCol w="1563688"/>
              </a:tblGrid>
              <a:tr h="35242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anchor="ct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4204" name="Object 44"/>
          <p:cNvGraphicFramePr>
            <a:graphicFrameLocks noChangeAspect="1"/>
          </p:cNvGraphicFramePr>
          <p:nvPr>
            <p:extLst>
              <p:ext uri="{D42A27DB-BD31-4B8C-83A1-F6EECF244321}">
                <p14:modId xmlns:p14="http://schemas.microsoft.com/office/powerpoint/2010/main" val="2846131339"/>
              </p:ext>
            </p:extLst>
          </p:nvPr>
        </p:nvGraphicFramePr>
        <p:xfrm>
          <a:off x="4863676" y="4665037"/>
          <a:ext cx="635000" cy="469900"/>
        </p:xfrm>
        <a:graphic>
          <a:graphicData uri="http://schemas.openxmlformats.org/presentationml/2006/ole">
            <mc:AlternateContent xmlns:mc="http://schemas.openxmlformats.org/markup-compatibility/2006">
              <mc:Choice xmlns:v="urn:schemas-microsoft-com:vml" Requires="v">
                <p:oleObj spid="_x0000_s604368" name="Equation" r:id="rId9" imgW="342720" imgH="253800" progId="Equation.DSMT4">
                  <p:embed/>
                </p:oleObj>
              </mc:Choice>
              <mc:Fallback>
                <p:oleObj name="Equation" r:id="rId9" imgW="342720" imgH="25380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3676" y="4665037"/>
                        <a:ext cx="635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0" name="Object 50"/>
          <p:cNvGraphicFramePr>
            <a:graphicFrameLocks noChangeAspect="1"/>
          </p:cNvGraphicFramePr>
          <p:nvPr>
            <p:extLst>
              <p:ext uri="{D42A27DB-BD31-4B8C-83A1-F6EECF244321}">
                <p14:modId xmlns:p14="http://schemas.microsoft.com/office/powerpoint/2010/main" val="57395001"/>
              </p:ext>
            </p:extLst>
          </p:nvPr>
        </p:nvGraphicFramePr>
        <p:xfrm>
          <a:off x="6575425" y="1513629"/>
          <a:ext cx="2051050" cy="1449387"/>
        </p:xfrm>
        <a:graphic>
          <a:graphicData uri="http://schemas.openxmlformats.org/presentationml/2006/ole">
            <mc:AlternateContent xmlns:mc="http://schemas.openxmlformats.org/markup-compatibility/2006">
              <mc:Choice xmlns:v="urn:schemas-microsoft-com:vml" Requires="v">
                <p:oleObj spid="_x0000_s604369" name="图片" r:id="rId11" imgW="1181160" imgH="695160" progId="Word.Picture.8">
                  <p:embed/>
                </p:oleObj>
              </mc:Choice>
              <mc:Fallback>
                <p:oleObj name="图片" r:id="rId11" imgW="1181160" imgH="695160" progId="Word.Picture.8">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5425" y="1513629"/>
                        <a:ext cx="2051050" cy="1449387"/>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11" name="Rectangle 51">
            <a:hlinkClick r:id="rId13"/>
          </p:cNvPr>
          <p:cNvSpPr>
            <a:spLocks noChangeArrowheads="1"/>
          </p:cNvSpPr>
          <p:nvPr/>
        </p:nvSpPr>
        <p:spPr bwMode="auto">
          <a:xfrm>
            <a:off x="5498676" y="3670002"/>
            <a:ext cx="1625600" cy="538162"/>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23" name="Rectangle 29"/>
          <p:cNvSpPr>
            <a:spLocks noChangeArrowheads="1"/>
          </p:cNvSpPr>
          <p:nvPr/>
        </p:nvSpPr>
        <p:spPr bwMode="auto">
          <a:xfrm>
            <a:off x="34506" y="566739"/>
            <a:ext cx="200847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5.5.3 T’</a:t>
            </a:r>
            <a:r>
              <a:rPr kumimoji="1" lang="zh-CN" altLang="en-US" sz="2400" dirty="0" smtClean="0">
                <a:solidFill>
                  <a:srgbClr val="CC0000"/>
                </a:solidFill>
                <a:ea typeface="楷体_GB2312" pitchFamily="49" charset="-122"/>
              </a:rPr>
              <a:t>触发器</a:t>
            </a:r>
            <a:endParaRPr kumimoji="1" lang="zh-CN" altLang="en-US" sz="2400" dirty="0">
              <a:solidFill>
                <a:srgbClr val="CC0000"/>
              </a:solidFill>
              <a:latin typeface="楷体_GB2312" pitchFamily="49" charset="-122"/>
              <a:ea typeface="楷体_GB2312" pitchFamily="49" charset="-122"/>
            </a:endParaRPr>
          </a:p>
        </p:txBody>
      </p:sp>
      <p:sp>
        <p:nvSpPr>
          <p:cNvPr id="24"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strips(downRight)">
                                      <p:cBhvr>
                                        <p:cTn id="7" dur="500"/>
                                        <p:tgtEl>
                                          <p:spTgt spid="604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04164"/>
                                        </p:tgtEl>
                                        <p:attrNameLst>
                                          <p:attrName>style.visibility</p:attrName>
                                        </p:attrNameLst>
                                      </p:cBhvr>
                                      <p:to>
                                        <p:strVal val="visible"/>
                                      </p:to>
                                    </p:set>
                                    <p:animEffect transition="in" filter="strips(downRight)">
                                      <p:cBhvr>
                                        <p:cTn id="12" dur="500"/>
                                        <p:tgtEl>
                                          <p:spTgt spid="604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04167"/>
                                        </p:tgtEl>
                                        <p:attrNameLst>
                                          <p:attrName>style.visibility</p:attrName>
                                        </p:attrNameLst>
                                      </p:cBhvr>
                                      <p:to>
                                        <p:strVal val="visible"/>
                                      </p:to>
                                    </p:set>
                                    <p:animEffect transition="in" filter="strips(downRight)">
                                      <p:cBhvr>
                                        <p:cTn id="17" dur="500"/>
                                        <p:tgtEl>
                                          <p:spTgt spid="6041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204"/>
                                        </p:tgtEl>
                                        <p:attrNameLst>
                                          <p:attrName>style.visibility</p:attrName>
                                        </p:attrNameLst>
                                      </p:cBhvr>
                                      <p:to>
                                        <p:strVal val="visible"/>
                                      </p:to>
                                    </p:set>
                                    <p:animEffect transition="in" filter="wipe(left)">
                                      <p:cBhvr>
                                        <p:cTn id="22" dur="500"/>
                                        <p:tgtEl>
                                          <p:spTgt spid="6042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604162"/>
                                        </p:tgtEl>
                                        <p:attrNameLst>
                                          <p:attrName>style.visibility</p:attrName>
                                        </p:attrNameLst>
                                      </p:cBhvr>
                                      <p:to>
                                        <p:strVal val="visible"/>
                                      </p:to>
                                    </p:set>
                                    <p:animEffect transition="in" filter="diamond(in)">
                                      <p:cBhvr>
                                        <p:cTn id="27" dur="500"/>
                                        <p:tgtEl>
                                          <p:spTgt spid="604162"/>
                                        </p:tgtEl>
                                      </p:cBhvr>
                                    </p:animEffect>
                                  </p:childTnLst>
                                </p:cTn>
                              </p:par>
                              <p:par>
                                <p:cTn id="28" presetID="8" presetClass="entr" presetSubtype="16" fill="hold" nodeType="withEffect">
                                  <p:stCondLst>
                                    <p:cond delay="0"/>
                                  </p:stCondLst>
                                  <p:childTnLst>
                                    <p:set>
                                      <p:cBhvr>
                                        <p:cTn id="29" dur="1" fill="hold">
                                          <p:stCondLst>
                                            <p:cond delay="0"/>
                                          </p:stCondLst>
                                        </p:cTn>
                                        <p:tgtEl>
                                          <p:spTgt spid="604206"/>
                                        </p:tgtEl>
                                        <p:attrNameLst>
                                          <p:attrName>style.visibility</p:attrName>
                                        </p:attrNameLst>
                                      </p:cBhvr>
                                      <p:to>
                                        <p:strVal val="visible"/>
                                      </p:to>
                                    </p:set>
                                    <p:animEffect transition="in" filter="diamond(in)">
                                      <p:cBhvr>
                                        <p:cTn id="30" dur="500"/>
                                        <p:tgtEl>
                                          <p:spTgt spid="60420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604210"/>
                                        </p:tgtEl>
                                        <p:attrNameLst>
                                          <p:attrName>style.visibility</p:attrName>
                                        </p:attrNameLst>
                                      </p:cBhvr>
                                      <p:to>
                                        <p:strVal val="visible"/>
                                      </p:to>
                                    </p:set>
                                    <p:animEffect transition="in" filter="box(in)">
                                      <p:cBhvr>
                                        <p:cTn id="35" dur="500"/>
                                        <p:tgtEl>
                                          <p:spTgt spid="604210"/>
                                        </p:tgtEl>
                                      </p:cBhvr>
                                    </p:animEffect>
                                  </p:childTnLst>
                                </p:cTn>
                              </p:par>
                            </p:childTnLst>
                          </p:cTn>
                        </p:par>
                        <p:par>
                          <p:cTn id="36" fill="hold" nodeType="afterGroup">
                            <p:stCondLst>
                              <p:cond delay="500"/>
                            </p:stCondLst>
                            <p:childTnLst>
                              <p:par>
                                <p:cTn id="37" presetID="12" presetClass="entr" presetSubtype="4" fill="hold" grpId="0" nodeType="afterEffect">
                                  <p:stCondLst>
                                    <p:cond delay="0"/>
                                  </p:stCondLst>
                                  <p:childTnLst>
                                    <p:set>
                                      <p:cBhvr>
                                        <p:cTn id="38" dur="1" fill="hold">
                                          <p:stCondLst>
                                            <p:cond delay="0"/>
                                          </p:stCondLst>
                                        </p:cTn>
                                        <p:tgtEl>
                                          <p:spTgt spid="604211"/>
                                        </p:tgtEl>
                                        <p:attrNameLst>
                                          <p:attrName>style.visibility</p:attrName>
                                        </p:attrNameLst>
                                      </p:cBhvr>
                                      <p:to>
                                        <p:strVal val="visible"/>
                                      </p:to>
                                    </p:set>
                                    <p:animEffect transition="in" filter="slide(fromBottom)">
                                      <p:cBhvr>
                                        <p:cTn id="39" dur="500"/>
                                        <p:tgtEl>
                                          <p:spTgt spid="60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164" grpId="0"/>
      <p:bldP spid="6042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8318" name="Group 62"/>
          <p:cNvGraphicFramePr>
            <a:graphicFrameLocks noGrp="1"/>
          </p:cNvGraphicFramePr>
          <p:nvPr>
            <p:extLst>
              <p:ext uri="{D42A27DB-BD31-4B8C-83A1-F6EECF244321}">
                <p14:modId xmlns:p14="http://schemas.microsoft.com/office/powerpoint/2010/main" val="4047451341"/>
              </p:ext>
            </p:extLst>
          </p:nvPr>
        </p:nvGraphicFramePr>
        <p:xfrm>
          <a:off x="4246563" y="1830388"/>
          <a:ext cx="4632325" cy="3733285"/>
        </p:xfrm>
        <a:graphic>
          <a:graphicData uri="http://schemas.openxmlformats.org/drawingml/2006/table">
            <a:tbl>
              <a:tblPr/>
              <a:tblGrid>
                <a:gridCol w="1225550"/>
                <a:gridCol w="1108991"/>
                <a:gridCol w="1120462"/>
                <a:gridCol w="1177322"/>
              </a:tblGrid>
              <a:tr h="420688">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anchor="ctr" horzOverflow="overflow">
                    <a:lnL cap="flat">
                      <a:noFill/>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b="1" i="0"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anchor="ctr" horzOverflow="overflow">
                    <a:lnL w="9525"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rowSpan="2">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cap="flat">
                      <a:noFill/>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22275">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4772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79864">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     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34096">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cs typeface="Times New Roman" panose="02020603050405020304" pitchFamily="18" charset="0"/>
                        </a:rPr>
                        <a:t>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不确定</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8305" name="Rectangle 49"/>
          <p:cNvSpPr>
            <a:spLocks noChangeArrowheads="1"/>
          </p:cNvSpPr>
          <p:nvPr/>
        </p:nvSpPr>
        <p:spPr bwMode="auto">
          <a:xfrm>
            <a:off x="755650" y="1123950"/>
            <a:ext cx="1890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1</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表 </a:t>
            </a:r>
          </a:p>
        </p:txBody>
      </p:sp>
      <p:sp>
        <p:nvSpPr>
          <p:cNvPr id="608306" name="Rectangle 50"/>
          <p:cNvSpPr>
            <a:spLocks noChangeArrowheads="1"/>
          </p:cNvSpPr>
          <p:nvPr/>
        </p:nvSpPr>
        <p:spPr bwMode="auto">
          <a:xfrm>
            <a:off x="787400" y="2078981"/>
            <a:ext cx="1888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2</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特性</a:t>
            </a:r>
            <a:r>
              <a:rPr lang="zh-CN" altLang="en-US" sz="2400" dirty="0">
                <a:latin typeface="仿宋" panose="02010609060101010101" pitchFamily="49" charset="-122"/>
                <a:ea typeface="仿宋" panose="02010609060101010101" pitchFamily="49" charset="-122"/>
              </a:rPr>
              <a:t>方程</a:t>
            </a:r>
          </a:p>
        </p:txBody>
      </p:sp>
      <p:sp>
        <p:nvSpPr>
          <p:cNvPr id="608307" name="Rectangle 51"/>
          <p:cNvSpPr>
            <a:spLocks noChangeArrowheads="1"/>
          </p:cNvSpPr>
          <p:nvPr/>
        </p:nvSpPr>
        <p:spPr bwMode="auto">
          <a:xfrm>
            <a:off x="900113" y="3868093"/>
            <a:ext cx="1579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仿宋" panose="02010609060101010101" pitchFamily="49" charset="-122"/>
                <a:ea typeface="仿宋" panose="02010609060101010101" pitchFamily="49" charset="-122"/>
              </a:rPr>
              <a:t>3</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状态图</a:t>
            </a:r>
            <a:endParaRPr lang="zh-CN" altLang="en-US" sz="2400" dirty="0">
              <a:latin typeface="仿宋" panose="02010609060101010101" pitchFamily="49" charset="-122"/>
              <a:ea typeface="仿宋" panose="02010609060101010101" pitchFamily="49" charset="-122"/>
            </a:endParaRPr>
          </a:p>
        </p:txBody>
      </p:sp>
      <p:graphicFrame>
        <p:nvGraphicFramePr>
          <p:cNvPr id="608311" name="Object 55"/>
          <p:cNvGraphicFramePr>
            <a:graphicFrameLocks noChangeAspect="1"/>
          </p:cNvGraphicFramePr>
          <p:nvPr/>
        </p:nvGraphicFramePr>
        <p:xfrm>
          <a:off x="5008563" y="254000"/>
          <a:ext cx="2160587" cy="1462088"/>
        </p:xfrm>
        <a:graphic>
          <a:graphicData uri="http://schemas.openxmlformats.org/presentationml/2006/ole">
            <mc:AlternateContent xmlns:mc="http://schemas.openxmlformats.org/markup-compatibility/2006">
              <mc:Choice xmlns:v="urn:schemas-microsoft-com:vml" Requires="v">
                <p:oleObj spid="_x0000_s608402" name="图片" r:id="rId3" imgW="1257480" imgH="695160" progId="Word.Picture.8">
                  <p:embed/>
                </p:oleObj>
              </mc:Choice>
              <mc:Fallback>
                <p:oleObj name="图片" r:id="rId3" imgW="1257480" imgH="695160" progId="Word.Picture.8">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254000"/>
                        <a:ext cx="2160587" cy="1462088"/>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8319" name="Group 63"/>
          <p:cNvGrpSpPr>
            <a:grpSpLocks/>
          </p:cNvGrpSpPr>
          <p:nvPr/>
        </p:nvGrpSpPr>
        <p:grpSpPr bwMode="auto">
          <a:xfrm>
            <a:off x="436563" y="2617788"/>
            <a:ext cx="2824162" cy="1100137"/>
            <a:chOff x="1746" y="2931"/>
            <a:chExt cx="1738" cy="621"/>
          </a:xfrm>
        </p:grpSpPr>
        <p:graphicFrame>
          <p:nvGraphicFramePr>
            <p:cNvPr id="608320" name="Object 64"/>
            <p:cNvGraphicFramePr>
              <a:graphicFrameLocks noChangeAspect="1"/>
            </p:cNvGraphicFramePr>
            <p:nvPr/>
          </p:nvGraphicFramePr>
          <p:xfrm>
            <a:off x="1837" y="2931"/>
            <a:ext cx="1410" cy="355"/>
          </p:xfrm>
          <a:graphic>
            <a:graphicData uri="http://schemas.openxmlformats.org/presentationml/2006/ole">
              <mc:AlternateContent xmlns:mc="http://schemas.openxmlformats.org/markup-compatibility/2006">
                <mc:Choice xmlns:v="urn:schemas-microsoft-com:vml" Requires="v">
                  <p:oleObj spid="_x0000_s608403" name="公式" r:id="rId5" imgW="901440" imgH="228600" progId="Equation.3">
                    <p:embed/>
                  </p:oleObj>
                </mc:Choice>
                <mc:Fallback>
                  <p:oleObj name="公式" r:id="rId5" imgW="901440" imgH="228600"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2931"/>
                          <a:ext cx="1410"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8321" name="AutoShape 65"/>
            <p:cNvSpPr>
              <a:spLocks/>
            </p:cNvSpPr>
            <p:nvPr/>
          </p:nvSpPr>
          <p:spPr bwMode="auto">
            <a:xfrm>
              <a:off x="1746" y="3067"/>
              <a:ext cx="45" cy="408"/>
            </a:xfrm>
            <a:prstGeom prst="leftBrace">
              <a:avLst>
                <a:gd name="adj1" fmla="val 75556"/>
                <a:gd name="adj2" fmla="val 50000"/>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8322" name="Rectangle 66"/>
            <p:cNvSpPr>
              <a:spLocks noChangeArrowheads="1"/>
            </p:cNvSpPr>
            <p:nvPr/>
          </p:nvSpPr>
          <p:spPr bwMode="auto">
            <a:xfrm>
              <a:off x="1810" y="3294"/>
              <a:ext cx="16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66"/>
                  </a:solidFill>
                  <a:latin typeface="Times New Roman" panose="02020603050405020304" pitchFamily="18" charset="0"/>
                  <a:ea typeface="楷体_GB2312" pitchFamily="49" charset="-122"/>
                </a:rPr>
                <a:t>SR</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（约束条件）</a:t>
              </a:r>
            </a:p>
          </p:txBody>
        </p:sp>
      </p:grpSp>
      <p:graphicFrame>
        <p:nvGraphicFramePr>
          <p:cNvPr id="608326" name="Object 70"/>
          <p:cNvGraphicFramePr>
            <a:graphicFrameLocks noChangeAspect="1"/>
          </p:cNvGraphicFramePr>
          <p:nvPr/>
        </p:nvGraphicFramePr>
        <p:xfrm>
          <a:off x="88900" y="4335463"/>
          <a:ext cx="4059238" cy="2387600"/>
        </p:xfrm>
        <a:graphic>
          <a:graphicData uri="http://schemas.openxmlformats.org/presentationml/2006/ole">
            <mc:AlternateContent xmlns:mc="http://schemas.openxmlformats.org/markup-compatibility/2006">
              <mc:Choice xmlns:v="urn:schemas-microsoft-com:vml" Requires="v">
                <p:oleObj spid="_x0000_s608404" name="图片" r:id="rId7" imgW="2743200" imgH="1286280" progId="Word.Picture.8">
                  <p:embed/>
                </p:oleObj>
              </mc:Choice>
              <mc:Fallback>
                <p:oleObj name="图片" r:id="rId7" imgW="2743200" imgH="1286280" progId="Word.Picture.8">
                  <p:embed/>
                  <p:pic>
                    <p:nvPicPr>
                      <p:cNvPr id="0"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 y="4335463"/>
                        <a:ext cx="4059238" cy="2387600"/>
                      </a:xfrm>
                      <a:prstGeom prst="rect">
                        <a:avLst/>
                      </a:prstGeom>
                      <a:solidFill>
                        <a:schemeClr val="bg1"/>
                      </a:solidFill>
                      <a:ln w="9525">
                        <a:solidFill>
                          <a:schemeClr val="accent1"/>
                        </a:solidFill>
                        <a:miter lim="800000"/>
                        <a:headEnd/>
                        <a:tailEnd/>
                      </a:ln>
                    </p:spPr>
                  </p:pic>
                </p:oleObj>
              </mc:Fallback>
            </mc:AlternateContent>
          </a:graphicData>
        </a:graphic>
      </p:graphicFrame>
      <p:sp>
        <p:nvSpPr>
          <p:cNvPr id="52" name="Rectangle 29"/>
          <p:cNvSpPr>
            <a:spLocks noChangeArrowheads="1"/>
          </p:cNvSpPr>
          <p:nvPr/>
        </p:nvSpPr>
        <p:spPr bwMode="auto">
          <a:xfrm>
            <a:off x="34506" y="566739"/>
            <a:ext cx="2008478"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5.5.3 T’</a:t>
            </a:r>
            <a:r>
              <a:rPr kumimoji="1" lang="zh-CN" altLang="en-US" sz="2400" dirty="0" smtClean="0">
                <a:solidFill>
                  <a:srgbClr val="CC0000"/>
                </a:solidFill>
                <a:ea typeface="楷体_GB2312" pitchFamily="49" charset="-122"/>
              </a:rPr>
              <a:t>触发器</a:t>
            </a:r>
            <a:endParaRPr kumimoji="1" lang="zh-CN" altLang="en-US" sz="2400" dirty="0">
              <a:solidFill>
                <a:srgbClr val="CC0000"/>
              </a:solidFill>
              <a:latin typeface="楷体_GB2312" pitchFamily="49" charset="-122"/>
              <a:ea typeface="楷体_GB2312" pitchFamily="49" charset="-122"/>
            </a:endParaRPr>
          </a:p>
        </p:txBody>
      </p:sp>
      <p:sp>
        <p:nvSpPr>
          <p:cNvPr id="53"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08305"/>
                                        </p:tgtEl>
                                        <p:attrNameLst>
                                          <p:attrName>style.visibility</p:attrName>
                                        </p:attrNameLst>
                                      </p:cBhvr>
                                      <p:to>
                                        <p:strVal val="visible"/>
                                      </p:to>
                                    </p:set>
                                    <p:animEffect transition="in" filter="strips(downRight)">
                                      <p:cBhvr>
                                        <p:cTn id="7" dur="500"/>
                                        <p:tgtEl>
                                          <p:spTgt spid="608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08318"/>
                                        </p:tgtEl>
                                        <p:attrNameLst>
                                          <p:attrName>style.visibility</p:attrName>
                                        </p:attrNameLst>
                                      </p:cBhvr>
                                      <p:to>
                                        <p:strVal val="visible"/>
                                      </p:to>
                                    </p:set>
                                    <p:animEffect transition="in" filter="box(in)">
                                      <p:cBhvr>
                                        <p:cTn id="12" dur="500"/>
                                        <p:tgtEl>
                                          <p:spTgt spid="608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08306"/>
                                        </p:tgtEl>
                                        <p:attrNameLst>
                                          <p:attrName>style.visibility</p:attrName>
                                        </p:attrNameLst>
                                      </p:cBhvr>
                                      <p:to>
                                        <p:strVal val="visible"/>
                                      </p:to>
                                    </p:set>
                                    <p:animEffect transition="in" filter="strips(downRight)">
                                      <p:cBhvr>
                                        <p:cTn id="17" dur="500"/>
                                        <p:tgtEl>
                                          <p:spTgt spid="608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608319"/>
                                        </p:tgtEl>
                                        <p:attrNameLst>
                                          <p:attrName>style.visibility</p:attrName>
                                        </p:attrNameLst>
                                      </p:cBhvr>
                                      <p:to>
                                        <p:strVal val="visible"/>
                                      </p:to>
                                    </p:set>
                                    <p:animEffect transition="in" filter="strips(downRight)">
                                      <p:cBhvr>
                                        <p:cTn id="22" dur="500"/>
                                        <p:tgtEl>
                                          <p:spTgt spid="608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08307"/>
                                        </p:tgtEl>
                                        <p:attrNameLst>
                                          <p:attrName>style.visibility</p:attrName>
                                        </p:attrNameLst>
                                      </p:cBhvr>
                                      <p:to>
                                        <p:strVal val="visible"/>
                                      </p:to>
                                    </p:set>
                                    <p:animEffect transition="in" filter="strips(downRight)">
                                      <p:cBhvr>
                                        <p:cTn id="27" dur="500"/>
                                        <p:tgtEl>
                                          <p:spTgt spid="6083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08326"/>
                                        </p:tgtEl>
                                        <p:attrNameLst>
                                          <p:attrName>style.visibility</p:attrName>
                                        </p:attrNameLst>
                                      </p:cBhvr>
                                      <p:to>
                                        <p:strVal val="visible"/>
                                      </p:to>
                                    </p:set>
                                    <p:animEffect transition="in" filter="box(in)">
                                      <p:cBhvr>
                                        <p:cTn id="32" dur="500"/>
                                        <p:tgtEl>
                                          <p:spTgt spid="60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05" grpId="0"/>
      <p:bldP spid="608306" grpId="0"/>
      <p:bldP spid="60830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ChangeArrowheads="1"/>
          </p:cNvSpPr>
          <p:nvPr/>
        </p:nvSpPr>
        <p:spPr bwMode="auto">
          <a:xfrm>
            <a:off x="611188" y="1184658"/>
            <a:ext cx="3625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smtClean="0">
                <a:latin typeface="仿宋" panose="02010609060101010101" pitchFamily="49" charset="-122"/>
                <a:ea typeface="仿宋" panose="02010609060101010101" pitchFamily="49" charset="-122"/>
              </a:rPr>
              <a:t>1.D</a:t>
            </a:r>
            <a:r>
              <a:rPr lang="zh-CN" altLang="en-US" sz="2400" dirty="0" smtClean="0">
                <a:latin typeface="仿宋" panose="02010609060101010101" pitchFamily="49" charset="-122"/>
                <a:ea typeface="仿宋" panose="02010609060101010101" pitchFamily="49" charset="-122"/>
              </a:rPr>
              <a:t>触发器构成</a:t>
            </a:r>
            <a:r>
              <a:rPr lang="en-US" altLang="zh-CN" sz="2400" dirty="0" smtClean="0">
                <a:latin typeface="仿宋" panose="02010609060101010101" pitchFamily="49" charset="-122"/>
                <a:ea typeface="仿宋" panose="02010609060101010101" pitchFamily="49" charset="-122"/>
              </a:rPr>
              <a:t>JK</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graphicFrame>
        <p:nvGraphicFramePr>
          <p:cNvPr id="591876" name="Object 4"/>
          <p:cNvGraphicFramePr>
            <a:graphicFrameLocks noChangeAspect="1"/>
          </p:cNvGraphicFramePr>
          <p:nvPr/>
        </p:nvGraphicFramePr>
        <p:xfrm>
          <a:off x="5308600" y="3355975"/>
          <a:ext cx="2824163" cy="608013"/>
        </p:xfrm>
        <a:graphic>
          <a:graphicData uri="http://schemas.openxmlformats.org/presentationml/2006/ole">
            <mc:AlternateContent xmlns:mc="http://schemas.openxmlformats.org/markup-compatibility/2006">
              <mc:Choice xmlns:v="urn:schemas-microsoft-com:vml" Requires="v">
                <p:oleObj spid="_x0000_s592026" name="公式" r:id="rId3" imgW="774360" imgH="228600" progId="Equation.3">
                  <p:embed/>
                </p:oleObj>
              </mc:Choice>
              <mc:Fallback>
                <p:oleObj name="公式" r:id="rId3" imgW="7743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8600" y="3355975"/>
                        <a:ext cx="2824163"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1880" name="Group 8"/>
          <p:cNvGrpSpPr>
            <a:grpSpLocks/>
          </p:cNvGrpSpPr>
          <p:nvPr/>
        </p:nvGrpSpPr>
        <p:grpSpPr bwMode="auto">
          <a:xfrm>
            <a:off x="684213" y="2060575"/>
            <a:ext cx="4103687" cy="1908175"/>
            <a:chOff x="431" y="1298"/>
            <a:chExt cx="2585" cy="1202"/>
          </a:xfrm>
        </p:grpSpPr>
        <p:graphicFrame>
          <p:nvGraphicFramePr>
            <p:cNvPr id="591881" name="Object 9"/>
            <p:cNvGraphicFramePr>
              <a:graphicFrameLocks noChangeAspect="1"/>
            </p:cNvGraphicFramePr>
            <p:nvPr/>
          </p:nvGraphicFramePr>
          <p:xfrm>
            <a:off x="1685" y="1609"/>
            <a:ext cx="1331" cy="781"/>
          </p:xfrm>
          <a:graphic>
            <a:graphicData uri="http://schemas.openxmlformats.org/presentationml/2006/ole">
              <mc:AlternateContent xmlns:mc="http://schemas.openxmlformats.org/markup-compatibility/2006">
                <mc:Choice xmlns:v="urn:schemas-microsoft-com:vml" Requires="v">
                  <p:oleObj spid="_x0000_s592027" name="图片" r:id="rId5" imgW="1171440" imgH="523800" progId="Word.Picture.8">
                    <p:embed/>
                  </p:oleObj>
                </mc:Choice>
                <mc:Fallback>
                  <p:oleObj name="图片" r:id="rId5" imgW="1171440" imgH="5238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5" y="1609"/>
                          <a:ext cx="1331" cy="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1882" name="Group 10"/>
            <p:cNvGrpSpPr>
              <a:grpSpLocks/>
            </p:cNvGrpSpPr>
            <p:nvPr/>
          </p:nvGrpSpPr>
          <p:grpSpPr bwMode="auto">
            <a:xfrm>
              <a:off x="994" y="1547"/>
              <a:ext cx="692" cy="829"/>
              <a:chOff x="589" y="1593"/>
              <a:chExt cx="635" cy="907"/>
            </a:xfrm>
          </p:grpSpPr>
          <p:sp>
            <p:nvSpPr>
              <p:cNvPr id="591883" name="Rectangle 11"/>
              <p:cNvSpPr>
                <a:spLocks noChangeArrowheads="1"/>
              </p:cNvSpPr>
              <p:nvPr/>
            </p:nvSpPr>
            <p:spPr bwMode="auto">
              <a:xfrm>
                <a:off x="654" y="1747"/>
                <a:ext cx="508" cy="57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000066"/>
                    </a:solidFill>
                    <a:latin typeface="Times New Roman" panose="02020603050405020304" pitchFamily="18" charset="0"/>
                    <a:ea typeface="楷体_GB2312" pitchFamily="49" charset="-122"/>
                  </a:rPr>
                  <a:t>组合</a:t>
                </a:r>
              </a:p>
              <a:p>
                <a:r>
                  <a:rPr lang="zh-CN" altLang="en-US" sz="2400">
                    <a:solidFill>
                      <a:srgbClr val="000066"/>
                    </a:solidFill>
                    <a:latin typeface="Times New Roman" panose="02020603050405020304" pitchFamily="18" charset="0"/>
                    <a:ea typeface="楷体_GB2312" pitchFamily="49" charset="-122"/>
                  </a:rPr>
                  <a:t>电路</a:t>
                </a:r>
              </a:p>
            </p:txBody>
          </p:sp>
          <p:sp>
            <p:nvSpPr>
              <p:cNvPr id="591884" name="AutoShape 12"/>
              <p:cNvSpPr>
                <a:spLocks noChangeArrowheads="1"/>
              </p:cNvSpPr>
              <p:nvPr/>
            </p:nvSpPr>
            <p:spPr bwMode="auto">
              <a:xfrm>
                <a:off x="589" y="1593"/>
                <a:ext cx="635" cy="907"/>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grpSp>
        <p:sp>
          <p:nvSpPr>
            <p:cNvPr id="591885" name="Rectangle 13"/>
            <p:cNvSpPr>
              <a:spLocks noChangeArrowheads="1"/>
            </p:cNvSpPr>
            <p:nvPr/>
          </p:nvSpPr>
          <p:spPr bwMode="auto">
            <a:xfrm>
              <a:off x="1707" y="152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rPr>
                <a:t>D</a:t>
              </a:r>
            </a:p>
          </p:txBody>
        </p:sp>
        <p:grpSp>
          <p:nvGrpSpPr>
            <p:cNvPr id="591886" name="Group 14"/>
            <p:cNvGrpSpPr>
              <a:grpSpLocks/>
            </p:cNvGrpSpPr>
            <p:nvPr/>
          </p:nvGrpSpPr>
          <p:grpSpPr bwMode="auto">
            <a:xfrm>
              <a:off x="431" y="1588"/>
              <a:ext cx="563" cy="724"/>
              <a:chOff x="0" y="1638"/>
              <a:chExt cx="590" cy="792"/>
            </a:xfrm>
          </p:grpSpPr>
          <p:sp>
            <p:nvSpPr>
              <p:cNvPr id="591887" name="Rectangle 15"/>
              <p:cNvSpPr>
                <a:spLocks noChangeArrowheads="1"/>
              </p:cNvSpPr>
              <p:nvPr/>
            </p:nvSpPr>
            <p:spPr bwMode="auto">
              <a:xfrm>
                <a:off x="0" y="2115"/>
                <a:ext cx="25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rPr>
                  <a:t>K</a:t>
                </a:r>
              </a:p>
            </p:txBody>
          </p:sp>
          <p:sp>
            <p:nvSpPr>
              <p:cNvPr id="591888" name="Rectangle 16"/>
              <p:cNvSpPr>
                <a:spLocks noChangeArrowheads="1"/>
              </p:cNvSpPr>
              <p:nvPr/>
            </p:nvSpPr>
            <p:spPr bwMode="auto">
              <a:xfrm>
                <a:off x="0" y="1638"/>
                <a:ext cx="22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rPr>
                  <a:t>J</a:t>
                </a:r>
              </a:p>
            </p:txBody>
          </p:sp>
          <p:sp>
            <p:nvSpPr>
              <p:cNvPr id="591889" name="Line 17"/>
              <p:cNvSpPr>
                <a:spLocks noChangeShapeType="1"/>
              </p:cNvSpPr>
              <p:nvPr/>
            </p:nvSpPr>
            <p:spPr bwMode="auto">
              <a:xfrm>
                <a:off x="181" y="1820"/>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1890" name="Line 18"/>
              <p:cNvSpPr>
                <a:spLocks noChangeShapeType="1"/>
              </p:cNvSpPr>
              <p:nvPr/>
            </p:nvSpPr>
            <p:spPr bwMode="auto">
              <a:xfrm>
                <a:off x="204" y="2273"/>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1891" name="AutoShape 19"/>
            <p:cNvSpPr>
              <a:spLocks noChangeArrowheads="1"/>
            </p:cNvSpPr>
            <p:nvPr/>
          </p:nvSpPr>
          <p:spPr bwMode="auto">
            <a:xfrm>
              <a:off x="907" y="1298"/>
              <a:ext cx="1665" cy="1202"/>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grpSp>
      <p:graphicFrame>
        <p:nvGraphicFramePr>
          <p:cNvPr id="591897" name="Object 25"/>
          <p:cNvGraphicFramePr>
            <a:graphicFrameLocks noChangeAspect="1"/>
          </p:cNvGraphicFramePr>
          <p:nvPr/>
        </p:nvGraphicFramePr>
        <p:xfrm>
          <a:off x="6321425" y="2305050"/>
          <a:ext cx="2700338" cy="620713"/>
        </p:xfrm>
        <a:graphic>
          <a:graphicData uri="http://schemas.openxmlformats.org/presentationml/2006/ole">
            <mc:AlternateContent xmlns:mc="http://schemas.openxmlformats.org/markup-compatibility/2006">
              <mc:Choice xmlns:v="urn:schemas-microsoft-com:vml" Requires="v">
                <p:oleObj spid="_x0000_s592028" name="Equation" r:id="rId7" imgW="1155600" imgH="253800" progId="Equation.DSMT4">
                  <p:embed/>
                </p:oleObj>
              </mc:Choice>
              <mc:Fallback>
                <p:oleObj name="Equation" r:id="rId7" imgW="1155600" imgH="2538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1425" y="2305050"/>
                        <a:ext cx="2700338"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1898" name="Object 26"/>
          <p:cNvGraphicFramePr>
            <a:graphicFrameLocks noChangeAspect="1"/>
          </p:cNvGraphicFramePr>
          <p:nvPr/>
        </p:nvGraphicFramePr>
        <p:xfrm>
          <a:off x="6665913" y="1573213"/>
          <a:ext cx="1465262" cy="600075"/>
        </p:xfrm>
        <a:graphic>
          <a:graphicData uri="http://schemas.openxmlformats.org/presentationml/2006/ole">
            <mc:AlternateContent xmlns:mc="http://schemas.openxmlformats.org/markup-compatibility/2006">
              <mc:Choice xmlns:v="urn:schemas-microsoft-com:vml" Requires="v">
                <p:oleObj spid="_x0000_s592029" name="Equation" r:id="rId9" imgW="583920" imgH="228600" progId="Equation.DSMT4">
                  <p:embed/>
                </p:oleObj>
              </mc:Choice>
              <mc:Fallback>
                <p:oleObj name="Equation" r:id="rId9" imgW="583920" imgH="2286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5913" y="1573213"/>
                        <a:ext cx="146526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1899" name="Rectangle 27"/>
          <p:cNvSpPr>
            <a:spLocks noChangeArrowheads="1"/>
          </p:cNvSpPr>
          <p:nvPr/>
        </p:nvSpPr>
        <p:spPr bwMode="auto">
          <a:xfrm>
            <a:off x="4940300" y="1660525"/>
            <a:ext cx="1766888"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0482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50482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50482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50482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5048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i="1"/>
              <a:t>D </a:t>
            </a:r>
            <a:r>
              <a:rPr kumimoji="0" lang="zh-CN" altLang="en-US"/>
              <a:t>触发器：</a:t>
            </a:r>
          </a:p>
        </p:txBody>
      </p:sp>
      <p:sp>
        <p:nvSpPr>
          <p:cNvPr id="591900" name="Rectangle 28"/>
          <p:cNvSpPr>
            <a:spLocks noChangeArrowheads="1"/>
          </p:cNvSpPr>
          <p:nvPr/>
        </p:nvSpPr>
        <p:spPr bwMode="auto">
          <a:xfrm>
            <a:off x="4875213" y="2414588"/>
            <a:ext cx="2151062"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0482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50482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50482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50482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5048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i="1">
                <a:ea typeface="楷体_GB2312" pitchFamily="49" charset="-122"/>
              </a:rPr>
              <a:t>JK</a:t>
            </a:r>
            <a:r>
              <a:rPr kumimoji="0" lang="zh-CN" altLang="en-US"/>
              <a:t>触发器：</a:t>
            </a:r>
          </a:p>
        </p:txBody>
      </p:sp>
      <p:sp>
        <p:nvSpPr>
          <p:cNvPr id="591901" name="Rectangle 29">
            <a:hlinkClick r:id="rId11" action="ppaction://hlinkfile"/>
          </p:cNvPr>
          <p:cNvSpPr>
            <a:spLocks noChangeArrowheads="1"/>
          </p:cNvSpPr>
          <p:nvPr/>
        </p:nvSpPr>
        <p:spPr bwMode="auto">
          <a:xfrm>
            <a:off x="6045994" y="5383212"/>
            <a:ext cx="1625600" cy="538162"/>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25" name="Rectangle 29"/>
          <p:cNvSpPr>
            <a:spLocks noChangeArrowheads="1"/>
          </p:cNvSpPr>
          <p:nvPr/>
        </p:nvSpPr>
        <p:spPr bwMode="auto">
          <a:xfrm>
            <a:off x="34505" y="566739"/>
            <a:ext cx="4048545"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5.5.5 D</a:t>
            </a:r>
            <a:r>
              <a:rPr kumimoji="1" lang="zh-CN" altLang="en-US" sz="2400" dirty="0" smtClean="0">
                <a:solidFill>
                  <a:srgbClr val="CC0000"/>
                </a:solidFill>
                <a:ea typeface="楷体_GB2312" pitchFamily="49" charset="-122"/>
              </a:rPr>
              <a:t>触发器逻辑功能的转换</a:t>
            </a:r>
            <a:endParaRPr kumimoji="1" lang="zh-CN" altLang="en-US" sz="2400" dirty="0">
              <a:solidFill>
                <a:srgbClr val="CC0000"/>
              </a:solidFill>
              <a:latin typeface="楷体_GB2312" pitchFamily="49" charset="-122"/>
              <a:ea typeface="楷体_GB2312" pitchFamily="49" charset="-122"/>
            </a:endParaRPr>
          </a:p>
        </p:txBody>
      </p:sp>
      <p:sp>
        <p:nvSpPr>
          <p:cNvPr id="26"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grpSp>
        <p:nvGrpSpPr>
          <p:cNvPr id="28" name="Group 25"/>
          <p:cNvGrpSpPr>
            <a:grpSpLocks/>
          </p:cNvGrpSpPr>
          <p:nvPr/>
        </p:nvGrpSpPr>
        <p:grpSpPr bwMode="auto">
          <a:xfrm>
            <a:off x="849746" y="4279283"/>
            <a:ext cx="4967287" cy="2339976"/>
            <a:chOff x="748" y="2614"/>
            <a:chExt cx="2812" cy="1474"/>
          </a:xfrm>
        </p:grpSpPr>
        <p:pic>
          <p:nvPicPr>
            <p:cNvPr id="29" name="图片 2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8" y="2682"/>
              <a:ext cx="2812" cy="1353"/>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18"/>
            <p:cNvSpPr>
              <a:spLocks noChangeArrowheads="1"/>
            </p:cNvSpPr>
            <p:nvPr/>
          </p:nvSpPr>
          <p:spPr bwMode="auto">
            <a:xfrm>
              <a:off x="1066" y="2614"/>
              <a:ext cx="1179" cy="1474"/>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endParaRPr lang="zh-CN" altLang="zh-CN" sz="2400" b="0">
                <a:solidFill>
                  <a:srgbClr val="000066"/>
                </a:solidFill>
                <a:latin typeface="Tahoma" panose="020B0604030504040204" pitchFamily="34" charset="0"/>
                <a:ea typeface="楷体_GB2312"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1880"/>
                                        </p:tgtEl>
                                        <p:attrNameLst>
                                          <p:attrName>style.visibility</p:attrName>
                                        </p:attrNameLst>
                                      </p:cBhvr>
                                      <p:to>
                                        <p:strVal val="visible"/>
                                      </p:to>
                                    </p:set>
                                    <p:animEffect transition="in" filter="wipe(left)">
                                      <p:cBhvr>
                                        <p:cTn id="7" dur="500"/>
                                        <p:tgtEl>
                                          <p:spTgt spid="5918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1898"/>
                                        </p:tgtEl>
                                        <p:attrNameLst>
                                          <p:attrName>style.visibility</p:attrName>
                                        </p:attrNameLst>
                                      </p:cBhvr>
                                      <p:to>
                                        <p:strVal val="visible"/>
                                      </p:to>
                                    </p:set>
                                    <p:animEffect transition="in" filter="wipe(left)">
                                      <p:cBhvr>
                                        <p:cTn id="12" dur="500"/>
                                        <p:tgtEl>
                                          <p:spTgt spid="59189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1899"/>
                                        </p:tgtEl>
                                        <p:attrNameLst>
                                          <p:attrName>style.visibility</p:attrName>
                                        </p:attrNameLst>
                                      </p:cBhvr>
                                      <p:to>
                                        <p:strVal val="visible"/>
                                      </p:to>
                                    </p:set>
                                    <p:animEffect transition="in" filter="wipe(left)">
                                      <p:cBhvr>
                                        <p:cTn id="16" dur="500"/>
                                        <p:tgtEl>
                                          <p:spTgt spid="5918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91897"/>
                                        </p:tgtEl>
                                        <p:attrNameLst>
                                          <p:attrName>style.visibility</p:attrName>
                                        </p:attrNameLst>
                                      </p:cBhvr>
                                      <p:to>
                                        <p:strVal val="visible"/>
                                      </p:to>
                                    </p:set>
                                    <p:animEffect transition="in" filter="wipe(left)">
                                      <p:cBhvr>
                                        <p:cTn id="21" dur="500"/>
                                        <p:tgtEl>
                                          <p:spTgt spid="59189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1900"/>
                                        </p:tgtEl>
                                        <p:attrNameLst>
                                          <p:attrName>style.visibility</p:attrName>
                                        </p:attrNameLst>
                                      </p:cBhvr>
                                      <p:to>
                                        <p:strVal val="visible"/>
                                      </p:to>
                                    </p:set>
                                    <p:animEffect transition="in" filter="wipe(left)">
                                      <p:cBhvr>
                                        <p:cTn id="25" dur="500"/>
                                        <p:tgtEl>
                                          <p:spTgt spid="5919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591876"/>
                                        </p:tgtEl>
                                        <p:attrNameLst>
                                          <p:attrName>style.visibility</p:attrName>
                                        </p:attrNameLst>
                                      </p:cBhvr>
                                      <p:to>
                                        <p:strVal val="visible"/>
                                      </p:to>
                                    </p:set>
                                    <p:animEffect transition="in" filter="strips(downRight)">
                                      <p:cBhvr>
                                        <p:cTn id="30" dur="500"/>
                                        <p:tgtEl>
                                          <p:spTgt spid="591876"/>
                                        </p:tgtEl>
                                      </p:cBhvr>
                                    </p:animEffect>
                                  </p:childTnLst>
                                </p:cTn>
                              </p:par>
                            </p:childTnLst>
                          </p:cTn>
                        </p:par>
                        <p:par>
                          <p:cTn id="31" fill="hold" nodeType="afterGroup">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591901"/>
                                        </p:tgtEl>
                                        <p:attrNameLst>
                                          <p:attrName>style.visibility</p:attrName>
                                        </p:attrNameLst>
                                      </p:cBhvr>
                                      <p:to>
                                        <p:strVal val="visible"/>
                                      </p:to>
                                    </p:set>
                                    <p:animEffect transition="in" filter="slide(fromBottom)">
                                      <p:cBhvr>
                                        <p:cTn id="34" dur="500"/>
                                        <p:tgtEl>
                                          <p:spTgt spid="59190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ox(in)">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99" grpId="0" animBg="1"/>
      <p:bldP spid="591900" grpId="0" animBg="1"/>
      <p:bldP spid="59190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899" name="Object 3"/>
          <p:cNvGraphicFramePr>
            <a:graphicFrameLocks noChangeAspect="1"/>
          </p:cNvGraphicFramePr>
          <p:nvPr/>
        </p:nvGraphicFramePr>
        <p:xfrm>
          <a:off x="4714875" y="3527425"/>
          <a:ext cx="4176713" cy="723900"/>
        </p:xfrm>
        <a:graphic>
          <a:graphicData uri="http://schemas.openxmlformats.org/presentationml/2006/ole">
            <mc:AlternateContent xmlns:mc="http://schemas.openxmlformats.org/markup-compatibility/2006">
              <mc:Choice xmlns:v="urn:schemas-microsoft-com:vml" Requires="v">
                <p:oleObj spid="_x0000_s593073" name="Equation" r:id="rId3" imgW="1384200" imgH="241200" progId="Equation.DSMT4">
                  <p:embed/>
                </p:oleObj>
              </mc:Choice>
              <mc:Fallback>
                <p:oleObj name="Equation" r:id="rId3" imgW="138420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527425"/>
                        <a:ext cx="417671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2905" name="Rectangle 9"/>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66700" algn="r"/>
                <a:tab pos="5256213" algn="r"/>
              </a:tabLs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b="0">
              <a:latin typeface="Arial" panose="020B0604020202020204" pitchFamily="34" charset="0"/>
            </a:endParaRPr>
          </a:p>
        </p:txBody>
      </p:sp>
      <p:grpSp>
        <p:nvGrpSpPr>
          <p:cNvPr id="592906" name="Group 10"/>
          <p:cNvGrpSpPr>
            <a:grpSpLocks/>
          </p:cNvGrpSpPr>
          <p:nvPr/>
        </p:nvGrpSpPr>
        <p:grpSpPr bwMode="auto">
          <a:xfrm>
            <a:off x="0" y="1916113"/>
            <a:ext cx="4841875" cy="2322512"/>
            <a:chOff x="0" y="1207"/>
            <a:chExt cx="3050" cy="1463"/>
          </a:xfrm>
        </p:grpSpPr>
        <p:graphicFrame>
          <p:nvGraphicFramePr>
            <p:cNvPr id="592907" name="Object 11"/>
            <p:cNvGraphicFramePr>
              <a:graphicFrameLocks noChangeAspect="1"/>
            </p:cNvGraphicFramePr>
            <p:nvPr/>
          </p:nvGraphicFramePr>
          <p:xfrm>
            <a:off x="1655" y="1434"/>
            <a:ext cx="1395" cy="855"/>
          </p:xfrm>
          <a:graphic>
            <a:graphicData uri="http://schemas.openxmlformats.org/presentationml/2006/ole">
              <mc:AlternateContent xmlns:mc="http://schemas.openxmlformats.org/markup-compatibility/2006">
                <mc:Choice xmlns:v="urn:schemas-microsoft-com:vml" Requires="v">
                  <p:oleObj spid="_x0000_s593074" name="图片" r:id="rId5" imgW="1171440" imgH="523800" progId="Word.Picture.8">
                    <p:embed/>
                  </p:oleObj>
                </mc:Choice>
                <mc:Fallback>
                  <p:oleObj name="图片" r:id="rId5" imgW="1171440" imgH="523800" progId="Word.Picture.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 y="1434"/>
                          <a:ext cx="1395" cy="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2908" name="Group 12"/>
            <p:cNvGrpSpPr>
              <a:grpSpLocks/>
            </p:cNvGrpSpPr>
            <p:nvPr/>
          </p:nvGrpSpPr>
          <p:grpSpPr bwMode="auto">
            <a:xfrm>
              <a:off x="884" y="1366"/>
              <a:ext cx="771" cy="907"/>
              <a:chOff x="589" y="1593"/>
              <a:chExt cx="635" cy="907"/>
            </a:xfrm>
          </p:grpSpPr>
          <p:sp>
            <p:nvSpPr>
              <p:cNvPr id="592909" name="Rectangle 13"/>
              <p:cNvSpPr>
                <a:spLocks noChangeArrowheads="1"/>
              </p:cNvSpPr>
              <p:nvPr/>
            </p:nvSpPr>
            <p:spPr bwMode="auto">
              <a:xfrm>
                <a:off x="698" y="1771"/>
                <a:ext cx="418" cy="52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66"/>
                    </a:solidFill>
                    <a:latin typeface="Times New Roman" panose="02020603050405020304" pitchFamily="18" charset="0"/>
                    <a:ea typeface="楷体_GB2312" pitchFamily="49" charset="-122"/>
                  </a:rPr>
                  <a:t>组合</a:t>
                </a:r>
              </a:p>
              <a:p>
                <a:r>
                  <a:rPr lang="zh-CN" altLang="en-US" sz="2400">
                    <a:solidFill>
                      <a:srgbClr val="000066"/>
                    </a:solidFill>
                    <a:latin typeface="Times New Roman" panose="02020603050405020304" pitchFamily="18" charset="0"/>
                    <a:ea typeface="楷体_GB2312" pitchFamily="49" charset="-122"/>
                  </a:rPr>
                  <a:t>电路</a:t>
                </a:r>
              </a:p>
            </p:txBody>
          </p:sp>
          <p:sp>
            <p:nvSpPr>
              <p:cNvPr id="592910" name="AutoShape 14"/>
              <p:cNvSpPr>
                <a:spLocks noChangeArrowheads="1"/>
              </p:cNvSpPr>
              <p:nvPr/>
            </p:nvSpPr>
            <p:spPr bwMode="auto">
              <a:xfrm>
                <a:off x="589" y="1593"/>
                <a:ext cx="635" cy="907"/>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grpSp>
        <p:sp>
          <p:nvSpPr>
            <p:cNvPr id="592911" name="Rectangle 15"/>
            <p:cNvSpPr>
              <a:spLocks noChangeArrowheads="1"/>
            </p:cNvSpPr>
            <p:nvPr/>
          </p:nvSpPr>
          <p:spPr bwMode="auto">
            <a:xfrm>
              <a:off x="1678" y="141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rPr>
                <a:t>D</a:t>
              </a:r>
            </a:p>
          </p:txBody>
        </p:sp>
        <p:grpSp>
          <p:nvGrpSpPr>
            <p:cNvPr id="592912" name="Group 16"/>
            <p:cNvGrpSpPr>
              <a:grpSpLocks/>
            </p:cNvGrpSpPr>
            <p:nvPr/>
          </p:nvGrpSpPr>
          <p:grpSpPr bwMode="auto">
            <a:xfrm>
              <a:off x="295" y="1411"/>
              <a:ext cx="567" cy="288"/>
              <a:chOff x="431" y="1638"/>
              <a:chExt cx="567" cy="288"/>
            </a:xfrm>
          </p:grpSpPr>
          <p:sp>
            <p:nvSpPr>
              <p:cNvPr id="592913" name="Rectangle 17"/>
              <p:cNvSpPr>
                <a:spLocks noChangeArrowheads="1"/>
              </p:cNvSpPr>
              <p:nvPr/>
            </p:nvSpPr>
            <p:spPr bwMode="auto">
              <a:xfrm>
                <a:off x="431" y="163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rPr>
                  <a:t>T</a:t>
                </a:r>
              </a:p>
            </p:txBody>
          </p:sp>
          <p:sp>
            <p:nvSpPr>
              <p:cNvPr id="592914" name="Line 18"/>
              <p:cNvSpPr>
                <a:spLocks noChangeShapeType="1"/>
              </p:cNvSpPr>
              <p:nvPr/>
            </p:nvSpPr>
            <p:spPr bwMode="auto">
              <a:xfrm>
                <a:off x="612" y="1820"/>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2915" name="Rectangle 19"/>
            <p:cNvSpPr>
              <a:spLocks noChangeArrowheads="1"/>
            </p:cNvSpPr>
            <p:nvPr/>
          </p:nvSpPr>
          <p:spPr bwMode="auto">
            <a:xfrm>
              <a:off x="0" y="2004"/>
              <a:ext cx="2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sp>
          <p:nvSpPr>
            <p:cNvPr id="592916" name="Rectangle 20"/>
            <p:cNvSpPr>
              <a:spLocks noChangeArrowheads="1"/>
            </p:cNvSpPr>
            <p:nvPr/>
          </p:nvSpPr>
          <p:spPr bwMode="auto">
            <a:xfrm>
              <a:off x="0" y="2506"/>
              <a:ext cx="14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1100" b="0">
                  <a:latin typeface="Tahoma" panose="020B0604030504040204" pitchFamily="34" charset="0"/>
                  <a:ea typeface="楷体_GB2312" pitchFamily="49" charset="-122"/>
                </a:rPr>
                <a:t> </a:t>
              </a:r>
              <a:endParaRPr lang="en-US" altLang="zh-CN" b="0">
                <a:latin typeface="Arial" panose="020B0604020202020204" pitchFamily="34" charset="0"/>
              </a:endParaRPr>
            </a:p>
          </p:txBody>
        </p:sp>
        <p:sp>
          <p:nvSpPr>
            <p:cNvPr id="592917" name="AutoShape 21"/>
            <p:cNvSpPr>
              <a:spLocks noChangeArrowheads="1"/>
            </p:cNvSpPr>
            <p:nvPr/>
          </p:nvSpPr>
          <p:spPr bwMode="auto">
            <a:xfrm>
              <a:off x="839" y="1207"/>
              <a:ext cx="1746" cy="1315"/>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anose="020B0604030504040204" pitchFamily="34" charset="0"/>
                <a:ea typeface="楷体_GB2312" pitchFamily="49" charset="-122"/>
              </a:endParaRPr>
            </a:p>
          </p:txBody>
        </p:sp>
      </p:grpSp>
      <p:graphicFrame>
        <p:nvGraphicFramePr>
          <p:cNvPr id="592920" name="Object 24"/>
          <p:cNvGraphicFramePr>
            <a:graphicFrameLocks noChangeAspect="1"/>
          </p:cNvGraphicFramePr>
          <p:nvPr/>
        </p:nvGraphicFramePr>
        <p:xfrm>
          <a:off x="6200775" y="2257425"/>
          <a:ext cx="2863850" cy="681038"/>
        </p:xfrm>
        <a:graphic>
          <a:graphicData uri="http://schemas.openxmlformats.org/presentationml/2006/ole">
            <mc:AlternateContent xmlns:mc="http://schemas.openxmlformats.org/markup-compatibility/2006">
              <mc:Choice xmlns:v="urn:schemas-microsoft-com:vml" Requires="v">
                <p:oleObj spid="_x0000_s593075" name="Equation" r:id="rId7" imgW="1117440" imgH="253800" progId="Equation.DSMT4">
                  <p:embed/>
                </p:oleObj>
              </mc:Choice>
              <mc:Fallback>
                <p:oleObj name="Equation" r:id="rId7" imgW="1117440" imgH="25380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0775" y="2257425"/>
                        <a:ext cx="2863850"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2921" name="Object 25"/>
          <p:cNvGraphicFramePr>
            <a:graphicFrameLocks noChangeAspect="1"/>
          </p:cNvGraphicFramePr>
          <p:nvPr/>
        </p:nvGraphicFramePr>
        <p:xfrm>
          <a:off x="6665913" y="1560513"/>
          <a:ext cx="1497012" cy="612775"/>
        </p:xfrm>
        <a:graphic>
          <a:graphicData uri="http://schemas.openxmlformats.org/presentationml/2006/ole">
            <mc:AlternateContent xmlns:mc="http://schemas.openxmlformats.org/markup-compatibility/2006">
              <mc:Choice xmlns:v="urn:schemas-microsoft-com:vml" Requires="v">
                <p:oleObj spid="_x0000_s593076" name="Equation" r:id="rId9" imgW="583920" imgH="228600" progId="Equation.DSMT4">
                  <p:embed/>
                </p:oleObj>
              </mc:Choice>
              <mc:Fallback>
                <p:oleObj name="Equation" r:id="rId9" imgW="583920" imgH="228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5913" y="1560513"/>
                        <a:ext cx="1497012"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2922" name="Rectangle 26"/>
          <p:cNvSpPr>
            <a:spLocks noChangeArrowheads="1"/>
          </p:cNvSpPr>
          <p:nvPr/>
        </p:nvSpPr>
        <p:spPr bwMode="auto">
          <a:xfrm>
            <a:off x="4940300" y="1660525"/>
            <a:ext cx="1766888"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0482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50482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50482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50482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5048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i="1"/>
              <a:t>D </a:t>
            </a:r>
            <a:r>
              <a:rPr kumimoji="0" lang="zh-CN" altLang="en-US"/>
              <a:t>触发器：</a:t>
            </a:r>
          </a:p>
        </p:txBody>
      </p:sp>
      <p:sp>
        <p:nvSpPr>
          <p:cNvPr id="592923" name="Rectangle 27"/>
          <p:cNvSpPr>
            <a:spLocks noChangeArrowheads="1"/>
          </p:cNvSpPr>
          <p:nvPr/>
        </p:nvSpPr>
        <p:spPr bwMode="auto">
          <a:xfrm>
            <a:off x="4875213" y="2414588"/>
            <a:ext cx="2151062"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0482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50482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50482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50482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5048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i="1">
                <a:ea typeface="楷体_GB2312" pitchFamily="49" charset="-122"/>
              </a:rPr>
              <a:t>T</a:t>
            </a:r>
            <a:r>
              <a:rPr kumimoji="0" lang="zh-CN" altLang="en-US"/>
              <a:t>触发器：</a:t>
            </a:r>
          </a:p>
        </p:txBody>
      </p:sp>
      <p:sp>
        <p:nvSpPr>
          <p:cNvPr id="592924" name="Rectangle 28">
            <a:hlinkClick r:id="rId11" action="ppaction://hlinkfile"/>
          </p:cNvPr>
          <p:cNvSpPr>
            <a:spLocks noChangeArrowheads="1"/>
          </p:cNvSpPr>
          <p:nvPr/>
        </p:nvSpPr>
        <p:spPr bwMode="auto">
          <a:xfrm>
            <a:off x="1817688" y="4225925"/>
            <a:ext cx="1625600" cy="538163"/>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25" name="Rectangle 3"/>
          <p:cNvSpPr>
            <a:spLocks noChangeArrowheads="1"/>
          </p:cNvSpPr>
          <p:nvPr/>
        </p:nvSpPr>
        <p:spPr bwMode="auto">
          <a:xfrm>
            <a:off x="611188" y="1184658"/>
            <a:ext cx="3625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smtClean="0">
                <a:latin typeface="仿宋" panose="02010609060101010101" pitchFamily="49" charset="-122"/>
                <a:ea typeface="仿宋" panose="02010609060101010101" pitchFamily="49" charset="-122"/>
              </a:rPr>
              <a:t>2.D</a:t>
            </a:r>
            <a:r>
              <a:rPr lang="zh-CN" altLang="en-US" sz="2400" dirty="0" smtClean="0">
                <a:latin typeface="仿宋" panose="02010609060101010101" pitchFamily="49" charset="-122"/>
                <a:ea typeface="仿宋" panose="02010609060101010101" pitchFamily="49" charset="-122"/>
              </a:rPr>
              <a:t>触发器构成</a:t>
            </a:r>
            <a:r>
              <a:rPr lang="en-US" altLang="zh-CN" sz="2400" dirty="0" smtClean="0">
                <a:latin typeface="仿宋" panose="02010609060101010101" pitchFamily="49" charset="-122"/>
                <a:ea typeface="仿宋" panose="02010609060101010101" pitchFamily="49" charset="-122"/>
              </a:rPr>
              <a:t>T</a:t>
            </a:r>
            <a:r>
              <a:rPr lang="zh-CN" altLang="en-US" sz="2400" dirty="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26" name="Rectangle 29"/>
          <p:cNvSpPr>
            <a:spLocks noChangeArrowheads="1"/>
          </p:cNvSpPr>
          <p:nvPr/>
        </p:nvSpPr>
        <p:spPr bwMode="auto">
          <a:xfrm>
            <a:off x="34505" y="566739"/>
            <a:ext cx="4048545"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5.5.5 D</a:t>
            </a:r>
            <a:r>
              <a:rPr kumimoji="1" lang="zh-CN" altLang="en-US" sz="2400" dirty="0" smtClean="0">
                <a:solidFill>
                  <a:srgbClr val="CC0000"/>
                </a:solidFill>
                <a:ea typeface="楷体_GB2312" pitchFamily="49" charset="-122"/>
              </a:rPr>
              <a:t>触发器逻辑功能的转换</a:t>
            </a:r>
            <a:endParaRPr kumimoji="1" lang="zh-CN" altLang="en-US" sz="2400" dirty="0">
              <a:solidFill>
                <a:srgbClr val="CC0000"/>
              </a:solidFill>
              <a:latin typeface="楷体_GB2312" pitchFamily="49" charset="-122"/>
              <a:ea typeface="楷体_GB2312" pitchFamily="49" charset="-122"/>
            </a:endParaRPr>
          </a:p>
        </p:txBody>
      </p:sp>
      <p:sp>
        <p:nvSpPr>
          <p:cNvPr id="27"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pic>
        <p:nvPicPr>
          <p:cNvPr id="28" name="图片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475" y="5071267"/>
            <a:ext cx="40735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29759" y="5159374"/>
            <a:ext cx="3816350" cy="1443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92906"/>
                                        </p:tgtEl>
                                        <p:attrNameLst>
                                          <p:attrName>style.visibility</p:attrName>
                                        </p:attrNameLst>
                                      </p:cBhvr>
                                      <p:to>
                                        <p:strVal val="visible"/>
                                      </p:to>
                                    </p:set>
                                    <p:animEffect transition="in" filter="box(in)">
                                      <p:cBhvr>
                                        <p:cTn id="7" dur="500"/>
                                        <p:tgtEl>
                                          <p:spTgt spid="592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2921"/>
                                        </p:tgtEl>
                                        <p:attrNameLst>
                                          <p:attrName>style.visibility</p:attrName>
                                        </p:attrNameLst>
                                      </p:cBhvr>
                                      <p:to>
                                        <p:strVal val="visible"/>
                                      </p:to>
                                    </p:set>
                                    <p:animEffect transition="in" filter="wipe(left)">
                                      <p:cBhvr>
                                        <p:cTn id="12" dur="500"/>
                                        <p:tgtEl>
                                          <p:spTgt spid="59292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2922"/>
                                        </p:tgtEl>
                                        <p:attrNameLst>
                                          <p:attrName>style.visibility</p:attrName>
                                        </p:attrNameLst>
                                      </p:cBhvr>
                                      <p:to>
                                        <p:strVal val="visible"/>
                                      </p:to>
                                    </p:set>
                                    <p:animEffect transition="in" filter="wipe(left)">
                                      <p:cBhvr>
                                        <p:cTn id="16" dur="500"/>
                                        <p:tgtEl>
                                          <p:spTgt spid="5929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92920"/>
                                        </p:tgtEl>
                                        <p:attrNameLst>
                                          <p:attrName>style.visibility</p:attrName>
                                        </p:attrNameLst>
                                      </p:cBhvr>
                                      <p:to>
                                        <p:strVal val="visible"/>
                                      </p:to>
                                    </p:set>
                                    <p:animEffect transition="in" filter="wipe(left)">
                                      <p:cBhvr>
                                        <p:cTn id="21" dur="500"/>
                                        <p:tgtEl>
                                          <p:spTgt spid="592920"/>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2923"/>
                                        </p:tgtEl>
                                        <p:attrNameLst>
                                          <p:attrName>style.visibility</p:attrName>
                                        </p:attrNameLst>
                                      </p:cBhvr>
                                      <p:to>
                                        <p:strVal val="visible"/>
                                      </p:to>
                                    </p:set>
                                    <p:animEffect transition="in" filter="wipe(left)">
                                      <p:cBhvr>
                                        <p:cTn id="25" dur="500"/>
                                        <p:tgtEl>
                                          <p:spTgt spid="5929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592899"/>
                                        </p:tgtEl>
                                        <p:attrNameLst>
                                          <p:attrName>style.visibility</p:attrName>
                                        </p:attrNameLst>
                                      </p:cBhvr>
                                      <p:to>
                                        <p:strVal val="visible"/>
                                      </p:to>
                                    </p:set>
                                    <p:animEffect transition="in" filter="strips(downRight)">
                                      <p:cBhvr>
                                        <p:cTn id="30" dur="500"/>
                                        <p:tgtEl>
                                          <p:spTgt spid="5928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par>
                          <p:cTn id="41" fill="hold">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592924"/>
                                        </p:tgtEl>
                                        <p:attrNameLst>
                                          <p:attrName>style.visibility</p:attrName>
                                        </p:attrNameLst>
                                      </p:cBhvr>
                                      <p:to>
                                        <p:strVal val="visible"/>
                                      </p:to>
                                    </p:set>
                                    <p:animEffect transition="in" filter="slide(fromBottom)">
                                      <p:cBhvr>
                                        <p:cTn id="44" dur="500"/>
                                        <p:tgtEl>
                                          <p:spTgt spid="592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22" grpId="0" animBg="1"/>
      <p:bldP spid="592923" grpId="0" animBg="1"/>
      <p:bldP spid="5929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23" name="Object 3"/>
          <p:cNvGraphicFramePr>
            <a:graphicFrameLocks noChangeAspect="1"/>
          </p:cNvGraphicFramePr>
          <p:nvPr/>
        </p:nvGraphicFramePr>
        <p:xfrm>
          <a:off x="2090738" y="3676650"/>
          <a:ext cx="3889375" cy="1879600"/>
        </p:xfrm>
        <a:graphic>
          <a:graphicData uri="http://schemas.openxmlformats.org/presentationml/2006/ole">
            <mc:AlternateContent xmlns:mc="http://schemas.openxmlformats.org/markup-compatibility/2006">
              <mc:Choice xmlns:v="urn:schemas-microsoft-com:vml" Requires="v">
                <p:oleObj spid="_x0000_s594083" name="图片" r:id="rId3" imgW="1162080" imgH="561960" progId="Word.Picture.8">
                  <p:embed/>
                </p:oleObj>
              </mc:Choice>
              <mc:Fallback>
                <p:oleObj name="图片" r:id="rId3" imgW="1162080" imgH="5619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3676650"/>
                        <a:ext cx="3889375"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24" name="Rectangle 4"/>
          <p:cNvSpPr>
            <a:spLocks noChangeArrowheads="1"/>
          </p:cNvSpPr>
          <p:nvPr/>
        </p:nvSpPr>
        <p:spPr bwMode="auto">
          <a:xfrm>
            <a:off x="0" y="3201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3927" name="Object 7"/>
          <p:cNvGraphicFramePr>
            <a:graphicFrameLocks noChangeAspect="1"/>
          </p:cNvGraphicFramePr>
          <p:nvPr/>
        </p:nvGraphicFramePr>
        <p:xfrm>
          <a:off x="1816100" y="2667000"/>
          <a:ext cx="1627188" cy="681038"/>
        </p:xfrm>
        <a:graphic>
          <a:graphicData uri="http://schemas.openxmlformats.org/presentationml/2006/ole">
            <mc:AlternateContent xmlns:mc="http://schemas.openxmlformats.org/markup-compatibility/2006">
              <mc:Choice xmlns:v="urn:schemas-microsoft-com:vml" Requires="v">
                <p:oleObj spid="_x0000_s594084" name="Equation" r:id="rId5" imgW="634680" imgH="253800" progId="Equation.DSMT4">
                  <p:embed/>
                </p:oleObj>
              </mc:Choice>
              <mc:Fallback>
                <p:oleObj name="Equation" r:id="rId5" imgW="634680" imgH="25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100" y="2667000"/>
                        <a:ext cx="1627188"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28" name="Object 8"/>
          <p:cNvGraphicFramePr>
            <a:graphicFrameLocks noChangeAspect="1"/>
          </p:cNvGraphicFramePr>
          <p:nvPr/>
        </p:nvGraphicFramePr>
        <p:xfrm>
          <a:off x="4816475" y="2084388"/>
          <a:ext cx="1687513" cy="908050"/>
        </p:xfrm>
        <a:graphic>
          <a:graphicData uri="http://schemas.openxmlformats.org/presentationml/2006/ole">
            <mc:AlternateContent xmlns:mc="http://schemas.openxmlformats.org/markup-compatibility/2006">
              <mc:Choice xmlns:v="urn:schemas-microsoft-com:vml" Requires="v">
                <p:oleObj spid="_x0000_s594085" name="Equation" r:id="rId7" imgW="495000" imgH="253800" progId="Equation.DSMT4">
                  <p:embed/>
                </p:oleObj>
              </mc:Choice>
              <mc:Fallback>
                <p:oleObj name="Equation" r:id="rId7" imgW="495000" imgH="253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6475" y="2084388"/>
                        <a:ext cx="1687513"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9" name="Object 59"/>
          <p:cNvGraphicFramePr>
            <a:graphicFrameLocks noChangeAspect="1"/>
          </p:cNvGraphicFramePr>
          <p:nvPr/>
        </p:nvGraphicFramePr>
        <p:xfrm>
          <a:off x="1803400" y="1970088"/>
          <a:ext cx="1497013" cy="612775"/>
        </p:xfrm>
        <a:graphic>
          <a:graphicData uri="http://schemas.openxmlformats.org/presentationml/2006/ole">
            <mc:AlternateContent xmlns:mc="http://schemas.openxmlformats.org/markup-compatibility/2006">
              <mc:Choice xmlns:v="urn:schemas-microsoft-com:vml" Requires="v">
                <p:oleObj spid="_x0000_s594086" name="Equation" r:id="rId9" imgW="583920" imgH="228600" progId="Equation.DSMT4">
                  <p:embed/>
                </p:oleObj>
              </mc:Choice>
              <mc:Fallback>
                <p:oleObj name="Equation" r:id="rId9" imgW="583920" imgH="228600" progId="Equation.DSMT4">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3400" y="1970088"/>
                        <a:ext cx="149701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80" name="Rectangle 60"/>
          <p:cNvSpPr>
            <a:spLocks noChangeArrowheads="1"/>
          </p:cNvSpPr>
          <p:nvPr/>
        </p:nvSpPr>
        <p:spPr bwMode="auto">
          <a:xfrm>
            <a:off x="306388" y="2070100"/>
            <a:ext cx="1766887"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0482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50482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50482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50482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5048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i="1"/>
              <a:t>D </a:t>
            </a:r>
            <a:r>
              <a:rPr kumimoji="0" lang="zh-CN" altLang="en-US"/>
              <a:t>触发器：</a:t>
            </a:r>
          </a:p>
        </p:txBody>
      </p:sp>
      <p:sp>
        <p:nvSpPr>
          <p:cNvPr id="593981" name="Rectangle 61"/>
          <p:cNvSpPr>
            <a:spLocks noChangeArrowheads="1"/>
          </p:cNvSpPr>
          <p:nvPr/>
        </p:nvSpPr>
        <p:spPr bwMode="auto">
          <a:xfrm>
            <a:off x="215900" y="2824163"/>
            <a:ext cx="2151063"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0482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50482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50482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50482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5048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i="1" dirty="0">
                <a:ea typeface="楷体_GB2312" pitchFamily="49" charset="-122"/>
              </a:rPr>
              <a:t>T </a:t>
            </a:r>
            <a:r>
              <a:rPr kumimoji="0" lang="en-US" altLang="zh-CN" dirty="0">
                <a:ea typeface="楷体_GB2312" pitchFamily="49" charset="-122"/>
              </a:rPr>
              <a:t>'</a:t>
            </a:r>
            <a:r>
              <a:rPr kumimoji="0" lang="en-US" altLang="zh-CN" i="1" dirty="0"/>
              <a:t> </a:t>
            </a:r>
            <a:r>
              <a:rPr kumimoji="0" lang="zh-CN" altLang="en-US" dirty="0"/>
              <a:t>触发器：</a:t>
            </a:r>
          </a:p>
        </p:txBody>
      </p:sp>
      <p:sp>
        <p:nvSpPr>
          <p:cNvPr id="593982" name="Rectangle 62">
            <a:hlinkClick r:id="rId11" action="ppaction://hlinkfile"/>
          </p:cNvPr>
          <p:cNvSpPr>
            <a:spLocks noChangeArrowheads="1"/>
          </p:cNvSpPr>
          <p:nvPr/>
        </p:nvSpPr>
        <p:spPr bwMode="auto">
          <a:xfrm>
            <a:off x="3121025" y="5861050"/>
            <a:ext cx="1625600" cy="538163"/>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sp>
        <p:nvSpPr>
          <p:cNvPr id="12" name="Rectangle 3"/>
          <p:cNvSpPr>
            <a:spLocks noChangeArrowheads="1"/>
          </p:cNvSpPr>
          <p:nvPr/>
        </p:nvSpPr>
        <p:spPr bwMode="auto">
          <a:xfrm>
            <a:off x="611188" y="1184658"/>
            <a:ext cx="3625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smtClean="0">
                <a:latin typeface="仿宋" panose="02010609060101010101" pitchFamily="49" charset="-122"/>
                <a:ea typeface="仿宋" panose="02010609060101010101" pitchFamily="49" charset="-122"/>
              </a:rPr>
              <a:t>3.D</a:t>
            </a:r>
            <a:r>
              <a:rPr lang="zh-CN" altLang="en-US" sz="2400" dirty="0" smtClean="0">
                <a:latin typeface="仿宋" panose="02010609060101010101" pitchFamily="49" charset="-122"/>
                <a:ea typeface="仿宋" panose="02010609060101010101" pitchFamily="49" charset="-122"/>
              </a:rPr>
              <a:t>触发器构成</a:t>
            </a:r>
            <a:r>
              <a:rPr lang="en-US" altLang="zh-CN" sz="2400" smtClean="0">
                <a:latin typeface="仿宋" panose="02010609060101010101" pitchFamily="49" charset="-122"/>
                <a:ea typeface="仿宋" panose="02010609060101010101" pitchFamily="49" charset="-122"/>
              </a:rPr>
              <a:t>T</a:t>
            </a:r>
            <a:r>
              <a:rPr kumimoji="0" lang="en-US" altLang="zh-CN" sz="2400" smtClean="0">
                <a:ea typeface="楷体_GB2312" pitchFamily="49" charset="-122"/>
              </a:rPr>
              <a:t> '</a:t>
            </a:r>
            <a:r>
              <a:rPr lang="zh-CN" altLang="en-US" sz="2400" smtClean="0">
                <a:latin typeface="仿宋" panose="02010609060101010101" pitchFamily="49" charset="-122"/>
                <a:ea typeface="仿宋" panose="02010609060101010101" pitchFamily="49" charset="-122"/>
              </a:rPr>
              <a:t>触发器</a:t>
            </a:r>
            <a:endParaRPr lang="zh-CN" altLang="en-US" sz="2400" dirty="0">
              <a:latin typeface="仿宋" panose="02010609060101010101" pitchFamily="49" charset="-122"/>
              <a:ea typeface="仿宋" panose="02010609060101010101" pitchFamily="49" charset="-122"/>
            </a:endParaRPr>
          </a:p>
        </p:txBody>
      </p:sp>
      <p:sp>
        <p:nvSpPr>
          <p:cNvPr id="13" name="Rectangle 29"/>
          <p:cNvSpPr>
            <a:spLocks noChangeArrowheads="1"/>
          </p:cNvSpPr>
          <p:nvPr/>
        </p:nvSpPr>
        <p:spPr bwMode="auto">
          <a:xfrm>
            <a:off x="34505" y="566739"/>
            <a:ext cx="4048545"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5.5.5 D</a:t>
            </a:r>
            <a:r>
              <a:rPr kumimoji="1" lang="zh-CN" altLang="en-US" sz="2400" dirty="0" smtClean="0">
                <a:solidFill>
                  <a:srgbClr val="CC0000"/>
                </a:solidFill>
                <a:ea typeface="楷体_GB2312" pitchFamily="49" charset="-122"/>
              </a:rPr>
              <a:t>触发器逻辑功能的转换</a:t>
            </a:r>
            <a:endParaRPr kumimoji="1" lang="zh-CN" altLang="en-US" sz="2400" dirty="0">
              <a:solidFill>
                <a:srgbClr val="CC0000"/>
              </a:solidFill>
              <a:latin typeface="楷体_GB2312" pitchFamily="49" charset="-122"/>
              <a:ea typeface="楷体_GB2312" pitchFamily="49" charset="-122"/>
            </a:endParaRPr>
          </a:p>
        </p:txBody>
      </p:sp>
      <p:sp>
        <p:nvSpPr>
          <p:cNvPr id="14" name="Rectangle 4"/>
          <p:cNvSpPr>
            <a:spLocks noChangeArrowheads="1"/>
          </p:cNvSpPr>
          <p:nvPr/>
        </p:nvSpPr>
        <p:spPr bwMode="auto">
          <a:xfrm>
            <a:off x="34507" y="47627"/>
            <a:ext cx="3781844"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5.5 </a:t>
            </a:r>
            <a:r>
              <a:rPr kumimoji="1" lang="zh-CN" altLang="en-US" sz="2800" dirty="0" smtClean="0">
                <a:solidFill>
                  <a:schemeClr val="accent2"/>
                </a:solidFill>
                <a:ea typeface="楷体_GB2312" pitchFamily="49" charset="-122"/>
              </a:rPr>
              <a:t>触发器的逻辑功能</a:t>
            </a:r>
            <a:endParaRPr kumimoji="1" lang="zh-CN" altLang="en-US" sz="2800" dirty="0">
              <a:solidFill>
                <a:schemeClr val="accent2"/>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79"/>
                                        </p:tgtEl>
                                        <p:attrNameLst>
                                          <p:attrName>style.visibility</p:attrName>
                                        </p:attrNameLst>
                                      </p:cBhvr>
                                      <p:to>
                                        <p:strVal val="visible"/>
                                      </p:to>
                                    </p:set>
                                    <p:animEffect transition="in" filter="wipe(left)">
                                      <p:cBhvr>
                                        <p:cTn id="7" dur="500"/>
                                        <p:tgtEl>
                                          <p:spTgt spid="59397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3980"/>
                                        </p:tgtEl>
                                        <p:attrNameLst>
                                          <p:attrName>style.visibility</p:attrName>
                                        </p:attrNameLst>
                                      </p:cBhvr>
                                      <p:to>
                                        <p:strVal val="visible"/>
                                      </p:to>
                                    </p:set>
                                    <p:animEffect transition="in" filter="wipe(left)">
                                      <p:cBhvr>
                                        <p:cTn id="11" dur="500"/>
                                        <p:tgtEl>
                                          <p:spTgt spid="5939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93927"/>
                                        </p:tgtEl>
                                        <p:attrNameLst>
                                          <p:attrName>style.visibility</p:attrName>
                                        </p:attrNameLst>
                                      </p:cBhvr>
                                      <p:to>
                                        <p:strVal val="visible"/>
                                      </p:to>
                                    </p:set>
                                    <p:animEffect transition="in" filter="wipe(left)">
                                      <p:cBhvr>
                                        <p:cTn id="16" dur="500"/>
                                        <p:tgtEl>
                                          <p:spTgt spid="59392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93981"/>
                                        </p:tgtEl>
                                        <p:attrNameLst>
                                          <p:attrName>style.visibility</p:attrName>
                                        </p:attrNameLst>
                                      </p:cBhvr>
                                      <p:to>
                                        <p:strVal val="visible"/>
                                      </p:to>
                                    </p:set>
                                    <p:animEffect transition="in" filter="wipe(left)">
                                      <p:cBhvr>
                                        <p:cTn id="20" dur="500"/>
                                        <p:tgtEl>
                                          <p:spTgt spid="593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593928"/>
                                        </p:tgtEl>
                                        <p:attrNameLst>
                                          <p:attrName>style.visibility</p:attrName>
                                        </p:attrNameLst>
                                      </p:cBhvr>
                                      <p:to>
                                        <p:strVal val="visible"/>
                                      </p:to>
                                    </p:set>
                                    <p:animEffect transition="in" filter="strips(downRight)">
                                      <p:cBhvr>
                                        <p:cTn id="25" dur="500"/>
                                        <p:tgtEl>
                                          <p:spTgt spid="5939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93923"/>
                                        </p:tgtEl>
                                        <p:attrNameLst>
                                          <p:attrName>style.visibility</p:attrName>
                                        </p:attrNameLst>
                                      </p:cBhvr>
                                      <p:to>
                                        <p:strVal val="visible"/>
                                      </p:to>
                                    </p:set>
                                    <p:animEffect transition="in" filter="wipe(left)">
                                      <p:cBhvr>
                                        <p:cTn id="30" dur="500"/>
                                        <p:tgtEl>
                                          <p:spTgt spid="593923"/>
                                        </p:tgtEl>
                                      </p:cBhvr>
                                    </p:animEffect>
                                  </p:childTnLst>
                                </p:cTn>
                              </p:par>
                            </p:childTnLst>
                          </p:cTn>
                        </p:par>
                        <p:par>
                          <p:cTn id="31" fill="hold" nodeType="afterGroup">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593982"/>
                                        </p:tgtEl>
                                        <p:attrNameLst>
                                          <p:attrName>style.visibility</p:attrName>
                                        </p:attrNameLst>
                                      </p:cBhvr>
                                      <p:to>
                                        <p:strVal val="visible"/>
                                      </p:to>
                                    </p:set>
                                    <p:animEffect transition="in" filter="slide(fromBottom)">
                                      <p:cBhvr>
                                        <p:cTn id="34" dur="500"/>
                                        <p:tgtEl>
                                          <p:spTgt spid="593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0" grpId="0" animBg="1"/>
      <p:bldP spid="593981" grpId="0" animBg="1"/>
      <p:bldP spid="59398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ChangeArrowheads="1"/>
          </p:cNvSpPr>
          <p:nvPr/>
        </p:nvSpPr>
        <p:spPr bwMode="auto">
          <a:xfrm>
            <a:off x="466725" y="1225550"/>
            <a:ext cx="83169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lgn="l">
              <a:tabLst>
                <a:tab pos="5130800"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130800"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130800"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130800"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13080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13080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13080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13080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130800" algn="r"/>
              </a:tabLs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a:solidFill>
                  <a:srgbClr val="000066"/>
                </a:solidFill>
                <a:cs typeface="Times New Roman" panose="02020603050405020304" pitchFamily="18" charset="0"/>
                <a:sym typeface="Marlett" pitchFamily="2" charset="2"/>
              </a:rPr>
              <a:t></a:t>
            </a:r>
            <a:r>
              <a:rPr lang="zh-CN" altLang="en-US">
                <a:solidFill>
                  <a:srgbClr val="000066"/>
                </a:solidFill>
                <a:ea typeface="楷体_GB2312" pitchFamily="49" charset="-122"/>
                <a:cs typeface="Times New Roman" panose="02020603050405020304" pitchFamily="18" charset="0"/>
              </a:rPr>
              <a:t>锁存器和触发器都是具有存储功能的逻辑电路，是构成时序电路的基本逻辑单元。每个锁存器或触发器都能存储</a:t>
            </a:r>
            <a:r>
              <a:rPr lang="en-US" altLang="zh-CN">
                <a:solidFill>
                  <a:srgbClr val="000066"/>
                </a:solidFill>
                <a:ea typeface="楷体_GB2312" pitchFamily="49" charset="-122"/>
                <a:cs typeface="Times New Roman" panose="02020603050405020304" pitchFamily="18" charset="0"/>
                <a:sym typeface="Marlett" pitchFamily="2" charset="2"/>
              </a:rPr>
              <a:t>1</a:t>
            </a:r>
            <a:r>
              <a:rPr lang="zh-CN" altLang="en-US">
                <a:solidFill>
                  <a:srgbClr val="000066"/>
                </a:solidFill>
                <a:ea typeface="楷体_GB2312" pitchFamily="49" charset="-122"/>
                <a:cs typeface="Times New Roman" panose="02020603050405020304" pitchFamily="18" charset="0"/>
                <a:sym typeface="Marlett" pitchFamily="2" charset="2"/>
              </a:rPr>
              <a:t>位二值信息。 </a:t>
            </a:r>
            <a:endParaRPr lang="zh-CN" altLang="en-US">
              <a:solidFill>
                <a:srgbClr val="000066"/>
              </a:solidFill>
              <a:latin typeface="Arial Narrow" panose="020B0606020202030204" pitchFamily="34" charset="0"/>
              <a:sym typeface="Marlett" pitchFamily="2" charset="2"/>
            </a:endParaRPr>
          </a:p>
          <a:p>
            <a:pPr eaLnBrk="0" hangingPunct="0">
              <a:lnSpc>
                <a:spcPct val="130000"/>
              </a:lnSpc>
            </a:pPr>
            <a:r>
              <a:rPr lang="zh-CN" altLang="en-US">
                <a:solidFill>
                  <a:srgbClr val="000066"/>
                </a:solidFill>
                <a:ea typeface="楷体_GB2312" pitchFamily="49" charset="-122"/>
                <a:sym typeface="Marlett" pitchFamily="2" charset="2"/>
              </a:rPr>
              <a:t></a:t>
            </a:r>
            <a:r>
              <a:rPr lang="zh-CN" altLang="en-US">
                <a:solidFill>
                  <a:srgbClr val="000066"/>
                </a:solidFill>
                <a:ea typeface="楷体_GB2312" pitchFamily="49" charset="-122"/>
              </a:rPr>
              <a:t>锁存器是对脉冲电平敏感的电路，它们在一定电平作用下改变状态。</a:t>
            </a:r>
            <a:endParaRPr lang="zh-CN" altLang="en-US">
              <a:solidFill>
                <a:srgbClr val="000066"/>
              </a:solidFill>
              <a:latin typeface="Arial Narrow" panose="020B0606020202030204" pitchFamily="34" charset="0"/>
              <a:sym typeface="Marlett" pitchFamily="2" charset="2"/>
            </a:endParaRPr>
          </a:p>
          <a:p>
            <a:pPr eaLnBrk="0" hangingPunct="0">
              <a:lnSpc>
                <a:spcPct val="130000"/>
              </a:lnSpc>
            </a:pPr>
            <a:r>
              <a:rPr lang="zh-CN" altLang="en-US">
                <a:solidFill>
                  <a:srgbClr val="000066"/>
                </a:solidFill>
                <a:ea typeface="楷体_GB2312" pitchFamily="49" charset="-122"/>
                <a:sym typeface="Marlett" pitchFamily="2" charset="2"/>
              </a:rPr>
              <a:t></a:t>
            </a:r>
            <a:r>
              <a:rPr lang="zh-CN" altLang="en-US">
                <a:solidFill>
                  <a:srgbClr val="000066"/>
                </a:solidFill>
                <a:ea typeface="楷体_GB2312" pitchFamily="49" charset="-122"/>
              </a:rPr>
              <a:t>触发器是对时钟脉冲边沿敏感的电路，它们在时钟脉冲的上升沿或下降沿作用下改变状态。</a:t>
            </a:r>
          </a:p>
          <a:p>
            <a:pPr eaLnBrk="0" hangingPunct="0">
              <a:lnSpc>
                <a:spcPct val="130000"/>
              </a:lnSpc>
            </a:pPr>
            <a:r>
              <a:rPr lang="zh-CN" altLang="en-US">
                <a:solidFill>
                  <a:srgbClr val="000066"/>
                </a:solidFill>
                <a:ea typeface="楷体_GB2312" pitchFamily="49" charset="-122"/>
                <a:sym typeface="Marlett" pitchFamily="2" charset="2"/>
              </a:rPr>
              <a:t></a:t>
            </a:r>
            <a:r>
              <a:rPr lang="zh-CN" altLang="en-US">
                <a:solidFill>
                  <a:srgbClr val="000066"/>
                </a:solidFill>
                <a:ea typeface="楷体_GB2312" pitchFamily="49" charset="-122"/>
              </a:rPr>
              <a:t>触发器按逻辑功能分类有</a:t>
            </a:r>
            <a:r>
              <a:rPr lang="en-US" altLang="zh-CN" i="1">
                <a:solidFill>
                  <a:srgbClr val="000066"/>
                </a:solidFill>
                <a:ea typeface="楷体_GB2312" pitchFamily="49" charset="-122"/>
                <a:sym typeface="Marlett" pitchFamily="2" charset="2"/>
              </a:rPr>
              <a:t>D</a:t>
            </a:r>
            <a:r>
              <a:rPr lang="zh-CN" altLang="en-US">
                <a:solidFill>
                  <a:srgbClr val="000066"/>
                </a:solidFill>
                <a:ea typeface="楷体_GB2312" pitchFamily="49" charset="-122"/>
                <a:sym typeface="Marlett" pitchFamily="2" charset="2"/>
              </a:rPr>
              <a:t>触发器、</a:t>
            </a:r>
            <a:r>
              <a:rPr lang="en-US" altLang="zh-CN" i="1">
                <a:solidFill>
                  <a:srgbClr val="000066"/>
                </a:solidFill>
                <a:ea typeface="楷体_GB2312" pitchFamily="49" charset="-122"/>
                <a:sym typeface="Marlett" pitchFamily="2" charset="2"/>
              </a:rPr>
              <a:t>JK</a:t>
            </a:r>
            <a:r>
              <a:rPr lang="zh-CN" altLang="en-US">
                <a:solidFill>
                  <a:srgbClr val="000066"/>
                </a:solidFill>
                <a:ea typeface="楷体_GB2312" pitchFamily="49" charset="-122"/>
                <a:sym typeface="Marlett" pitchFamily="2" charset="2"/>
              </a:rPr>
              <a:t>触发器、</a:t>
            </a:r>
            <a:r>
              <a:rPr lang="en-US" altLang="zh-CN" i="1">
                <a:solidFill>
                  <a:srgbClr val="000066"/>
                </a:solidFill>
                <a:ea typeface="楷体_GB2312" pitchFamily="49" charset="-122"/>
                <a:sym typeface="Marlett" pitchFamily="2" charset="2"/>
              </a:rPr>
              <a:t>T</a:t>
            </a:r>
            <a:r>
              <a:rPr lang="zh-CN" altLang="en-US">
                <a:solidFill>
                  <a:srgbClr val="000066"/>
                </a:solidFill>
                <a:ea typeface="楷体_GB2312" pitchFamily="49" charset="-122"/>
                <a:sym typeface="Marlett" pitchFamily="2" charset="2"/>
              </a:rPr>
              <a:t>（</a:t>
            </a:r>
            <a:r>
              <a:rPr lang="en-US" altLang="zh-CN" i="1">
                <a:solidFill>
                  <a:srgbClr val="000066"/>
                </a:solidFill>
                <a:ea typeface="楷体_GB2312" pitchFamily="49" charset="-122"/>
                <a:sym typeface="Marlett" pitchFamily="2" charset="2"/>
              </a:rPr>
              <a:t>T</a:t>
            </a:r>
            <a:r>
              <a:rPr lang="en-US" altLang="zh-CN">
                <a:solidFill>
                  <a:srgbClr val="000066"/>
                </a:solidFill>
                <a:ea typeface="楷体_GB2312" pitchFamily="49" charset="-122"/>
                <a:sym typeface="Marlett" pitchFamily="2" charset="2"/>
              </a:rPr>
              <a:t>'</a:t>
            </a:r>
            <a:r>
              <a:rPr lang="zh-CN" altLang="en-US">
                <a:solidFill>
                  <a:srgbClr val="000066"/>
                </a:solidFill>
                <a:ea typeface="楷体_GB2312" pitchFamily="49" charset="-122"/>
                <a:sym typeface="Marlett" pitchFamily="2" charset="2"/>
              </a:rPr>
              <a:t>）触发器和</a:t>
            </a:r>
            <a:r>
              <a:rPr lang="en-US" altLang="zh-CN" i="1">
                <a:solidFill>
                  <a:srgbClr val="000066"/>
                </a:solidFill>
                <a:ea typeface="楷体_GB2312" pitchFamily="49" charset="-122"/>
                <a:sym typeface="Marlett" pitchFamily="2" charset="2"/>
              </a:rPr>
              <a:t>SR</a:t>
            </a:r>
            <a:r>
              <a:rPr lang="zh-CN" altLang="en-US">
                <a:solidFill>
                  <a:srgbClr val="000066"/>
                </a:solidFill>
                <a:ea typeface="楷体_GB2312" pitchFamily="49" charset="-122"/>
                <a:sym typeface="Marlett" pitchFamily="2" charset="2"/>
              </a:rPr>
              <a:t>触发器。它们的功能可用特性表、特性方程和状态图来描述。触发器的电路结构与逻辑功能没有必然联系。</a:t>
            </a:r>
          </a:p>
        </p:txBody>
      </p:sp>
      <p:sp>
        <p:nvSpPr>
          <p:cNvPr id="594948" name="Rectangle 4"/>
          <p:cNvSpPr>
            <a:spLocks noChangeArrowheads="1"/>
          </p:cNvSpPr>
          <p:nvPr/>
        </p:nvSpPr>
        <p:spPr bwMode="auto">
          <a:xfrm>
            <a:off x="1074738" y="377825"/>
            <a:ext cx="171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accent2"/>
                </a:solidFill>
                <a:latin typeface="楷体_GB2312" pitchFamily="49" charset="-122"/>
                <a:ea typeface="楷体_GB2312" pitchFamily="49" charset="-122"/>
              </a:rPr>
              <a:t>小  结</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4947"/>
                                        </p:tgtEl>
                                        <p:attrNameLst>
                                          <p:attrName>style.visibility</p:attrName>
                                        </p:attrNameLst>
                                      </p:cBhvr>
                                      <p:to>
                                        <p:strVal val="visible"/>
                                      </p:to>
                                    </p:set>
                                    <p:animEffect transition="in" filter="wipe(up)">
                                      <p:cBhvr>
                                        <p:cTn id="7"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317" name="Object 5"/>
          <p:cNvGraphicFramePr>
            <a:graphicFrameLocks noChangeAspect="1"/>
          </p:cNvGraphicFramePr>
          <p:nvPr>
            <p:extLst>
              <p:ext uri="{D42A27DB-BD31-4B8C-83A1-F6EECF244321}">
                <p14:modId xmlns:p14="http://schemas.microsoft.com/office/powerpoint/2010/main" val="3664122622"/>
              </p:ext>
            </p:extLst>
          </p:nvPr>
        </p:nvGraphicFramePr>
        <p:xfrm>
          <a:off x="1044516" y="2575237"/>
          <a:ext cx="3348038" cy="2227263"/>
        </p:xfrm>
        <a:graphic>
          <a:graphicData uri="http://schemas.openxmlformats.org/presentationml/2006/ole">
            <mc:AlternateContent xmlns:mc="http://schemas.openxmlformats.org/markup-compatibility/2006">
              <mc:Choice xmlns:v="urn:schemas-microsoft-com:vml" Requires="v">
                <p:oleObj spid="_x0000_s631858" name="图片" r:id="rId3" imgW="2352600" imgH="1257480" progId="Word.Picture.8">
                  <p:embed/>
                </p:oleObj>
              </mc:Choice>
              <mc:Fallback>
                <p:oleObj name="图片" r:id="rId3" imgW="2352600" imgH="12574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16" y="2575237"/>
                        <a:ext cx="3348038" cy="222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9"/>
          <p:cNvSpPr>
            <a:spLocks noChangeArrowheads="1"/>
          </p:cNvSpPr>
          <p:nvPr/>
        </p:nvSpPr>
        <p:spPr bwMode="auto">
          <a:xfrm>
            <a:off x="12879" y="531991"/>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a:solidFill>
                  <a:srgbClr val="CC0000"/>
                </a:solidFill>
                <a:ea typeface="楷体_GB2312" pitchFamily="49" charset="-122"/>
              </a:rPr>
              <a:t>4.4.3 </a:t>
            </a:r>
            <a:r>
              <a:rPr kumimoji="1" lang="zh-CN" altLang="en-US" sz="2400">
                <a:solidFill>
                  <a:srgbClr val="CC0000"/>
                </a:solidFill>
                <a:ea typeface="楷体_GB2312" pitchFamily="49" charset="-122"/>
              </a:rPr>
              <a:t>数据选择器</a:t>
            </a:r>
            <a:endParaRPr kumimoji="1" lang="zh-CN" altLang="en-US" sz="2400">
              <a:solidFill>
                <a:srgbClr val="CC0000"/>
              </a:solidFill>
              <a:latin typeface="楷体_GB2312" pitchFamily="49" charset="-122"/>
              <a:ea typeface="楷体_GB2312" pitchFamily="49" charset="-122"/>
            </a:endParaRPr>
          </a:p>
        </p:txBody>
      </p:sp>
      <p:sp>
        <p:nvSpPr>
          <p:cNvPr id="13" name="Rectangle 4"/>
          <p:cNvSpPr>
            <a:spLocks noChangeArrowheads="1"/>
          </p:cNvSpPr>
          <p:nvPr/>
        </p:nvSpPr>
        <p:spPr bwMode="auto">
          <a:xfrm>
            <a:off x="12879" y="12879"/>
            <a:ext cx="52117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5.1  </a:t>
            </a:r>
            <a:r>
              <a:rPr kumimoji="1" lang="zh-CN" altLang="en-US" sz="2800" dirty="0" smtClean="0">
                <a:solidFill>
                  <a:schemeClr val="accent2"/>
                </a:solidFill>
                <a:ea typeface="楷体_GB2312" pitchFamily="49" charset="-122"/>
              </a:rPr>
              <a:t>基本双稳态电路</a:t>
            </a:r>
            <a:endParaRPr kumimoji="1" lang="zh-CN" altLang="en-US" sz="2800" dirty="0">
              <a:solidFill>
                <a:schemeClr val="accent2"/>
              </a:solidFill>
              <a:latin typeface="楷体_GB2312" pitchFamily="49" charset="-122"/>
              <a:ea typeface="楷体_GB2312" pitchFamily="49" charset="-122"/>
            </a:endParaRPr>
          </a:p>
        </p:txBody>
      </p:sp>
      <p:sp>
        <p:nvSpPr>
          <p:cNvPr id="14" name="Rectangle 2"/>
          <p:cNvSpPr>
            <a:spLocks noChangeArrowheads="1"/>
          </p:cNvSpPr>
          <p:nvPr/>
        </p:nvSpPr>
        <p:spPr bwMode="auto">
          <a:xfrm>
            <a:off x="0" y="810508"/>
            <a:ext cx="4537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r>
              <a:rPr kumimoji="1" lang="zh-CN" altLang="en-US" sz="2200">
                <a:solidFill>
                  <a:srgbClr val="00B0F0"/>
                </a:solidFill>
                <a:latin typeface="仿宋" panose="02010609060101010101" pitchFamily="49" charset="-122"/>
                <a:ea typeface="仿宋" panose="02010609060101010101" pitchFamily="49" charset="-122"/>
              </a:rPr>
              <a:t>（</a:t>
            </a:r>
            <a:r>
              <a:rPr kumimoji="1" lang="en-US" altLang="zh-CN" sz="2200">
                <a:solidFill>
                  <a:srgbClr val="00B0F0"/>
                </a:solidFill>
                <a:latin typeface="仿宋" panose="02010609060101010101" pitchFamily="49" charset="-122"/>
                <a:ea typeface="仿宋" panose="02010609060101010101" pitchFamily="49" charset="-122"/>
              </a:rPr>
              <a:t>2</a:t>
            </a:r>
            <a:r>
              <a:rPr kumimoji="1" lang="zh-CN" altLang="en-US" sz="2200">
                <a:solidFill>
                  <a:srgbClr val="00B0F0"/>
                </a:solidFill>
                <a:latin typeface="仿宋" panose="02010609060101010101" pitchFamily="49" charset="-122"/>
                <a:ea typeface="仿宋" panose="02010609060101010101" pitchFamily="49" charset="-122"/>
              </a:rPr>
              <a:t>）数据选择器构成查找表</a:t>
            </a:r>
            <a:r>
              <a:rPr kumimoji="1" lang="en-US" altLang="zh-CN" sz="2200">
                <a:solidFill>
                  <a:srgbClr val="00B0F0"/>
                </a:solidFill>
                <a:latin typeface="仿宋" panose="02010609060101010101" pitchFamily="49" charset="-122"/>
                <a:ea typeface="仿宋" panose="02010609060101010101" pitchFamily="49" charset="-122"/>
              </a:rPr>
              <a:t>LUT</a:t>
            </a:r>
          </a:p>
        </p:txBody>
      </p:sp>
      <p:sp>
        <p:nvSpPr>
          <p:cNvPr id="15" name="Rectangle 6"/>
          <p:cNvSpPr>
            <a:spLocks noChangeArrowheads="1"/>
          </p:cNvSpPr>
          <p:nvPr/>
        </p:nvSpPr>
        <p:spPr bwMode="auto">
          <a:xfrm>
            <a:off x="2444929" y="498654"/>
            <a:ext cx="44497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a:latin typeface="仿宋" panose="02010609060101010101" pitchFamily="49" charset="-122"/>
                <a:ea typeface="仿宋" panose="02010609060101010101" pitchFamily="49" charset="-122"/>
              </a:rPr>
              <a:t>2.</a:t>
            </a:r>
            <a:r>
              <a:rPr lang="zh-CN" altLang="en-US" sz="2400">
                <a:latin typeface="仿宋" panose="02010609060101010101" pitchFamily="49" charset="-122"/>
                <a:ea typeface="仿宋" panose="02010609060101010101" pitchFamily="49" charset="-122"/>
              </a:rPr>
              <a:t>典型数据选择器电路及应用</a:t>
            </a:r>
          </a:p>
        </p:txBody>
      </p:sp>
      <p:graphicFrame>
        <p:nvGraphicFramePr>
          <p:cNvPr id="4" name="对象 3"/>
          <p:cNvGraphicFramePr>
            <a:graphicFrameLocks noChangeAspect="1"/>
          </p:cNvGraphicFramePr>
          <p:nvPr>
            <p:extLst>
              <p:ext uri="{D42A27DB-BD31-4B8C-83A1-F6EECF244321}">
                <p14:modId xmlns:p14="http://schemas.microsoft.com/office/powerpoint/2010/main" val="4136370379"/>
              </p:ext>
            </p:extLst>
          </p:nvPr>
        </p:nvGraphicFramePr>
        <p:xfrm>
          <a:off x="5694648" y="2096320"/>
          <a:ext cx="2379874" cy="3185098"/>
        </p:xfrm>
        <a:graphic>
          <a:graphicData uri="http://schemas.openxmlformats.org/presentationml/2006/ole">
            <mc:AlternateContent xmlns:mc="http://schemas.openxmlformats.org/markup-compatibility/2006">
              <mc:Choice xmlns:v="urn:schemas-microsoft-com:vml" Requires="v">
                <p:oleObj spid="_x0000_s631859" name="Picture" r:id="rId5" imgW="1266840" imgH="1695600" progId="Word.Picture.8">
                  <p:embed/>
                </p:oleObj>
              </mc:Choice>
              <mc:Fallback>
                <p:oleObj name="Picture" r:id="rId5" imgW="1266840" imgH="1695600" progId="Word.Picture.8">
                  <p:embed/>
                  <p:pic>
                    <p:nvPicPr>
                      <p:cNvPr id="0" name=""/>
                      <p:cNvPicPr/>
                      <p:nvPr/>
                    </p:nvPicPr>
                    <p:blipFill>
                      <a:blip r:embed="rId6"/>
                      <a:stretch>
                        <a:fillRect/>
                      </a:stretch>
                    </p:blipFill>
                    <p:spPr>
                      <a:xfrm>
                        <a:off x="5694648" y="2096320"/>
                        <a:ext cx="2379874" cy="3185098"/>
                      </a:xfrm>
                      <a:prstGeom prst="rect">
                        <a:avLst/>
                      </a:prstGeom>
                    </p:spPr>
                  </p:pic>
                </p:oleObj>
              </mc:Fallback>
            </mc:AlternateContent>
          </a:graphicData>
        </a:graphic>
      </p:graphicFrame>
    </p:spTree>
    <p:extLst>
      <p:ext uri="{BB962C8B-B14F-4D97-AF65-F5344CB8AC3E}">
        <p14:creationId xmlns:p14="http://schemas.microsoft.com/office/powerpoint/2010/main" val="71762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7317"/>
                                        </p:tgtEl>
                                        <p:attrNameLst>
                                          <p:attrName>style.visibility</p:attrName>
                                        </p:attrNameLst>
                                      </p:cBhvr>
                                      <p:to>
                                        <p:strVal val="visible"/>
                                      </p:to>
                                    </p:set>
                                    <p:animEffect transition="in" filter="wipe(left)">
                                      <p:cBhvr>
                                        <p:cTn id="7" dur="500"/>
                                        <p:tgtEl>
                                          <p:spTgt spid="3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对象 58"/>
          <p:cNvGraphicFramePr>
            <a:graphicFrameLocks noChangeAspect="1"/>
          </p:cNvGraphicFramePr>
          <p:nvPr>
            <p:extLst>
              <p:ext uri="{D42A27DB-BD31-4B8C-83A1-F6EECF244321}">
                <p14:modId xmlns:p14="http://schemas.microsoft.com/office/powerpoint/2010/main" val="4035773602"/>
              </p:ext>
            </p:extLst>
          </p:nvPr>
        </p:nvGraphicFramePr>
        <p:xfrm>
          <a:off x="5210175" y="3678548"/>
          <a:ext cx="1906339" cy="2551344"/>
        </p:xfrm>
        <a:graphic>
          <a:graphicData uri="http://schemas.openxmlformats.org/presentationml/2006/ole">
            <mc:AlternateContent xmlns:mc="http://schemas.openxmlformats.org/markup-compatibility/2006">
              <mc:Choice xmlns:v="urn:schemas-microsoft-com:vml" Requires="v">
                <p:oleObj spid="_x0000_s487528" name="Picture" r:id="rId3" imgW="1266840" imgH="1695600" progId="Word.Picture.8">
                  <p:embed/>
                </p:oleObj>
              </mc:Choice>
              <mc:Fallback>
                <p:oleObj name="Picture" r:id="rId3" imgW="1266840" imgH="1695600" progId="Word.Picture.8">
                  <p:embed/>
                  <p:pic>
                    <p:nvPicPr>
                      <p:cNvPr id="0" name=""/>
                      <p:cNvPicPr/>
                      <p:nvPr/>
                    </p:nvPicPr>
                    <p:blipFill>
                      <a:blip r:embed="rId4"/>
                      <a:stretch>
                        <a:fillRect/>
                      </a:stretch>
                    </p:blipFill>
                    <p:spPr>
                      <a:xfrm>
                        <a:off x="5210175" y="3678548"/>
                        <a:ext cx="1906339" cy="2551344"/>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498855141"/>
              </p:ext>
            </p:extLst>
          </p:nvPr>
        </p:nvGraphicFramePr>
        <p:xfrm>
          <a:off x="938213" y="3658685"/>
          <a:ext cx="1906339" cy="2551344"/>
        </p:xfrm>
        <a:graphic>
          <a:graphicData uri="http://schemas.openxmlformats.org/presentationml/2006/ole">
            <mc:AlternateContent xmlns:mc="http://schemas.openxmlformats.org/markup-compatibility/2006">
              <mc:Choice xmlns:v="urn:schemas-microsoft-com:vml" Requires="v">
                <p:oleObj spid="_x0000_s487529" name="Picture" r:id="rId5" imgW="1266840" imgH="1695600" progId="Word.Picture.8">
                  <p:embed/>
                </p:oleObj>
              </mc:Choice>
              <mc:Fallback>
                <p:oleObj name="Picture" r:id="rId5" imgW="1266840" imgH="1695600" progId="Word.Picture.8">
                  <p:embed/>
                  <p:pic>
                    <p:nvPicPr>
                      <p:cNvPr id="0" name=""/>
                      <p:cNvPicPr/>
                      <p:nvPr/>
                    </p:nvPicPr>
                    <p:blipFill>
                      <a:blip r:embed="rId4"/>
                      <a:stretch>
                        <a:fillRect/>
                      </a:stretch>
                    </p:blipFill>
                    <p:spPr>
                      <a:xfrm>
                        <a:off x="938213" y="3658685"/>
                        <a:ext cx="1906339" cy="2551344"/>
                      </a:xfrm>
                      <a:prstGeom prst="rect">
                        <a:avLst/>
                      </a:prstGeom>
                    </p:spPr>
                  </p:pic>
                </p:oleObj>
              </mc:Fallback>
            </mc:AlternateContent>
          </a:graphicData>
        </a:graphic>
      </p:graphicFrame>
      <p:sp>
        <p:nvSpPr>
          <p:cNvPr id="487428" name="Oval 4"/>
          <p:cNvSpPr>
            <a:spLocks noChangeArrowheads="1"/>
          </p:cNvSpPr>
          <p:nvPr/>
        </p:nvSpPr>
        <p:spPr bwMode="auto">
          <a:xfrm>
            <a:off x="2554288" y="860187"/>
            <a:ext cx="630237" cy="582613"/>
          </a:xfrm>
          <a:prstGeom prst="ellipse">
            <a:avLst/>
          </a:prstGeom>
          <a:solidFill>
            <a:srgbClr val="99CCFF"/>
          </a:soli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429" name="Oval 5"/>
          <p:cNvSpPr>
            <a:spLocks noChangeArrowheads="1"/>
          </p:cNvSpPr>
          <p:nvPr/>
        </p:nvSpPr>
        <p:spPr bwMode="auto">
          <a:xfrm>
            <a:off x="2571750" y="2373075"/>
            <a:ext cx="630238" cy="582612"/>
          </a:xfrm>
          <a:prstGeom prst="ellipse">
            <a:avLst/>
          </a:prstGeom>
          <a:solidFill>
            <a:srgbClr val="FFCCFF"/>
          </a:soli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986591770"/>
              </p:ext>
            </p:extLst>
          </p:nvPr>
        </p:nvGraphicFramePr>
        <p:xfrm>
          <a:off x="1093516" y="466904"/>
          <a:ext cx="1906339" cy="2551344"/>
        </p:xfrm>
        <a:graphic>
          <a:graphicData uri="http://schemas.openxmlformats.org/presentationml/2006/ole">
            <mc:AlternateContent xmlns:mc="http://schemas.openxmlformats.org/markup-compatibility/2006">
              <mc:Choice xmlns:v="urn:schemas-microsoft-com:vml" Requires="v">
                <p:oleObj spid="_x0000_s487530" name="Picture" r:id="rId6" imgW="1266840" imgH="1695600" progId="Word.Picture.8">
                  <p:embed/>
                </p:oleObj>
              </mc:Choice>
              <mc:Fallback>
                <p:oleObj name="Picture" r:id="rId6" imgW="1266840" imgH="1695600" progId="Word.Picture.8">
                  <p:embed/>
                  <p:pic>
                    <p:nvPicPr>
                      <p:cNvPr id="0" name=""/>
                      <p:cNvPicPr/>
                      <p:nvPr/>
                    </p:nvPicPr>
                    <p:blipFill>
                      <a:blip r:embed="rId7"/>
                      <a:stretch>
                        <a:fillRect/>
                      </a:stretch>
                    </p:blipFill>
                    <p:spPr>
                      <a:xfrm>
                        <a:off x="1093516" y="466904"/>
                        <a:ext cx="1906339" cy="2551344"/>
                      </a:xfrm>
                      <a:prstGeom prst="rect">
                        <a:avLst/>
                      </a:prstGeom>
                    </p:spPr>
                  </p:pic>
                </p:oleObj>
              </mc:Fallback>
            </mc:AlternateContent>
          </a:graphicData>
        </a:graphic>
      </p:graphicFrame>
      <p:sp>
        <p:nvSpPr>
          <p:cNvPr id="487431" name="AutoShape 7"/>
          <p:cNvSpPr>
            <a:spLocks noChangeArrowheads="1"/>
          </p:cNvSpPr>
          <p:nvPr/>
        </p:nvSpPr>
        <p:spPr bwMode="auto">
          <a:xfrm>
            <a:off x="279399" y="1566625"/>
            <a:ext cx="814103" cy="431800"/>
          </a:xfrm>
          <a:prstGeom prst="wedgeRoundRectCallout">
            <a:avLst>
              <a:gd name="adj1" fmla="val 106287"/>
              <a:gd name="adj2" fmla="val 26103"/>
              <a:gd name="adj3" fmla="val 16667"/>
            </a:avLst>
          </a:prstGeom>
          <a:solidFill>
            <a:srgbClr val="FFFF66">
              <a:alpha val="33000"/>
            </a:srgbClr>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a:solidFill>
                  <a:srgbClr val="000066"/>
                </a:solidFill>
                <a:latin typeface="Times New Roman" panose="02020603050405020304" pitchFamily="18" charset="0"/>
                <a:ea typeface="楷体_GB2312" pitchFamily="49" charset="-122"/>
              </a:rPr>
              <a:t>反馈</a:t>
            </a:r>
          </a:p>
        </p:txBody>
      </p:sp>
      <p:grpSp>
        <p:nvGrpSpPr>
          <p:cNvPr id="487432" name="Group 8"/>
          <p:cNvGrpSpPr>
            <a:grpSpLocks/>
          </p:cNvGrpSpPr>
          <p:nvPr/>
        </p:nvGrpSpPr>
        <p:grpSpPr bwMode="auto">
          <a:xfrm>
            <a:off x="1138244" y="1041162"/>
            <a:ext cx="1290644" cy="1628775"/>
            <a:chOff x="1103" y="2205"/>
            <a:chExt cx="813" cy="1026"/>
          </a:xfrm>
        </p:grpSpPr>
        <p:sp>
          <p:nvSpPr>
            <p:cNvPr id="487433" name="Line 9"/>
            <p:cNvSpPr>
              <a:spLocks noChangeShapeType="1"/>
            </p:cNvSpPr>
            <p:nvPr/>
          </p:nvSpPr>
          <p:spPr bwMode="auto">
            <a:xfrm flipV="1">
              <a:off x="1103" y="2205"/>
              <a:ext cx="4" cy="331"/>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4" name="Line 10"/>
            <p:cNvSpPr>
              <a:spLocks noChangeShapeType="1"/>
            </p:cNvSpPr>
            <p:nvPr/>
          </p:nvSpPr>
          <p:spPr bwMode="auto">
            <a:xfrm flipH="1" flipV="1">
              <a:off x="1103" y="2536"/>
              <a:ext cx="813" cy="466"/>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5" name="Line 11"/>
            <p:cNvSpPr>
              <a:spLocks noChangeShapeType="1"/>
            </p:cNvSpPr>
            <p:nvPr/>
          </p:nvSpPr>
          <p:spPr bwMode="auto">
            <a:xfrm>
              <a:off x="1107" y="2222"/>
              <a:ext cx="255" cy="0"/>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6" name="Line 12"/>
            <p:cNvSpPr>
              <a:spLocks noChangeShapeType="1"/>
            </p:cNvSpPr>
            <p:nvPr/>
          </p:nvSpPr>
          <p:spPr bwMode="auto">
            <a:xfrm flipV="1">
              <a:off x="1916" y="2999"/>
              <a:ext cx="0" cy="232"/>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87437" name="Group 13"/>
          <p:cNvGrpSpPr>
            <a:grpSpLocks/>
          </p:cNvGrpSpPr>
          <p:nvPr/>
        </p:nvGrpSpPr>
        <p:grpSpPr bwMode="auto">
          <a:xfrm>
            <a:off x="1138238" y="1041162"/>
            <a:ext cx="1290637" cy="1644649"/>
            <a:chOff x="3337" y="1697"/>
            <a:chExt cx="813" cy="1036"/>
          </a:xfrm>
        </p:grpSpPr>
        <p:sp>
          <p:nvSpPr>
            <p:cNvPr id="487438" name="Line 14"/>
            <p:cNvSpPr>
              <a:spLocks noChangeShapeType="1"/>
            </p:cNvSpPr>
            <p:nvPr/>
          </p:nvSpPr>
          <p:spPr bwMode="auto">
            <a:xfrm flipH="1">
              <a:off x="3337" y="1950"/>
              <a:ext cx="813" cy="48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9" name="Line 15"/>
            <p:cNvSpPr>
              <a:spLocks noChangeShapeType="1"/>
            </p:cNvSpPr>
            <p:nvPr/>
          </p:nvSpPr>
          <p:spPr bwMode="auto">
            <a:xfrm flipH="1" flipV="1">
              <a:off x="4150" y="1697"/>
              <a:ext cx="0" cy="253"/>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40" name="Line 16"/>
            <p:cNvSpPr>
              <a:spLocks noChangeShapeType="1"/>
            </p:cNvSpPr>
            <p:nvPr/>
          </p:nvSpPr>
          <p:spPr bwMode="auto">
            <a:xfrm>
              <a:off x="3345" y="2714"/>
              <a:ext cx="222"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41" name="Line 17"/>
            <p:cNvSpPr>
              <a:spLocks noChangeShapeType="1"/>
            </p:cNvSpPr>
            <p:nvPr/>
          </p:nvSpPr>
          <p:spPr bwMode="auto">
            <a:xfrm flipV="1">
              <a:off x="3337" y="2434"/>
              <a:ext cx="0" cy="29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87443" name="Rectangle 19"/>
          <p:cNvSpPr>
            <a:spLocks noChangeArrowheads="1"/>
          </p:cNvSpPr>
          <p:nvPr/>
        </p:nvSpPr>
        <p:spPr bwMode="auto">
          <a:xfrm>
            <a:off x="4080492" y="2198447"/>
            <a:ext cx="455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zh-CN" sz="2400" i="1" dirty="0">
                <a:solidFill>
                  <a:srgbClr val="000066"/>
                </a:solidFill>
                <a:latin typeface="Times New Roman" panose="02020603050405020304" pitchFamily="18" charset="0"/>
                <a:ea typeface="楷体_GB2312" pitchFamily="49" charset="-122"/>
              </a:rPr>
              <a:t>Q</a:t>
            </a:r>
            <a:r>
              <a:rPr lang="zh-CN" altLang="en-US" sz="2400" dirty="0">
                <a:solidFill>
                  <a:srgbClr val="000066"/>
                </a:solidFill>
                <a:latin typeface="Times New Roman" panose="02020603050405020304" pitchFamily="18" charset="0"/>
                <a:ea typeface="楷体_GB2312" pitchFamily="49" charset="-122"/>
              </a:rPr>
              <a:t>端的状态定义为电路输出</a:t>
            </a:r>
            <a:r>
              <a:rPr lang="zh-CN" altLang="en-US" sz="2400" dirty="0" smtClean="0">
                <a:solidFill>
                  <a:srgbClr val="000066"/>
                </a:solidFill>
                <a:latin typeface="Times New Roman" panose="02020603050405020304" pitchFamily="18" charset="0"/>
                <a:ea typeface="楷体_GB2312" pitchFamily="49" charset="-122"/>
              </a:rPr>
              <a:t>状态</a:t>
            </a:r>
            <a:endParaRPr lang="zh-CN" altLang="en-US" sz="2400" dirty="0">
              <a:solidFill>
                <a:srgbClr val="000066"/>
              </a:solidFill>
              <a:latin typeface="Times New Roman" panose="02020603050405020304" pitchFamily="18" charset="0"/>
              <a:ea typeface="楷体_GB2312" pitchFamily="49" charset="-122"/>
            </a:endParaRPr>
          </a:p>
        </p:txBody>
      </p:sp>
      <p:sp>
        <p:nvSpPr>
          <p:cNvPr id="487444" name="Rectangle 20"/>
          <p:cNvSpPr>
            <a:spLocks noChangeArrowheads="1"/>
          </p:cNvSpPr>
          <p:nvPr/>
        </p:nvSpPr>
        <p:spPr bwMode="auto">
          <a:xfrm>
            <a:off x="4118592" y="1263409"/>
            <a:ext cx="385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66"/>
                </a:solidFill>
                <a:latin typeface="Times New Roman" panose="02020603050405020304" pitchFamily="18" charset="0"/>
                <a:ea typeface="楷体_GB2312" pitchFamily="49" charset="-122"/>
              </a:rPr>
              <a:t>电路有两个互补的输出端</a:t>
            </a:r>
          </a:p>
        </p:txBody>
      </p:sp>
      <p:sp>
        <p:nvSpPr>
          <p:cNvPr id="22" name="Rectangle 4"/>
          <p:cNvSpPr>
            <a:spLocks noChangeArrowheads="1"/>
          </p:cNvSpPr>
          <p:nvPr/>
        </p:nvSpPr>
        <p:spPr bwMode="auto">
          <a:xfrm>
            <a:off x="12879" y="12879"/>
            <a:ext cx="52117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5.1  </a:t>
            </a:r>
            <a:r>
              <a:rPr kumimoji="1" lang="zh-CN" altLang="en-US" sz="2800" dirty="0" smtClean="0">
                <a:solidFill>
                  <a:schemeClr val="accent2"/>
                </a:solidFill>
                <a:ea typeface="楷体_GB2312" pitchFamily="49" charset="-122"/>
              </a:rPr>
              <a:t>基本双稳态电路</a:t>
            </a:r>
            <a:endParaRPr kumimoji="1" lang="zh-CN" altLang="en-US" sz="2800" dirty="0">
              <a:solidFill>
                <a:schemeClr val="accent2"/>
              </a:solidFill>
              <a:latin typeface="楷体_GB2312" pitchFamily="49" charset="-122"/>
              <a:ea typeface="楷体_GB2312" pitchFamily="49" charset="-122"/>
            </a:endParaRPr>
          </a:p>
        </p:txBody>
      </p:sp>
      <p:sp>
        <p:nvSpPr>
          <p:cNvPr id="25" name="Rectangle 19"/>
          <p:cNvSpPr>
            <a:spLocks noChangeArrowheads="1"/>
          </p:cNvSpPr>
          <p:nvPr/>
        </p:nvSpPr>
        <p:spPr bwMode="auto">
          <a:xfrm>
            <a:off x="2771775" y="363281"/>
            <a:ext cx="637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电路具有记忆</a:t>
            </a:r>
            <a:r>
              <a:rPr lang="en-US" altLang="zh-CN" sz="2400">
                <a:solidFill>
                  <a:srgbClr val="000066"/>
                </a:solidFill>
                <a:latin typeface="楷体_GB2312" pitchFamily="49" charset="-122"/>
                <a:ea typeface="楷体_GB2312" pitchFamily="49" charset="-122"/>
              </a:rPr>
              <a:t>1</a:t>
            </a:r>
            <a:r>
              <a:rPr lang="zh-CN" altLang="en-US" sz="2400">
                <a:solidFill>
                  <a:srgbClr val="000066"/>
                </a:solidFill>
                <a:latin typeface="楷体_GB2312" pitchFamily="49" charset="-122"/>
                <a:ea typeface="楷体_GB2312" pitchFamily="49" charset="-122"/>
              </a:rPr>
              <a:t>位二进制数据的功能。</a:t>
            </a:r>
            <a:r>
              <a:rPr lang="zh-CN" altLang="en-US" sz="2400" b="0">
                <a:solidFill>
                  <a:srgbClr val="000066"/>
                </a:solidFill>
                <a:latin typeface="楷体_GB2312" pitchFamily="49" charset="-122"/>
                <a:ea typeface="楷体_GB2312" pitchFamily="49" charset="-122"/>
              </a:rPr>
              <a:t> </a:t>
            </a:r>
          </a:p>
        </p:txBody>
      </p:sp>
      <p:sp>
        <p:nvSpPr>
          <p:cNvPr id="26" name="Rectangle 34"/>
          <p:cNvSpPr>
            <a:spLocks noChangeArrowheads="1"/>
          </p:cNvSpPr>
          <p:nvPr/>
        </p:nvSpPr>
        <p:spPr bwMode="auto">
          <a:xfrm>
            <a:off x="792163" y="3166630"/>
            <a:ext cx="1763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Times New Roman" panose="02020603050405020304" pitchFamily="18" charset="0"/>
                <a:ea typeface="楷体_GB2312" pitchFamily="49" charset="-122"/>
              </a:rPr>
              <a:t>若 </a:t>
            </a:r>
            <a:r>
              <a:rPr lang="en-US" altLang="zh-CN" sz="2400" i="1">
                <a:latin typeface="Times New Roman" panose="02020603050405020304" pitchFamily="18" charset="0"/>
                <a:ea typeface="楷体_GB2312" pitchFamily="49" charset="-122"/>
              </a:rPr>
              <a:t>Q </a:t>
            </a:r>
            <a:r>
              <a:rPr lang="en-US" altLang="zh-CN" sz="2400">
                <a:latin typeface="Times New Roman" panose="02020603050405020304" pitchFamily="18" charset="0"/>
                <a:ea typeface="楷体_GB2312" pitchFamily="49" charset="-122"/>
              </a:rPr>
              <a:t>= 1</a:t>
            </a:r>
          </a:p>
        </p:txBody>
      </p:sp>
      <p:sp>
        <p:nvSpPr>
          <p:cNvPr id="27" name="Rectangle 35"/>
          <p:cNvSpPr>
            <a:spLocks noChangeArrowheads="1"/>
          </p:cNvSpPr>
          <p:nvPr/>
        </p:nvSpPr>
        <p:spPr bwMode="auto">
          <a:xfrm>
            <a:off x="5256213" y="3130118"/>
            <a:ext cx="1620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Times New Roman" panose="02020603050405020304" pitchFamily="18" charset="0"/>
                <a:ea typeface="楷体_GB2312" pitchFamily="49" charset="-122"/>
              </a:rPr>
              <a:t>若 </a:t>
            </a:r>
            <a:r>
              <a:rPr lang="en-US" altLang="zh-CN" sz="2400" i="1">
                <a:latin typeface="Times New Roman" panose="02020603050405020304" pitchFamily="18" charset="0"/>
                <a:ea typeface="楷体_GB2312" pitchFamily="49" charset="-122"/>
              </a:rPr>
              <a:t>Q </a:t>
            </a:r>
            <a:r>
              <a:rPr lang="en-US" altLang="zh-CN" sz="2400">
                <a:latin typeface="Times New Roman" panose="02020603050405020304" pitchFamily="18" charset="0"/>
                <a:ea typeface="楷体_GB2312" pitchFamily="49" charset="-122"/>
              </a:rPr>
              <a:t>= 0</a:t>
            </a:r>
          </a:p>
        </p:txBody>
      </p:sp>
      <p:sp>
        <p:nvSpPr>
          <p:cNvPr id="29" name="Oval 4"/>
          <p:cNvSpPr>
            <a:spLocks noChangeArrowheads="1"/>
          </p:cNvSpPr>
          <p:nvPr/>
        </p:nvSpPr>
        <p:spPr bwMode="auto">
          <a:xfrm>
            <a:off x="927100" y="5962147"/>
            <a:ext cx="406400" cy="414338"/>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latin typeface="Times New Roman" panose="02020603050405020304" pitchFamily="18" charset="0"/>
                <a:ea typeface="黑体" panose="02010609060101010101" pitchFamily="49" charset="-122"/>
              </a:rPr>
              <a:t>1</a:t>
            </a:r>
          </a:p>
        </p:txBody>
      </p:sp>
      <p:sp>
        <p:nvSpPr>
          <p:cNvPr id="30" name="Oval 5"/>
          <p:cNvSpPr>
            <a:spLocks noChangeArrowheads="1"/>
          </p:cNvSpPr>
          <p:nvPr/>
        </p:nvSpPr>
        <p:spPr bwMode="auto">
          <a:xfrm>
            <a:off x="971550" y="3704722"/>
            <a:ext cx="406400" cy="414338"/>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grpSp>
        <p:nvGrpSpPr>
          <p:cNvPr id="31" name="Group 6"/>
          <p:cNvGrpSpPr>
            <a:grpSpLocks/>
          </p:cNvGrpSpPr>
          <p:nvPr/>
        </p:nvGrpSpPr>
        <p:grpSpPr bwMode="auto">
          <a:xfrm>
            <a:off x="960397" y="4269814"/>
            <a:ext cx="1313566" cy="1586613"/>
            <a:chOff x="876" y="2611"/>
            <a:chExt cx="829" cy="987"/>
          </a:xfrm>
        </p:grpSpPr>
        <p:sp>
          <p:nvSpPr>
            <p:cNvPr id="32" name="Line 7"/>
            <p:cNvSpPr>
              <a:spLocks noChangeShapeType="1"/>
            </p:cNvSpPr>
            <p:nvPr/>
          </p:nvSpPr>
          <p:spPr bwMode="auto">
            <a:xfrm flipH="1">
              <a:off x="883" y="2855"/>
              <a:ext cx="822" cy="453"/>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8"/>
            <p:cNvSpPr>
              <a:spLocks noChangeShapeType="1"/>
            </p:cNvSpPr>
            <p:nvPr/>
          </p:nvSpPr>
          <p:spPr bwMode="auto">
            <a:xfrm flipH="1" flipV="1">
              <a:off x="1697" y="2611"/>
              <a:ext cx="0" cy="249"/>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9"/>
            <p:cNvSpPr>
              <a:spLocks noChangeShapeType="1"/>
            </p:cNvSpPr>
            <p:nvPr/>
          </p:nvSpPr>
          <p:spPr bwMode="auto">
            <a:xfrm>
              <a:off x="876" y="3598"/>
              <a:ext cx="250" cy="0"/>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Line 10"/>
            <p:cNvSpPr>
              <a:spLocks noChangeShapeType="1"/>
            </p:cNvSpPr>
            <p:nvPr/>
          </p:nvSpPr>
          <p:spPr bwMode="auto">
            <a:xfrm flipH="1" flipV="1">
              <a:off x="883" y="3300"/>
              <a:ext cx="0" cy="298"/>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6" name="Oval 11"/>
          <p:cNvSpPr>
            <a:spLocks noChangeArrowheads="1"/>
          </p:cNvSpPr>
          <p:nvPr/>
        </p:nvSpPr>
        <p:spPr bwMode="auto">
          <a:xfrm>
            <a:off x="2791117" y="5690027"/>
            <a:ext cx="406400" cy="414337"/>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grpSp>
        <p:nvGrpSpPr>
          <p:cNvPr id="37" name="Group 12"/>
          <p:cNvGrpSpPr>
            <a:grpSpLocks/>
          </p:cNvGrpSpPr>
          <p:nvPr/>
        </p:nvGrpSpPr>
        <p:grpSpPr bwMode="auto">
          <a:xfrm>
            <a:off x="959142" y="4251308"/>
            <a:ext cx="1323833" cy="1611977"/>
            <a:chOff x="884" y="2579"/>
            <a:chExt cx="827" cy="1042"/>
          </a:xfrm>
        </p:grpSpPr>
        <p:sp>
          <p:nvSpPr>
            <p:cNvPr id="38" name="Line 13"/>
            <p:cNvSpPr>
              <a:spLocks noChangeShapeType="1"/>
            </p:cNvSpPr>
            <p:nvPr/>
          </p:nvSpPr>
          <p:spPr bwMode="auto">
            <a:xfrm flipH="1" flipV="1">
              <a:off x="897" y="2591"/>
              <a:ext cx="0" cy="319"/>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Line 14"/>
            <p:cNvSpPr>
              <a:spLocks noChangeShapeType="1"/>
            </p:cNvSpPr>
            <p:nvPr/>
          </p:nvSpPr>
          <p:spPr bwMode="auto">
            <a:xfrm flipH="1" flipV="1">
              <a:off x="885" y="2889"/>
              <a:ext cx="826" cy="499"/>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15"/>
            <p:cNvSpPr>
              <a:spLocks noChangeShapeType="1"/>
            </p:cNvSpPr>
            <p:nvPr/>
          </p:nvSpPr>
          <p:spPr bwMode="auto">
            <a:xfrm>
              <a:off x="884" y="2579"/>
              <a:ext cx="262"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16"/>
            <p:cNvSpPr>
              <a:spLocks noChangeShapeType="1"/>
            </p:cNvSpPr>
            <p:nvPr/>
          </p:nvSpPr>
          <p:spPr bwMode="auto">
            <a:xfrm flipV="1">
              <a:off x="1705" y="3367"/>
              <a:ext cx="0" cy="254"/>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2" name="Oval 17"/>
          <p:cNvSpPr>
            <a:spLocks noChangeArrowheads="1"/>
          </p:cNvSpPr>
          <p:nvPr/>
        </p:nvSpPr>
        <p:spPr bwMode="auto">
          <a:xfrm>
            <a:off x="2791117" y="4069189"/>
            <a:ext cx="406400" cy="414338"/>
          </a:xfrm>
          <a:prstGeom prst="ellipse">
            <a:avLst/>
          </a:prstGeom>
          <a:solidFill>
            <a:srgbClr val="FF66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sp>
        <p:nvSpPr>
          <p:cNvPr id="44" name="Oval 41"/>
          <p:cNvSpPr>
            <a:spLocks noChangeArrowheads="1"/>
          </p:cNvSpPr>
          <p:nvPr/>
        </p:nvSpPr>
        <p:spPr bwMode="auto">
          <a:xfrm>
            <a:off x="5264150" y="5453992"/>
            <a:ext cx="406400" cy="414337"/>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sp>
        <p:nvSpPr>
          <p:cNvPr id="45" name="Oval 42"/>
          <p:cNvSpPr>
            <a:spLocks noChangeArrowheads="1"/>
          </p:cNvSpPr>
          <p:nvPr/>
        </p:nvSpPr>
        <p:spPr bwMode="auto">
          <a:xfrm>
            <a:off x="5264150" y="3761717"/>
            <a:ext cx="406400" cy="414337"/>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grpSp>
        <p:nvGrpSpPr>
          <p:cNvPr id="46" name="Group 43"/>
          <p:cNvGrpSpPr>
            <a:grpSpLocks/>
          </p:cNvGrpSpPr>
          <p:nvPr/>
        </p:nvGrpSpPr>
        <p:grpSpPr bwMode="auto">
          <a:xfrm>
            <a:off x="5230813" y="4262506"/>
            <a:ext cx="1313566" cy="1599473"/>
            <a:chOff x="862" y="2571"/>
            <a:chExt cx="829" cy="995"/>
          </a:xfrm>
        </p:grpSpPr>
        <p:sp>
          <p:nvSpPr>
            <p:cNvPr id="47" name="Line 44"/>
            <p:cNvSpPr>
              <a:spLocks noChangeShapeType="1"/>
            </p:cNvSpPr>
            <p:nvPr/>
          </p:nvSpPr>
          <p:spPr bwMode="auto">
            <a:xfrm flipH="1">
              <a:off x="862" y="2820"/>
              <a:ext cx="829" cy="474"/>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45"/>
            <p:cNvSpPr>
              <a:spLocks noChangeShapeType="1"/>
            </p:cNvSpPr>
            <p:nvPr/>
          </p:nvSpPr>
          <p:spPr bwMode="auto">
            <a:xfrm flipH="1" flipV="1">
              <a:off x="1690" y="2571"/>
              <a:ext cx="0" cy="249"/>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46"/>
            <p:cNvSpPr>
              <a:spLocks noChangeShapeType="1"/>
            </p:cNvSpPr>
            <p:nvPr/>
          </p:nvSpPr>
          <p:spPr bwMode="auto">
            <a:xfrm>
              <a:off x="866" y="3566"/>
              <a:ext cx="250" cy="0"/>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Line 47"/>
            <p:cNvSpPr>
              <a:spLocks noChangeShapeType="1"/>
            </p:cNvSpPr>
            <p:nvPr/>
          </p:nvSpPr>
          <p:spPr bwMode="auto">
            <a:xfrm flipV="1">
              <a:off x="862" y="3271"/>
              <a:ext cx="2" cy="295"/>
            </a:xfrm>
            <a:prstGeom prst="line">
              <a:avLst/>
            </a:prstGeom>
            <a:noFill/>
            <a:ln w="5715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1" name="Oval 48"/>
          <p:cNvSpPr>
            <a:spLocks noChangeArrowheads="1"/>
          </p:cNvSpPr>
          <p:nvPr/>
        </p:nvSpPr>
        <p:spPr bwMode="auto">
          <a:xfrm>
            <a:off x="7748588" y="5633379"/>
            <a:ext cx="406400" cy="414338"/>
          </a:xfrm>
          <a:prstGeom prst="ellipse">
            <a:avLst/>
          </a:prstGeom>
          <a:solidFill>
            <a:srgbClr val="FF66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grpSp>
        <p:nvGrpSpPr>
          <p:cNvPr id="52" name="Group 49"/>
          <p:cNvGrpSpPr>
            <a:grpSpLocks/>
          </p:cNvGrpSpPr>
          <p:nvPr/>
        </p:nvGrpSpPr>
        <p:grpSpPr bwMode="auto">
          <a:xfrm>
            <a:off x="5250146" y="4247970"/>
            <a:ext cx="1293421" cy="1619711"/>
            <a:chOff x="883" y="2540"/>
            <a:chExt cx="808" cy="1047"/>
          </a:xfrm>
        </p:grpSpPr>
        <p:sp>
          <p:nvSpPr>
            <p:cNvPr id="53" name="Line 50"/>
            <p:cNvSpPr>
              <a:spLocks noChangeShapeType="1"/>
            </p:cNvSpPr>
            <p:nvPr/>
          </p:nvSpPr>
          <p:spPr bwMode="auto">
            <a:xfrm flipV="1">
              <a:off x="887" y="2540"/>
              <a:ext cx="0" cy="319"/>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 name="Line 51"/>
            <p:cNvSpPr>
              <a:spLocks noChangeShapeType="1"/>
            </p:cNvSpPr>
            <p:nvPr/>
          </p:nvSpPr>
          <p:spPr bwMode="auto">
            <a:xfrm flipH="1" flipV="1">
              <a:off x="883" y="2863"/>
              <a:ext cx="808" cy="487"/>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 name="Line 52"/>
            <p:cNvSpPr>
              <a:spLocks noChangeShapeType="1"/>
            </p:cNvSpPr>
            <p:nvPr/>
          </p:nvSpPr>
          <p:spPr bwMode="auto">
            <a:xfrm>
              <a:off x="884" y="2549"/>
              <a:ext cx="250" cy="0"/>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53"/>
            <p:cNvSpPr>
              <a:spLocks noChangeShapeType="1"/>
            </p:cNvSpPr>
            <p:nvPr/>
          </p:nvSpPr>
          <p:spPr bwMode="auto">
            <a:xfrm flipV="1">
              <a:off x="1691" y="3333"/>
              <a:ext cx="0" cy="254"/>
            </a:xfrm>
            <a:prstGeom prst="line">
              <a:avLst/>
            </a:prstGeom>
            <a:noFill/>
            <a:ln w="571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7" name="Oval 54"/>
          <p:cNvSpPr>
            <a:spLocks noChangeArrowheads="1"/>
          </p:cNvSpPr>
          <p:nvPr/>
        </p:nvSpPr>
        <p:spPr bwMode="auto">
          <a:xfrm>
            <a:off x="7748588" y="4012542"/>
            <a:ext cx="406400" cy="414337"/>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7432"/>
                                        </p:tgtEl>
                                        <p:attrNameLst>
                                          <p:attrName>style.visibility</p:attrName>
                                        </p:attrNameLst>
                                      </p:cBhvr>
                                      <p:to>
                                        <p:strVal val="visible"/>
                                      </p:to>
                                    </p:set>
                                    <p:animEffect transition="in" filter="wipe(down)">
                                      <p:cBhvr>
                                        <p:cTn id="7" dur="500"/>
                                        <p:tgtEl>
                                          <p:spTgt spid="4874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87437"/>
                                        </p:tgtEl>
                                        <p:attrNameLst>
                                          <p:attrName>style.visibility</p:attrName>
                                        </p:attrNameLst>
                                      </p:cBhvr>
                                      <p:to>
                                        <p:strVal val="visible"/>
                                      </p:to>
                                    </p:set>
                                    <p:animEffect transition="in" filter="wipe(right)">
                                      <p:cBhvr>
                                        <p:cTn id="12" dur="500"/>
                                        <p:tgtEl>
                                          <p:spTgt spid="487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7431"/>
                                        </p:tgtEl>
                                        <p:attrNameLst>
                                          <p:attrName>style.visibility</p:attrName>
                                        </p:attrNameLst>
                                      </p:cBhvr>
                                      <p:to>
                                        <p:strVal val="visible"/>
                                      </p:to>
                                    </p:set>
                                    <p:animEffect transition="in" filter="wipe(up)">
                                      <p:cBhvr>
                                        <p:cTn id="17" dur="500"/>
                                        <p:tgtEl>
                                          <p:spTgt spid="4874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87428"/>
                                        </p:tgtEl>
                                        <p:attrNameLst>
                                          <p:attrName>style.visibility</p:attrName>
                                        </p:attrNameLst>
                                      </p:cBhvr>
                                      <p:to>
                                        <p:strVal val="visible"/>
                                      </p:to>
                                    </p:set>
                                    <p:animEffect transition="in" filter="wedge">
                                      <p:cBhvr>
                                        <p:cTn id="22" dur="500"/>
                                        <p:tgtEl>
                                          <p:spTgt spid="487428"/>
                                        </p:tgtEl>
                                      </p:cBhvr>
                                    </p:animEffect>
                                  </p:childTnLst>
                                </p:cTn>
                              </p:par>
                            </p:childTnLst>
                          </p:cTn>
                        </p:par>
                        <p:par>
                          <p:cTn id="23" fill="hold" nodeType="afterGroup">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487429"/>
                                        </p:tgtEl>
                                        <p:attrNameLst>
                                          <p:attrName>style.visibility</p:attrName>
                                        </p:attrNameLst>
                                      </p:cBhvr>
                                      <p:to>
                                        <p:strVal val="visible"/>
                                      </p:to>
                                    </p:set>
                                    <p:animEffect transition="in" filter="wedge">
                                      <p:cBhvr>
                                        <p:cTn id="26" dur="500"/>
                                        <p:tgtEl>
                                          <p:spTgt spid="4874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487444"/>
                                        </p:tgtEl>
                                        <p:attrNameLst>
                                          <p:attrName>style.visibility</p:attrName>
                                        </p:attrNameLst>
                                      </p:cBhvr>
                                      <p:to>
                                        <p:strVal val="visible"/>
                                      </p:to>
                                    </p:set>
                                    <p:animEffect transition="in" filter="strips(downRight)">
                                      <p:cBhvr>
                                        <p:cTn id="31" dur="500"/>
                                        <p:tgtEl>
                                          <p:spTgt spid="4874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87443"/>
                                        </p:tgtEl>
                                        <p:attrNameLst>
                                          <p:attrName>style.visibility</p:attrName>
                                        </p:attrNameLst>
                                      </p:cBhvr>
                                      <p:to>
                                        <p:strVal val="visible"/>
                                      </p:to>
                                    </p:set>
                                    <p:animEffect transition="in" filter="strips(downRight)">
                                      <p:cBhvr>
                                        <p:cTn id="36" dur="500"/>
                                        <p:tgtEl>
                                          <p:spTgt spid="48744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p:cTn id="45" dur="500" fill="hold"/>
                                        <p:tgtEl>
                                          <p:spTgt spid="58"/>
                                        </p:tgtEl>
                                        <p:attrNameLst>
                                          <p:attrName>ppt_w</p:attrName>
                                        </p:attrNameLst>
                                      </p:cBhvr>
                                      <p:tavLst>
                                        <p:tav tm="0">
                                          <p:val>
                                            <p:fltVal val="0"/>
                                          </p:val>
                                        </p:tav>
                                        <p:tav tm="100000">
                                          <p:val>
                                            <p:strVal val="#ppt_w"/>
                                          </p:val>
                                        </p:tav>
                                      </p:tavLst>
                                    </p:anim>
                                    <p:anim calcmode="lin" valueType="num">
                                      <p:cBhvr>
                                        <p:cTn id="46" dur="500" fill="hold"/>
                                        <p:tgtEl>
                                          <p:spTgt spid="58"/>
                                        </p:tgtEl>
                                        <p:attrNameLst>
                                          <p:attrName>ppt_h</p:attrName>
                                        </p:attrNameLst>
                                      </p:cBhvr>
                                      <p:tavLst>
                                        <p:tav tm="0">
                                          <p:val>
                                            <p:fltVal val="0"/>
                                          </p:val>
                                        </p:tav>
                                        <p:tav tm="100000">
                                          <p:val>
                                            <p:strVal val="#ppt_h"/>
                                          </p:val>
                                        </p:tav>
                                      </p:tavLst>
                                    </p:anim>
                                    <p:animEffect transition="in" filter="fade">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edg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up)">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edg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edg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0"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edge">
                                      <p:cBhvr>
                                        <p:cTn id="77" dur="20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6" presetClass="entr" presetSubtype="0" fill="hold" grpId="1"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down)">
                                      <p:cBhvr>
                                        <p:cTn id="82" dur="580">
                                          <p:stCondLst>
                                            <p:cond delay="0"/>
                                          </p:stCondLst>
                                        </p:cTn>
                                        <p:tgtEl>
                                          <p:spTgt spid="42"/>
                                        </p:tgtEl>
                                      </p:cBhvr>
                                    </p:animEffect>
                                    <p:anim calcmode="lin" valueType="num">
                                      <p:cBhvr>
                                        <p:cTn id="83"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88" dur="26">
                                          <p:stCondLst>
                                            <p:cond delay="650"/>
                                          </p:stCondLst>
                                        </p:cTn>
                                        <p:tgtEl>
                                          <p:spTgt spid="42"/>
                                        </p:tgtEl>
                                      </p:cBhvr>
                                      <p:to x="100000" y="60000"/>
                                    </p:animScale>
                                    <p:animScale>
                                      <p:cBhvr>
                                        <p:cTn id="89" dur="166" decel="50000">
                                          <p:stCondLst>
                                            <p:cond delay="676"/>
                                          </p:stCondLst>
                                        </p:cTn>
                                        <p:tgtEl>
                                          <p:spTgt spid="42"/>
                                        </p:tgtEl>
                                      </p:cBhvr>
                                      <p:to x="100000" y="100000"/>
                                    </p:animScale>
                                    <p:animScale>
                                      <p:cBhvr>
                                        <p:cTn id="90" dur="26">
                                          <p:stCondLst>
                                            <p:cond delay="1312"/>
                                          </p:stCondLst>
                                        </p:cTn>
                                        <p:tgtEl>
                                          <p:spTgt spid="42"/>
                                        </p:tgtEl>
                                      </p:cBhvr>
                                      <p:to x="100000" y="80000"/>
                                    </p:animScale>
                                    <p:animScale>
                                      <p:cBhvr>
                                        <p:cTn id="91" dur="166" decel="50000">
                                          <p:stCondLst>
                                            <p:cond delay="1338"/>
                                          </p:stCondLst>
                                        </p:cTn>
                                        <p:tgtEl>
                                          <p:spTgt spid="42"/>
                                        </p:tgtEl>
                                      </p:cBhvr>
                                      <p:to x="100000" y="100000"/>
                                    </p:animScale>
                                    <p:animScale>
                                      <p:cBhvr>
                                        <p:cTn id="92" dur="26">
                                          <p:stCondLst>
                                            <p:cond delay="1642"/>
                                          </p:stCondLst>
                                        </p:cTn>
                                        <p:tgtEl>
                                          <p:spTgt spid="42"/>
                                        </p:tgtEl>
                                      </p:cBhvr>
                                      <p:to x="100000" y="90000"/>
                                    </p:animScale>
                                    <p:animScale>
                                      <p:cBhvr>
                                        <p:cTn id="93" dur="166" decel="50000">
                                          <p:stCondLst>
                                            <p:cond delay="1668"/>
                                          </p:stCondLst>
                                        </p:cTn>
                                        <p:tgtEl>
                                          <p:spTgt spid="42"/>
                                        </p:tgtEl>
                                      </p:cBhvr>
                                      <p:to x="100000" y="100000"/>
                                    </p:animScale>
                                    <p:animScale>
                                      <p:cBhvr>
                                        <p:cTn id="94" dur="26">
                                          <p:stCondLst>
                                            <p:cond delay="1808"/>
                                          </p:stCondLst>
                                        </p:cTn>
                                        <p:tgtEl>
                                          <p:spTgt spid="42"/>
                                        </p:tgtEl>
                                      </p:cBhvr>
                                      <p:to x="100000" y="95000"/>
                                    </p:animScale>
                                    <p:animScale>
                                      <p:cBhvr>
                                        <p:cTn id="95" dur="166" decel="50000">
                                          <p:stCondLst>
                                            <p:cond delay="1834"/>
                                          </p:stCondLst>
                                        </p:cTn>
                                        <p:tgtEl>
                                          <p:spTgt spid="42"/>
                                        </p:tgtEl>
                                      </p:cBhvr>
                                      <p:to x="100000" y="100000"/>
                                    </p:animScale>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0" presetClass="entr" presetSubtype="0"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edge">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up)">
                                      <p:cBhvr>
                                        <p:cTn id="109" dur="500"/>
                                        <p:tgtEl>
                                          <p:spTgt spid="46"/>
                                        </p:tgtEl>
                                      </p:cBhvr>
                                    </p:animEffect>
                                  </p:childTnLst>
                                </p:cTn>
                              </p:par>
                            </p:childTnLst>
                          </p:cTn>
                        </p:par>
                      </p:childTnLst>
                    </p:cTn>
                  </p:par>
                  <p:par>
                    <p:cTn id="110" fill="hold">
                      <p:stCondLst>
                        <p:cond delay="indefinite"/>
                      </p:stCondLst>
                      <p:childTnLst>
                        <p:par>
                          <p:cTn id="111" fill="hold">
                            <p:stCondLst>
                              <p:cond delay="0"/>
                            </p:stCondLst>
                            <p:childTnLst>
                              <p:par>
                                <p:cTn id="112" presetID="20" presetClass="entr" presetSubtype="0" fill="hold" grpId="0"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wedge">
                                      <p:cBhvr>
                                        <p:cTn id="114" dur="500"/>
                                        <p:tgtEl>
                                          <p:spTgt spid="44"/>
                                        </p:tgtEl>
                                      </p:cBhvr>
                                    </p:animEffect>
                                  </p:childTnLst>
                                </p:cTn>
                              </p:par>
                            </p:childTnLst>
                          </p:cTn>
                        </p:par>
                      </p:childTnLst>
                    </p:cTn>
                  </p:par>
                  <p:par>
                    <p:cTn id="115" fill="hold">
                      <p:stCondLst>
                        <p:cond delay="indefinite"/>
                      </p:stCondLst>
                      <p:childTnLst>
                        <p:par>
                          <p:cTn id="116" fill="hold">
                            <p:stCondLst>
                              <p:cond delay="0"/>
                            </p:stCondLst>
                            <p:childTnLst>
                              <p:par>
                                <p:cTn id="117" presetID="20" presetClass="entr" presetSubtype="0"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wedge">
                                      <p:cBhvr>
                                        <p:cTn id="119" dur="500"/>
                                        <p:tgtEl>
                                          <p:spTgt spid="5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wipe(down)">
                                      <p:cBhvr>
                                        <p:cTn id="124" dur="500"/>
                                        <p:tgtEl>
                                          <p:spTgt spid="52"/>
                                        </p:tgtEl>
                                      </p:cBhvr>
                                    </p:animEffect>
                                  </p:childTnLst>
                                </p:cTn>
                              </p:par>
                            </p:childTnLst>
                          </p:cTn>
                        </p:par>
                      </p:childTnLst>
                    </p:cTn>
                  </p:par>
                  <p:par>
                    <p:cTn id="125" fill="hold">
                      <p:stCondLst>
                        <p:cond delay="indefinite"/>
                      </p:stCondLst>
                      <p:childTnLst>
                        <p:par>
                          <p:cTn id="126" fill="hold">
                            <p:stCondLst>
                              <p:cond delay="0"/>
                            </p:stCondLst>
                            <p:childTnLst>
                              <p:par>
                                <p:cTn id="127" presetID="20" presetClass="entr" presetSubtype="0"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wedge">
                                      <p:cBhvr>
                                        <p:cTn id="129" dur="2000"/>
                                        <p:tgtEl>
                                          <p:spTgt spid="45"/>
                                        </p:tgtEl>
                                      </p:cBhvr>
                                    </p:animEffect>
                                  </p:childTnLst>
                                </p:cTn>
                              </p:par>
                            </p:childTnLst>
                          </p:cTn>
                        </p:par>
                      </p:childTnLst>
                    </p:cTn>
                  </p:par>
                  <p:par>
                    <p:cTn id="130" fill="hold">
                      <p:stCondLst>
                        <p:cond delay="indefinite"/>
                      </p:stCondLst>
                      <p:childTnLst>
                        <p:par>
                          <p:cTn id="131" fill="hold">
                            <p:stCondLst>
                              <p:cond delay="0"/>
                            </p:stCondLst>
                            <p:childTnLst>
                              <p:par>
                                <p:cTn id="132" presetID="26" presetClass="entr" presetSubtype="0" fill="hold" grpId="1" nodeType="click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wipe(down)">
                                      <p:cBhvr>
                                        <p:cTn id="134" dur="580">
                                          <p:stCondLst>
                                            <p:cond delay="0"/>
                                          </p:stCondLst>
                                        </p:cTn>
                                        <p:tgtEl>
                                          <p:spTgt spid="57"/>
                                        </p:tgtEl>
                                      </p:cBhvr>
                                    </p:animEffect>
                                    <p:anim calcmode="lin" valueType="num">
                                      <p:cBhvr>
                                        <p:cTn id="135"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140" dur="26">
                                          <p:stCondLst>
                                            <p:cond delay="650"/>
                                          </p:stCondLst>
                                        </p:cTn>
                                        <p:tgtEl>
                                          <p:spTgt spid="57"/>
                                        </p:tgtEl>
                                      </p:cBhvr>
                                      <p:to x="100000" y="60000"/>
                                    </p:animScale>
                                    <p:animScale>
                                      <p:cBhvr>
                                        <p:cTn id="141" dur="166" decel="50000">
                                          <p:stCondLst>
                                            <p:cond delay="676"/>
                                          </p:stCondLst>
                                        </p:cTn>
                                        <p:tgtEl>
                                          <p:spTgt spid="57"/>
                                        </p:tgtEl>
                                      </p:cBhvr>
                                      <p:to x="100000" y="100000"/>
                                    </p:animScale>
                                    <p:animScale>
                                      <p:cBhvr>
                                        <p:cTn id="142" dur="26">
                                          <p:stCondLst>
                                            <p:cond delay="1312"/>
                                          </p:stCondLst>
                                        </p:cTn>
                                        <p:tgtEl>
                                          <p:spTgt spid="57"/>
                                        </p:tgtEl>
                                      </p:cBhvr>
                                      <p:to x="100000" y="80000"/>
                                    </p:animScale>
                                    <p:animScale>
                                      <p:cBhvr>
                                        <p:cTn id="143" dur="166" decel="50000">
                                          <p:stCondLst>
                                            <p:cond delay="1338"/>
                                          </p:stCondLst>
                                        </p:cTn>
                                        <p:tgtEl>
                                          <p:spTgt spid="57"/>
                                        </p:tgtEl>
                                      </p:cBhvr>
                                      <p:to x="100000" y="100000"/>
                                    </p:animScale>
                                    <p:animScale>
                                      <p:cBhvr>
                                        <p:cTn id="144" dur="26">
                                          <p:stCondLst>
                                            <p:cond delay="1642"/>
                                          </p:stCondLst>
                                        </p:cTn>
                                        <p:tgtEl>
                                          <p:spTgt spid="57"/>
                                        </p:tgtEl>
                                      </p:cBhvr>
                                      <p:to x="100000" y="90000"/>
                                    </p:animScale>
                                    <p:animScale>
                                      <p:cBhvr>
                                        <p:cTn id="145" dur="166" decel="50000">
                                          <p:stCondLst>
                                            <p:cond delay="1668"/>
                                          </p:stCondLst>
                                        </p:cTn>
                                        <p:tgtEl>
                                          <p:spTgt spid="57"/>
                                        </p:tgtEl>
                                      </p:cBhvr>
                                      <p:to x="100000" y="100000"/>
                                    </p:animScale>
                                    <p:animScale>
                                      <p:cBhvr>
                                        <p:cTn id="146" dur="26">
                                          <p:stCondLst>
                                            <p:cond delay="1808"/>
                                          </p:stCondLst>
                                        </p:cTn>
                                        <p:tgtEl>
                                          <p:spTgt spid="57"/>
                                        </p:tgtEl>
                                      </p:cBhvr>
                                      <p:to x="100000" y="95000"/>
                                    </p:animScale>
                                    <p:animScale>
                                      <p:cBhvr>
                                        <p:cTn id="147" dur="166" decel="50000">
                                          <p:stCondLst>
                                            <p:cond delay="1834"/>
                                          </p:stCondLst>
                                        </p:cTn>
                                        <p:tgtEl>
                                          <p:spTgt spid="57"/>
                                        </p:tgtEl>
                                      </p:cBhvr>
                                      <p:to x="100000" y="100000"/>
                                    </p:animScale>
                                  </p:childTnLst>
                                </p:cTn>
                              </p:par>
                            </p:childTnLst>
                          </p:cTn>
                        </p:par>
                      </p:childTnLst>
                    </p:cTn>
                  </p:par>
                  <p:par>
                    <p:cTn id="148" fill="hold">
                      <p:stCondLst>
                        <p:cond delay="indefinite"/>
                      </p:stCondLst>
                      <p:childTnLst>
                        <p:par>
                          <p:cTn id="149" fill="hold">
                            <p:stCondLst>
                              <p:cond delay="0"/>
                            </p:stCondLst>
                            <p:childTnLst>
                              <p:par>
                                <p:cTn id="150" presetID="53" presetClass="entr" presetSubtype="16" fill="hold" nodeType="clickEffect">
                                  <p:stCondLst>
                                    <p:cond delay="0"/>
                                  </p:stCondLst>
                                  <p:childTnLst>
                                    <p:set>
                                      <p:cBhvr>
                                        <p:cTn id="151" dur="1" fill="hold">
                                          <p:stCondLst>
                                            <p:cond delay="0"/>
                                          </p:stCondLst>
                                        </p:cTn>
                                        <p:tgtEl>
                                          <p:spTgt spid="59"/>
                                        </p:tgtEl>
                                        <p:attrNameLst>
                                          <p:attrName>style.visibility</p:attrName>
                                        </p:attrNameLst>
                                      </p:cBhvr>
                                      <p:to>
                                        <p:strVal val="visible"/>
                                      </p:to>
                                    </p:set>
                                    <p:anim calcmode="lin" valueType="num">
                                      <p:cBhvr>
                                        <p:cTn id="152" dur="500" fill="hold"/>
                                        <p:tgtEl>
                                          <p:spTgt spid="59"/>
                                        </p:tgtEl>
                                        <p:attrNameLst>
                                          <p:attrName>ppt_w</p:attrName>
                                        </p:attrNameLst>
                                      </p:cBhvr>
                                      <p:tavLst>
                                        <p:tav tm="0">
                                          <p:val>
                                            <p:fltVal val="0"/>
                                          </p:val>
                                        </p:tav>
                                        <p:tav tm="100000">
                                          <p:val>
                                            <p:strVal val="#ppt_w"/>
                                          </p:val>
                                        </p:tav>
                                      </p:tavLst>
                                    </p:anim>
                                    <p:anim calcmode="lin" valueType="num">
                                      <p:cBhvr>
                                        <p:cTn id="153" dur="500" fill="hold"/>
                                        <p:tgtEl>
                                          <p:spTgt spid="59"/>
                                        </p:tgtEl>
                                        <p:attrNameLst>
                                          <p:attrName>ppt_h</p:attrName>
                                        </p:attrNameLst>
                                      </p:cBhvr>
                                      <p:tavLst>
                                        <p:tav tm="0">
                                          <p:val>
                                            <p:fltVal val="0"/>
                                          </p:val>
                                        </p:tav>
                                        <p:tav tm="100000">
                                          <p:val>
                                            <p:strVal val="#ppt_h"/>
                                          </p:val>
                                        </p:tav>
                                      </p:tavLst>
                                    </p:anim>
                                    <p:animEffect transition="in" filter="fade">
                                      <p:cBhvr>
                                        <p:cTn id="15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animBg="1"/>
      <p:bldP spid="487429" grpId="0" animBg="1"/>
      <p:bldP spid="487431" grpId="0" animBg="1" autoUpdateAnimBg="0"/>
      <p:bldP spid="487443" grpId="0"/>
      <p:bldP spid="487444" grpId="0"/>
      <p:bldP spid="26" grpId="0"/>
      <p:bldP spid="27" grpId="0"/>
      <p:bldP spid="29" grpId="0" animBg="1"/>
      <p:bldP spid="30" grpId="0" animBg="1"/>
      <p:bldP spid="36" grpId="0" animBg="1"/>
      <p:bldP spid="42" grpId="0" animBg="1"/>
      <p:bldP spid="42" grpId="1" animBg="1"/>
      <p:bldP spid="44" grpId="0" animBg="1"/>
      <p:bldP spid="45" grpId="0" animBg="1"/>
      <p:bldP spid="51" grpId="0" animBg="1"/>
      <p:bldP spid="57" grpId="0" animBg="1"/>
      <p:bldP spid="5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900113" y="2636838"/>
            <a:ext cx="4392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2" action="ppaction://hlinksldjump"/>
              </a:rPr>
              <a:t>5.2.1 </a:t>
            </a:r>
            <a:r>
              <a:rPr kumimoji="0" lang="zh-CN" altLang="en-US" sz="3200">
                <a:solidFill>
                  <a:srgbClr val="000066"/>
                </a:solidFill>
                <a:ea typeface="楷体_GB2312" pitchFamily="49" charset="-122"/>
                <a:hlinkClick r:id="rId2" action="ppaction://hlinksldjump"/>
              </a:rPr>
              <a:t>基本</a:t>
            </a:r>
            <a:r>
              <a:rPr kumimoji="0" lang="en-US" altLang="zh-CN" sz="3200" i="1">
                <a:solidFill>
                  <a:srgbClr val="000066"/>
                </a:solidFill>
                <a:ea typeface="楷体_GB2312" pitchFamily="49" charset="-122"/>
                <a:hlinkClick r:id="rId2" action="ppaction://hlinksldjump"/>
              </a:rPr>
              <a:t>SR </a:t>
            </a:r>
            <a:r>
              <a:rPr kumimoji="0" lang="zh-CN" altLang="en-US" sz="3200">
                <a:solidFill>
                  <a:srgbClr val="000066"/>
                </a:solidFill>
                <a:ea typeface="楷体_GB2312" pitchFamily="49" charset="-122"/>
                <a:hlinkClick r:id="rId2" action="ppaction://hlinksldjump"/>
              </a:rPr>
              <a:t>锁存器</a:t>
            </a:r>
            <a:endParaRPr kumimoji="0" lang="zh-CN" altLang="en-US" sz="3200">
              <a:solidFill>
                <a:srgbClr val="000066"/>
              </a:solidFill>
              <a:ea typeface="楷体_GB2312" pitchFamily="49" charset="-122"/>
            </a:endParaRPr>
          </a:p>
        </p:txBody>
      </p:sp>
      <p:sp>
        <p:nvSpPr>
          <p:cNvPr id="8" name="Rectangle 5"/>
          <p:cNvSpPr>
            <a:spLocks noChangeArrowheads="1"/>
          </p:cNvSpPr>
          <p:nvPr/>
        </p:nvSpPr>
        <p:spPr bwMode="auto">
          <a:xfrm>
            <a:off x="900113" y="1412875"/>
            <a:ext cx="28082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p>
            <a:pPr algn="l"/>
            <a:r>
              <a:rPr lang="en-US" altLang="zh-CN" sz="3200">
                <a:solidFill>
                  <a:schemeClr val="accent2"/>
                </a:solidFill>
                <a:latin typeface="Times New Roman" panose="02020603050405020304" pitchFamily="18" charset="0"/>
                <a:ea typeface="楷体_GB2312" pitchFamily="49" charset="-122"/>
              </a:rPr>
              <a:t>5.2  SR</a:t>
            </a:r>
            <a:r>
              <a:rPr lang="zh-CN" altLang="en-US" sz="3600">
                <a:solidFill>
                  <a:schemeClr val="accent2"/>
                </a:solidFill>
                <a:latin typeface="Times New Roman" panose="02020603050405020304" pitchFamily="18" charset="0"/>
                <a:ea typeface="楷体_GB2312" pitchFamily="49" charset="-122"/>
              </a:rPr>
              <a:t>锁存器</a:t>
            </a:r>
            <a:endParaRPr lang="zh-CN" altLang="en-US" sz="3600" b="0">
              <a:solidFill>
                <a:schemeClr val="accent2"/>
              </a:solidFill>
              <a:latin typeface="Times New Roman" panose="02020603050405020304" pitchFamily="18" charset="0"/>
            </a:endParaRPr>
          </a:p>
        </p:txBody>
      </p:sp>
      <p:sp>
        <p:nvSpPr>
          <p:cNvPr id="9" name="Rectangle 6"/>
          <p:cNvSpPr>
            <a:spLocks noChangeArrowheads="1"/>
          </p:cNvSpPr>
          <p:nvPr/>
        </p:nvSpPr>
        <p:spPr bwMode="auto">
          <a:xfrm>
            <a:off x="900113" y="3573463"/>
            <a:ext cx="4103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3" action="ppaction://hlinksldjump"/>
              </a:rPr>
              <a:t>5.2.2</a:t>
            </a:r>
            <a:r>
              <a:rPr kumimoji="0" lang="en-US" altLang="zh-CN" sz="3200">
                <a:solidFill>
                  <a:srgbClr val="000066"/>
                </a:solidFill>
                <a:ea typeface="楷体_GB2312" pitchFamily="49" charset="-122"/>
              </a:rPr>
              <a:t> </a:t>
            </a:r>
            <a:r>
              <a:rPr kumimoji="0" lang="zh-CN" altLang="en-US" sz="3200">
                <a:solidFill>
                  <a:srgbClr val="000066"/>
                </a:solidFill>
                <a:ea typeface="楷体_GB2312" pitchFamily="49" charset="-122"/>
                <a:hlinkClick r:id="rId4" action="ppaction://hlinksldjump"/>
              </a:rPr>
              <a:t>门控</a:t>
            </a:r>
            <a:r>
              <a:rPr kumimoji="0" lang="en-US" altLang="zh-CN" sz="3200" i="1">
                <a:solidFill>
                  <a:srgbClr val="000066"/>
                </a:solidFill>
                <a:ea typeface="楷体_GB2312" pitchFamily="49" charset="-122"/>
                <a:hlinkClick r:id="rId3" action="ppaction://hlinksldjump"/>
              </a:rPr>
              <a:t>SR</a:t>
            </a:r>
            <a:r>
              <a:rPr kumimoji="0" lang="zh-CN" altLang="en-US" sz="3200">
                <a:solidFill>
                  <a:srgbClr val="000066"/>
                </a:solidFill>
                <a:ea typeface="楷体_GB2312" pitchFamily="49" charset="-122"/>
                <a:hlinkClick r:id="rId4" action="ppaction://hlinksldjump"/>
              </a:rPr>
              <a:t>锁存器</a:t>
            </a:r>
            <a:endParaRPr kumimoji="0" lang="zh-CN" altLang="en-US" sz="3200">
              <a:solidFill>
                <a:srgbClr val="000066"/>
              </a:solidFill>
              <a:ea typeface="楷体_GB2312" pitchFamily="49" charset="-122"/>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9"/>
          <p:cNvSpPr>
            <a:spLocks noChangeArrowheads="1"/>
          </p:cNvSpPr>
          <p:nvPr/>
        </p:nvSpPr>
        <p:spPr bwMode="auto">
          <a:xfrm>
            <a:off x="34506" y="566739"/>
            <a:ext cx="3265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400" dirty="0" smtClean="0">
                <a:solidFill>
                  <a:srgbClr val="CC0000"/>
                </a:solidFill>
                <a:ea typeface="楷体_GB2312" pitchFamily="49" charset="-122"/>
              </a:rPr>
              <a:t>5.2.1 </a:t>
            </a:r>
            <a:r>
              <a:rPr kumimoji="1" lang="zh-CN" altLang="en-US" sz="2400" dirty="0" smtClean="0">
                <a:solidFill>
                  <a:srgbClr val="CC0000"/>
                </a:solidFill>
                <a:ea typeface="楷体_GB2312" pitchFamily="49" charset="-122"/>
              </a:rPr>
              <a:t>基本</a:t>
            </a:r>
            <a:r>
              <a:rPr kumimoji="1" lang="en-US" altLang="zh-CN" sz="2400" dirty="0" smtClean="0">
                <a:solidFill>
                  <a:srgbClr val="CC0000"/>
                </a:solidFill>
                <a:ea typeface="楷体_GB2312" pitchFamily="49" charset="-122"/>
              </a:rPr>
              <a:t>SR</a:t>
            </a:r>
            <a:r>
              <a:rPr kumimoji="1" lang="zh-CN" altLang="en-US" sz="2400" dirty="0" smtClean="0">
                <a:solidFill>
                  <a:srgbClr val="CC0000"/>
                </a:solidFill>
                <a:ea typeface="楷体_GB2312" pitchFamily="49" charset="-122"/>
              </a:rPr>
              <a:t>锁存器</a:t>
            </a:r>
            <a:endParaRPr kumimoji="1" lang="zh-CN" altLang="en-US" sz="2400" dirty="0">
              <a:solidFill>
                <a:srgbClr val="CC0000"/>
              </a:solidFill>
              <a:latin typeface="楷体_GB2312" pitchFamily="49" charset="-122"/>
              <a:ea typeface="楷体_GB2312" pitchFamily="49" charset="-122"/>
            </a:endParaRPr>
          </a:p>
        </p:txBody>
      </p:sp>
      <p:sp>
        <p:nvSpPr>
          <p:cNvPr id="11" name="Rectangle 4"/>
          <p:cNvSpPr>
            <a:spLocks noChangeArrowheads="1"/>
          </p:cNvSpPr>
          <p:nvPr/>
        </p:nvSpPr>
        <p:spPr bwMode="auto">
          <a:xfrm>
            <a:off x="34507" y="47627"/>
            <a:ext cx="2587924"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kumimoji="1" lang="en-US" altLang="zh-CN" sz="2800" dirty="0" smtClean="0">
                <a:solidFill>
                  <a:schemeClr val="accent2"/>
                </a:solidFill>
                <a:ea typeface="楷体_GB2312" pitchFamily="49" charset="-122"/>
              </a:rPr>
              <a:t>5.2   SR</a:t>
            </a:r>
            <a:r>
              <a:rPr kumimoji="1" lang="zh-CN" altLang="en-US" sz="2800" dirty="0" smtClean="0">
                <a:solidFill>
                  <a:schemeClr val="accent2"/>
                </a:solidFill>
                <a:ea typeface="楷体_GB2312" pitchFamily="49" charset="-122"/>
              </a:rPr>
              <a:t>锁存器</a:t>
            </a:r>
            <a:endParaRPr kumimoji="1" lang="zh-CN" altLang="en-US" sz="2800" dirty="0">
              <a:solidFill>
                <a:schemeClr val="accent2"/>
              </a:solidFill>
              <a:latin typeface="楷体_GB2312" pitchFamily="49" charset="-122"/>
              <a:ea typeface="楷体_GB2312" pitchFamily="49" charset="-122"/>
            </a:endParaRPr>
          </a:p>
        </p:txBody>
      </p:sp>
      <p:sp>
        <p:nvSpPr>
          <p:cNvPr id="12" name="Rectangle 6"/>
          <p:cNvSpPr>
            <a:spLocks noChangeArrowheads="1"/>
          </p:cNvSpPr>
          <p:nvPr/>
        </p:nvSpPr>
        <p:spPr bwMode="auto">
          <a:xfrm>
            <a:off x="3558757" y="533402"/>
            <a:ext cx="4049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pPr eaLnBrk="1" hangingPunct="1"/>
            <a:r>
              <a:rPr lang="en-US" altLang="zh-CN" sz="2400" dirty="0" smtClean="0">
                <a:latin typeface="仿宋" panose="02010609060101010101" pitchFamily="49" charset="-122"/>
                <a:ea typeface="仿宋" panose="02010609060101010101" pitchFamily="49" charset="-122"/>
              </a:rPr>
              <a:t>1.</a:t>
            </a:r>
            <a:r>
              <a:rPr lang="zh-CN" altLang="en-US" sz="2400" dirty="0" smtClean="0">
                <a:latin typeface="仿宋" panose="02010609060101010101" pitchFamily="49" charset="-122"/>
                <a:ea typeface="仿宋" panose="02010609060101010101" pitchFamily="49" charset="-122"/>
              </a:rPr>
              <a:t>基本</a:t>
            </a:r>
            <a:r>
              <a:rPr lang="en-US" altLang="zh-CN" sz="2400" dirty="0" smtClean="0">
                <a:latin typeface="仿宋" panose="02010609060101010101" pitchFamily="49" charset="-122"/>
                <a:ea typeface="仿宋" panose="02010609060101010101" pitchFamily="49" charset="-122"/>
              </a:rPr>
              <a:t>SR</a:t>
            </a:r>
            <a:r>
              <a:rPr lang="zh-CN" altLang="en-US" sz="2400" dirty="0" smtClean="0">
                <a:latin typeface="仿宋" panose="02010609060101010101" pitchFamily="49" charset="-122"/>
                <a:ea typeface="仿宋" panose="02010609060101010101" pitchFamily="49" charset="-122"/>
              </a:rPr>
              <a:t>锁存器的工作原理</a:t>
            </a:r>
            <a:endParaRPr lang="zh-CN" altLang="en-US" sz="2400" dirty="0">
              <a:latin typeface="仿宋" panose="02010609060101010101" pitchFamily="49" charset="-122"/>
              <a:ea typeface="仿宋" panose="02010609060101010101" pitchFamily="49" charset="-122"/>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1880621895"/>
              </p:ext>
            </p:extLst>
          </p:nvPr>
        </p:nvGraphicFramePr>
        <p:xfrm>
          <a:off x="752418" y="1670845"/>
          <a:ext cx="2554288" cy="2593975"/>
        </p:xfrm>
        <a:graphic>
          <a:graphicData uri="http://schemas.openxmlformats.org/presentationml/2006/ole">
            <mc:AlternateContent xmlns:mc="http://schemas.openxmlformats.org/markup-compatibility/2006">
              <mc:Choice xmlns:v="urn:schemas-microsoft-com:vml" Requires="v">
                <p:oleObj spid="_x0000_s490578" name="图片" r:id="rId3" imgW="1666800" imgH="1695600" progId="Word.Picture.8">
                  <p:embed/>
                </p:oleObj>
              </mc:Choice>
              <mc:Fallback>
                <p:oleObj name="图片" r:id="rId3" imgW="1666800" imgH="1695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18" y="1670845"/>
                        <a:ext cx="2554288" cy="259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358775" y="4935028"/>
            <a:ext cx="4284663"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kumimoji="0" lang="zh-CN" altLang="en-US" dirty="0">
                <a:solidFill>
                  <a:srgbClr val="FF0000"/>
                </a:solidFill>
                <a:latin typeface="楷体_GB2312" pitchFamily="49" charset="-122"/>
                <a:ea typeface="楷体_GB2312" pitchFamily="49" charset="-122"/>
              </a:rPr>
              <a:t>现态：</a:t>
            </a:r>
            <a:r>
              <a:rPr kumimoji="0" lang="en-US" altLang="zh-CN" i="1" dirty="0">
                <a:solidFill>
                  <a:srgbClr val="000066"/>
                </a:solidFill>
                <a:ea typeface="楷体_GB2312" pitchFamily="49" charset="-122"/>
              </a:rPr>
              <a:t>R</a:t>
            </a:r>
            <a:r>
              <a:rPr kumimoji="0" lang="zh-CN" altLang="en-US" i="1" dirty="0">
                <a:solidFill>
                  <a:srgbClr val="000066"/>
                </a:solidFill>
                <a:ea typeface="楷体_GB2312" pitchFamily="49" charset="-122"/>
              </a:rPr>
              <a:t>、</a:t>
            </a:r>
            <a:r>
              <a:rPr kumimoji="0" lang="en-US" altLang="zh-CN" i="1" dirty="0">
                <a:solidFill>
                  <a:srgbClr val="000066"/>
                </a:solidFill>
                <a:ea typeface="楷体_GB2312" pitchFamily="49" charset="-122"/>
              </a:rPr>
              <a:t>S</a:t>
            </a:r>
            <a:r>
              <a:rPr kumimoji="0" lang="zh-CN" altLang="en-US" dirty="0">
                <a:solidFill>
                  <a:srgbClr val="000066"/>
                </a:solidFill>
                <a:latin typeface="楷体_GB2312" pitchFamily="49" charset="-122"/>
                <a:ea typeface="楷体_GB2312" pitchFamily="49" charset="-122"/>
              </a:rPr>
              <a:t>信号作用前</a:t>
            </a:r>
            <a:r>
              <a:rPr kumimoji="0" lang="en-US" altLang="zh-CN" i="1" dirty="0">
                <a:solidFill>
                  <a:srgbClr val="000066"/>
                </a:solidFill>
                <a:ea typeface="楷体_GB2312" pitchFamily="49" charset="-122"/>
              </a:rPr>
              <a:t>Q</a:t>
            </a:r>
            <a:r>
              <a:rPr kumimoji="0" lang="zh-CN" altLang="en-US" dirty="0">
                <a:solidFill>
                  <a:srgbClr val="000066"/>
                </a:solidFill>
                <a:ea typeface="楷体_GB2312" pitchFamily="49" charset="-122"/>
              </a:rPr>
              <a:t>端的</a:t>
            </a:r>
          </a:p>
          <a:p>
            <a:pPr>
              <a:lnSpc>
                <a:spcPct val="160000"/>
              </a:lnSpc>
            </a:pPr>
            <a:r>
              <a:rPr kumimoji="0" lang="zh-CN" altLang="en-US" dirty="0">
                <a:solidFill>
                  <a:srgbClr val="000066"/>
                </a:solidFill>
                <a:ea typeface="楷体_GB2312" pitchFamily="49" charset="-122"/>
              </a:rPr>
              <a:t>            状态，</a:t>
            </a:r>
            <a:r>
              <a:rPr kumimoji="0" lang="zh-CN" altLang="en-US" dirty="0">
                <a:solidFill>
                  <a:srgbClr val="000066"/>
                </a:solidFill>
                <a:latin typeface="楷体_GB2312" pitchFamily="49" charset="-122"/>
                <a:ea typeface="楷体_GB2312" pitchFamily="49" charset="-122"/>
              </a:rPr>
              <a:t>现态</a:t>
            </a:r>
            <a:r>
              <a:rPr kumimoji="0" lang="zh-CN" altLang="en-US" dirty="0">
                <a:solidFill>
                  <a:srgbClr val="000099"/>
                </a:solidFill>
                <a:ea typeface="楷体_GB2312" pitchFamily="49" charset="-122"/>
              </a:rPr>
              <a:t>用</a:t>
            </a:r>
            <a:r>
              <a:rPr kumimoji="0" lang="en-US" altLang="zh-CN" i="1" dirty="0" smtClean="0">
                <a:solidFill>
                  <a:srgbClr val="000099"/>
                </a:solidFill>
              </a:rPr>
              <a:t>Q </a:t>
            </a:r>
            <a:r>
              <a:rPr kumimoji="0" lang="en-US" altLang="zh-CN" baseline="30000" dirty="0" smtClean="0">
                <a:solidFill>
                  <a:srgbClr val="000099"/>
                </a:solidFill>
              </a:rPr>
              <a:t>n</a:t>
            </a:r>
            <a:r>
              <a:rPr kumimoji="0" lang="zh-CN" altLang="en-US" dirty="0" smtClean="0">
                <a:solidFill>
                  <a:srgbClr val="000066"/>
                </a:solidFill>
                <a:latin typeface="楷体_GB2312" pitchFamily="49" charset="-122"/>
                <a:ea typeface="楷体_GB2312" pitchFamily="49" charset="-122"/>
              </a:rPr>
              <a:t>表示</a:t>
            </a:r>
            <a:endParaRPr kumimoji="0" lang="zh-CN" altLang="en-US" dirty="0">
              <a:solidFill>
                <a:srgbClr val="000066"/>
              </a:solidFill>
              <a:ea typeface="楷体_GB2312" pitchFamily="49" charset="-122"/>
            </a:endParaRPr>
          </a:p>
        </p:txBody>
      </p:sp>
      <p:sp>
        <p:nvSpPr>
          <p:cNvPr id="16" name="Rectangle 9"/>
          <p:cNvSpPr>
            <a:spLocks noChangeArrowheads="1"/>
          </p:cNvSpPr>
          <p:nvPr/>
        </p:nvSpPr>
        <p:spPr bwMode="auto">
          <a:xfrm>
            <a:off x="4572000" y="4935028"/>
            <a:ext cx="457200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kumimoji="0" lang="zh-CN" altLang="en-US" dirty="0">
                <a:solidFill>
                  <a:srgbClr val="FF0000"/>
                </a:solidFill>
                <a:latin typeface="楷体_GB2312" pitchFamily="49" charset="-122"/>
                <a:ea typeface="楷体_GB2312" pitchFamily="49" charset="-122"/>
              </a:rPr>
              <a:t>次态：</a:t>
            </a:r>
            <a:r>
              <a:rPr kumimoji="0" lang="en-US" altLang="zh-CN" i="1" dirty="0">
                <a:solidFill>
                  <a:srgbClr val="000066"/>
                </a:solidFill>
              </a:rPr>
              <a:t>R</a:t>
            </a:r>
            <a:r>
              <a:rPr kumimoji="0" lang="zh-CN" altLang="en-US" i="1" dirty="0">
                <a:solidFill>
                  <a:srgbClr val="000066"/>
                </a:solidFill>
              </a:rPr>
              <a:t>、</a:t>
            </a:r>
            <a:r>
              <a:rPr kumimoji="0" lang="en-US" altLang="zh-CN" i="1" dirty="0">
                <a:solidFill>
                  <a:srgbClr val="000066"/>
                </a:solidFill>
              </a:rPr>
              <a:t>S</a:t>
            </a:r>
            <a:r>
              <a:rPr kumimoji="0" lang="zh-CN" altLang="en-US" dirty="0">
                <a:solidFill>
                  <a:srgbClr val="000066"/>
                </a:solidFill>
                <a:latin typeface="楷体_GB2312" pitchFamily="49" charset="-122"/>
                <a:ea typeface="楷体_GB2312" pitchFamily="49" charset="-122"/>
              </a:rPr>
              <a:t>信号作用后</a:t>
            </a:r>
            <a:r>
              <a:rPr kumimoji="0" lang="en-US" altLang="zh-CN" i="1" dirty="0">
                <a:solidFill>
                  <a:srgbClr val="000066"/>
                </a:solidFill>
                <a:ea typeface="楷体_GB2312" pitchFamily="49" charset="-122"/>
              </a:rPr>
              <a:t>Q</a:t>
            </a:r>
            <a:r>
              <a:rPr kumimoji="0" lang="zh-CN" altLang="en-US" dirty="0">
                <a:solidFill>
                  <a:srgbClr val="000066"/>
                </a:solidFill>
                <a:ea typeface="楷体_GB2312" pitchFamily="49" charset="-122"/>
              </a:rPr>
              <a:t>端的</a:t>
            </a:r>
          </a:p>
          <a:p>
            <a:pPr>
              <a:lnSpc>
                <a:spcPct val="160000"/>
              </a:lnSpc>
            </a:pPr>
            <a:r>
              <a:rPr kumimoji="0" lang="zh-CN" altLang="en-US" dirty="0">
                <a:solidFill>
                  <a:srgbClr val="000066"/>
                </a:solidFill>
                <a:ea typeface="楷体_GB2312" pitchFamily="49" charset="-122"/>
              </a:rPr>
              <a:t>            状态，</a:t>
            </a:r>
            <a:r>
              <a:rPr kumimoji="0" lang="zh-CN" altLang="en-US" dirty="0">
                <a:solidFill>
                  <a:srgbClr val="000066"/>
                </a:solidFill>
                <a:latin typeface="楷体_GB2312" pitchFamily="49" charset="-122"/>
                <a:ea typeface="楷体_GB2312" pitchFamily="49" charset="-122"/>
              </a:rPr>
              <a:t>次态</a:t>
            </a:r>
            <a:r>
              <a:rPr kumimoji="0" lang="zh-CN" altLang="en-US" dirty="0">
                <a:solidFill>
                  <a:srgbClr val="000099"/>
                </a:solidFill>
                <a:ea typeface="楷体_GB2312" pitchFamily="49" charset="-122"/>
              </a:rPr>
              <a:t>用</a:t>
            </a:r>
            <a:r>
              <a:rPr kumimoji="0" lang="en-US" altLang="zh-CN" i="1" dirty="0">
                <a:solidFill>
                  <a:srgbClr val="000099"/>
                </a:solidFill>
              </a:rPr>
              <a:t>Q </a:t>
            </a:r>
            <a:r>
              <a:rPr kumimoji="0" lang="en-US" altLang="zh-CN" baseline="30000" dirty="0">
                <a:solidFill>
                  <a:srgbClr val="000099"/>
                </a:solidFill>
              </a:rPr>
              <a:t>n+1</a:t>
            </a:r>
            <a:r>
              <a:rPr kumimoji="0" lang="zh-CN" altLang="en-US" dirty="0" smtClean="0">
                <a:solidFill>
                  <a:srgbClr val="000066"/>
                </a:solidFill>
                <a:latin typeface="楷体_GB2312" pitchFamily="49" charset="-122"/>
                <a:ea typeface="楷体_GB2312" pitchFamily="49" charset="-122"/>
              </a:rPr>
              <a:t>表示</a:t>
            </a:r>
            <a:endParaRPr kumimoji="0" lang="zh-CN" altLang="en-US" dirty="0">
              <a:solidFill>
                <a:srgbClr val="000066"/>
              </a:solidFill>
              <a:ea typeface="楷体_GB2312" pitchFamily="49" charset="-122"/>
            </a:endParaRPr>
          </a:p>
        </p:txBody>
      </p:sp>
      <p:graphicFrame>
        <p:nvGraphicFramePr>
          <p:cNvPr id="19" name="Object 9"/>
          <p:cNvGraphicFramePr>
            <a:graphicFrameLocks noChangeAspect="1"/>
          </p:cNvGraphicFramePr>
          <p:nvPr>
            <p:extLst>
              <p:ext uri="{D42A27DB-BD31-4B8C-83A1-F6EECF244321}">
                <p14:modId xmlns:p14="http://schemas.microsoft.com/office/powerpoint/2010/main" val="644172980"/>
              </p:ext>
            </p:extLst>
          </p:nvPr>
        </p:nvGraphicFramePr>
        <p:xfrm>
          <a:off x="4643438" y="2165350"/>
          <a:ext cx="2663825" cy="1604963"/>
        </p:xfrm>
        <a:graphic>
          <a:graphicData uri="http://schemas.openxmlformats.org/presentationml/2006/ole">
            <mc:AlternateContent xmlns:mc="http://schemas.openxmlformats.org/markup-compatibility/2006">
              <mc:Choice xmlns:v="urn:schemas-microsoft-com:vml" Requires="v">
                <p:oleObj spid="_x0000_s490579" name="Picture" r:id="rId5" imgW="961920" imgH="514440" progId="Word.Picture.8">
                  <p:embed/>
                </p:oleObj>
              </mc:Choice>
              <mc:Fallback>
                <p:oleObj name="Picture" r:id="rId5" imgW="961920" imgH="514440" progId="Word.Picture.8">
                  <p:embed/>
                  <p:pic>
                    <p:nvPicPr>
                      <p:cNvPr id="0" name=""/>
                      <p:cNvPicPr>
                        <a:picLocks noChangeAspect="1" noChangeArrowheads="1"/>
                      </p:cNvPicPr>
                      <p:nvPr/>
                    </p:nvPicPr>
                    <p:blipFill>
                      <a:blip r:embed="rId6"/>
                      <a:srcRect/>
                      <a:stretch>
                        <a:fillRect/>
                      </a:stretch>
                    </p:blipFill>
                    <p:spPr bwMode="auto">
                      <a:xfrm>
                        <a:off x="4643438" y="2165350"/>
                        <a:ext cx="2663825" cy="1604963"/>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21381</TotalTime>
  <Words>2851</Words>
  <Application>Microsoft Office PowerPoint</Application>
  <PresentationFormat>全屏显示(4:3)</PresentationFormat>
  <Paragraphs>831</Paragraphs>
  <Slides>57</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8</vt:i4>
      </vt:variant>
      <vt:variant>
        <vt:lpstr>幻灯片标题</vt:lpstr>
      </vt:variant>
      <vt:variant>
        <vt:i4>57</vt:i4>
      </vt:variant>
    </vt:vector>
  </HeadingPairs>
  <TitlesOfParts>
    <vt:vector size="83" baseType="lpstr">
      <vt:lpstr>Times New Roman</vt:lpstr>
      <vt:lpstr>宋体</vt:lpstr>
      <vt:lpstr>Arial Narrow</vt:lpstr>
      <vt:lpstr>楷体_GB2312</vt:lpstr>
      <vt:lpstr>Wingdings</vt:lpstr>
      <vt:lpstr>Arial</vt:lpstr>
      <vt:lpstr>隶书</vt:lpstr>
      <vt:lpstr>Verdana</vt:lpstr>
      <vt:lpstr>Tahoma</vt:lpstr>
      <vt:lpstr>黑体</vt:lpstr>
      <vt:lpstr>Symbol</vt:lpstr>
      <vt:lpstr>ˎ̥</vt:lpstr>
      <vt:lpstr>华文彩云</vt:lpstr>
      <vt:lpstr>华文行楷</vt:lpstr>
      <vt:lpstr>Arial Black</vt:lpstr>
      <vt:lpstr>仿宋_GB2312</vt:lpstr>
      <vt:lpstr>Marlett</vt:lpstr>
      <vt:lpstr>Profile</vt:lpstr>
      <vt:lpstr>Microsoft Word 图片</vt:lpstr>
      <vt:lpstr>Microsoft 公式 3.0</vt:lpstr>
      <vt:lpstr>Microsoft Equation 3.0</vt:lpstr>
      <vt:lpstr>MathType 5.0 Equation</vt:lpstr>
      <vt:lpstr>MathType 6.0 Equation</vt:lpstr>
      <vt:lpstr>Microsoft Word Picture</vt:lpstr>
      <vt:lpstr>图片</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China</cp:lastModifiedBy>
  <cp:revision>1845</cp:revision>
  <dcterms:created xsi:type="dcterms:W3CDTF">2004-08-29T02:51:05Z</dcterms:created>
  <dcterms:modified xsi:type="dcterms:W3CDTF">2018-03-14T11:09:30Z</dcterms:modified>
</cp:coreProperties>
</file>