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70" r:id="rId6"/>
    <p:sldId id="271" r:id="rId7"/>
    <p:sldId id="259" r:id="rId8"/>
    <p:sldId id="260" r:id="rId9"/>
    <p:sldId id="282" r:id="rId10"/>
    <p:sldId id="261" r:id="rId11"/>
    <p:sldId id="262" r:id="rId12"/>
    <p:sldId id="263" r:id="rId13"/>
    <p:sldId id="266" r:id="rId14"/>
    <p:sldId id="267" r:id="rId15"/>
    <p:sldId id="272" r:id="rId16"/>
    <p:sldId id="268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1842247"/>
            <a:ext cx="9068586" cy="2839816"/>
          </a:xfrm>
        </p:spPr>
        <p:txBody>
          <a:bodyPr/>
          <a:lstStyle/>
          <a:p>
            <a:r>
              <a:rPr lang="en-US" sz="6000" dirty="0">
                <a:highlight>
                  <a:srgbClr val="C0C0C0"/>
                </a:highlight>
              </a:rPr>
              <a:t>APPLICATION OF SEMI-SUPERVISED LEARNING IN HEALTHCARE domain</a:t>
            </a:r>
            <a:endParaRPr lang="en-IN" sz="6000" dirty="0">
              <a:highlight>
                <a:srgbClr val="C0C0C0"/>
              </a:highligh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504766"/>
            <a:ext cx="9070848" cy="138504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							            Presented by :-</a:t>
            </a:r>
            <a:endParaRPr lang="en-US" dirty="0"/>
          </a:p>
          <a:p>
            <a:pPr algn="l"/>
            <a:r>
              <a:rPr lang="en-US" dirty="0"/>
              <a:t>Guided by :– Dr. Mala Dutta					    Chris Leivon								     David Rimo			</a:t>
            </a:r>
            <a:endParaRPr lang="en-US" dirty="0"/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0" y="769620"/>
            <a:ext cx="4520565" cy="1371600"/>
          </a:xfrm>
        </p:spPr>
        <p:txBody>
          <a:bodyPr/>
          <a:p>
            <a:r>
              <a:rPr lang="en-US" sz="4000"/>
              <a:t>Libraries used: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3455035" cy="393192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2400"/>
              <a:t>Jupyter notebook</a:t>
            </a:r>
            <a:endParaRPr lang="en-US" sz="2400"/>
          </a:p>
          <a:p>
            <a:pPr>
              <a:buFont typeface="Wingdings" panose="05000000000000000000" charset="0"/>
              <a:buChar char="v"/>
            </a:pPr>
            <a:r>
              <a:rPr lang="en-US" sz="2400"/>
              <a:t>Python 3</a:t>
            </a:r>
            <a:endParaRPr lang="en-US" sz="240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193800" y="769620"/>
            <a:ext cx="4520565" cy="137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/>
              <a:t>Software used:</a:t>
            </a:r>
            <a:endParaRPr lang="en-US" sz="400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295390" y="2141220"/>
            <a:ext cx="3455035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v"/>
            </a:pPr>
            <a:r>
              <a:rPr lang="en-US" sz="2400"/>
              <a:t>Pandas</a:t>
            </a:r>
            <a:endParaRPr lang="en-US" sz="2400"/>
          </a:p>
          <a:p>
            <a:pPr>
              <a:buFont typeface="Wingdings" panose="05000000000000000000" charset="0"/>
              <a:buChar char="v"/>
            </a:pPr>
            <a:r>
              <a:rPr lang="en-US" sz="2400"/>
              <a:t>Numpy</a:t>
            </a:r>
            <a:endParaRPr lang="en-US" sz="2400"/>
          </a:p>
          <a:p>
            <a:pPr>
              <a:buFont typeface="Wingdings" panose="05000000000000000000" charset="0"/>
              <a:buChar char="v"/>
            </a:pPr>
            <a:r>
              <a:rPr lang="en-US" sz="2400"/>
              <a:t>Matplotlib</a:t>
            </a:r>
            <a:endParaRPr lang="en-US" sz="2400"/>
          </a:p>
          <a:p>
            <a:pPr>
              <a:buFont typeface="Wingdings" panose="05000000000000000000" charset="0"/>
              <a:buChar char="v"/>
            </a:pPr>
            <a:r>
              <a:rPr lang="en-US" sz="2400"/>
              <a:t>Seaborn</a:t>
            </a:r>
            <a:endParaRPr lang="en-US" sz="2400"/>
          </a:p>
          <a:p>
            <a:pPr>
              <a:buFont typeface="Wingdings" panose="05000000000000000000" charset="0"/>
              <a:buChar char="v"/>
            </a:pPr>
            <a:r>
              <a:rPr lang="en-US" sz="2400"/>
              <a:t>Scikit learn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730" y="343535"/>
            <a:ext cx="9920605" cy="991870"/>
          </a:xfrm>
        </p:spPr>
        <p:txBody>
          <a:bodyPr/>
          <a:p>
            <a:r>
              <a:rPr lang="en-US"/>
              <a:t>Dataset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84580" y="5229225"/>
            <a:ext cx="100520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sz="2000"/>
              <a:t>There are two types of dataset used: Labeled dataset and Unlabeled datasets.</a:t>
            </a:r>
            <a:endParaRPr lang="en-US" sz="2000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000"/>
              <a:t>Labaled dataset consists of 11932 rows and 85 columns</a:t>
            </a:r>
            <a:endParaRPr lang="en-US" sz="2000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000"/>
              <a:t>Unlabeled dataset consists of 79783 rows and 85 columns</a:t>
            </a:r>
            <a:endParaRPr lang="en-US" sz="200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4580" y="1336040"/>
            <a:ext cx="10052050" cy="38938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Output: Classification(Logistic Regression)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25550" y="4399915"/>
            <a:ext cx="98996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sz="2400">
                <a:latin typeface="Bell MT" panose="02020503060305020303" charset="0"/>
                <a:cs typeface="Bell MT" panose="02020503060305020303" charset="0"/>
              </a:rPr>
              <a:t>This is the output of Logistic Regression algorithm.</a:t>
            </a:r>
            <a:endParaRPr lang="en-US" sz="2400">
              <a:latin typeface="Bell MT" panose="02020503060305020303" charset="0"/>
              <a:cs typeface="Bell MT" panose="02020503060305020303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400">
                <a:latin typeface="Bell MT" panose="02020503060305020303" charset="0"/>
                <a:cs typeface="Bell MT" panose="02020503060305020303" charset="0"/>
              </a:rPr>
              <a:t>Logistic Regression is supervised learning</a:t>
            </a:r>
            <a:endParaRPr lang="en-US" sz="2400">
              <a:latin typeface="Bell MT" panose="02020503060305020303" charset="0"/>
              <a:cs typeface="Bell MT" panose="02020503060305020303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400">
                <a:latin typeface="Bell MT" panose="02020503060305020303" charset="0"/>
                <a:cs typeface="Bell MT" panose="02020503060305020303" charset="0"/>
              </a:rPr>
              <a:t>The accuracy is 72%</a:t>
            </a:r>
            <a:endParaRPr lang="en-US" sz="2400">
              <a:latin typeface="Bell MT" panose="02020503060305020303" charset="0"/>
              <a:cs typeface="Bell MT" panose="02020503060305020303" charset="0"/>
            </a:endParaRPr>
          </a:p>
        </p:txBody>
      </p:sp>
      <p:pic>
        <p:nvPicPr>
          <p:cNvPr id="6" name="Content Placeholder 5" descr="WhatsApp Image 2022-06-28 at 12.57.18 P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8105" y="2673350"/>
            <a:ext cx="9130030" cy="15106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Output: code for obtaining pseudo-label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7435" y="2113915"/>
            <a:ext cx="10057765" cy="33127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Output: Pseudo-label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0445" y="1720850"/>
            <a:ext cx="5024755" cy="42278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66800" y="2186305"/>
            <a:ext cx="46253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US"/>
              <a:t>This is the output after applying the unlabelled dataset into semi-supervised model.</a:t>
            </a: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/>
              <a:t>The unsupervised dataset which has been labelled is called as pseudo-labelled.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Output: Labelled + Pseudo label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84580" y="3991610"/>
            <a:ext cx="10062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US"/>
              <a:t>This is the output of labelled and pseudo labelled</a:t>
            </a: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/>
              <a:t>here, we iterate the accuracy for 20 times to gain more actual accuracy</a:t>
            </a: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/>
              <a:t>The accuracy is 81% which is 9% higher than logistic regression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9360" y="1761490"/>
            <a:ext cx="8952230" cy="20948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Thank you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8560" y="2014220"/>
            <a:ext cx="4754880" cy="3749040"/>
          </a:xfrm>
        </p:spPr>
        <p:txBody>
          <a:bodyPr/>
          <a:p>
            <a:pPr marL="0" indent="0" algn="ctr">
              <a:buNone/>
            </a:pPr>
            <a:endParaRPr lang="en-US" sz="3600">
              <a:latin typeface="Bell MT" panose="02020503060305020303" charset="0"/>
              <a:cs typeface="Bell MT" panose="02020503060305020303" charset="0"/>
            </a:endParaRPr>
          </a:p>
        </p:txBody>
      </p:sp>
      <p:pic>
        <p:nvPicPr>
          <p:cNvPr id="4" name="Content Placeholder 3" descr="smiley-face-history-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787015" y="1815465"/>
            <a:ext cx="6617335" cy="44113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CONTENTS</a:t>
            </a:r>
            <a:endParaRPr lang="en-IN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>
              <a:buFont typeface="Wingdings" panose="05000000000000000000" charset="0"/>
              <a:buChar char="v"/>
            </a:pPr>
            <a:r>
              <a:rPr lang="en-US" sz="2400" dirty="0"/>
              <a:t>Introduction</a:t>
            </a:r>
            <a:endParaRPr lang="en-US" sz="2400" dirty="0"/>
          </a:p>
          <a:p>
            <a:pPr>
              <a:buFont typeface="Wingdings" panose="05000000000000000000" charset="0"/>
              <a:buChar char="v"/>
            </a:pPr>
            <a:r>
              <a:rPr lang="en-US" sz="2400" dirty="0"/>
              <a:t>Supervised learning</a:t>
            </a:r>
            <a:endParaRPr lang="en-US" sz="2400" dirty="0"/>
          </a:p>
          <a:p>
            <a:pPr>
              <a:buFont typeface="Wingdings" panose="05000000000000000000" charset="0"/>
              <a:buChar char="v"/>
            </a:pPr>
            <a:r>
              <a:rPr lang="en-US" sz="2400" dirty="0"/>
              <a:t>Unsupervised learning</a:t>
            </a:r>
            <a:endParaRPr lang="en-US" sz="2400" dirty="0"/>
          </a:p>
          <a:p>
            <a:pPr>
              <a:buFont typeface="Wingdings" panose="05000000000000000000" charset="0"/>
              <a:buChar char="v"/>
            </a:pPr>
            <a:r>
              <a:rPr lang="en-US" sz="2400" dirty="0"/>
              <a:t>Semi-Supervised Learning</a:t>
            </a:r>
            <a:endParaRPr lang="en-US" sz="2400" dirty="0"/>
          </a:p>
          <a:p>
            <a:pPr>
              <a:buFont typeface="Wingdings" panose="05000000000000000000" charset="0"/>
              <a:buChar char="v"/>
            </a:pPr>
            <a:r>
              <a:rPr lang="en-US" sz="2400" dirty="0"/>
              <a:t>Working of Semi-Supervised Learning</a:t>
            </a:r>
            <a:endParaRPr lang="en-US" sz="2400" dirty="0"/>
          </a:p>
          <a:p>
            <a:pPr>
              <a:buFont typeface="Wingdings" panose="05000000000000000000" charset="0"/>
              <a:buChar char="v"/>
            </a:pPr>
            <a:r>
              <a:rPr lang="en-US" sz="2400" dirty="0"/>
              <a:t>Advantages and disadvantages of Semi-Supervised Learning</a:t>
            </a:r>
            <a:endParaRPr lang="en-US" sz="2400" dirty="0"/>
          </a:p>
          <a:p>
            <a:pPr>
              <a:buFont typeface="Wingdings" panose="05000000000000000000" charset="0"/>
              <a:buChar char="v"/>
            </a:pPr>
            <a:r>
              <a:rPr lang="en-US" sz="2400" dirty="0"/>
              <a:t>Software and Libraries used</a:t>
            </a:r>
            <a:endParaRPr lang="en-US" sz="2400" dirty="0"/>
          </a:p>
          <a:p>
            <a:pPr>
              <a:buFont typeface="Wingdings" panose="05000000000000000000" charset="0"/>
              <a:buChar char="v"/>
            </a:pPr>
            <a:r>
              <a:rPr lang="en-US" sz="2400" dirty="0"/>
              <a:t>Dataset</a:t>
            </a:r>
            <a:endParaRPr lang="en-US" sz="2400" dirty="0"/>
          </a:p>
          <a:p>
            <a:pPr>
              <a:buFont typeface="Wingdings" panose="05000000000000000000" charset="0"/>
              <a:buChar char="v"/>
            </a:pPr>
            <a:r>
              <a:rPr lang="en-US" sz="2400" dirty="0"/>
              <a:t>Output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INTRODUCTION</a:t>
            </a:r>
            <a:endParaRPr lang="en-IN" sz="6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6715" y="2087953"/>
            <a:ext cx="7798569" cy="396320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Supervised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Clr>
                <a:srgbClr val="000000"/>
              </a:buClr>
              <a:buFont typeface="Wingdings" panose="05000000000000000000" charset="0"/>
              <a:buChar char="v"/>
            </a:pPr>
            <a:r>
              <a:rPr lang="en-US"/>
              <a:t>It is defined by its use of labeled datasets to train algorithms that classify data or predict outcomes accurately.</a:t>
            </a:r>
            <a:endParaRPr lang="en-US"/>
          </a:p>
          <a:p>
            <a:pPr marL="0" indent="0">
              <a:buClr>
                <a:srgbClr val="000000"/>
              </a:buClr>
              <a:buFont typeface="Wingdings" panose="05000000000000000000" charset="0"/>
              <a:buNone/>
            </a:pPr>
            <a:endParaRPr lang="en-US"/>
          </a:p>
          <a:p>
            <a:pPr>
              <a:buClr>
                <a:srgbClr val="000000"/>
              </a:buClr>
              <a:buFont typeface="Wingdings" panose="05000000000000000000" charset="0"/>
              <a:buChar char="v"/>
            </a:pPr>
            <a:r>
              <a:rPr lang="en-US"/>
              <a:t>As input data is fed into the model, it adjusts its weights until the model has been fitted appropriately, which occurs as part of the cross validation process.</a:t>
            </a:r>
            <a:endParaRPr lang="en-US"/>
          </a:p>
          <a:p>
            <a:pPr marL="0" indent="0">
              <a:buClr>
                <a:srgbClr val="000000"/>
              </a:buClr>
              <a:buFont typeface="Wingdings" panose="05000000000000000000" charset="0"/>
              <a:buNone/>
            </a:pPr>
            <a:endParaRPr lang="en-US"/>
          </a:p>
          <a:p>
            <a:pPr>
              <a:buClr>
                <a:srgbClr val="000000"/>
              </a:buClr>
              <a:buFont typeface="Wingdings" panose="05000000000000000000" charset="0"/>
              <a:buChar char="v"/>
            </a:pPr>
            <a:r>
              <a:rPr lang="en-US"/>
              <a:t>Supervised learning helps organizations solve for a variety of real-world problems at scale, such as classifying spam in a separate folder from your inbox.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Unsupervised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v"/>
            </a:pPr>
            <a:r>
              <a:rPr lang="en-US"/>
              <a:t>It uses machine learning algorithms to analyze and cluster unlabeled datasets. 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These algorithms discover hidden patterns or data groupings without the need for human intervention.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Its ability to discover similarities and differences in information make it the ideal solution for exploratory data analysis, cross-selling strategies, customer segmentation, and image recognition.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SEMI-SUPERVISED LEARNING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796988"/>
            <a:ext cx="10058400" cy="3238052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US" sz="2800" dirty="0"/>
              <a:t>Semi-Supervised learning is a type of Machine Learning algorithm that represents the intermediate ground between Supervised and Unsupervised learning algorithms. It uses the combination of labeled and unlabeled datasets during the training period.</a:t>
            </a:r>
            <a:endParaRPr lang="en-IN" sz="2800" dirty="0"/>
          </a:p>
          <a:p>
            <a:pPr>
              <a:buNone/>
            </a:pP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435" y="340969"/>
            <a:ext cx="10058400" cy="1371600"/>
          </a:xfrm>
        </p:spPr>
        <p:txBody>
          <a:bodyPr>
            <a:normAutofit/>
          </a:bodyPr>
          <a:lstStyle/>
          <a:p>
            <a:r>
              <a:rPr lang="en-US" sz="3600" dirty="0"/>
              <a:t>WORKING OF SEMI-SUPERVISED LEARNING</a:t>
            </a:r>
            <a:endParaRPr lang="en-US" sz="3600" dirty="0"/>
          </a:p>
        </p:txBody>
      </p:sp>
      <p:pic>
        <p:nvPicPr>
          <p:cNvPr id="6" name="Content Placeholder 5" descr="semi-supervised-self-training-method"/>
          <p:cNvPicPr>
            <a:picLocks noChangeAspect="1"/>
          </p:cNvPicPr>
          <p:nvPr>
            <p:ph idx="1"/>
          </p:nvPr>
        </p:nvPicPr>
        <p:blipFill>
          <a:blip r:embed="rId1"/>
          <a:srcRect t="7619"/>
          <a:stretch>
            <a:fillRect/>
          </a:stretch>
        </p:blipFill>
        <p:spPr>
          <a:xfrm>
            <a:off x="1067435" y="1498600"/>
            <a:ext cx="10057765" cy="4864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358140"/>
            <a:ext cx="10838815" cy="1371600"/>
          </a:xfrm>
        </p:spPr>
        <p:txBody>
          <a:bodyPr/>
          <a:p>
            <a:pPr algn="l"/>
            <a:r>
              <a:rPr sz="3600">
                <a:sym typeface="+mn-ea"/>
              </a:rPr>
              <a:t>WORKING OF SEMI-SUPERVISED LEARNING</a:t>
            </a:r>
            <a:endParaRPr lang="en-IN" altLang="en-US" sz="3600">
              <a:sym typeface="+mn-ea"/>
            </a:endParaRPr>
          </a:p>
        </p:txBody>
      </p:sp>
      <p:pic>
        <p:nvPicPr>
          <p:cNvPr id="4" name="Content Placeholder 3" descr="Semi-Supervised-Learni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5180" y="1494790"/>
            <a:ext cx="10560050" cy="4540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ADVANTAGES</a:t>
            </a:r>
            <a:endParaRPr lang="en-IN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charset="0"/>
              <a:buChar char="v"/>
            </a:pPr>
            <a:r>
              <a:rPr lang="en-US" sz="2800" dirty="0"/>
              <a:t>Saves cost as well as time.</a:t>
            </a:r>
            <a:endParaRPr lang="en-US" sz="2800" dirty="0"/>
          </a:p>
          <a:p>
            <a:pPr>
              <a:buFont typeface="Wingdings" panose="05000000000000000000" charset="0"/>
              <a:buChar char="v"/>
            </a:pPr>
            <a:r>
              <a:rPr lang="en-US" sz="2800" dirty="0"/>
              <a:t>It reduces the amount of labelled data used. </a:t>
            </a:r>
            <a:endParaRPr lang="en-US" sz="2800" dirty="0"/>
          </a:p>
          <a:p>
            <a:pPr>
              <a:buFont typeface="Wingdings" panose="05000000000000000000" charset="0"/>
              <a:buChar char="v"/>
            </a:pPr>
            <a:r>
              <a:rPr lang="en-US" sz="2800" dirty="0"/>
              <a:t>It is simple.</a:t>
            </a:r>
            <a:endParaRPr lang="en-US" sz="2800" dirty="0"/>
          </a:p>
          <a:p>
            <a:pPr>
              <a:buFont typeface="Wingdings" panose="05000000000000000000" charset="0"/>
              <a:buChar char="v"/>
            </a:pPr>
            <a:r>
              <a:rPr lang="en-US" sz="2800" dirty="0"/>
              <a:t>It has high efficiency</a:t>
            </a:r>
            <a:endParaRPr lang="en-IN" sz="2800" dirty="0"/>
          </a:p>
          <a:p>
            <a:pPr>
              <a:buFont typeface="Wingdings" panose="05000000000000000000" charset="0"/>
              <a:buChar char="v"/>
            </a:pPr>
            <a:r>
              <a:rPr lang="en-IN" sz="2800" dirty="0"/>
              <a:t>Even with a small amount of labelled data, it can reduce computational resources and improve accuracy.</a:t>
            </a:r>
            <a:endParaRPr lang="en-IN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2686</Words>
  <Application>WPS Presentation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Garamond</vt:lpstr>
      <vt:lpstr>Wingdings</vt:lpstr>
      <vt:lpstr>Bell MT</vt:lpstr>
      <vt:lpstr>Century Gothic</vt:lpstr>
      <vt:lpstr>Microsoft YaHei</vt:lpstr>
      <vt:lpstr>Arial Unicode MS</vt:lpstr>
      <vt:lpstr>Calibri</vt:lpstr>
      <vt:lpstr>Savon</vt:lpstr>
      <vt:lpstr>APPLICATION OF SEMI-SUPERVISED LEARNING IN HEALTHCARE domain</vt:lpstr>
      <vt:lpstr>CONTENTS</vt:lpstr>
      <vt:lpstr>INTRODUCTION</vt:lpstr>
      <vt:lpstr>Supervised Learning</vt:lpstr>
      <vt:lpstr>Unsupervised Learning</vt:lpstr>
      <vt:lpstr>SEMI-SUPERVISED LEARNING</vt:lpstr>
      <vt:lpstr>WORKING OF SEMI-SUPERVISED LEARNING</vt:lpstr>
      <vt:lpstr>WORKING OF SEMI-SUPERVISED LEARNING</vt:lpstr>
      <vt:lpstr>ADVANTAGES</vt:lpstr>
      <vt:lpstr>Libraries used:</vt:lpstr>
      <vt:lpstr>Dataset</vt:lpstr>
      <vt:lpstr>Output: Classification(Logistic Regression)</vt:lpstr>
      <vt:lpstr>Output: code for obtaining pseudo-label</vt:lpstr>
      <vt:lpstr>Output: Pseudo-label</vt:lpstr>
      <vt:lpstr>Output: Labelled + Pseudo label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SEMI-SUPERVISED LEARNING IN HEALTHCARE</dc:title>
  <dc:creator>Chris Leivon</dc:creator>
  <cp:lastModifiedBy>David_Rimo</cp:lastModifiedBy>
  <cp:revision>26</cp:revision>
  <dcterms:created xsi:type="dcterms:W3CDTF">2022-06-05T17:24:00Z</dcterms:created>
  <dcterms:modified xsi:type="dcterms:W3CDTF">2022-06-29T04:19:48Z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4F5EFFF8AF484D21BE0832CEFED802B9</vt:lpwstr>
  </property>
  <property fmtid="{D5CDD505-2E9C-101B-9397-08002B2CF9AE}" pid="3" name="KSOProductBuildVer">
    <vt:lpwstr>1033-11.2.0.11156</vt:lpwstr>
  </property>
</Properties>
</file>