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7" Type="http://schemas.openxmlformats.org/officeDocument/2006/relationships/font" Target="fonts/Corbel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Застарілі стандарти української вищої освіти не встигають за технологічним прогресом, інноваціями та щораз більшим попитом у релевантних фахівцях в індустрії. Освітня система продовжує фокусуватися на лекціях та іспитах, не приділяючи достатньої уваги реаліям практичного професійного життя. На виході маємо два взаємозалежних сектори, які за фактом ніяк між собою не пов’язані: бізнес і вища освіта. Тому навряд чи можна розраховувати на випускників як на майбутніх успішних та ефективних працівників, якщо їхня підготовка базується на застарілих методах і анахронічних освітянських моделях.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ABABA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1066800" y="1988840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ED2E0"/>
              </a:buClr>
              <a:buSzPts val="8000"/>
              <a:buFont typeface="Corbel"/>
              <a:buNone/>
            </a:pPr>
            <a:r>
              <a:rPr lang="uk-UA" sz="8000">
                <a:solidFill>
                  <a:srgbClr val="9ED2E0"/>
                </a:solidFill>
              </a:rPr>
              <a:t>У</a:t>
            </a:r>
            <a:r>
              <a:rPr b="1" i="0" lang="uk-UA" sz="8000" u="none" cap="none" strike="noStrike">
                <a:solidFill>
                  <a:srgbClr val="9ED2E0"/>
                </a:solidFill>
                <a:latin typeface="Corbel"/>
                <a:ea typeface="Corbel"/>
                <a:cs typeface="Corbel"/>
                <a:sym typeface="Corbel"/>
              </a:rPr>
              <a:t>КРА</a:t>
            </a:r>
            <a:r>
              <a:rPr lang="uk-UA" sz="8000">
                <a:solidFill>
                  <a:srgbClr val="9ED2E0"/>
                </a:solidFill>
              </a:rPr>
              <a:t>Ї</a:t>
            </a:r>
            <a:r>
              <a:rPr b="1" i="0" lang="uk-UA" sz="8000" u="none" cap="none" strike="noStrike">
                <a:solidFill>
                  <a:srgbClr val="9ED2E0"/>
                </a:solidFill>
                <a:latin typeface="Corbel"/>
                <a:ea typeface="Corbel"/>
                <a:cs typeface="Corbel"/>
                <a:sym typeface="Corbel"/>
              </a:rPr>
              <a:t>НСЬКИЙ </a:t>
            </a:r>
            <a:r>
              <a:rPr b="1" i="0" lang="uk-UA" sz="13800" u="none" cap="none" strike="noStrike">
                <a:solidFill>
                  <a:srgbClr val="9ED2E0"/>
                </a:solidFill>
                <a:latin typeface="Corbel"/>
                <a:ea typeface="Corbel"/>
                <a:cs typeface="Corbel"/>
                <a:sym typeface="Corbel"/>
              </a:rPr>
              <a:t>ВНЗ</a:t>
            </a:r>
            <a:endParaRPr b="1" i="0" sz="13800" u="none" cap="none" strike="noStrike">
              <a:solidFill>
                <a:srgbClr val="9ED2E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-25152" y="5157192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9ED2E0"/>
                </a:solidFill>
                <a:latin typeface="Corbel"/>
                <a:ea typeface="Corbel"/>
                <a:cs typeface="Corbel"/>
                <a:sym typeface="Corbel"/>
              </a:rPr>
              <a:t>By The Mechanism</a:t>
            </a:r>
            <a:endParaRPr b="1" sz="1800">
              <a:solidFill>
                <a:srgbClr val="9ED2E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764"/>
            <a:ext cx="9340626" cy="727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-396552" y="208269"/>
            <a:ext cx="52565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BABECA"/>
                </a:solidFill>
                <a:latin typeface="Corbel"/>
                <a:ea typeface="Corbel"/>
                <a:cs typeface="Corbel"/>
                <a:sym typeface="Corbel"/>
              </a:rPr>
              <a:t>PRODUCTS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-396552" y="208269"/>
            <a:ext cx="52565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PRODUCTS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683568" y="1316265"/>
            <a:ext cx="81369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Віртуальне навчальне середовище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Електронний вступ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Інформаційні сторінки у мережі Internet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Мобільні додатки (розклад занять, лекції тощо)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3020482"/>
            <a:ext cx="6336704" cy="348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-57876"/>
            <a:ext cx="8712068" cy="691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832" y="3095255"/>
            <a:ext cx="5167472" cy="374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-900608" y="208269"/>
            <a:ext cx="52565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TRENDS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323528" y="1196751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Рекрутинг студентів (4-5 к.)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студентами (міжнародний)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викладачами (міжнародний)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Ознайомлення студентів з реаліями робочого процесу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13618"/>
          <a:stretch/>
        </p:blipFill>
        <p:spPr>
          <a:xfrm>
            <a:off x="1331640" y="762266"/>
            <a:ext cx="7056784" cy="60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0" y="208269"/>
            <a:ext cx="52565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PAIN POINTS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461" y="2096042"/>
            <a:ext cx="4754880" cy="4754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0" y="208269"/>
            <a:ext cx="52565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PAIN POINTS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95536" y="1316265"/>
            <a:ext cx="799288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Корупція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Недостатній аналіз ринку праці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Застарілі методи викладання матеріалу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Доступність безкоштовної освіти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Віддаленість освіти від реальних потреб бізнесу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13793" l="12722" r="37961" t="19396"/>
          <a:stretch/>
        </p:blipFill>
        <p:spPr>
          <a:xfrm>
            <a:off x="539552" y="0"/>
            <a:ext cx="8064896" cy="6142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683568" y="6211669"/>
            <a:ext cx="76328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Рис.1. Думка випускників та роботодавців щодо бар’єрів прийому на роботу недавніх випускників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13989" l="15000" r="14136" t="13731"/>
          <a:stretch/>
        </p:blipFill>
        <p:spPr>
          <a:xfrm>
            <a:off x="577671" y="692697"/>
            <a:ext cx="8098785" cy="547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254000"/>
            <a:ext cx="8915400" cy="6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2072517" y="5157192"/>
            <a:ext cx="692689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9ED2E0"/>
                </a:solidFill>
                <a:latin typeface="Corbel"/>
                <a:ea typeface="Corbel"/>
                <a:cs typeface="Corbel"/>
                <a:sym typeface="Corbel"/>
              </a:rPr>
              <a:t>BUSINESS NEEDS</a:t>
            </a:r>
            <a:endParaRPr b="1" sz="6600" cap="none">
              <a:solidFill>
                <a:srgbClr val="9ED2E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472406" y="975108"/>
            <a:ext cx="822496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Деталізований аналіз ринку зі сторони МОНу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Випуск висококваліфікованих фахівців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Популяризація природничих спеціальностей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Фінансування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Налагодження схеми партнерських зв’язків між бізнесом та ВНЗ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-12577" y="-117900"/>
            <a:ext cx="692689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BUSINESS NEEDS</a:t>
            </a:r>
            <a:endParaRPr b="1" sz="6600" cap="non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623" y="3878241"/>
            <a:ext cx="7330261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-675456"/>
            <a:ext cx="8208912" cy="82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1240659" y="1772816"/>
            <a:ext cx="6787772" cy="110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STAKEHOLDERS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609528"/>
            <a:ext cx="741358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-252536" y="11240"/>
            <a:ext cx="678777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STAKEHOLDERS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39552" y="1119236"/>
            <a:ext cx="626469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МОН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Абітурієнти, студенти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Викладачі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Адміністрація, керівництво ВНЗ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Великі компанії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094517"/>
            <a:ext cx="9433048" cy="463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-108520" y="11240"/>
            <a:ext cx="678777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06218" y="1129152"/>
            <a:ext cx="863778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Співпраця ВНЗ із спеціалізованими компаніями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Спільна наукова діяльність викладачів та студентів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Навчальний процес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студентами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45024"/>
            <a:ext cx="9144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1185"/>
            <a:ext cx="9144000" cy="605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-684584" y="401185"/>
            <a:ext cx="678777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REGULATORS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12011" l="0" r="0" t="0"/>
          <a:stretch/>
        </p:blipFill>
        <p:spPr>
          <a:xfrm>
            <a:off x="2555776" y="3292876"/>
            <a:ext cx="6120680" cy="353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-684584" y="401185"/>
            <a:ext cx="678777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600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REGULATORS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83568" y="1509181"/>
            <a:ext cx="5976664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МОН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УЦОЯО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uk-U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Великі компанії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одульная">
  <a:themeElements>
    <a:clrScheme name="Модульная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одульная">
  <a:themeElements>
    <a:clrScheme name="Модульная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