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2" r:id="rId4"/>
    <p:sldId id="302" r:id="rId5"/>
    <p:sldId id="305" r:id="rId6"/>
    <p:sldId id="301" r:id="rId7"/>
    <p:sldId id="257" r:id="rId8"/>
    <p:sldId id="279" r:id="rId9"/>
    <p:sldId id="306" r:id="rId10"/>
    <p:sldId id="281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Nunito Light" pitchFamily="2" charset="0"/>
      <p:regular r:id="rId14"/>
      <p:italic r:id="rId15"/>
    </p:embeddedFont>
    <p:embeddedFont>
      <p:font typeface="Overpass Mono" panose="020B0604020202020204" charset="0"/>
      <p:regular r:id="rId16"/>
      <p:bold r:id="rId17"/>
    </p:embeddedFont>
    <p:embeddedFont>
      <p:font typeface="Raleway SemiBold" pitchFamily="2" charset="0"/>
      <p:bold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6468A-F96E-4B9D-B7D9-63D1712B000C}">
  <a:tblStyle styleId="{2476468A-F96E-4B9D-B7D9-63D1712B00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8FAD2B-EBFB-4D3C-B8D3-C22B1EEE46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3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959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  <p:sldLayoutId id="2147483664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92038"/>
            <a:ext cx="8520600" cy="117971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ENCAPSULACIÓN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18575" y="3175540"/>
            <a:ext cx="2762918" cy="128578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Emily Garcia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Angelo Moron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David Robledo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Santiago Hoyos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1913860" y="1655408"/>
            <a:ext cx="3682867" cy="105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</a:t>
            </a:r>
            <a:r>
              <a:rPr lang="en" dirty="0"/>
              <a:t>!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9CBD757-3534-49FB-B30C-778CDF5210EB}"/>
              </a:ext>
            </a:extLst>
          </p:cNvPr>
          <p:cNvSpPr/>
          <p:nvPr/>
        </p:nvSpPr>
        <p:spPr>
          <a:xfrm>
            <a:off x="2020186" y="2941674"/>
            <a:ext cx="4564912" cy="1304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Google Shape;335;p27">
            <a:extLst>
              <a:ext uri="{FF2B5EF4-FFF2-40B4-BE49-F238E27FC236}">
                <a16:creationId xmlns:a16="http://schemas.microsoft.com/office/drawing/2014/main" id="{957A4534-1366-429B-B11F-4362C7798A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20186" y="2960154"/>
            <a:ext cx="2762918" cy="128578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Emily Garcia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Angelo Moron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David Robledo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Santiago Hoyos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Mecanismo para reunir datos y métodos dentro de una estructura. Que nos permite ocultar los datos de cualquier medio que no sean los servicios propuestos.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INTRODUCCIÓN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1943899"/>
            <a:ext cx="3932700" cy="2775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</a:t>
            </a:r>
            <a:r>
              <a:rPr lang="es-ES" dirty="0" err="1"/>
              <a:t>getter</a:t>
            </a:r>
            <a:r>
              <a:rPr lang="es-ES" dirty="0"/>
              <a:t> y setter son métodos especiales que se utilizan para acceder y modificar los valores de las propiedades (en si las propiedades privadas) de un objeto de una </a:t>
            </a:r>
            <a:r>
              <a:rPr lang="es-ES" dirty="0" err="1"/>
              <a:t>clase.Getters</a:t>
            </a:r>
            <a:r>
              <a:rPr lang="es-ES" dirty="0"/>
              <a:t> que obtienen el valor de la propiedad.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310355" y="1219080"/>
            <a:ext cx="419434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Getters y Setters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82613" y="1320376"/>
            <a:ext cx="4592319" cy="337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Class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Persona{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 _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nombre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“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juan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Persona();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String get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nombre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Return _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nombre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</a:t>
            </a: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Persona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persona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new Persona();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persona.nombre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843646" y="334575"/>
            <a:ext cx="745670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definir un metodo Getter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372650" y="4694908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05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82613" y="1320376"/>
            <a:ext cx="4592319" cy="337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Class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Persona{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 _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nombre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Persona();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set nombre(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valor){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_nombre=valor;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Persona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persona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new Persona(“”);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persona.nombre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“Juan”;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971911" y="334575"/>
            <a:ext cx="721372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definir un metodo Setter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372650" y="4694908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71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4563F12-B6D7-4B9E-8F2B-7E8EBD95B7B3}"/>
              </a:ext>
            </a:extLst>
          </p:cNvPr>
          <p:cNvSpPr/>
          <p:nvPr/>
        </p:nvSpPr>
        <p:spPr>
          <a:xfrm>
            <a:off x="1711960" y="804968"/>
            <a:ext cx="5720080" cy="353356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241971" y="1110828"/>
            <a:ext cx="4707467" cy="284268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Propiedades privadas se usan dentro de las clases para un manejo solo interno de ellas.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Cómo definirlas: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/>
              <a:t>String</a:t>
            </a:r>
            <a:r>
              <a:rPr lang="es-ES" sz="1400" dirty="0"/>
              <a:t> _nombre;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/>
              <a:t>String</a:t>
            </a:r>
            <a:r>
              <a:rPr lang="es-ES" sz="1400" dirty="0"/>
              <a:t> UNDERSCORE nombre;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Hay que tener en cuenta que todas las propiedades por defecto son públicas.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FD6689-7721-4910-A4C0-F3D4A89E5C76}"/>
              </a:ext>
            </a:extLst>
          </p:cNvPr>
          <p:cNvSpPr/>
          <p:nvPr/>
        </p:nvSpPr>
        <p:spPr>
          <a:xfrm>
            <a:off x="1292013" y="3860801"/>
            <a:ext cx="1408853" cy="352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18D243C-8A7B-4F0B-9AFC-1A4E21371FDA}"/>
              </a:ext>
            </a:extLst>
          </p:cNvPr>
          <p:cNvSpPr/>
          <p:nvPr/>
        </p:nvSpPr>
        <p:spPr>
          <a:xfrm>
            <a:off x="6820746" y="3271520"/>
            <a:ext cx="1104054" cy="35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38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24837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Parámetros</a:t>
            </a:r>
            <a:endParaRPr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4E00BC1-FD41-45AF-92BD-F33113EFC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64965"/>
              </p:ext>
            </p:extLst>
          </p:nvPr>
        </p:nvGraphicFramePr>
        <p:xfrm>
          <a:off x="1524000" y="991880"/>
          <a:ext cx="6136640" cy="3542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28510038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3485878648"/>
                    </a:ext>
                  </a:extLst>
                </a:gridCol>
              </a:tblGrid>
              <a:tr h="248843">
                <a:tc>
                  <a:txBody>
                    <a:bodyPr/>
                    <a:lstStyle/>
                    <a:p>
                      <a:r>
                        <a:rPr lang="es-ES" dirty="0"/>
                        <a:t>Por Valor</a:t>
                      </a:r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Por Referencia</a:t>
                      </a:r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15544"/>
                  </a:ext>
                </a:extLst>
              </a:tr>
              <a:tr h="933277">
                <a:tc>
                  <a:txBody>
                    <a:bodyPr/>
                    <a:lstStyle/>
                    <a:p>
                      <a:r>
                        <a:rPr lang="es-ES" dirty="0"/>
                        <a:t>Se reciben y envían datos primitivos(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double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bool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float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char</a:t>
                      </a:r>
                      <a:r>
                        <a:rPr lang="es-ES" dirty="0"/>
                        <a:t>, </a:t>
                      </a:r>
                      <a:r>
                        <a:rPr lang="es-CO" dirty="0" err="1"/>
                        <a:t>String</a:t>
                      </a:r>
                      <a:r>
                        <a:rPr lang="es-ES" dirty="0"/>
                        <a:t>).</a:t>
                      </a:r>
                      <a:endParaRPr lang="es-CO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reciben y envían objetos(instancias de clases).</a:t>
                      </a:r>
                      <a:endParaRPr lang="es-CO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5838"/>
                  </a:ext>
                </a:extLst>
              </a:tr>
              <a:tr h="933277">
                <a:tc>
                  <a:txBody>
                    <a:bodyPr/>
                    <a:lstStyle/>
                    <a:p>
                      <a:r>
                        <a:rPr lang="es-ES" dirty="0"/>
                        <a:t>Los tipos primitivos en Dart son inmutables. Cualquier cambio en el valor resulta en la creación de un nuevo valor en la memoria.</a:t>
                      </a:r>
                      <a:endParaRPr lang="es-CO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objetos pueden ser mutables o inmutables. Los objetos mutables permiten que sus propiedades sean cambiadas sin crear un nuevo objeto.</a:t>
                      </a:r>
                    </a:p>
                    <a:p>
                      <a:endParaRPr lang="es-CO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3339"/>
                  </a:ext>
                </a:extLst>
              </a:tr>
              <a:tr h="933277">
                <a:tc>
                  <a:txBody>
                    <a:bodyPr/>
                    <a:lstStyle/>
                    <a:p>
                      <a:r>
                        <a:rPr lang="es-ES" dirty="0"/>
                        <a:t>Los valores se copian y las modificaciones dentro de la función no afectan las variables originales.</a:t>
                      </a:r>
                      <a:endParaRPr lang="es-CO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pasa una referencia a la función, y las modificaciones dentro de la función afectan al objeto original.</a:t>
                      </a:r>
                      <a:endParaRPr lang="es-CO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39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65874" y="1430525"/>
            <a:ext cx="4412248" cy="33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incrementarPorValor</a:t>
            </a:r>
            <a:r>
              <a:rPr lang="es-CO" dirty="0"/>
              <a:t>(</a:t>
            </a:r>
            <a:r>
              <a:rPr lang="es-CO" dirty="0" err="1"/>
              <a:t>int</a:t>
            </a:r>
            <a:r>
              <a:rPr lang="es-CO" dirty="0"/>
              <a:t> numero)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numero++;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print</a:t>
            </a:r>
            <a:r>
              <a:rPr lang="es-CO" dirty="0"/>
              <a:t>('Dentro de la función: $numero'); // Salida: 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miNumero</a:t>
            </a:r>
            <a:r>
              <a:rPr lang="es-CO" dirty="0"/>
              <a:t> = 10;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incrementarPorValor</a:t>
            </a:r>
            <a:r>
              <a:rPr lang="es-CO" dirty="0"/>
              <a:t>(</a:t>
            </a:r>
            <a:r>
              <a:rPr lang="es-CO" dirty="0" err="1"/>
              <a:t>miNumero</a:t>
            </a:r>
            <a:r>
              <a:rPr lang="es-CO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print</a:t>
            </a:r>
            <a:r>
              <a:rPr lang="es-CO" dirty="0"/>
              <a:t>('Fuera de la función: $</a:t>
            </a:r>
            <a:r>
              <a:rPr lang="es-CO" dirty="0" err="1"/>
              <a:t>miNumero</a:t>
            </a:r>
            <a:r>
              <a:rPr lang="es-CO" dirty="0"/>
              <a:t>'); // Salida: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}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191050" y="343200"/>
            <a:ext cx="676189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de parámetros por valor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365872" y="3980690"/>
            <a:ext cx="3215354" cy="327150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558269" y="316515"/>
            <a:ext cx="802745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Paso de parámetros por referencia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9583DC0-EBCA-4815-A5EE-AF6311910D15}"/>
              </a:ext>
            </a:extLst>
          </p:cNvPr>
          <p:cNvSpPr/>
          <p:nvPr/>
        </p:nvSpPr>
        <p:spPr>
          <a:xfrm>
            <a:off x="1516912" y="1056167"/>
            <a:ext cx="6053469" cy="4087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5" name="Google Shape;855;p50"/>
          <p:cNvSpPr txBox="1"/>
          <p:nvPr/>
        </p:nvSpPr>
        <p:spPr>
          <a:xfrm>
            <a:off x="1966198" y="1254643"/>
            <a:ext cx="5211597" cy="357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class</a:t>
            </a:r>
            <a:r>
              <a:rPr lang="es-CO" dirty="0"/>
              <a:t> Contador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int</a:t>
            </a:r>
            <a:r>
              <a:rPr lang="es-CO" dirty="0"/>
              <a:t> valor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incrementarPorReferencia</a:t>
            </a:r>
            <a:r>
              <a:rPr lang="es-CO" dirty="0"/>
              <a:t>(Contador contador)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contador.valor</a:t>
            </a:r>
            <a:r>
              <a:rPr lang="es-CO" dirty="0"/>
              <a:t>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print</a:t>
            </a:r>
            <a:r>
              <a:rPr lang="es-CO" dirty="0"/>
              <a:t>('Dentro de la función: ${</a:t>
            </a:r>
            <a:r>
              <a:rPr lang="es-CO" dirty="0" err="1"/>
              <a:t>contador.valor</a:t>
            </a:r>
            <a:r>
              <a:rPr lang="es-CO" dirty="0"/>
              <a:t>}'); // Salida: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Contador </a:t>
            </a:r>
            <a:r>
              <a:rPr lang="es-CO" dirty="0" err="1"/>
              <a:t>miContador</a:t>
            </a:r>
            <a:r>
              <a:rPr lang="es-CO" dirty="0"/>
              <a:t> = Contador();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incrementarPorReferencia</a:t>
            </a:r>
            <a:r>
              <a:rPr lang="es-CO" dirty="0"/>
              <a:t>(</a:t>
            </a:r>
            <a:r>
              <a:rPr lang="es-CO" dirty="0" err="1"/>
              <a:t>miContador</a:t>
            </a:r>
            <a:r>
              <a:rPr lang="es-CO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 </a:t>
            </a:r>
            <a:r>
              <a:rPr lang="es-CO" dirty="0" err="1"/>
              <a:t>print</a:t>
            </a:r>
            <a:r>
              <a:rPr lang="es-CO" dirty="0"/>
              <a:t>('Fuera de la función: ${</a:t>
            </a:r>
            <a:r>
              <a:rPr lang="es-CO" dirty="0" err="1"/>
              <a:t>miContador.valor</a:t>
            </a:r>
            <a:r>
              <a:rPr lang="es-CO" dirty="0"/>
              <a:t>}'); // Salida: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}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7" name="Google Shape;857;p50"/>
          <p:cNvSpPr/>
          <p:nvPr/>
        </p:nvSpPr>
        <p:spPr>
          <a:xfrm flipH="1">
            <a:off x="1966198" y="4592723"/>
            <a:ext cx="3215354" cy="234262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3515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493</Words>
  <Application>Microsoft Office PowerPoint</Application>
  <PresentationFormat>Presentación en pantalla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Nunito Light</vt:lpstr>
      <vt:lpstr>Anaheim</vt:lpstr>
      <vt:lpstr>Raleway SemiBold</vt:lpstr>
      <vt:lpstr>Overpass Mono</vt:lpstr>
      <vt:lpstr>Roboto</vt:lpstr>
      <vt:lpstr>Arial</vt:lpstr>
      <vt:lpstr>Roboto Condensed Light</vt:lpstr>
      <vt:lpstr>Programming Lesson by Slidesgo</vt:lpstr>
      <vt:lpstr>ENCAPSULACIÓN</vt:lpstr>
      <vt:lpstr>INTRODUCCIÓN</vt:lpstr>
      <vt:lpstr>Getters y Setters</vt:lpstr>
      <vt:lpstr>Para definir un metodo Getter</vt:lpstr>
      <vt:lpstr>Para definir un metodo Setter</vt:lpstr>
      <vt:lpstr>Presentación de PowerPoint</vt:lpstr>
      <vt:lpstr>Parámetros</vt:lpstr>
      <vt:lpstr>Paso de parámetros por valor</vt:lpstr>
      <vt:lpstr>Paso de parámetros por referencia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ENCAPSULACION</dc:title>
  <dc:creator>INSTRUCTOR</dc:creator>
  <cp:lastModifiedBy>INSTRUCTOR</cp:lastModifiedBy>
  <cp:revision>10</cp:revision>
  <dcterms:modified xsi:type="dcterms:W3CDTF">2024-05-24T20:13:54Z</dcterms:modified>
</cp:coreProperties>
</file>