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1" r:id="rId4"/>
    <p:sldId id="258" r:id="rId5"/>
    <p:sldId id="262" r:id="rId6"/>
    <p:sldId id="280" r:id="rId7"/>
    <p:sldId id="268" r:id="rId8"/>
    <p:sldId id="281" r:id="rId9"/>
    <p:sldId id="282" r:id="rId10"/>
    <p:sldId id="273" r:id="rId11"/>
    <p:sldId id="263" r:id="rId12"/>
    <p:sldId id="277" r:id="rId13"/>
    <p:sldId id="269" r:id="rId14"/>
    <p:sldId id="264" r:id="rId15"/>
    <p:sldId id="279" r:id="rId16"/>
    <p:sldId id="274" r:id="rId17"/>
    <p:sldId id="267" r:id="rId18"/>
    <p:sldId id="278" r:id="rId19"/>
    <p:sldId id="271" r:id="rId20"/>
    <p:sldId id="275" r:id="rId21"/>
    <p:sldId id="270" r:id="rId22"/>
    <p:sldId id="265" r:id="rId23"/>
    <p:sldId id="266" r:id="rId24"/>
    <p:sldId id="260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F98"/>
    <a:srgbClr val="AABA87"/>
    <a:srgbClr val="4989BE"/>
    <a:srgbClr val="48B69B"/>
    <a:srgbClr val="519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330" autoAdjust="0"/>
  </p:normalViewPr>
  <p:slideViewPr>
    <p:cSldViewPr snapToGrid="0">
      <p:cViewPr varScale="1">
        <p:scale>
          <a:sx n="89" d="100"/>
          <a:sy n="89" d="100"/>
        </p:scale>
        <p:origin x="-14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6873-63CD-4174-9AD7-333B4B4C0DAF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16C24-880B-41B1-B0D0-AF2E3EF486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7760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9D8C7-8973-433D-985E-B3557A4BA5FF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10338-F910-433B-9EF9-CCB806D74C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127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0338-F910-433B-9EF9-CCB806D74C4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10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0338-F910-433B-9EF9-CCB806D74C4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44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0338-F910-433B-9EF9-CCB806D74C4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14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0338-F910-433B-9EF9-CCB806D74C4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6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0338-F910-433B-9EF9-CCB806D74C4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96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0338-F910-433B-9EF9-CCB806D74C4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14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0338-F910-433B-9EF9-CCB806D74C4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02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The payload Type determines which Handler will receive the message!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0338-F910-433B-9EF9-CCB806D74C4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83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0338-F910-433B-9EF9-CCB806D74C4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1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D87D-75B2-4C44-9B48-E0D155333669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1136-AF2D-4CC7-B425-353220571078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54A-245B-4060-8F2C-AFB4047CF571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7A3-DFBE-4783-9BAE-2EED3C7C67CC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E525-0818-4EF7-ABF9-7B91A8C1C9D7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82A9-E1B4-4F2F-99E3-D8803C22E004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735-14B0-41BA-9945-6131F71D4E21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4100-1883-4864-A204-4E6CBC47E35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DD68-4F60-4B5B-AB94-03AE1080FE4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4B98-BC2C-4563-B171-BEF8DFA67937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8452-D055-4983-A020-96D2523617FA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8BA5-10CF-4CA2-85FC-9E9CACD05E8C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A268-B991-431A-9EAF-13CB32E4FA2B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93B-60C9-4547-92F6-5F346DB86391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479E-1629-454C-BB4D-D450F912CC4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1236-9F29-4568-8C4F-EC3005894CE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7CE5D6F-DD0E-4867-A182-229171C203E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6CA598-D621-4783-8A4B-3F3993DA8916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itbucket.org/davidrogersdev/adnug-architecture-demo/commits/branch/Mediatr3API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rogers.id.a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vidrogers.id.au/w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imgthomas.com/2013/09/simplify-client-side-validation-by-adding-a-server/" TargetMode="External"/><Relationship Id="rId2" Type="http://schemas.openxmlformats.org/officeDocument/2006/relationships/hyperlink" Target="https://vimeo.com/1316331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uttingedge.it/blogs/steven/pivot/entry.php?id=92" TargetMode="External"/><Relationship Id="rId5" Type="http://schemas.openxmlformats.org/officeDocument/2006/relationships/hyperlink" Target="http://cuttingedge.it/blogs/steven/pivot/entry.php?id=91" TargetMode="External"/><Relationship Id="rId4" Type="http://schemas.openxmlformats.org/officeDocument/2006/relationships/hyperlink" Target="https://app.pluralsight.com/library/courses/build-application-framework-aspdotnet-mvc-5/table-of-cont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mybogard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uttingedge.it/blogs/steven/" TargetMode="External"/><Relationship Id="rId4" Type="http://schemas.openxmlformats.org/officeDocument/2006/relationships/hyperlink" Target="https://lostechies.com/jimmybogar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Web Application</a:t>
            </a:r>
            <a:br>
              <a:rPr lang="en-AU" dirty="0" smtClean="0"/>
            </a:br>
            <a:r>
              <a:rPr lang="en-AU" dirty="0" smtClean="0"/>
              <a:t>Frameworks for Enterprise Development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Libraries, Patterns and Techniques to Assist in the Creation of Maintainable Enterprise Applications Using ASP.NET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MediatR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Mediatr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memory message bus (GOF Mediator Pattern)</a:t>
            </a:r>
          </a:p>
          <a:p>
            <a:r>
              <a:rPr lang="en-AU" dirty="0" smtClean="0"/>
              <a:t>Keeps our controllers clean</a:t>
            </a:r>
          </a:p>
          <a:p>
            <a:r>
              <a:rPr lang="en-AU" dirty="0" smtClean="0"/>
              <a:t>Also separates the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object; and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handler which will execute logic upon said object</a:t>
            </a:r>
          </a:p>
          <a:p>
            <a:r>
              <a:rPr lang="en-AU" dirty="0" smtClean="0"/>
              <a:t>Use command/command Handlers and Queries/Query Handlers – </a:t>
            </a:r>
            <a:r>
              <a:rPr lang="en-AU" dirty="0" err="1" smtClean="0"/>
              <a:t>Mediatr</a:t>
            </a:r>
            <a:r>
              <a:rPr lang="en-AU" dirty="0" smtClean="0"/>
              <a:t> does not distinguish between them. We can do so with naming and convention.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693892" y="323803"/>
            <a:ext cx="3943927" cy="2646878"/>
          </a:xfrm>
          <a:prstGeom prst="rect">
            <a:avLst/>
          </a:prstGeom>
          <a:noFill/>
          <a:ln w="25400">
            <a:solidFill>
              <a:schemeClr val="tx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AU" sz="1600" b="1" u="sng" dirty="0" smtClean="0"/>
              <a:t>Command with Data and Behaviour</a:t>
            </a:r>
          </a:p>
          <a:p>
            <a:endParaRPr lang="en-AU" b="1" u="sng" dirty="0" smtClean="0"/>
          </a:p>
          <a:p>
            <a:r>
              <a:rPr lang="en-AU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AU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</a:rPr>
              <a:t>command = </a:t>
            </a:r>
            <a:r>
              <a:rPr lang="en-AU" sz="12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519F69"/>
                </a:solidFill>
                <a:latin typeface="Consolas" panose="020B0609020204030204" pitchFamily="49" charset="0"/>
              </a:rPr>
              <a:t>MoveCustomerCommand</a:t>
            </a:r>
            <a:endParaRPr lang="en-AU" sz="1200" dirty="0">
              <a:solidFill>
                <a:srgbClr val="519F69"/>
              </a:solidFill>
              <a:latin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</a:rPr>
              <a:t>CustomerId</a:t>
            </a:r>
            <a:r>
              <a:rPr lang="en-AU" sz="1200" dirty="0">
                <a:latin typeface="Consolas" panose="020B0609020204030204" pitchFamily="49" charset="0"/>
              </a:rPr>
              <a:t> = </a:t>
            </a:r>
            <a:r>
              <a:rPr lang="en-AU" sz="1200" dirty="0" err="1">
                <a:latin typeface="Consolas" panose="020B0609020204030204" pitchFamily="49" charset="0"/>
              </a:rPr>
              <a:t>customerId</a:t>
            </a:r>
            <a:r>
              <a:rPr lang="en-AU" sz="1200" dirty="0">
                <a:latin typeface="Consolas" panose="020B0609020204030204" pitchFamily="49" charset="0"/>
              </a:rPr>
              <a:t>,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</a:rPr>
              <a:t>NewAddress</a:t>
            </a:r>
            <a:r>
              <a:rPr lang="en-AU" sz="1200" dirty="0">
                <a:latin typeface="Consolas" panose="020B0609020204030204" pitchFamily="49" charset="0"/>
              </a:rPr>
              <a:t> = address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};</a:t>
            </a:r>
          </a:p>
          <a:p>
            <a:endParaRPr lang="en-AU" sz="1200" dirty="0"/>
          </a:p>
          <a:p>
            <a:r>
              <a:rPr lang="en-AU" sz="1200" dirty="0" err="1">
                <a:latin typeface="Consolas" panose="020B0609020204030204" pitchFamily="49" charset="0"/>
              </a:rPr>
              <a:t>command.Execute</a:t>
            </a:r>
            <a:r>
              <a:rPr lang="en-AU" sz="1200" dirty="0" smtClean="0">
                <a:latin typeface="Consolas" panose="020B0609020204030204" pitchFamily="49" charset="0"/>
              </a:rPr>
              <a:t>();</a:t>
            </a:r>
          </a:p>
          <a:p>
            <a:endParaRPr lang="en-AU" sz="1200" dirty="0"/>
          </a:p>
          <a:p>
            <a:endParaRPr lang="en-AU" sz="1200" dirty="0" smtClean="0"/>
          </a:p>
          <a:p>
            <a:endParaRPr lang="en-AU" sz="1200" dirty="0"/>
          </a:p>
          <a:p>
            <a:endParaRPr lang="en-AU" sz="1200" dirty="0"/>
          </a:p>
        </p:txBody>
      </p:sp>
      <p:pic>
        <p:nvPicPr>
          <p:cNvPr id="5126" name="Picture 6" descr="Image result for forbid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625" y="1552943"/>
            <a:ext cx="961301" cy="9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83528" y="2229403"/>
            <a:ext cx="202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5"/>
                </a:solidFill>
              </a:rPr>
              <a:t>This design can be improved! </a:t>
            </a:r>
            <a:endParaRPr lang="en-AU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Commands and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1805051"/>
            <a:ext cx="4588931" cy="576262"/>
          </a:xfrm>
        </p:spPr>
        <p:txBody>
          <a:bodyPr/>
          <a:lstStyle/>
          <a:p>
            <a:r>
              <a:rPr lang="en-AU" dirty="0" smtClean="0"/>
              <a:t>Query Side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1813518"/>
            <a:ext cx="4604280" cy="576262"/>
          </a:xfrm>
        </p:spPr>
        <p:txBody>
          <a:bodyPr/>
          <a:lstStyle/>
          <a:p>
            <a:r>
              <a:rPr lang="en-AU" dirty="0" smtClean="0"/>
              <a:t>Command Side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86" y="2389843"/>
            <a:ext cx="5580288" cy="108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86" y="3496095"/>
            <a:ext cx="5929312" cy="321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389843"/>
            <a:ext cx="5067300" cy="9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6" y="3496095"/>
            <a:ext cx="5665367" cy="321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113417" y="2316480"/>
            <a:ext cx="0" cy="439781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9026" y="2316480"/>
            <a:ext cx="11664928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Using </a:t>
            </a:r>
            <a:r>
              <a:rPr lang="en-AU" dirty="0" err="1" smtClean="0"/>
              <a:t>Mediatr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First, create your query (or command)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Create the concomitant handler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50" y="3467548"/>
            <a:ext cx="3951288" cy="784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3443721"/>
            <a:ext cx="6013450" cy="2903045"/>
          </a:xfrm>
          <a:prstGeom prst="rect">
            <a:avLst/>
          </a:prstGeom>
        </p:spPr>
      </p:pic>
      <p:sp>
        <p:nvSpPr>
          <p:cNvPr id="11" name="U-Turn Arrow 10"/>
          <p:cNvSpPr/>
          <p:nvPr/>
        </p:nvSpPr>
        <p:spPr>
          <a:xfrm>
            <a:off x="4581236" y="2835564"/>
            <a:ext cx="6918036" cy="608157"/>
          </a:xfrm>
          <a:prstGeom prst="uturnArrow">
            <a:avLst>
              <a:gd name="adj1" fmla="val 30728"/>
              <a:gd name="adj2" fmla="val 25000"/>
              <a:gd name="adj3" fmla="val 32160"/>
              <a:gd name="adj4" fmla="val 43750"/>
              <a:gd name="adj5" fmla="val 8216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12" name="U-Turn Arrow 11"/>
          <p:cNvSpPr/>
          <p:nvPr/>
        </p:nvSpPr>
        <p:spPr>
          <a:xfrm>
            <a:off x="2623126" y="2538427"/>
            <a:ext cx="7740073" cy="905294"/>
          </a:xfrm>
          <a:prstGeom prst="uturnArrow">
            <a:avLst>
              <a:gd name="adj1" fmla="val 19864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232836" y="3625702"/>
            <a:ext cx="105262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62552" y="3593803"/>
            <a:ext cx="95693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88031" y="3593803"/>
            <a:ext cx="95693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-Turn Arrow 6"/>
          <p:cNvSpPr/>
          <p:nvPr/>
        </p:nvSpPr>
        <p:spPr>
          <a:xfrm rot="10800000" flipH="1">
            <a:off x="4581236" y="3625702"/>
            <a:ext cx="3005184" cy="2302400"/>
          </a:xfrm>
          <a:prstGeom prst="uturnArrow">
            <a:avLst>
              <a:gd name="adj1" fmla="val 7635"/>
              <a:gd name="adj2" fmla="val 10528"/>
              <a:gd name="adj3" fmla="val 13452"/>
              <a:gd name="adj4" fmla="val 43750"/>
              <a:gd name="adj5" fmla="val 3047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416810" y="5237159"/>
            <a:ext cx="95693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35210" y="4895243"/>
            <a:ext cx="4883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Then, </a:t>
            </a:r>
            <a:r>
              <a:rPr lang="en-AU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 your controller action</a:t>
            </a:r>
          </a:p>
          <a:p>
            <a:endParaRPr lang="en-AU" sz="1000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AU" sz="1000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mediator.Send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smtClean="0">
                <a:solidFill>
                  <a:srgbClr val="4989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 smtClean="0">
                <a:solidFill>
                  <a:srgbClr val="48B6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GetLicenceQuery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LicenceId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id.Value</a:t>
            </a:r>
            <a:r>
              <a:rPr lang="en-AU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IoC</a:t>
            </a:r>
            <a:r>
              <a:rPr lang="en-AU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AU" sz="1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config</a:t>
            </a:r>
            <a:r>
              <a:rPr lang="en-AU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makes this </a:t>
            </a:r>
            <a:r>
              <a:rPr lang="en-AU" sz="14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possible (go to demo).</a:t>
            </a:r>
          </a:p>
          <a:p>
            <a:endParaRPr lang="en-AU" sz="1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AU" sz="12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5"/>
              </a:rPr>
              <a:t>Example of new API</a:t>
            </a:r>
            <a:r>
              <a:rPr lang="en-AU" sz="14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en-AU" sz="1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Decorators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6684150" cy="3744434"/>
          </a:xfrm>
        </p:spPr>
        <p:txBody>
          <a:bodyPr>
            <a:normAutofit/>
          </a:bodyPr>
          <a:lstStyle/>
          <a:p>
            <a:r>
              <a:rPr lang="en-AU" dirty="0" smtClean="0"/>
              <a:t>Another GOF pattern</a:t>
            </a:r>
          </a:p>
          <a:p>
            <a:r>
              <a:rPr lang="en-AU" dirty="0" smtClean="0"/>
              <a:t>Allow us to implement an onion architecture for Http requests</a:t>
            </a:r>
          </a:p>
          <a:p>
            <a:r>
              <a:rPr lang="en-AU" dirty="0" smtClean="0"/>
              <a:t>Need to configure DI container to wrap decorated objects so they get invoked after the decorating object</a:t>
            </a:r>
          </a:p>
          <a:p>
            <a:endParaRPr lang="en-AU" dirty="0"/>
          </a:p>
          <a:p>
            <a:pPr marL="0" indent="0" algn="r">
              <a:buNone/>
            </a:pPr>
            <a:endParaRPr lang="en-AU" sz="1200" dirty="0" smtClean="0"/>
          </a:p>
          <a:p>
            <a:pPr marL="0" indent="0" algn="r">
              <a:buNone/>
            </a:pPr>
            <a:endParaRPr lang="en-AU" sz="1200" dirty="0"/>
          </a:p>
          <a:p>
            <a:pPr marL="0" indent="0" algn="r">
              <a:buNone/>
            </a:pPr>
            <a:r>
              <a:rPr lang="en-AU" sz="1200" dirty="0" smtClean="0"/>
              <a:t>Diagram </a:t>
            </a:r>
            <a:r>
              <a:rPr lang="en-AU" sz="1200" dirty="0"/>
              <a:t>taken </a:t>
            </a:r>
            <a:r>
              <a:rPr lang="en-AU" sz="1200" dirty="0" smtClean="0"/>
              <a:t>from </a:t>
            </a:r>
            <a:r>
              <a:rPr lang="en-AU" sz="1200" dirty="0" err="1" smtClean="0"/>
              <a:t>Pluralsight</a:t>
            </a:r>
            <a:r>
              <a:rPr lang="en-AU" sz="1200" dirty="0" smtClean="0"/>
              <a:t> course </a:t>
            </a:r>
            <a:r>
              <a:rPr lang="en-AU" sz="1200" b="1" dirty="0"/>
              <a:t>Domain-Driven Design in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95" y="2737884"/>
            <a:ext cx="3556591" cy="3523038"/>
          </a:xfrm>
          <a:prstGeom prst="rect">
            <a:avLst/>
          </a:prstGeom>
          <a:ln w="50800">
            <a:solidFill>
              <a:schemeClr val="tx1">
                <a:lumMod val="6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66" y="476250"/>
            <a:ext cx="7629525" cy="5905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134" y="2287675"/>
            <a:ext cx="3330103" cy="1905000"/>
          </a:xfrm>
        </p:spPr>
        <p:txBody>
          <a:bodyPr/>
          <a:lstStyle/>
          <a:p>
            <a:r>
              <a:rPr lang="en-AU" dirty="0" smtClean="0"/>
              <a:t>Example Decorator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7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Automapper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Automapper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10132838" cy="3124201"/>
          </a:xfrm>
        </p:spPr>
        <p:txBody>
          <a:bodyPr/>
          <a:lstStyle/>
          <a:p>
            <a:r>
              <a:rPr lang="en-AU" dirty="0">
                <a:effectLst/>
              </a:rPr>
              <a:t>A convention-based object-object mapper. 100% organic and </a:t>
            </a:r>
            <a:r>
              <a:rPr lang="en-AU" dirty="0" smtClean="0">
                <a:effectLst/>
              </a:rPr>
              <a:t>gluten-free. </a:t>
            </a:r>
            <a:r>
              <a:rPr lang="en-AU" sz="1000" dirty="0" smtClean="0">
                <a:effectLst/>
              </a:rPr>
              <a:t>(From Website)</a:t>
            </a:r>
            <a:r>
              <a:rPr lang="en-AU" dirty="0">
                <a:effectLst/>
              </a:rPr>
              <a:t> </a:t>
            </a:r>
          </a:p>
          <a:p>
            <a:r>
              <a:rPr lang="en-AU" dirty="0" smtClean="0"/>
              <a:t>Map domain objects to DTOs.</a:t>
            </a:r>
          </a:p>
          <a:p>
            <a:r>
              <a:rPr lang="en-AU" dirty="0" smtClean="0"/>
              <a:t>Combination of convention and up-front configuration</a:t>
            </a:r>
          </a:p>
          <a:p>
            <a:r>
              <a:rPr lang="en-AU" dirty="0" smtClean="0"/>
              <a:t>Can use reflection, in combination with some marker interfaces, to ease the maintenance burden – </a:t>
            </a:r>
            <a:r>
              <a:rPr lang="en-AU" sz="1800" cap="none" dirty="0" err="1">
                <a:solidFill>
                  <a:srgbClr val="AABA87"/>
                </a:solidFill>
                <a:latin typeface="Consolas" panose="020B0609020204030204" pitchFamily="49" charset="0"/>
              </a:rPr>
              <a:t>IMapFrom</a:t>
            </a:r>
            <a:r>
              <a:rPr lang="en-AU" sz="1800" cap="none" dirty="0">
                <a:solidFill>
                  <a:srgbClr val="AABA87"/>
                </a:solidFill>
                <a:latin typeface="Consolas" panose="020B0609020204030204" pitchFamily="49" charset="0"/>
              </a:rPr>
              <a:t>&lt;T&gt;</a:t>
            </a:r>
            <a:r>
              <a:rPr lang="en-AU" dirty="0" smtClean="0"/>
              <a:t> and </a:t>
            </a:r>
            <a:r>
              <a:rPr lang="en-AU" sz="1800" cap="none" dirty="0" err="1">
                <a:solidFill>
                  <a:srgbClr val="AABA87"/>
                </a:solidFill>
                <a:latin typeface="Consolas" panose="020B0609020204030204" pitchFamily="49" charset="0"/>
              </a:rPr>
              <a:t>IHaveCustomMappings</a:t>
            </a:r>
            <a:r>
              <a:rPr lang="en-AU" sz="1800" cap="none" dirty="0">
                <a:solidFill>
                  <a:srgbClr val="AABA87"/>
                </a:solidFill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Automapper</a:t>
            </a:r>
            <a:r>
              <a:rPr lang="en-AU" dirty="0" smtClean="0"/>
              <a:t> – Reason for Being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Manual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err="1" smtClean="0"/>
              <a:t>Automapper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3" y="3724113"/>
            <a:ext cx="5478486" cy="172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800" y="4267038"/>
            <a:ext cx="41624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Automapper</a:t>
            </a:r>
            <a:r>
              <a:rPr lang="en-AU" dirty="0" smtClean="0"/>
              <a:t> Configuration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935127" y="138120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5"/>
                </a:solidFill>
              </a:rPr>
              <a:t>Manual Way</a:t>
            </a:r>
            <a:endParaRPr lang="en-AU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5449" y="1342218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5"/>
                </a:solidFill>
              </a:rPr>
              <a:t>Automated Way</a:t>
            </a:r>
            <a:endParaRPr lang="en-AU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413" y="1756006"/>
            <a:ext cx="5551520" cy="1785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public</a:t>
            </a:r>
            <a:r>
              <a:rPr lang="en-AU" sz="1000" dirty="0"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92D050"/>
                </a:solidFill>
                <a:latin typeface="Consolas" panose="020B0609020204030204" pitchFamily="49" charset="0"/>
              </a:rPr>
              <a:t>class</a:t>
            </a:r>
            <a:r>
              <a:rPr lang="en-AU" sz="1000" dirty="0"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BookCoverInitializer</a:t>
            </a:r>
            <a:r>
              <a:rPr lang="en-AU" sz="1000" dirty="0">
                <a:latin typeface="Consolas" panose="020B0609020204030204" pitchFamily="49" charset="0"/>
              </a:rPr>
              <a:t> :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MappingBase</a:t>
            </a:r>
            <a:r>
              <a:rPr lang="en-AU" sz="1000" dirty="0">
                <a:latin typeface="Consolas" panose="020B0609020204030204" pitchFamily="49" charset="0"/>
              </a:rPr>
              <a:t>,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IMappingInitializer</a:t>
            </a:r>
            <a:endParaRPr lang="en-AU" sz="1000" dirty="0">
              <a:solidFill>
                <a:srgbClr val="48B69B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</a:t>
            </a:r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public</a:t>
            </a:r>
            <a:r>
              <a:rPr lang="en-AU" sz="1000" dirty="0"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BookCoverInitializer</a:t>
            </a:r>
            <a:r>
              <a:rPr lang="en-AU" sz="1000" dirty="0"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48B69B"/>
                </a:solidFill>
                <a:latin typeface="Consolas" panose="020B0609020204030204" pitchFamily="49" charset="0"/>
              </a:rPr>
              <a:t>Profile</a:t>
            </a:r>
            <a:r>
              <a:rPr lang="en-AU" sz="1000" dirty="0">
                <a:latin typeface="Consolas" panose="020B0609020204030204" pitchFamily="49" charset="0"/>
              </a:rPr>
              <a:t> profile) : </a:t>
            </a:r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base</a:t>
            </a:r>
            <a:r>
              <a:rPr lang="en-AU" sz="1000" dirty="0">
                <a:latin typeface="Consolas" panose="020B0609020204030204" pitchFamily="49" charset="0"/>
              </a:rPr>
              <a:t>(profile)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{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}</a:t>
            </a:r>
          </a:p>
          <a:p>
            <a:endParaRPr lang="en-AU" sz="1000" dirty="0"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	</a:t>
            </a:r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public </a:t>
            </a:r>
            <a:r>
              <a:rPr lang="en-AU" sz="1000" dirty="0">
                <a:latin typeface="Consolas" panose="020B0609020204030204" pitchFamily="49" charset="0"/>
              </a:rPr>
              <a:t>void Initialize()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{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	</a:t>
            </a:r>
            <a:r>
              <a:rPr lang="en-AU" sz="1000" dirty="0" err="1">
                <a:latin typeface="Consolas" panose="020B0609020204030204" pitchFamily="49" charset="0"/>
              </a:rPr>
              <a:t>Profile.CreateMap</a:t>
            </a:r>
            <a:r>
              <a:rPr lang="en-AU" sz="1000" dirty="0"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latin typeface="Consolas" panose="020B0609020204030204" pitchFamily="49" charset="0"/>
              </a:rPr>
              <a:t>Model.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BookCover</a:t>
            </a:r>
            <a:r>
              <a:rPr lang="en-AU" sz="1000" dirty="0">
                <a:latin typeface="Consolas" panose="020B0609020204030204" pitchFamily="49" charset="0"/>
              </a:rPr>
              <a:t>, </a:t>
            </a:r>
            <a:r>
              <a:rPr lang="en-AU" sz="1000" dirty="0" err="1">
                <a:latin typeface="Consolas" panose="020B0609020204030204" pitchFamily="49" charset="0"/>
              </a:rPr>
              <a:t>UiModel.Models.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BookCover</a:t>
            </a:r>
            <a:r>
              <a:rPr lang="en-AU" sz="1000" dirty="0">
                <a:latin typeface="Consolas" panose="020B0609020204030204" pitchFamily="49" charset="0"/>
              </a:rPr>
              <a:t>&gt;();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}</a:t>
            </a:r>
          </a:p>
          <a:p>
            <a:r>
              <a:rPr lang="en-AU" sz="1000" dirty="0" smtClean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0414" y="3587520"/>
            <a:ext cx="4769254" cy="25237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public </a:t>
            </a:r>
            <a:r>
              <a:rPr lang="en-AU" sz="1000" dirty="0">
                <a:solidFill>
                  <a:srgbClr val="92D050"/>
                </a:solidFill>
                <a:latin typeface="Consolas" panose="020B0609020204030204" pitchFamily="49" charset="0"/>
              </a:rPr>
              <a:t>class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ViewModelMappings</a:t>
            </a:r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latin typeface="Consolas" panose="020B0609020204030204" pitchFamily="49" charset="0"/>
              </a:rPr>
              <a:t>:</a:t>
            </a:r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MappingBase</a:t>
            </a:r>
            <a:r>
              <a:rPr lang="en-AU" sz="1000" dirty="0">
                <a:latin typeface="Consolas" panose="020B0609020204030204" pitchFamily="49" charset="0"/>
              </a:rPr>
              <a:t>,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IMappingInitializer</a:t>
            </a:r>
            <a:endParaRPr lang="en-AU" sz="1000" dirty="0">
              <a:solidFill>
                <a:srgbClr val="48B69B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	public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ViewModelMappings</a:t>
            </a:r>
            <a:r>
              <a:rPr lang="en-AU" sz="1000" dirty="0"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48B69B"/>
                </a:solidFill>
                <a:latin typeface="Consolas" panose="020B0609020204030204" pitchFamily="49" charset="0"/>
              </a:rPr>
              <a:t>Profile </a:t>
            </a:r>
            <a:r>
              <a:rPr lang="en-AU" sz="1000" dirty="0">
                <a:latin typeface="Consolas" panose="020B0609020204030204" pitchFamily="49" charset="0"/>
              </a:rPr>
              <a:t>profile)</a:t>
            </a:r>
          </a:p>
          <a:p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		</a:t>
            </a:r>
            <a:r>
              <a:rPr lang="en-AU" sz="1000" dirty="0">
                <a:latin typeface="Consolas" panose="020B0609020204030204" pitchFamily="49" charset="0"/>
              </a:rPr>
              <a:t>:</a:t>
            </a:r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 base</a:t>
            </a:r>
            <a:r>
              <a:rPr lang="en-AU" sz="1000" dirty="0">
                <a:latin typeface="Consolas" panose="020B0609020204030204" pitchFamily="49" charset="0"/>
              </a:rPr>
              <a:t>(profile)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{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		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}</a:t>
            </a:r>
          </a:p>
          <a:p>
            <a:endParaRPr lang="en-AU" sz="1000" dirty="0">
              <a:solidFill>
                <a:srgbClr val="4989BE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	public </a:t>
            </a:r>
            <a:r>
              <a:rPr lang="en-AU" sz="1000" dirty="0">
                <a:latin typeface="Consolas" panose="020B0609020204030204" pitchFamily="49" charset="0"/>
              </a:rPr>
              <a:t>void Initialize()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{</a:t>
            </a:r>
          </a:p>
          <a:p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		</a:t>
            </a:r>
            <a:r>
              <a:rPr lang="en-AU" sz="1000" dirty="0">
                <a:solidFill>
                  <a:srgbClr val="00B050"/>
                </a:solidFill>
                <a:latin typeface="Consolas" panose="020B0609020204030204" pitchFamily="49" charset="0"/>
              </a:rPr>
              <a:t>//  Initialize all individual mappings here</a:t>
            </a:r>
          </a:p>
          <a:p>
            <a:r>
              <a:rPr lang="en-AU" sz="1000" dirty="0" smtClean="0">
                <a:solidFill>
                  <a:srgbClr val="4989BE"/>
                </a:solidFill>
                <a:latin typeface="Consolas" panose="020B0609020204030204" pitchFamily="49" charset="0"/>
              </a:rPr>
              <a:t>		new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BookCoverInitializer</a:t>
            </a:r>
            <a:r>
              <a:rPr lang="en-AU" sz="1000" dirty="0">
                <a:latin typeface="Consolas" panose="020B0609020204030204" pitchFamily="49" charset="0"/>
              </a:rPr>
              <a:t>(Profile).Initialize();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}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}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789" y="5453212"/>
            <a:ext cx="4281941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tIns="0" bIns="0" rtlCol="0">
            <a:spAutoFit/>
          </a:bodyPr>
          <a:lstStyle/>
          <a:p>
            <a:r>
              <a:rPr lang="en-AU" sz="1000" dirty="0" smtClean="0">
                <a:solidFill>
                  <a:srgbClr val="4989BE"/>
                </a:solidFill>
                <a:latin typeface="Consolas" panose="020B0609020204030204" pitchFamily="49" charset="0"/>
              </a:rPr>
              <a:t>		new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CommentInitializer</a:t>
            </a:r>
            <a:r>
              <a:rPr lang="en-AU" sz="1000" dirty="0">
                <a:latin typeface="Consolas" panose="020B0609020204030204" pitchFamily="49" charset="0"/>
              </a:rPr>
              <a:t>(Profile).Initialize</a:t>
            </a:r>
            <a:r>
              <a:rPr lang="en-AU" sz="1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</a:t>
            </a:r>
            <a:r>
              <a:rPr lang="en-AU" sz="1000" dirty="0" smtClean="0">
                <a:latin typeface="Consolas" panose="020B0609020204030204" pitchFamily="49" charset="0"/>
              </a:rPr>
              <a:t>}</a:t>
            </a:r>
            <a:endParaRPr lang="en-AU" sz="10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792" y="5595780"/>
            <a:ext cx="4423006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tIns="0" bIns="0" rtlCol="0">
            <a:spAutoFit/>
          </a:bodyPr>
          <a:lstStyle/>
          <a:p>
            <a:r>
              <a:rPr lang="en-AU" sz="1000" dirty="0" smtClean="0">
                <a:solidFill>
                  <a:srgbClr val="4989BE"/>
                </a:solidFill>
                <a:latin typeface="Consolas" panose="020B0609020204030204" pitchFamily="49" charset="0"/>
              </a:rPr>
              <a:t>		new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PublisherInitializer</a:t>
            </a:r>
            <a:r>
              <a:rPr lang="en-AU" sz="1000" dirty="0">
                <a:latin typeface="Consolas" panose="020B0609020204030204" pitchFamily="49" charset="0"/>
              </a:rPr>
              <a:t>(Profile).Initialize();</a:t>
            </a:r>
          </a:p>
          <a:p>
            <a:r>
              <a:rPr lang="en-AU" sz="1000" dirty="0" smtClean="0">
                <a:solidFill>
                  <a:srgbClr val="4989BE"/>
                </a:solidFill>
                <a:latin typeface="Consolas" panose="020B0609020204030204" pitchFamily="49" charset="0"/>
              </a:rPr>
              <a:t>		new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BookInitializer</a:t>
            </a:r>
            <a:r>
              <a:rPr lang="en-AU" sz="1000" dirty="0">
                <a:latin typeface="Consolas" panose="020B0609020204030204" pitchFamily="49" charset="0"/>
              </a:rPr>
              <a:t>(Profile).Initialize();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</a:t>
            </a:r>
            <a:r>
              <a:rPr lang="en-AU" sz="1000" dirty="0" smtClean="0">
                <a:latin typeface="Consolas" panose="020B0609020204030204" pitchFamily="49" charset="0"/>
              </a:rPr>
              <a:t>}</a:t>
            </a:r>
            <a:endParaRPr lang="en-AU" sz="1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2791" y="5890750"/>
            <a:ext cx="476687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0" bIns="0" rtlCol="0">
            <a:spAutoFit/>
          </a:bodyPr>
          <a:lstStyle/>
          <a:p>
            <a:pPr lvl="2"/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new</a:t>
            </a:r>
            <a:r>
              <a:rPr lang="en-AU" sz="1000" dirty="0"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LendingInitializer</a:t>
            </a:r>
            <a:r>
              <a:rPr lang="en-AU" sz="1000" dirty="0">
                <a:latin typeface="Consolas" panose="020B0609020204030204" pitchFamily="49" charset="0"/>
              </a:rPr>
              <a:t>(Profile).Initialize();</a:t>
            </a:r>
          </a:p>
          <a:p>
            <a:pPr lvl="2"/>
            <a:r>
              <a:rPr lang="en-AU" sz="1000" dirty="0">
                <a:solidFill>
                  <a:srgbClr val="4989BE"/>
                </a:solidFill>
                <a:latin typeface="Consolas" panose="020B0609020204030204" pitchFamily="49" charset="0"/>
              </a:rPr>
              <a:t>new</a:t>
            </a:r>
            <a:r>
              <a:rPr lang="en-AU" sz="1000" dirty="0"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48B69B"/>
                </a:solidFill>
                <a:latin typeface="Consolas" panose="020B0609020204030204" pitchFamily="49" charset="0"/>
              </a:rPr>
              <a:t>PersonInitializer</a:t>
            </a:r>
            <a:r>
              <a:rPr lang="en-AU" sz="1000" dirty="0">
                <a:latin typeface="Consolas" panose="020B0609020204030204" pitchFamily="49" charset="0"/>
              </a:rPr>
              <a:t>(Profile).Initialize</a:t>
            </a:r>
            <a:r>
              <a:rPr lang="en-AU" sz="1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	</a:t>
            </a:r>
            <a:r>
              <a:rPr lang="en-AU" sz="1000" dirty="0" smtClean="0">
                <a:latin typeface="Consolas" panose="020B0609020204030204" pitchFamily="49" charset="0"/>
              </a:rPr>
              <a:t>}</a:t>
            </a:r>
            <a:endParaRPr lang="en-AU" sz="1000" dirty="0"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676" y="1768506"/>
            <a:ext cx="6192485" cy="279417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7676" y="1756666"/>
            <a:ext cx="6190784" cy="27880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5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Presenter = Dave;</a:t>
            </a:r>
            <a:r>
              <a:rPr lang="en-AU" dirty="0"/>
              <a:t/>
            </a:r>
            <a:br>
              <a:rPr lang="en-AU" dirty="0"/>
            </a:br>
            <a:r>
              <a:rPr lang="en-AU" dirty="0" err="1" smtClean="0"/>
              <a:t>Presenter.Details</a:t>
            </a:r>
            <a:r>
              <a:rPr lang="en-AU" dirty="0" smtClean="0"/>
              <a:t>();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David Rogers</a:t>
            </a:r>
          </a:p>
          <a:p>
            <a:r>
              <a:rPr lang="en-AU" dirty="0" smtClean="0"/>
              <a:t>.NET Developer for 8 years (still learning)</a:t>
            </a:r>
          </a:p>
          <a:p>
            <a:r>
              <a:rPr lang="en-AU" dirty="0"/>
              <a:t>Web:	</a:t>
            </a:r>
            <a:r>
              <a:rPr lang="en-AU" dirty="0">
                <a:hlinkClick r:id="rId3"/>
              </a:rPr>
              <a:t>http://davidrogers.id.au</a:t>
            </a:r>
            <a:endParaRPr lang="en-AU" dirty="0"/>
          </a:p>
          <a:p>
            <a:r>
              <a:rPr lang="en-AU" dirty="0"/>
              <a:t>Blog:	</a:t>
            </a:r>
            <a:r>
              <a:rPr lang="en-AU" dirty="0">
                <a:hlinkClick r:id="rId4"/>
              </a:rPr>
              <a:t>http://</a:t>
            </a:r>
            <a:r>
              <a:rPr lang="en-AU" dirty="0" smtClean="0">
                <a:hlinkClick r:id="rId4"/>
              </a:rPr>
              <a:t>davidrogers.id.au/wp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General Bits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Extending the User Object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ASP.NET gives access to a User property which implements </a:t>
            </a:r>
            <a:r>
              <a:rPr lang="en-AU" sz="1800" dirty="0" err="1" smtClean="0">
                <a:solidFill>
                  <a:srgbClr val="AABA87"/>
                </a:solidFill>
              </a:rPr>
              <a:t>IPrincipal</a:t>
            </a:r>
            <a:endParaRPr lang="en-AU" sz="1800" dirty="0" smtClean="0">
              <a:solidFill>
                <a:srgbClr val="AABA87"/>
              </a:solidFill>
            </a:endParaRPr>
          </a:p>
          <a:p>
            <a:r>
              <a:rPr lang="en-AU" dirty="0"/>
              <a:t>We can create an abstraction which gives us much richer info than </a:t>
            </a:r>
            <a:r>
              <a:rPr lang="en-AU" sz="1800" dirty="0" err="1" smtClean="0">
                <a:solidFill>
                  <a:srgbClr val="AABA87"/>
                </a:solidFill>
              </a:rPr>
              <a:t>IPrincipal</a:t>
            </a:r>
            <a:endParaRPr lang="en-AU" sz="1800" dirty="0">
              <a:solidFill>
                <a:srgbClr val="AABA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Logging Adapter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Don’t need to use a façade with proxies etc.</a:t>
            </a:r>
          </a:p>
          <a:p>
            <a:r>
              <a:rPr lang="en-AU" dirty="0" smtClean="0"/>
              <a:t>Create an interface with the least contract to Implement</a:t>
            </a:r>
          </a:p>
          <a:p>
            <a:r>
              <a:rPr lang="en-AU" dirty="0" smtClean="0"/>
              <a:t>Extend the Interface with extension methods</a:t>
            </a:r>
          </a:p>
          <a:p>
            <a:r>
              <a:rPr lang="en-AU" dirty="0" smtClean="0"/>
              <a:t>Configure DI container to inject the relevant logger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Misc</a:t>
            </a:r>
            <a:r>
              <a:rPr lang="en-AU" dirty="0" smtClean="0"/>
              <a:t> Bits and Bobs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Notification System</a:t>
            </a:r>
          </a:p>
          <a:p>
            <a:r>
              <a:rPr lang="en-AU" dirty="0" smtClean="0"/>
              <a:t>Parent Controller</a:t>
            </a:r>
          </a:p>
          <a:p>
            <a:r>
              <a:rPr lang="en-AU" dirty="0" smtClean="0"/>
              <a:t>Custom JSON.NET </a:t>
            </a:r>
            <a:r>
              <a:rPr lang="en-AU" dirty="0" err="1" smtClean="0"/>
              <a:t>ActionResult</a:t>
            </a:r>
            <a:endParaRPr lang="en-AU" dirty="0" smtClean="0"/>
          </a:p>
          <a:p>
            <a:r>
              <a:rPr lang="en-AU" dirty="0" err="1" smtClean="0"/>
              <a:t>WebActivator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Libraries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Fluent Validation</a:t>
            </a:r>
          </a:p>
          <a:p>
            <a:r>
              <a:rPr lang="en-AU" dirty="0" err="1" smtClean="0"/>
              <a:t>Mediatr</a:t>
            </a:r>
            <a:endParaRPr lang="en-AU" dirty="0" smtClean="0"/>
          </a:p>
          <a:p>
            <a:r>
              <a:rPr lang="en-AU" dirty="0" err="1" smtClean="0"/>
              <a:t>Automapper</a:t>
            </a:r>
            <a:endParaRPr lang="en-AU" dirty="0" smtClean="0"/>
          </a:p>
          <a:p>
            <a:r>
              <a:rPr lang="en-AU" dirty="0" smtClean="0"/>
              <a:t>Log4net</a:t>
            </a:r>
          </a:p>
          <a:p>
            <a:r>
              <a:rPr lang="en-AU" dirty="0" smtClean="0"/>
              <a:t>Simple Injector</a:t>
            </a:r>
          </a:p>
          <a:p>
            <a:r>
              <a:rPr lang="en-AU" dirty="0" smtClean="0"/>
              <a:t>JSON.NET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SOLID Architecture in Slices not Layers - Jimmy </a:t>
            </a:r>
            <a:r>
              <a:rPr lang="en-AU" dirty="0" err="1" smtClean="0">
                <a:hlinkClick r:id="rId2"/>
              </a:rPr>
              <a:t>Bogard</a:t>
            </a:r>
            <a:endParaRPr lang="en-AU" dirty="0" smtClean="0"/>
          </a:p>
          <a:p>
            <a:r>
              <a:rPr lang="en-AU" dirty="0" smtClean="0">
                <a:hlinkClick r:id="rId3"/>
              </a:rPr>
              <a:t>Fluent Validation for </a:t>
            </a:r>
            <a:r>
              <a:rPr lang="en-AU" dirty="0" err="1" smtClean="0">
                <a:hlinkClick r:id="rId3"/>
              </a:rPr>
              <a:t>ModelState</a:t>
            </a:r>
            <a:r>
              <a:rPr lang="en-AU" dirty="0" smtClean="0">
                <a:hlinkClick r:id="rId3"/>
              </a:rPr>
              <a:t> validation</a:t>
            </a:r>
            <a:endParaRPr lang="en-AU" dirty="0" smtClean="0"/>
          </a:p>
          <a:p>
            <a:r>
              <a:rPr lang="en-AU" dirty="0" smtClean="0">
                <a:hlinkClick r:id="rId4"/>
              </a:rPr>
              <a:t>Build Application Framework ASPDOTNET MVC 5</a:t>
            </a:r>
            <a:endParaRPr lang="en-AU" dirty="0" smtClean="0"/>
          </a:p>
          <a:p>
            <a:r>
              <a:rPr lang="en-AU" dirty="0">
                <a:effectLst/>
                <a:hlinkClick r:id="rId5"/>
              </a:rPr>
              <a:t>Meanwhile... on the command side of my </a:t>
            </a:r>
            <a:r>
              <a:rPr lang="en-AU" dirty="0" smtClean="0">
                <a:effectLst/>
                <a:hlinkClick r:id="rId5"/>
              </a:rPr>
              <a:t>architecture</a:t>
            </a:r>
            <a:endParaRPr lang="en-AU" dirty="0" smtClean="0">
              <a:effectLst/>
            </a:endParaRPr>
          </a:p>
          <a:p>
            <a:r>
              <a:rPr lang="en-AU" dirty="0">
                <a:effectLst/>
                <a:hlinkClick r:id="rId6"/>
              </a:rPr>
              <a:t>Meanwhile... on the query side of my </a:t>
            </a:r>
            <a:r>
              <a:rPr lang="en-AU" dirty="0" smtClean="0">
                <a:effectLst/>
                <a:hlinkClick r:id="rId6"/>
              </a:rPr>
              <a:t>architecture</a:t>
            </a:r>
            <a:endParaRPr lang="en-AU" dirty="0"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Intention of Presentation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Everyone </a:t>
            </a:r>
            <a:r>
              <a:rPr lang="en-AU" dirty="0">
                <a:effectLst/>
              </a:rPr>
              <a:t>has a View/Opinion. </a:t>
            </a:r>
          </a:p>
          <a:p>
            <a:r>
              <a:rPr lang="en-AU" dirty="0" smtClean="0">
                <a:effectLst/>
              </a:rPr>
              <a:t>There’s </a:t>
            </a:r>
            <a:r>
              <a:rPr lang="en-AU" dirty="0">
                <a:effectLst/>
              </a:rPr>
              <a:t>no 1 size fits all architecture</a:t>
            </a:r>
            <a:r>
              <a:rPr lang="en-AU" dirty="0" smtClean="0">
                <a:effectLst/>
              </a:rPr>
              <a:t>. E.g. I’m not engineering for performance</a:t>
            </a:r>
            <a:endParaRPr lang="en-AU" dirty="0">
              <a:effectLst/>
            </a:endParaRPr>
          </a:p>
          <a:p>
            <a:r>
              <a:rPr lang="en-AU" dirty="0" smtClean="0">
                <a:effectLst/>
              </a:rPr>
              <a:t>Techniques </a:t>
            </a:r>
            <a:r>
              <a:rPr lang="en-AU" dirty="0">
                <a:effectLst/>
              </a:rPr>
              <a:t>and patterns which I use and have found helpful (and dare I say successful) in writing maintainable code</a:t>
            </a:r>
            <a:r>
              <a:rPr lang="en-AU" dirty="0" smtClean="0">
                <a:effectLst/>
              </a:rPr>
              <a:t>.</a:t>
            </a:r>
          </a:p>
          <a:p>
            <a:r>
              <a:rPr lang="en-AU" dirty="0" smtClean="0">
                <a:effectLst/>
              </a:rPr>
              <a:t>Attempt to comply with SOLID principles.</a:t>
            </a:r>
          </a:p>
          <a:p>
            <a:r>
              <a:rPr lang="en-AU" dirty="0" smtClean="0">
                <a:effectLst/>
              </a:rPr>
              <a:t>Code-centric. Guide through implementation via an example app.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sz="3600" dirty="0" smtClean="0"/>
              <a:t>Community Mentors</a:t>
            </a:r>
            <a:br>
              <a:rPr lang="en-AU" sz="3600" dirty="0" smtClean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097831"/>
            <a:ext cx="4876800" cy="3124201"/>
          </a:xfrm>
        </p:spPr>
        <p:txBody>
          <a:bodyPr/>
          <a:lstStyle/>
          <a:p>
            <a:endParaRPr lang="en-AU" dirty="0" smtClean="0"/>
          </a:p>
          <a:p>
            <a:r>
              <a:rPr lang="en-AU" dirty="0" smtClean="0"/>
              <a:t>Jimmy </a:t>
            </a:r>
            <a:r>
              <a:rPr lang="en-AU" dirty="0" err="1" smtClean="0"/>
              <a:t>Bogard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https://jimmybogard.com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r>
              <a:rPr lang="en-AU" dirty="0">
                <a:hlinkClick r:id="rId4"/>
              </a:rPr>
              <a:t>https://lostechies.com/jimmybogard</a:t>
            </a:r>
            <a:r>
              <a:rPr lang="en-AU" dirty="0" smtClean="0">
                <a:hlinkClick r:id="rId4"/>
              </a:rPr>
              <a:t>/</a:t>
            </a:r>
            <a:endParaRPr lang="en-A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097832"/>
            <a:ext cx="4876800" cy="3124200"/>
          </a:xfrm>
        </p:spPr>
        <p:txBody>
          <a:bodyPr/>
          <a:lstStyle/>
          <a:p>
            <a:endParaRPr lang="en-AU" dirty="0" smtClean="0"/>
          </a:p>
          <a:p>
            <a:r>
              <a:rPr lang="en-AU" dirty="0" smtClean="0"/>
              <a:t>Steven </a:t>
            </a:r>
            <a:r>
              <a:rPr lang="en-AU" dirty="0"/>
              <a:t>van </a:t>
            </a:r>
            <a:r>
              <a:rPr lang="en-AU" dirty="0" err="1" smtClean="0"/>
              <a:t>Deursen</a:t>
            </a:r>
            <a:endParaRPr lang="en-AU" dirty="0" smtClean="0"/>
          </a:p>
          <a:p>
            <a:r>
              <a:rPr lang="en-AU" dirty="0">
                <a:hlinkClick r:id="rId5"/>
              </a:rPr>
              <a:t>http://www.cuttingedge.it/blogs/steven</a:t>
            </a:r>
            <a:r>
              <a:rPr lang="en-AU" dirty="0" smtClean="0">
                <a:hlinkClick r:id="rId5"/>
              </a:rPr>
              <a:t>/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effectLst/>
              </a:rPr>
              <a:t>ModelState</a:t>
            </a:r>
            <a:r>
              <a:rPr lang="en-AU" dirty="0">
                <a:effectLst/>
              </a:rPr>
              <a:t> Validation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1383" y="2514600"/>
            <a:ext cx="4546713" cy="37615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865087" y="2857500"/>
            <a:ext cx="1699491" cy="10252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34109" y="2514600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We're validating the integrity of the </a:t>
            </a:r>
            <a:r>
              <a:rPr lang="en-AU" dirty="0" smtClean="0"/>
              <a:t>HTTP request model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is a cross-cutting concern and we don't need </a:t>
            </a:r>
            <a:r>
              <a:rPr lang="en-AU" dirty="0" smtClean="0"/>
              <a:t>to be </a:t>
            </a:r>
            <a:r>
              <a:rPr lang="en-AU" dirty="0"/>
              <a:t>polluting all </a:t>
            </a:r>
            <a:r>
              <a:rPr lang="en-AU" dirty="0" smtClean="0"/>
              <a:t>our </a:t>
            </a:r>
            <a:r>
              <a:rPr lang="en-AU" dirty="0"/>
              <a:t>POST actions </a:t>
            </a:r>
            <a:r>
              <a:rPr lang="en-AU" dirty="0" smtClean="0"/>
              <a:t>with: </a:t>
            </a:r>
          </a:p>
          <a:p>
            <a:pPr lvl="1"/>
            <a:r>
              <a:rPr lang="en-AU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if(</a:t>
            </a:r>
            <a:r>
              <a:rPr lang="en-AU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ModelState.IsValid</a:t>
            </a:r>
            <a:r>
              <a:rPr lang="en-AU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AU" dirty="0"/>
              <a:t> 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a custom </a:t>
            </a:r>
            <a:r>
              <a:rPr lang="en-AU" dirty="0" err="1" smtClean="0"/>
              <a:t>ActionFilter</a:t>
            </a:r>
            <a:r>
              <a:rPr lang="en-AU" dirty="0" smtClean="0"/>
              <a:t> to push that responsibility to our framework to do it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544" y="1738625"/>
            <a:ext cx="3320056" cy="2565679"/>
          </a:xfrm>
        </p:spPr>
        <p:txBody>
          <a:bodyPr>
            <a:normAutofit/>
          </a:bodyPr>
          <a:lstStyle/>
          <a:p>
            <a:r>
              <a:rPr lang="en-AU" dirty="0" smtClean="0"/>
              <a:t>Custom API Action Filter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28" y="669137"/>
            <a:ext cx="8020050" cy="412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228" y="5822949"/>
            <a:ext cx="415290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7544" y="5602069"/>
            <a:ext cx="299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Do this in your </a:t>
            </a:r>
            <a:r>
              <a:rPr lang="en-AU" dirty="0" err="1" smtClean="0"/>
              <a:t>WebAPIConfig</a:t>
            </a:r>
            <a:r>
              <a:rPr lang="en-AU" dirty="0" smtClean="0"/>
              <a:t> class   -&gt;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7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Fluent Validation Externalises Validation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775" y="2666999"/>
            <a:ext cx="4876800" cy="1715293"/>
          </a:xfrm>
        </p:spPr>
        <p:txBody>
          <a:bodyPr anchor="t"/>
          <a:lstStyle/>
          <a:p>
            <a:r>
              <a:rPr lang="en-AU" dirty="0"/>
              <a:t>Fluent Validation bolts onto </a:t>
            </a:r>
            <a:r>
              <a:rPr lang="en-AU" dirty="0" err="1" smtClean="0"/>
              <a:t>ModelState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anchor="t"/>
          <a:lstStyle/>
          <a:p>
            <a:r>
              <a:rPr lang="en-AU" dirty="0" smtClean="0"/>
              <a:t>Much cleaner than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23" y="3096417"/>
            <a:ext cx="53721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0" y="3124126"/>
            <a:ext cx="3090005" cy="10683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40" y="4479604"/>
            <a:ext cx="5216814" cy="20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IOC with </a:t>
            </a:r>
            <a:r>
              <a:rPr lang="en-AU" dirty="0" err="1" smtClean="0"/>
              <a:t>SimpleInjector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5" y="185738"/>
            <a:ext cx="8683625" cy="64373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4385" y="558800"/>
            <a:ext cx="46490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Dependency Injection</a:t>
            </a:r>
          </a:p>
          <a:p>
            <a:r>
              <a:rPr lang="en-AU" sz="3200" dirty="0" smtClean="0"/>
              <a:t>Composition Root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31" y="5343153"/>
            <a:ext cx="4555370" cy="1080244"/>
          </a:xfrm>
          <a:prstGeom prst="rect">
            <a:avLst/>
          </a:prstGeom>
          <a:ln w="25400" cap="sq">
            <a:solidFill>
              <a:srgbClr val="00B0F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713018" y="5486400"/>
            <a:ext cx="1921164" cy="1847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5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5104</TotalTime>
  <Words>592</Words>
  <Application>Microsoft Office PowerPoint</Application>
  <PresentationFormat>Custom</PresentationFormat>
  <Paragraphs>203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Mesh</vt:lpstr>
      <vt:lpstr>Web Application Frameworks for Enterprise Development</vt:lpstr>
      <vt:lpstr>Presenter = Dave; Presenter.Details();</vt:lpstr>
      <vt:lpstr>Intention of Presentation</vt:lpstr>
      <vt:lpstr>  Community Mentors  </vt:lpstr>
      <vt:lpstr>ModelState Validation</vt:lpstr>
      <vt:lpstr>Custom API Action Filter</vt:lpstr>
      <vt:lpstr>Fluent Validation Externalises Validation</vt:lpstr>
      <vt:lpstr>IOC with SimpleInjector</vt:lpstr>
      <vt:lpstr>PowerPoint Presentation</vt:lpstr>
      <vt:lpstr>MediatR</vt:lpstr>
      <vt:lpstr>Mediatr</vt:lpstr>
      <vt:lpstr>Commands and Queries</vt:lpstr>
      <vt:lpstr>Using Mediatr</vt:lpstr>
      <vt:lpstr>Decorators</vt:lpstr>
      <vt:lpstr>Example Decorator</vt:lpstr>
      <vt:lpstr>Automapper</vt:lpstr>
      <vt:lpstr>Automapper</vt:lpstr>
      <vt:lpstr>Automapper – Reason for Being</vt:lpstr>
      <vt:lpstr>Automapper Configuration  </vt:lpstr>
      <vt:lpstr>Some General Bits</vt:lpstr>
      <vt:lpstr>Extending the User Object</vt:lpstr>
      <vt:lpstr>Logging Adapter</vt:lpstr>
      <vt:lpstr>Misc Bits and Bobs</vt:lpstr>
      <vt:lpstr>Libraries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Frameworks for Enterprise Development</dc:title>
  <dc:creator>David Rogers</dc:creator>
  <cp:lastModifiedBy>David Rogers</cp:lastModifiedBy>
  <cp:revision>100</cp:revision>
  <dcterms:created xsi:type="dcterms:W3CDTF">2017-03-19T03:14:03Z</dcterms:created>
  <dcterms:modified xsi:type="dcterms:W3CDTF">2017-05-10T23:50:17Z</dcterms:modified>
</cp:coreProperties>
</file>