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2" r:id="rId4"/>
    <p:sldId id="271" r:id="rId5"/>
    <p:sldId id="262" r:id="rId6"/>
    <p:sldId id="263" r:id="rId7"/>
    <p:sldId id="264" r:id="rId8"/>
    <p:sldId id="265" r:id="rId9"/>
    <p:sldId id="266" r:id="rId10"/>
    <p:sldId id="283" r:id="rId11"/>
    <p:sldId id="267" r:id="rId12"/>
    <p:sldId id="270" r:id="rId13"/>
    <p:sldId id="273" r:id="rId14"/>
    <p:sldId id="268" r:id="rId15"/>
    <p:sldId id="269" r:id="rId16"/>
    <p:sldId id="272" r:id="rId17"/>
    <p:sldId id="257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76" r:id="rId26"/>
    <p:sldId id="285" r:id="rId27"/>
    <p:sldId id="260" r:id="rId28"/>
    <p:sldId id="258" r:id="rId29"/>
    <p:sldId id="259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5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96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3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1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71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3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3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2930-A11C-468D-86A4-72DC5AF81499}" type="datetimeFigureOut">
              <a:rPr lang="en-AU" smtClean="0"/>
              <a:t>12/05/2015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B813-5A20-43FB-BEA9-59D384DBB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ignore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0.png"/><Relationship Id="rId2" Type="http://schemas.openxmlformats.org/officeDocument/2006/relationships/hyperlink" Target="http://en.wikipedia.org/wiki/Bash_(Unix_shell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sourcetreeapp.com/" TargetMode="External"/><Relationship Id="rId4" Type="http://schemas.openxmlformats.org/officeDocument/2006/relationships/hyperlink" Target="https://code.google.com/p/gitextension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grammers.stackexchange.com/a/69187" TargetMode="External"/><Relationship Id="rId4" Type="http://schemas.openxmlformats.org/officeDocument/2006/relationships/hyperlink" Target="http://gitolite.com/uses-of-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3gitalias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rogers.id.au/wp" TargetMode="External"/><Relationship Id="rId2" Type="http://schemas.openxmlformats.org/officeDocument/2006/relationships/hyperlink" Target="http://davidrogers.id.a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ofsky.com/blog/git-workflow.html" TargetMode="External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hyperlink" Target="https://www.mail-archive.com/dri-devel@lists.sourceforge.net/msg3909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tackoverflow.com/a/3528483/54015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gerdudler.github.io/git-guide/files/git_cheat_shee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/Getting-Started-First-Time-Git-Setup" TargetMode="External"/><Relationship Id="rId2" Type="http://schemas.openxmlformats.org/officeDocument/2006/relationships/hyperlink" Target="http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7200" b="1" dirty="0"/>
              <a:t>Introduction to </a:t>
            </a:r>
            <a:r>
              <a:rPr lang="en-AU" sz="7200" b="1" dirty="0" smtClean="0"/>
              <a:t>Git</a:t>
            </a:r>
            <a:r>
              <a:rPr lang="en-AU" b="1" dirty="0"/>
              <a:t/>
            </a:r>
            <a:br>
              <a:rPr lang="en-AU" b="1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 smtClean="0"/>
              <a:t>A Distributed Version Control System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150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 - Pull - Fetch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Each morning, first thing - </a:t>
            </a:r>
            <a:r>
              <a:rPr lang="en-AU" i="1" dirty="0" smtClean="0"/>
              <a:t>get latest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What is the GIT equivalent?</a:t>
            </a:r>
          </a:p>
          <a:p>
            <a:pPr lvl="1"/>
            <a:r>
              <a:rPr lang="en-AU" dirty="0" smtClean="0"/>
              <a:t>git fetch 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followed by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git merge</a:t>
            </a:r>
          </a:p>
          <a:p>
            <a:r>
              <a:rPr lang="en-AU" dirty="0" smtClean="0"/>
              <a:t>Fetch/Merge so common, they created Pull</a:t>
            </a:r>
          </a:p>
          <a:p>
            <a:pPr lvl="1"/>
            <a:r>
              <a:rPr lang="en-AU" dirty="0" smtClean="0"/>
              <a:t>git pull</a:t>
            </a:r>
          </a:p>
          <a:p>
            <a:r>
              <a:rPr lang="en-AU" dirty="0" smtClean="0"/>
              <a:t>Visual Studio has Sync = Pull then Push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0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.</a:t>
            </a:r>
            <a:r>
              <a:rPr lang="en-AU" dirty="0" err="1" smtClean="0"/>
              <a:t>gitignore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Mechanism by which you can choose to exclude files/folders from source control</a:t>
            </a:r>
          </a:p>
          <a:p>
            <a:r>
              <a:rPr lang="en-AU" dirty="0" smtClean="0"/>
              <a:t>I usually add this in my first commit</a:t>
            </a:r>
          </a:p>
          <a:p>
            <a:r>
              <a:rPr lang="en-AU" dirty="0" smtClean="0"/>
              <a:t>Can have a global .</a:t>
            </a:r>
            <a:r>
              <a:rPr lang="en-AU" dirty="0" err="1" smtClean="0"/>
              <a:t>gitignore</a:t>
            </a:r>
            <a:endParaRPr lang="en-AU" dirty="0" smtClean="0"/>
          </a:p>
          <a:p>
            <a:r>
              <a:rPr lang="en-AU" dirty="0" smtClean="0">
                <a:hlinkClick r:id="rId2"/>
              </a:rPr>
              <a:t>gitignore.io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995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Line </a:t>
            </a:r>
            <a:r>
              <a:rPr lang="en-AU" dirty="0" err="1" smtClean="0"/>
              <a:t>v.s</a:t>
            </a:r>
            <a:r>
              <a:rPr lang="en-AU" dirty="0" smtClean="0"/>
              <a:t> GUI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AU" dirty="0" err="1" smtClean="0"/>
              <a:t>Msysgit</a:t>
            </a:r>
            <a:r>
              <a:rPr lang="en-AU" dirty="0" smtClean="0"/>
              <a:t> </a:t>
            </a:r>
            <a:r>
              <a:rPr lang="en-AU" dirty="0" smtClean="0"/>
              <a:t>ships with </a:t>
            </a:r>
            <a:r>
              <a:rPr lang="en-AU" dirty="0" smtClean="0">
                <a:hlinkClick r:id="rId2"/>
              </a:rPr>
              <a:t>Bourne Again </a:t>
            </a:r>
            <a:r>
              <a:rPr lang="en-AU" dirty="0" err="1" smtClean="0">
                <a:hlinkClick r:id="rId2"/>
              </a:rPr>
              <a:t>SHell</a:t>
            </a:r>
            <a:endParaRPr lang="en-AU" dirty="0" smtClean="0"/>
          </a:p>
          <a:p>
            <a:r>
              <a:rPr lang="en-AU" dirty="0" smtClean="0"/>
              <a:t>Reasons to Learn the Command Line:</a:t>
            </a:r>
          </a:p>
          <a:p>
            <a:pPr lvl="1"/>
            <a:r>
              <a:rPr lang="en-AU" dirty="0" smtClean="0"/>
              <a:t>Finer grain control – </a:t>
            </a:r>
            <a:r>
              <a:rPr lang="en-AU" dirty="0" smtClean="0">
                <a:hlinkClick r:id="rId3" action="ppaction://hlinksldjump"/>
              </a:rPr>
              <a:t>VS can be vague</a:t>
            </a:r>
            <a:endParaRPr lang="en-AU" dirty="0" smtClean="0"/>
          </a:p>
          <a:p>
            <a:pPr lvl="1"/>
            <a:r>
              <a:rPr lang="en-AU" dirty="0" smtClean="0"/>
              <a:t>Get the power of aliases</a:t>
            </a:r>
          </a:p>
          <a:p>
            <a:pPr lvl="1"/>
            <a:r>
              <a:rPr lang="en-AU" dirty="0" smtClean="0"/>
              <a:t>When seeking help on </a:t>
            </a:r>
            <a:r>
              <a:rPr lang="en-AU" dirty="0" smtClean="0"/>
              <a:t>forums</a:t>
            </a:r>
            <a:endParaRPr lang="en-AU" dirty="0" smtClean="0"/>
          </a:p>
          <a:p>
            <a:r>
              <a:rPr lang="en-AU" dirty="0" smtClean="0"/>
              <a:t>GUI Options:</a:t>
            </a:r>
          </a:p>
          <a:p>
            <a:pPr lvl="1">
              <a:lnSpc>
                <a:spcPct val="150000"/>
              </a:lnSpc>
            </a:pPr>
            <a:r>
              <a:rPr lang="en-AU" dirty="0" err="1" smtClean="0">
                <a:hlinkClick r:id="rId4"/>
              </a:rPr>
              <a:t>Gitextensions</a:t>
            </a:r>
            <a:r>
              <a:rPr lang="en-AU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hlinkClick r:id="rId5"/>
              </a:rPr>
              <a:t>Source Tree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5" y="5661248"/>
            <a:ext cx="26193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1" y="5013176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hlinkClick r:id="rId2" action="ppaction://hlinksldjump"/>
              </a:rPr>
              <a:t>Back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42" y="3765455"/>
            <a:ext cx="4685715" cy="2615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23" y="548680"/>
            <a:ext cx="3962953" cy="30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3 important concepts</a:t>
            </a:r>
          </a:p>
          <a:p>
            <a:pPr lvl="1"/>
            <a:r>
              <a:rPr lang="en-AU" dirty="0" smtClean="0"/>
              <a:t>Working </a:t>
            </a:r>
            <a:r>
              <a:rPr lang="en-AU" dirty="0" smtClean="0"/>
              <a:t>Directory (contains working copy of code)</a:t>
            </a:r>
            <a:endParaRPr lang="en-AU" dirty="0" smtClean="0"/>
          </a:p>
          <a:p>
            <a:pPr lvl="1"/>
            <a:r>
              <a:rPr lang="en-AU" dirty="0" smtClean="0"/>
              <a:t>Staging Area (also known as the Index)</a:t>
            </a:r>
          </a:p>
          <a:p>
            <a:pPr lvl="1"/>
            <a:r>
              <a:rPr lang="en-AU" dirty="0" smtClean="0"/>
              <a:t>HEAD (commit at the tip of the current branch)</a:t>
            </a:r>
          </a:p>
          <a:p>
            <a:r>
              <a:rPr lang="en-AU" dirty="0" smtClean="0"/>
              <a:t>Anatomy of a commit – </a:t>
            </a:r>
            <a:r>
              <a:rPr lang="en-AU" dirty="0" smtClean="0">
                <a:hlinkClick r:id="rId2" action="ppaction://hlinksldjump"/>
              </a:rPr>
              <a:t>GITGUI view</a:t>
            </a:r>
            <a:endParaRPr lang="en-AU" dirty="0" smtClean="0"/>
          </a:p>
          <a:p>
            <a:r>
              <a:rPr lang="en-AU" dirty="0" smtClean="0">
                <a:hlinkClick r:id="rId3" action="ppaction://hlinksldjump"/>
              </a:rPr>
              <a:t>Commit workflow </a:t>
            </a:r>
            <a:r>
              <a:rPr lang="en-AU" dirty="0" smtClean="0">
                <a:hlinkClick r:id="rId3" action="ppaction://hlinksldjump"/>
              </a:rPr>
              <a:t>diagram</a:t>
            </a:r>
            <a:endParaRPr lang="en-AU" dirty="0" smtClean="0"/>
          </a:p>
          <a:p>
            <a:r>
              <a:rPr lang="en-AU" dirty="0" smtClean="0"/>
              <a:t>Why a Staging Area?</a:t>
            </a:r>
          </a:p>
          <a:p>
            <a:pPr lvl="1"/>
            <a:r>
              <a:rPr lang="en-AU" dirty="0">
                <a:hlinkClick r:id="rId4"/>
              </a:rPr>
              <a:t>http://</a:t>
            </a:r>
            <a:r>
              <a:rPr lang="en-AU" dirty="0" smtClean="0">
                <a:hlinkClick r:id="rId4"/>
              </a:rPr>
              <a:t>gitolite.com/uses-of-index.html</a:t>
            </a:r>
            <a:endParaRPr lang="en-AU" dirty="0" smtClean="0"/>
          </a:p>
          <a:p>
            <a:pPr lvl="1"/>
            <a:r>
              <a:rPr lang="en-AU" dirty="0">
                <a:hlinkClick r:id="rId5"/>
              </a:rPr>
              <a:t>http://</a:t>
            </a:r>
            <a:r>
              <a:rPr lang="en-AU" dirty="0" smtClean="0">
                <a:hlinkClick r:id="rId5"/>
              </a:rPr>
              <a:t>programmers.stackexchange.com/a/69187</a:t>
            </a: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6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Commit 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hlinkClick r:id="rId2" action="ppaction://hlinksldjump"/>
              </a:rPr>
              <a:t>Back</a:t>
            </a:r>
            <a:endParaRPr lang="en-AU" dirty="0"/>
          </a:p>
        </p:txBody>
      </p:sp>
      <p:pic>
        <p:nvPicPr>
          <p:cNvPr id="1026" name="Picture 2" descr="Local Operations - working directory vs. staging area (index) vs git repository (HEA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762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Commit Details in </a:t>
            </a:r>
            <a:r>
              <a:rPr lang="en-AU" dirty="0" err="1" smtClean="0"/>
              <a:t>GitGUI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4421264"/>
          </a:xfrm>
        </p:spPr>
      </p:pic>
      <p:sp>
        <p:nvSpPr>
          <p:cNvPr id="3" name="TextBox 2"/>
          <p:cNvSpPr txBox="1"/>
          <p:nvPr/>
        </p:nvSpPr>
        <p:spPr>
          <a:xfrm>
            <a:off x="467544" y="1188041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hlinkClick r:id="rId3" action="ppaction://hlinksldjump"/>
              </a:rPr>
              <a:t>Back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014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3 levels</a:t>
            </a:r>
          </a:p>
          <a:p>
            <a:pPr lvl="1">
              <a:buFont typeface="Courier New" panose="02070309020205020404" pitchFamily="49" charset="0"/>
              <a:buChar char="o"/>
              <a:tabLst>
                <a:tab pos="1882775" algn="l"/>
              </a:tabLst>
            </a:pPr>
            <a:r>
              <a:rPr lang="en-AU" sz="1800" b="1" dirty="0" smtClean="0"/>
              <a:t>System</a:t>
            </a:r>
            <a:r>
              <a:rPr lang="en-AU" sz="1800" dirty="0" smtClean="0"/>
              <a:t>	E</a:t>
            </a:r>
            <a:r>
              <a:rPr lang="en-AU" sz="1800" dirty="0"/>
              <a:t>:\Program </a:t>
            </a:r>
            <a:r>
              <a:rPr lang="en-AU" sz="1800" dirty="0" smtClean="0"/>
              <a:t>Files\Git\</a:t>
            </a:r>
            <a:r>
              <a:rPr lang="en-AU" sz="1800" dirty="0" err="1" smtClean="0"/>
              <a:t>etc</a:t>
            </a:r>
            <a:r>
              <a:rPr lang="en-AU" sz="1800" dirty="0" smtClean="0"/>
              <a:t>\</a:t>
            </a:r>
            <a:r>
              <a:rPr lang="en-AU" sz="1800" dirty="0" err="1" smtClean="0"/>
              <a:t>gitconfig</a:t>
            </a:r>
            <a:endParaRPr lang="en-AU" sz="1800" dirty="0" smtClean="0"/>
          </a:p>
          <a:p>
            <a:pPr lvl="1">
              <a:buFont typeface="Courier New" panose="02070309020205020404" pitchFamily="49" charset="0"/>
              <a:buChar char="o"/>
              <a:tabLst>
                <a:tab pos="1882775" algn="l"/>
              </a:tabLst>
            </a:pPr>
            <a:r>
              <a:rPr lang="en-AU" sz="1800" b="1" dirty="0"/>
              <a:t>User</a:t>
            </a:r>
            <a:r>
              <a:rPr lang="en-AU" sz="1800" dirty="0"/>
              <a:t> 	%</a:t>
            </a:r>
            <a:r>
              <a:rPr lang="en-AU" sz="1800" dirty="0" err="1"/>
              <a:t>userprofile</a:t>
            </a:r>
            <a:r>
              <a:rPr lang="en-AU" sz="1800" dirty="0"/>
              <a:t>%\.</a:t>
            </a:r>
            <a:r>
              <a:rPr lang="en-AU" sz="1800" dirty="0" err="1"/>
              <a:t>gitconfig</a:t>
            </a:r>
            <a:endParaRPr lang="en-AU" sz="1800" dirty="0"/>
          </a:p>
          <a:p>
            <a:pPr lvl="1">
              <a:buFont typeface="Courier New" panose="02070309020205020404" pitchFamily="49" charset="0"/>
              <a:buChar char="o"/>
              <a:tabLst>
                <a:tab pos="1882775" algn="l"/>
              </a:tabLst>
            </a:pPr>
            <a:r>
              <a:rPr lang="en-AU" sz="1800" b="1" dirty="0" smtClean="0"/>
              <a:t>Repo</a:t>
            </a:r>
            <a:r>
              <a:rPr lang="en-AU" sz="1800" dirty="0" smtClean="0"/>
              <a:t> 	[repo folder]\.git\</a:t>
            </a:r>
            <a:r>
              <a:rPr lang="en-AU" sz="1800" dirty="0" err="1" smtClean="0"/>
              <a:t>config</a:t>
            </a:r>
            <a:endParaRPr lang="en-AU" sz="1800" dirty="0" smtClean="0"/>
          </a:p>
          <a:p>
            <a:pPr>
              <a:tabLst>
                <a:tab pos="1616075" algn="l"/>
              </a:tabLst>
            </a:pPr>
            <a:r>
              <a:rPr lang="en-AU" dirty="0"/>
              <a:t>Some Configuration Commands</a:t>
            </a:r>
          </a:p>
          <a:p>
            <a:pPr lvl="1">
              <a:buFont typeface="Courier New" panose="02070309020205020404" pitchFamily="49" charset="0"/>
              <a:buChar char="o"/>
              <a:tabLst>
                <a:tab pos="1616075" algn="l"/>
              </a:tabLst>
            </a:pPr>
            <a:r>
              <a:rPr lang="en-AU" sz="1800" dirty="0"/>
              <a:t>git </a:t>
            </a:r>
            <a:r>
              <a:rPr lang="en-AU" sz="1800" dirty="0" err="1"/>
              <a:t>config</a:t>
            </a:r>
            <a:r>
              <a:rPr lang="en-AU" sz="1800" dirty="0"/>
              <a:t> --global user.name "Lorenzo Lamas"</a:t>
            </a:r>
          </a:p>
          <a:p>
            <a:pPr lvl="1">
              <a:buFont typeface="Courier New" panose="02070309020205020404" pitchFamily="49" charset="0"/>
              <a:buChar char="o"/>
              <a:tabLst>
                <a:tab pos="1616075" algn="l"/>
              </a:tabLst>
            </a:pPr>
            <a:r>
              <a:rPr lang="en-AU" sz="1800" dirty="0"/>
              <a:t>git </a:t>
            </a:r>
            <a:r>
              <a:rPr lang="en-AU" sz="1800" dirty="0" err="1"/>
              <a:t>config</a:t>
            </a:r>
            <a:r>
              <a:rPr lang="en-AU" sz="1800" dirty="0"/>
              <a:t> --global </a:t>
            </a:r>
            <a:r>
              <a:rPr lang="en-AU" sz="1800" dirty="0" err="1"/>
              <a:t>user.email</a:t>
            </a:r>
            <a:r>
              <a:rPr lang="en-AU" sz="1800" dirty="0"/>
              <a:t> </a:t>
            </a:r>
            <a:r>
              <a:rPr lang="en-AU" sz="1800" dirty="0" smtClean="0"/>
              <a:t>"lorenzolamas@sixkiller.com.au</a:t>
            </a:r>
            <a:r>
              <a:rPr lang="en-AU" sz="1800" dirty="0"/>
              <a:t>"</a:t>
            </a:r>
          </a:p>
          <a:p>
            <a:pPr lvl="1">
              <a:buFont typeface="Courier New" panose="02070309020205020404" pitchFamily="49" charset="0"/>
              <a:buChar char="o"/>
              <a:tabLst>
                <a:tab pos="1616075" algn="l"/>
              </a:tabLst>
            </a:pPr>
            <a:r>
              <a:rPr lang="en-AU" sz="1800" dirty="0"/>
              <a:t>git </a:t>
            </a:r>
            <a:r>
              <a:rPr lang="en-AU" sz="1800" dirty="0" err="1"/>
              <a:t>config</a:t>
            </a:r>
            <a:r>
              <a:rPr lang="en-AU" sz="1800" dirty="0"/>
              <a:t> --global </a:t>
            </a:r>
            <a:r>
              <a:rPr lang="en-AU" sz="1800" dirty="0" err="1"/>
              <a:t>color.ui</a:t>
            </a:r>
            <a:r>
              <a:rPr lang="en-AU" sz="1800" dirty="0"/>
              <a:t> auto</a:t>
            </a:r>
          </a:p>
          <a:p>
            <a:pPr lvl="1">
              <a:buFont typeface="Courier New" panose="02070309020205020404" pitchFamily="49" charset="0"/>
              <a:buChar char="o"/>
              <a:tabLst>
                <a:tab pos="1616075" algn="l"/>
              </a:tabLst>
            </a:pPr>
            <a:r>
              <a:rPr lang="en-AU" sz="1800" dirty="0"/>
              <a:t>git </a:t>
            </a:r>
            <a:r>
              <a:rPr lang="en-AU" sz="1800" dirty="0" err="1"/>
              <a:t>config</a:t>
            </a:r>
            <a:r>
              <a:rPr lang="en-AU" sz="1800" dirty="0"/>
              <a:t> --list </a:t>
            </a:r>
          </a:p>
        </p:txBody>
      </p:sp>
    </p:spTree>
    <p:extLst>
      <p:ext uri="{BB962C8B-B14F-4D97-AF65-F5344CB8AC3E}">
        <p14:creationId xmlns:p14="http://schemas.microsoft.com/office/powerpoint/2010/main" val="22598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Repository </a:t>
            </a:r>
            <a:r>
              <a:rPr lang="en-AU" dirty="0" smtClean="0"/>
              <a:t>Level</a:t>
            </a:r>
          </a:p>
          <a:p>
            <a:pPr marL="457200" lvl="1" indent="0">
              <a:buNone/>
            </a:pPr>
            <a:r>
              <a:rPr lang="en-AU" sz="2200" dirty="0" smtClean="0"/>
              <a:t>git </a:t>
            </a:r>
            <a:r>
              <a:rPr lang="en-AU" sz="2200" dirty="0" err="1"/>
              <a:t>config</a:t>
            </a:r>
            <a:r>
              <a:rPr lang="en-AU" sz="2200" dirty="0"/>
              <a:t> </a:t>
            </a:r>
            <a:r>
              <a:rPr lang="en-AU" sz="2200" dirty="0" err="1"/>
              <a:t>alias.s</a:t>
            </a:r>
            <a:r>
              <a:rPr lang="en-AU" sz="2200" dirty="0"/>
              <a:t> </a:t>
            </a:r>
            <a:r>
              <a:rPr lang="en-AU" sz="2200" dirty="0" smtClean="0"/>
              <a:t>status</a:t>
            </a:r>
          </a:p>
          <a:p>
            <a:r>
              <a:rPr lang="en-AU" dirty="0"/>
              <a:t>Global</a:t>
            </a:r>
          </a:p>
          <a:p>
            <a:pPr marL="457200" lvl="1" indent="0">
              <a:buNone/>
            </a:pPr>
            <a:r>
              <a:rPr lang="en-AU" sz="2200" dirty="0"/>
              <a:t>git </a:t>
            </a:r>
            <a:r>
              <a:rPr lang="en-AU" sz="2200" dirty="0" err="1"/>
              <a:t>config</a:t>
            </a:r>
            <a:r>
              <a:rPr lang="en-AU" sz="2200" dirty="0"/>
              <a:t> --global </a:t>
            </a:r>
            <a:r>
              <a:rPr lang="en-AU" sz="2200" dirty="0" err="1"/>
              <a:t>alias.last</a:t>
            </a:r>
            <a:r>
              <a:rPr lang="en-AU" sz="2200" dirty="0"/>
              <a:t> 'log -1 </a:t>
            </a:r>
            <a:r>
              <a:rPr lang="en-AU" sz="2200" dirty="0" smtClean="0"/>
              <a:t>HEAD'</a:t>
            </a:r>
          </a:p>
          <a:p>
            <a:r>
              <a:rPr lang="en-AU" dirty="0" smtClean="0"/>
              <a:t>External Program</a:t>
            </a:r>
          </a:p>
          <a:p>
            <a:pPr marL="400050" lvl="1" indent="0">
              <a:buNone/>
            </a:pPr>
            <a:r>
              <a:rPr lang="en-AU" sz="2200" dirty="0" smtClean="0"/>
              <a:t>git </a:t>
            </a:r>
            <a:r>
              <a:rPr lang="en-AU" sz="2200" dirty="0" err="1" smtClean="0"/>
              <a:t>config</a:t>
            </a:r>
            <a:r>
              <a:rPr lang="en-AU" sz="2200" dirty="0" smtClean="0"/>
              <a:t> </a:t>
            </a:r>
            <a:r>
              <a:rPr lang="en-AU" sz="2200" dirty="0" err="1" smtClean="0"/>
              <a:t>alias.v</a:t>
            </a:r>
            <a:r>
              <a:rPr lang="en-AU" sz="2200" dirty="0" smtClean="0"/>
              <a:t> '!"</a:t>
            </a:r>
            <a:r>
              <a:rPr lang="en-AU" sz="2200" dirty="0" err="1" smtClean="0"/>
              <a:t>gitk</a:t>
            </a:r>
            <a:r>
              <a:rPr lang="en-AU" sz="2200" dirty="0" smtClean="0"/>
              <a:t>"'</a:t>
            </a:r>
            <a:endParaRPr lang="en-AU" sz="2200" dirty="0" smtClean="0"/>
          </a:p>
          <a:p>
            <a:r>
              <a:rPr lang="en-AU" dirty="0" smtClean="0"/>
              <a:t>Veritable </a:t>
            </a:r>
            <a:r>
              <a:rPr lang="en-AU" dirty="0" smtClean="0"/>
              <a:t>treasure trove: 	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://bit.ly/13gitaliases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Branching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and checkout branch</a:t>
            </a:r>
          </a:p>
          <a:p>
            <a:pPr lvl="1"/>
            <a:r>
              <a:rPr lang="en-AU" dirty="0" smtClean="0"/>
              <a:t>Either	</a:t>
            </a:r>
          </a:p>
          <a:p>
            <a:pPr lvl="2"/>
            <a:r>
              <a:rPr lang="en-AU" dirty="0" smtClean="0"/>
              <a:t>git branch [name-of-new-branch]</a:t>
            </a:r>
          </a:p>
          <a:p>
            <a:pPr lvl="2"/>
            <a:r>
              <a:rPr lang="en-AU" dirty="0" smtClean="0"/>
              <a:t>git checkout </a:t>
            </a:r>
            <a:r>
              <a:rPr lang="en-AU" dirty="0"/>
              <a:t>[name-of-new-branch</a:t>
            </a:r>
            <a:r>
              <a:rPr lang="en-AU" dirty="0" smtClean="0"/>
              <a:t>]</a:t>
            </a:r>
          </a:p>
          <a:p>
            <a:pPr lvl="1"/>
            <a:r>
              <a:rPr lang="en-AU" dirty="0" smtClean="0"/>
              <a:t>Or</a:t>
            </a:r>
          </a:p>
          <a:p>
            <a:pPr lvl="2"/>
            <a:r>
              <a:rPr lang="en-AU" dirty="0"/>
              <a:t>git checkout –b [name-of-new-branch</a:t>
            </a:r>
            <a:r>
              <a:rPr lang="en-AU" dirty="0" smtClean="0"/>
              <a:t>]</a:t>
            </a:r>
          </a:p>
          <a:p>
            <a:r>
              <a:rPr lang="en-AU" dirty="0" smtClean="0"/>
              <a:t>Branch off an earlier commit</a:t>
            </a:r>
          </a:p>
          <a:p>
            <a:pPr lvl="1"/>
            <a:r>
              <a:rPr lang="en-AU" sz="2400" dirty="0"/>
              <a:t>git branch [name-of-new-branch]</a:t>
            </a:r>
            <a:r>
              <a:rPr lang="en-AU" sz="2400" dirty="0" smtClean="0"/>
              <a:t> </a:t>
            </a:r>
            <a:r>
              <a:rPr lang="en-AU" sz="2400" dirty="0"/>
              <a:t>&lt;sha1-of-commit</a:t>
            </a:r>
            <a:r>
              <a:rPr lang="en-AU" sz="2400" dirty="0" smtClean="0"/>
              <a:t>&gt;</a:t>
            </a:r>
          </a:p>
          <a:p>
            <a:pPr lvl="1"/>
            <a:r>
              <a:rPr lang="en-AU" sz="2400" dirty="0"/>
              <a:t>git branch [name-of-new-branch] </a:t>
            </a:r>
            <a:r>
              <a:rPr lang="en-AU" sz="2400" dirty="0" smtClean="0"/>
              <a:t>HEAD~4</a:t>
            </a:r>
          </a:p>
          <a:p>
            <a:pPr lvl="1"/>
            <a:endParaRPr lang="en-AU" dirty="0"/>
          </a:p>
        </p:txBody>
      </p:sp>
      <p:pic>
        <p:nvPicPr>
          <p:cNvPr id="4" name="Picture 3" descr="Git Tutorial: git bran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12" y="1628800"/>
            <a:ext cx="2242820" cy="194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8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David Rogers</a:t>
            </a:r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/>
              <a:t>.NET Developer</a:t>
            </a:r>
          </a:p>
          <a:p>
            <a:pPr marL="68580" indent="0">
              <a:buNone/>
              <a:tabLst>
                <a:tab pos="719138" algn="l"/>
                <a:tab pos="1165225" algn="l"/>
              </a:tabLst>
            </a:pPr>
            <a:endParaRPr lang="en-AU" dirty="0"/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/>
              <a:t>Web:	</a:t>
            </a:r>
            <a:r>
              <a:rPr lang="en-AU" dirty="0">
                <a:hlinkClick r:id="rId2"/>
              </a:rPr>
              <a:t>http://davidrogers.id.au</a:t>
            </a:r>
            <a:endParaRPr lang="en-AU" dirty="0"/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/>
              <a:t>Blog:	</a:t>
            </a:r>
            <a:r>
              <a:rPr lang="en-AU" dirty="0">
                <a:hlinkClick r:id="rId3"/>
              </a:rPr>
              <a:t>http://davidrogers.id.au/wp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8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Branch Facts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Branch is just a pointer to a commit, with a label.</a:t>
            </a:r>
          </a:p>
          <a:p>
            <a:r>
              <a:rPr lang="en-AU" dirty="0" smtClean="0"/>
              <a:t>Does not copy files from directory to </a:t>
            </a:r>
            <a:r>
              <a:rPr lang="en-AU" dirty="0"/>
              <a:t>directory </a:t>
            </a:r>
            <a:r>
              <a:rPr lang="en-AU" dirty="0" smtClean="0"/>
              <a:t>like Subversion to create a branch</a:t>
            </a:r>
          </a:p>
          <a:p>
            <a:r>
              <a:rPr lang="en-AU" dirty="0" smtClean="0"/>
              <a:t>So, a branch:</a:t>
            </a:r>
          </a:p>
          <a:p>
            <a:pPr lvl="1"/>
            <a:r>
              <a:rPr lang="en-AU" dirty="0" smtClean="0"/>
              <a:t>Represents the tip of a series of commits and is not a container for those commits.</a:t>
            </a:r>
          </a:p>
          <a:p>
            <a:pPr lvl="1"/>
            <a:r>
              <a:rPr lang="en-AU" dirty="0" smtClean="0"/>
              <a:t>History is implicit through commit relationships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7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Branching Strategy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You’ll inevitably find this post: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://nvie.com/posts/a-successful-git-branching-model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b="1" dirty="0" smtClean="0"/>
              <a:t>BUT not so fast</a:t>
            </a:r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sandofsky.com/blog/git-workflow.html</a:t>
            </a:r>
            <a:endParaRPr lang="en-AU" dirty="0" smtClean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www.mail-archive.com/dri-devel@lists.sourceforge.net/msg39091.html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>
                <a:hlinkClick r:id="rId5" action="ppaction://hlinksldjump"/>
              </a:rPr>
              <a:t>Compare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7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34" y="2752125"/>
            <a:ext cx="28384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0" y="1600200"/>
            <a:ext cx="34152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22675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3407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 smtClean="0">
                <a:hlinkClick r:id="rId4" action="ppaction://hlinksldjump"/>
              </a:rPr>
              <a:t>Back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8196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Merging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Putting a forked history back together again</a:t>
            </a:r>
          </a:p>
          <a:p>
            <a:endParaRPr lang="en-AU" dirty="0" smtClean="0"/>
          </a:p>
          <a:p>
            <a:r>
              <a:rPr lang="en-AU" dirty="0" smtClean="0"/>
              <a:t>Fast Forward Merge</a:t>
            </a:r>
          </a:p>
          <a:p>
            <a:pPr lvl="1"/>
            <a:r>
              <a:rPr lang="en-AU" dirty="0"/>
              <a:t>there is a linear path from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</a:t>
            </a:r>
            <a:r>
              <a:rPr lang="en-AU" dirty="0"/>
              <a:t>current branch tip to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</a:t>
            </a:r>
            <a:r>
              <a:rPr lang="en-AU" dirty="0"/>
              <a:t>target branch</a:t>
            </a:r>
          </a:p>
        </p:txBody>
      </p:sp>
      <p:pic>
        <p:nvPicPr>
          <p:cNvPr id="5" name="Picture 4" descr="Git Tutorial: Fast-forward mer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2242820" cy="335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Merging Cont</a:t>
            </a:r>
            <a:r>
              <a:rPr lang="en-AU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3-way Merge</a:t>
            </a:r>
          </a:p>
          <a:p>
            <a:pPr lvl="1"/>
            <a:r>
              <a:rPr lang="en-AU" dirty="0"/>
              <a:t>3-way merges use a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dedicated </a:t>
            </a:r>
            <a:r>
              <a:rPr lang="en-AU" dirty="0"/>
              <a:t>commit to tie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together </a:t>
            </a:r>
            <a:r>
              <a:rPr lang="en-AU" dirty="0"/>
              <a:t>the two </a:t>
            </a:r>
            <a:r>
              <a:rPr lang="en-AU" dirty="0" smtClean="0"/>
              <a:t>histories</a:t>
            </a:r>
          </a:p>
          <a:p>
            <a:pPr lvl="1"/>
            <a:r>
              <a:rPr lang="en-AU" dirty="0"/>
              <a:t>Git uses </a:t>
            </a:r>
            <a:r>
              <a:rPr lang="en-AU" b="1" i="1" dirty="0"/>
              <a:t>three</a:t>
            </a:r>
            <a:r>
              <a:rPr lang="en-AU" dirty="0"/>
              <a:t> commits to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generate </a:t>
            </a:r>
            <a:r>
              <a:rPr lang="en-AU" dirty="0"/>
              <a:t>the merge commit</a:t>
            </a:r>
            <a:r>
              <a:rPr lang="en-AU" dirty="0" smtClean="0"/>
              <a:t>:</a:t>
            </a:r>
          </a:p>
          <a:p>
            <a:pPr lvl="2"/>
            <a:r>
              <a:rPr lang="en-AU" dirty="0" smtClean="0"/>
              <a:t>the </a:t>
            </a:r>
            <a:r>
              <a:rPr lang="en-AU" b="1" dirty="0"/>
              <a:t>two</a:t>
            </a:r>
            <a:r>
              <a:rPr lang="en-AU" dirty="0"/>
              <a:t> branch </a:t>
            </a:r>
            <a:r>
              <a:rPr lang="en-AU" dirty="0" smtClean="0"/>
              <a:t>tips; </a:t>
            </a:r>
            <a:r>
              <a:rPr lang="en-AU" dirty="0"/>
              <a:t>and </a:t>
            </a:r>
            <a:endParaRPr lang="en-AU" dirty="0" smtClean="0"/>
          </a:p>
          <a:p>
            <a:pPr lvl="2"/>
            <a:r>
              <a:rPr lang="en-AU" dirty="0" smtClean="0"/>
              <a:t>their </a:t>
            </a:r>
            <a:r>
              <a:rPr lang="en-AU" b="1" dirty="0" smtClean="0"/>
              <a:t>common</a:t>
            </a:r>
            <a:r>
              <a:rPr lang="en-AU" dirty="0" smtClean="0"/>
              <a:t> ancestor.</a:t>
            </a:r>
            <a:endParaRPr lang="en-AU" dirty="0"/>
          </a:p>
        </p:txBody>
      </p:sp>
      <p:pic>
        <p:nvPicPr>
          <p:cNvPr id="4" name="Picture 3" descr="Git Tutorial: Three way mer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242820" cy="381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3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Resetting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Reset</a:t>
            </a:r>
          </a:p>
          <a:p>
            <a:pPr lvl="1"/>
            <a:r>
              <a:rPr lang="en-AU" dirty="0" smtClean="0"/>
              <a:t>git reset --soft HEAD</a:t>
            </a:r>
          </a:p>
          <a:p>
            <a:pPr lvl="1"/>
            <a:r>
              <a:rPr lang="en-AU" dirty="0"/>
              <a:t>git reset </a:t>
            </a:r>
            <a:r>
              <a:rPr lang="en-AU" dirty="0" smtClean="0"/>
              <a:t>--hard HEAD   </a:t>
            </a:r>
          </a:p>
          <a:p>
            <a:r>
              <a:rPr lang="en-AU" dirty="0"/>
              <a:t>use hard reset with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caution! </a:t>
            </a:r>
            <a:endParaRPr lang="en-AU" dirty="0"/>
          </a:p>
          <a:p>
            <a:r>
              <a:rPr lang="en-AU" dirty="0" smtClean="0">
                <a:hlinkClick r:id="rId2"/>
              </a:rPr>
              <a:t>Good explanation in this </a:t>
            </a:r>
            <a:br>
              <a:rPr lang="en-AU" dirty="0" smtClean="0">
                <a:hlinkClick r:id="rId2"/>
              </a:rPr>
            </a:br>
            <a:r>
              <a:rPr lang="en-AU" dirty="0" smtClean="0">
                <a:hlinkClick r:id="rId2"/>
              </a:rPr>
              <a:t>SO answer</a:t>
            </a:r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 descr="Git Tutorial: Resetting an Public Comm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32" y="1700808"/>
            <a:ext cx="2242820" cy="4218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7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AU" dirty="0"/>
              <a:t>undoes a committed snapshot. But, instead of removing the commit from the project history, it figures out how to undo the changes introduced by the commit and appends a new commit with the resulting content.</a:t>
            </a:r>
          </a:p>
          <a:p>
            <a:endParaRPr lang="en-AU" dirty="0"/>
          </a:p>
        </p:txBody>
      </p:sp>
      <p:pic>
        <p:nvPicPr>
          <p:cNvPr id="4" name="Picture 3" descr="Git Tutorial: git reve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90" y="4077072"/>
            <a:ext cx="2242820" cy="165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9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3896269" cy="1962424"/>
          </a:xfrm>
        </p:spPr>
      </p:pic>
      <p:sp>
        <p:nvSpPr>
          <p:cNvPr id="6" name="TextBox 5"/>
          <p:cNvSpPr txBox="1"/>
          <p:nvPr/>
        </p:nvSpPr>
        <p:spPr>
          <a:xfrm>
            <a:off x="395536" y="3856692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If </a:t>
            </a:r>
            <a:r>
              <a:rPr lang="en-AU" sz="3200" dirty="0" smtClean="0"/>
              <a:t>you see the above error after having clicked Sync, </a:t>
            </a:r>
            <a:r>
              <a:rPr lang="en-AU" sz="3200" dirty="0"/>
              <a:t>just do a push.</a:t>
            </a:r>
          </a:p>
        </p:txBody>
      </p:sp>
    </p:spTree>
    <p:extLst>
      <p:ext uri="{BB962C8B-B14F-4D97-AF65-F5344CB8AC3E}">
        <p14:creationId xmlns:p14="http://schemas.microsoft.com/office/powerpoint/2010/main" val="23813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git </a:t>
            </a:r>
            <a:r>
              <a:rPr lang="en-AU" dirty="0" err="1" smtClean="0"/>
              <a:t>init</a:t>
            </a:r>
            <a:endParaRPr lang="en-AU" dirty="0" smtClean="0"/>
          </a:p>
          <a:p>
            <a:r>
              <a:rPr lang="en-AU" dirty="0" smtClean="0"/>
              <a:t>git status</a:t>
            </a:r>
          </a:p>
          <a:p>
            <a:r>
              <a:rPr lang="en-AU" dirty="0" smtClean="0"/>
              <a:t>git add </a:t>
            </a:r>
            <a:r>
              <a:rPr lang="en-AU" dirty="0"/>
              <a:t>-</a:t>
            </a:r>
            <a:r>
              <a:rPr lang="en-AU" dirty="0" smtClean="0"/>
              <a:t>u </a:t>
            </a:r>
            <a:r>
              <a:rPr lang="en-AU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 files with changes to the Staging Area </a:t>
            </a:r>
            <a:endParaRPr lang="en-AU" sz="1500" dirty="0" smtClean="0"/>
          </a:p>
          <a:p>
            <a:r>
              <a:rPr lang="en-AU" dirty="0"/>
              <a:t>git add </a:t>
            </a:r>
            <a:r>
              <a:rPr lang="en-AU" dirty="0" smtClean="0"/>
              <a:t>-A </a:t>
            </a:r>
            <a:r>
              <a:rPr lang="en-AU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 files with </a:t>
            </a:r>
            <a:r>
              <a:rPr lang="en-AU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 plus new files to </a:t>
            </a:r>
            <a:r>
              <a:rPr lang="en-AU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Staging </a:t>
            </a:r>
            <a:r>
              <a:rPr lang="en-AU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endParaRPr lang="en-AU" dirty="0" smtClean="0"/>
          </a:p>
          <a:p>
            <a:r>
              <a:rPr lang="en-AU" dirty="0" smtClean="0"/>
              <a:t>git commit -m "with a message" </a:t>
            </a:r>
          </a:p>
          <a:p>
            <a:r>
              <a:rPr lang="en-AU" dirty="0" smtClean="0"/>
              <a:t>git log</a:t>
            </a:r>
          </a:p>
          <a:p>
            <a:r>
              <a:rPr lang="en-AU" dirty="0" smtClean="0"/>
              <a:t>git log --graph --</a:t>
            </a:r>
            <a:r>
              <a:rPr lang="en-AU" dirty="0" err="1" smtClean="0"/>
              <a:t>oneline</a:t>
            </a:r>
            <a:r>
              <a:rPr lang="en-AU" dirty="0" smtClean="0"/>
              <a:t> --decorate</a:t>
            </a:r>
          </a:p>
          <a:p>
            <a:r>
              <a:rPr lang="en-AU" dirty="0" smtClean="0"/>
              <a:t>git log </a:t>
            </a:r>
            <a:r>
              <a:rPr lang="en-AU" dirty="0"/>
              <a:t>--pretty=format:"%h %ad | %</a:t>
            </a:r>
            <a:r>
              <a:rPr lang="en-AU" dirty="0" err="1"/>
              <a:t>s%d</a:t>
            </a:r>
            <a:r>
              <a:rPr lang="en-AU" dirty="0"/>
              <a:t> [%an]" --graph --</a:t>
            </a:r>
            <a:r>
              <a:rPr lang="en-AU" dirty="0" smtClean="0"/>
              <a:t>date=short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89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Commands 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/>
              <a:t>git clone https://github.com/dojo/dojo.git</a:t>
            </a:r>
            <a:endParaRPr lang="en-AU" sz="2200" dirty="0" smtClean="0"/>
          </a:p>
          <a:p>
            <a:r>
              <a:rPr lang="en-AU" sz="2200" dirty="0"/>
              <a:t>git ls-tree --full-tree -r </a:t>
            </a:r>
            <a:r>
              <a:rPr lang="en-AU" sz="2200" dirty="0" smtClean="0"/>
              <a:t>HEAD | less </a:t>
            </a:r>
            <a:r>
              <a:rPr lang="en-A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 output to LESS</a:t>
            </a:r>
            <a:endParaRPr lang="en-AU" sz="1400" dirty="0" smtClean="0"/>
          </a:p>
          <a:p>
            <a:r>
              <a:rPr lang="en-AU" sz="2200" dirty="0" smtClean="0"/>
              <a:t>git blame [path to file]</a:t>
            </a:r>
          </a:p>
          <a:p>
            <a:r>
              <a:rPr lang="en-AU" sz="2400" dirty="0"/>
              <a:t>git </a:t>
            </a:r>
            <a:r>
              <a:rPr lang="en-AU" sz="2400" dirty="0" smtClean="0"/>
              <a:t>diff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 difference between HEAD and version of a file in the </a:t>
            </a:r>
            <a:r>
              <a:rPr lang="en-A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 </a:t>
            </a: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area.</a:t>
            </a:r>
            <a:endParaRPr lang="en-AU" sz="1400" dirty="0" smtClean="0"/>
          </a:p>
          <a:p>
            <a:r>
              <a:rPr lang="en-AU" sz="2400" dirty="0" smtClean="0"/>
              <a:t>git </a:t>
            </a:r>
            <a:r>
              <a:rPr lang="en-AU" sz="2400" dirty="0"/>
              <a:t>diff </a:t>
            </a:r>
            <a:r>
              <a:rPr lang="en-AU" sz="2400" dirty="0" smtClean="0"/>
              <a:t>--cached </a:t>
            </a:r>
            <a:r>
              <a:rPr lang="en-A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 difference between HEAD and version of a file in the staging area.</a:t>
            </a:r>
          </a:p>
          <a:p>
            <a:r>
              <a:rPr lang="en-AU" sz="2400" dirty="0"/>
              <a:t>git reset </a:t>
            </a:r>
            <a:r>
              <a:rPr lang="en-AU" sz="2400" dirty="0" smtClean="0"/>
              <a:t>--soft HEAD~1</a:t>
            </a:r>
          </a:p>
          <a:p>
            <a:r>
              <a:rPr lang="en-AU" sz="2400" dirty="0"/>
              <a:t>git reset </a:t>
            </a:r>
            <a:r>
              <a:rPr lang="en-AU" sz="2400" dirty="0" smtClean="0"/>
              <a:t>--hard HEAD~1</a:t>
            </a:r>
          </a:p>
          <a:p>
            <a:r>
              <a:rPr lang="en-AU" sz="2400" dirty="0"/>
              <a:t>git checkout </a:t>
            </a:r>
            <a:r>
              <a:rPr lang="en-AU" sz="2400" dirty="0" smtClean="0"/>
              <a:t>-f  </a:t>
            </a:r>
            <a:r>
              <a:rPr lang="en-A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(but note </a:t>
            </a: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A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stackoverflow.com/a/6202572/540156)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317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Created by Linus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120106"/>
            <a:ext cx="3486150" cy="3486150"/>
          </a:xfrm>
          <a:ln w="28575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5" name="AutoShape 4" descr="Image result for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96752"/>
            <a:ext cx="1332147" cy="15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Links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AU" dirty="0" smtClean="0">
                <a:hlinkClick r:id="rId2"/>
              </a:rPr>
              <a:t>https://www.atlassian.com/git/tutorials/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git-scm.com/book/en/v2</a:t>
            </a:r>
            <a:r>
              <a:rPr lang="en-AU" dirty="0" smtClean="0"/>
              <a:t> (Free eBook)</a:t>
            </a:r>
          </a:p>
          <a:p>
            <a:r>
              <a:rPr lang="en-AU" u="sng" dirty="0">
                <a:hlinkClick r:id="rId4"/>
              </a:rPr>
              <a:t>http://rogerdudler.github.io/git-guide/files/git_cheat_sheet.pdf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59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 and Setup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Installation, see Chapter </a:t>
            </a:r>
            <a:r>
              <a:rPr lang="en-AU" dirty="0" smtClean="0"/>
              <a:t>1.5 </a:t>
            </a:r>
            <a:r>
              <a:rPr lang="en-AU" dirty="0"/>
              <a:t>of Pro Git -  </a:t>
            </a:r>
            <a:r>
              <a:rPr lang="en-AU" dirty="0" smtClean="0">
                <a:hlinkClick r:id="rId2"/>
              </a:rPr>
              <a:t>Getting Started - Installing Git</a:t>
            </a:r>
            <a:endParaRPr lang="en-AU" dirty="0" smtClean="0"/>
          </a:p>
          <a:p>
            <a:r>
              <a:rPr lang="en-AU" dirty="0" smtClean="0"/>
              <a:t>For First-Time Setup Tasks </a:t>
            </a:r>
            <a:br>
              <a:rPr lang="en-AU" dirty="0" smtClean="0"/>
            </a:br>
            <a:r>
              <a:rPr lang="en-AU" dirty="0" smtClean="0"/>
              <a:t>e.g. specifying your name and email </a:t>
            </a:r>
            <a:br>
              <a:rPr lang="en-AU" dirty="0" smtClean="0"/>
            </a:br>
            <a:r>
              <a:rPr lang="en-AU" dirty="0" smtClean="0"/>
              <a:t>see Chapter 1.6 of Pro Git - </a:t>
            </a:r>
            <a:r>
              <a:rPr lang="en-AU" dirty="0" smtClean="0">
                <a:hlinkClick r:id="rId3"/>
              </a:rPr>
              <a:t>Getting Started - First-Time Git Setup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3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– Create from VS Online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624" y="1600200"/>
            <a:ext cx="47867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Distributed vs Centralised </a:t>
            </a:r>
            <a:endParaRPr lang="en-AU" dirty="0"/>
          </a:p>
        </p:txBody>
      </p:sp>
      <p:pic>
        <p:nvPicPr>
          <p:cNvPr id="4" name="Picture 2" descr="http://progit.org/figures/ch1/18333fig0102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95749"/>
            <a:ext cx="3047748" cy="23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rogit.org/figures/ch1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57475"/>
            <a:ext cx="3047748" cy="34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572000" y="1556792"/>
            <a:ext cx="0" cy="4464496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Centralised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32701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Heirarchies</a:t>
            </a:r>
            <a:r>
              <a:rPr lang="en-AU" dirty="0" smtClean="0"/>
              <a:t> Possible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8" name="Picture 4" descr="http://training-course-material.com/images/4/44/Git-dic-lie-w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7815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Version Control Storage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2" descr="http://progit.org/figures/ch1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3004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Storage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http://progit.org/figures/ch1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8945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13976</TotalTime>
  <Words>598</Words>
  <Application>Microsoft Office PowerPoint</Application>
  <PresentationFormat>On-screen Show (4:3)</PresentationFormat>
  <Paragraphs>143</Paragraphs>
  <Slides>30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Git </vt:lpstr>
      <vt:lpstr>Presenter</vt:lpstr>
      <vt:lpstr>Created by Linus</vt:lpstr>
      <vt:lpstr>Installation and Setup</vt:lpstr>
      <vt:lpstr>Demo – Create from VS Online</vt:lpstr>
      <vt:lpstr>Distributed vs Centralised </vt:lpstr>
      <vt:lpstr>Heirarchies Possible</vt:lpstr>
      <vt:lpstr>Common Version Control Storage</vt:lpstr>
      <vt:lpstr>GIT Storage</vt:lpstr>
      <vt:lpstr>Sync - Pull - Fetch</vt:lpstr>
      <vt:lpstr>.gitignore</vt:lpstr>
      <vt:lpstr>Command Line v.s GUI</vt:lpstr>
      <vt:lpstr>PowerPoint Presentation</vt:lpstr>
      <vt:lpstr>Local Operations</vt:lpstr>
      <vt:lpstr>Commit Workflow</vt:lpstr>
      <vt:lpstr>Commit Details in GitGUI</vt:lpstr>
      <vt:lpstr>Configuration</vt:lpstr>
      <vt:lpstr>Aliases</vt:lpstr>
      <vt:lpstr>Branching</vt:lpstr>
      <vt:lpstr>Branch Facts</vt:lpstr>
      <vt:lpstr>Branching Strategy</vt:lpstr>
      <vt:lpstr>Comparison</vt:lpstr>
      <vt:lpstr>Merging</vt:lpstr>
      <vt:lpstr>Merging Cont.</vt:lpstr>
      <vt:lpstr>Resetting</vt:lpstr>
      <vt:lpstr>Reverting</vt:lpstr>
      <vt:lpstr>Tip</vt:lpstr>
      <vt:lpstr>Commands</vt:lpstr>
      <vt:lpstr>Commands Continued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76</cp:revision>
  <dcterms:created xsi:type="dcterms:W3CDTF">2015-04-11T02:03:05Z</dcterms:created>
  <dcterms:modified xsi:type="dcterms:W3CDTF">2015-05-13T06:29:33Z</dcterms:modified>
</cp:coreProperties>
</file>