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74" r:id="rId3"/>
    <p:sldId id="260" r:id="rId4"/>
    <p:sldId id="272" r:id="rId5"/>
    <p:sldId id="273" r:id="rId6"/>
    <p:sldId id="269" r:id="rId7"/>
    <p:sldId id="271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67" r:id="rId18"/>
    <p:sldId id="278" r:id="rId19"/>
    <p:sldId id="257" r:id="rId20"/>
    <p:sldId id="270" r:id="rId21"/>
    <p:sldId id="275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71" autoAdjust="0"/>
  </p:normalViewPr>
  <p:slideViewPr>
    <p:cSldViewPr>
      <p:cViewPr>
        <p:scale>
          <a:sx n="125" d="100"/>
          <a:sy n="125" d="100"/>
        </p:scale>
        <p:origin x="-1140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6F11D-953F-457C-9FC8-0A3FD326F130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88FF-DC47-44AA-BBA3-58F105ED92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88FF-DC47-44AA-BBA3-58F105ED922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64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88FF-DC47-44AA-BBA3-58F105ED922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86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88FF-DC47-44AA-BBA3-58F105ED922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81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88FF-DC47-44AA-BBA3-58F105ED922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26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88FF-DC47-44AA-BBA3-58F105ED922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29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  <a:solidFill>
            <a:schemeClr val="bg2">
              <a:lumMod val="50000"/>
              <a:lumOff val="50000"/>
              <a:alpha val="35000"/>
            </a:schemeClr>
          </a:solidFill>
        </p:spPr>
        <p:txBody>
          <a:bodyPr lIns="180000" rIns="180000">
            <a:normAutofit/>
          </a:bodyPr>
          <a:lstStyle>
            <a:lvl1pPr marL="0" indent="0" algn="l">
              <a:buNone/>
              <a:defRPr sz="20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lIns="180000" rIns="180000"/>
          <a:lstStyle>
            <a:lvl1pPr>
              <a:buClr>
                <a:schemeClr val="accent1">
                  <a:lumMod val="20000"/>
                  <a:lumOff val="80000"/>
                </a:schemeClr>
              </a:buClr>
              <a:defRPr baseline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defRPr>
            </a:lvl1pPr>
            <a:lvl2pPr>
              <a:buClr>
                <a:schemeClr val="accent1">
                  <a:lumMod val="20000"/>
                  <a:lumOff val="80000"/>
                </a:schemeClr>
              </a:buClr>
              <a:defRPr baseline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defRPr>
            </a:lvl2pPr>
            <a:lvl3pPr>
              <a:buClr>
                <a:schemeClr val="accent1">
                  <a:lumMod val="20000"/>
                  <a:lumOff val="80000"/>
                </a:schemeClr>
              </a:buClr>
              <a:defRPr baseline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defRPr>
            </a:lvl3pPr>
            <a:lvl4pPr>
              <a:buClr>
                <a:schemeClr val="accent1">
                  <a:lumMod val="20000"/>
                  <a:lumOff val="80000"/>
                </a:schemeClr>
              </a:buClr>
              <a:defRPr baseline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defRPr>
            </a:lvl4pPr>
            <a:lvl5pPr>
              <a:buClr>
                <a:schemeClr val="accent1">
                  <a:lumMod val="20000"/>
                  <a:lumOff val="80000"/>
                </a:schemeClr>
              </a:buClr>
              <a:defRPr baseline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879DEF-7C6D-458F-9C85-09F9918868B9}" type="datetimeFigureOut">
              <a:rPr lang="en-AU" smtClean="0"/>
              <a:t>10/12/2014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80A27D5-A3AA-476F-AB7F-0DC793C9B6D1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639458/Claims-Based-Authentication-and-Authorization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rockallen.com/2012/06/04/membership-is-not-the-same-as-forms-authentication/" TargetMode="External"/><Relationship Id="rId7" Type="http://schemas.openxmlformats.org/officeDocument/2006/relationships/hyperlink" Target="http://brockallen.com/2013/02/10/beware-setting-properties-or-registering-events-on-the-sam-and-fam/" TargetMode="External"/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ckallen.com/2012/07/08/mvc-4-antiforgerytoken-and-claims/" TargetMode="External"/><Relationship Id="rId5" Type="http://schemas.openxmlformats.org/officeDocument/2006/relationships/hyperlink" Target="http://brockallen.com/2014/02/11/introducing-identityreboot/" TargetMode="External"/><Relationship Id="rId4" Type="http://schemas.openxmlformats.org/officeDocument/2006/relationships/hyperlink" Target="http://brockallen.com/2014/02/09/how-membershipreboot-stores-passwords-properl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rogers.id.a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vidrogers.id.au/w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639458/Claims-Based-Authentication-and-Authorization" TargetMode="External"/><Relationship Id="rId2" Type="http://schemas.openxmlformats.org/officeDocument/2006/relationships/hyperlink" Target="http://stackoverflow.com/a/14050719/5401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vidrogersdev@bitbucket.org/davidrogersdev/adnugdemo1.gi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gb/magazine/dn745860.aspx" TargetMode="External"/><Relationship Id="rId2" Type="http://schemas.openxmlformats.org/officeDocument/2006/relationships/hyperlink" Target="http://msdn.microsoft.com/en-gb/magazine/dn605872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ress.com/files/extra/ASP_NET_Identity_Chapters.pdf" TargetMode="External"/><Relationship Id="rId4" Type="http://schemas.openxmlformats.org/officeDocument/2006/relationships/hyperlink" Target="http://msdn.microsoft.com/en-us/magazine/dn818488.aspx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au/library/ff423674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nktecture/Thinktecture.IdentityMod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ockallen.com/2013/10/20/the-good-the-bad-and-the-ugly-of-asp-net-identit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ockallen.com/2012/09/02/think-twice-about-using-membershipprovider-and-simplemembership/" TargetMode="External"/><Relationship Id="rId4" Type="http://schemas.openxmlformats.org/officeDocument/2006/relationships/hyperlink" Target="http://brockallen.com/2014/02/11/introducing-identityreboo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au/library/ff423674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ave@dav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4744"/>
            <a:ext cx="3886200" cy="2075656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Claims Authentication with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MembershipReboot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 Claims-aware Library for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3016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Claims in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349080"/>
          </a:xfrm>
        </p:spPr>
        <p:txBody>
          <a:bodyPr>
            <a:noAutofit/>
          </a:bodyPr>
          <a:lstStyle/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 </a:t>
            </a:r>
            <a:r>
              <a:rPr lang="en-AU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AU" sz="1200" dirty="0"/>
              <a:t> claims = new </a:t>
            </a:r>
            <a:r>
              <a:rPr lang="en-A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en-AU" sz="1200" dirty="0"/>
              <a:t>&lt;</a:t>
            </a:r>
            <a:r>
              <a:rPr lang="en-A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Claim</a:t>
            </a:r>
            <a:r>
              <a:rPr lang="en-AU" sz="1200" dirty="0"/>
              <a:t>&gt;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            {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               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Claim</a:t>
            </a:r>
            <a:r>
              <a:rPr lang="en-AU" sz="1200" dirty="0"/>
              <a:t>(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.Name</a:t>
            </a:r>
            <a:r>
              <a:rPr lang="en-AU" sz="1200" dirty="0"/>
              <a:t>, "Dave"),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               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A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Claim</a:t>
            </a:r>
            <a:r>
              <a:rPr lang="en-AU" sz="1200" dirty="0"/>
              <a:t>(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.NameIdentifier</a:t>
            </a:r>
            <a:r>
              <a:rPr lang="en-AU" sz="1200" dirty="0"/>
              <a:t>, 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.Name</a:t>
            </a:r>
            <a:r>
              <a:rPr lang="en-AU" sz="1200" dirty="0"/>
              <a:t>),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                new </a:t>
            </a:r>
            <a:r>
              <a:rPr lang="en-A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Claim</a:t>
            </a:r>
            <a:r>
              <a:rPr lang="en-AU" sz="1200" dirty="0"/>
              <a:t>(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.Email</a:t>
            </a:r>
            <a:r>
              <a:rPr lang="en-AU" sz="1200" dirty="0"/>
              <a:t>, "dave@dave.com"),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               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Claim</a:t>
            </a:r>
            <a:r>
              <a:rPr lang="en-AU" sz="1200" dirty="0"/>
              <a:t>(</a:t>
            </a:r>
            <a:r>
              <a:rPr lang="en-AU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"http://dave.org/identity/claims/</a:t>
            </a:r>
            <a:r>
              <a:rPr lang="en-AU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firstpet</a:t>
            </a:r>
            <a:r>
              <a:rPr lang="en-AU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AU" sz="1200" dirty="0"/>
              <a:t>, </a:t>
            </a:r>
            <a:r>
              <a:rPr lang="en-AU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"Nina"</a:t>
            </a:r>
            <a:r>
              <a:rPr lang="en-AU" sz="1200" dirty="0"/>
              <a:t>),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               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Claim</a:t>
            </a:r>
            <a:r>
              <a:rPr lang="en-AU" sz="1200" dirty="0"/>
              <a:t>(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.HomePhone</a:t>
            </a:r>
            <a:r>
              <a:rPr lang="en-AU" sz="1200" dirty="0"/>
              <a:t>, "0414 444 444</a:t>
            </a:r>
            <a:r>
              <a:rPr lang="en-AU" sz="1200" dirty="0" smtClean="0"/>
              <a:t>")</a:t>
            </a:r>
            <a:endParaRPr lang="en-AU" sz="1200" dirty="0"/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            };</a:t>
            </a:r>
          </a:p>
          <a:p>
            <a:pPr marL="68580" indent="0">
              <a:spcBef>
                <a:spcPts val="0"/>
              </a:spcBef>
              <a:buNone/>
            </a:pPr>
            <a:endParaRPr lang="en-AU" sz="1200" dirty="0"/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AU" sz="1200" dirty="0"/>
              <a:t> </a:t>
            </a:r>
            <a:r>
              <a:rPr lang="en-AU" sz="1200" dirty="0" err="1"/>
              <a:t>claimsPrincipal</a:t>
            </a:r>
            <a:r>
              <a:rPr lang="en-AU" sz="1200" dirty="0"/>
              <a:t> = 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new 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ClaimsPrincipal</a:t>
            </a:r>
            <a:r>
              <a:rPr lang="en-AU" sz="1200" dirty="0"/>
              <a:t>(</a:t>
            </a:r>
            <a:r>
              <a:rPr lang="en-AU" sz="1200" dirty="0" err="1"/>
              <a:t>claimsIdentity</a:t>
            </a:r>
            <a:r>
              <a:rPr lang="en-AU" sz="1200" dirty="0"/>
              <a:t>); 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Thread</a:t>
            </a:r>
            <a:r>
              <a:rPr lang="en-AU" sz="1200" dirty="0" err="1"/>
              <a:t>.CurrentPrincipal</a:t>
            </a:r>
            <a:r>
              <a:rPr lang="en-AU" sz="1200" dirty="0"/>
              <a:t> = </a:t>
            </a:r>
            <a:r>
              <a:rPr lang="en-AU" sz="1200" dirty="0" err="1"/>
              <a:t>claimsPrincipal</a:t>
            </a:r>
            <a:r>
              <a:rPr lang="en-AU" sz="1200" dirty="0"/>
              <a:t>; </a:t>
            </a:r>
            <a:endParaRPr lang="en-AU" sz="1200" dirty="0" smtClean="0"/>
          </a:p>
          <a:p>
            <a:pPr marL="68580" indent="0">
              <a:spcBef>
                <a:spcPts val="0"/>
              </a:spcBef>
              <a:buNone/>
            </a:pPr>
            <a:endParaRPr lang="en-AU" sz="1200" dirty="0" smtClean="0"/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</a:t>
            </a:r>
            <a:r>
              <a:rPr lang="en-AU" sz="1200" dirty="0" err="1"/>
              <a:t>.WriteLine</a:t>
            </a:r>
            <a:r>
              <a:rPr lang="en-AU" sz="1200" dirty="0"/>
              <a:t>(</a:t>
            </a:r>
            <a:r>
              <a:rPr lang="en-AU" sz="1200" dirty="0" err="1"/>
              <a:t>claimsPrincipal.HasClaim</a:t>
            </a:r>
            <a:r>
              <a:rPr lang="en-AU" sz="1200" dirty="0"/>
              <a:t>(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.Email</a:t>
            </a:r>
            <a:r>
              <a:rPr lang="en-AU" sz="1200" dirty="0"/>
              <a:t>, </a:t>
            </a:r>
            <a:r>
              <a:rPr lang="en-AU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"dave@dave.com"</a:t>
            </a:r>
            <a:r>
              <a:rPr lang="en-AU" sz="1200" dirty="0"/>
              <a:t>)); </a:t>
            </a:r>
          </a:p>
          <a:p>
            <a:pPr marL="68580" indent="0">
              <a:spcBef>
                <a:spcPts val="0"/>
              </a:spcBef>
              <a:buNone/>
            </a:pPr>
            <a:endParaRPr lang="en-AU" sz="1200" dirty="0"/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</a:t>
            </a:r>
            <a:r>
              <a:rPr lang="en-AU" sz="1200" dirty="0" err="1"/>
              <a:t>.WriteLine</a:t>
            </a:r>
            <a:r>
              <a:rPr lang="en-AU" sz="1200" dirty="0"/>
              <a:t>(</a:t>
            </a:r>
            <a:r>
              <a:rPr lang="en-AU" sz="1200" dirty="0" err="1"/>
              <a:t>claimsIdentity.IsAuthenticated</a:t>
            </a:r>
            <a:r>
              <a:rPr lang="en-AU" sz="1200" dirty="0"/>
              <a:t>);</a:t>
            </a:r>
          </a:p>
          <a:p>
            <a:pPr marL="68580" indent="0">
              <a:spcBef>
                <a:spcPts val="0"/>
              </a:spcBef>
              <a:buNone/>
            </a:pPr>
            <a:endParaRPr lang="en-AU" sz="1200" dirty="0"/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</a:t>
            </a:r>
            <a:r>
              <a:rPr lang="en-AU" sz="1200" dirty="0" err="1" smtClean="0"/>
              <a:t>.WriteLine</a:t>
            </a:r>
            <a:r>
              <a:rPr lang="en-AU" sz="1200" dirty="0" smtClean="0"/>
              <a:t>(</a:t>
            </a:r>
            <a:r>
              <a:rPr lang="en-AU" sz="1200" dirty="0" err="1" smtClean="0"/>
              <a:t>claimsPrincipal.HasClaim</a:t>
            </a:r>
            <a:r>
              <a:rPr lang="en-AU" sz="1200" dirty="0" smtClean="0"/>
              <a:t>(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	</a:t>
            </a:r>
            <a:r>
              <a:rPr lang="en-AU" sz="1200" dirty="0" smtClean="0"/>
              <a:t>(</a:t>
            </a:r>
            <a:r>
              <a:rPr lang="en-AU" sz="1200" dirty="0"/>
              <a:t>claim) =&gt; </a:t>
            </a:r>
            <a:r>
              <a:rPr lang="en-AU" sz="1200" dirty="0" err="1"/>
              <a:t>claim.Type</a:t>
            </a:r>
            <a:r>
              <a:rPr lang="en-AU" sz="1200" dirty="0"/>
              <a:t> == 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.HomePhone</a:t>
            </a:r>
            <a:r>
              <a:rPr lang="en-AU" sz="1200" dirty="0" smtClean="0"/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 smtClean="0"/>
              <a:t>); 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</a:t>
            </a:r>
            <a:r>
              <a:rPr lang="en-AU" sz="1200" dirty="0" err="1" smtClean="0"/>
              <a:t>.WriteLine</a:t>
            </a:r>
            <a:r>
              <a:rPr lang="en-AU" sz="1200" dirty="0" smtClean="0"/>
              <a:t>(</a:t>
            </a:r>
            <a:r>
              <a:rPr lang="en-AU" sz="1200" dirty="0" err="1" smtClean="0"/>
              <a:t>claimsPrincipal.HasClaim</a:t>
            </a:r>
            <a:r>
              <a:rPr lang="en-AU" sz="1200" dirty="0" smtClean="0"/>
              <a:t>(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/>
              <a:t>	</a:t>
            </a:r>
            <a:r>
              <a:rPr lang="en-AU" sz="1200" dirty="0" smtClean="0"/>
              <a:t>(claim</a:t>
            </a:r>
            <a:r>
              <a:rPr lang="en-AU" sz="1200" dirty="0"/>
              <a:t>) =&gt; </a:t>
            </a:r>
            <a:r>
              <a:rPr lang="en-AU" sz="1200" dirty="0" err="1"/>
              <a:t>claim.Type</a:t>
            </a:r>
            <a:r>
              <a:rPr lang="en-AU" sz="1200" dirty="0"/>
              <a:t> == </a:t>
            </a:r>
            <a:r>
              <a:rPr lang="en-AU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ClaimTypes</a:t>
            </a:r>
            <a:r>
              <a:rPr lang="en-AU" sz="1200" dirty="0" err="1"/>
              <a:t>.HomePhone</a:t>
            </a:r>
            <a:r>
              <a:rPr lang="en-AU" sz="1200" dirty="0"/>
              <a:t> &amp;&amp; </a:t>
            </a:r>
            <a:r>
              <a:rPr lang="en-AU" sz="1200" dirty="0" err="1"/>
              <a:t>claim.Issuer</a:t>
            </a:r>
            <a:r>
              <a:rPr lang="en-AU" sz="1200" dirty="0"/>
              <a:t> == </a:t>
            </a:r>
            <a:r>
              <a:rPr lang="en-AU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"LOCAL AUTHORITY"</a:t>
            </a:r>
            <a:r>
              <a:rPr lang="en-AU" sz="1200" dirty="0"/>
              <a:t> &amp;&amp; </a:t>
            </a:r>
            <a:r>
              <a:rPr lang="en-AU" sz="1200" dirty="0" err="1"/>
              <a:t>claim.Value</a:t>
            </a:r>
            <a:r>
              <a:rPr lang="en-AU" sz="1200" dirty="0"/>
              <a:t> == </a:t>
            </a:r>
            <a:r>
              <a:rPr lang="en-AU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"0414 444 444"</a:t>
            </a:r>
            <a:r>
              <a:rPr lang="en-AU" sz="1200" dirty="0"/>
              <a:t>)     </a:t>
            </a:r>
            <a:endParaRPr lang="en-AU" sz="1200" dirty="0" smtClean="0"/>
          </a:p>
          <a:p>
            <a:pPr marL="68580" indent="0">
              <a:spcBef>
                <a:spcPts val="0"/>
              </a:spcBef>
              <a:buNone/>
            </a:pPr>
            <a:r>
              <a:rPr lang="en-AU" sz="1200" dirty="0" smtClean="0"/>
              <a:t>);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1307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AU" dirty="0" smtClean="0"/>
              <a:t>Backwards Compatible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Up til .NET 4.5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.NET 4.5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1772816"/>
            <a:ext cx="2243731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IIdentity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480396" y="3140968"/>
            <a:ext cx="2243731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IIdentity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88109" y="2555612"/>
            <a:ext cx="2243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GenericIdentity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480397" y="2555612"/>
            <a:ext cx="2243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FormsIdentity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2555612"/>
            <a:ext cx="2243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WindowsIdentity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859868"/>
            <a:ext cx="2243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GenericIdentity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4859868"/>
            <a:ext cx="2243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FormsIdentity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095651" y="4859868"/>
            <a:ext cx="2243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WindowsIdentity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480395" y="4005064"/>
            <a:ext cx="2243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ClaimsIdentity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602260" y="2142148"/>
            <a:ext cx="0" cy="350748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19074" y="4446404"/>
            <a:ext cx="0" cy="350748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13745" y="3583451"/>
            <a:ext cx="0" cy="350748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9974" y="2142148"/>
            <a:ext cx="1409898" cy="327774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98946" y="4374396"/>
            <a:ext cx="1409898" cy="427990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96136" y="2142148"/>
            <a:ext cx="1429349" cy="316287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796136" y="4374396"/>
            <a:ext cx="1539360" cy="422757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MembershipReboot</a:t>
            </a:r>
            <a:r>
              <a:rPr lang="en-AU" dirty="0" smtClean="0"/>
              <a:t> – </a:t>
            </a:r>
            <a:r>
              <a:rPr lang="en-AU" dirty="0" err="1" smtClean="0"/>
              <a:t>Config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Select </a:t>
            </a:r>
            <a:r>
              <a:rPr lang="en-AU" dirty="0" smtClean="0">
                <a:hlinkClick r:id="rId2" action="ppaction://hlinksldjump"/>
              </a:rPr>
              <a:t>no authentication</a:t>
            </a:r>
            <a:r>
              <a:rPr lang="en-AU" dirty="0" smtClean="0"/>
              <a:t> option</a:t>
            </a:r>
          </a:p>
          <a:p>
            <a:r>
              <a:rPr lang="en-AU" dirty="0" err="1" smtClean="0"/>
              <a:t>Web.config</a:t>
            </a:r>
            <a:r>
              <a:rPr lang="en-AU" dirty="0" smtClean="0"/>
              <a:t> </a:t>
            </a:r>
          </a:p>
          <a:p>
            <a:pPr lvl="2"/>
            <a:r>
              <a:rPr lang="en-AU" dirty="0" smtClean="0"/>
              <a:t>add </a:t>
            </a:r>
            <a:r>
              <a:rPr lang="en-AU" dirty="0" err="1" smtClean="0"/>
              <a:t>configSections</a:t>
            </a:r>
            <a:endParaRPr lang="en-AU" dirty="0" smtClean="0"/>
          </a:p>
          <a:p>
            <a:pPr lvl="2"/>
            <a:r>
              <a:rPr lang="en-AU" dirty="0" err="1" smtClean="0"/>
              <a:t>ConnectionString</a:t>
            </a:r>
            <a:r>
              <a:rPr lang="en-AU" dirty="0" smtClean="0"/>
              <a:t> (configure EF as to your liking)</a:t>
            </a:r>
          </a:p>
          <a:p>
            <a:pPr lvl="2"/>
            <a:r>
              <a:rPr lang="en-AU" dirty="0" smtClean="0"/>
              <a:t>Forms authentication</a:t>
            </a:r>
          </a:p>
          <a:p>
            <a:pPr lvl="2"/>
            <a:r>
              <a:rPr lang="en-AU" dirty="0" err="1"/>
              <a:t>SessionAuthenticationModule</a:t>
            </a:r>
            <a:r>
              <a:rPr lang="en-AU" dirty="0"/>
              <a:t> </a:t>
            </a:r>
            <a:endParaRPr lang="en-AU" dirty="0" smtClean="0"/>
          </a:p>
          <a:p>
            <a:pPr lvl="2"/>
            <a:r>
              <a:rPr lang="en-AU" dirty="0" err="1" smtClean="0"/>
              <a:t>federationConfiguration</a:t>
            </a:r>
            <a:endParaRPr lang="en-AU" dirty="0" smtClean="0"/>
          </a:p>
          <a:p>
            <a:r>
              <a:rPr lang="en-AU" dirty="0" err="1"/>
              <a:t>MembershipRebootConfig</a:t>
            </a:r>
            <a:r>
              <a:rPr lang="en-AU" dirty="0"/>
              <a:t> </a:t>
            </a:r>
            <a:r>
              <a:rPr lang="en-AU" dirty="0" smtClean="0"/>
              <a:t>file in </a:t>
            </a:r>
            <a:r>
              <a:rPr lang="en-AU" dirty="0" err="1" smtClean="0"/>
              <a:t>App_Start</a:t>
            </a:r>
            <a:endParaRPr lang="en-AU" dirty="0" smtClean="0"/>
          </a:p>
          <a:p>
            <a:r>
              <a:rPr lang="en-AU" dirty="0" smtClean="0"/>
              <a:t>Your IOC of choice – </a:t>
            </a:r>
            <a:r>
              <a:rPr lang="en-AU" dirty="0" err="1" smtClean="0"/>
              <a:t>Ninject</a:t>
            </a:r>
            <a:r>
              <a:rPr lang="en-AU" dirty="0" smtClean="0"/>
              <a:t> in Demo project</a:t>
            </a:r>
          </a:p>
          <a:p>
            <a:r>
              <a:rPr lang="en-AU" dirty="0" smtClean="0"/>
              <a:t>Refer to </a:t>
            </a:r>
            <a:r>
              <a:rPr lang="en-AU" dirty="0" smtClean="0">
                <a:hlinkClick r:id="rId3"/>
              </a:rPr>
              <a:t>this article</a:t>
            </a:r>
            <a:r>
              <a:rPr lang="en-AU" dirty="0" smtClean="0"/>
              <a:t> for a step-by-step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0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Select No Authentication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42887"/>
            <a:ext cx="6858958" cy="3048426"/>
          </a:xfrm>
        </p:spPr>
      </p:pic>
      <p:sp>
        <p:nvSpPr>
          <p:cNvPr id="5" name="TextBox 4"/>
          <p:cNvSpPr txBox="1"/>
          <p:nvPr/>
        </p:nvSpPr>
        <p:spPr>
          <a:xfrm>
            <a:off x="6444208" y="51571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hlinkClick r:id="rId3" action="ppaction://hlinksldjump"/>
              </a:rPr>
              <a:t>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0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Unique Claim Identifier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sz="2400" dirty="0"/>
              <a:t>In </a:t>
            </a:r>
            <a:r>
              <a:rPr lang="en-AU" sz="2400" dirty="0" err="1"/>
              <a:t>Global.asax.cs</a:t>
            </a:r>
            <a:r>
              <a:rPr lang="en-AU" sz="2400" dirty="0"/>
              <a:t> in </a:t>
            </a:r>
            <a:r>
              <a:rPr lang="en-AU" sz="2400" dirty="0" err="1" smtClean="0"/>
              <a:t>Application_Start</a:t>
            </a:r>
            <a:r>
              <a:rPr lang="en-AU" sz="2400" dirty="0" smtClean="0"/>
              <a:t>:</a:t>
            </a:r>
            <a:r>
              <a:rPr lang="en-AU" sz="1600" dirty="0" smtClean="0"/>
              <a:t> </a:t>
            </a:r>
          </a:p>
          <a:p>
            <a:pPr marL="68580" indent="0">
              <a:buNone/>
            </a:pPr>
            <a:endParaRPr lang="en-AU" sz="1600" dirty="0" smtClean="0">
              <a:solidFill>
                <a:schemeClr val="accent1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AU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AntiForgeryConfig</a:t>
            </a:r>
            <a:r>
              <a:rPr lang="en-AU" sz="1600" dirty="0" err="1" smtClean="0"/>
              <a:t>.UniqueClaimTypeIdentifier</a:t>
            </a:r>
            <a:r>
              <a:rPr lang="en-AU" sz="1600" dirty="0"/>
              <a:t> = </a:t>
            </a:r>
            <a:r>
              <a:rPr lang="en-AU" sz="1600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ClaimTypes</a:t>
            </a:r>
            <a:r>
              <a:rPr lang="en-AU" sz="1600" dirty="0" err="1"/>
              <a:t>.Email</a:t>
            </a:r>
            <a:r>
              <a:rPr lang="en-AU" sz="1600" dirty="0" smtClean="0"/>
              <a:t>;</a:t>
            </a:r>
          </a:p>
          <a:p>
            <a:pPr marL="68580" indent="0">
              <a:buNone/>
            </a:pPr>
            <a:endParaRPr lang="en-AU" sz="1600" dirty="0"/>
          </a:p>
          <a:p>
            <a:r>
              <a:rPr lang="en-AU" sz="2400" dirty="0"/>
              <a:t>OR, you </a:t>
            </a:r>
            <a:r>
              <a:rPr lang="en-AU" sz="2400" dirty="0" smtClean="0"/>
              <a:t>can add</a:t>
            </a:r>
            <a:r>
              <a:rPr lang="en-AU" sz="2400" dirty="0"/>
              <a:t> </a:t>
            </a:r>
            <a:r>
              <a:rPr lang="en-AU" sz="2400" b="1" dirty="0" err="1" smtClean="0"/>
              <a:t>NameIdentifier</a:t>
            </a:r>
            <a:r>
              <a:rPr lang="en-AU" sz="2400" dirty="0" smtClean="0"/>
              <a:t> and</a:t>
            </a:r>
            <a:r>
              <a:rPr lang="en-AU" sz="2400" dirty="0"/>
              <a:t> </a:t>
            </a:r>
            <a:r>
              <a:rPr lang="en-AU" sz="2400" b="1" dirty="0" err="1"/>
              <a:t>IdentityProvider</a:t>
            </a:r>
            <a:r>
              <a:rPr lang="en-AU" sz="2400" dirty="0"/>
              <a:t> </a:t>
            </a:r>
            <a:r>
              <a:rPr lang="en-AU" sz="2400" dirty="0" err="1"/>
              <a:t>ClaimTypes</a:t>
            </a:r>
            <a:r>
              <a:rPr lang="en-AU" sz="2400" dirty="0"/>
              <a:t> to your claims:</a:t>
            </a:r>
          </a:p>
          <a:p>
            <a:pPr marL="68580" indent="0">
              <a:buNone/>
            </a:pPr>
            <a:endParaRPr lang="en-AU" sz="1600" dirty="0" smtClean="0"/>
          </a:p>
          <a:p>
            <a:pPr marL="68580" indent="0">
              <a:buNone/>
            </a:pP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List</a:t>
            </a:r>
            <a:r>
              <a:rPr lang="en-AU" sz="1600" dirty="0"/>
              <a:t>&lt;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Claim</a:t>
            </a:r>
            <a:r>
              <a:rPr lang="en-AU" sz="1600" dirty="0"/>
              <a:t>&gt; _claims = </a:t>
            </a:r>
            <a:r>
              <a:rPr lang="en-AU" sz="1600" dirty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new</a:t>
            </a:r>
            <a:r>
              <a:rPr lang="en-AU" sz="1600" dirty="0"/>
              <a:t> 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List</a:t>
            </a:r>
            <a:r>
              <a:rPr lang="en-AU" sz="1600" dirty="0"/>
              <a:t>&lt;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Claim</a:t>
            </a:r>
            <a:r>
              <a:rPr lang="en-AU" sz="1600" dirty="0"/>
              <a:t>&gt;();</a:t>
            </a:r>
          </a:p>
          <a:p>
            <a:pPr marL="68580" indent="0">
              <a:buNone/>
            </a:pPr>
            <a:r>
              <a:rPr lang="en-AU" sz="1600" dirty="0"/>
              <a:t>_</a:t>
            </a:r>
            <a:r>
              <a:rPr lang="en-AU" sz="1600" dirty="0" err="1"/>
              <a:t>claims.AddRange</a:t>
            </a:r>
            <a:r>
              <a:rPr lang="en-AU" sz="1600" dirty="0"/>
              <a:t>(</a:t>
            </a:r>
            <a:r>
              <a:rPr lang="en-AU" sz="1600" dirty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new</a:t>
            </a:r>
            <a:r>
              <a:rPr lang="en-AU" sz="1600" dirty="0"/>
              <a:t> 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List</a:t>
            </a:r>
            <a:r>
              <a:rPr lang="en-AU" sz="1600" dirty="0"/>
              <a:t>&lt;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Claim</a:t>
            </a:r>
            <a:r>
              <a:rPr lang="en-AU" sz="1600" dirty="0"/>
              <a:t>&gt;</a:t>
            </a:r>
          </a:p>
          <a:p>
            <a:pPr marL="68580" indent="0">
              <a:buNone/>
            </a:pPr>
            <a:r>
              <a:rPr lang="en-AU" sz="1600" dirty="0"/>
              <a:t>{</a:t>
            </a:r>
          </a:p>
          <a:p>
            <a:pPr marL="68580" indent="0">
              <a:buNone/>
            </a:pPr>
            <a:r>
              <a:rPr lang="en-AU" sz="1600" dirty="0"/>
              <a:t>    </a:t>
            </a:r>
            <a:r>
              <a:rPr lang="en-AU" sz="1500" dirty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new</a:t>
            </a:r>
            <a:r>
              <a:rPr lang="en-AU" sz="1600" dirty="0"/>
              <a:t> </a:t>
            </a:r>
            <a:r>
              <a:rPr lang="en-AU" sz="15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Claim</a:t>
            </a:r>
            <a:r>
              <a:rPr lang="en-AU" sz="1600" dirty="0" smtClean="0"/>
              <a:t>(</a:t>
            </a:r>
            <a:r>
              <a:rPr lang="en-AU" sz="1500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ClaimTypes</a:t>
            </a:r>
            <a:r>
              <a:rPr lang="en-AU" sz="1600" dirty="0" err="1"/>
              <a:t>.NameIdentifier</a:t>
            </a:r>
            <a:r>
              <a:rPr lang="en-AU" sz="1600" dirty="0"/>
              <a:t> , _</a:t>
            </a:r>
            <a:r>
              <a:rPr lang="en-AU" sz="1600" dirty="0" err="1"/>
              <a:t>user.Email</a:t>
            </a:r>
            <a:r>
              <a:rPr lang="en-AU" sz="1600" dirty="0"/>
              <a:t>)),</a:t>
            </a:r>
          </a:p>
          <a:p>
            <a:pPr marL="68580" indent="0">
              <a:buNone/>
            </a:pPr>
            <a:r>
              <a:rPr lang="en-AU" sz="1600" dirty="0"/>
              <a:t>    </a:t>
            </a:r>
            <a:r>
              <a:rPr lang="en-AU" sz="1500" dirty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new</a:t>
            </a:r>
            <a:r>
              <a:rPr lang="en-AU" sz="1600" dirty="0" smtClean="0"/>
              <a:t> </a:t>
            </a:r>
            <a:r>
              <a:rPr lang="en-AU" sz="15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Claim</a:t>
            </a:r>
            <a:r>
              <a:rPr lang="en-AU" sz="1600" dirty="0"/>
              <a:t>("http://schemas.microsoft.com/</a:t>
            </a:r>
            <a:r>
              <a:rPr lang="en-AU" sz="1600" dirty="0" err="1"/>
              <a:t>accesscontrolservice</a:t>
            </a:r>
            <a:r>
              <a:rPr lang="en-AU" sz="1600" dirty="0"/>
              <a:t>/2010/07/claims/</a:t>
            </a:r>
            <a:r>
              <a:rPr lang="en-AU" sz="1600" dirty="0" err="1"/>
              <a:t>identityprovider</a:t>
            </a:r>
            <a:r>
              <a:rPr lang="en-AU" sz="1600" dirty="0"/>
              <a:t>", _</a:t>
            </a:r>
            <a:r>
              <a:rPr lang="en-AU" sz="1600" dirty="0" err="1"/>
              <a:t>user.Email</a:t>
            </a:r>
            <a:r>
              <a:rPr lang="en-AU" sz="1600" dirty="0" smtClean="0"/>
              <a:t>)</a:t>
            </a:r>
          </a:p>
          <a:p>
            <a:pPr marL="68580" indent="0">
              <a:buNone/>
            </a:pPr>
            <a:r>
              <a:rPr lang="en-AU" sz="1600" dirty="0" smtClean="0"/>
              <a:t>});</a:t>
            </a:r>
          </a:p>
          <a:p>
            <a:endParaRPr lang="en-A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573325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4" y="1241147"/>
            <a:ext cx="73628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Complexity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Configure in your </a:t>
            </a:r>
            <a:r>
              <a:rPr lang="en-AU" dirty="0" err="1">
                <a:solidFill>
                  <a:srgbClr val="4EC9B0"/>
                </a:solidFill>
              </a:rPr>
              <a:t>MembershipRebootConfig</a:t>
            </a:r>
            <a:r>
              <a:rPr lang="en-AU" dirty="0"/>
              <a:t> </a:t>
            </a:r>
            <a:r>
              <a:rPr lang="en-AU" dirty="0" smtClean="0"/>
              <a:t>file</a:t>
            </a:r>
          </a:p>
          <a:p>
            <a:pPr marL="468630" lvl="1" indent="0">
              <a:buNone/>
            </a:pPr>
            <a:r>
              <a:rPr lang="en-AU" dirty="0" err="1"/>
              <a:t>config.ConfigurePasswordComplexity</a:t>
            </a:r>
            <a:r>
              <a:rPr lang="en-AU" dirty="0" smtClean="0"/>
              <a:t>(</a:t>
            </a:r>
            <a:br>
              <a:rPr lang="en-AU" dirty="0" smtClean="0"/>
            </a:br>
            <a:r>
              <a:rPr lang="en-AU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minimumLength</a:t>
            </a:r>
            <a:r>
              <a:rPr lang="en-AU" dirty="0"/>
              <a:t>: 8, 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minimumNumberOfComplexityRules</a:t>
            </a:r>
            <a:r>
              <a:rPr lang="en-AU" dirty="0"/>
              <a:t>: </a:t>
            </a:r>
            <a:r>
              <a:rPr lang="en-AU" dirty="0" smtClean="0"/>
              <a:t>4</a:t>
            </a:r>
            <a:br>
              <a:rPr lang="en-AU" dirty="0" smtClean="0"/>
            </a:br>
            <a:r>
              <a:rPr lang="en-AU" dirty="0" smtClean="0"/>
              <a:t>); </a:t>
            </a:r>
            <a:endParaRPr lang="en-AU" dirty="0"/>
          </a:p>
          <a:p>
            <a:r>
              <a:rPr lang="en-AU" dirty="0" smtClean="0"/>
              <a:t>4 rules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one upper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one lower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one digit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one other </a:t>
            </a:r>
            <a:r>
              <a:rPr lang="en-AU" dirty="0" err="1"/>
              <a:t>e.g</a:t>
            </a:r>
            <a:r>
              <a:rPr lang="en-AU" dirty="0"/>
              <a:t> @, #</a:t>
            </a:r>
          </a:p>
        </p:txBody>
      </p:sp>
    </p:spTree>
    <p:extLst>
      <p:ext uri="{BB962C8B-B14F-4D97-AF65-F5344CB8AC3E}">
        <p14:creationId xmlns:p14="http://schemas.microsoft.com/office/powerpoint/2010/main" val="15065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AU" dirty="0"/>
              <a:t>Configure in </a:t>
            </a:r>
            <a:r>
              <a:rPr lang="en-AU" smtClean="0"/>
              <a:t>Web.config</a:t>
            </a:r>
            <a:r>
              <a:rPr lang="en-AU" dirty="0" smtClean="0"/>
              <a:t> </a:t>
            </a:r>
            <a:r>
              <a:rPr lang="en-AU" dirty="0"/>
              <a:t>file in the normal way</a:t>
            </a:r>
            <a:r>
              <a:rPr lang="en-AU" dirty="0" smtClean="0"/>
              <a:t>:</a:t>
            </a:r>
          </a:p>
          <a:p>
            <a:pPr marL="68580" indent="0">
              <a:spcBef>
                <a:spcPts val="200"/>
              </a:spcBef>
              <a:buNone/>
            </a:pPr>
            <a:endParaRPr lang="en-AU" dirty="0"/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 smtClean="0"/>
              <a:t>&lt;</a:t>
            </a:r>
            <a:r>
              <a:rPr lang="en-AU" sz="900" dirty="0" err="1"/>
              <a:t>system.diagnostics</a:t>
            </a:r>
            <a:r>
              <a:rPr lang="en-AU" sz="900" dirty="0" smtClean="0"/>
              <a:t>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 smtClean="0"/>
              <a:t>&lt;trace </a:t>
            </a:r>
            <a:r>
              <a:rPr lang="en-AU" sz="900" dirty="0" err="1" smtClean="0"/>
              <a:t>autoflush</a:t>
            </a:r>
            <a:r>
              <a:rPr lang="en-AU" sz="900" dirty="0" smtClean="0"/>
              <a:t>="true" /&gt;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 smtClean="0"/>
              <a:t>&lt;</a:t>
            </a:r>
            <a:r>
              <a:rPr lang="en-AU" sz="900" dirty="0"/>
              <a:t>sources&gt;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  &lt;source name="</a:t>
            </a:r>
            <a:r>
              <a:rPr lang="en-AU" sz="900" dirty="0" err="1"/>
              <a:t>MembershipReboot</a:t>
            </a:r>
            <a:r>
              <a:rPr lang="en-AU" sz="900" dirty="0"/>
              <a:t>" </a:t>
            </a:r>
            <a:r>
              <a:rPr lang="en-AU" sz="900" dirty="0" err="1"/>
              <a:t>switchValue</a:t>
            </a:r>
            <a:r>
              <a:rPr lang="en-AU" sz="900" dirty="0"/>
              <a:t>="Verbose"&gt;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	&lt;listeners&gt;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	  &lt;add name="</a:t>
            </a:r>
            <a:r>
              <a:rPr lang="en-AU" sz="900" dirty="0" err="1"/>
              <a:t>MembershipRebootListener</a:t>
            </a:r>
            <a:r>
              <a:rPr lang="en-AU" sz="900" dirty="0"/>
              <a:t>" /&gt;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	&lt;/listeners&gt;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  &lt;/source&gt;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&lt;/sources&gt;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&lt;</a:t>
            </a:r>
            <a:r>
              <a:rPr lang="en-AU" sz="900" dirty="0" err="1"/>
              <a:t>sharedListeners</a:t>
            </a:r>
            <a:r>
              <a:rPr lang="en-AU" sz="900" dirty="0"/>
              <a:t>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  &lt;add name="</a:t>
            </a:r>
            <a:r>
              <a:rPr lang="en-AU" sz="900" dirty="0" err="1"/>
              <a:t>MembershipRebootListener</a:t>
            </a:r>
            <a:r>
              <a:rPr lang="en-AU" sz="900" dirty="0"/>
              <a:t>" type="</a:t>
            </a:r>
            <a:r>
              <a:rPr lang="en-AU" sz="900" dirty="0" err="1"/>
              <a:t>System.Diagnostics.XmlWriterTraceListener</a:t>
            </a:r>
            <a:r>
              <a:rPr lang="en-AU" sz="900" dirty="0"/>
              <a:t>, System, Version=2.0.0.0, Culture=neutral, </a:t>
            </a:r>
            <a:r>
              <a:rPr lang="en-AU" sz="900" dirty="0" err="1"/>
              <a:t>PublicKeyToken</a:t>
            </a:r>
            <a:r>
              <a:rPr lang="en-AU" sz="900" dirty="0"/>
              <a:t>=b77a5c561934e089" </a:t>
            </a:r>
            <a:r>
              <a:rPr lang="en-AU" sz="900" dirty="0" err="1"/>
              <a:t>initializeData</a:t>
            </a:r>
            <a:r>
              <a:rPr lang="en-AU" sz="900" dirty="0"/>
              <a:t>="C:\logs\</a:t>
            </a:r>
            <a:r>
              <a:rPr lang="en-AU" sz="900" dirty="0" err="1"/>
              <a:t>MembershipReboot.svclog</a:t>
            </a:r>
            <a:r>
              <a:rPr lang="en-AU" sz="900" dirty="0"/>
              <a:t>" </a:t>
            </a:r>
            <a:r>
              <a:rPr lang="en-AU" sz="900" dirty="0" err="1"/>
              <a:t>traceOutputOptions</a:t>
            </a:r>
            <a:r>
              <a:rPr lang="en-AU" sz="900" dirty="0"/>
              <a:t>="Timestamp"&gt;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	&lt;filter type="" /&gt;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  &lt;/add&gt;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&lt;/</a:t>
            </a:r>
            <a:r>
              <a:rPr lang="en-AU" sz="900" dirty="0" err="1"/>
              <a:t>sharedListeners</a:t>
            </a:r>
            <a:r>
              <a:rPr lang="en-AU" sz="900" dirty="0"/>
              <a:t>&gt;</a:t>
            </a:r>
          </a:p>
          <a:p>
            <a:pPr marL="68580" indent="0">
              <a:spcBef>
                <a:spcPts val="200"/>
              </a:spcBef>
              <a:buNone/>
            </a:pPr>
            <a:r>
              <a:rPr lang="en-AU" sz="900" dirty="0"/>
              <a:t>&lt;/</a:t>
            </a:r>
            <a:r>
              <a:rPr lang="en-AU" sz="900" dirty="0" err="1"/>
              <a:t>system.diagnostics</a:t>
            </a:r>
            <a:r>
              <a:rPr lang="en-AU" sz="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99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Size of Session Tokens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Enable server-side caching of session tokens in </a:t>
            </a:r>
            <a:r>
              <a:rPr lang="en-AU" dirty="0" err="1" smtClean="0"/>
              <a:t>Global.asax.cs</a:t>
            </a:r>
            <a:r>
              <a:rPr lang="en-AU" dirty="0" smtClean="0"/>
              <a:t>:</a:t>
            </a:r>
          </a:p>
          <a:p>
            <a:pPr marL="68580" indent="0">
              <a:buNone/>
            </a:pPr>
            <a:r>
              <a:rPr lang="en-AU" dirty="0" smtClean="0"/>
              <a:t> </a:t>
            </a:r>
          </a:p>
          <a:p>
            <a:pPr marL="68580" indent="0">
              <a:buNone/>
            </a:pPr>
            <a:r>
              <a:rPr lang="en-AU" sz="1600" dirty="0" smtClean="0">
                <a:solidFill>
                  <a:srgbClr val="0070C0"/>
                </a:solidFill>
              </a:rPr>
              <a:t>public</a:t>
            </a:r>
            <a:r>
              <a:rPr lang="en-AU" sz="1600" dirty="0">
                <a:solidFill>
                  <a:srgbClr val="0070C0"/>
                </a:solidFill>
              </a:rPr>
              <a:t> override void</a:t>
            </a:r>
            <a:r>
              <a:rPr lang="en-AU" sz="1600" dirty="0"/>
              <a:t> </a:t>
            </a:r>
            <a:r>
              <a:rPr lang="en-AU" sz="1600" dirty="0" err="1"/>
              <a:t>Init</a:t>
            </a:r>
            <a:r>
              <a:rPr lang="en-AU" sz="1600" dirty="0"/>
              <a:t>() {     </a:t>
            </a:r>
            <a:endParaRPr lang="en-AU" sz="1600" dirty="0" smtClean="0"/>
          </a:p>
          <a:p>
            <a:pPr marL="468630" lvl="1" indent="0">
              <a:buNone/>
              <a:tabLst>
                <a:tab pos="358775" algn="l"/>
              </a:tabLst>
            </a:pPr>
            <a:r>
              <a:rPr lang="en-AU" dirty="0" err="1">
                <a:solidFill>
                  <a:srgbClr val="0070C0"/>
                </a:solidFill>
              </a:rPr>
              <a:t>var</a:t>
            </a:r>
            <a:r>
              <a:rPr lang="en-AU" dirty="0"/>
              <a:t> </a:t>
            </a:r>
            <a:r>
              <a:rPr lang="en-AU" dirty="0" err="1"/>
              <a:t>sam</a:t>
            </a:r>
            <a:r>
              <a:rPr lang="en-AU" dirty="0"/>
              <a:t> = 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FederatedAuthentication</a:t>
            </a:r>
            <a:r>
              <a:rPr lang="en-AU" dirty="0" smtClean="0"/>
              <a:t>.SessionAuthenticationModule;sam.IsReferenceMode</a:t>
            </a:r>
            <a:r>
              <a:rPr lang="en-AU" dirty="0"/>
              <a:t> = </a:t>
            </a:r>
            <a:r>
              <a:rPr lang="en-AU" dirty="0">
                <a:solidFill>
                  <a:srgbClr val="0070C0"/>
                </a:solidFill>
              </a:rPr>
              <a:t>true</a:t>
            </a:r>
            <a:r>
              <a:rPr lang="en-AU" dirty="0"/>
              <a:t>; </a:t>
            </a:r>
            <a:endParaRPr lang="en-AU" dirty="0" smtClean="0"/>
          </a:p>
          <a:p>
            <a:pPr marL="68580" indent="0">
              <a:buNone/>
            </a:pPr>
            <a:r>
              <a:rPr lang="en-AU" sz="1600" dirty="0" smtClean="0"/>
              <a:t>}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30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 Error to Look Out For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0" y="1764288"/>
            <a:ext cx="8256839" cy="2920786"/>
          </a:xfrm>
        </p:spPr>
      </p:pic>
      <p:sp>
        <p:nvSpPr>
          <p:cNvPr id="5" name="TextBox 4"/>
          <p:cNvSpPr txBox="1"/>
          <p:nvPr/>
        </p:nvSpPr>
        <p:spPr>
          <a:xfrm>
            <a:off x="827584" y="468507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Resolve by clearing the cookies for that domain.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Same browser, more than 1 app with </a:t>
            </a:r>
            <a:r>
              <a:rPr lang="en-AU" sz="20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fedauth</a:t>
            </a:r>
            <a:r>
              <a:rPr lang="en-AU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cookies</a:t>
            </a:r>
            <a:endParaRPr lang="en-AU" sz="2000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Brock Allen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>
                <a:hlinkClick r:id="rId2"/>
              </a:rPr>
              <a:t>http://brockallen.com/2012/09/02/think-twice-about-using-membershipprovider-and-simplemembership/</a:t>
            </a:r>
            <a:endParaRPr lang="en-AU" dirty="0" smtClean="0"/>
          </a:p>
          <a:p>
            <a:r>
              <a:rPr lang="en-AU" dirty="0" smtClean="0">
                <a:hlinkClick r:id="rId3"/>
              </a:rPr>
              <a:t>http://brockallen.com/2012/06/04/membership-is-not-the-same-as-forms-authentication/</a:t>
            </a:r>
            <a:endParaRPr lang="en-AU" dirty="0" smtClean="0"/>
          </a:p>
          <a:p>
            <a:r>
              <a:rPr lang="en-AU" dirty="0">
                <a:hlinkClick r:id="rId4"/>
              </a:rPr>
              <a:t>http://brockallen.com/2014/02/09/how-membershipreboot-stores-passwords-properly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 </a:t>
            </a:r>
          </a:p>
          <a:p>
            <a:r>
              <a:rPr lang="en-AU" dirty="0">
                <a:hlinkClick r:id="rId5"/>
              </a:rPr>
              <a:t>http://brockallen.com/2014/02/11/introducing-identityreboot</a:t>
            </a:r>
            <a:r>
              <a:rPr lang="en-AU" dirty="0" smtClean="0">
                <a:hlinkClick r:id="rId5"/>
              </a:rPr>
              <a:t>/</a:t>
            </a:r>
            <a:endParaRPr lang="en-AU" dirty="0" smtClean="0"/>
          </a:p>
          <a:p>
            <a:r>
              <a:rPr lang="en-AU" dirty="0">
                <a:hlinkClick r:id="rId6"/>
              </a:rPr>
              <a:t>http://brockallen.com/2012/07/08/mvc-4-antiforgerytoken-and-claims/</a:t>
            </a:r>
            <a:endParaRPr lang="en-AU" dirty="0"/>
          </a:p>
          <a:p>
            <a:r>
              <a:rPr lang="en-AU" dirty="0">
                <a:hlinkClick r:id="rId7"/>
              </a:rPr>
              <a:t>http://brockallen.com/2013/02/10/beware-setting-properties-or-registering-events-on-the-sam-and-fam</a:t>
            </a:r>
            <a:r>
              <a:rPr lang="en-AU" dirty="0" smtClean="0">
                <a:hlinkClick r:id="rId7"/>
              </a:rPr>
              <a:t>/</a:t>
            </a:r>
            <a:endParaRPr lang="en-AU" dirty="0" smtClean="0"/>
          </a:p>
          <a:p>
            <a:pPr marL="6858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00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David Rogers</a:t>
            </a:r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 smtClean="0"/>
              <a:t>.NET Developer</a:t>
            </a:r>
          </a:p>
          <a:p>
            <a:pPr marL="68580" indent="0">
              <a:buNone/>
              <a:tabLst>
                <a:tab pos="719138" algn="l"/>
                <a:tab pos="1165225" algn="l"/>
              </a:tabLst>
            </a:pPr>
            <a:endParaRPr lang="en-AU" dirty="0" smtClean="0"/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 smtClean="0"/>
              <a:t>Web:	</a:t>
            </a:r>
            <a:r>
              <a:rPr lang="en-AU" dirty="0" smtClean="0">
                <a:hlinkClick r:id="rId3"/>
              </a:rPr>
              <a:t>http://davidrogers.id.au</a:t>
            </a:r>
            <a:endParaRPr lang="en-AU" dirty="0" smtClean="0"/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 smtClean="0"/>
              <a:t>Blog:	</a:t>
            </a:r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</a:t>
            </a:r>
            <a:r>
              <a:rPr lang="en-AU" dirty="0" smtClean="0">
                <a:hlinkClick r:id="rId4"/>
              </a:rPr>
              <a:t>davidrogers.id.au/wp</a:t>
            </a:r>
            <a:endParaRPr lang="en-AU" dirty="0" smtClean="0"/>
          </a:p>
          <a:p>
            <a:pPr>
              <a:tabLst>
                <a:tab pos="719138" algn="l"/>
                <a:tab pos="1165225" algn="l"/>
              </a:tabLs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39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General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stackoverflow.com/a/14050719/540156</a:t>
            </a:r>
            <a:r>
              <a:rPr lang="en-AU" dirty="0" smtClean="0"/>
              <a:t> - Advantage of Claims over Roles</a:t>
            </a:r>
          </a:p>
          <a:p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www.codeproject.com/Articles/639458/Claims-Based-Authentication-and-Authorization</a:t>
            </a:r>
            <a:r>
              <a:rPr lang="en-AU" dirty="0" smtClean="0"/>
              <a:t> - step-by-step article</a:t>
            </a:r>
          </a:p>
          <a:p>
            <a:r>
              <a:rPr lang="en-AU" dirty="0" smtClean="0">
                <a:hlinkClick r:id="rId4"/>
              </a:rPr>
              <a:t>https://davidrogersdev@bitbucket.org/davidrogersdev/adnugdemo1.git</a:t>
            </a:r>
            <a:r>
              <a:rPr lang="en-AU" dirty="0" smtClean="0"/>
              <a:t> - </a:t>
            </a:r>
            <a:r>
              <a:rPr lang="en-AU" dirty="0" err="1" smtClean="0"/>
              <a:t>uri</a:t>
            </a:r>
            <a:r>
              <a:rPr lang="en-AU" dirty="0" smtClean="0"/>
              <a:t> </a:t>
            </a:r>
            <a:r>
              <a:rPr lang="en-AU" smtClean="0"/>
              <a:t>for </a:t>
            </a:r>
            <a:r>
              <a:rPr lang="en-AU" smtClean="0"/>
              <a:t>source code </a:t>
            </a:r>
            <a:r>
              <a:rPr lang="en-AU" dirty="0" smtClean="0"/>
              <a:t>for demo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77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ASP.NET Identity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Dino Esposito series in MSDN Magazine:</a:t>
            </a:r>
          </a:p>
          <a:p>
            <a:pPr lvl="1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msdn.microsoft.com/en-gb/magazine/dn605872.aspx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msdn.microsoft.com/en-gb/magazine/dn745860.aspx</a:t>
            </a:r>
            <a:endParaRPr lang="en-AU" dirty="0" smtClean="0"/>
          </a:p>
          <a:p>
            <a:pPr lvl="1"/>
            <a:r>
              <a:rPr lang="en-AU" dirty="0">
                <a:hlinkClick r:id="rId4"/>
              </a:rPr>
              <a:t>http://</a:t>
            </a:r>
            <a:r>
              <a:rPr lang="en-AU" dirty="0" smtClean="0">
                <a:hlinkClick r:id="rId4"/>
              </a:rPr>
              <a:t>msdn.microsoft.com/en-us/magazine/dn818488.aspx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Chapters from Adam Freeman book</a:t>
            </a:r>
            <a:endParaRPr lang="en-AU" dirty="0" smtClean="0">
              <a:hlinkClick r:id="rId5"/>
            </a:endParaRPr>
          </a:p>
          <a:p>
            <a:pPr lvl="1"/>
            <a:r>
              <a:rPr lang="en-AU" dirty="0" smtClean="0">
                <a:hlinkClick r:id="rId5"/>
              </a:rPr>
              <a:t>http</a:t>
            </a:r>
            <a:r>
              <a:rPr lang="en-AU" dirty="0">
                <a:hlinkClick r:id="rId5"/>
              </a:rPr>
              <a:t>://www.apress.com/files/extra/ASP_NET_Identity_Chapters.pdf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3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Book References for Identity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Patterns &amp; Practices Book</a:t>
            </a:r>
            <a:endParaRPr lang="en-AU" dirty="0" smtClean="0">
              <a:hlinkClick r:id="rId2"/>
            </a:endParaRPr>
          </a:p>
          <a:p>
            <a:pPr lvl="1"/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msdn.microsoft.com/en-au/library/ff423674.aspx</a:t>
            </a:r>
            <a:endParaRPr lang="en-AU" dirty="0"/>
          </a:p>
          <a:p>
            <a:pPr marL="6858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32" y="1600201"/>
            <a:ext cx="7772400" cy="3733800"/>
          </a:xfrm>
        </p:spPr>
        <p:txBody>
          <a:bodyPr lIns="180000" rIns="180000">
            <a:normAutofit fontScale="92500" lnSpcReduction="20000"/>
          </a:bodyPr>
          <a:lstStyle/>
          <a:p>
            <a:pPr indent="-342900"/>
            <a:r>
              <a:rPr lang="en-AU" b="1" dirty="0" smtClean="0"/>
              <a:t>Membership Providers</a:t>
            </a:r>
            <a:endParaRPr lang="en-AU" b="1" dirty="0"/>
          </a:p>
          <a:p>
            <a:pPr indent="-342900"/>
            <a:r>
              <a:rPr lang="en-AU" b="1" dirty="0" smtClean="0"/>
              <a:t>Claims </a:t>
            </a:r>
          </a:p>
          <a:p>
            <a:pPr lvl="1" indent="-342900"/>
            <a:r>
              <a:rPr lang="en-AU" b="1" dirty="0" smtClean="0"/>
              <a:t>– what are they? History etc.</a:t>
            </a:r>
          </a:p>
          <a:p>
            <a:pPr indent="-342900"/>
            <a:r>
              <a:rPr lang="en-AU" b="1" dirty="0" err="1" smtClean="0"/>
              <a:t>MembershipReboot</a:t>
            </a:r>
            <a:endParaRPr lang="en-AU" b="1" dirty="0" smtClean="0"/>
          </a:p>
          <a:p>
            <a:pPr lvl="1" indent="-342900"/>
            <a:r>
              <a:rPr lang="en-AU" b="1" dirty="0" smtClean="0"/>
              <a:t>- what is it and why do we want it?</a:t>
            </a:r>
          </a:p>
          <a:p>
            <a:pPr lvl="1" indent="-342900"/>
            <a:r>
              <a:rPr lang="en-AU" b="1" dirty="0" smtClean="0"/>
              <a:t>- configuration and setup (with Demo)</a:t>
            </a:r>
          </a:p>
          <a:p>
            <a:pPr lvl="1" indent="-342900"/>
            <a:r>
              <a:rPr lang="en-AU" b="1" dirty="0" smtClean="0"/>
              <a:t>- password strength requirements</a:t>
            </a:r>
          </a:p>
          <a:p>
            <a:pPr lvl="1" indent="-342900"/>
            <a:r>
              <a:rPr lang="en-AU" b="1" dirty="0" smtClean="0"/>
              <a:t>- hashing iterations</a:t>
            </a:r>
          </a:p>
          <a:p>
            <a:pPr lvl="1" indent="-342900"/>
            <a:r>
              <a:rPr lang="en-AU" b="1" dirty="0" smtClean="0"/>
              <a:t>- tracing</a:t>
            </a:r>
          </a:p>
          <a:p>
            <a:pPr lvl="1" indent="-342900"/>
            <a:r>
              <a:rPr lang="en-AU" b="1" dirty="0" smtClean="0"/>
              <a:t>- cookie decision</a:t>
            </a:r>
          </a:p>
          <a:p>
            <a:pPr lvl="1" indent="-342900"/>
            <a:r>
              <a:rPr lang="en-AU" b="1" dirty="0" smtClean="0"/>
              <a:t>- custom notification templates</a:t>
            </a:r>
          </a:p>
          <a:p>
            <a:pPr indent="-342900"/>
            <a:r>
              <a:rPr lang="en-AU" b="1" dirty="0" smtClean="0"/>
              <a:t>Brief look at Authorization with </a:t>
            </a:r>
            <a:r>
              <a:rPr lang="en-AU" b="1" dirty="0" err="1" smtClean="0">
                <a:hlinkClick r:id="rId3"/>
              </a:rPr>
              <a:t>IdentityModel</a:t>
            </a:r>
            <a:endParaRPr lang="en-AU" b="1" dirty="0" smtClean="0"/>
          </a:p>
          <a:p>
            <a:pPr indent="-34290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07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 Our Bearings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21088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For a user to do something: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Authenticated	(who are you?)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Authorized	(what are you permitted to do) </a:t>
            </a:r>
          </a:p>
          <a:p>
            <a:pPr marL="468630" lvl="1" indent="0">
              <a:buNone/>
            </a:pPr>
            <a:endParaRPr lang="en-AU" dirty="0" smtClean="0"/>
          </a:p>
          <a:p>
            <a:r>
              <a:rPr lang="en-AU" dirty="0" err="1" smtClean="0"/>
              <a:t>MembershipReboot</a:t>
            </a:r>
            <a:r>
              <a:rPr lang="en-AU" dirty="0" smtClean="0"/>
              <a:t> addresses item 1 – who are you?</a:t>
            </a:r>
          </a:p>
          <a:p>
            <a:pPr marL="68580" indent="0">
              <a:buNone/>
            </a:pPr>
            <a:endParaRPr lang="en-AU" dirty="0" smtClean="0"/>
          </a:p>
          <a:p>
            <a:r>
              <a:rPr lang="en-AU" dirty="0" smtClean="0"/>
              <a:t>Forms Authentication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Verify user’s identity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AU" dirty="0" smtClean="0"/>
              <a:t>Authenticate subsequent requests</a:t>
            </a:r>
          </a:p>
          <a:p>
            <a:pPr marL="468630" lvl="1" indent="0">
              <a:buNone/>
            </a:pPr>
            <a:r>
              <a:rPr lang="en-AU" dirty="0" smtClean="0"/>
              <a:t>Issues a cookie to achieve those ends. </a:t>
            </a:r>
          </a:p>
          <a:p>
            <a:pPr marL="468630" lvl="1" indent="0">
              <a:buNone/>
            </a:pPr>
            <a:r>
              <a:rPr lang="en-AU" dirty="0" smtClean="0"/>
              <a:t>Cookie can be marked SSL-only (and should be)</a:t>
            </a:r>
          </a:p>
          <a:p>
            <a:pPr lvl="1"/>
            <a:r>
              <a:rPr lang="en-AU" dirty="0"/>
              <a:t>Forms </a:t>
            </a:r>
            <a:r>
              <a:rPr lang="en-AU" dirty="0" smtClean="0"/>
              <a:t>Authentication != Membership Provider</a:t>
            </a:r>
          </a:p>
          <a:p>
            <a:pPr lvl="2"/>
            <a:r>
              <a:rPr lang="en-AU" dirty="0" smtClean="0"/>
              <a:t>Don’t actually need </a:t>
            </a:r>
            <a:r>
              <a:rPr lang="en-AU" dirty="0"/>
              <a:t>Membership </a:t>
            </a:r>
            <a:r>
              <a:rPr lang="en-AU" dirty="0" smtClean="0"/>
              <a:t>Provider to do Forms Authentication</a:t>
            </a:r>
          </a:p>
          <a:p>
            <a:pPr lvl="2"/>
            <a:r>
              <a:rPr lang="en-AU" dirty="0"/>
              <a:t>Membership </a:t>
            </a:r>
            <a:r>
              <a:rPr lang="en-AU" dirty="0" smtClean="0"/>
              <a:t>Provider is just a database lookup</a:t>
            </a:r>
            <a:endParaRPr lang="en-AU" dirty="0"/>
          </a:p>
          <a:p>
            <a:pPr marL="46863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3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Membership </a:t>
            </a:r>
            <a:r>
              <a:rPr lang="en-AU" dirty="0" smtClean="0"/>
              <a:t>Providers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20506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Membership providers – have </a:t>
            </a:r>
            <a:r>
              <a:rPr lang="en-AU" dirty="0" err="1" smtClean="0"/>
              <a:t>shortfallings</a:t>
            </a:r>
            <a:endParaRPr lang="en-AU" dirty="0" smtClean="0"/>
          </a:p>
          <a:p>
            <a:pPr lvl="1"/>
            <a:r>
              <a:rPr lang="en-AU" dirty="0" smtClean="0"/>
              <a:t>Ancient</a:t>
            </a:r>
          </a:p>
          <a:p>
            <a:pPr lvl="1"/>
            <a:r>
              <a:rPr lang="en-AU" dirty="0" smtClean="0"/>
              <a:t>Built with a forum in mind – e.g. </a:t>
            </a:r>
            <a:r>
              <a:rPr lang="en-AU" dirty="0" err="1" smtClean="0"/>
              <a:t>GetNumberOfUsersOnline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Leaky abstraction</a:t>
            </a:r>
          </a:p>
          <a:p>
            <a:pPr lvl="2"/>
            <a:r>
              <a:rPr lang="en-AU" dirty="0" smtClean="0"/>
              <a:t>e.g. </a:t>
            </a:r>
            <a:r>
              <a:rPr lang="en-AU" dirty="0" err="1" smtClean="0"/>
              <a:t>UnLockUser</a:t>
            </a:r>
            <a:r>
              <a:rPr lang="en-AU" dirty="0" smtClean="0"/>
              <a:t>, but where’s the </a:t>
            </a:r>
            <a:r>
              <a:rPr lang="en-AU" dirty="0" err="1" smtClean="0"/>
              <a:t>LockUser</a:t>
            </a:r>
            <a:endParaRPr lang="en-AU" dirty="0" smtClean="0"/>
          </a:p>
          <a:p>
            <a:pPr lvl="1"/>
            <a:r>
              <a:rPr lang="en-AU" dirty="0" smtClean="0"/>
              <a:t>Violates SRP – logic of membership should be decoupled from the logic which does the CRUD stuff. Does EVERYTHING.</a:t>
            </a:r>
          </a:p>
          <a:p>
            <a:pPr lvl="2"/>
            <a:r>
              <a:rPr lang="en-AU" dirty="0" smtClean="0"/>
              <a:t>Note: with new Crypto class, can write own password management logic (hashing etc.). </a:t>
            </a:r>
          </a:p>
          <a:p>
            <a:r>
              <a:rPr lang="en-AU" dirty="0" err="1" smtClean="0"/>
              <a:t>SimpleMembership</a:t>
            </a:r>
            <a:r>
              <a:rPr lang="en-AU" dirty="0" smtClean="0"/>
              <a:t>? Build on top of house of cards.</a:t>
            </a:r>
          </a:p>
          <a:p>
            <a:r>
              <a:rPr lang="en-AU" dirty="0" smtClean="0"/>
              <a:t>ASP.NET Identity (</a:t>
            </a:r>
            <a:r>
              <a:rPr lang="en-AU" dirty="0" smtClean="0">
                <a:hlinkClick r:id="rId3"/>
              </a:rPr>
              <a:t>a review</a:t>
            </a:r>
            <a:r>
              <a:rPr lang="en-AU" dirty="0" smtClean="0"/>
              <a:t> by Brock)</a:t>
            </a:r>
          </a:p>
          <a:p>
            <a:pPr lvl="1"/>
            <a:r>
              <a:rPr lang="en-AU" dirty="0" smtClean="0"/>
              <a:t>His response – extensions via  </a:t>
            </a:r>
            <a:r>
              <a:rPr lang="en-AU" dirty="0" err="1" smtClean="0">
                <a:hlinkClick r:id="rId4"/>
              </a:rPr>
              <a:t>IdentityReboot</a:t>
            </a:r>
            <a:endParaRPr lang="en-AU" dirty="0" smtClean="0"/>
          </a:p>
          <a:p>
            <a:r>
              <a:rPr lang="en-AU" dirty="0" smtClean="0"/>
              <a:t>Read </a:t>
            </a:r>
            <a:r>
              <a:rPr lang="en-AU" dirty="0" smtClean="0">
                <a:hlinkClick r:id="rId5"/>
              </a:rPr>
              <a:t>Brock’s disdain</a:t>
            </a:r>
            <a:r>
              <a:rPr lang="en-AU" dirty="0" smtClean="0"/>
              <a:t> for more details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5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0000" rIns="180000">
            <a:normAutofit/>
          </a:bodyPr>
          <a:lstStyle/>
          <a:p>
            <a:pPr marL="0" indent="0">
              <a:buNone/>
            </a:pPr>
            <a:r>
              <a:rPr lang="en-AU" b="1" dirty="0"/>
              <a:t>Definition</a:t>
            </a:r>
            <a:r>
              <a:rPr lang="en-AU" dirty="0"/>
              <a:t>: </a:t>
            </a:r>
          </a:p>
          <a:p>
            <a:pPr marL="0" indent="0">
              <a:buNone/>
            </a:pPr>
            <a:r>
              <a:rPr lang="en-AU" dirty="0"/>
              <a:t>	A claim is a statement that one subject makes about itself or another subject. The statement can be about a name, </a:t>
            </a:r>
            <a:r>
              <a:rPr lang="en-AU" dirty="0" smtClean="0"/>
              <a:t> identity</a:t>
            </a:r>
            <a:r>
              <a:rPr lang="en-AU" dirty="0"/>
              <a:t>, </a:t>
            </a:r>
            <a:r>
              <a:rPr lang="en-AU" dirty="0" smtClean="0"/>
              <a:t> key</a:t>
            </a:r>
            <a:r>
              <a:rPr lang="en-AU" dirty="0"/>
              <a:t>, </a:t>
            </a:r>
            <a:r>
              <a:rPr lang="en-AU" dirty="0" smtClean="0"/>
              <a:t> group</a:t>
            </a:r>
            <a:r>
              <a:rPr lang="en-AU" dirty="0"/>
              <a:t>, </a:t>
            </a:r>
            <a:r>
              <a:rPr lang="en-AU" dirty="0" smtClean="0"/>
              <a:t> privilege</a:t>
            </a:r>
            <a:r>
              <a:rPr lang="en-AU" dirty="0"/>
              <a:t>, </a:t>
            </a:r>
            <a:r>
              <a:rPr lang="en-AU" dirty="0" smtClean="0"/>
              <a:t> or </a:t>
            </a:r>
            <a:r>
              <a:rPr lang="en-AU" dirty="0"/>
              <a:t>capability, for example. Claims are issued by a provider, and they are given one or more values and then packaged in security tokens that are issued by an issuer, commonly </a:t>
            </a:r>
            <a:r>
              <a:rPr lang="en-AU" dirty="0" smtClean="0"/>
              <a:t>known </a:t>
            </a:r>
            <a:r>
              <a:rPr lang="en-AU" dirty="0"/>
              <a:t>as a security token service (STS). </a:t>
            </a:r>
          </a:p>
          <a:p>
            <a:pPr marL="68580" indent="0">
              <a:buNone/>
            </a:pPr>
            <a:endParaRPr lang="en-AU" dirty="0" smtClean="0"/>
          </a:p>
          <a:p>
            <a:pPr marL="68580" indent="0">
              <a:buNone/>
            </a:pPr>
            <a:r>
              <a:rPr lang="en-AU" sz="1400" dirty="0" smtClean="0"/>
              <a:t>(taken from </a:t>
            </a:r>
            <a:r>
              <a:rPr lang="en-AU" sz="1400" dirty="0" smtClean="0">
                <a:hlinkClick r:id="rId2"/>
              </a:rPr>
              <a:t>P&amp;P Guide to Claims-Based Identity</a:t>
            </a:r>
            <a:r>
              <a:rPr lang="en-AU" sz="1400" dirty="0" smtClean="0"/>
              <a:t>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344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Advantages of Claims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True key/value pairs. </a:t>
            </a:r>
          </a:p>
          <a:p>
            <a:pPr lvl="1"/>
            <a:r>
              <a:rPr lang="en-AU" dirty="0" smtClean="0"/>
              <a:t>E.g. </a:t>
            </a:r>
            <a:r>
              <a:rPr lang="en-AU" dirty="0" err="1" smtClean="0"/>
              <a:t>dave</a:t>
            </a:r>
            <a:r>
              <a:rPr lang="en-AU" dirty="0" smtClean="0"/>
              <a:t> has the email </a:t>
            </a:r>
            <a:r>
              <a:rPr lang="en-AU" dirty="0" smtClean="0">
                <a:hlinkClick r:id="rId2"/>
              </a:rPr>
              <a:t>dave@dave.com</a:t>
            </a:r>
            <a:r>
              <a:rPr lang="en-AU" dirty="0" smtClean="0"/>
              <a:t> is more expressive than some true/false construct</a:t>
            </a:r>
          </a:p>
          <a:p>
            <a:r>
              <a:rPr lang="en-AU" dirty="0" smtClean="0"/>
              <a:t>Abstracts away security implementation</a:t>
            </a:r>
          </a:p>
          <a:p>
            <a:r>
              <a:rPr lang="en-AU" dirty="0" smtClean="0"/>
              <a:t>Common ground cobble together disparate systems</a:t>
            </a:r>
          </a:p>
          <a:p>
            <a:r>
              <a:rPr lang="en-AU" dirty="0" smtClean="0"/>
              <a:t>Simply more information. </a:t>
            </a:r>
          </a:p>
          <a:p>
            <a:pPr lvl="1"/>
            <a:r>
              <a:rPr lang="en-AU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WindowsIdentity</a:t>
            </a:r>
            <a:r>
              <a:rPr lang="en-AU" dirty="0" smtClean="0"/>
              <a:t> only has </a:t>
            </a:r>
            <a:r>
              <a:rPr lang="en-AU" dirty="0"/>
              <a:t>the </a:t>
            </a:r>
            <a:r>
              <a:rPr lang="en-AU" b="1" dirty="0" smtClean="0"/>
              <a:t>Name</a:t>
            </a:r>
            <a:r>
              <a:rPr lang="en-AU" dirty="0" smtClean="0"/>
              <a:t> property to identify it </a:t>
            </a:r>
            <a:r>
              <a:rPr lang="en-AU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ClaimsIdentity</a:t>
            </a:r>
            <a:r>
              <a:rPr lang="en-AU" dirty="0" smtClean="0"/>
              <a:t> has a whole </a:t>
            </a:r>
            <a:r>
              <a:rPr lang="en-AU" dirty="0" err="1" smtClean="0"/>
              <a:t>ClaimsCollection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Claims by Issuers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If you try to determine what the different authentication mechanisms have in common, you can abstract the individual elements of identity and access control into two parts: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 single, general notion of claims, and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concept of an issuer or an authority</a:t>
            </a:r>
          </a:p>
          <a:p>
            <a:pPr marL="0" indent="0">
              <a:buNone/>
            </a:pP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dirty="0" smtClean="0"/>
              <a:t>A </a:t>
            </a:r>
            <a:r>
              <a:rPr lang="en-AU" dirty="0"/>
              <a:t>powerful </a:t>
            </a:r>
            <a:r>
              <a:rPr lang="en-AU" dirty="0" smtClean="0"/>
              <a:t>abstraction.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I</a:t>
            </a:r>
            <a:r>
              <a:rPr lang="en-AU" dirty="0" smtClean="0"/>
              <a:t>nvolve </a:t>
            </a:r>
            <a:r>
              <a:rPr lang="en-AU" dirty="0"/>
              <a:t>an explicit trust relationship with an </a:t>
            </a:r>
            <a:r>
              <a:rPr lang="en-AU" dirty="0" smtClean="0"/>
              <a:t>issuer. </a:t>
            </a:r>
          </a:p>
          <a:p>
            <a:pPr marL="0" indent="0">
              <a:buNone/>
            </a:pPr>
            <a:r>
              <a:rPr lang="en-AU" dirty="0" smtClean="0"/>
              <a:t>Your application believes </a:t>
            </a:r>
            <a:r>
              <a:rPr lang="en-AU" dirty="0"/>
              <a:t>a claim about the current user only if it trusts the entity </a:t>
            </a:r>
            <a:r>
              <a:rPr lang="en-AU" dirty="0" smtClean="0"/>
              <a:t>that issued </a:t>
            </a:r>
            <a:r>
              <a:rPr lang="en-AU" dirty="0"/>
              <a:t>the claim. 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0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IPrincipal</a:t>
            </a:r>
            <a:r>
              <a:rPr lang="en-AU" dirty="0" smtClean="0"/>
              <a:t> and </a:t>
            </a:r>
            <a:r>
              <a:rPr lang="en-AU" dirty="0" err="1" smtClean="0"/>
              <a:t>IIdentity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8568952" cy="3733800"/>
          </a:xfrm>
        </p:spPr>
        <p:txBody>
          <a:bodyPr>
            <a:normAutofit/>
          </a:bodyPr>
          <a:lstStyle/>
          <a:p>
            <a:r>
              <a:rPr lang="en-AU" dirty="0"/>
              <a:t>Role-Based </a:t>
            </a:r>
            <a:r>
              <a:rPr lang="en-AU" dirty="0" smtClean="0"/>
              <a:t>Approach to authorization</a:t>
            </a:r>
            <a:endParaRPr lang="en-AU" dirty="0"/>
          </a:p>
          <a:p>
            <a:pPr marL="68580" indent="0">
              <a:lnSpc>
                <a:spcPct val="200000"/>
              </a:lnSpc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683568" y="2276872"/>
            <a:ext cx="784887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windowsIdentity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WindowsIdentity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.GetCurrent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windowsPrincipal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WindowsPrincipal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windowsIdentity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AU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.CurrentPrincipal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windowsPrincipal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AU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windowsPrincipal.IsInRole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HomeUsers</a:t>
            </a:r>
            <a:r>
              <a:rPr lang="en-AU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44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3759</TotalTime>
  <Words>633</Words>
  <Application>Microsoft Office PowerPoint</Application>
  <PresentationFormat>On-screen Show (4:3)</PresentationFormat>
  <Paragraphs>202</Paragraphs>
  <Slides>22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 Pop</vt:lpstr>
      <vt:lpstr>Claims Authentication with MembershipReboot</vt:lpstr>
      <vt:lpstr>Presenter</vt:lpstr>
      <vt:lpstr>Outline</vt:lpstr>
      <vt:lpstr>Get Our Bearings</vt:lpstr>
      <vt:lpstr>Membership Providers</vt:lpstr>
      <vt:lpstr>Claims</vt:lpstr>
      <vt:lpstr>Advantages of Claims</vt:lpstr>
      <vt:lpstr>Claims by Issuers</vt:lpstr>
      <vt:lpstr>IPrincipal and IIdentity</vt:lpstr>
      <vt:lpstr>Claims in Code</vt:lpstr>
      <vt:lpstr>Backwards Compatible</vt:lpstr>
      <vt:lpstr>MembershipReboot – Config</vt:lpstr>
      <vt:lpstr>Select No Authentication</vt:lpstr>
      <vt:lpstr>Unique Claim Identifier</vt:lpstr>
      <vt:lpstr>Password Complexity</vt:lpstr>
      <vt:lpstr>Tracing</vt:lpstr>
      <vt:lpstr>Size of Session Tokens</vt:lpstr>
      <vt:lpstr>An Error to Look Out For</vt:lpstr>
      <vt:lpstr>Brock Allen References</vt:lpstr>
      <vt:lpstr>General References</vt:lpstr>
      <vt:lpstr>ASP.NET Identity References</vt:lpstr>
      <vt:lpstr>Book References for Identity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54</cp:revision>
  <dcterms:created xsi:type="dcterms:W3CDTF">2014-11-25T23:21:45Z</dcterms:created>
  <dcterms:modified xsi:type="dcterms:W3CDTF">2014-12-10T12:21:45Z</dcterms:modified>
</cp:coreProperties>
</file>