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</p:sldMasterIdLst>
  <p:notesMasterIdLst>
    <p:notesMasterId r:id="rId54"/>
  </p:notesMasterIdLst>
  <p:handoutMasterIdLst>
    <p:handoutMasterId r:id="rId55"/>
  </p:handoutMasterIdLst>
  <p:sldIdLst>
    <p:sldId id="496" r:id="rId5"/>
    <p:sldId id="498" r:id="rId6"/>
    <p:sldId id="505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497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06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  <p:sldId id="534" r:id="rId37"/>
    <p:sldId id="536" r:id="rId38"/>
    <p:sldId id="535" r:id="rId39"/>
    <p:sldId id="537" r:id="rId40"/>
    <p:sldId id="538" r:id="rId41"/>
    <p:sldId id="539" r:id="rId42"/>
    <p:sldId id="540" r:id="rId43"/>
    <p:sldId id="541" r:id="rId44"/>
    <p:sldId id="542" r:id="rId45"/>
    <p:sldId id="543" r:id="rId46"/>
    <p:sldId id="544" r:id="rId47"/>
    <p:sldId id="546" r:id="rId48"/>
    <p:sldId id="545" r:id="rId49"/>
    <p:sldId id="547" r:id="rId50"/>
    <p:sldId id="548" r:id="rId51"/>
    <p:sldId id="549" r:id="rId52"/>
    <p:sldId id="398" r:id="rId53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Swain" initials="PS" lastIdx="1" clrIdx="0">
    <p:extLst>
      <p:ext uri="{19B8F6BF-5375-455C-9EA6-DF929625EA0E}">
        <p15:presenceInfo xmlns:p15="http://schemas.microsoft.com/office/powerpoint/2012/main" userId="S-1-5-21-610354233-1133782292-1394453194-214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AFED"/>
    <a:srgbClr val="091620"/>
    <a:srgbClr val="1B4164"/>
    <a:srgbClr val="838383"/>
    <a:srgbClr val="D4CEC2"/>
    <a:srgbClr val="A0C057"/>
    <a:srgbClr val="7AD5F6"/>
    <a:srgbClr val="F85640"/>
    <a:srgbClr val="00B7E6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3751" autoAdjust="0"/>
  </p:normalViewPr>
  <p:slideViewPr>
    <p:cSldViewPr snapToGrid="0" snapToObjects="1">
      <p:cViewPr varScale="1">
        <p:scale>
          <a:sx n="77" d="100"/>
          <a:sy n="77" d="100"/>
        </p:scale>
        <p:origin x="1824" y="84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08T13:34:21.667" idx="1">
    <p:pos x="4363" y="1750"/>
    <p:text>"Example application:" looks like an incomplete thought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5CD78-0768-454E-926D-45D6023E0468}" type="doc">
      <dgm:prSet loTypeId="urn:microsoft.com/office/officeart/2005/8/layout/venn1" loCatId="relationship" qsTypeId="urn:microsoft.com/office/officeart/2005/8/quickstyle/simple2" qsCatId="simple" csTypeId="urn:microsoft.com/office/officeart/2005/8/colors/accent2_1" csCatId="accent2" phldr="1"/>
      <dgm:spPr/>
    </dgm:pt>
    <dgm:pt modelId="{33D19DA0-C0A3-44CF-81A4-DE154ED06EE3}">
      <dgm:prSet phldrT="[Text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AA7424F0-AD56-4F7D-A78F-417F0635982A}" type="parTrans" cxnId="{0343177D-30F1-4EE7-BEC4-752DBC28D470}">
      <dgm:prSet/>
      <dgm:spPr/>
      <dgm:t>
        <a:bodyPr/>
        <a:lstStyle/>
        <a:p>
          <a:endParaRPr lang="en-US"/>
        </a:p>
      </dgm:t>
    </dgm:pt>
    <dgm:pt modelId="{568C3CF1-102C-4A17-8AEF-827CCAF05467}" type="sibTrans" cxnId="{0343177D-30F1-4EE7-BEC4-752DBC28D470}">
      <dgm:prSet/>
      <dgm:spPr/>
      <dgm:t>
        <a:bodyPr/>
        <a:lstStyle/>
        <a:p>
          <a:endParaRPr lang="en-US"/>
        </a:p>
      </dgm:t>
    </dgm:pt>
    <dgm:pt modelId="{951C8523-FC16-44D3-A87C-B19E4D663761}">
      <dgm:prSet phldrT="[Text]" custT="1"/>
      <dgm:spPr/>
      <dgm:t>
        <a:bodyPr/>
        <a:lstStyle/>
        <a:p>
          <a:r>
            <a:rPr lang="en-US" sz="1200" dirty="0" smtClean="0"/>
            <a:t>Partition Tolerance</a:t>
          </a:r>
          <a:endParaRPr lang="en-US" sz="1200" dirty="0"/>
        </a:p>
      </dgm:t>
    </dgm:pt>
    <dgm:pt modelId="{50C0D607-45B4-4995-A571-64F6577A2A21}" type="parTrans" cxnId="{75DA4077-2CDD-4A07-BB53-5795F3DAE6E4}">
      <dgm:prSet/>
      <dgm:spPr/>
      <dgm:t>
        <a:bodyPr/>
        <a:lstStyle/>
        <a:p>
          <a:endParaRPr lang="en-US"/>
        </a:p>
      </dgm:t>
    </dgm:pt>
    <dgm:pt modelId="{98123761-87C6-4BD3-842D-5BADD35EAEDA}" type="sibTrans" cxnId="{75DA4077-2CDD-4A07-BB53-5795F3DAE6E4}">
      <dgm:prSet/>
      <dgm:spPr/>
      <dgm:t>
        <a:bodyPr/>
        <a:lstStyle/>
        <a:p>
          <a:endParaRPr lang="en-US"/>
        </a:p>
      </dgm:t>
    </dgm:pt>
    <dgm:pt modelId="{F0EA940C-FF03-42CD-A6A1-FE4A0C875B97}">
      <dgm:prSet phldrT="[Text]" custT="1"/>
      <dgm:spPr/>
      <dgm:t>
        <a:bodyPr/>
        <a:lstStyle/>
        <a:p>
          <a:r>
            <a:rPr lang="en-US" sz="1200" dirty="0" smtClean="0"/>
            <a:t>Consistency</a:t>
          </a:r>
          <a:endParaRPr lang="en-US" sz="1200" dirty="0"/>
        </a:p>
      </dgm:t>
    </dgm:pt>
    <dgm:pt modelId="{BC1D00A2-C383-43BE-AE26-D6E9EE2D1595}" type="parTrans" cxnId="{FF3B4436-1DC7-4839-8A39-226BE4CB9FE8}">
      <dgm:prSet/>
      <dgm:spPr/>
      <dgm:t>
        <a:bodyPr/>
        <a:lstStyle/>
        <a:p>
          <a:endParaRPr lang="en-US"/>
        </a:p>
      </dgm:t>
    </dgm:pt>
    <dgm:pt modelId="{664EEB2F-A485-4F20-A0D6-F2E6D95272CA}" type="sibTrans" cxnId="{FF3B4436-1DC7-4839-8A39-226BE4CB9FE8}">
      <dgm:prSet/>
      <dgm:spPr/>
      <dgm:t>
        <a:bodyPr/>
        <a:lstStyle/>
        <a:p>
          <a:endParaRPr lang="en-US"/>
        </a:p>
      </dgm:t>
    </dgm:pt>
    <dgm:pt modelId="{586BAFB2-9100-4B48-84D5-604D8D7F982F}" type="pres">
      <dgm:prSet presAssocID="{CAE5CD78-0768-454E-926D-45D6023E0468}" presName="compositeShape" presStyleCnt="0">
        <dgm:presLayoutVars>
          <dgm:chMax val="7"/>
          <dgm:dir/>
          <dgm:resizeHandles val="exact"/>
        </dgm:presLayoutVars>
      </dgm:prSet>
      <dgm:spPr/>
    </dgm:pt>
    <dgm:pt modelId="{FB737FD8-4EF3-435E-B15F-89E5A2F58517}" type="pres">
      <dgm:prSet presAssocID="{33D19DA0-C0A3-44CF-81A4-DE154ED06EE3}" presName="circ1" presStyleLbl="vennNode1" presStyleIdx="0" presStyleCnt="3"/>
      <dgm:spPr/>
      <dgm:t>
        <a:bodyPr/>
        <a:lstStyle/>
        <a:p>
          <a:endParaRPr lang="en-US"/>
        </a:p>
      </dgm:t>
    </dgm:pt>
    <dgm:pt modelId="{3402A1CF-A09E-4E92-88C1-B48969278042}" type="pres">
      <dgm:prSet presAssocID="{33D19DA0-C0A3-44CF-81A4-DE154ED06EE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7CA93-34FD-4BA2-B6CE-74D7B57EB5C9}" type="pres">
      <dgm:prSet presAssocID="{951C8523-FC16-44D3-A87C-B19E4D663761}" presName="circ2" presStyleLbl="vennNode1" presStyleIdx="1" presStyleCnt="3"/>
      <dgm:spPr/>
      <dgm:t>
        <a:bodyPr/>
        <a:lstStyle/>
        <a:p>
          <a:endParaRPr lang="en-US"/>
        </a:p>
      </dgm:t>
    </dgm:pt>
    <dgm:pt modelId="{68043337-24BC-4F5C-9828-A643F137EBD7}" type="pres">
      <dgm:prSet presAssocID="{951C8523-FC16-44D3-A87C-B19E4D66376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6228B-76ED-481D-A8FA-CEBEF933310B}" type="pres">
      <dgm:prSet presAssocID="{F0EA940C-FF03-42CD-A6A1-FE4A0C875B97}" presName="circ3" presStyleLbl="vennNode1" presStyleIdx="2" presStyleCnt="3"/>
      <dgm:spPr/>
      <dgm:t>
        <a:bodyPr/>
        <a:lstStyle/>
        <a:p>
          <a:endParaRPr lang="en-US"/>
        </a:p>
      </dgm:t>
    </dgm:pt>
    <dgm:pt modelId="{AE055B93-E6F9-4B7E-A8A9-C15B261F626E}" type="pres">
      <dgm:prSet presAssocID="{F0EA940C-FF03-42CD-A6A1-FE4A0C875B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314806-48AD-4387-98D9-C6D5F1757371}" type="presOf" srcId="{F0EA940C-FF03-42CD-A6A1-FE4A0C875B97}" destId="{AE055B93-E6F9-4B7E-A8A9-C15B261F626E}" srcOrd="1" destOrd="0" presId="urn:microsoft.com/office/officeart/2005/8/layout/venn1"/>
    <dgm:cxn modelId="{FF3B4436-1DC7-4839-8A39-226BE4CB9FE8}" srcId="{CAE5CD78-0768-454E-926D-45D6023E0468}" destId="{F0EA940C-FF03-42CD-A6A1-FE4A0C875B97}" srcOrd="2" destOrd="0" parTransId="{BC1D00A2-C383-43BE-AE26-D6E9EE2D1595}" sibTransId="{664EEB2F-A485-4F20-A0D6-F2E6D95272CA}"/>
    <dgm:cxn modelId="{86E250FB-5A89-4D5B-83C0-8BC9CED86290}" type="presOf" srcId="{CAE5CD78-0768-454E-926D-45D6023E0468}" destId="{586BAFB2-9100-4B48-84D5-604D8D7F982F}" srcOrd="0" destOrd="0" presId="urn:microsoft.com/office/officeart/2005/8/layout/venn1"/>
    <dgm:cxn modelId="{D658A066-4BF9-44A3-BEC7-913823390B83}" type="presOf" srcId="{33D19DA0-C0A3-44CF-81A4-DE154ED06EE3}" destId="{FB737FD8-4EF3-435E-B15F-89E5A2F58517}" srcOrd="0" destOrd="0" presId="urn:microsoft.com/office/officeart/2005/8/layout/venn1"/>
    <dgm:cxn modelId="{75DA4077-2CDD-4A07-BB53-5795F3DAE6E4}" srcId="{CAE5CD78-0768-454E-926D-45D6023E0468}" destId="{951C8523-FC16-44D3-A87C-B19E4D663761}" srcOrd="1" destOrd="0" parTransId="{50C0D607-45B4-4995-A571-64F6577A2A21}" sibTransId="{98123761-87C6-4BD3-842D-5BADD35EAEDA}"/>
    <dgm:cxn modelId="{0343177D-30F1-4EE7-BEC4-752DBC28D470}" srcId="{CAE5CD78-0768-454E-926D-45D6023E0468}" destId="{33D19DA0-C0A3-44CF-81A4-DE154ED06EE3}" srcOrd="0" destOrd="0" parTransId="{AA7424F0-AD56-4F7D-A78F-417F0635982A}" sibTransId="{568C3CF1-102C-4A17-8AEF-827CCAF05467}"/>
    <dgm:cxn modelId="{E78C24B6-EE79-4C85-ADDC-D7F61E232B3D}" type="presOf" srcId="{951C8523-FC16-44D3-A87C-B19E4D663761}" destId="{68043337-24BC-4F5C-9828-A643F137EBD7}" srcOrd="1" destOrd="0" presId="urn:microsoft.com/office/officeart/2005/8/layout/venn1"/>
    <dgm:cxn modelId="{91672928-C99E-48ED-BFCD-FD97FB0FBA56}" type="presOf" srcId="{33D19DA0-C0A3-44CF-81A4-DE154ED06EE3}" destId="{3402A1CF-A09E-4E92-88C1-B48969278042}" srcOrd="1" destOrd="0" presId="urn:microsoft.com/office/officeart/2005/8/layout/venn1"/>
    <dgm:cxn modelId="{B5E8780D-EE1E-469A-836C-8C3E5B7B7BA6}" type="presOf" srcId="{F0EA940C-FF03-42CD-A6A1-FE4A0C875B97}" destId="{7E66228B-76ED-481D-A8FA-CEBEF933310B}" srcOrd="0" destOrd="0" presId="urn:microsoft.com/office/officeart/2005/8/layout/venn1"/>
    <dgm:cxn modelId="{819C53E0-FF99-4B28-A6D5-3C38A4125110}" type="presOf" srcId="{951C8523-FC16-44D3-A87C-B19E4D663761}" destId="{7EA7CA93-34FD-4BA2-B6CE-74D7B57EB5C9}" srcOrd="0" destOrd="0" presId="urn:microsoft.com/office/officeart/2005/8/layout/venn1"/>
    <dgm:cxn modelId="{E136D1E1-FBE6-4784-8C73-94C68E42AC56}" type="presParOf" srcId="{586BAFB2-9100-4B48-84D5-604D8D7F982F}" destId="{FB737FD8-4EF3-435E-B15F-89E5A2F58517}" srcOrd="0" destOrd="0" presId="urn:microsoft.com/office/officeart/2005/8/layout/venn1"/>
    <dgm:cxn modelId="{02E56539-A471-44CD-B5EA-3DB6B5D61C82}" type="presParOf" srcId="{586BAFB2-9100-4B48-84D5-604D8D7F982F}" destId="{3402A1CF-A09E-4E92-88C1-B48969278042}" srcOrd="1" destOrd="0" presId="urn:microsoft.com/office/officeart/2005/8/layout/venn1"/>
    <dgm:cxn modelId="{DEC9DF76-A3A9-4F87-990D-AD25B4E71943}" type="presParOf" srcId="{586BAFB2-9100-4B48-84D5-604D8D7F982F}" destId="{7EA7CA93-34FD-4BA2-B6CE-74D7B57EB5C9}" srcOrd="2" destOrd="0" presId="urn:microsoft.com/office/officeart/2005/8/layout/venn1"/>
    <dgm:cxn modelId="{E1EBF95D-2410-4B06-B485-A9966656AFB0}" type="presParOf" srcId="{586BAFB2-9100-4B48-84D5-604D8D7F982F}" destId="{68043337-24BC-4F5C-9828-A643F137EBD7}" srcOrd="3" destOrd="0" presId="urn:microsoft.com/office/officeart/2005/8/layout/venn1"/>
    <dgm:cxn modelId="{C23C7B5B-D1B1-4773-9AF0-756524DA031A}" type="presParOf" srcId="{586BAFB2-9100-4B48-84D5-604D8D7F982F}" destId="{7E66228B-76ED-481D-A8FA-CEBEF933310B}" srcOrd="4" destOrd="0" presId="urn:microsoft.com/office/officeart/2005/8/layout/venn1"/>
    <dgm:cxn modelId="{BC2FBE90-73CE-447E-9520-5388AFB79DF7}" type="presParOf" srcId="{586BAFB2-9100-4B48-84D5-604D8D7F982F}" destId="{AE055B93-E6F9-4B7E-A8A9-C15B261F626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Experience: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SQL Server DBA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Web Developer 10 years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Interested in NoSQL, little practical experience until recently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What I’ve learned…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33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BEST:</a:t>
            </a:r>
          </a:p>
          <a:p>
            <a:r>
              <a:rPr lang="en-US" baseline="0" dirty="0" smtClean="0"/>
              <a:t>    - Cassandra</a:t>
            </a:r>
          </a:p>
          <a:p>
            <a:r>
              <a:rPr lang="en-US" baseline="0" dirty="0" smtClean="0"/>
              <a:t>    - </a:t>
            </a:r>
            <a:r>
              <a:rPr lang="en-US" baseline="0" dirty="0" err="1" smtClean="0"/>
              <a:t>Hbase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Worst Latency:</a:t>
            </a:r>
          </a:p>
          <a:p>
            <a:r>
              <a:rPr lang="en-US" baseline="0" dirty="0" smtClean="0"/>
              <a:t>   - MySQL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Worst Throughput:</a:t>
            </a:r>
          </a:p>
          <a:p>
            <a:r>
              <a:rPr lang="en-US" baseline="0" dirty="0" smtClean="0"/>
              <a:t>    - MySQL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63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BEST:</a:t>
            </a:r>
          </a:p>
          <a:p>
            <a:r>
              <a:rPr lang="en-US" baseline="0" dirty="0" smtClean="0"/>
              <a:t>    -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Sharded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Worst Latency:</a:t>
            </a:r>
          </a:p>
          <a:p>
            <a:r>
              <a:rPr lang="en-US" baseline="0" dirty="0" smtClean="0"/>
              <a:t>   - MySQL Cluster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Worst Throughput:</a:t>
            </a:r>
          </a:p>
          <a:p>
            <a:r>
              <a:rPr lang="en-US" baseline="0" dirty="0" smtClean="0"/>
              <a:t>    - MySQL Cluster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    - </a:t>
            </a:r>
            <a:r>
              <a:rPr lang="en-US" baseline="0" dirty="0" err="1" smtClean="0"/>
              <a:t>Riak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59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BEST:</a:t>
            </a:r>
          </a:p>
          <a:p>
            <a:r>
              <a:rPr lang="en-US" baseline="0" dirty="0" smtClean="0"/>
              <a:t>    - Cassandra</a:t>
            </a:r>
          </a:p>
          <a:p>
            <a:r>
              <a:rPr lang="en-US" baseline="0" dirty="0" smtClean="0"/>
              <a:t>    - </a:t>
            </a:r>
            <a:r>
              <a:rPr lang="en-US" baseline="0" dirty="0" err="1" smtClean="0"/>
              <a:t>Hbase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Worst Latency:</a:t>
            </a:r>
          </a:p>
          <a:p>
            <a:r>
              <a:rPr lang="en-US" baseline="0" dirty="0" smtClean="0"/>
              <a:t>   - </a:t>
            </a:r>
            <a:r>
              <a:rPr lang="en-US" baseline="0" dirty="0" err="1" smtClean="0"/>
              <a:t>MongoDB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Worst Throughput:</a:t>
            </a:r>
          </a:p>
          <a:p>
            <a:r>
              <a:rPr lang="en-US" baseline="0" dirty="0" smtClean="0"/>
              <a:t>    - MySQL Cluster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29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Map reduce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81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1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5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NoSQL is a broad term used to describe specialized systems under one banner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7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2088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Key-value stores are generally good solutions if you have a </a:t>
            </a:r>
          </a:p>
          <a:p>
            <a:pPr marL="192088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endParaRPr lang="en-US" sz="1200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192088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Simple application </a:t>
            </a:r>
          </a:p>
          <a:p>
            <a:pPr marL="649288" lvl="1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with only one kind of object, </a:t>
            </a:r>
          </a:p>
          <a:p>
            <a:pPr marL="649288" lvl="1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need to look up objects up based on one attribute. </a:t>
            </a:r>
          </a:p>
          <a:p>
            <a:pPr marL="192088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endParaRPr lang="en-US" sz="1200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192088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The simple functionality of key-value stores may make them the </a:t>
            </a:r>
            <a:r>
              <a:rPr lang="en-US" sz="1200" b="1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simplest to use</a:t>
            </a: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, especially if you’re already familiar with </a:t>
            </a:r>
            <a:r>
              <a:rPr lang="en-US" sz="1200" dirty="0" err="1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Memcached</a:t>
            </a: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.</a:t>
            </a:r>
          </a:p>
          <a:p>
            <a:pPr marL="192088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endParaRPr lang="en-US" sz="1200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192088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endParaRPr lang="en-US" sz="1200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1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2088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Model values as:</a:t>
            </a:r>
          </a:p>
          <a:p>
            <a:pPr marL="192088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 a map-of-maps-of-maps, </a:t>
            </a:r>
          </a:p>
          <a:p>
            <a:pPr marL="649288" lvl="1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namely, </a:t>
            </a:r>
          </a:p>
          <a:p>
            <a:pPr marL="649288" lvl="1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column families, </a:t>
            </a:r>
          </a:p>
          <a:p>
            <a:pPr marL="649288" lvl="1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columns, and </a:t>
            </a:r>
          </a:p>
          <a:p>
            <a:pPr marL="649288" lvl="1" indent="-192088">
              <a:spcBef>
                <a:spcPts val="1200"/>
              </a:spcBef>
              <a:buClr>
                <a:schemeClr val="accent2"/>
              </a:buClr>
              <a:buSzPct val="120000"/>
              <a:buBlip>
                <a:blip r:embed="rId3"/>
              </a:buBlip>
            </a:pPr>
            <a:r>
              <a:rPr lang="en-US" sz="1200" dirty="0" err="1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timestamped</a:t>
            </a: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 versions.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9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Sample application: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A good example application for a document store would be one with multiple different kinds of objects (say, in a </a:t>
            </a:r>
            <a:r>
              <a:rPr lang="en-US" sz="1200" b="1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Department of Motor Vehicles application</a:t>
            </a: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, with </a:t>
            </a:r>
            <a:r>
              <a:rPr lang="en-US" sz="1200" b="1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vehicles</a:t>
            </a: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 and </a:t>
            </a:r>
            <a:r>
              <a:rPr lang="en-US" sz="1200" b="1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drivers</a:t>
            </a: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),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where you need to look up objects based: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 on </a:t>
            </a:r>
            <a:r>
              <a:rPr lang="en-US" sz="1200" b="1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multiple fields </a:t>
            </a: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(say, a driver’s name, license number, owned vehicle, or birth date).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7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Any application that requires </a:t>
            </a:r>
            <a:r>
              <a:rPr lang="en-US" sz="1200" b="1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social networking </a:t>
            </a: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is best suited to a graph database.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Interested in the </a:t>
            </a:r>
            <a:r>
              <a:rPr lang="en-US" sz="1200" b="1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relation</a:t>
            </a:r>
            <a:r>
              <a:rPr lang="en-US" sz="1200" b="1" baseline="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ship between Paul and Marry</a:t>
            </a:r>
            <a:r>
              <a:rPr lang="en-US" sz="1200" baseline="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 rather than knowing </a:t>
            </a:r>
            <a:r>
              <a:rPr lang="en-US" sz="1200" b="1" baseline="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how many Bananas are left</a:t>
            </a:r>
            <a:endParaRPr lang="en-US" sz="1200" b="1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3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Proposed by Eric Brewer; Professor, UC Berkeley; 2000</a:t>
            </a:r>
          </a:p>
          <a:p>
            <a:endParaRPr lang="en-US" dirty="0" smtClean="0"/>
          </a:p>
          <a:p>
            <a:pPr marL="192088" indent="-192088">
              <a:buClr>
                <a:schemeClr val="accent2"/>
              </a:buClr>
            </a:pPr>
            <a:r>
              <a:rPr lang="en-US" dirty="0" smtClean="0"/>
              <a:t>According to the CAP Theorem, you can only pick two. </a:t>
            </a:r>
          </a:p>
          <a:p>
            <a:pPr marL="192088" indent="-192088">
              <a:buClr>
                <a:schemeClr val="accent2"/>
              </a:buClr>
            </a:pPr>
            <a:endParaRPr lang="en-US" dirty="0" smtClean="0"/>
          </a:p>
          <a:p>
            <a:pPr marL="192088" indent="-192088">
              <a:buClr>
                <a:schemeClr val="accent2"/>
              </a:buClr>
            </a:pPr>
            <a:r>
              <a:rPr lang="en-US" b="1" dirty="0" smtClean="0"/>
              <a:t>C</a:t>
            </a:r>
            <a:r>
              <a:rPr lang="en-US" dirty="0" smtClean="0"/>
              <a:t>onsistency means that each client always has the same view of the data. </a:t>
            </a:r>
          </a:p>
          <a:p>
            <a:pPr marL="192088" indent="-192088">
              <a:buClr>
                <a:schemeClr val="accent2"/>
              </a:buClr>
            </a:pPr>
            <a:r>
              <a:rPr lang="en-US" b="1" dirty="0" smtClean="0"/>
              <a:t>A</a:t>
            </a:r>
            <a:r>
              <a:rPr lang="en-US" dirty="0" smtClean="0"/>
              <a:t>vailability means that all clients can always read and write.</a:t>
            </a:r>
          </a:p>
          <a:p>
            <a:pPr marL="192088" indent="-192088">
              <a:buClr>
                <a:schemeClr val="accent2"/>
              </a:buClr>
            </a:pPr>
            <a:r>
              <a:rPr lang="en-US" b="1" dirty="0" smtClean="0"/>
              <a:t>P</a:t>
            </a:r>
            <a:r>
              <a:rPr lang="en-US" dirty="0" smtClean="0"/>
              <a:t>artition tolerance means that the system works well across physical network partitions.</a:t>
            </a:r>
          </a:p>
          <a:p>
            <a:pPr marL="192088" indent="-192088">
              <a:buClr>
                <a:schemeClr val="accent2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4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BEST:</a:t>
            </a:r>
          </a:p>
          <a:p>
            <a:r>
              <a:rPr lang="en-US" baseline="0" dirty="0" smtClean="0"/>
              <a:t>    - Cassandra</a:t>
            </a:r>
          </a:p>
          <a:p>
            <a:r>
              <a:rPr lang="en-US" baseline="0" dirty="0" smtClean="0"/>
              <a:t>    - </a:t>
            </a:r>
            <a:r>
              <a:rPr lang="en-US" baseline="0" dirty="0" err="1" smtClean="0"/>
              <a:t>Hbase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Worst Latency:</a:t>
            </a:r>
          </a:p>
          <a:p>
            <a:r>
              <a:rPr lang="en-US" baseline="0" dirty="0" smtClean="0"/>
              <a:t>   - </a:t>
            </a:r>
            <a:r>
              <a:rPr lang="en-US" baseline="0" dirty="0" err="1" smtClean="0"/>
              <a:t>Riak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Worst Throughput:</a:t>
            </a:r>
          </a:p>
          <a:p>
            <a:r>
              <a:rPr lang="en-US" baseline="0" dirty="0" smtClean="0"/>
              <a:t>    - MySQL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9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Cover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6" y="0"/>
            <a:ext cx="9153686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9686" y="0"/>
            <a:ext cx="9153685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9687" y="0"/>
            <a:ext cx="9153685" cy="5143500"/>
          </a:xfrm>
          <a:prstGeom prst="rect">
            <a:avLst/>
          </a:prstGeom>
          <a:gradFill>
            <a:gsLst>
              <a:gs pos="0">
                <a:srgbClr val="091620">
                  <a:alpha val="83000"/>
                </a:srgbClr>
              </a:gs>
              <a:gs pos="61000">
                <a:srgbClr val="091620">
                  <a:alpha val="14000"/>
                </a:srgbClr>
              </a:gs>
            </a:gsLst>
            <a:lin ang="2400000" scaled="0"/>
          </a:gra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9" y="252488"/>
            <a:ext cx="837262" cy="181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71542" y="1617785"/>
            <a:ext cx="5407690" cy="418576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200" b="0" kern="1200" spc="-1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+mj-lt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2784" y="2043658"/>
            <a:ext cx="4389120" cy="2769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200" b="0" kern="1200" spc="-3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641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Cover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674368" y="2455128"/>
            <a:ext cx="5407690" cy="418576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200" b="0" kern="1200" spc="-1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05610" y="2881001"/>
            <a:ext cx="4389120" cy="2769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200" b="0" kern="1200" spc="-3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9" y="252488"/>
            <a:ext cx="837262" cy="18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589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6" y="0"/>
            <a:ext cx="9153686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9686" y="0"/>
            <a:ext cx="9153685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9687" y="0"/>
            <a:ext cx="9153685" cy="5143500"/>
          </a:xfrm>
          <a:prstGeom prst="rect">
            <a:avLst/>
          </a:prstGeom>
          <a:gradFill>
            <a:gsLst>
              <a:gs pos="0">
                <a:srgbClr val="091620">
                  <a:alpha val="83000"/>
                </a:srgbClr>
              </a:gs>
              <a:gs pos="61000">
                <a:srgbClr val="091620">
                  <a:alpha val="14000"/>
                </a:srgbClr>
              </a:gs>
            </a:gsLst>
            <a:lin ang="2400000" scaled="0"/>
          </a:gra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blackWhite">
          <a:xfrm>
            <a:off x="381000" y="4556560"/>
            <a:ext cx="8382000" cy="4154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25" tIns="45713" rIns="91425" bIns="182880" anchor="b" anchorCtr="0">
            <a:spAutoFit/>
          </a:bodyPr>
          <a:lstStyle/>
          <a:p>
            <a:pPr algn="ctr" defTabSz="914099" eaLnBrk="0" hangingPunct="0">
              <a:defRPr/>
            </a:pPr>
            <a:r>
              <a:rPr lang="en-US" sz="600" dirty="0" smtClean="0">
                <a:gradFill>
                  <a:gsLst>
                    <a:gs pos="5417">
                      <a:srgbClr val="FFFFFF">
                        <a:alpha val="80000"/>
                      </a:srgbClr>
                    </a:gs>
                    <a:gs pos="13333">
                      <a:srgbClr val="FFFFFF">
                        <a:alpha val="80000"/>
                      </a:srgbClr>
                    </a:gs>
                  </a:gsLst>
                  <a:lin ang="5400000" scaled="0"/>
                </a:gradFill>
                <a:cs typeface="Arial" charset="0"/>
              </a:rPr>
              <a:t>© 2014 Slalom, LLC. All rights reserved. The information herein is for informational purposes only and represents the current view of Slalom, LLC. as of the date of this presentation.</a:t>
            </a:r>
            <a:br>
              <a:rPr lang="en-US" sz="600" dirty="0" smtClean="0">
                <a:gradFill>
                  <a:gsLst>
                    <a:gs pos="5417">
                      <a:srgbClr val="FFFFFF">
                        <a:alpha val="80000"/>
                      </a:srgbClr>
                    </a:gs>
                    <a:gs pos="13333">
                      <a:srgbClr val="FFFFFF">
                        <a:alpha val="80000"/>
                      </a:srgbClr>
                    </a:gs>
                  </a:gsLst>
                  <a:lin ang="5400000" scaled="0"/>
                </a:gradFill>
                <a:cs typeface="Arial" charset="0"/>
              </a:rPr>
            </a:br>
            <a:r>
              <a:rPr lang="en-US" sz="600" dirty="0" smtClean="0">
                <a:gradFill>
                  <a:gsLst>
                    <a:gs pos="5417">
                      <a:srgbClr val="FFFFFF">
                        <a:alpha val="80000"/>
                      </a:srgbClr>
                    </a:gs>
                    <a:gs pos="13333">
                      <a:srgbClr val="FFFFFF">
                        <a:alpha val="80000"/>
                      </a:srgbClr>
                    </a:gs>
                  </a:gsLst>
                  <a:lin ang="5400000" scaled="0"/>
                </a:gradFill>
                <a:cs typeface="Arial" charset="0"/>
              </a:rPr>
              <a:t>SLALOM MAKES NO WARRANTIES, EXPRESS, IMPLIED, OR STATUTORY, AS TO THE INFORMATION IN THIS PRESENTATION.</a:t>
            </a:r>
            <a:endParaRPr lang="en-US" sz="600" dirty="0">
              <a:gradFill>
                <a:gsLst>
                  <a:gs pos="5417">
                    <a:srgbClr val="FFFFFF">
                      <a:alpha val="80000"/>
                    </a:srgbClr>
                  </a:gs>
                  <a:gs pos="13333">
                    <a:srgbClr val="FFFFFF">
                      <a:alpha val="80000"/>
                    </a:srgbClr>
                  </a:gs>
                </a:gsLst>
                <a:lin ang="5400000" scaled="0"/>
              </a:gradFill>
              <a:cs typeface="Arial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9528" y="2114075"/>
            <a:ext cx="3184943" cy="68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39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381000" y="4556560"/>
            <a:ext cx="8382000" cy="4154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25" tIns="45713" rIns="91425" bIns="182880" anchor="b" anchorCtr="0">
            <a:spAutoFit/>
          </a:bodyPr>
          <a:lstStyle/>
          <a:p>
            <a:pPr algn="ctr" defTabSz="914099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525252"/>
                </a:solidFill>
                <a:latin typeface="Arial"/>
                <a:ea typeface="+mn-ea"/>
                <a:cs typeface="Arial" charset="0"/>
              </a:rPr>
              <a:t>© 2014 Slalom, LLC. All rights reserved. The information herein is for informational purposes only and represents the current view of Slalom, LLC. as of the date of this presentation.</a:t>
            </a:r>
            <a:br>
              <a:rPr lang="en-US" sz="600" dirty="0" smtClean="0">
                <a:solidFill>
                  <a:srgbClr val="525252"/>
                </a:solidFill>
                <a:latin typeface="Arial"/>
                <a:ea typeface="+mn-ea"/>
                <a:cs typeface="Arial" charset="0"/>
              </a:rPr>
            </a:br>
            <a:r>
              <a:rPr lang="en-US" sz="600" dirty="0" smtClean="0">
                <a:solidFill>
                  <a:srgbClr val="525252"/>
                </a:solidFill>
                <a:latin typeface="Arial"/>
                <a:ea typeface="+mn-ea"/>
                <a:cs typeface="Arial" charset="0"/>
              </a:rPr>
              <a:t>SLALOM MAKES NO WARRANTIES, EXPRESS, IMPLIED, OR STATUTORY, AS TO THE INFORMATION IN THIS PRESENTATION.</a:t>
            </a:r>
            <a:endParaRPr lang="en-US" sz="600" dirty="0">
              <a:solidFill>
                <a:srgbClr val="525252"/>
              </a:solidFill>
              <a:latin typeface="Arial"/>
              <a:ea typeface="+mn-ea"/>
              <a:cs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9528" y="2114075"/>
            <a:ext cx="3184943" cy="68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8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740" r:id="rId8"/>
    <p:sldLayoutId id="214748378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-10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B7E6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11" Type="http://schemas.openxmlformats.org/officeDocument/2006/relationships/image" Target="../media/image29.png"/><Relationship Id="rId5" Type="http://schemas.openxmlformats.org/officeDocument/2006/relationships/image" Target="../media/image23.gif"/><Relationship Id="rId15" Type="http://schemas.openxmlformats.org/officeDocument/2006/relationships/image" Target="../media/image33.png"/><Relationship Id="rId10" Type="http://schemas.openxmlformats.org/officeDocument/2006/relationships/image" Target="../media/image28.gif"/><Relationship Id="rId4" Type="http://schemas.openxmlformats.org/officeDocument/2006/relationships/image" Target="../media/image22.png"/><Relationship Id="rId9" Type="http://schemas.openxmlformats.org/officeDocument/2006/relationships/image" Target="../media/image27.jpe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docs.mongodb.org/manual/replication/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1542" y="1506809"/>
            <a:ext cx="5407690" cy="1412694"/>
          </a:xfrm>
        </p:spPr>
        <p:txBody>
          <a:bodyPr/>
          <a:lstStyle/>
          <a:p>
            <a:r>
              <a:rPr lang="en-US" sz="3600" dirty="0"/>
              <a:t>NoSQL: </a:t>
            </a:r>
            <a:br>
              <a:rPr lang="en-US" sz="3600" dirty="0"/>
            </a:br>
            <a:r>
              <a:rPr lang="en-US" sz="3600" dirty="0"/>
              <a:t>It Doesn’t mean what you think it means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2784" y="3004950"/>
            <a:ext cx="4389120" cy="830997"/>
          </a:xfrm>
        </p:spPr>
        <p:txBody>
          <a:bodyPr/>
          <a:lstStyle/>
          <a:p>
            <a:r>
              <a:rPr lang="en-US" dirty="0"/>
              <a:t>David Rollins.</a:t>
            </a:r>
            <a:r>
              <a:rPr lang="en-US" dirty="0">
                <a:gradFill>
                  <a:gsLst>
                    <a:gs pos="100000">
                      <a:schemeClr val="accent2">
                        <a:lumMod val="60000"/>
                        <a:lumOff val="40000"/>
                      </a:schemeClr>
                    </a:gs>
                    <a:gs pos="4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rPr>
              <a:t> Consultant, </a:t>
            </a:r>
            <a:r>
              <a:rPr lang="en-US" i="1" dirty="0">
                <a:gradFill>
                  <a:gsLst>
                    <a:gs pos="100000">
                      <a:schemeClr val="accent2">
                        <a:lumMod val="60000"/>
                        <a:lumOff val="40000"/>
                      </a:schemeClr>
                    </a:gs>
                    <a:gs pos="4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rPr>
              <a:t>Slalom, L.L.C.</a:t>
            </a:r>
          </a:p>
          <a:p>
            <a:endParaRPr lang="en-US" i="1" dirty="0"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400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</a:endParaRPr>
          </a:p>
          <a:p>
            <a:r>
              <a:rPr lang="en-US" i="1" dirty="0">
                <a:gradFill>
                  <a:gsLst>
                    <a:gs pos="100000">
                      <a:schemeClr val="accent2">
                        <a:lumMod val="60000"/>
                        <a:lumOff val="40000"/>
                      </a:schemeClr>
                    </a:gs>
                    <a:gs pos="4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rPr>
              <a:t>Twitter: @</a:t>
            </a:r>
            <a:r>
              <a:rPr lang="en-US" i="1" dirty="0" err="1">
                <a:gradFill>
                  <a:gsLst>
                    <a:gs pos="100000">
                      <a:schemeClr val="accent2">
                        <a:lumMod val="60000"/>
                        <a:lumOff val="40000"/>
                      </a:schemeClr>
                    </a:gs>
                    <a:gs pos="4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rPr>
              <a:t>DavidRollinsTX</a:t>
            </a:r>
            <a:endParaRPr lang="en-US" i="1" dirty="0"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400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0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32902" y="1306043"/>
            <a:ext cx="5584328" cy="2689967"/>
          </a:xfrm>
        </p:spPr>
        <p:txBody>
          <a:bodyPr/>
          <a:lstStyle/>
          <a:p>
            <a:pPr>
              <a:buClr>
                <a:schemeClr val="accent2"/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Strength: 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Graph algorithms </a:t>
            </a:r>
            <a:endParaRPr lang="en-US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e.g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. shortest path, connectedness, n degree relationships, etc. </a:t>
            </a:r>
          </a:p>
          <a:p>
            <a:pPr>
              <a:buClr>
                <a:schemeClr val="accent2"/>
              </a:buClr>
              <a:buSzPct val="120000"/>
            </a:pP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Weaknesses: </a:t>
            </a:r>
            <a:endParaRPr lang="en-US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Has 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to traverse the entire graph to achieve a definitive answer. </a:t>
            </a:r>
            <a:endParaRPr lang="en-US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Not 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easy to cluster. </a:t>
            </a:r>
          </a:p>
          <a:p>
            <a:pPr>
              <a:buClr>
                <a:schemeClr val="accent2"/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Examples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: </a:t>
            </a:r>
            <a:endParaRPr lang="en-US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Neo4J</a:t>
            </a: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err="1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InfoGrid</a:t>
            </a:r>
            <a:endParaRPr lang="en-US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Infinite Graph</a:t>
            </a:r>
            <a:endParaRPr lang="en-US" dirty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>
                <a:ln w="3175">
                  <a:noFill/>
                </a:ln>
                <a:gradFill flip="none" rotWithShape="1"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  <a:tileRect/>
                </a:gradFill>
                <a:ea typeface="ＭＳ Ｐゴシック" charset="0"/>
                <a:cs typeface="Arial" charset="0"/>
              </a:rPr>
              <a:t>Graph Store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15289" y="889991"/>
            <a:ext cx="1529979" cy="3522070"/>
            <a:chOff x="1211050" y="891645"/>
            <a:chExt cx="1529979" cy="35220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8037" y="3348044"/>
              <a:ext cx="1017231" cy="1065671"/>
            </a:xfrm>
            <a:prstGeom prst="rect">
              <a:avLst/>
            </a:prstGeom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211050" y="2665232"/>
              <a:ext cx="1529979" cy="24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buClr>
                  <a:srgbClr val="1E4164"/>
                </a:buClr>
              </a:pPr>
              <a:r>
                <a:rPr lang="en-US" sz="1100" b="1" dirty="0">
                  <a:solidFill>
                    <a:srgbClr val="37373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Graph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701" y="891645"/>
              <a:ext cx="633905" cy="1775746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1552992" y="2662374"/>
              <a:ext cx="10058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9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70000">
                      <a:schemeClr val="bg1"/>
                    </a:gs>
                    <a:gs pos="50000">
                      <a:schemeClr val="bg1"/>
                    </a:gs>
                  </a:gsLst>
                  <a:lin ang="5400000" scaled="0"/>
                </a:gradFill>
              </a:rPr>
              <a:t>Relational vs NoSQL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5676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3192" y="2220885"/>
            <a:ext cx="8357616" cy="92333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smtClean="0">
                <a:effectLst>
                  <a:glow rad="127000">
                    <a:schemeClr val="bg1">
                      <a:lumMod val="75000"/>
                    </a:schemeClr>
                  </a:glow>
                </a:effectLst>
              </a:rPr>
              <a:t>NOTHING</a:t>
            </a:r>
            <a:endParaRPr lang="en-US" sz="6000" dirty="0">
              <a:effectLst>
                <a:glow rad="127000">
                  <a:schemeClr val="bg1">
                    <a:lumMod val="75000"/>
                  </a:schemeClr>
                </a:glo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What’s wrong with Relational DBs?</a:t>
            </a:r>
          </a:p>
        </p:txBody>
      </p:sp>
    </p:spTree>
    <p:extLst>
      <p:ext uri="{BB962C8B-B14F-4D97-AF65-F5344CB8AC3E}">
        <p14:creationId xmlns:p14="http://schemas.microsoft.com/office/powerpoint/2010/main" val="24864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0525" y="1405730"/>
            <a:ext cx="4114800" cy="424732"/>
          </a:xfrm>
        </p:spPr>
        <p:txBody>
          <a:bodyPr/>
          <a:lstStyle/>
          <a:p>
            <a:r>
              <a:rPr lang="en-US" sz="2400" dirty="0"/>
              <a:t>Relational View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6864" y="1405730"/>
            <a:ext cx="4114800" cy="424732"/>
          </a:xfrm>
        </p:spPr>
        <p:txBody>
          <a:bodyPr/>
          <a:lstStyle/>
          <a:p>
            <a:r>
              <a:rPr lang="en-US" sz="2400" dirty="0"/>
              <a:t>Systems View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0525" y="1867743"/>
            <a:ext cx="4114800" cy="1661993"/>
          </a:xfrm>
        </p:spPr>
        <p:txBody>
          <a:bodyPr/>
          <a:lstStyle/>
          <a:p>
            <a:r>
              <a:rPr lang="en-US" sz="2000" dirty="0"/>
              <a:t>All about the data</a:t>
            </a:r>
          </a:p>
          <a:p>
            <a:r>
              <a:rPr lang="en-US" sz="2000" dirty="0"/>
              <a:t>Clean model</a:t>
            </a:r>
          </a:p>
          <a:p>
            <a:r>
              <a:rPr lang="en-US" sz="2000" dirty="0"/>
              <a:t>ACID </a:t>
            </a:r>
            <a:r>
              <a:rPr lang="en-US" sz="2000" dirty="0" smtClean="0"/>
              <a:t>Transactions</a:t>
            </a:r>
          </a:p>
          <a:p>
            <a:r>
              <a:rPr lang="en-US" sz="2000" dirty="0" smtClean="0"/>
              <a:t>Easy </a:t>
            </a:r>
            <a:r>
              <a:rPr lang="en-US" sz="2000" dirty="0"/>
              <a:t>long-term evolution</a:t>
            </a:r>
            <a:endParaRPr lang="en-US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26864" y="1867743"/>
            <a:ext cx="4114800" cy="1231106"/>
          </a:xfrm>
        </p:spPr>
        <p:txBody>
          <a:bodyPr/>
          <a:lstStyle/>
          <a:p>
            <a:r>
              <a:rPr lang="en-US" sz="2000" dirty="0"/>
              <a:t>All about the system</a:t>
            </a:r>
          </a:p>
          <a:p>
            <a:r>
              <a:rPr lang="en-US" sz="2000" dirty="0"/>
              <a:t>Evolve </a:t>
            </a:r>
            <a:r>
              <a:rPr lang="en-US" sz="2000" dirty="0" smtClean="0"/>
              <a:t>modules</a:t>
            </a:r>
          </a:p>
          <a:p>
            <a:r>
              <a:rPr lang="en-US" sz="2000" dirty="0" smtClean="0"/>
              <a:t>Flexibility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Two Valid World Views</a:t>
            </a:r>
          </a:p>
        </p:txBody>
      </p:sp>
    </p:spTree>
    <p:extLst>
      <p:ext uri="{BB962C8B-B14F-4D97-AF65-F5344CB8AC3E}">
        <p14:creationId xmlns:p14="http://schemas.microsoft.com/office/powerpoint/2010/main" val="333035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0525" y="983700"/>
            <a:ext cx="4114800" cy="424732"/>
          </a:xfrm>
        </p:spPr>
        <p:txBody>
          <a:bodyPr/>
          <a:lstStyle/>
          <a:p>
            <a:r>
              <a:rPr lang="en-US" sz="2400" dirty="0"/>
              <a:t>ACID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4626864" y="983700"/>
            <a:ext cx="4114800" cy="424732"/>
          </a:xfrm>
        </p:spPr>
        <p:txBody>
          <a:bodyPr/>
          <a:lstStyle/>
          <a:p>
            <a:r>
              <a:rPr lang="en-US" sz="2400" dirty="0" smtClean="0"/>
              <a:t>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3216265"/>
          </a:xfrm>
        </p:spPr>
        <p:txBody>
          <a:bodyPr/>
          <a:lstStyle/>
          <a:p>
            <a:r>
              <a:rPr lang="en-US" sz="2000" b="1" dirty="0"/>
              <a:t>A</a:t>
            </a:r>
            <a:r>
              <a:rPr lang="en-US" sz="2000" dirty="0"/>
              <a:t>tomicity</a:t>
            </a:r>
          </a:p>
          <a:p>
            <a:pPr lvl="1"/>
            <a:r>
              <a:rPr lang="en-US" sz="1800" dirty="0"/>
              <a:t>All or nothing</a:t>
            </a:r>
          </a:p>
          <a:p>
            <a:r>
              <a:rPr lang="en-US" sz="2000" b="1" dirty="0"/>
              <a:t>C</a:t>
            </a:r>
            <a:r>
              <a:rPr lang="en-US" sz="2000" dirty="0"/>
              <a:t>onsistency</a:t>
            </a:r>
          </a:p>
          <a:p>
            <a:pPr lvl="1"/>
            <a:r>
              <a:rPr lang="en-US" sz="1800" dirty="0"/>
              <a:t>Moves from one known state to another</a:t>
            </a:r>
          </a:p>
          <a:p>
            <a:r>
              <a:rPr lang="en-US" sz="2000" b="1" dirty="0"/>
              <a:t>I</a:t>
            </a:r>
            <a:r>
              <a:rPr lang="en-US" sz="2000" dirty="0"/>
              <a:t>solation</a:t>
            </a:r>
          </a:p>
          <a:p>
            <a:pPr lvl="1"/>
            <a:r>
              <a:rPr lang="en-US" sz="1800" dirty="0"/>
              <a:t>Can’t see data from incomplete </a:t>
            </a:r>
            <a:r>
              <a:rPr lang="en-US" sz="1800" dirty="0" err="1"/>
              <a:t>tx</a:t>
            </a:r>
            <a:endParaRPr lang="en-US" sz="1800" dirty="0"/>
          </a:p>
          <a:p>
            <a:r>
              <a:rPr lang="en-US" sz="2000" b="1" dirty="0"/>
              <a:t>D</a:t>
            </a:r>
            <a:r>
              <a:rPr lang="en-US" sz="2000" dirty="0"/>
              <a:t>urability</a:t>
            </a:r>
          </a:p>
          <a:p>
            <a:pPr lvl="1"/>
            <a:r>
              <a:rPr lang="en-US" sz="1800" dirty="0"/>
              <a:t>Data from successful </a:t>
            </a:r>
            <a:r>
              <a:rPr lang="en-US" sz="1800" dirty="0" err="1"/>
              <a:t>tx</a:t>
            </a:r>
            <a:r>
              <a:rPr lang="en-US" sz="1800" dirty="0"/>
              <a:t> is not lost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557349"/>
          </a:xfrm>
        </p:spPr>
        <p:txBody>
          <a:bodyPr/>
          <a:lstStyle/>
          <a:p>
            <a:r>
              <a:rPr lang="en-US" sz="2000" b="1" dirty="0"/>
              <a:t>B</a:t>
            </a:r>
            <a:r>
              <a:rPr lang="en-US" sz="2000" dirty="0"/>
              <a:t>asically </a:t>
            </a:r>
            <a:r>
              <a:rPr lang="en-US" sz="2000" b="1" dirty="0"/>
              <a:t>A</a:t>
            </a:r>
            <a:r>
              <a:rPr lang="en-US" sz="2000" dirty="0"/>
              <a:t>vailable</a:t>
            </a:r>
          </a:p>
          <a:p>
            <a:r>
              <a:rPr lang="en-US" sz="2000" b="1" dirty="0"/>
              <a:t>S</a:t>
            </a:r>
            <a:r>
              <a:rPr lang="en-US" sz="2000" dirty="0"/>
              <a:t>oft state</a:t>
            </a:r>
          </a:p>
          <a:p>
            <a:r>
              <a:rPr lang="en-US" sz="2000" b="1" dirty="0"/>
              <a:t>E</a:t>
            </a:r>
            <a:r>
              <a:rPr lang="en-US" sz="2000" dirty="0"/>
              <a:t>ventually consistent</a:t>
            </a:r>
          </a:p>
          <a:p>
            <a:pPr lvl="1"/>
            <a:r>
              <a:rPr lang="en-US" sz="1800" dirty="0"/>
              <a:t>All nodes eventually see same data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ACID vs BASE</a:t>
            </a:r>
          </a:p>
        </p:txBody>
      </p:sp>
    </p:spTree>
    <p:extLst>
      <p:ext uri="{BB962C8B-B14F-4D97-AF65-F5344CB8AC3E}">
        <p14:creationId xmlns:p14="http://schemas.microsoft.com/office/powerpoint/2010/main" val="41314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397730"/>
            <a:ext cx="4842487" cy="1717393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sz="2000" b="1" dirty="0"/>
              <a:t>Pick of 2 </a:t>
            </a:r>
            <a:r>
              <a:rPr lang="en-US" sz="2000" b="1" dirty="0" smtClean="0"/>
              <a:t>choices</a:t>
            </a:r>
            <a:endParaRPr lang="en-US" b="1" dirty="0"/>
          </a:p>
          <a:p>
            <a:pPr marL="192088" indent="-192088">
              <a:buClr>
                <a:schemeClr val="accent2"/>
              </a:buClr>
            </a:pPr>
            <a:r>
              <a:rPr lang="en-US" b="1" dirty="0"/>
              <a:t>C</a:t>
            </a:r>
            <a:r>
              <a:rPr lang="en-US" dirty="0"/>
              <a:t>onsistency – data is always the same</a:t>
            </a:r>
          </a:p>
          <a:p>
            <a:pPr marL="192088" indent="-192088">
              <a:buClr>
                <a:schemeClr val="accent2"/>
              </a:buClr>
            </a:pPr>
            <a:r>
              <a:rPr lang="en-US" b="1" dirty="0"/>
              <a:t>A</a:t>
            </a:r>
            <a:r>
              <a:rPr lang="en-US" dirty="0"/>
              <a:t>vailability – data is always available (r/w)</a:t>
            </a:r>
          </a:p>
          <a:p>
            <a:pPr marL="192088" indent="-192088">
              <a:buClr>
                <a:schemeClr val="accent2"/>
              </a:buClr>
            </a:pPr>
            <a:r>
              <a:rPr lang="en-US" b="1" dirty="0"/>
              <a:t>P</a:t>
            </a:r>
            <a:r>
              <a:rPr lang="en-US" dirty="0"/>
              <a:t>artition tolerance – data exists across network partitions.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CAP Theorem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3533612"/>
              </p:ext>
            </p:extLst>
          </p:nvPr>
        </p:nvGraphicFramePr>
        <p:xfrm>
          <a:off x="4260918" y="931433"/>
          <a:ext cx="5436524" cy="3533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Oval 10"/>
          <p:cNvSpPr/>
          <p:nvPr/>
        </p:nvSpPr>
        <p:spPr>
          <a:xfrm rot="18620524">
            <a:off x="5687347" y="2224073"/>
            <a:ext cx="1046812" cy="519351"/>
          </a:xfrm>
          <a:prstGeom prst="ellipse">
            <a:avLst/>
          </a:prstGeom>
          <a:solidFill>
            <a:schemeClr val="accent2">
              <a:alpha val="48000"/>
            </a:schemeClr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 smtClean="0">
                <a:solidFill>
                  <a:srgbClr val="091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RDBMS</a:t>
            </a:r>
            <a:endParaRPr lang="en-US" sz="1200" dirty="0">
              <a:solidFill>
                <a:srgbClr val="0916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9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010400" y="4987835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450" kern="12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A37C95-3A7F-4C90-9D28-0B573484ACD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2128059" y="831273"/>
            <a:ext cx="4497186" cy="3025833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400" dirty="0" err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7763" y="334935"/>
            <a:ext cx="889462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4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1407" y="3489614"/>
            <a:ext cx="889462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4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4476" y="3489614"/>
            <a:ext cx="889462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6778" y="2546428"/>
            <a:ext cx="2111432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Pick Two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249382" y="4039985"/>
            <a:ext cx="1596043" cy="665019"/>
          </a:xfrm>
          <a:prstGeom prst="wedgeRectCallout">
            <a:avLst>
              <a:gd name="adj1" fmla="val 51276"/>
              <a:gd name="adj2" fmla="val -8125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chemeClr val="bg1"/>
                </a:solidFill>
              </a:rPr>
              <a:t>Consistency</a:t>
            </a:r>
            <a:r>
              <a:rPr lang="en-US" sz="1050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</a:rPr>
              <a:t>Same view of the data always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956260" y="498763"/>
            <a:ext cx="1476895" cy="665019"/>
          </a:xfrm>
          <a:prstGeom prst="wedgeRectCallout">
            <a:avLst>
              <a:gd name="adj1" fmla="val 106151"/>
              <a:gd name="adj2" fmla="val -275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chemeClr val="bg1"/>
                </a:solidFill>
              </a:rPr>
              <a:t>Availability</a:t>
            </a:r>
            <a:r>
              <a:rPr lang="en-US" sz="1050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</a:rPr>
              <a:t>Everyone can always read and write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7010400" y="4039985"/>
            <a:ext cx="1909155" cy="665019"/>
          </a:xfrm>
          <a:prstGeom prst="wedgeRectCallout">
            <a:avLst>
              <a:gd name="adj1" fmla="val -52853"/>
              <a:gd name="adj2" fmla="val -9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chemeClr val="bg1"/>
                </a:solidFill>
              </a:rPr>
              <a:t>Partition Tolerance</a:t>
            </a:r>
            <a:r>
              <a:rPr lang="en-US" sz="1050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</a:rPr>
              <a:t>Works well despite network partitioning conditions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06386" y="4301641"/>
            <a:ext cx="3540532" cy="424732"/>
            <a:chOff x="2606386" y="4301641"/>
            <a:chExt cx="3540532" cy="424732"/>
          </a:xfrm>
        </p:grpSpPr>
        <p:sp>
          <p:nvSpPr>
            <p:cNvPr id="17" name="TextBox 16"/>
            <p:cNvSpPr txBox="1"/>
            <p:nvPr/>
          </p:nvSpPr>
          <p:spPr>
            <a:xfrm>
              <a:off x="2606386" y="4301641"/>
              <a:ext cx="119564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9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Big Table</a:t>
              </a:r>
            </a:p>
            <a:p>
              <a:pPr marL="171450" indent="-171450">
                <a:lnSpc>
                  <a:spcPct val="9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Hbase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51094" y="4301641"/>
              <a:ext cx="136848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9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B050"/>
                  </a:solidFill>
                </a:rPr>
                <a:t>MemecacheDB</a:t>
              </a:r>
            </a:p>
            <a:p>
              <a:pPr marL="171450" indent="-171450">
                <a:lnSpc>
                  <a:spcPct val="9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B050"/>
                  </a:solidFill>
                </a:rPr>
                <a:t>Redis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76705" y="4301641"/>
              <a:ext cx="137021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9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rgbClr val="FF0000"/>
                  </a:solidFill>
                </a:rPr>
                <a:t>MongoDB</a:t>
              </a:r>
              <a:endParaRPr lang="en-US" sz="1200" dirty="0">
                <a:solidFill>
                  <a:srgbClr val="FF0000"/>
                </a:solidFill>
              </a:endParaRPr>
            </a:p>
            <a:p>
              <a:pPr marL="171450" indent="-171450">
                <a:lnSpc>
                  <a:spcPct val="9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rgbClr val="FF0000"/>
                  </a:solidFill>
                </a:rPr>
                <a:t>Terrastore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49536" y="4098176"/>
            <a:ext cx="165423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1200" b="1" u="sng" dirty="0" smtClean="0"/>
              <a:t>CP</a:t>
            </a:r>
            <a:endParaRPr lang="en-US" sz="1200" b="1" u="sng" dirty="0"/>
          </a:p>
        </p:txBody>
      </p:sp>
      <p:grpSp>
        <p:nvGrpSpPr>
          <p:cNvPr id="20" name="Group 19"/>
          <p:cNvGrpSpPr/>
          <p:nvPr/>
        </p:nvGrpSpPr>
        <p:grpSpPr>
          <a:xfrm>
            <a:off x="5653172" y="1654813"/>
            <a:ext cx="3171339" cy="633347"/>
            <a:chOff x="5653172" y="1654813"/>
            <a:chExt cx="3171339" cy="633347"/>
          </a:xfrm>
        </p:grpSpPr>
        <p:sp>
          <p:nvSpPr>
            <p:cNvPr id="21" name="TextBox 20"/>
            <p:cNvSpPr txBox="1"/>
            <p:nvPr/>
          </p:nvSpPr>
          <p:spPr>
            <a:xfrm>
              <a:off x="6583854" y="1654813"/>
              <a:ext cx="1195645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  <a:buClr>
                  <a:schemeClr val="accent1"/>
                </a:buClr>
              </a:pPr>
              <a:r>
                <a:rPr lang="en-US" sz="1200" b="1" u="sng" dirty="0" smtClean="0"/>
                <a:t>AP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653172" y="1863428"/>
              <a:ext cx="3171339" cy="424732"/>
              <a:chOff x="5653172" y="1863428"/>
              <a:chExt cx="3171339" cy="4247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653172" y="1863428"/>
                <a:ext cx="11007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9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Cassandra</a:t>
                </a:r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91177" y="1863428"/>
                <a:ext cx="1133334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9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FF0000"/>
                    </a:solidFill>
                  </a:rPr>
                  <a:t>Dynamo</a:t>
                </a:r>
              </a:p>
              <a:p>
                <a:pPr marL="171450" indent="-171450">
                  <a:lnSpc>
                    <a:spcPct val="9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FF0000"/>
                    </a:solidFill>
                  </a:rPr>
                  <a:t>Voldermort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672175" y="1863428"/>
                <a:ext cx="1019002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9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00B050"/>
                    </a:solidFill>
                  </a:rPr>
                  <a:t>CouchDB</a:t>
                </a:r>
              </a:p>
              <a:p>
                <a:pPr marL="171450" indent="-171450">
                  <a:lnSpc>
                    <a:spcPct val="9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00B050"/>
                    </a:solidFill>
                  </a:rPr>
                  <a:t>SimpleDB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993891" y="1654813"/>
            <a:ext cx="2024493" cy="633347"/>
            <a:chOff x="1255224" y="1405429"/>
            <a:chExt cx="2024493" cy="633347"/>
          </a:xfrm>
        </p:grpSpPr>
        <p:grpSp>
          <p:nvGrpSpPr>
            <p:cNvPr id="27" name="Group 26"/>
            <p:cNvGrpSpPr/>
            <p:nvPr/>
          </p:nvGrpSpPr>
          <p:grpSpPr>
            <a:xfrm>
              <a:off x="1255224" y="1614044"/>
              <a:ext cx="2024493" cy="424732"/>
              <a:chOff x="1255224" y="1651802"/>
              <a:chExt cx="2024493" cy="4247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255224" y="1651802"/>
                <a:ext cx="119564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9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MySQL</a:t>
                </a:r>
              </a:p>
              <a:p>
                <a:pPr marL="171450" indent="-171450">
                  <a:lnSpc>
                    <a:spcPct val="9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PostgreSQL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260715" y="1651802"/>
                <a:ext cx="1019002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9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Vertica</a:t>
                </a:r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669648" y="1405429"/>
              <a:ext cx="1195645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  <a:buClr>
                  <a:schemeClr val="accent1"/>
                </a:buClr>
              </a:pPr>
              <a:r>
                <a:rPr lang="en-US" sz="1200" b="1" u="sng" dirty="0" smtClean="0"/>
                <a:t>CA</a:t>
              </a:r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749847"/>
              </p:ext>
            </p:extLst>
          </p:nvPr>
        </p:nvGraphicFramePr>
        <p:xfrm>
          <a:off x="7398846" y="214726"/>
          <a:ext cx="1553961" cy="677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961"/>
              </a:tblGrid>
              <a:tr h="165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Relational</a:t>
                      </a: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175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Column-oriented/Tabular</a:t>
                      </a:r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75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Key-value</a:t>
                      </a:r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</a:tr>
              <a:tr h="160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Document-oriented</a:t>
                      </a: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2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0525" y="1177135"/>
            <a:ext cx="8357616" cy="2939266"/>
          </a:xfrm>
        </p:spPr>
        <p:txBody>
          <a:bodyPr/>
          <a:lstStyle/>
          <a:p>
            <a:r>
              <a:rPr lang="en-US" sz="2000" dirty="0"/>
              <a:t>Difficulties that are arise when often encountered when a RDBMS is being used by a program written in an object-oriented style</a:t>
            </a:r>
          </a:p>
          <a:p>
            <a:r>
              <a:rPr lang="en-US" sz="2000" dirty="0"/>
              <a:t>Store XML in your DB?</a:t>
            </a:r>
          </a:p>
          <a:p>
            <a:r>
              <a:rPr lang="en-US" sz="2000" dirty="0"/>
              <a:t>Store data as blobs?</a:t>
            </a:r>
          </a:p>
          <a:p>
            <a:endParaRPr lang="en-US" sz="1400" dirty="0"/>
          </a:p>
          <a:p>
            <a:r>
              <a:rPr lang="en-US" sz="2000" dirty="0"/>
              <a:t>In reality:</a:t>
            </a:r>
          </a:p>
          <a:p>
            <a:pPr lvl="1"/>
            <a:r>
              <a:rPr lang="en-US" sz="1800" dirty="0"/>
              <a:t>I found that I now think relational</a:t>
            </a:r>
          </a:p>
          <a:p>
            <a:pPr lvl="1"/>
            <a:r>
              <a:rPr lang="en-US" sz="1800" dirty="0"/>
              <a:t>Document schema has been an adjustment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Impedance mismatch</a:t>
            </a:r>
          </a:p>
        </p:txBody>
      </p:sp>
    </p:spTree>
    <p:extLst>
      <p:ext uri="{BB962C8B-B14F-4D97-AF65-F5344CB8AC3E}">
        <p14:creationId xmlns:p14="http://schemas.microsoft.com/office/powerpoint/2010/main" val="8856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0525" y="946538"/>
            <a:ext cx="8357616" cy="48013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Coolness </a:t>
            </a:r>
            <a:r>
              <a:rPr lang="en-US" sz="2800" dirty="0" smtClean="0"/>
              <a:t>Factor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What’s really wrong with RDBMS?</a:t>
            </a:r>
          </a:p>
        </p:txBody>
      </p:sp>
      <p:pic>
        <p:nvPicPr>
          <p:cNvPr id="5" name="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78" y="1362552"/>
            <a:ext cx="6357110" cy="332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Relational vs. NoSQL</a:t>
            </a:r>
            <a:endParaRPr lang="en-US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Scaling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437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5353" y="2789102"/>
            <a:ext cx="1728216" cy="1463040"/>
          </a:xfrm>
          <a:prstGeom prst="rect">
            <a:avLst/>
          </a:prstGeom>
          <a:solidFill>
            <a:srgbClr val="1B4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 anchorCtr="0"/>
          <a:lstStyle/>
          <a:p>
            <a:pPr>
              <a:spcBef>
                <a:spcPts val="4500"/>
              </a:spcBef>
            </a:pPr>
            <a:endParaRPr lang="en-US" sz="9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/>
              <a:t>In </a:t>
            </a:r>
            <a:r>
              <a:rPr lang="en-US" sz="1600" dirty="0" smtClean="0"/>
              <a:t>Action</a:t>
            </a:r>
            <a:endParaRPr lang="en-US" sz="16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05349" y="1292733"/>
            <a:ext cx="1728216" cy="1463040"/>
          </a:xfrm>
          <a:prstGeom prst="rect">
            <a:avLst/>
          </a:prstGeom>
          <a:solidFill>
            <a:srgbClr val="09A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 anchorCtr="0"/>
          <a:lstStyle/>
          <a:p>
            <a:pPr>
              <a:spcBef>
                <a:spcPts val="4500"/>
              </a:spcBef>
            </a:pPr>
            <a:endParaRPr lang="en-US" sz="9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/>
              <a:t>Relational </a:t>
            </a:r>
            <a:endParaRPr lang="en-US" sz="1600" dirty="0" smtClean="0"/>
          </a:p>
          <a:p>
            <a:r>
              <a:rPr lang="en-US" sz="1600" dirty="0" smtClean="0"/>
              <a:t>vs </a:t>
            </a:r>
          </a:p>
          <a:p>
            <a:r>
              <a:rPr lang="en-US" sz="1600" dirty="0" smtClean="0"/>
              <a:t>NoSQL</a:t>
            </a:r>
            <a:endParaRPr lang="en-US" sz="16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7219" y="2789102"/>
            <a:ext cx="1728216" cy="1463040"/>
          </a:xfrm>
          <a:prstGeom prst="rect">
            <a:avLst/>
          </a:prstGeom>
          <a:solidFill>
            <a:srgbClr val="091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 anchorCtr="0"/>
          <a:lstStyle/>
          <a:p>
            <a:pPr>
              <a:spcBef>
                <a:spcPts val="4500"/>
              </a:spcBef>
            </a:pPr>
            <a:endParaRPr lang="en-US" sz="9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/>
              <a:t>In the Wild</a:t>
            </a:r>
            <a:endParaRPr lang="en-US" sz="16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3479" y="1292733"/>
            <a:ext cx="1731965" cy="1463040"/>
          </a:xfrm>
          <a:prstGeom prst="rect">
            <a:avLst/>
          </a:prstGeom>
          <a:solidFill>
            <a:srgbClr val="A0C05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 anchorCtr="0"/>
          <a:lstStyle/>
          <a:p>
            <a:pPr>
              <a:spcBef>
                <a:spcPts val="4500"/>
              </a:spcBef>
            </a:pPr>
            <a:endParaRPr 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/>
              <a:t>Misconceptions</a:t>
            </a:r>
            <a:endParaRPr lang="en-US" sz="16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219" y="1292733"/>
            <a:ext cx="1728216" cy="1463040"/>
          </a:xfrm>
          <a:prstGeom prst="rect">
            <a:avLst/>
          </a:prstGeom>
          <a:solidFill>
            <a:srgbClr val="F856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 anchorCtr="0"/>
          <a:lstStyle/>
          <a:p>
            <a:pPr>
              <a:spcBef>
                <a:spcPts val="4500"/>
              </a:spcBef>
            </a:pPr>
            <a:endParaRPr lang="en-US" sz="9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</a:p>
          <a:p>
            <a:r>
              <a:rPr lang="en-US" sz="1600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101</a:t>
            </a:r>
            <a:endParaRPr lang="en-US" sz="16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6286" y="2789102"/>
            <a:ext cx="1728216" cy="1463040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 anchorCtr="0"/>
          <a:lstStyle/>
          <a:p>
            <a:pPr>
              <a:spcBef>
                <a:spcPts val="4500"/>
              </a:spcBef>
            </a:pPr>
            <a:endParaRPr lang="en-US" sz="9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err="1" smtClean="0"/>
              <a:t>MongoDB</a:t>
            </a:r>
            <a:endParaRPr lang="en-US" sz="16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2092881"/>
          </a:xfrm>
        </p:spPr>
        <p:txBody>
          <a:bodyPr/>
          <a:lstStyle/>
          <a:p>
            <a:r>
              <a:rPr lang="en-US" sz="2000" dirty="0"/>
              <a:t>Read Saturation – Add caching</a:t>
            </a:r>
          </a:p>
          <a:p>
            <a:r>
              <a:rPr lang="en-US" sz="2000" dirty="0"/>
              <a:t>Write Saturation – Add hardware</a:t>
            </a:r>
          </a:p>
          <a:p>
            <a:r>
              <a:rPr lang="en-US" sz="2000" dirty="0"/>
              <a:t>Queries Slow – </a:t>
            </a:r>
            <a:r>
              <a:rPr lang="en-US" sz="2000" dirty="0" err="1"/>
              <a:t>denormalize</a:t>
            </a:r>
            <a:endParaRPr lang="en-US" sz="2000" dirty="0"/>
          </a:p>
          <a:p>
            <a:r>
              <a:rPr lang="en-US" sz="2000" dirty="0"/>
              <a:t>Queries Still Slow – batch tables; stop joining</a:t>
            </a:r>
          </a:p>
          <a:p>
            <a:r>
              <a:rPr lang="en-US" sz="2000" dirty="0"/>
              <a:t>Writes slow – drop extra indexes and triggers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Scaling RDBMS</a:t>
            </a:r>
          </a:p>
        </p:txBody>
      </p:sp>
    </p:spTree>
    <p:extLst>
      <p:ext uri="{BB962C8B-B14F-4D97-AF65-F5344CB8AC3E}">
        <p14:creationId xmlns:p14="http://schemas.microsoft.com/office/powerpoint/2010/main" val="12472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2591479"/>
          </a:xfrm>
        </p:spPr>
        <p:txBody>
          <a:bodyPr/>
          <a:lstStyle/>
          <a:p>
            <a:r>
              <a:rPr lang="en-US" sz="2400" dirty="0"/>
              <a:t>Just add more servers…</a:t>
            </a:r>
          </a:p>
          <a:p>
            <a:r>
              <a:rPr lang="en-US" sz="2400" dirty="0"/>
              <a:t>Well… that’s the promise.</a:t>
            </a:r>
          </a:p>
          <a:p>
            <a:endParaRPr lang="en-US" sz="2400" dirty="0"/>
          </a:p>
          <a:p>
            <a:r>
              <a:rPr lang="en-US" sz="2400" dirty="0"/>
              <a:t>Reality:</a:t>
            </a:r>
            <a:endParaRPr lang="en-US" sz="2000" dirty="0"/>
          </a:p>
          <a:p>
            <a:pPr lvl="1"/>
            <a:r>
              <a:rPr lang="en-US" sz="2000" dirty="0"/>
              <a:t>Pick the right shard key - Mongo</a:t>
            </a:r>
          </a:p>
          <a:p>
            <a:pPr lvl="1"/>
            <a:r>
              <a:rPr lang="en-US" sz="2000" dirty="0"/>
              <a:t>Elastic </a:t>
            </a:r>
            <a:r>
              <a:rPr lang="en-US" sz="2000" dirty="0" smtClean="0"/>
              <a:t>Search </a:t>
            </a:r>
            <a:r>
              <a:rPr lang="en-US" sz="1800" dirty="0" smtClean="0"/>
              <a:t>- &gt;8G Index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Scaling NoSQL</a:t>
            </a:r>
          </a:p>
        </p:txBody>
      </p:sp>
    </p:spTree>
    <p:extLst>
      <p:ext uri="{BB962C8B-B14F-4D97-AF65-F5344CB8AC3E}">
        <p14:creationId xmlns:p14="http://schemas.microsoft.com/office/powerpoint/2010/main" val="9239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vs. NoSQL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05610" y="2881001"/>
            <a:ext cx="4389120" cy="400110"/>
          </a:xfrm>
        </p:spPr>
        <p:txBody>
          <a:bodyPr/>
          <a:lstStyle/>
          <a:p>
            <a:r>
              <a:rPr lang="en-US" sz="2000" dirty="0" smtClean="0"/>
              <a:t>Performance Comparison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Server Comparisons-Update (50/50)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01" y="813750"/>
            <a:ext cx="5620999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Server Comparisons-Read (50/50)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00" y="842676"/>
            <a:ext cx="5620999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Server Comparison – Read </a:t>
            </a:r>
            <a:r>
              <a:rPr lang="en-US" sz="2000" dirty="0">
                <a:solidFill>
                  <a:schemeClr val="accent2"/>
                </a:solidFill>
              </a:rPr>
              <a:t>(Read Heavy)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2" descr="http://www.networkworld.com/graphics/2012/101912-techUP-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61" y="936056"/>
            <a:ext cx="5619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Server Comparison – Update </a:t>
            </a:r>
            <a:r>
              <a:rPr lang="en-US" sz="2000" dirty="0">
                <a:solidFill>
                  <a:schemeClr val="accent2"/>
                </a:solidFill>
              </a:rPr>
              <a:t>(Read Heavy)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2" descr="http://www.networkworld.com/graphics/2012/101912-techUP-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61" y="936056"/>
            <a:ext cx="561975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880876" y="1521661"/>
            <a:ext cx="927556" cy="232729"/>
          </a:xfrm>
          <a:prstGeom prst="wedgeRoundRectCallout">
            <a:avLst>
              <a:gd name="adj1" fmla="val -55585"/>
              <a:gd name="adj2" fmla="val 11817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800" dirty="0" smtClean="0">
                <a:solidFill>
                  <a:srgbClr val="FF0000"/>
                </a:solidFill>
              </a:rPr>
              <a:t>Big table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190210" y="2210348"/>
            <a:ext cx="827784" cy="230245"/>
          </a:xfrm>
          <a:prstGeom prst="wedgeRoundRectCallout">
            <a:avLst>
              <a:gd name="adj1" fmla="val -97124"/>
              <a:gd name="adj2" fmla="val 39643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800" dirty="0" smtClean="0">
                <a:solidFill>
                  <a:srgbClr val="FF0000"/>
                </a:solidFill>
              </a:rPr>
              <a:t>Document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16602" y="2587567"/>
            <a:ext cx="827784" cy="230245"/>
          </a:xfrm>
          <a:prstGeom prst="wedgeRoundRectCallout">
            <a:avLst>
              <a:gd name="adj1" fmla="val -132091"/>
              <a:gd name="adj2" fmla="val -3214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800" dirty="0" smtClean="0">
                <a:solidFill>
                  <a:schemeClr val="accent1"/>
                </a:solidFill>
              </a:rPr>
              <a:t>Key-Value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480608" y="3233318"/>
            <a:ext cx="927556" cy="232729"/>
          </a:xfrm>
          <a:prstGeom prst="wedgeRoundRectCallout">
            <a:avLst>
              <a:gd name="adj1" fmla="val -55585"/>
              <a:gd name="adj2" fmla="val -7686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800" dirty="0" smtClean="0">
                <a:solidFill>
                  <a:srgbClr val="FF0000"/>
                </a:solidFill>
              </a:rPr>
              <a:t>RDBMS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644202" y="1638026"/>
            <a:ext cx="164460" cy="57232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7243934" y="2881926"/>
            <a:ext cx="164460" cy="57232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Misconceptions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3784660" cy="117570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/>
              <a:t>Replaces Relational DB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Augment not replace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Misconception 1</a:t>
            </a:r>
          </a:p>
        </p:txBody>
      </p:sp>
    </p:spTree>
    <p:extLst>
      <p:ext uri="{BB962C8B-B14F-4D97-AF65-F5344CB8AC3E}">
        <p14:creationId xmlns:p14="http://schemas.microsoft.com/office/powerpoint/2010/main" val="24814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856318"/>
            <a:ext cx="8357616" cy="424732"/>
          </a:xfrm>
        </p:spPr>
        <p:txBody>
          <a:bodyPr/>
          <a:lstStyle/>
          <a:p>
            <a:r>
              <a:rPr lang="en-US" sz="2400" dirty="0"/>
              <a:t>Technology </a:t>
            </a:r>
            <a:r>
              <a:rPr lang="en-US" sz="2400" dirty="0" smtClean="0"/>
              <a:t>unproven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Misconception 2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2490" y="4822311"/>
            <a:ext cx="2618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http://planetcassandra.org/companies/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0514" y="482231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/>
              <a:t>http</a:t>
            </a:r>
            <a:r>
              <a:rPr lang="en-US" sz="1050" dirty="0"/>
              <a:t>://www.mongodb.org/about/production-deployments/</a:t>
            </a:r>
          </a:p>
        </p:txBody>
      </p:sp>
      <p:pic>
        <p:nvPicPr>
          <p:cNvPr id="8" name="Picture 2" descr="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1" y="4067693"/>
            <a:ext cx="2514659" cy="88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press.linkedin.com/display-media/213/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65" y="3274341"/>
            <a:ext cx="1588958" cy="140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underconsideration.com/brandnew/archives/facebook_logo_detail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382" y="-9850"/>
            <a:ext cx="1306297" cy="139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../_images/resize_expedia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10" y="3387291"/>
            <a:ext cx="19050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../_images/eharmon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79" y="3032539"/>
            <a:ext cx="2113972" cy="42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../_images/g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64" y="3449841"/>
            <a:ext cx="1015690" cy="46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../_images/adp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274" y="1175301"/>
            <a:ext cx="1935108" cy="86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../_images/sap_logo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560" y="2435649"/>
            <a:ext cx="19050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http://planetcassandra.org/wp-content/uploads/Company/thumbnail/Adob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32" y="2286504"/>
            <a:ext cx="1651686" cy="6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http://planetcassandra.org/wp-content/uploads/Company/thumbnail/best_bu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572" y="1282255"/>
            <a:ext cx="1391723" cy="95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2" descr="http://planetcassandra.org/wp-content/uploads/Company/thumbnail/85f62877-545f-462a-935e-1d50acd8fbf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30" y="2509836"/>
            <a:ext cx="899040" cy="5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 descr="http://planetcassandra.org/wp-content/uploads/Company/thumbnail/Dell_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297" y="2150200"/>
            <a:ext cx="1048513" cy="10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http://planetcassandra.org/wp-content/uploads/Company/thumbnail/NASA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312" y="489916"/>
            <a:ext cx="1059135" cy="9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8" descr="http://planetcassandra.org/wp-content/uploads/Company/thumbnail/PBS-Kids-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345" y="1913032"/>
            <a:ext cx="738717" cy="73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0" descr="http://planetcassandra.org/wp-content/uploads/Company/thumbnail/Reddi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5" y="1322095"/>
            <a:ext cx="1187741" cy="11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2" descr="http://planetcassandra.org/wp-content/uploads/Company/thumbnail/Shazam_2013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594" y="3763586"/>
            <a:ext cx="1871680" cy="42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6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NoSQL 101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6463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3071610"/>
          </a:xfrm>
        </p:spPr>
        <p:txBody>
          <a:bodyPr/>
          <a:lstStyle/>
          <a:p>
            <a:r>
              <a:rPr lang="en-US" sz="2000" dirty="0"/>
              <a:t>That doesn’t apply to us</a:t>
            </a:r>
          </a:p>
          <a:p>
            <a:endParaRPr lang="en-US" sz="2000" b="1" dirty="0"/>
          </a:p>
          <a:p>
            <a:r>
              <a:rPr lang="en-US" sz="2000" b="1" dirty="0"/>
              <a:t>ELK Stack </a:t>
            </a:r>
          </a:p>
          <a:p>
            <a:pPr lvl="1"/>
            <a:r>
              <a:rPr lang="en-US" sz="1800" dirty="0" err="1"/>
              <a:t>Elasticsearch</a:t>
            </a:r>
            <a:endParaRPr lang="en-US" sz="1800" dirty="0"/>
          </a:p>
          <a:p>
            <a:pPr lvl="1"/>
            <a:r>
              <a:rPr lang="en-US" sz="1800" dirty="0" err="1"/>
              <a:t>Logstash</a:t>
            </a:r>
            <a:endParaRPr lang="en-US" sz="1800" dirty="0"/>
          </a:p>
          <a:p>
            <a:pPr lvl="1"/>
            <a:r>
              <a:rPr lang="en-US" sz="1800" dirty="0" err="1"/>
              <a:t>Kibana</a:t>
            </a:r>
            <a:endParaRPr lang="en-US" sz="1800" dirty="0"/>
          </a:p>
          <a:p>
            <a:r>
              <a:rPr lang="en-US" sz="2000" dirty="0"/>
              <a:t>Data Warehouse – Caching</a:t>
            </a:r>
          </a:p>
          <a:p>
            <a:r>
              <a:rPr lang="en-US" sz="2000" dirty="0"/>
              <a:t>Prototyping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Misconception 3</a:t>
            </a:r>
          </a:p>
        </p:txBody>
      </p:sp>
      <p:pic>
        <p:nvPicPr>
          <p:cNvPr id="5" name="Picture 2" descr="Sample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0" y="1150284"/>
            <a:ext cx="4680141" cy="298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9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the Wild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05610" y="2881001"/>
            <a:ext cx="4389120" cy="307777"/>
          </a:xfrm>
        </p:spPr>
        <p:txBody>
          <a:bodyPr/>
          <a:lstStyle/>
          <a:p>
            <a:r>
              <a:rPr lang="en-US" sz="1400" dirty="0" smtClean="0"/>
              <a:t>Real World Projects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0525" y="1067724"/>
            <a:ext cx="4602752" cy="3083921"/>
          </a:xfrm>
        </p:spPr>
        <p:txBody>
          <a:bodyPr/>
          <a:lstStyle/>
          <a:p>
            <a:r>
              <a:rPr lang="en-US" sz="2000" dirty="0"/>
              <a:t>Oracle DB performance</a:t>
            </a:r>
          </a:p>
          <a:p>
            <a:pPr lvl="1"/>
            <a:r>
              <a:rPr lang="en-US" sz="1800" dirty="0"/>
              <a:t>3-5 seconds query response</a:t>
            </a:r>
          </a:p>
          <a:p>
            <a:pPr lvl="1"/>
            <a:r>
              <a:rPr lang="en-US" sz="1800" dirty="0"/>
              <a:t>6 billion records</a:t>
            </a:r>
          </a:p>
          <a:p>
            <a:pPr lvl="1"/>
            <a:r>
              <a:rPr lang="en-US" sz="1800" dirty="0"/>
              <a:t>Couldn’t run real-time reports</a:t>
            </a:r>
          </a:p>
          <a:p>
            <a:pPr lvl="1"/>
            <a:r>
              <a:rPr lang="en-US" sz="1800" dirty="0"/>
              <a:t>Nasty Joins on the queries</a:t>
            </a:r>
          </a:p>
          <a:p>
            <a:r>
              <a:rPr lang="en-US" sz="2000" dirty="0"/>
              <a:t>Augment with Elastic Search</a:t>
            </a:r>
          </a:p>
          <a:p>
            <a:pPr lvl="1"/>
            <a:r>
              <a:rPr lang="en-US" sz="1800" dirty="0"/>
              <a:t>ETL job feeds Oracle and </a:t>
            </a:r>
            <a:r>
              <a:rPr lang="en-US" sz="1800" dirty="0" err="1"/>
              <a:t>ElasticSearch</a:t>
            </a:r>
            <a:endParaRPr lang="en-US" sz="1800" dirty="0"/>
          </a:p>
          <a:p>
            <a:pPr lvl="1"/>
            <a:r>
              <a:rPr lang="en-US" sz="1800" dirty="0"/>
              <a:t>“Google-like” queries</a:t>
            </a:r>
          </a:p>
          <a:p>
            <a:pPr lvl="1"/>
            <a:r>
              <a:rPr lang="en-US" sz="1800" dirty="0"/>
              <a:t>Aggregations to pull metrics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 Oracle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77" y="1050369"/>
            <a:ext cx="3392796" cy="31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966922"/>
            <a:ext cx="8357616" cy="341632"/>
          </a:xfrm>
        </p:spPr>
        <p:txBody>
          <a:bodyPr/>
          <a:lstStyle/>
          <a:p>
            <a:r>
              <a:rPr lang="en-US" sz="1800" dirty="0" smtClean="0"/>
              <a:t>The </a:t>
            </a:r>
            <a:r>
              <a:rPr lang="en-US" sz="1800" dirty="0" err="1" smtClean="0"/>
              <a:t>Trello</a:t>
            </a:r>
            <a:r>
              <a:rPr lang="en-US" sz="1800" dirty="0" smtClean="0"/>
              <a:t> Stack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Trello.com</a:t>
            </a:r>
            <a:endParaRPr lang="en-US" dirty="0"/>
          </a:p>
        </p:txBody>
      </p:sp>
      <p:pic>
        <p:nvPicPr>
          <p:cNvPr id="5" name="Picture 2" descr="Early Architecture 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57" y="189193"/>
            <a:ext cx="3295066" cy="479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7" y="1557524"/>
            <a:ext cx="4884332" cy="342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" name="Picture 4" descr="http://www.bibliobsession.net/wp-content/uploads/2009/12/a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10" y="3901440"/>
            <a:ext cx="979579" cy="9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5" y="3853747"/>
            <a:ext cx="1080679" cy="1080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28" y="436395"/>
            <a:ext cx="2493925" cy="645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85" y="2812868"/>
            <a:ext cx="3416898" cy="671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39" y="4021674"/>
            <a:ext cx="2510580" cy="739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2804159"/>
            <a:ext cx="2634756" cy="54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81" y="1444664"/>
            <a:ext cx="2453231" cy="83728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93371" y="1349829"/>
            <a:ext cx="5695406" cy="1149531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400" dirty="0" err="1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31228" y="2499360"/>
            <a:ext cx="413161" cy="47897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78190" y="2499360"/>
            <a:ext cx="446359" cy="47372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5400000">
            <a:off x="6503797" y="1892618"/>
            <a:ext cx="313509" cy="35019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/>
          <p:nvPr/>
        </p:nvCxnSpPr>
        <p:spPr>
          <a:xfrm rot="10800000">
            <a:off x="3744687" y="3169920"/>
            <a:ext cx="1001485" cy="314938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63" y="1617164"/>
            <a:ext cx="2384980" cy="67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28" y="79532"/>
            <a:ext cx="5892647" cy="48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5610" y="2881001"/>
            <a:ext cx="4389120" cy="369332"/>
          </a:xfrm>
        </p:spPr>
        <p:txBody>
          <a:bodyPr/>
          <a:lstStyle/>
          <a:p>
            <a:r>
              <a:rPr lang="en-US" sz="1800" dirty="0" smtClean="0"/>
              <a:t>Details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64965" y="1004652"/>
            <a:ext cx="4383175" cy="3330142"/>
          </a:xfrm>
        </p:spPr>
        <p:txBody>
          <a:bodyPr/>
          <a:lstStyle/>
          <a:p>
            <a:r>
              <a:rPr lang="en-US" sz="1800" dirty="0" err="1"/>
              <a:t>Dzone</a:t>
            </a:r>
            <a:r>
              <a:rPr lang="en-US" sz="1800" dirty="0"/>
              <a:t> </a:t>
            </a:r>
            <a:r>
              <a:rPr lang="en-US" sz="1800" dirty="0" err="1"/>
              <a:t>BigData</a:t>
            </a:r>
            <a:r>
              <a:rPr lang="en-US" sz="1800" dirty="0"/>
              <a:t> Research Guide</a:t>
            </a:r>
          </a:p>
          <a:p>
            <a:r>
              <a:rPr lang="en-US" sz="1800" dirty="0"/>
              <a:t>Quick </a:t>
            </a:r>
            <a:r>
              <a:rPr lang="en-US" sz="1800" dirty="0" err="1"/>
              <a:t>Sharding</a:t>
            </a:r>
            <a:endParaRPr lang="en-US" sz="1800" dirty="0"/>
          </a:p>
          <a:p>
            <a:r>
              <a:rPr lang="en-US" sz="1800" dirty="0"/>
              <a:t>Quick replication sets</a:t>
            </a:r>
          </a:p>
          <a:p>
            <a:r>
              <a:rPr lang="en-US" sz="1800" dirty="0"/>
              <a:t>Good documentation</a:t>
            </a:r>
          </a:p>
          <a:p>
            <a:r>
              <a:rPr lang="en-US" sz="1800" dirty="0"/>
              <a:t>Free on-line training</a:t>
            </a:r>
          </a:p>
          <a:p>
            <a:endParaRPr lang="en-US" sz="1800" dirty="0"/>
          </a:p>
          <a:p>
            <a:r>
              <a:rPr lang="en-US" sz="1800" dirty="0"/>
              <a:t>Trade-offs</a:t>
            </a:r>
          </a:p>
          <a:p>
            <a:pPr lvl="1"/>
            <a:r>
              <a:rPr lang="en-US" sz="1600" dirty="0"/>
              <a:t>Performance</a:t>
            </a:r>
          </a:p>
          <a:p>
            <a:pPr lvl="1"/>
            <a:r>
              <a:rPr lang="en-US" sz="1600" dirty="0"/>
              <a:t>Number of servers for replication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Why Mongo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27" y="936056"/>
            <a:ext cx="2899349" cy="34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90525" y="1403232"/>
            <a:ext cx="4114800" cy="2785378"/>
          </a:xfrm>
        </p:spPr>
        <p:txBody>
          <a:bodyPr/>
          <a:lstStyle/>
          <a:p>
            <a:r>
              <a:rPr lang="en-US" sz="1800" dirty="0"/>
              <a:t>Full Index Support</a:t>
            </a:r>
          </a:p>
          <a:p>
            <a:pPr lvl="1"/>
            <a:r>
              <a:rPr lang="en-US" sz="1600" dirty="0"/>
              <a:t>Index on any attribute</a:t>
            </a:r>
          </a:p>
          <a:p>
            <a:pPr lvl="1"/>
            <a:r>
              <a:rPr lang="en-US" sz="1600" dirty="0"/>
              <a:t>Geospatial indexes</a:t>
            </a:r>
          </a:p>
          <a:p>
            <a:r>
              <a:rPr lang="en-US" sz="1800" dirty="0"/>
              <a:t>Replication &amp; High Availability</a:t>
            </a:r>
            <a:endParaRPr lang="en-US" sz="1800" dirty="0">
              <a:hlinkClick r:id="rId2"/>
            </a:endParaRPr>
          </a:p>
          <a:p>
            <a:pPr lvl="1"/>
            <a:r>
              <a:rPr lang="en-US" sz="1600" dirty="0"/>
              <a:t>Mirror across LANs and WANs for scale and peace of mind.</a:t>
            </a:r>
          </a:p>
          <a:p>
            <a:r>
              <a:rPr lang="en-US" sz="1800" dirty="0" err="1"/>
              <a:t>Sharding</a:t>
            </a:r>
            <a:endParaRPr lang="en-US" sz="1800" dirty="0"/>
          </a:p>
          <a:p>
            <a:pPr lvl="1"/>
            <a:r>
              <a:rPr lang="en-US" sz="1600" dirty="0"/>
              <a:t>Scale horizontally without compromising functionality</a:t>
            </a:r>
            <a:r>
              <a:rPr lang="en-US" sz="1600" dirty="0" smtClean="0"/>
              <a:t>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26864" y="1403232"/>
            <a:ext cx="4114800" cy="2563779"/>
          </a:xfrm>
        </p:spPr>
        <p:txBody>
          <a:bodyPr/>
          <a:lstStyle/>
          <a:p>
            <a:r>
              <a:rPr lang="en-US" sz="1800" dirty="0"/>
              <a:t>Querying</a:t>
            </a:r>
          </a:p>
          <a:p>
            <a:pPr lvl="1"/>
            <a:r>
              <a:rPr lang="en-US" sz="1600" dirty="0"/>
              <a:t>Rich, document-based queries.</a:t>
            </a:r>
          </a:p>
          <a:p>
            <a:pPr lvl="1"/>
            <a:r>
              <a:rPr lang="en-US" sz="1600" dirty="0"/>
              <a:t>Complex queries through aggregates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GridFS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600" dirty="0"/>
              <a:t>Store files of any size without complicating your stack.</a:t>
            </a:r>
          </a:p>
          <a:p>
            <a:r>
              <a:rPr lang="en-US" sz="1800" dirty="0">
                <a:solidFill>
                  <a:schemeClr val="tx1"/>
                </a:solidFill>
              </a:rPr>
              <a:t>Familiar Format</a:t>
            </a:r>
          </a:p>
          <a:p>
            <a:pPr lvl="1"/>
            <a:r>
              <a:rPr lang="en-US" sz="1600" dirty="0"/>
              <a:t>JSON style format saved as BSON</a:t>
            </a:r>
          </a:p>
        </p:txBody>
      </p:sp>
      <p:pic>
        <p:nvPicPr>
          <p:cNvPr id="5" name="Picture 6" descr="http://media.mongodb.org.s3.amazonaws.com/blog/logo-mongodb-tag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4" y="69641"/>
            <a:ext cx="2121299" cy="91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4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Java Client – Save JSON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7" y="871255"/>
            <a:ext cx="5620534" cy="25721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91068" y="3091544"/>
            <a:ext cx="5726161" cy="150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000" dirty="0" smtClean="0"/>
              <a:t>Sample Output: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1100" dirty="0" smtClean="0"/>
              <a:t> </a:t>
            </a:r>
          </a:p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en-US" sz="2000" dirty="0" smtClean="0"/>
              <a:t>{ </a:t>
            </a:r>
            <a:r>
              <a:rPr lang="en-US" sz="2000" dirty="0"/>
              <a:t>"_id" : { "$</a:t>
            </a:r>
            <a:r>
              <a:rPr lang="en-US" sz="2000" dirty="0" err="1"/>
              <a:t>oid</a:t>
            </a:r>
            <a:r>
              <a:rPr lang="en-US" sz="2000" dirty="0"/>
              <a:t>" : "51a6b568e15dd747023adeeb</a:t>
            </a:r>
            <a:r>
              <a:rPr lang="en-US" sz="2000" dirty="0" smtClean="0"/>
              <a:t>"}, </a:t>
            </a:r>
            <a:r>
              <a:rPr lang="en-US" sz="2000" dirty="0"/>
              <a:t>"name" : "Howdy </a:t>
            </a:r>
            <a:r>
              <a:rPr lang="en-US" sz="2000" dirty="0" err="1"/>
              <a:t>Doodie</a:t>
            </a:r>
            <a:r>
              <a:rPr lang="en-US" sz="2000" dirty="0" smtClean="0"/>
              <a:t>", </a:t>
            </a:r>
          </a:p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en-US" sz="2000" dirty="0" smtClean="0"/>
              <a:t>"</a:t>
            </a:r>
            <a:r>
              <a:rPr lang="en-US" sz="2000" dirty="0"/>
              <a:t>age" : 65}</a:t>
            </a:r>
          </a:p>
        </p:txBody>
      </p:sp>
    </p:spTree>
    <p:extLst>
      <p:ext uri="{BB962C8B-B14F-4D97-AF65-F5344CB8AC3E}">
        <p14:creationId xmlns:p14="http://schemas.microsoft.com/office/powerpoint/2010/main" val="30146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0525" y="1286551"/>
            <a:ext cx="8357616" cy="257916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NoSQL </a:t>
            </a:r>
            <a:r>
              <a:rPr lang="en-US" sz="2400" dirty="0" err="1"/>
              <a:t>DataStore</a:t>
            </a:r>
            <a:r>
              <a:rPr lang="en-US" sz="2400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Thinks in clusters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Persistent data (not just caches) 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No fixed schemas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SQL “like” syntax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Eventual consistency</a:t>
            </a:r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NoSQL = Not Just SQL</a:t>
            </a:r>
          </a:p>
        </p:txBody>
      </p:sp>
    </p:spTree>
    <p:extLst>
      <p:ext uri="{BB962C8B-B14F-4D97-AF65-F5344CB8AC3E}">
        <p14:creationId xmlns:p14="http://schemas.microsoft.com/office/powerpoint/2010/main" val="4312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Morphia</a:t>
            </a:r>
            <a:r>
              <a:rPr lang="en-US" dirty="0">
                <a:solidFill>
                  <a:schemeClr val="accent5"/>
                </a:solidFill>
              </a:rPr>
              <a:t> Object Mapper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39" y="1437733"/>
            <a:ext cx="3677163" cy="3048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47936" y="4301492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https://github.com/mongodb/morphia</a:t>
            </a:r>
          </a:p>
        </p:txBody>
      </p:sp>
    </p:spTree>
    <p:extLst>
      <p:ext uri="{BB962C8B-B14F-4D97-AF65-F5344CB8AC3E}">
        <p14:creationId xmlns:p14="http://schemas.microsoft.com/office/powerpoint/2010/main" val="17719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5610" y="2881001"/>
            <a:ext cx="4389120" cy="369332"/>
          </a:xfrm>
        </p:spPr>
        <p:txBody>
          <a:bodyPr/>
          <a:lstStyle/>
          <a:p>
            <a:r>
              <a:rPr lang="en-US" sz="1800" dirty="0" smtClean="0"/>
              <a:t>Scaling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440394"/>
          </a:xfrm>
        </p:spPr>
        <p:txBody>
          <a:bodyPr/>
          <a:lstStyle/>
          <a:p>
            <a:r>
              <a:rPr lang="en-US" dirty="0"/>
              <a:t>One Primary Member; many secondary members</a:t>
            </a:r>
          </a:p>
          <a:p>
            <a:r>
              <a:rPr lang="en-US" dirty="0"/>
              <a:t>Auto-failover via majority election</a:t>
            </a:r>
          </a:p>
          <a:p>
            <a:r>
              <a:rPr lang="en-US" dirty="0"/>
              <a:t>Only write to primary</a:t>
            </a:r>
          </a:p>
          <a:p>
            <a:r>
              <a:rPr lang="en-US" dirty="0"/>
              <a:t>Optional to read from secondary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MongoDB</a:t>
            </a:r>
            <a:r>
              <a:rPr lang="en-US" dirty="0">
                <a:solidFill>
                  <a:schemeClr val="accent5"/>
                </a:solidFill>
              </a:rPr>
              <a:t> – Replica Sets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55698" y="2187688"/>
            <a:ext cx="976923" cy="640861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accent5"/>
            </a:solidFill>
          </a:ln>
          <a:effectLst>
            <a:glow rad="25400">
              <a:schemeClr val="accent5"/>
            </a:glow>
          </a:effectLst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  <a:p>
            <a:pPr algn="ctr"/>
            <a:r>
              <a:rPr lang="en-US" sz="1200" dirty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66753" y="2187688"/>
            <a:ext cx="976923" cy="640861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accent5"/>
            </a:solidFill>
          </a:ln>
          <a:effectLst>
            <a:glow rad="25400">
              <a:schemeClr val="accent5"/>
            </a:glow>
          </a:effectLst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  <a:p>
            <a:pPr algn="ctr"/>
            <a:r>
              <a:rPr lang="en-US" sz="1200" dirty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37789" y="3387339"/>
            <a:ext cx="1070045" cy="640861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accent5"/>
            </a:solidFill>
          </a:ln>
          <a:effectLst>
            <a:glow rad="25400">
              <a:schemeClr val="accent5"/>
            </a:glow>
          </a:effectLst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Member 2</a:t>
            </a:r>
          </a:p>
          <a:p>
            <a:pPr algn="ctr"/>
            <a:r>
              <a:rPr lang="en-US" sz="1200" dirty="0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PRIMARY</a:t>
            </a:r>
            <a:endParaRPr lang="en-US" sz="12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80968" y="4476815"/>
            <a:ext cx="1125415" cy="3595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sz="12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607834" y="2857892"/>
            <a:ext cx="358919" cy="465559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32621" y="2857892"/>
            <a:ext cx="305168" cy="47798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55214" y="2922078"/>
            <a:ext cx="373071" cy="147637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58008" y="4028200"/>
            <a:ext cx="631313" cy="448615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41749" y="3561960"/>
            <a:ext cx="674997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2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22239" y="4333699"/>
            <a:ext cx="1467082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2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read, write</a:t>
            </a:r>
          </a:p>
        </p:txBody>
      </p:sp>
    </p:spTree>
    <p:extLst>
      <p:ext uri="{BB962C8B-B14F-4D97-AF65-F5344CB8AC3E}">
        <p14:creationId xmlns:p14="http://schemas.microsoft.com/office/powerpoint/2010/main" val="11926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34163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Write to </a:t>
            </a:r>
            <a:r>
              <a:rPr lang="en-US" sz="1800" dirty="0" err="1"/>
              <a:t>OpLog</a:t>
            </a:r>
            <a:r>
              <a:rPr lang="en-US" sz="1800" dirty="0"/>
              <a:t> before committing to </a:t>
            </a:r>
            <a:r>
              <a:rPr lang="en-US" sz="1800" dirty="0" smtClean="0"/>
              <a:t>DB!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MongoDB</a:t>
            </a:r>
            <a:r>
              <a:rPr lang="en-US" dirty="0">
                <a:solidFill>
                  <a:schemeClr val="accent5"/>
                </a:solidFill>
              </a:rPr>
              <a:t> – Read/Write Concern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0008" y="1535015"/>
            <a:ext cx="2501663" cy="1000908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0006" y="2708452"/>
            <a:ext cx="2501663" cy="1000908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0005" y="3881888"/>
            <a:ext cx="2501663" cy="1000908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1813704" y="1802921"/>
            <a:ext cx="987728" cy="595222"/>
          </a:xfrm>
          <a:prstGeom prst="flowChartMagneticDisk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1813704" y="2953500"/>
            <a:ext cx="987728" cy="595222"/>
          </a:xfrm>
          <a:prstGeom prst="flowChartMagneticDisk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1813704" y="4115044"/>
            <a:ext cx="987728" cy="595222"/>
          </a:xfrm>
          <a:prstGeom prst="flowChartMagneticDisk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eft Arrow Callout 10"/>
          <p:cNvSpPr/>
          <p:nvPr/>
        </p:nvSpPr>
        <p:spPr>
          <a:xfrm>
            <a:off x="2801480" y="2953500"/>
            <a:ext cx="1270189" cy="595222"/>
          </a:xfrm>
          <a:prstGeom prst="leftArrowCallout">
            <a:avLst>
              <a:gd name="adj1" fmla="val 39493"/>
              <a:gd name="adj2" fmla="val 40942"/>
              <a:gd name="adj3" fmla="val 46739"/>
              <a:gd name="adj4" fmla="val 64977"/>
            </a:avLst>
          </a:prstGeom>
          <a:solidFill>
            <a:schemeClr val="accent5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 err="1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OpLog</a:t>
            </a:r>
            <a:endParaRPr lang="en-US" sz="12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ent Arrow 12"/>
          <p:cNvSpPr/>
          <p:nvPr/>
        </p:nvSpPr>
        <p:spPr>
          <a:xfrm rot="10800000">
            <a:off x="2812209" y="3548722"/>
            <a:ext cx="1086923" cy="1092289"/>
          </a:xfrm>
          <a:prstGeom prst="bentArrow">
            <a:avLst>
              <a:gd name="adj1" fmla="val 25000"/>
              <a:gd name="adj2" fmla="val 21310"/>
              <a:gd name="adj3" fmla="val 28746"/>
              <a:gd name="adj4" fmla="val 23115"/>
            </a:avLst>
          </a:prstGeom>
          <a:solidFill>
            <a:schemeClr val="accent5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5400000">
            <a:off x="3296947" y="3854856"/>
            <a:ext cx="93421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Replication</a:t>
            </a:r>
          </a:p>
        </p:txBody>
      </p:sp>
      <p:sp>
        <p:nvSpPr>
          <p:cNvPr id="15" name="Bent Arrow 14"/>
          <p:cNvSpPr/>
          <p:nvPr/>
        </p:nvSpPr>
        <p:spPr>
          <a:xfrm flipH="1">
            <a:off x="2801480" y="1886626"/>
            <a:ext cx="1107064" cy="1092289"/>
          </a:xfrm>
          <a:prstGeom prst="bentArrow">
            <a:avLst>
              <a:gd name="adj1" fmla="val 25000"/>
              <a:gd name="adj2" fmla="val 21310"/>
              <a:gd name="adj3" fmla="val 28746"/>
              <a:gd name="adj4" fmla="val 23115"/>
            </a:avLst>
          </a:prstGeom>
          <a:solidFill>
            <a:schemeClr val="accent5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96947" y="2401757"/>
            <a:ext cx="93421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37230" y="1886626"/>
            <a:ext cx="681487" cy="256460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164592" tIns="13716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600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71671" y="2044203"/>
            <a:ext cx="2587921" cy="215918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78664">
            <a:off x="4258918" y="1921862"/>
            <a:ext cx="232128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05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Read (only when </a:t>
            </a:r>
            <a:r>
              <a:rPr lang="en-US" sz="105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SlaveOK</a:t>
            </a:r>
            <a:r>
              <a:rPr lang="en-US" sz="105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n-US" sz="105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set)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065576" y="3052307"/>
            <a:ext cx="2587921" cy="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52822" y="2835305"/>
            <a:ext cx="232128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05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Write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071671" y="3425473"/>
            <a:ext cx="2587921" cy="8626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55402" y="3222416"/>
            <a:ext cx="232128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05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Read (only when </a:t>
            </a:r>
            <a:r>
              <a:rPr lang="en-US" sz="105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SlaveOK</a:t>
            </a:r>
            <a:r>
              <a:rPr lang="en-US" sz="105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n-US" sz="105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set)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077765" y="4234308"/>
            <a:ext cx="2581827" cy="182661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367079">
            <a:off x="4153230" y="4095037"/>
            <a:ext cx="232128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05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Read (only when </a:t>
            </a:r>
            <a:r>
              <a:rPr lang="en-US" sz="105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SlaveOK</a:t>
            </a:r>
            <a:r>
              <a:rPr lang="en-US" sz="105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n-US" sz="105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set)</a:t>
            </a:r>
          </a:p>
        </p:txBody>
      </p:sp>
    </p:spTree>
    <p:extLst>
      <p:ext uri="{BB962C8B-B14F-4D97-AF65-F5344CB8AC3E}">
        <p14:creationId xmlns:p14="http://schemas.microsoft.com/office/powerpoint/2010/main" val="24904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MongoDB</a:t>
            </a:r>
            <a:r>
              <a:rPr lang="en-US" dirty="0">
                <a:solidFill>
                  <a:schemeClr val="accent5"/>
                </a:solidFill>
              </a:rPr>
              <a:t> - </a:t>
            </a:r>
            <a:r>
              <a:rPr lang="en-US" dirty="0" err="1">
                <a:solidFill>
                  <a:schemeClr val="accent5"/>
                </a:solidFill>
              </a:rPr>
              <a:t>Sharding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79" y="845520"/>
            <a:ext cx="5718544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469512" y="974785"/>
            <a:ext cx="1363937" cy="10524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064907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chemeClr val="accent5"/>
                </a:solidFill>
              </a:rPr>
              <a:t>shards</a:t>
            </a:r>
            <a:r>
              <a:rPr lang="en-US" dirty="0"/>
              <a:t> are the worker </a:t>
            </a:r>
            <a:r>
              <a:rPr lang="en-US" dirty="0" smtClean="0"/>
              <a:t>bees </a:t>
            </a:r>
            <a:endParaRPr lang="en-US" dirty="0"/>
          </a:p>
          <a:p>
            <a:r>
              <a:rPr lang="en-US" dirty="0"/>
              <a:t>The </a:t>
            </a:r>
            <a:r>
              <a:rPr lang="en-US" dirty="0">
                <a:solidFill>
                  <a:schemeClr val="accent3"/>
                </a:solidFill>
              </a:rPr>
              <a:t>mongos</a:t>
            </a:r>
            <a:r>
              <a:rPr lang="en-US" dirty="0"/>
              <a:t> is the </a:t>
            </a:r>
            <a:r>
              <a:rPr lang="en-US" dirty="0" smtClean="0"/>
              <a:t>boss</a:t>
            </a:r>
            <a:endParaRPr lang="en-US" dirty="0"/>
          </a:p>
          <a:p>
            <a:r>
              <a:rPr lang="en-US" dirty="0"/>
              <a:t>The </a:t>
            </a:r>
            <a:r>
              <a:rPr lang="en-US" dirty="0" err="1">
                <a:solidFill>
                  <a:srgbClr val="FF0000"/>
                </a:solidFill>
              </a:rPr>
              <a:t>config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server is the record keeper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MongoDB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– </a:t>
            </a:r>
            <a:r>
              <a:rPr lang="en-US" dirty="0" err="1" smtClean="0">
                <a:solidFill>
                  <a:schemeClr val="accent5"/>
                </a:solidFill>
              </a:rPr>
              <a:t>Sharding</a:t>
            </a:r>
            <a:r>
              <a:rPr lang="en-US" dirty="0" smtClean="0">
                <a:solidFill>
                  <a:schemeClr val="accent5"/>
                </a:solidFill>
              </a:rPr>
              <a:t> Players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05588" y="2645423"/>
            <a:ext cx="897147" cy="241539"/>
          </a:xfrm>
          <a:prstGeom prst="rect">
            <a:avLst/>
          </a:prstGeom>
          <a:solidFill>
            <a:schemeClr val="accent1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C1 </a:t>
            </a:r>
            <a:r>
              <a:rPr lang="en-US" sz="1100" dirty="0" err="1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mongod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5588" y="2961725"/>
            <a:ext cx="897147" cy="241539"/>
          </a:xfrm>
          <a:prstGeom prst="rect">
            <a:avLst/>
          </a:prstGeom>
          <a:solidFill>
            <a:schemeClr val="accent1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C2 </a:t>
            </a:r>
            <a:r>
              <a:rPr lang="en-US" sz="1100" dirty="0" err="1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mongod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05588" y="3278027"/>
            <a:ext cx="897147" cy="241539"/>
          </a:xfrm>
          <a:prstGeom prst="rect">
            <a:avLst/>
          </a:prstGeom>
          <a:solidFill>
            <a:schemeClr val="accent1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C3 </a:t>
            </a:r>
            <a:r>
              <a:rPr lang="en-US" sz="1100" dirty="0" err="1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mongod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6730" y="1059828"/>
            <a:ext cx="897147" cy="241539"/>
          </a:xfrm>
          <a:prstGeom prst="rect">
            <a:avLst/>
          </a:prstGeom>
          <a:solidFill>
            <a:schemeClr val="accent5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err="1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mongod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3764" y="1376130"/>
            <a:ext cx="897147" cy="241539"/>
          </a:xfrm>
          <a:prstGeom prst="rect">
            <a:avLst/>
          </a:prstGeom>
          <a:solidFill>
            <a:schemeClr val="accent5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err="1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mongod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16730" y="1692432"/>
            <a:ext cx="897147" cy="241539"/>
          </a:xfrm>
          <a:prstGeom prst="rect">
            <a:avLst/>
          </a:prstGeom>
          <a:solidFill>
            <a:schemeClr val="accent5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err="1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mongod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0345" y="1059828"/>
            <a:ext cx="897147" cy="241539"/>
          </a:xfrm>
          <a:prstGeom prst="rect">
            <a:avLst/>
          </a:prstGeom>
          <a:solidFill>
            <a:schemeClr val="accent5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mongod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7379" y="1376130"/>
            <a:ext cx="897147" cy="241539"/>
          </a:xfrm>
          <a:prstGeom prst="rect">
            <a:avLst/>
          </a:prstGeom>
          <a:solidFill>
            <a:schemeClr val="accent5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err="1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mongod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80345" y="1692432"/>
            <a:ext cx="897147" cy="241539"/>
          </a:xfrm>
          <a:prstGeom prst="rect">
            <a:avLst/>
          </a:prstGeom>
          <a:solidFill>
            <a:schemeClr val="accent5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err="1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mongod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43960" y="1063902"/>
            <a:ext cx="897147" cy="241539"/>
          </a:xfrm>
          <a:prstGeom prst="rect">
            <a:avLst/>
          </a:prstGeom>
          <a:solidFill>
            <a:schemeClr val="accent5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err="1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mongod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50994" y="1380204"/>
            <a:ext cx="897147" cy="241539"/>
          </a:xfrm>
          <a:prstGeom prst="rect">
            <a:avLst/>
          </a:prstGeom>
          <a:solidFill>
            <a:schemeClr val="accent5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err="1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mongod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43960" y="1696506"/>
            <a:ext cx="897147" cy="241539"/>
          </a:xfrm>
          <a:prstGeom prst="rect">
            <a:avLst/>
          </a:prstGeom>
          <a:solidFill>
            <a:schemeClr val="accent5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mongod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4358" y="3238392"/>
            <a:ext cx="897147" cy="241539"/>
          </a:xfrm>
          <a:prstGeom prst="rect">
            <a:avLst/>
          </a:prstGeom>
          <a:solidFill>
            <a:schemeClr val="accent3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mongos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5284" y="3238392"/>
            <a:ext cx="897147" cy="241539"/>
          </a:xfrm>
          <a:prstGeom prst="rect">
            <a:avLst/>
          </a:prstGeom>
          <a:solidFill>
            <a:schemeClr val="accent3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smtClean="0">
                <a:gradFill>
                  <a:gsLst>
                    <a:gs pos="42083">
                      <a:schemeClr val="bg1"/>
                    </a:gs>
                    <a:gs pos="85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mongos</a:t>
            </a:r>
            <a:endParaRPr lang="en-US" sz="1100" dirty="0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3572" y="4520477"/>
            <a:ext cx="897147" cy="2415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sz="11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442604" y="2027208"/>
            <a:ext cx="481160" cy="61821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69333" y="3359161"/>
            <a:ext cx="104454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72337" y="2027208"/>
            <a:ext cx="726538" cy="93451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323572" y="2027208"/>
            <a:ext cx="337933" cy="93451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020939" y="2132632"/>
            <a:ext cx="933571" cy="84188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72145" y="3651421"/>
            <a:ext cx="0" cy="76363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60325" y="4586515"/>
            <a:ext cx="767269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100" b="1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08427" y="3292136"/>
            <a:ext cx="767269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100" b="1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20726" y="721384"/>
            <a:ext cx="689153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2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shard1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70374" y="721384"/>
            <a:ext cx="689153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2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shard2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20022" y="721384"/>
            <a:ext cx="689153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2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shard3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15368" y="1998505"/>
            <a:ext cx="842685" cy="23775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05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replica set</a:t>
            </a:r>
            <a:endParaRPr lang="en-US" sz="12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7407" y="2386891"/>
            <a:ext cx="123350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2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config</a:t>
            </a:r>
            <a:r>
              <a:rPr lang="en-US" sz="12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servers</a:t>
            </a:r>
          </a:p>
        </p:txBody>
      </p:sp>
    </p:spTree>
    <p:extLst>
      <p:ext uri="{BB962C8B-B14F-4D97-AF65-F5344CB8AC3E}">
        <p14:creationId xmlns:p14="http://schemas.microsoft.com/office/powerpoint/2010/main" val="38857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98208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Considerations before </a:t>
            </a:r>
            <a:r>
              <a:rPr lang="en-US" sz="2000" dirty="0" err="1"/>
              <a:t>sharding</a:t>
            </a:r>
            <a:r>
              <a:rPr lang="en-US" sz="2000" dirty="0"/>
              <a:t> with </a:t>
            </a:r>
            <a:r>
              <a:rPr lang="en-US" sz="2000" dirty="0" err="1"/>
              <a:t>MongoDB</a:t>
            </a:r>
            <a:r>
              <a:rPr lang="en-US" sz="2000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Meta-data must be writeable for data to be </a:t>
            </a:r>
            <a:r>
              <a:rPr lang="en-US" sz="1800" dirty="0" smtClean="0"/>
              <a:t>repartitioned</a:t>
            </a:r>
          </a:p>
          <a:p>
            <a:pPr lvl="2">
              <a:spcAft>
                <a:spcPts val="600"/>
              </a:spcAft>
            </a:pPr>
            <a:r>
              <a:rPr lang="en-US" sz="1600" dirty="0" smtClean="0"/>
              <a:t>(i.e. </a:t>
            </a:r>
            <a:r>
              <a:rPr lang="en-US" sz="1600" dirty="0" err="1" smtClean="0">
                <a:solidFill>
                  <a:srgbClr val="FF0000"/>
                </a:solidFill>
              </a:rPr>
              <a:t>Config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/>
              <a:t>server up)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Choose </a:t>
            </a:r>
            <a:r>
              <a:rPr lang="en-US" sz="1800" dirty="0" err="1"/>
              <a:t>sharding</a:t>
            </a:r>
            <a:r>
              <a:rPr lang="en-US" sz="1800" dirty="0"/>
              <a:t> keys </a:t>
            </a:r>
            <a:r>
              <a:rPr lang="en-US" sz="1800" dirty="0" smtClean="0"/>
              <a:t>wisely</a:t>
            </a: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sz="1800" dirty="0"/>
              <a:t>Some queries will use multiple </a:t>
            </a:r>
            <a:r>
              <a:rPr lang="en-US" sz="1800" dirty="0" smtClean="0"/>
              <a:t>shards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Gotchas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Action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05610" y="2881001"/>
            <a:ext cx="4389120" cy="338554"/>
          </a:xfrm>
        </p:spPr>
        <p:txBody>
          <a:bodyPr/>
          <a:lstStyle/>
          <a:p>
            <a:r>
              <a:rPr lang="en-US" sz="1600" dirty="0" smtClean="0"/>
              <a:t>Demo time!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Questions?</a:t>
            </a:r>
            <a:endParaRPr lang="en-US" dirty="0">
              <a:solidFill>
                <a:schemeClr val="accent5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934" y="3158000"/>
            <a:ext cx="2804992" cy="1391749"/>
            <a:chOff x="3062408" y="3058918"/>
            <a:chExt cx="2804992" cy="1391749"/>
          </a:xfrm>
        </p:grpSpPr>
        <p:grpSp>
          <p:nvGrpSpPr>
            <p:cNvPr id="7" name="Group 6"/>
            <p:cNvGrpSpPr/>
            <p:nvPr/>
          </p:nvGrpSpPr>
          <p:grpSpPr>
            <a:xfrm>
              <a:off x="3098800" y="3212417"/>
              <a:ext cx="2768600" cy="1238250"/>
              <a:chOff x="330200" y="2189163"/>
              <a:chExt cx="2768600" cy="12382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200" y="2189163"/>
                <a:ext cx="2768600" cy="12382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15000"/>
                </a:schemeClr>
              </a:solidFill>
              <a:ln w="127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228600" rIns="137160" bIns="1371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400" dirty="0" smtClean="0">
                    <a:gradFill>
                      <a:gsLst>
                        <a:gs pos="0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David Rollins</a:t>
                </a:r>
                <a:endParaRPr lang="en-US" sz="1400" dirty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800" i="1" dirty="0" smtClean="0">
                    <a:gradFill>
                      <a:gsLst>
                        <a:gs pos="0">
                          <a:srgbClr val="13B5EA"/>
                        </a:gs>
                        <a:gs pos="100000">
                          <a:srgbClr val="13B5EA"/>
                        </a:gs>
                      </a:gsLst>
                      <a:lin ang="5400000" scaled="0"/>
                    </a:gradFill>
                  </a:rPr>
                  <a:t>Consultant</a:t>
                </a:r>
                <a:endParaRPr lang="en-US" sz="800" i="1" dirty="0">
                  <a:gradFill>
                    <a:gsLst>
                      <a:gs pos="0">
                        <a:srgbClr val="13B5EA"/>
                      </a:gs>
                      <a:gs pos="100000">
                        <a:srgbClr val="13B5EA"/>
                      </a:gs>
                    </a:gsLst>
                    <a:lin ang="5400000" scaled="0"/>
                  </a:gradFill>
                </a:endParaRPr>
              </a:p>
              <a:p>
                <a:pPr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sz="950" dirty="0" smtClean="0">
                    <a:gradFill>
                      <a:gsLst>
                        <a:gs pos="0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</a:rPr>
                  <a:t>David.rollins@slalom.com</a:t>
                </a:r>
              </a:p>
              <a:p>
                <a:pPr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950" dirty="0" smtClean="0">
                    <a:gradFill>
                      <a:gsLst>
                        <a:gs pos="0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</a:rPr>
                  <a:t>Twitter: @</a:t>
                </a:r>
                <a:r>
                  <a:rPr lang="en-US" sz="950" dirty="0" err="1" smtClean="0">
                    <a:gradFill>
                      <a:gsLst>
                        <a:gs pos="0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</a:rPr>
                  <a:t>DavidRollinsTX</a:t>
                </a:r>
                <a:endParaRPr lang="en-US" sz="950" dirty="0" smtClean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endParaRPr>
              </a:p>
              <a:p>
                <a:pPr>
                  <a:lnSpc>
                    <a:spcPct val="90000"/>
                  </a:lnSpc>
                  <a:spcBef>
                    <a:spcPts val="200"/>
                  </a:spcBef>
                </a:pPr>
                <a:endParaRPr lang="en-US" sz="950" dirty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6824" b="-3"/>
              <a:stretch/>
            </p:blipFill>
            <p:spPr>
              <a:xfrm>
                <a:off x="330200" y="2189163"/>
                <a:ext cx="2768600" cy="7199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062408" y="3058918"/>
              <a:ext cx="971100" cy="215444"/>
            </a:xfrm>
            <a:prstGeom prst="rect">
              <a:avLst/>
            </a:prstGeom>
            <a:noFill/>
          </p:spPr>
          <p:txBody>
            <a:bodyPr wrap="none" lIns="45720" tIns="0" rIns="0" bIns="91440">
              <a:spAutoFit/>
            </a:bodyPr>
            <a:lstStyle/>
            <a:p>
              <a:pPr defTabSz="914363">
                <a:defRPr/>
              </a:pPr>
              <a:r>
                <a:rPr lang="en-US" sz="800" dirty="0">
                  <a:gradFill>
                    <a:gsLst>
                      <a:gs pos="73333">
                        <a:srgbClr val="13B5EA"/>
                      </a:gs>
                      <a:gs pos="66000">
                        <a:srgbClr val="13B5EA"/>
                      </a:gs>
                    </a:gsLst>
                    <a:lin ang="5400000" scaled="0"/>
                  </a:gradFill>
                </a:rPr>
                <a:t>SLALOM CONTACTS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4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6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>
                <a:ln w="3175">
                  <a:noFill/>
                </a:ln>
                <a:solidFill>
                  <a:schemeClr val="accent1"/>
                </a:solidFill>
                <a:ea typeface="ＭＳ Ｐゴシック" charset="0"/>
                <a:cs typeface="Arial" charset="0"/>
              </a:rPr>
              <a:t>Types of NoSQL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4758" y="827411"/>
            <a:ext cx="3447876" cy="378565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57" tIns="137160" rIns="91424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Key-value Store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Big </a:t>
            </a:r>
            <a:r>
              <a:rPr lang="en-US" sz="2400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Table </a:t>
            </a:r>
            <a:r>
              <a:rPr lang="en-US" sz="24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Store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Document Store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US" sz="2400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Graph Store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Evolution?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08278" y="625088"/>
            <a:ext cx="6327445" cy="4011983"/>
            <a:chOff x="557428" y="592987"/>
            <a:chExt cx="8436593" cy="534931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31" y="637795"/>
              <a:ext cx="904804" cy="237308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659683" y="2978729"/>
              <a:ext cx="134615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055" y="592987"/>
              <a:ext cx="984999" cy="2396828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2423993" y="2979659"/>
              <a:ext cx="13411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7428" y="2978729"/>
              <a:ext cx="1662624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buClr>
                  <a:srgbClr val="1E4164"/>
                </a:buClr>
              </a:pPr>
              <a:r>
                <a:rPr lang="en-US" sz="1100" b="1" dirty="0">
                  <a:solidFill>
                    <a:srgbClr val="37373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Key-Value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2975" y="2978731"/>
              <a:ext cx="1483157" cy="529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buClr>
                  <a:srgbClr val="1E4164"/>
                </a:buClr>
              </a:pPr>
              <a:r>
                <a:rPr lang="en-US" sz="1100" b="1" dirty="0">
                  <a:solidFill>
                    <a:srgbClr val="37373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Ordered </a:t>
              </a:r>
              <a:endParaRPr lang="en-US" sz="1100" b="1" dirty="0" smtClean="0">
                <a:solidFill>
                  <a:srgbClr val="37373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ct val="90000"/>
                </a:lnSpc>
                <a:buClr>
                  <a:srgbClr val="1E4164"/>
                </a:buClr>
              </a:pPr>
              <a:r>
                <a:rPr lang="en-US" sz="1100" b="1" dirty="0" smtClean="0">
                  <a:solidFill>
                    <a:srgbClr val="37373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Key-Value</a:t>
              </a:r>
              <a:endParaRPr lang="en-US" sz="1100" b="1" dirty="0">
                <a:solidFill>
                  <a:srgbClr val="37373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199" y="592987"/>
              <a:ext cx="877715" cy="237308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687757" y="2989815"/>
              <a:ext cx="2039972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buClr>
                  <a:srgbClr val="1E4164"/>
                </a:buClr>
              </a:pPr>
              <a:r>
                <a:rPr lang="en-US" sz="1100" b="1" dirty="0">
                  <a:solidFill>
                    <a:srgbClr val="37373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Big Table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5115" y="3811115"/>
              <a:ext cx="1750829" cy="1750829"/>
            </a:xfrm>
            <a:prstGeom prst="rect">
              <a:avLst/>
            </a:prstGeom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8585" y="3644868"/>
              <a:ext cx="671940" cy="2292501"/>
            </a:xfrm>
            <a:prstGeom prst="rect">
              <a:avLst/>
            </a:prstGeom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9776" y="3644869"/>
              <a:ext cx="488533" cy="2297428"/>
            </a:xfrm>
            <a:prstGeom prst="rect">
              <a:avLst/>
            </a:prstGeom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5486057" y="3012925"/>
              <a:ext cx="2039972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buClr>
                  <a:srgbClr val="1E4164"/>
                </a:buClr>
              </a:pPr>
              <a:r>
                <a:rPr lang="en-US" sz="1100" b="1" dirty="0">
                  <a:solidFill>
                    <a:srgbClr val="37373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Document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3765" y="605648"/>
              <a:ext cx="828952" cy="237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76698" y="3900231"/>
              <a:ext cx="1356308" cy="1420894"/>
            </a:xfrm>
            <a:prstGeom prst="rect">
              <a:avLst/>
            </a:prstGeom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42020" y="3989165"/>
              <a:ext cx="1107424" cy="1243027"/>
            </a:xfrm>
            <a:prstGeom prst="rect">
              <a:avLst/>
            </a:prstGeom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</p:pic>
        <p:sp>
          <p:nvSpPr>
            <p:cNvPr id="21" name="TextBox 20"/>
            <p:cNvSpPr txBox="1"/>
            <p:nvPr/>
          </p:nvSpPr>
          <p:spPr>
            <a:xfrm>
              <a:off x="6954049" y="2989815"/>
              <a:ext cx="2039972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buClr>
                  <a:srgbClr val="1E4164"/>
                </a:buClr>
              </a:pPr>
              <a:r>
                <a:rPr lang="en-US" sz="1100" b="1" dirty="0">
                  <a:solidFill>
                    <a:srgbClr val="37373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Graph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2250" y="625032"/>
              <a:ext cx="845207" cy="2367661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4073496" y="2979005"/>
              <a:ext cx="13411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876735" y="2984733"/>
              <a:ext cx="13411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409972" y="2986004"/>
              <a:ext cx="13411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82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18936" y="1671548"/>
            <a:ext cx="4998294" cy="2148280"/>
          </a:xfrm>
        </p:spPr>
        <p:txBody>
          <a:bodyPr/>
          <a:lstStyle/>
          <a:p>
            <a:pPr>
              <a:buClr>
                <a:schemeClr val="accent2"/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Strength: 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Fast lookups </a:t>
            </a:r>
          </a:p>
          <a:p>
            <a:pPr>
              <a:buClr>
                <a:schemeClr val="accent2"/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Weakness: 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Stored data has no schema</a:t>
            </a:r>
          </a:p>
          <a:p>
            <a:pPr>
              <a:buClr>
                <a:schemeClr val="accent2"/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Examples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: </a:t>
            </a:r>
            <a:endParaRPr lang="en-US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err="1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DynamoDB</a:t>
            </a:r>
            <a:endParaRPr lang="en-US" dirty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Redis</a:t>
            </a: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err="1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Riak</a:t>
            </a:r>
            <a:endParaRPr lang="en-US" dirty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Voldemort</a:t>
            </a:r>
            <a:endParaRPr lang="en-US" dirty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>
                <a:ln w="3175">
                  <a:noFill/>
                </a:ln>
                <a:solidFill>
                  <a:schemeClr val="accent1"/>
                </a:solidFill>
                <a:ea typeface="ＭＳ Ｐゴシック" charset="0"/>
                <a:cs typeface="Arial" charset="0"/>
              </a:rPr>
              <a:t>Key-Value Store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52093" y="739697"/>
            <a:ext cx="2459028" cy="4011983"/>
            <a:chOff x="852093" y="563892"/>
            <a:chExt cx="2459028" cy="401198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45" y="597498"/>
              <a:ext cx="678603" cy="1779810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928784" y="2353199"/>
              <a:ext cx="10096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563" y="563892"/>
              <a:ext cx="738749" cy="1797621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2252017" y="2353896"/>
              <a:ext cx="10058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52093" y="2353199"/>
              <a:ext cx="1246968" cy="24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buClr>
                  <a:srgbClr val="1E4164"/>
                </a:buClr>
              </a:pPr>
              <a:r>
                <a:rPr lang="en-US" sz="1100" b="1" dirty="0">
                  <a:solidFill>
                    <a:srgbClr val="37373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Key-Value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98753" y="2353200"/>
              <a:ext cx="1112368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buClr>
                  <a:srgbClr val="1E4164"/>
                </a:buClr>
              </a:pPr>
              <a:r>
                <a:rPr lang="en-US" sz="1100" b="1" dirty="0">
                  <a:solidFill>
                    <a:srgbClr val="37373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Ordered </a:t>
              </a:r>
              <a:endParaRPr lang="en-US" sz="1100" b="1" dirty="0" smtClean="0">
                <a:solidFill>
                  <a:srgbClr val="37373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ct val="90000"/>
                </a:lnSpc>
                <a:buClr>
                  <a:srgbClr val="1E4164"/>
                </a:buClr>
              </a:pPr>
              <a:r>
                <a:rPr lang="en-US" sz="1100" b="1" dirty="0" smtClean="0">
                  <a:solidFill>
                    <a:srgbClr val="37373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Key-Value</a:t>
              </a:r>
              <a:endParaRPr lang="en-US" sz="1100" b="1" dirty="0">
                <a:solidFill>
                  <a:srgbClr val="37373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2961" y="2852803"/>
              <a:ext cx="503955" cy="1719376"/>
            </a:xfrm>
            <a:prstGeom prst="rect">
              <a:avLst/>
            </a:prstGeom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6354" y="2852804"/>
              <a:ext cx="366400" cy="1723071"/>
            </a:xfrm>
            <a:prstGeom prst="rect">
              <a:avLst/>
            </a:prstGeom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415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465244" y="1572247"/>
            <a:ext cx="4928258" cy="2419124"/>
          </a:xfrm>
        </p:spPr>
        <p:txBody>
          <a:bodyPr/>
          <a:lstStyle/>
          <a:p>
            <a:pPr>
              <a:buClr>
                <a:schemeClr val="accent2"/>
              </a:buClr>
              <a:buSzPct val="120000"/>
            </a:pP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Strengths: </a:t>
            </a:r>
            <a:endParaRPr lang="en-US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Fast lookups</a:t>
            </a: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Good 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distributed storage of data </a:t>
            </a:r>
          </a:p>
          <a:p>
            <a:pPr>
              <a:buClr>
                <a:schemeClr val="accent2"/>
              </a:buClr>
              <a:buSzPct val="120000"/>
            </a:pP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Weaknesses: </a:t>
            </a:r>
            <a:endParaRPr lang="en-US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Very 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low-level API Example application:</a:t>
            </a:r>
          </a:p>
          <a:p>
            <a:pPr>
              <a:buClr>
                <a:schemeClr val="accent2"/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Examples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: </a:t>
            </a:r>
            <a:endParaRPr lang="en-US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Apache Hbase</a:t>
            </a: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Apache Cassandra</a:t>
            </a:r>
            <a:endParaRPr lang="en-US" dirty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>
                <a:ln w="3175">
                  <a:noFill/>
                </a:ln>
                <a:gradFill flip="none" rotWithShape="1"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  <a:tileRect/>
                </a:gradFill>
                <a:ea typeface="ＭＳ Ｐゴシック" charset="0"/>
                <a:cs typeface="Arial" charset="0"/>
              </a:rPr>
              <a:t>Big Table Store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93255" y="918450"/>
            <a:ext cx="1313122" cy="3726718"/>
            <a:chOff x="1269251" y="717952"/>
            <a:chExt cx="1313122" cy="372671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314" y="717952"/>
              <a:ext cx="658286" cy="17798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251" y="3131548"/>
              <a:ext cx="1313122" cy="1313122"/>
            </a:xfrm>
            <a:prstGeom prst="rect">
              <a:avLst/>
            </a:prstGeom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1500537" y="2507466"/>
              <a:ext cx="10058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70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470924" y="1395889"/>
            <a:ext cx="5446306" cy="2689967"/>
          </a:xfrm>
        </p:spPr>
        <p:txBody>
          <a:bodyPr/>
          <a:lstStyle/>
          <a:p>
            <a:pPr>
              <a:buClr>
                <a:schemeClr val="accent2"/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Strength: 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Tolerant of incomplete data </a:t>
            </a:r>
          </a:p>
          <a:p>
            <a:pPr>
              <a:buClr>
                <a:schemeClr val="accent2"/>
              </a:buClr>
              <a:buSzPct val="120000"/>
            </a:pP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Weaknesses: </a:t>
            </a:r>
            <a:endParaRPr lang="en-US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Query performance</a:t>
            </a: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No 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standard query syntax </a:t>
            </a:r>
          </a:p>
          <a:p>
            <a:pPr>
              <a:buClr>
                <a:schemeClr val="accent2"/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Examples</a:t>
            </a:r>
            <a:r>
              <a:rPr lang="en-US" dirty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: </a:t>
            </a:r>
            <a:endParaRPr lang="en-US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MongoDB</a:t>
            </a: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CouchDB</a:t>
            </a: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err="1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RavenDB</a:t>
            </a:r>
            <a:endParaRPr lang="en-US" dirty="0" smtClean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pPr marL="436562" lvl="1" indent="-285750">
              <a:buClr>
                <a:schemeClr val="tx1">
                  <a:lumMod val="20000"/>
                  <a:lumOff val="80000"/>
                </a:schemeClr>
              </a:buClr>
              <a:buSzPct val="120000"/>
            </a:pPr>
            <a:r>
              <a:rPr lang="en-US" dirty="0" err="1" smtClean="0">
                <a:gradFill>
                  <a:gsLst>
                    <a:gs pos="100000">
                      <a:schemeClr val="tx1">
                        <a:lumMod val="75000"/>
                      </a:schemeClr>
                    </a:gs>
                    <a:gs pos="4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rPr>
              <a:t>RaptorDB</a:t>
            </a:r>
            <a:endParaRPr lang="en-US" dirty="0">
              <a:gradFill>
                <a:gsLst>
                  <a:gs pos="100000">
                    <a:schemeClr val="tx1">
                      <a:lumMod val="75000"/>
                    </a:schemeClr>
                  </a:gs>
                  <a:gs pos="4000">
                    <a:schemeClr val="tx1">
                      <a:lumMod val="7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>
                <a:ln w="3175">
                  <a:noFill/>
                </a:ln>
                <a:gradFill flip="none" rotWithShape="1"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  <a:tileRect/>
                </a:gradFill>
                <a:ea typeface="ＭＳ Ｐゴシック" charset="0"/>
                <a:cs typeface="Arial" charset="0"/>
              </a:rPr>
              <a:t>Document Store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00359" y="1005918"/>
            <a:ext cx="1529979" cy="3469908"/>
            <a:chOff x="1231490" y="996894"/>
            <a:chExt cx="1529979" cy="3469908"/>
          </a:xfrm>
        </p:grpSpPr>
        <p:sp>
          <p:nvSpPr>
            <p:cNvPr id="6" name="TextBox 5"/>
            <p:cNvSpPr txBox="1"/>
            <p:nvPr/>
          </p:nvSpPr>
          <p:spPr>
            <a:xfrm>
              <a:off x="1231490" y="2802352"/>
              <a:ext cx="1529979" cy="24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buClr>
                  <a:srgbClr val="1E4164"/>
                </a:buClr>
              </a:pPr>
              <a:r>
                <a:rPr lang="en-US" sz="1100" b="1" dirty="0">
                  <a:solidFill>
                    <a:srgbClr val="37373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Document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271" y="996894"/>
              <a:ext cx="621714" cy="17798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3462" y="3534532"/>
              <a:ext cx="830568" cy="932270"/>
            </a:xfrm>
            <a:prstGeom prst="rect">
              <a:avLst/>
            </a:prstGeom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1524498" y="2781208"/>
              <a:ext cx="10058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lom generic template 16x9">
  <a:themeElements>
    <a:clrScheme name="Slalom Consulting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F85640"/>
      </a:accent1>
      <a:accent2>
        <a:srgbClr val="09AFED"/>
      </a:accent2>
      <a:accent3>
        <a:srgbClr val="A0C057"/>
      </a:accent3>
      <a:accent4>
        <a:srgbClr val="1B4164"/>
      </a:accent4>
      <a:accent5>
        <a:srgbClr val="838383"/>
      </a:accent5>
      <a:accent6>
        <a:srgbClr val="091620"/>
      </a:accent6>
      <a:hlink>
        <a:srgbClr val="F85640"/>
      </a:hlink>
      <a:folHlink>
        <a:srgbClr val="F8564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6350">
          <a:noFill/>
        </a:ln>
        <a:scene3d>
          <a:camera prst="orthographicFront"/>
          <a:lightRig rig="threePt" dir="t"/>
        </a:scene3d>
        <a:sp3d prstMaterial="matte">
          <a:contourClr>
            <a:schemeClr val="bg1">
              <a:lumMod val="85000"/>
            </a:schemeClr>
          </a:contourClr>
        </a:sp3d>
      </a:spPr>
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defRPr sz="1200" dirty="0" err="1">
            <a:gradFill>
              <a:gsLst>
                <a:gs pos="42083">
                  <a:schemeClr val="bg1"/>
                </a:gs>
                <a:gs pos="85000">
                  <a:schemeClr val="bg1"/>
                </a:gs>
              </a:gsLst>
              <a:lin ang="5400000" scaled="0"/>
            </a:gra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err="1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Template-16x9" id="{94F7E817-A95E-42A0-926D-F04C9D3D34BB}" vid="{62F2B849-B9BB-4B33-9F50-A9D8F580C3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AF2DA9D872734FA3747B680FE97B64" ma:contentTypeVersion="0" ma:contentTypeDescription="Create a new document." ma:contentTypeScope="" ma:versionID="22baaba991383168afe4b9ce5449a9e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6cbf065577fa89eb36f877bf537f0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0BA9E4-2DAA-49B9-9D9A-1DC7F9CCA4D9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84E260-512B-416D-B70F-EFF7F32E3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Slalom-Generic-Template-16x9</Template>
  <TotalTime>608</TotalTime>
  <Words>1322</Words>
  <Application>Microsoft Office PowerPoint</Application>
  <PresentationFormat>On-screen Show (16:9)</PresentationFormat>
  <Paragraphs>462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ＭＳ Ｐゴシック</vt:lpstr>
      <vt:lpstr>Arial</vt:lpstr>
      <vt:lpstr>Calibri</vt:lpstr>
      <vt:lpstr>Courier New</vt:lpstr>
      <vt:lpstr>Segoe UI</vt:lpstr>
      <vt:lpstr>Segoe UI Semibold</vt:lpstr>
      <vt:lpstr>Wingdings</vt:lpstr>
      <vt:lpstr>Slalom generic template 16x9</vt:lpstr>
      <vt:lpstr>NoSQL:  It Doesn’t mean what you think it means</vt:lpstr>
      <vt:lpstr>Agenda</vt:lpstr>
      <vt:lpstr>NoSQL 101</vt:lpstr>
      <vt:lpstr>NoSQL = Not Just SQL</vt:lpstr>
      <vt:lpstr>Types of NoSQL</vt:lpstr>
      <vt:lpstr>Evolution?</vt:lpstr>
      <vt:lpstr>Key-Value Store</vt:lpstr>
      <vt:lpstr>Big Table Store</vt:lpstr>
      <vt:lpstr>Document Store</vt:lpstr>
      <vt:lpstr>Graph Store</vt:lpstr>
      <vt:lpstr>Relational vs NoSQL</vt:lpstr>
      <vt:lpstr>What’s wrong with Relational DBs?</vt:lpstr>
      <vt:lpstr>Two Valid World Views</vt:lpstr>
      <vt:lpstr>ACID vs BASE</vt:lpstr>
      <vt:lpstr>CAP Theorem</vt:lpstr>
      <vt:lpstr>PowerPoint Presentation</vt:lpstr>
      <vt:lpstr>Impedance mismatch</vt:lpstr>
      <vt:lpstr>What’s really wrong with RDBMS?</vt:lpstr>
      <vt:lpstr>Relational vs. NoSQL</vt:lpstr>
      <vt:lpstr>Scaling RDBMS</vt:lpstr>
      <vt:lpstr>Scaling NoSQL</vt:lpstr>
      <vt:lpstr>Relational vs. NoSQL</vt:lpstr>
      <vt:lpstr>Server Comparisons-Update (50/50)</vt:lpstr>
      <vt:lpstr>Server Comparisons-Read (50/50)</vt:lpstr>
      <vt:lpstr>Server Comparison – Read (Read Heavy)</vt:lpstr>
      <vt:lpstr>Server Comparison – Update (Read Heavy)</vt:lpstr>
      <vt:lpstr>Misconceptions</vt:lpstr>
      <vt:lpstr>Misconception 1</vt:lpstr>
      <vt:lpstr>Misconception 2</vt:lpstr>
      <vt:lpstr>Misconception 3</vt:lpstr>
      <vt:lpstr>In the Wild</vt:lpstr>
      <vt:lpstr>Augment Oracle Project</vt:lpstr>
      <vt:lpstr>Trello.com</vt:lpstr>
      <vt:lpstr>PowerPoint Presentation</vt:lpstr>
      <vt:lpstr>PowerPoint Presentation</vt:lpstr>
      <vt:lpstr>MongoDB</vt:lpstr>
      <vt:lpstr>Why Mongo</vt:lpstr>
      <vt:lpstr>PowerPoint Presentation</vt:lpstr>
      <vt:lpstr>Java Client – Save JSON</vt:lpstr>
      <vt:lpstr>Morphia Object Mapper</vt:lpstr>
      <vt:lpstr>MongoDB</vt:lpstr>
      <vt:lpstr>MongoDB – Replica Sets</vt:lpstr>
      <vt:lpstr>MongoDB – Read/Write Concern</vt:lpstr>
      <vt:lpstr>MongoDB - Sharding</vt:lpstr>
      <vt:lpstr>MongoDB – Sharding Players</vt:lpstr>
      <vt:lpstr>Sharding Gotchas</vt:lpstr>
      <vt:lpstr>In Action</vt:lpstr>
      <vt:lpstr>Questions?</vt:lpstr>
      <vt:lpstr>PowerPoint Presentation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NoSQL:  It Doesn’t mean what you think it means</dc:title>
  <dc:creator>Patrick Swain</dc:creator>
  <cp:lastModifiedBy>David Rollins</cp:lastModifiedBy>
  <cp:revision>50</cp:revision>
  <cp:lastPrinted>2012-03-02T02:12:22Z</cp:lastPrinted>
  <dcterms:created xsi:type="dcterms:W3CDTF">2014-10-08T17:59:35Z</dcterms:created>
  <dcterms:modified xsi:type="dcterms:W3CDTF">2014-10-10T03:57:36Z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0x01010099AF2DA9D872734FA3747B680FE97B64</vt:lpwstr>
  </property>
</Properties>
</file>