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691" r:id="rId2"/>
    <p:sldId id="660" r:id="rId3"/>
    <p:sldId id="707" r:id="rId4"/>
    <p:sldId id="708" r:id="rId5"/>
    <p:sldId id="709" r:id="rId6"/>
    <p:sldId id="710" r:id="rId7"/>
    <p:sldId id="711" r:id="rId8"/>
    <p:sldId id="713" r:id="rId9"/>
    <p:sldId id="712" r:id="rId10"/>
    <p:sldId id="714" r:id="rId11"/>
    <p:sldId id="717" r:id="rId12"/>
    <p:sldId id="715" r:id="rId13"/>
    <p:sldId id="716" r:id="rId14"/>
  </p:sldIdLst>
  <p:sldSz cx="9144000" cy="6858000" type="screen4x3"/>
  <p:notesSz cx="7010400" cy="9296400"/>
  <p:embeddedFontLst>
    <p:embeddedFont>
      <p:font typeface="Cambria Math" panose="02040503050406030204" pitchFamily="18" charset="0"/>
      <p:regular r:id="rId17"/>
    </p:embeddedFont>
    <p:embeddedFont>
      <p:font typeface="EYInterstate Light" panose="02000506000000020004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">
          <p15:clr>
            <a:srgbClr val="A4A3A4"/>
          </p15:clr>
        </p15:guide>
        <p15:guide id="3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6C6"/>
    <a:srgbClr val="FFCE3C"/>
    <a:srgbClr val="AAE571"/>
    <a:srgbClr val="A3DBFF"/>
    <a:srgbClr val="B4B4B4"/>
    <a:srgbClr val="646464"/>
    <a:srgbClr val="000000"/>
    <a:srgbClr val="969696"/>
    <a:srgbClr val="F1F1F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84688-96AD-447E-A9CA-0CD20876CCE0}" v="102" dt="2025-08-30T14:06:20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8" autoAdjust="0"/>
    <p:restoredTop sz="93848" autoAdjust="0"/>
  </p:normalViewPr>
  <p:slideViewPr>
    <p:cSldViewPr snapToGrid="0">
      <p:cViewPr varScale="1">
        <p:scale>
          <a:sx n="102" d="100"/>
          <a:sy n="102" d="100"/>
        </p:scale>
        <p:origin x="2148" y="318"/>
      </p:cViewPr>
      <p:guideLst>
        <p:guide orient="horz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94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57415" y="9025256"/>
            <a:ext cx="1273880" cy="14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May 22, 2008</a:t>
            </a:r>
          </a:p>
        </p:txBody>
      </p:sp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2453647" y="9025257"/>
            <a:ext cx="2036587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Presentation title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617910" y="9025257"/>
            <a:ext cx="655602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Page </a:t>
            </a:r>
            <a:fld id="{A64E02EA-4136-4BF5-9A30-CE0E67020038}" type="slidenum">
              <a:rPr lang="en-US">
                <a:solidFill>
                  <a:schemeClr val="tx1"/>
                </a:solidFill>
                <a:cs typeface="Arial" charset="0"/>
              </a:rPr>
              <a:pPr defTabSz="937715">
                <a:defRPr/>
              </a:pPr>
              <a:t>‹#›</a:t>
            </a:fld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5365" name="Picture 9" descr="logo_tagbl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3857" y="8844492"/>
            <a:ext cx="1470237" cy="3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9419" y="4415796"/>
            <a:ext cx="5611566" cy="418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23" tIns="48361" rIns="96723" bIns="483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157415" y="9025256"/>
            <a:ext cx="1273880" cy="142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May 22, 2008</a:t>
            </a: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453647" y="9025257"/>
            <a:ext cx="2036587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Presentation title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617910" y="9025257"/>
            <a:ext cx="655602" cy="195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937715">
              <a:defRPr/>
            </a:pPr>
            <a:r>
              <a:rPr lang="en-US" dirty="0">
                <a:solidFill>
                  <a:schemeClr val="tx1"/>
                </a:solidFill>
                <a:cs typeface="Arial" charset="0"/>
              </a:rPr>
              <a:t>Page </a:t>
            </a:r>
            <a:fld id="{FD2FA4D9-300F-4C19-A5E7-66A578D1F58D}" type="slidenum">
              <a:rPr lang="en-US">
                <a:solidFill>
                  <a:schemeClr val="tx1"/>
                </a:solidFill>
                <a:cs typeface="Arial" charset="0"/>
              </a:rPr>
              <a:pPr defTabSz="937715">
                <a:defRPr/>
              </a:pPr>
              <a:t>‹#›</a:t>
            </a:fld>
            <a:endParaRPr lang="en-US" dirty="0">
              <a:solidFill>
                <a:schemeClr val="tx1"/>
              </a:solidFill>
              <a:cs typeface="Arial" charset="0"/>
            </a:endParaRPr>
          </a:p>
        </p:txBody>
      </p:sp>
      <p:pic>
        <p:nvPicPr>
          <p:cNvPr id="14343" name="Picture 11" descr="logo_tagbl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857" y="8844492"/>
            <a:ext cx="1470237" cy="329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588" indent="179388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60363" indent="190500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723900" indent="177800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081088" indent="176213" algn="l" rtl="0" eaLnBrk="0" fontAlgn="base" hangingPunct="0">
      <a:spcBef>
        <a:spcPct val="30000"/>
      </a:spcBef>
      <a:spcAft>
        <a:spcPct val="0"/>
      </a:spcAft>
      <a:buClr>
        <a:srgbClr val="FFD200"/>
      </a:buClr>
      <a:buSzPct val="75000"/>
      <a:buFont typeface="Arial" charset="0"/>
      <a:buChar char="►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0"/>
          <p:cNvSpPr>
            <a:spLocks/>
          </p:cNvSpPr>
          <p:nvPr/>
        </p:nvSpPr>
        <p:spPr bwMode="auto">
          <a:xfrm>
            <a:off x="3079750" y="552450"/>
            <a:ext cx="6057900" cy="2590800"/>
          </a:xfrm>
          <a:custGeom>
            <a:avLst/>
            <a:gdLst/>
            <a:ahLst/>
            <a:cxnLst>
              <a:cxn ang="0">
                <a:pos x="0" y="1632"/>
              </a:cxn>
              <a:cxn ang="0">
                <a:pos x="3816" y="0"/>
              </a:cxn>
              <a:cxn ang="0">
                <a:pos x="3816" y="496"/>
              </a:cxn>
              <a:cxn ang="0">
                <a:pos x="0" y="1632"/>
              </a:cxn>
            </a:cxnLst>
            <a:rect l="0" t="0" r="r" b="b"/>
            <a:pathLst>
              <a:path w="3816" h="1632">
                <a:moveTo>
                  <a:pt x="0" y="1632"/>
                </a:moveTo>
                <a:lnTo>
                  <a:pt x="3816" y="0"/>
                </a:lnTo>
                <a:lnTo>
                  <a:pt x="3816" y="496"/>
                </a:lnTo>
                <a:lnTo>
                  <a:pt x="0" y="1632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AutoShape 19"/>
          <p:cNvSpPr>
            <a:spLocks noChangeArrowheads="1"/>
          </p:cNvSpPr>
          <p:nvPr/>
        </p:nvSpPr>
        <p:spPr bwMode="auto">
          <a:xfrm rot="5400000">
            <a:off x="-120649" y="1274762"/>
            <a:ext cx="3313112" cy="3071813"/>
          </a:xfrm>
          <a:prstGeom prst="triangle">
            <a:avLst>
              <a:gd name="adj" fmla="val 60227"/>
            </a:avLst>
          </a:prstGeom>
          <a:blipFill dpi="0" rotWithShape="0">
            <a:blip r:embed="rId2" cstate="print"/>
            <a:srcRect/>
            <a:stretch>
              <a:fillRect r="-11536"/>
            </a:stretch>
          </a:blip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59113" y="3457575"/>
            <a:ext cx="5541962" cy="908050"/>
          </a:xfrm>
        </p:spPr>
        <p:txBody>
          <a:bodyPr tIns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2288" y="4354513"/>
            <a:ext cx="5541962" cy="1019175"/>
          </a:xfrm>
        </p:spPr>
        <p:txBody>
          <a:bodyPr/>
          <a:lstStyle>
            <a:lvl1pPr marL="0" indent="0">
              <a:lnSpc>
                <a:spcPct val="85000"/>
              </a:lnSpc>
              <a:buFont typeface="Arial" charset="0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2575" y="200025"/>
            <a:ext cx="2057400" cy="5732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00025"/>
            <a:ext cx="6024562" cy="5732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025"/>
            <a:ext cx="8232775" cy="863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5613" y="1412875"/>
            <a:ext cx="8234362" cy="4519613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12713"/>
            <a:ext cx="8229600" cy="587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31888"/>
            <a:ext cx="4038600" cy="4811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31888"/>
            <a:ext cx="4038600" cy="4811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412875"/>
            <a:ext cx="4040187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41775" cy="4519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0025"/>
            <a:ext cx="82327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360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412875"/>
            <a:ext cx="8234362" cy="451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57200" y="6584950"/>
            <a:ext cx="66357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58DC4D7C-76ED-4494-9C87-E669299CE015}" type="slidenum">
              <a:rPr lang="en-US" smtClean="0">
                <a:cs typeface="Arial" charset="0"/>
              </a:rPr>
              <a:pPr>
                <a:defRPr/>
              </a:pPr>
              <a:t>‹#›</a:t>
            </a:fld>
            <a:endParaRPr lang="en-US">
              <a:cs typeface="Arial" charset="0"/>
            </a:endParaRPr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455613" y="609600"/>
            <a:ext cx="8229600" cy="0"/>
          </a:xfrm>
          <a:prstGeom prst="line">
            <a:avLst/>
          </a:prstGeom>
          <a:noFill/>
          <a:ln w="19050">
            <a:solidFill>
              <a:srgbClr val="FFD2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55613" y="6477000"/>
            <a:ext cx="8229600" cy="0"/>
          </a:xfrm>
          <a:prstGeom prst="line">
            <a:avLst/>
          </a:prstGeom>
          <a:noFill/>
          <a:ln w="3175">
            <a:solidFill>
              <a:srgbClr val="64646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62" r:id="rId13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646464"/>
          </a:solidFill>
          <a:latin typeface="Arial" charset="0"/>
        </a:defRPr>
      </a:lvl9pPr>
    </p:titleStyle>
    <p:bodyStyle>
      <a:lvl1pPr marL="360363" indent="-360363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400">
          <a:solidFill>
            <a:srgbClr val="646464"/>
          </a:solidFill>
          <a:latin typeface="+mn-lt"/>
          <a:ea typeface="+mn-ea"/>
          <a:cs typeface="+mn-cs"/>
        </a:defRPr>
      </a:lvl1pPr>
      <a:lvl2pPr marL="717550" indent="-355600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000">
          <a:solidFill>
            <a:srgbClr val="646464"/>
          </a:solidFill>
          <a:latin typeface="+mn-lt"/>
        </a:defRPr>
      </a:lvl2pPr>
      <a:lvl3pPr marL="1081088" indent="-361950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2400">
          <a:solidFill>
            <a:srgbClr val="646464"/>
          </a:solidFill>
          <a:latin typeface="+mn-lt"/>
        </a:defRPr>
      </a:lvl3pPr>
      <a:lvl4pPr marL="1441450" indent="-358775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4pPr>
      <a:lvl5pPr marL="1800225" indent="-357188" algn="l" rtl="0" eaLnBrk="0" fontAlgn="base" hangingPunct="0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5pPr>
      <a:lvl6pPr marL="22574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6pPr>
      <a:lvl7pPr marL="27146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7pPr>
      <a:lvl8pPr marL="31718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8pPr>
      <a:lvl9pPr marL="3629025" indent="-357188" algn="l" rtl="0" fontAlgn="base">
        <a:spcBef>
          <a:spcPct val="20000"/>
        </a:spcBef>
        <a:spcAft>
          <a:spcPct val="0"/>
        </a:spcAft>
        <a:buClr>
          <a:srgbClr val="FFD200"/>
        </a:buClr>
        <a:buSzPct val="75000"/>
        <a:buFont typeface="Arial" charset="0"/>
        <a:buChar char="►"/>
        <a:defRPr sz="1600">
          <a:solidFill>
            <a:srgbClr val="64646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megroup.com/education/articles-and-reports/understanding-sofr-future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is.org/topics/OTC_DER/tables-and-dashboards" TargetMode="External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bloomberg.com/markets/rates-bonds/government-bonds/us" TargetMode="External"/><Relationship Id="rId4" Type="http://schemas.openxmlformats.org/officeDocument/2006/relationships/hyperlink" Target="https://www.treasurydirect.gov/instit/annceresult/press/preanre/2004/ofcalc6decbill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05233" y="2835897"/>
            <a:ext cx="619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20000"/>
              </a:spcBef>
              <a:buClr>
                <a:srgbClr val="646464"/>
              </a:buClr>
              <a:buSzPct val="85000"/>
              <a:defRPr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Interest Rate Instruments and Related Quantitative Modeling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DBC1E-2A3D-66FD-9E61-44BE689DD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4A52379-2CBE-1D57-C864-4E7C4593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Derivatives – SOFR futures*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7082217-E85A-5137-C4E6-B62C9C8D2126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69899" y="616096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Definition: </a:t>
                </a:r>
                <a:r>
                  <a:rPr lang="en-US" sz="1600" dirty="0"/>
                  <a:t>an exchange-traded derivative whose payoff is linked to the </a:t>
                </a:r>
                <a:r>
                  <a:rPr lang="en-US" sz="1600" b="1" dirty="0"/>
                  <a:t>compounded average SOFR</a:t>
                </a:r>
                <a:r>
                  <a:rPr lang="en-US" sz="1600" dirty="0"/>
                  <a:t> over </a:t>
                </a:r>
                <a:r>
                  <a:rPr lang="en-US" sz="1600" b="1" dirty="0"/>
                  <a:t>a specified contract period </a:t>
                </a:r>
                <a:r>
                  <a:rPr lang="en-US" sz="1600" dirty="0"/>
                  <a:t>(1mon and 3mon)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SOFR (Secured Overnight Financing Rates): collateralized overnight borrowing rate, published by FRBNY daily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Transition from LIBOR to SOFR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Quotes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𝐹𝑢𝑡𝑢𝑟𝑒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=100 −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𝑖𝑚𝑝𝑙𝑖𝑒𝑑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𝑓𝑜𝑟𝑤𝑎𝑟𝑑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𝑆𝑂𝐹𝑅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𝑟𝑎𝑡𝑒𝑠</m:t>
                    </m:r>
                  </m:oMath>
                </a14:m>
                <a:endParaRPr lang="en-US" sz="16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Payoff</a:t>
                </a:r>
                <a:r>
                  <a:rPr lang="en-US" sz="1600" dirty="0"/>
                  <a:t> – 1mon SOFR future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The economic payoff is realized through daily margining, while it can be summarized as a single cashflow at expiration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𝑃𝑎𝑦𝑜𝑓𝑓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𝐹𝑢𝑡𝑢𝑟𝑒𝑃𝑟𝑖𝑐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𝑠𝑒𝑡𝑡𝑙𝑒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𝐹𝑢𝑡𝑢𝑟𝑒𝑃𝑟𝑖𝑐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𝑒𝑛𝑡𝑟𝑦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)⋅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20.835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0.005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Note: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20.835</m:t>
                    </m:r>
                  </m:oMath>
                </a14:m>
                <a:r>
                  <a:rPr lang="en-US" sz="1400" dirty="0"/>
                  <a:t> is the value of a 0.005 (1/2bp) tick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𝐹𝑢𝑡𝑢𝑟𝑒𝑃𝑟𝑖𝑐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𝑠𝑒𝑡𝑡𝑙𝑒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=100−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𝑎𝑟𝑖𝑡h𝑚𝑒𝑡𝑖𝑐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𝑎𝑣𝑒𝑟𝑎𝑔𝑒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𝑑𝑎𝑖𝑙𝑦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𝑆𝑂𝐹𝑅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𝑑𝑢𝑟𝑖𝑛𝑔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𝑑𝑒𝑙𝑖𝑣𝑒𝑟𝑦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Future rate vs Forward rate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𝐹𝑢𝑡𝑢𝑟𝑒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𝐹𝑜𝑟𝑤𝑎𝑟𝑑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𝑐𝑜𝑛𝑣𝑒𝑥𝑖𝑡𝑦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𝑎𝑑𝑗𝑢𝑠𝑡𝑚𝑒𝑛𝑡</m:t>
                      </m:r>
                    </m:oMath>
                  </m:oMathPara>
                </a14:m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7082217-E85A-5137-C4E6-B62C9C8D2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9899" y="616096"/>
                <a:ext cx="8229601" cy="5895895"/>
              </a:xfrm>
              <a:blipFill>
                <a:blip r:embed="rId2"/>
                <a:stretch>
                  <a:fillRect l="-1037" t="-103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3ABFE9D-1613-E283-271B-DA3716AA9608}"/>
              </a:ext>
            </a:extLst>
          </p:cNvPr>
          <p:cNvSpPr txBox="1">
            <a:spLocks/>
          </p:cNvSpPr>
          <p:nvPr/>
        </p:nvSpPr>
        <p:spPr bwMode="auto">
          <a:xfrm>
            <a:off x="469899" y="6270821"/>
            <a:ext cx="2768600" cy="24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kern="0" dirty="0">
                <a:solidFill>
                  <a:schemeClr val="tx1"/>
                </a:solidFill>
              </a:rPr>
              <a:t>*: </a:t>
            </a:r>
            <a:r>
              <a:rPr lang="en-US" sz="800" dirty="0">
                <a:hlinkClick r:id="rId3"/>
              </a:rPr>
              <a:t>Understanding SOFR Futures - CME Group</a:t>
            </a: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5617985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A337-82A4-E978-D66E-E84796123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291B58A-3394-C508-3723-C9C17F4D0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Derivatives – SOFR futures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0AE694-CE98-45CF-4319-C57CB275533D}"/>
              </a:ext>
            </a:extLst>
          </p:cNvPr>
          <p:cNvGrpSpPr/>
          <p:nvPr/>
        </p:nvGrpSpPr>
        <p:grpSpPr>
          <a:xfrm>
            <a:off x="444501" y="893652"/>
            <a:ext cx="3797562" cy="5563709"/>
            <a:chOff x="442573" y="3372076"/>
            <a:chExt cx="8229600" cy="11910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3CC996-7E00-1E37-366F-E94D2F817359}"/>
                </a:ext>
              </a:extLst>
            </p:cNvPr>
            <p:cNvSpPr txBox="1"/>
            <p:nvPr/>
          </p:nvSpPr>
          <p:spPr>
            <a:xfrm>
              <a:off x="443340" y="3448068"/>
              <a:ext cx="8228065" cy="1115103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txBody>
            <a:bodyPr wrap="square" lIns="20107" tIns="50266" rIns="20107" bIns="50266" rtlCol="0" anchor="t">
              <a:noAutofit/>
            </a:bodyPr>
            <a:lstStyle/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Trading Unit: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Compounded daily Secured Overnight Financing Rate (“SOFR”) interest during contract Reference Quarter, such that each basis point per annum of interest = $25 per contract. Reference Quarter: For a given contract, interval from (and including) 3rd Wed of 3rd month preceding Delivery Month, to (and not including) 3rd Wed of Delivery Month.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Notional: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 N.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Price Basis: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 Contract-grade IMM Index: 100 minus R. R is the compounded daily SOFR interest during contract Reference Quarter.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Delivery: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 Cash settlement, by reference to Final Settlement Price, on ﬁrst US government securities market business day following Last Day of Trading.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Delivery month: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 Nearest 20 March Quarterly months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Final Settlement Price: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2E2E38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 Contract-grade IMM Index evaluated on the basis of realized SOFR values during contract Reference Quarter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919192-E007-377E-C1E3-D8600CE89C34}"/>
                </a:ext>
              </a:extLst>
            </p:cNvPr>
            <p:cNvSpPr txBox="1"/>
            <p:nvPr/>
          </p:nvSpPr>
          <p:spPr>
            <a:xfrm>
              <a:off x="442573" y="3372076"/>
              <a:ext cx="8229600" cy="68930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8575">
              <a:noFill/>
            </a:ln>
          </p:spPr>
          <p:txBody>
            <a:bodyPr wrap="square" lIns="20107" tIns="20107" rIns="20107" bIns="20107" rtlCol="0" anchor="ctr">
              <a:spAutoFit/>
            </a:bodyPr>
            <a:lstStyle/>
            <a:p>
              <a:pPr marL="122177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SOFR 3-month Future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29EB77-30E8-4AC2-F6F7-E0D00606CF62}"/>
              </a:ext>
            </a:extLst>
          </p:cNvPr>
          <p:cNvGrpSpPr/>
          <p:nvPr/>
        </p:nvGrpSpPr>
        <p:grpSpPr>
          <a:xfrm>
            <a:off x="4797837" y="893651"/>
            <a:ext cx="3876263" cy="5563709"/>
            <a:chOff x="442573" y="3376468"/>
            <a:chExt cx="8229600" cy="11867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F357BF2-3827-4100-D6DB-56F9CCE9A60C}"/>
                </a:ext>
              </a:extLst>
            </p:cNvPr>
            <p:cNvSpPr txBox="1"/>
            <p:nvPr/>
          </p:nvSpPr>
          <p:spPr>
            <a:xfrm>
              <a:off x="443340" y="3448068"/>
              <a:ext cx="8228066" cy="1115103"/>
            </a:xfrm>
            <a:prstGeom prst="rect">
              <a:avLst/>
            </a:prstGeom>
            <a:solidFill>
              <a:srgbClr val="F0F0F0"/>
            </a:solidFill>
            <a:ln w="28575">
              <a:noFill/>
            </a:ln>
          </p:spPr>
          <p:txBody>
            <a:bodyPr wrap="square" lIns="20107" tIns="50266" rIns="20107" bIns="50266" rtlCol="0" anchor="t">
              <a:noAutofit/>
            </a:bodyPr>
            <a:lstStyle/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Trading Unit: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Average daily SOFR interest during futures contract delivery month.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Notional: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N.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Price Basis: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Contract-grade IMM Index: 100 minus R. R is the compounded daily SOFR interest during contract Reference Quarter.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Delivery: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Cash settlement, by reference to Final Settlement Price, on ﬁrst US government securities market business day following Last Day of Trading.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Delivery month: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Nearest 7 calendar months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Final Settlement Price: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Contract-grade IMM Index evaluated on the basis of realized SOFR values during contract Reference month</a:t>
              </a:r>
            </a:p>
            <a:p>
              <a:pPr marL="290453" marR="0" lvl="1" indent="-17145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Pct val="70000"/>
                <a:buFont typeface="Arial" panose="020B0604020202020204" pitchFamily="34" charset="0"/>
                <a:buChar char="►"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E46B8A-D854-2E83-5213-A1606EEDA933}"/>
                </a:ext>
              </a:extLst>
            </p:cNvPr>
            <p:cNvSpPr txBox="1"/>
            <p:nvPr/>
          </p:nvSpPr>
          <p:spPr>
            <a:xfrm>
              <a:off x="442573" y="3376468"/>
              <a:ext cx="8229600" cy="60146"/>
            </a:xfrm>
            <a:prstGeom prst="rect">
              <a:avLst/>
            </a:prstGeom>
            <a:solidFill>
              <a:srgbClr val="FFFFFF">
                <a:lumMod val="50000"/>
              </a:srgbClr>
            </a:solidFill>
            <a:ln w="28575">
              <a:noFill/>
            </a:ln>
          </p:spPr>
          <p:txBody>
            <a:bodyPr wrap="square" lIns="20107" tIns="20107" rIns="20107" bIns="20107" rtlCol="0" anchor="ctr">
              <a:spAutoFit/>
            </a:bodyPr>
            <a:lstStyle/>
            <a:p>
              <a:pPr marL="122177" marR="0" lvl="0" indent="0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 panose="02000506000000020004" pitchFamily="2" charset="0"/>
                </a:rPr>
                <a:t>SOFR 1-month Future 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DDB74DF-1E00-DF2F-7D79-AD087FDF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03" y="5636175"/>
            <a:ext cx="3275647" cy="6563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DD9FBF4-D24A-B86C-A12E-12C633E48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318" y="4568355"/>
            <a:ext cx="35433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1226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1B1E-A675-24D2-DAAF-09407D723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18E7A92-3CBA-11C4-D062-F9EA41F6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Derivatives – Interest rate swaps (IRS)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65CFE55-0AD1-1056-7723-76EF6245FC1C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69899" y="616096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Definition: </a:t>
                </a:r>
                <a:r>
                  <a:rPr lang="en-US" sz="1600" dirty="0"/>
                  <a:t>an over-the-counter (OTC) bilateral agreement where two parties </a:t>
                </a:r>
                <a:r>
                  <a:rPr lang="en-US" sz="1600" b="1" dirty="0"/>
                  <a:t>exchange fixed-rate payments for floating-rate payments</a:t>
                </a:r>
                <a:r>
                  <a:rPr lang="en-US" sz="1600" dirty="0"/>
                  <a:t> on a notional amount 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Market size: $446trn by notional as of 2024*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Maturities: 1y, thru 30y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LIBOR </a:t>
                </a:r>
                <a:r>
                  <a:rPr lang="en-US" sz="1400" dirty="0">
                    <a:sym typeface="Wingdings" panose="05000000000000000000" pitchFamily="2" charset="2"/>
                  </a:rPr>
                  <a:t> SOFR</a:t>
                </a: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Besides single currency swap, 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basis swaps (floating vs floating), cross currency swaps (fixed vs fixed)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amortizing/accreting swaps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inflation-linked swaps, constant maturity swaps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Payoff</a:t>
                </a:r>
                <a:endParaRPr lang="en-US" sz="16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Cashflow</a:t>
                </a:r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/>
              </a:p>
              <a:p>
                <a:pPr marL="357187" lvl="1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At each payment date,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Floating leg: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𝑁𝑜𝑡𝑖𝑜𝑛𝑎𝑙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Fixed leg: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𝑁𝑜𝑡𝑖𝑜𝑛𝑎𝑙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65CFE55-0AD1-1056-7723-76EF6245F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69899" y="616096"/>
                <a:ext cx="8229601" cy="5895895"/>
              </a:xfrm>
              <a:blipFill>
                <a:blip r:embed="rId2"/>
                <a:stretch>
                  <a:fillRect l="-1037" t="-103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240D637-0C8A-4CDF-588B-0BDF20346AAA}"/>
              </a:ext>
            </a:extLst>
          </p:cNvPr>
          <p:cNvSpPr txBox="1">
            <a:spLocks/>
          </p:cNvSpPr>
          <p:nvPr/>
        </p:nvSpPr>
        <p:spPr bwMode="auto">
          <a:xfrm>
            <a:off x="469899" y="6270821"/>
            <a:ext cx="2768600" cy="241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kern="0" dirty="0">
                <a:solidFill>
                  <a:schemeClr val="tx1"/>
                </a:solidFill>
              </a:rPr>
              <a:t>*: </a:t>
            </a:r>
            <a:r>
              <a:rPr lang="en-US" sz="800" dirty="0">
                <a:hlinkClick r:id="rId3"/>
              </a:rPr>
              <a:t>OTC derivatives statistics - tables | BIS Data Portal</a:t>
            </a: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785E6A-AEAD-0535-96F9-741D6DE555AF}"/>
              </a:ext>
            </a:extLst>
          </p:cNvPr>
          <p:cNvSpPr txBox="1">
            <a:spLocks/>
          </p:cNvSpPr>
          <p:nvPr/>
        </p:nvSpPr>
        <p:spPr bwMode="auto">
          <a:xfrm>
            <a:off x="1993392" y="4258477"/>
            <a:ext cx="940814" cy="41829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kern="0" dirty="0">
                <a:solidFill>
                  <a:schemeClr val="tx1"/>
                </a:solidFill>
              </a:rPr>
              <a:t>Party A</a:t>
            </a:r>
            <a:endParaRPr lang="en-US" sz="1400" kern="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1583B0-1792-BD35-536F-F75229AC4755}"/>
              </a:ext>
            </a:extLst>
          </p:cNvPr>
          <p:cNvSpPr txBox="1">
            <a:spLocks/>
          </p:cNvSpPr>
          <p:nvPr/>
        </p:nvSpPr>
        <p:spPr bwMode="auto">
          <a:xfrm>
            <a:off x="4812792" y="4258477"/>
            <a:ext cx="940814" cy="41829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kern="0" dirty="0">
                <a:solidFill>
                  <a:schemeClr val="tx1"/>
                </a:solidFill>
              </a:rPr>
              <a:t>Party B</a:t>
            </a:r>
            <a:endParaRPr lang="en-US" sz="1400" kern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A0277-0B64-7647-F4FB-96B7A2C27AAE}"/>
              </a:ext>
            </a:extLst>
          </p:cNvPr>
          <p:cNvCxnSpPr/>
          <p:nvPr/>
        </p:nvCxnSpPr>
        <p:spPr bwMode="auto">
          <a:xfrm>
            <a:off x="2934206" y="4371975"/>
            <a:ext cx="1866394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52F4E5-2743-03A0-815C-E61323B7CB75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4206" y="4524776"/>
            <a:ext cx="1866394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32822F-2DCB-D9ED-1A4C-2802274F6D46}"/>
              </a:ext>
            </a:extLst>
          </p:cNvPr>
          <p:cNvSpPr txBox="1">
            <a:spLocks/>
          </p:cNvSpPr>
          <p:nvPr/>
        </p:nvSpPr>
        <p:spPr bwMode="auto">
          <a:xfrm>
            <a:off x="3388872" y="4180781"/>
            <a:ext cx="940814" cy="24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kern="0" dirty="0"/>
              <a:t>Floating leg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F49EB46-C64E-0766-37A0-CA5A9EADBAFF}"/>
              </a:ext>
            </a:extLst>
          </p:cNvPr>
          <p:cNvSpPr txBox="1">
            <a:spLocks/>
          </p:cNvSpPr>
          <p:nvPr/>
        </p:nvSpPr>
        <p:spPr bwMode="auto">
          <a:xfrm>
            <a:off x="3388872" y="4594683"/>
            <a:ext cx="940814" cy="24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kern="0" dirty="0"/>
              <a:t>Fixed leg</a:t>
            </a:r>
          </a:p>
        </p:txBody>
      </p:sp>
    </p:spTree>
    <p:extLst>
      <p:ext uri="{BB962C8B-B14F-4D97-AF65-F5344CB8AC3E}">
        <p14:creationId xmlns:p14="http://schemas.microsoft.com/office/powerpoint/2010/main" val="40470040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44031-B315-DD83-418D-4F668075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FB086EE-E3F6-1361-BCA8-5CABACDD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Derivatives – Interest rate swaps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4CFC48B-1F15-B951-6011-F80587BE34A4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Valuation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PV of fixed leg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𝑓𝑖𝑥𝑒𝑑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𝑁𝑜𝑡𝑖𝑜𝑛𝑎𝑙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𝑁𝑜𝑡𝑖𝑜𝑛𝑎𝑙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PV of floating leg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𝑓𝑙𝑜𝑎𝑡𝑖𝑛𝑔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𝑁𝑜𝑡𝑖𝑜𝑛𝑎𝑙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𝑁𝑜𝑡𝑖𝑜𝑛𝑎𝑙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PV of an IRS: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𝐼𝑅𝑆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𝑓𝑖𝑥𝑒𝑑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𝑙𝑜𝑎𝑡𝑖𝑛𝑔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Single-Curve Framework </a:t>
                </a:r>
                <a:r>
                  <a:rPr lang="en-US" sz="1400" dirty="0">
                    <a:sym typeface="Wingdings" panose="05000000000000000000" pitchFamily="2" charset="2"/>
                  </a:rPr>
                  <a:t> Multi-Curve Framework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>
                    <a:sym typeface="Wingdings" panose="05000000000000000000" pitchFamily="2" charset="2"/>
                  </a:rPr>
                  <a:t>before 2008 financial crisis, LIBOR curve is used to for projection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sym typeface="Wingdings" panose="05000000000000000000" pitchFamily="2" charset="2"/>
                  </a:rPr>
                  <a:t>) and discounting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sym typeface="Wingdings" panose="05000000000000000000" pitchFamily="2" charset="2"/>
                  </a:rPr>
                  <a:t>) 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>
                    <a:sym typeface="Wingdings" panose="05000000000000000000" pitchFamily="2" charset="2"/>
                  </a:rPr>
                  <a:t>post 2008, projection and discounting curves differ. Projection curve depends on reference curve, while discounting curve depends CSA terms</a:t>
                </a:r>
                <a:endParaRPr lang="en-US" sz="12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Risk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DV01: parallel shift on par rates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Market risk, counterparty credit risk, liquidity risk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P&amp;L Analysis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04CFC48B-1F15-B951-6011-F80587BE3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1111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976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Overview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219" name="Text Placeholder 2"/>
          <p:cNvSpPr>
            <a:spLocks noGrp="1"/>
          </p:cNvSpPr>
          <p:nvPr>
            <p:ph type="body" sz="half" idx="1"/>
          </p:nvPr>
        </p:nvSpPr>
        <p:spPr>
          <a:xfrm>
            <a:off x="444500" y="665162"/>
            <a:ext cx="8229601" cy="571935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dirty="0"/>
              <a:t>US interest rate market is one of the largest and most liquid financial markets, serving as the backbone of global fixed income and derivatives trading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Money market</a:t>
            </a:r>
            <a:r>
              <a:rPr lang="en-US" sz="1400" dirty="0"/>
              <a:t> (short-term: overnight to 1Y)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Federal Reserve/Treasury: Fed Funds (unsecured overnight lending rates), SOFR (secured overnight financing rate); T-bills (1M to 1Y)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Banks/Broker-Dealers: Repos (collateralized short-term loans), CDs(certificates of deposits)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Corps: CPs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Cash instruments </a:t>
            </a:r>
            <a:r>
              <a:rPr lang="en-US" sz="1400" dirty="0"/>
              <a:t>(medium to Long-term: 1Y-30Y)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Treasury: T-Notes/Bonds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GSE (e.g., FNM): Agency bonds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State/local government: </a:t>
            </a:r>
            <a:r>
              <a:rPr lang="en-US" sz="1400" dirty="0" err="1"/>
              <a:t>muni</a:t>
            </a:r>
            <a:r>
              <a:rPr lang="en-US" sz="1400" dirty="0"/>
              <a:t> bonds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Corps: </a:t>
            </a:r>
            <a:r>
              <a:rPr lang="en-US" sz="1400" dirty="0" err="1"/>
              <a:t>corp</a:t>
            </a:r>
            <a:r>
              <a:rPr lang="en-US" sz="1400" dirty="0"/>
              <a:t> bonds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Derivatives</a:t>
            </a:r>
            <a:r>
              <a:rPr lang="en-US" sz="1400" dirty="0"/>
              <a:t> (market makers: banks/dealers; asset managers/hedge funds, corps)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Futures, forwards, interest rate swaps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Caps/Floors, Swaptions</a:t>
            </a:r>
          </a:p>
          <a:p>
            <a:pPr marL="228600" indent="-228600">
              <a:spcBef>
                <a:spcPts val="0"/>
              </a:spcBef>
              <a:spcAft>
                <a:spcPts val="1200"/>
              </a:spcAft>
            </a:pPr>
            <a:r>
              <a:rPr lang="en-US" sz="1400" dirty="0"/>
              <a:t>US IR Market: Instruments Across the Maturities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6240BC-8C47-DEBF-8998-CD77432FB0A4}"/>
              </a:ext>
            </a:extLst>
          </p:cNvPr>
          <p:cNvSpPr/>
          <p:nvPr/>
        </p:nvSpPr>
        <p:spPr bwMode="auto">
          <a:xfrm>
            <a:off x="1187778" y="5184742"/>
            <a:ext cx="1461154" cy="772998"/>
          </a:xfrm>
          <a:prstGeom prst="rect">
            <a:avLst/>
          </a:prstGeom>
          <a:solidFill>
            <a:srgbClr val="A3DB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Overnight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Fed Funds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</a:t>
            </a:r>
            <a:r>
              <a:rPr lang="en-US" dirty="0"/>
              <a:t>OFR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Re</a:t>
            </a:r>
            <a:r>
              <a:rPr lang="en-US" dirty="0"/>
              <a:t>po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97F06E-279B-923C-D1D4-97DC17995F19}"/>
              </a:ext>
            </a:extLst>
          </p:cNvPr>
          <p:cNvSpPr/>
          <p:nvPr/>
        </p:nvSpPr>
        <p:spPr bwMode="auto">
          <a:xfrm>
            <a:off x="2930296" y="5184742"/>
            <a:ext cx="1461154" cy="772998"/>
          </a:xfrm>
          <a:prstGeom prst="rect">
            <a:avLst/>
          </a:prstGeom>
          <a:solidFill>
            <a:srgbClr val="AAE57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Short-Term (&lt;1Y)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T-Bills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CDs</a:t>
            </a:r>
            <a:endParaRPr 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CPs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78AF-0CAF-41FF-7AEC-906E567585BC}"/>
              </a:ext>
            </a:extLst>
          </p:cNvPr>
          <p:cNvSpPr/>
          <p:nvPr/>
        </p:nvSpPr>
        <p:spPr bwMode="auto">
          <a:xfrm>
            <a:off x="4672814" y="5184742"/>
            <a:ext cx="1461154" cy="772998"/>
          </a:xfrm>
          <a:prstGeom prst="rect">
            <a:avLst/>
          </a:prstGeom>
          <a:solidFill>
            <a:srgbClr val="FFCE3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Med-Term (1Y-10Y)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T-Notes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FRAs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Futures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332603-2F7F-15CB-7ADA-C665DD90B8F4}"/>
              </a:ext>
            </a:extLst>
          </p:cNvPr>
          <p:cNvSpPr/>
          <p:nvPr/>
        </p:nvSpPr>
        <p:spPr bwMode="auto">
          <a:xfrm>
            <a:off x="6415332" y="5184742"/>
            <a:ext cx="1461154" cy="772998"/>
          </a:xfrm>
          <a:prstGeom prst="rect">
            <a:avLst/>
          </a:prstGeom>
          <a:solidFill>
            <a:srgbClr val="FFC6C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Long</a:t>
            </a: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-Term (10Y-30Y)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T-Bonds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IRSs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5F0636-C4F4-2B35-11E7-FB33E053F28D}"/>
              </a:ext>
            </a:extLst>
          </p:cNvPr>
          <p:cNvCxnSpPr>
            <a:cxnSpLocks/>
          </p:cNvCxnSpPr>
          <p:nvPr/>
        </p:nvCxnSpPr>
        <p:spPr bwMode="auto">
          <a:xfrm>
            <a:off x="1136322" y="6155703"/>
            <a:ext cx="6740164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9C29F7A-113E-6F22-2D98-2CF0ECA320BA}"/>
              </a:ext>
            </a:extLst>
          </p:cNvPr>
          <p:cNvSpPr/>
          <p:nvPr/>
        </p:nvSpPr>
        <p:spPr bwMode="auto">
          <a:xfrm>
            <a:off x="2904568" y="6192839"/>
            <a:ext cx="3203672" cy="19167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Maturity: Overnight - 30Y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9A224-9395-5EE2-4DC6-6C005C581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49F9771-4098-D3C2-6629-FD3E5C83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Treasury securities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3105C440-C0B0-8925-0350-BEECD25787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4499" y="608600"/>
            <a:ext cx="8229601" cy="5895895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Treasury securities: influenced by FOMC rate decisions (e.g., inflation expectations), demand for safe assets, etc.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Treasury Statistics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Rate transmission steps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763B27-0486-B265-E5D2-DDEC250A8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63228"/>
              </p:ext>
            </p:extLst>
          </p:nvPr>
        </p:nvGraphicFramePr>
        <p:xfrm>
          <a:off x="1084081" y="1191626"/>
          <a:ext cx="6806154" cy="1020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485">
                  <a:extLst>
                    <a:ext uri="{9D8B030D-6E8A-4147-A177-3AD203B41FA5}">
                      <a16:colId xmlns:a16="http://schemas.microsoft.com/office/drawing/2014/main" val="3438500294"/>
                    </a:ext>
                  </a:extLst>
                </a:gridCol>
                <a:gridCol w="1709768">
                  <a:extLst>
                    <a:ext uri="{9D8B030D-6E8A-4147-A177-3AD203B41FA5}">
                      <a16:colId xmlns:a16="http://schemas.microsoft.com/office/drawing/2014/main" val="280566233"/>
                    </a:ext>
                  </a:extLst>
                </a:gridCol>
                <a:gridCol w="2259363">
                  <a:extLst>
                    <a:ext uri="{9D8B030D-6E8A-4147-A177-3AD203B41FA5}">
                      <a16:colId xmlns:a16="http://schemas.microsoft.com/office/drawing/2014/main" val="215310977"/>
                    </a:ext>
                  </a:extLst>
                </a:gridCol>
                <a:gridCol w="1701538">
                  <a:extLst>
                    <a:ext uri="{9D8B030D-6E8A-4147-A177-3AD203B41FA5}">
                      <a16:colId xmlns:a16="http://schemas.microsoft.com/office/drawing/2014/main" val="2617637129"/>
                    </a:ext>
                  </a:extLst>
                </a:gridCol>
              </a:tblGrid>
              <a:tr h="321228"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T-Bills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T-Notes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T-Bonds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995768"/>
                  </a:ext>
                </a:extLst>
              </a:tr>
              <a:tr h="32122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Maturity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4wk – 1Y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2Y – 10Y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20Y – 30Y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901114"/>
                  </a:ext>
                </a:extLst>
              </a:tr>
              <a:tr h="37829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Coupon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Zero-coupon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Semi-annual coupon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Semi-annual coupon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05272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12BF715-043E-7382-66B0-774C6082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803" y="2617729"/>
            <a:ext cx="5928115" cy="21710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86B5F9D-6CC4-AE0E-8866-3FC6D2E246D6}"/>
              </a:ext>
            </a:extLst>
          </p:cNvPr>
          <p:cNvSpPr/>
          <p:nvPr/>
        </p:nvSpPr>
        <p:spPr bwMode="auto">
          <a:xfrm>
            <a:off x="722226" y="5260157"/>
            <a:ext cx="1285683" cy="452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FOMC sets Fed Fund rate target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EC0B59-739D-0A7A-78E6-80F02DC55E1F}"/>
              </a:ext>
            </a:extLst>
          </p:cNvPr>
          <p:cNvSpPr/>
          <p:nvPr/>
        </p:nvSpPr>
        <p:spPr bwMode="auto">
          <a:xfrm>
            <a:off x="2285636" y="5260157"/>
            <a:ext cx="1285683" cy="452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Eff Fed Fund 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00388D-8B8F-1E3F-2530-B0154561FE15}"/>
              </a:ext>
            </a:extLst>
          </p:cNvPr>
          <p:cNvSpPr/>
          <p:nvPr/>
        </p:nvSpPr>
        <p:spPr bwMode="auto">
          <a:xfrm>
            <a:off x="3844317" y="5260156"/>
            <a:ext cx="1285683" cy="452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SOFR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FD3553-C0EE-3E5E-86BE-F8D1A9015383}"/>
              </a:ext>
            </a:extLst>
          </p:cNvPr>
          <p:cNvSpPr/>
          <p:nvPr/>
        </p:nvSpPr>
        <p:spPr bwMode="auto">
          <a:xfrm>
            <a:off x="5402998" y="5241302"/>
            <a:ext cx="1285683" cy="452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Treasury Security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99A891-C4B8-F57A-9CC8-751C037DB9FB}"/>
              </a:ext>
            </a:extLst>
          </p:cNvPr>
          <p:cNvCxnSpPr>
            <a:stCxn id="12" idx="3"/>
            <a:endCxn id="13" idx="1"/>
          </p:cNvCxnSpPr>
          <p:nvPr/>
        </p:nvCxnSpPr>
        <p:spPr bwMode="auto">
          <a:xfrm>
            <a:off x="2007909" y="5486401"/>
            <a:ext cx="277727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16CBB7-EE87-9CA9-11A8-8E32BD7783FC}"/>
              </a:ext>
            </a:extLst>
          </p:cNvPr>
          <p:cNvCxnSpPr/>
          <p:nvPr/>
        </p:nvCxnSpPr>
        <p:spPr bwMode="auto">
          <a:xfrm>
            <a:off x="3571319" y="5469118"/>
            <a:ext cx="277727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D9994D-762E-3171-98F7-DBA274DC0F74}"/>
              </a:ext>
            </a:extLst>
          </p:cNvPr>
          <p:cNvCxnSpPr/>
          <p:nvPr/>
        </p:nvCxnSpPr>
        <p:spPr bwMode="auto">
          <a:xfrm>
            <a:off x="5130000" y="5486399"/>
            <a:ext cx="277727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145C1A-4281-E0B2-8B72-BC9B7D40677A}"/>
              </a:ext>
            </a:extLst>
          </p:cNvPr>
          <p:cNvSpPr/>
          <p:nvPr/>
        </p:nvSpPr>
        <p:spPr bwMode="auto">
          <a:xfrm>
            <a:off x="6961679" y="5241301"/>
            <a:ext cx="1285683" cy="452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Mortgage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3C7077-8E51-117B-D9F4-0BC10A863E86}"/>
              </a:ext>
            </a:extLst>
          </p:cNvPr>
          <p:cNvCxnSpPr/>
          <p:nvPr/>
        </p:nvCxnSpPr>
        <p:spPr bwMode="auto">
          <a:xfrm>
            <a:off x="6683952" y="5486399"/>
            <a:ext cx="277727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730CFEA-4221-B9DF-4964-53FA95907329}"/>
              </a:ext>
            </a:extLst>
          </p:cNvPr>
          <p:cNvSpPr/>
          <p:nvPr/>
        </p:nvSpPr>
        <p:spPr bwMode="auto">
          <a:xfrm>
            <a:off x="5402998" y="5938885"/>
            <a:ext cx="1285683" cy="452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SOFR Futures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2CE208-A866-96A0-14B5-792D926B8DAD}"/>
              </a:ext>
            </a:extLst>
          </p:cNvPr>
          <p:cNvSpPr/>
          <p:nvPr/>
        </p:nvSpPr>
        <p:spPr bwMode="auto">
          <a:xfrm>
            <a:off x="6961680" y="5938885"/>
            <a:ext cx="1285683" cy="4524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rPr>
              <a:t>OIS Swaps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E4E4539A-B6EA-9B51-4BEF-31F2F16DACC0}"/>
              </a:ext>
            </a:extLst>
          </p:cNvPr>
          <p:cNvCxnSpPr>
            <a:stCxn id="15" idx="2"/>
            <a:endCxn id="27" idx="1"/>
          </p:cNvCxnSpPr>
          <p:nvPr/>
        </p:nvCxnSpPr>
        <p:spPr bwMode="auto">
          <a:xfrm rot="16200000" flipH="1">
            <a:off x="4718835" y="5480966"/>
            <a:ext cx="452486" cy="915839"/>
          </a:xfrm>
          <a:prstGeom prst="bentConnector2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CF21B0-6E72-8DB8-9E08-70CA13D7618D}"/>
              </a:ext>
            </a:extLst>
          </p:cNvPr>
          <p:cNvCxnSpPr/>
          <p:nvPr/>
        </p:nvCxnSpPr>
        <p:spPr bwMode="auto">
          <a:xfrm>
            <a:off x="6683952" y="6165129"/>
            <a:ext cx="277727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186266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74357-637B-58E5-3849-BF471B45F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FAA3330-8FDE-026C-B2C1-4A4BF16A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Treasury bill yield calculation*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4038AF13-47B7-D1C4-BCCE-35227A5074F2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8601"/>
                <a:ext cx="8229601" cy="5362100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Market quotes**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    The “price”: discount rate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Price (assume face value = $100)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𝐷𝑖𝑠𝑐𝑜𝑢𝑛𝑡𝑅𝑎𝑡𝑒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𝐷𝑎𝑦𝑠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𝑀𝑎𝑡𝑢𝑟𝑖𝑡𝑦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360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Yield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𝑌𝑖𝑒𝑙𝑑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𝑀𝑎𝑡𝑢𝑟𝑖𝑡𝑦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Note: we can also calculate discount rate using price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𝐷𝑖𝑠𝑐𝑜𝑢𝑛𝑡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𝑃𝑟𝑖𝑐𝑒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360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𝑀𝑎𝑡𝑢𝑟𝑖𝑡𝑦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4038AF13-47B7-D1C4-BCCE-35227A5074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8601"/>
                <a:ext cx="8229601" cy="5362100"/>
              </a:xfrm>
              <a:blipFill>
                <a:blip r:embed="rId2"/>
                <a:stretch>
                  <a:fillRect l="-1111" t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D1334CE-E882-B28E-F973-6145D23D2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19" y="879244"/>
            <a:ext cx="4458322" cy="16380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697E7FE-4AB9-E2A0-8860-36867787C660}"/>
              </a:ext>
            </a:extLst>
          </p:cNvPr>
          <p:cNvSpPr txBox="1">
            <a:spLocks/>
          </p:cNvSpPr>
          <p:nvPr/>
        </p:nvSpPr>
        <p:spPr bwMode="auto">
          <a:xfrm>
            <a:off x="469900" y="6102480"/>
            <a:ext cx="8229601" cy="353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kern="0" dirty="0">
                <a:solidFill>
                  <a:schemeClr val="tx1"/>
                </a:solidFill>
              </a:rPr>
              <a:t>*: </a:t>
            </a:r>
            <a:r>
              <a:rPr lang="en-US" sz="8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Treasury Calculation Examples 033104 v11.xls</a:t>
            </a:r>
            <a:endParaRPr lang="en-US" sz="800" kern="0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kern="0" dirty="0">
                <a:solidFill>
                  <a:schemeClr val="tx1"/>
                </a:solidFill>
              </a:rPr>
              <a:t>**: </a:t>
            </a:r>
            <a:r>
              <a:rPr lang="en-US" sz="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United States Rates &amp; Bonds - Bloomberg</a:t>
            </a:r>
            <a:endParaRPr lang="en-US" sz="1400" kern="0" dirty="0">
              <a:solidFill>
                <a:schemeClr val="tx1"/>
              </a:solidFill>
            </a:endParaRP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39897738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9F22C-1D3A-9860-F2B6-2099D5173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2C9D9E6-31F6-5C82-3D91-4213039C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Treasury note yield calculation*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E3264059-92E4-3063-4168-AE199BDC5557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8600"/>
                <a:ext cx="8229601" cy="5878827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Market quotes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Price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400" dirty="0"/>
                  <a:t>Note: Coupon Payment is semi-annual coupon determined by coupon rate, e.g., for a 3.88% coupon,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𝐶𝑜𝑢𝑝𝑜𝑛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𝑃𝑎𝑦𝑚𝑒𝑛𝑡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=3.88%⋅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=1.94</m:t>
                    </m:r>
                  </m:oMath>
                </a14:m>
                <a:r>
                  <a:rPr lang="en-US" sz="1400" dirty="0"/>
                  <a:t>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is number of semi-annual periods until maturity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E3264059-92E4-3063-4168-AE199BDC5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8600"/>
                <a:ext cx="8229601" cy="5878827"/>
              </a:xfrm>
              <a:blipFill>
                <a:blip r:embed="rId2"/>
                <a:stretch>
                  <a:fillRect l="-1333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427B3D-69A6-BD2A-9CDC-FAD52613B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760" y="1105487"/>
            <a:ext cx="4486901" cy="866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0B4F59-10A2-7FE3-26D7-2A2AB11AE3E9}"/>
                  </a:ext>
                </a:extLst>
              </p:cNvPr>
              <p:cNvSpPr txBox="1"/>
              <p:nvPr/>
            </p:nvSpPr>
            <p:spPr>
              <a:xfrm>
                <a:off x="2286000" y="3036418"/>
                <a:ext cx="4572000" cy="940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pt-B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𝐶𝑜𝑢𝑝𝑜𝑛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𝑃𝑎𝑦𝑚𝑒𝑛𝑡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𝑌𝑖𝑒𝑙𝑑</m:t>
                                          </m:r>
                                        </m:num>
                                        <m:den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𝐹𝑎𝑐𝑒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𝑉𝑎𝑙𝑢𝑒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𝑌𝑖𝑒𝑙𝑑</m:t>
                                      </m:r>
                                    </m:num>
                                    <m:den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0B4F59-10A2-7FE3-26D7-2A2AB11AE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036418"/>
                <a:ext cx="4572000" cy="9406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791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FA38D-CCD0-E017-CC03-A022618C5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0C4FAC8D-E18C-706D-BEEF-C7070335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Other cash instruments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12915C97-47D8-E661-EF30-6C3291565766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Certificated Deposits (CDs)*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Definition</a:t>
                </a:r>
                <a:r>
                  <a:rPr lang="en-US" sz="1400" dirty="0"/>
                  <a:t>: </a:t>
                </a:r>
                <a:r>
                  <a:rPr lang="en-US" sz="1400" b="1" dirty="0"/>
                  <a:t>Bank</a:t>
                </a:r>
                <a:r>
                  <a:rPr lang="en-US" sz="1400" dirty="0"/>
                  <a:t> issued time deposit with a </a:t>
                </a:r>
                <a:r>
                  <a:rPr lang="en-US" sz="1400" b="1" dirty="0"/>
                  <a:t>fixed maturity</a:t>
                </a:r>
                <a:r>
                  <a:rPr lang="en-US" sz="1400" dirty="0"/>
                  <a:t> and </a:t>
                </a:r>
                <a:r>
                  <a:rPr lang="en-US" sz="1400" b="1" dirty="0"/>
                  <a:t>interest rate, </a:t>
                </a:r>
                <a:r>
                  <a:rPr lang="en-US" sz="1400" dirty="0"/>
                  <a:t>low-risk investments, insured by FDIC up to certain limits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Example: $500+, 6mon, nominal annual rate: 5%, APY 5.06%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Yield calculation (assume 6mon = 182 days)</a:t>
                </a:r>
              </a:p>
              <a:p>
                <a:pPr marL="720725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𝐴𝑃𝑌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0.05</m:t>
                                  </m:r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⋅182</m:t>
                                  </m:r>
                                </m:num>
                                <m:den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365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365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sup>
                      </m:sSup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−1≈5.06%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Risks</a:t>
                </a:r>
                <a:r>
                  <a:rPr lang="en-US" sz="1400" dirty="0"/>
                  <a:t>: credit risk, liquidity risk, and interest rate risk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Repurchase Agreements (Repos)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Definition: short-term collateralized loan</a:t>
                </a:r>
                <a:r>
                  <a:rPr lang="en-US" sz="1400" dirty="0"/>
                  <a:t>; one party sells securities to another party with an agreement to repurchase them at a later date and a pre-determined price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Purpose: </a:t>
                </a:r>
                <a:r>
                  <a:rPr lang="en-US" sz="1400" dirty="0"/>
                  <a:t>liquidity management, financing, and monetary policy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Repo type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Overnight, term repo (e.g., 1wk, 1mon), open repo</a:t>
                </a:r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Tri-party repo, reverse repo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Underly collateral</a:t>
                </a:r>
                <a:r>
                  <a:rPr lang="en-US" sz="1400" dirty="0"/>
                  <a:t>: treasuries, agency MBS, corporate bonds, equities</a:t>
                </a:r>
                <a:endParaRPr lang="en-US" sz="1400" b="1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dirty="0"/>
                  <a:t>Risk</a:t>
                </a:r>
                <a:r>
                  <a:rPr lang="en-US" sz="1400" dirty="0"/>
                  <a:t>: counterparty credit risk (might incl wrong-way risk), settlement risk, liquidity risk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12915C97-47D8-E661-EF30-6C32915657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1111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1850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C014-8AE2-7BBE-2F52-38C98E212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EE96429-6BE8-8D5D-ADA5-5C14F98D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Other cash instruments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219" name="Text Placeholder 2">
            <a:extLst>
              <a:ext uri="{FF2B5EF4-FFF2-40B4-BE49-F238E27FC236}">
                <a16:creationId xmlns:a16="http://schemas.microsoft.com/office/drawing/2014/main" id="{A3A3E9BB-768D-62A5-3B37-3B2DE935D25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44499" y="609600"/>
            <a:ext cx="8229601" cy="5895895"/>
          </a:xfrm>
        </p:spPr>
        <p:txBody>
          <a:bodyPr/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Municipal bonds (Munis)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Definition: </a:t>
            </a:r>
            <a:r>
              <a:rPr lang="en-US" sz="1400" dirty="0"/>
              <a:t>Debt securities issued by states, cities, and other local entities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usually tax-exempt at federal level, sometimes at state levels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Purpose: </a:t>
            </a:r>
            <a:r>
              <a:rPr lang="en-US" sz="1400" dirty="0"/>
              <a:t>Financing infrastructure, transportation, schools, etc. 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Type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General Obligations (GO) bonds: back by taxing power of issuing municipality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Revenue bonds: back by revenues from a specific project (e.g., toll roads)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Risk</a:t>
            </a:r>
            <a:r>
              <a:rPr lang="en-US" sz="1400" dirty="0"/>
              <a:t>: credit risk, market risk, liquidity risk, interest rate risk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sz="1600" dirty="0"/>
              <a:t>Corporate bonds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Definition: </a:t>
            </a:r>
            <a:r>
              <a:rPr lang="en-US" sz="1400" dirty="0"/>
              <a:t>Debt securities issued by a corporation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Purpose: </a:t>
            </a:r>
            <a:r>
              <a:rPr lang="en-US" sz="1400" dirty="0"/>
              <a:t>raise capital for various purposes (e.g., M&amp;A) 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Type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By seniority: secured, unsecured, subordinated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By rating: IG/HY</a:t>
            </a:r>
          </a:p>
          <a:p>
            <a:pPr marL="949325" lvl="2" indent="-228600">
              <a:spcBef>
                <a:spcPts val="0"/>
              </a:spcBef>
              <a:spcAft>
                <a:spcPts val="600"/>
              </a:spcAft>
            </a:pPr>
            <a:r>
              <a:rPr lang="en-US" sz="1400" dirty="0"/>
              <a:t>By embedded options: callable, puttable, convertible</a:t>
            </a:r>
          </a:p>
          <a:p>
            <a:pPr marL="585787" lvl="1" indent="-228600">
              <a:spcBef>
                <a:spcPts val="0"/>
              </a:spcBef>
              <a:spcAft>
                <a:spcPts val="600"/>
              </a:spcAft>
            </a:pPr>
            <a:r>
              <a:rPr lang="en-US" sz="1400" b="1" dirty="0"/>
              <a:t>Risk</a:t>
            </a:r>
            <a:r>
              <a:rPr lang="en-US" sz="1400" dirty="0"/>
              <a:t>: credit risk, market risk, liquidity risk, interest rate risk</a:t>
            </a:r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3625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F4D83-15AC-5705-9945-38B6FBDB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523B15F-CB65-DE65-BC4C-D7B505A0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Derivatives – FRA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AA042B07-2054-56D4-E99D-A14E22486673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Definition: </a:t>
                </a:r>
                <a:r>
                  <a:rPr lang="en-US" sz="1600" dirty="0"/>
                  <a:t>an over-the-counter (OTC) derivative where 2 parties agree on an interest rate to be paid/received on a notional for </a:t>
                </a:r>
                <a:r>
                  <a:rPr lang="en-US" sz="1600" b="1" dirty="0"/>
                  <a:t>a specified contract period </a:t>
                </a:r>
                <a:r>
                  <a:rPr lang="en-US" sz="1600" dirty="0"/>
                  <a:t>at </a:t>
                </a:r>
                <a:r>
                  <a:rPr lang="en-US" sz="1600" b="1" dirty="0"/>
                  <a:t>a prespecified future date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Terms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Notional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Contract rate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Settlement date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Maturity date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Refence rate, e.g., SOFR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8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b="1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800" b="1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Example: </a:t>
                </a:r>
                <a:r>
                  <a:rPr lang="en-US" sz="1600" dirty="0"/>
                  <a:t>1x4 FRA, settlement date is 1mon from now, maturity date is 4 </a:t>
                </a:r>
                <a:r>
                  <a:rPr lang="en-US" sz="1600" dirty="0" err="1"/>
                  <a:t>mon</a:t>
                </a:r>
                <a:r>
                  <a:rPr lang="en-US" sz="1600" dirty="0"/>
                  <a:t> from now with 3mon contract period</a:t>
                </a:r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Payoff </a:t>
                </a:r>
                <a:r>
                  <a:rPr lang="en-US" sz="1600" dirty="0"/>
                  <a:t>(buy floating, pay fix)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Reference rate observed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Cashflow at FRA expiry,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  <a:p>
                <a:pPr marL="720725" lvl="2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𝑃𝑎𝑦𝑜𝑓𝑓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 xmlns="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AA042B07-2054-56D4-E99D-A14E22486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1111" t="-103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3AD0A0-3C5D-B681-3984-AF372CED75B0}"/>
              </a:ext>
            </a:extLst>
          </p:cNvPr>
          <p:cNvCxnSpPr/>
          <p:nvPr/>
        </p:nvCxnSpPr>
        <p:spPr bwMode="auto">
          <a:xfrm>
            <a:off x="1036948" y="3777694"/>
            <a:ext cx="6966409" cy="0"/>
          </a:xfrm>
          <a:prstGeom prst="straightConnector1">
            <a:avLst/>
          </a:prstGeom>
          <a:solidFill>
            <a:schemeClr val="folHlink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9EAB8F-1940-440B-9486-4D1DEC4AF2DE}"/>
              </a:ext>
            </a:extLst>
          </p:cNvPr>
          <p:cNvCxnSpPr/>
          <p:nvPr/>
        </p:nvCxnSpPr>
        <p:spPr bwMode="auto">
          <a:xfrm>
            <a:off x="1545996" y="3190875"/>
            <a:ext cx="0" cy="586819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093A3D-1031-8D1E-7C55-724D0F6E3FDE}"/>
              </a:ext>
            </a:extLst>
          </p:cNvPr>
          <p:cNvCxnSpPr/>
          <p:nvPr/>
        </p:nvCxnSpPr>
        <p:spPr bwMode="auto">
          <a:xfrm>
            <a:off x="3414074" y="3190875"/>
            <a:ext cx="0" cy="586819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4791F-C45D-2872-A274-B536A71345E9}"/>
              </a:ext>
            </a:extLst>
          </p:cNvPr>
          <p:cNvCxnSpPr/>
          <p:nvPr/>
        </p:nvCxnSpPr>
        <p:spPr bwMode="auto">
          <a:xfrm>
            <a:off x="6941270" y="3190875"/>
            <a:ext cx="0" cy="586819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6B565C14-899C-9635-B0E7-32661C4DB7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75589" y="3963202"/>
                <a:ext cx="940814" cy="241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60363" indent="-3603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400">
                    <a:solidFill>
                      <a:srgbClr val="646464"/>
                    </a:solidFill>
                    <a:latin typeface="+mn-lt"/>
                    <a:ea typeface="+mn-ea"/>
                    <a:cs typeface="+mn-cs"/>
                  </a:defRPr>
                </a:lvl1pPr>
                <a:lvl2pPr marL="717550" indent="-355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000">
                    <a:solidFill>
                      <a:srgbClr val="646464"/>
                    </a:solidFill>
                    <a:latin typeface="+mn-lt"/>
                  </a:defRPr>
                </a:lvl2pPr>
                <a:lvl3pPr marL="1081088" indent="-3619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400">
                    <a:solidFill>
                      <a:srgbClr val="646464"/>
                    </a:solidFill>
                    <a:latin typeface="+mn-lt"/>
                  </a:defRPr>
                </a:lvl3pPr>
                <a:lvl4pPr marL="1441450" indent="-3587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4pPr>
                <a:lvl5pPr marL="1800225" indent="-357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5pPr>
                <a:lvl6pPr marL="22574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6pPr>
                <a:lvl7pPr marL="27146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7pPr>
                <a:lvl8pPr marL="31718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8pPr>
                <a:lvl9pPr marL="36290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000" kern="0" dirty="0">
                    <a:solidFill>
                      <a:schemeClr val="tx1"/>
                    </a:solidFill>
                  </a:rPr>
                  <a:t>Trade date </a:t>
                </a:r>
                <a14:m>
                  <m:oMath xmlns:m="http://schemas.openxmlformats.org/officeDocument/2006/math">
                    <m:r>
                      <a:rPr lang="en-US" sz="1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sz="1400" kern="0" dirty="0"/>
              </a:p>
            </p:txBody>
          </p:sp>
        </mc:Choice>
        <mc:Fallback xmlns="">
          <p:sp>
            <p:nvSpPr>
              <p:cNvPr id="16" name="Text Placeholder 2">
                <a:extLst>
                  <a:ext uri="{FF2B5EF4-FFF2-40B4-BE49-F238E27FC236}">
                    <a16:creationId xmlns:a16="http://schemas.microsoft.com/office/drawing/2014/main" id="{6B565C14-899C-9635-B0E7-32661C4DB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589" y="3963202"/>
                <a:ext cx="940814" cy="241758"/>
              </a:xfrm>
              <a:prstGeom prst="rect">
                <a:avLst/>
              </a:prstGeom>
              <a:blipFill>
                <a:blip r:embed="rId3"/>
                <a:stretch>
                  <a:fillRect l="-8387" t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17F20814-EC71-AA4D-AA4F-EA3A17AA8332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947872" y="3963202"/>
                <a:ext cx="1152787" cy="241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60363" indent="-3603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400">
                    <a:solidFill>
                      <a:srgbClr val="646464"/>
                    </a:solidFill>
                    <a:latin typeface="+mn-lt"/>
                    <a:ea typeface="+mn-ea"/>
                    <a:cs typeface="+mn-cs"/>
                  </a:defRPr>
                </a:lvl1pPr>
                <a:lvl2pPr marL="717550" indent="-355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000">
                    <a:solidFill>
                      <a:srgbClr val="646464"/>
                    </a:solidFill>
                    <a:latin typeface="+mn-lt"/>
                  </a:defRPr>
                </a:lvl2pPr>
                <a:lvl3pPr marL="1081088" indent="-3619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400">
                    <a:solidFill>
                      <a:srgbClr val="646464"/>
                    </a:solidFill>
                    <a:latin typeface="+mn-lt"/>
                  </a:defRPr>
                </a:lvl3pPr>
                <a:lvl4pPr marL="1441450" indent="-3587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4pPr>
                <a:lvl5pPr marL="1800225" indent="-357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5pPr>
                <a:lvl6pPr marL="22574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6pPr>
                <a:lvl7pPr marL="27146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7pPr>
                <a:lvl8pPr marL="31718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8pPr>
                <a:lvl9pPr marL="36290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000" kern="0" dirty="0">
                    <a:solidFill>
                      <a:schemeClr val="tx1"/>
                    </a:solidFill>
                  </a:rPr>
                  <a:t>Settlement date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</p:txBody>
          </p:sp>
        </mc:Choice>
        <mc:Fallback xmlns="">
          <p:sp>
            <p:nvSpPr>
              <p:cNvPr id="17" name="Text Placeholder 2">
                <a:extLst>
                  <a:ext uri="{FF2B5EF4-FFF2-40B4-BE49-F238E27FC236}">
                    <a16:creationId xmlns:a16="http://schemas.microsoft.com/office/drawing/2014/main" id="{17F20814-EC71-AA4D-AA4F-EA3A17AA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7872" y="3963202"/>
                <a:ext cx="1152787" cy="241758"/>
              </a:xfrm>
              <a:prstGeom prst="rect">
                <a:avLst/>
              </a:prstGeom>
              <a:blipFill>
                <a:blip r:embed="rId4"/>
                <a:stretch>
                  <a:fillRect l="-6878" t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CDA543CE-A5BD-0F86-91CA-EAB53A9C78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65642" y="3963202"/>
                <a:ext cx="1152787" cy="2417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60363" indent="-36036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400">
                    <a:solidFill>
                      <a:srgbClr val="646464"/>
                    </a:solidFill>
                    <a:latin typeface="+mn-lt"/>
                    <a:ea typeface="+mn-ea"/>
                    <a:cs typeface="+mn-cs"/>
                  </a:defRPr>
                </a:lvl1pPr>
                <a:lvl2pPr marL="717550" indent="-355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000">
                    <a:solidFill>
                      <a:srgbClr val="646464"/>
                    </a:solidFill>
                    <a:latin typeface="+mn-lt"/>
                  </a:defRPr>
                </a:lvl2pPr>
                <a:lvl3pPr marL="1081088" indent="-3619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2400">
                    <a:solidFill>
                      <a:srgbClr val="646464"/>
                    </a:solidFill>
                    <a:latin typeface="+mn-lt"/>
                  </a:defRPr>
                </a:lvl3pPr>
                <a:lvl4pPr marL="1441450" indent="-3587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4pPr>
                <a:lvl5pPr marL="1800225" indent="-35718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5pPr>
                <a:lvl6pPr marL="22574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6pPr>
                <a:lvl7pPr marL="27146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7pPr>
                <a:lvl8pPr marL="31718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8pPr>
                <a:lvl9pPr marL="3629025" indent="-357188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D200"/>
                  </a:buClr>
                  <a:buSzPct val="75000"/>
                  <a:buFont typeface="Arial" charset="0"/>
                  <a:buChar char="►"/>
                  <a:defRPr sz="1600">
                    <a:solidFill>
                      <a:srgbClr val="646464"/>
                    </a:solidFill>
                    <a:latin typeface="+mn-lt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000" kern="0" dirty="0">
                    <a:solidFill>
                      <a:schemeClr val="tx1"/>
                    </a:solidFill>
                  </a:rPr>
                  <a:t>Maturity date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0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0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kern="0" dirty="0"/>
              </a:p>
            </p:txBody>
          </p:sp>
        </mc:Choice>
        <mc:Fallback xmlns="">
          <p:sp>
            <p:nvSpPr>
              <p:cNvPr id="19" name="Text Placeholder 2">
                <a:extLst>
                  <a:ext uri="{FF2B5EF4-FFF2-40B4-BE49-F238E27FC236}">
                    <a16:creationId xmlns:a16="http://schemas.microsoft.com/office/drawing/2014/main" id="{CDA543CE-A5BD-0F86-91CA-EAB53A9C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5642" y="3963202"/>
                <a:ext cx="1152787" cy="241758"/>
              </a:xfrm>
              <a:prstGeom prst="rect">
                <a:avLst/>
              </a:prstGeom>
              <a:blipFill>
                <a:blip r:embed="rId5"/>
                <a:stretch>
                  <a:fillRect l="-6878" t="-2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99ADEF-CA51-084A-C4E0-8F339686BE1F}"/>
              </a:ext>
            </a:extLst>
          </p:cNvPr>
          <p:cNvCxnSpPr/>
          <p:nvPr/>
        </p:nvCxnSpPr>
        <p:spPr bwMode="auto">
          <a:xfrm>
            <a:off x="3414074" y="3484284"/>
            <a:ext cx="3527196" cy="0"/>
          </a:xfrm>
          <a:prstGeom prst="straightConnector1">
            <a:avLst/>
          </a:prstGeom>
          <a:solidFill>
            <a:schemeClr val="folHlink"/>
          </a:solidFill>
          <a:ln w="9525" cap="flat" cmpd="sng" algn="ctr">
            <a:solidFill>
              <a:schemeClr val="tx1"/>
            </a:solidFill>
            <a:prstDash val="dash"/>
            <a:round/>
            <a:headEnd type="triangle"/>
            <a:tailEnd type="triangle"/>
          </a:ln>
          <a:effectLst/>
        </p:spPr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654A184-C8AF-58AC-E051-A77963DA22FE}"/>
              </a:ext>
            </a:extLst>
          </p:cNvPr>
          <p:cNvSpPr txBox="1">
            <a:spLocks/>
          </p:cNvSpPr>
          <p:nvPr/>
        </p:nvSpPr>
        <p:spPr bwMode="auto">
          <a:xfrm>
            <a:off x="4572000" y="3268769"/>
            <a:ext cx="1152787" cy="241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60363" indent="-3603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17550" indent="-355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000">
                <a:solidFill>
                  <a:srgbClr val="646464"/>
                </a:solidFill>
                <a:latin typeface="+mn-lt"/>
              </a:defRPr>
            </a:lvl2pPr>
            <a:lvl3pPr marL="1081088" indent="-3619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2400">
                <a:solidFill>
                  <a:srgbClr val="646464"/>
                </a:solidFill>
                <a:latin typeface="+mn-lt"/>
              </a:defRPr>
            </a:lvl3pPr>
            <a:lvl4pPr marL="1441450" indent="-3587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4pPr>
            <a:lvl5pPr marL="1800225" indent="-3571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5pPr>
            <a:lvl6pPr marL="22574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6pPr>
            <a:lvl7pPr marL="27146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7pPr>
            <a:lvl8pPr marL="31718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8pPr>
            <a:lvl9pPr marL="3629025" indent="-357188" algn="l" rtl="0" fontAlgn="base">
              <a:spcBef>
                <a:spcPct val="20000"/>
              </a:spcBef>
              <a:spcAft>
                <a:spcPct val="0"/>
              </a:spcAft>
              <a:buClr>
                <a:srgbClr val="FFD200"/>
              </a:buClr>
              <a:buSzPct val="75000"/>
              <a:buFont typeface="Arial" charset="0"/>
              <a:buChar char="►"/>
              <a:defRPr sz="1600">
                <a:solidFill>
                  <a:srgbClr val="646464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kern="0" dirty="0">
                <a:solidFill>
                  <a:schemeClr val="tx1"/>
                </a:solidFill>
              </a:rPr>
              <a:t>contract period</a:t>
            </a:r>
            <a:endParaRPr lang="en-US" sz="10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964637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27677-0F42-429B-34ED-62EEA8505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8DF6142-6BEE-DED8-EFD5-802B2731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188913"/>
            <a:ext cx="8229600" cy="496887"/>
          </a:xfrm>
        </p:spPr>
        <p:txBody>
          <a:bodyPr/>
          <a:lstStyle/>
          <a:p>
            <a:r>
              <a:rPr lang="en-US" sz="2400" dirty="0"/>
              <a:t>Derivatives – FRA (</a:t>
            </a:r>
            <a:r>
              <a:rPr lang="en-US" sz="2400" dirty="0" err="1"/>
              <a:t>cont</a:t>
            </a:r>
            <a:r>
              <a:rPr lang="en-US" sz="2400" dirty="0"/>
              <a:t>’)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F39C820E-3CF2-5292-C28C-79F36FE75772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</p:spPr>
            <p:txBody>
              <a:bodyPr/>
              <a:lstStyle/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Valuation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0;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: current forward rate;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: discount factor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.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i="1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1600" b="1" i="1" dirty="0"/>
                  <a:t>Note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is supposed to be known at valuation date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0;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can be derived from the relationship below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Relationship between discount factor,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dirty="0"/>
                  <a:t>, and current forward rate,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0;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0;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Risk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DV01: parallel shift on par rates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dirty="0"/>
                  <a:t>Market risk, counterparty credit risk, liquidity risk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6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600" b="1" dirty="0"/>
                  <a:t>P&amp;L Analysis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P&amp;L allocation</a:t>
                </a:r>
              </a:p>
              <a:p>
                <a:pPr marL="585787" lvl="1" indent="-2286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dirty="0"/>
                  <a:t>Unexplained P&amp;L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b="0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600" dirty="0"/>
              </a:p>
              <a:p>
                <a:pPr marL="949325" lvl="2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  <a:p>
                <a:pPr marL="228600" indent="-228600">
                  <a:spcBef>
                    <a:spcPts val="0"/>
                  </a:spcBef>
                  <a:spcAft>
                    <a:spcPts val="600"/>
                  </a:spcAft>
                </a:pPr>
                <a:endParaRPr lang="en-US" sz="1400" dirty="0"/>
              </a:p>
            </p:txBody>
          </p:sp>
        </mc:Choice>
        <mc:Fallback>
          <p:sp>
            <p:nvSpPr>
              <p:cNvPr id="9219" name="Text Placeholder 2">
                <a:extLst>
                  <a:ext uri="{FF2B5EF4-FFF2-40B4-BE49-F238E27FC236}">
                    <a16:creationId xmlns:a16="http://schemas.microsoft.com/office/drawing/2014/main" id="{F39C820E-3CF2-5292-C28C-79F36FE757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44499" y="609600"/>
                <a:ext cx="8229601" cy="5895895"/>
              </a:xfrm>
              <a:blipFill>
                <a:blip r:embed="rId2"/>
                <a:stretch>
                  <a:fillRect l="-1556" t="-1034" r="-815" b="-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19433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EY_Handout">
  <a:themeElements>
    <a:clrScheme name="EY_Handout 1">
      <a:dk1>
        <a:srgbClr val="646464"/>
      </a:dk1>
      <a:lt1>
        <a:srgbClr val="FFFFFF"/>
      </a:lt1>
      <a:dk2>
        <a:srgbClr val="646464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545454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EY_Hando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1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prstTxWarp prst="textArchUp">
          <a:avLst/>
        </a:prstTxWarp>
        <a:spAutoFit/>
      </a:bodyPr>
      <a:lstStyle>
        <a:defPPr>
          <a:defRPr sz="1600" b="1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EY_Handout 1">
        <a:dk1>
          <a:srgbClr val="646464"/>
        </a:dk1>
        <a:lt1>
          <a:srgbClr val="FFFFFF"/>
        </a:lt1>
        <a:dk2>
          <a:srgbClr val="646464"/>
        </a:dk2>
        <a:lt2>
          <a:srgbClr val="808080"/>
        </a:lt2>
        <a:accent1>
          <a:srgbClr val="808080"/>
        </a:accent1>
        <a:accent2>
          <a:srgbClr val="FFD200"/>
        </a:accent2>
        <a:accent3>
          <a:srgbClr val="FFFFFF"/>
        </a:accent3>
        <a:accent4>
          <a:srgbClr val="545454"/>
        </a:accent4>
        <a:accent5>
          <a:srgbClr val="C0C0C0"/>
        </a:accent5>
        <a:accent6>
          <a:srgbClr val="E7BE00"/>
        </a:accent6>
        <a:hlink>
          <a:srgbClr val="80808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8080"/>
      </a:accent1>
      <a:accent2>
        <a:srgbClr val="FFD200"/>
      </a:accent2>
      <a:accent3>
        <a:srgbClr val="FFFFFF"/>
      </a:accent3>
      <a:accent4>
        <a:srgbClr val="000000"/>
      </a:accent4>
      <a:accent5>
        <a:srgbClr val="C0C0C0"/>
      </a:accent5>
      <a:accent6>
        <a:srgbClr val="E7BE00"/>
      </a:accent6>
      <a:hlink>
        <a:srgbClr val="808080"/>
      </a:hlink>
      <a:folHlink>
        <a:srgbClr val="C0C0C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45287</TotalTime>
  <Words>1586</Words>
  <Application>Microsoft Office PowerPoint</Application>
  <PresentationFormat>On-screen Show (4:3)</PresentationFormat>
  <Paragraphs>300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Cambria Math</vt:lpstr>
      <vt:lpstr>Wingdings</vt:lpstr>
      <vt:lpstr>EYInterstate Light</vt:lpstr>
      <vt:lpstr>Arial</vt:lpstr>
      <vt:lpstr>EY_Handout</vt:lpstr>
      <vt:lpstr>PowerPoint Presentation</vt:lpstr>
      <vt:lpstr>Overview</vt:lpstr>
      <vt:lpstr>Treasury securities</vt:lpstr>
      <vt:lpstr>Treasury bill yield calculation*</vt:lpstr>
      <vt:lpstr>Treasury note yield calculation*</vt:lpstr>
      <vt:lpstr>Other cash instruments</vt:lpstr>
      <vt:lpstr>Other cash instruments (cont’)</vt:lpstr>
      <vt:lpstr>Derivatives – FRA</vt:lpstr>
      <vt:lpstr>Derivatives – FRA (cont’)</vt:lpstr>
      <vt:lpstr>Derivatives – SOFR futures*</vt:lpstr>
      <vt:lpstr>Derivatives – SOFR futures (cont’)</vt:lpstr>
      <vt:lpstr>Derivatives – Interest rate swaps (IRS)</vt:lpstr>
      <vt:lpstr>Derivatives – Interest rate swaps (cont’)</vt:lpstr>
    </vt:vector>
  </TitlesOfParts>
  <Company>Ernst &amp; Young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(Arial bold 30 point) second line title</dc:title>
  <dc:creator>Chelsea Keegan</dc:creator>
  <cp:lastModifiedBy>Feng Zhang</cp:lastModifiedBy>
  <cp:revision>1472</cp:revision>
  <dcterms:created xsi:type="dcterms:W3CDTF">2008-11-17T14:49:00Z</dcterms:created>
  <dcterms:modified xsi:type="dcterms:W3CDTF">2025-08-30T14:08:33Z</dcterms:modified>
</cp:coreProperties>
</file>