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91" r:id="rId2"/>
    <p:sldId id="660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719" r:id="rId11"/>
  </p:sldIdLst>
  <p:sldSz cx="9144000" cy="6858000" type="screen4x3"/>
  <p:notesSz cx="7010400" cy="9296400"/>
  <p:embeddedFontLst>
    <p:embeddedFont>
      <p:font typeface="Cambria Math" panose="02040503050406030204" pitchFamily="18" charset="0"/>
      <p:regular r:id="rId1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">
          <p15:clr>
            <a:srgbClr val="A4A3A4"/>
          </p15:clr>
        </p15:guide>
        <p15:guide id="3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C6"/>
    <a:srgbClr val="FFCE3C"/>
    <a:srgbClr val="AAE571"/>
    <a:srgbClr val="A3DBFF"/>
    <a:srgbClr val="B4B4B4"/>
    <a:srgbClr val="646464"/>
    <a:srgbClr val="000000"/>
    <a:srgbClr val="969696"/>
    <a:srgbClr val="F1F1F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FCC5D-34C8-4F36-AE42-DB8723446EB5}" v="1184" dt="2025-08-30T13:45:27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8" autoAdjust="0"/>
    <p:restoredTop sz="93848" autoAdjust="0"/>
  </p:normalViewPr>
  <p:slideViewPr>
    <p:cSldViewPr snapToGrid="0">
      <p:cViewPr varScale="1">
        <p:scale>
          <a:sx n="102" d="100"/>
          <a:sy n="102" d="100"/>
        </p:scale>
        <p:origin x="2148" y="318"/>
      </p:cViewPr>
      <p:guideLst>
        <p:guide orient="horz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94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57415" y="9025256"/>
            <a:ext cx="1273880" cy="14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7715"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May 22, 2008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453647" y="9025257"/>
            <a:ext cx="2036587" cy="1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7715"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Presentation title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617910" y="9025257"/>
            <a:ext cx="655602" cy="1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7715"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Page </a:t>
            </a:r>
            <a:fld id="{A64E02EA-4136-4BF5-9A30-CE0E67020038}" type="slidenum">
              <a:rPr lang="en-US">
                <a:solidFill>
                  <a:schemeClr val="tx1"/>
                </a:solidFill>
                <a:cs typeface="Arial" charset="0"/>
              </a:rPr>
              <a:pPr defTabSz="937715">
                <a:defRPr/>
              </a:pPr>
              <a:t>‹#›</a:t>
            </a:fld>
            <a:endParaRPr lang="en-US" dirty="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15365" name="Picture 9" descr="logo_tag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3857" y="8844492"/>
            <a:ext cx="1470237" cy="32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19" y="4415796"/>
            <a:ext cx="5611566" cy="418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1" rIns="96723" bIns="483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57415" y="9025256"/>
            <a:ext cx="1273880" cy="14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7715"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May 22, 2008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453647" y="9025257"/>
            <a:ext cx="2036587" cy="1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7715"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Presentation title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617910" y="9025257"/>
            <a:ext cx="655602" cy="1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7715"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Page </a:t>
            </a:r>
            <a:fld id="{FD2FA4D9-300F-4C19-A5E7-66A578D1F58D}" type="slidenum">
              <a:rPr lang="en-US">
                <a:solidFill>
                  <a:schemeClr val="tx1"/>
                </a:solidFill>
                <a:cs typeface="Arial" charset="0"/>
              </a:rPr>
              <a:pPr defTabSz="937715">
                <a:defRPr/>
              </a:pPr>
              <a:t>‹#›</a:t>
            </a:fld>
            <a:endParaRPr lang="en-US" dirty="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14343" name="Picture 11" descr="logo_tagbl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3857" y="8844492"/>
            <a:ext cx="1470237" cy="32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FFD200"/>
      </a:buClr>
      <a:buSzPct val="75000"/>
      <a:buFont typeface="Arial" charset="0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588" indent="179388" algn="l" rtl="0" eaLnBrk="0" fontAlgn="base" hangingPunct="0">
      <a:spcBef>
        <a:spcPct val="30000"/>
      </a:spcBef>
      <a:spcAft>
        <a:spcPct val="0"/>
      </a:spcAft>
      <a:buClr>
        <a:srgbClr val="FFD200"/>
      </a:buClr>
      <a:buSzPct val="75000"/>
      <a:buFont typeface="Arial" charset="0"/>
      <a:buChar char="►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60363" indent="190500" algn="l" rtl="0" eaLnBrk="0" fontAlgn="base" hangingPunct="0">
      <a:spcBef>
        <a:spcPct val="30000"/>
      </a:spcBef>
      <a:spcAft>
        <a:spcPct val="0"/>
      </a:spcAft>
      <a:buClr>
        <a:srgbClr val="FFD200"/>
      </a:buClr>
      <a:buSzPct val="75000"/>
      <a:buFont typeface="Arial" charset="0"/>
      <a:buChar char="►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723900" indent="177800" algn="l" rtl="0" eaLnBrk="0" fontAlgn="base" hangingPunct="0">
      <a:spcBef>
        <a:spcPct val="30000"/>
      </a:spcBef>
      <a:spcAft>
        <a:spcPct val="0"/>
      </a:spcAft>
      <a:buClr>
        <a:srgbClr val="FFD200"/>
      </a:buClr>
      <a:buSzPct val="75000"/>
      <a:buFont typeface="Arial" charset="0"/>
      <a:buChar char="►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081088" indent="176213" algn="l" rtl="0" eaLnBrk="0" fontAlgn="base" hangingPunct="0">
      <a:spcBef>
        <a:spcPct val="30000"/>
      </a:spcBef>
      <a:spcAft>
        <a:spcPct val="0"/>
      </a:spcAft>
      <a:buClr>
        <a:srgbClr val="FFD200"/>
      </a:buClr>
      <a:buSzPct val="75000"/>
      <a:buFont typeface="Arial" charset="0"/>
      <a:buChar char="►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3079750" y="552450"/>
            <a:ext cx="6057900" cy="2590800"/>
          </a:xfrm>
          <a:custGeom>
            <a:avLst/>
            <a:gdLst/>
            <a:ahLst/>
            <a:cxnLst>
              <a:cxn ang="0">
                <a:pos x="0" y="1632"/>
              </a:cxn>
              <a:cxn ang="0">
                <a:pos x="3816" y="0"/>
              </a:cxn>
              <a:cxn ang="0">
                <a:pos x="3816" y="496"/>
              </a:cxn>
              <a:cxn ang="0">
                <a:pos x="0" y="1632"/>
              </a:cxn>
            </a:cxnLst>
            <a:rect l="0" t="0" r="r" b="b"/>
            <a:pathLst>
              <a:path w="3816" h="1632">
                <a:moveTo>
                  <a:pt x="0" y="1632"/>
                </a:moveTo>
                <a:lnTo>
                  <a:pt x="3816" y="0"/>
                </a:lnTo>
                <a:lnTo>
                  <a:pt x="3816" y="496"/>
                </a:lnTo>
                <a:lnTo>
                  <a:pt x="0" y="163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 rot="5400000">
            <a:off x="-120649" y="1274762"/>
            <a:ext cx="3313112" cy="3071813"/>
          </a:xfrm>
          <a:prstGeom prst="triangle">
            <a:avLst>
              <a:gd name="adj" fmla="val 60227"/>
            </a:avLst>
          </a:prstGeom>
          <a:blipFill dpi="0" rotWithShape="0">
            <a:blip r:embed="rId2" cstate="print"/>
            <a:srcRect/>
            <a:stretch>
              <a:fillRect r="-1153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59113" y="3457575"/>
            <a:ext cx="5541962" cy="908050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2288" y="4354513"/>
            <a:ext cx="5541962" cy="1019175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charset="0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575" y="200025"/>
            <a:ext cx="2057400" cy="5732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00025"/>
            <a:ext cx="6024562" cy="5732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32775" cy="863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5613" y="1412875"/>
            <a:ext cx="8234362" cy="4519613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112713"/>
            <a:ext cx="8229600" cy="587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31888"/>
            <a:ext cx="4038600" cy="4811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1888"/>
            <a:ext cx="4038600" cy="4811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412875"/>
            <a:ext cx="4040187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4177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327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412875"/>
            <a:ext cx="8234362" cy="45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57200" y="6584950"/>
            <a:ext cx="66357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58DC4D7C-76ED-4494-9C87-E669299CE015}" type="slidenum">
              <a:rPr lang="en-US" smtClean="0">
                <a:cs typeface="Arial" charset="0"/>
              </a:rPr>
              <a:pPr>
                <a:defRPr/>
              </a:pPr>
              <a:t>‹#›</a:t>
            </a:fld>
            <a:endParaRPr lang="en-US">
              <a:cs typeface="Arial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455613" y="609600"/>
            <a:ext cx="822960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55613" y="6477000"/>
            <a:ext cx="822960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62" r:id="rId13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400">
          <a:solidFill>
            <a:srgbClr val="646464"/>
          </a:solidFill>
          <a:latin typeface="+mn-lt"/>
          <a:ea typeface="+mn-ea"/>
          <a:cs typeface="+mn-cs"/>
        </a:defRPr>
      </a:lvl1pPr>
      <a:lvl2pPr marL="717550" indent="-355600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000">
          <a:solidFill>
            <a:srgbClr val="646464"/>
          </a:solidFill>
          <a:latin typeface="+mn-lt"/>
        </a:defRPr>
      </a:lvl2pPr>
      <a:lvl3pPr marL="1081088" indent="-361950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400">
          <a:solidFill>
            <a:srgbClr val="646464"/>
          </a:solidFill>
          <a:latin typeface="+mn-lt"/>
        </a:defRPr>
      </a:lvl3pPr>
      <a:lvl4pPr marL="1441450" indent="-358775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4pPr>
      <a:lvl5pPr marL="1800225" indent="-357188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5pPr>
      <a:lvl6pPr marL="22574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6pPr>
      <a:lvl7pPr marL="27146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7pPr>
      <a:lvl8pPr marL="31718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8pPr>
      <a:lvl9pPr marL="36290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red.stlouisfed.org/series/SP50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red.stlouisfed.org/series/ACTLISCOUU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ACTLISCOUU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ACTLISCOUU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census.gov/data/software/x13a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5233" y="2835897"/>
            <a:ext cx="619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rgbClr val="646464"/>
              </a:buClr>
              <a:buSzPct val="85000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Time Series and Related Quantitative Modeling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09E91-1D88-A4A1-AEC2-6DDE0C209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0ABADB7-40BD-3A60-AEF5-E1741695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Autocorrelation (</a:t>
            </a:r>
            <a:r>
              <a:rPr lang="en-US" sz="2400" dirty="0" err="1"/>
              <a:t>cont</a:t>
            </a:r>
            <a:r>
              <a:rPr lang="en-US" sz="2400" dirty="0"/>
              <a:t>’)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8E51237F-20E8-8C83-11EF-FC7676360D8A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Diagnostic testing </a:t>
                </a: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 err="1"/>
                  <a:t>AutoCorrelation</a:t>
                </a:r>
                <a:r>
                  <a:rPr lang="en-US" sz="1400" dirty="0"/>
                  <a:t> Function (ACF) and Partial ACF (PACF)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/>
                  <a:t>Note: ACF measures dependence at each lag, while PACF measures </a:t>
                </a:r>
                <a:r>
                  <a:rPr lang="en-US" sz="1400" b="1" dirty="0"/>
                  <a:t>additional dependence </a:t>
                </a:r>
                <a:r>
                  <a:rPr lang="en-US" sz="1400" dirty="0"/>
                  <a:t>at </a:t>
                </a:r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/>
                  <a:t>Lag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after </a:t>
                </a:r>
                <a:r>
                  <a:rPr lang="en-US" sz="1400" b="1" dirty="0"/>
                  <a:t>controlling for lags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,  .., 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400" b="1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Statistical tests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Ljung-Box -</a:t>
                </a: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Durbin-Watson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: no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400" dirty="0"/>
                  <a:t> in residuals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“Process” of model development (e.g., loss forecasting models)</a:t>
                </a: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Visualization (e.g., ACF/PACF)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Transformation (e.g., differencing/log, </a:t>
                </a:r>
                <a:r>
                  <a:rPr lang="en-US" sz="1400" dirty="0" err="1"/>
                  <a:t>deseasonalization</a:t>
                </a:r>
                <a:r>
                  <a:rPr lang="en-US" sz="1400" dirty="0"/>
                  <a:t>) to ensure stationarity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Modeling framework (e.g., add exogenous variables) 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Model selection (e.g., AIC/BIC/…)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Testing e.g., residual diagnostic, out-of-sample testing, monitoring)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8E51237F-20E8-8C83-11EF-FC7676360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  <a:blipFill>
                <a:blip r:embed="rId2"/>
                <a:stretch>
                  <a:fillRect l="-963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9396AB-414B-52E9-8797-6D2DF280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41" y="1106487"/>
            <a:ext cx="5357794" cy="21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03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Overview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half" idx="1"/>
          </p:nvPr>
        </p:nvSpPr>
        <p:spPr>
          <a:xfrm>
            <a:off x="444500" y="665162"/>
            <a:ext cx="8229601" cy="571935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A time series in Financial markets is </a:t>
            </a:r>
            <a:r>
              <a:rPr lang="en-US" sz="1400" b="1" dirty="0"/>
              <a:t>a sequence of observations </a:t>
            </a:r>
            <a:r>
              <a:rPr lang="en-US" sz="1400" dirty="0"/>
              <a:t>of a financial variable(s) recorded at </a:t>
            </a:r>
            <a:r>
              <a:rPr lang="en-US" sz="1400" b="1" dirty="0"/>
              <a:t>successive timepoints</a:t>
            </a:r>
            <a:r>
              <a:rPr lang="en-US" sz="1400" dirty="0"/>
              <a:t>, e.g., daily, weekly, monthly. The financial variables could be the following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Equity prices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Interest rates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Credit spreads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Volatilities (e.g., VIX), …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400" dirty="0"/>
              <a:t>Purpose of time series analysis</a:t>
            </a:r>
          </a:p>
          <a:p>
            <a:pPr marL="585787" lvl="1" indent="-228600">
              <a:spcBef>
                <a:spcPts val="0"/>
              </a:spcBef>
              <a:spcAft>
                <a:spcPts val="1200"/>
              </a:spcAft>
            </a:pPr>
            <a:r>
              <a:rPr lang="en-US" sz="1400" dirty="0"/>
              <a:t>Modeling and forecasting (e.g., CCAR)</a:t>
            </a:r>
          </a:p>
          <a:p>
            <a:pPr marL="585787" lvl="1" indent="-228600">
              <a:spcBef>
                <a:spcPts val="0"/>
              </a:spcBef>
              <a:spcAft>
                <a:spcPts val="1200"/>
              </a:spcAft>
            </a:pPr>
            <a:r>
              <a:rPr lang="en-US" sz="1400" dirty="0"/>
              <a:t>Trend and/or pattern identification (e.g., seasonality)</a:t>
            </a:r>
          </a:p>
          <a:p>
            <a:pPr marL="585787" lvl="1" indent="-228600">
              <a:spcBef>
                <a:spcPts val="0"/>
              </a:spcBef>
              <a:spcAft>
                <a:spcPts val="1200"/>
              </a:spcAft>
            </a:pPr>
            <a:r>
              <a:rPr lang="en-US" sz="1400" dirty="0"/>
              <a:t>Scenario analysis, risk measurement (e.g., </a:t>
            </a:r>
            <a:r>
              <a:rPr lang="en-US" sz="1400" dirty="0" err="1"/>
              <a:t>VaR</a:t>
            </a:r>
            <a:r>
              <a:rPr lang="en-US" sz="1400" dirty="0"/>
              <a:t>), and more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400" dirty="0"/>
              <a:t>Examples (S&amp;P 500 index vs change*)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endParaRPr lang="en-US" sz="1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endParaRPr lang="en-US" sz="1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9898E-ACE7-E912-70FB-7EF83A58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9" y="4212766"/>
            <a:ext cx="4102100" cy="1766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C4672-2E05-5F94-2FC1-75646AE1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4212766"/>
            <a:ext cx="4102100" cy="1766218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C2AECE-409D-D954-141E-0A5B10B2770D}"/>
              </a:ext>
            </a:extLst>
          </p:cNvPr>
          <p:cNvSpPr txBox="1">
            <a:spLocks/>
          </p:cNvSpPr>
          <p:nvPr/>
        </p:nvSpPr>
        <p:spPr bwMode="auto">
          <a:xfrm>
            <a:off x="469899" y="6099273"/>
            <a:ext cx="2768600" cy="18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1755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000">
                <a:solidFill>
                  <a:srgbClr val="646464"/>
                </a:solidFill>
                <a:latin typeface="+mn-lt"/>
              </a:defRPr>
            </a:lvl2pPr>
            <a:lvl3pPr marL="1081088" indent="-361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</a:defRPr>
            </a:lvl3pPr>
            <a:lvl4pPr marL="14414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4pPr>
            <a:lvl5pPr marL="180022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5pPr>
            <a:lvl6pPr marL="22574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kern="0" dirty="0">
                <a:solidFill>
                  <a:schemeClr val="tx1"/>
                </a:solidFill>
              </a:rPr>
              <a:t>*: </a:t>
            </a:r>
            <a:r>
              <a:rPr lang="en-US" sz="800" dirty="0">
                <a:hlinkClick r:id="rId4"/>
              </a:rPr>
              <a:t>S&amp;P 500 (SP500) | FRED | St. Louis Fed</a:t>
            </a: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8C014-8AE2-7BBE-2F52-38C98E212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EE96429-6BE8-8D5D-ADA5-5C14F98D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Overview (</a:t>
            </a:r>
            <a:r>
              <a:rPr lang="en-US" sz="2400" dirty="0" err="1"/>
              <a:t>cont</a:t>
            </a:r>
            <a:r>
              <a:rPr lang="en-US" sz="2400" dirty="0"/>
              <a:t>’)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219" name="Text Placeholder 2">
            <a:extLst>
              <a:ext uri="{FF2B5EF4-FFF2-40B4-BE49-F238E27FC236}">
                <a16:creationId xmlns:a16="http://schemas.microsoft.com/office/drawing/2014/main" id="{A3A3E9BB-768D-62A5-3B37-3B2DE935D25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4499" y="609600"/>
            <a:ext cx="8229601" cy="5895895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Key components </a:t>
            </a:r>
            <a:r>
              <a:rPr lang="en-US" sz="1400" dirty="0"/>
              <a:t>of a time series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Trend: </a:t>
            </a:r>
            <a:r>
              <a:rPr lang="en-US" sz="1400" dirty="0"/>
              <a:t>long-term direction or movement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Example: upward trend in the S&amp;P 500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Seasonality: </a:t>
            </a:r>
            <a:r>
              <a:rPr lang="en-US" sz="1400" dirty="0"/>
              <a:t>regular, predictable pattern that repeats over a fixed period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Example: peak in summer and low in winter for housing inventory*</a:t>
            </a:r>
          </a:p>
          <a:p>
            <a:pPr marL="720725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720725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720725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720725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endParaRPr lang="en-US" sz="1400" b="1" dirty="0"/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endParaRPr lang="en-US" sz="1400" b="1" dirty="0"/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endParaRPr lang="en-US" sz="1400" b="1" dirty="0"/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Cyclical component: </a:t>
            </a:r>
            <a:r>
              <a:rPr lang="en-US" sz="1400" dirty="0"/>
              <a:t>longer term,  non-fixed </a:t>
            </a:r>
            <a:r>
              <a:rPr lang="en-US" sz="1400" dirty="0" err="1"/>
              <a:t>freq</a:t>
            </a:r>
            <a:r>
              <a:rPr lang="en-US" sz="1400" dirty="0"/>
              <a:t> fluctuations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Example: economic cycle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Noise: </a:t>
            </a:r>
            <a:r>
              <a:rPr lang="en-US" sz="1400" dirty="0"/>
              <a:t>white noise – independently and identically distributed (</a:t>
            </a:r>
            <a:r>
              <a:rPr lang="en-US" sz="1400" dirty="0" err="1"/>
              <a:t>iid</a:t>
            </a:r>
            <a:r>
              <a:rPr lang="en-US" sz="1400" dirty="0"/>
              <a:t>) normal random numbers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Other events driven irregularities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 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951FB-E8C6-1C86-909F-4245C3B70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099057"/>
            <a:ext cx="4035425" cy="1930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E63794-28D0-C370-D487-9237969E9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7" y="2099057"/>
            <a:ext cx="4035424" cy="193001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69FA71-BF0F-EADF-15EC-20CE8748B3D6}"/>
              </a:ext>
            </a:extLst>
          </p:cNvPr>
          <p:cNvSpPr txBox="1">
            <a:spLocks/>
          </p:cNvSpPr>
          <p:nvPr/>
        </p:nvSpPr>
        <p:spPr bwMode="auto">
          <a:xfrm>
            <a:off x="469900" y="6356368"/>
            <a:ext cx="4721226" cy="14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1755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000">
                <a:solidFill>
                  <a:srgbClr val="646464"/>
                </a:solidFill>
                <a:latin typeface="+mn-lt"/>
              </a:defRPr>
            </a:lvl2pPr>
            <a:lvl3pPr marL="1081088" indent="-361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</a:defRPr>
            </a:lvl3pPr>
            <a:lvl4pPr marL="14414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4pPr>
            <a:lvl5pPr marL="180022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5pPr>
            <a:lvl6pPr marL="22574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>
                <a:hlinkClick r:id="rId4"/>
              </a:rPr>
              <a:t>*: Housing Inventory: Active Listing Count in the United States (ACTLISCOUUS) | FRED | St. Louis Fed</a:t>
            </a: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733625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C9A95-53B2-F967-4D83-6AD363855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3BC45CE-B30F-BC77-7DF3-85F128A0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Stationarity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74CB5208-BF0E-E43A-0CCC-7F86730F82B3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What is stationarity</a:t>
                </a: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i="1" dirty="0"/>
                  <a:t>Strict</a:t>
                </a:r>
                <a:r>
                  <a:rPr lang="en-US" sz="1400" dirty="0"/>
                  <a:t>: all joint distributions are time-invariant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i="1" dirty="0"/>
                  <a:t>Weak</a:t>
                </a:r>
                <a:r>
                  <a:rPr lang="en-US" sz="1400" dirty="0"/>
                  <a:t>: constant mean, variance and auto-covariance, i.e., only the first two moments are time- invariant</a:t>
                </a:r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𝑉𝑎𝑅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𝑑𝑒𝑝𝑒𝑛𝑑𝑠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𝑙𝑎𝑔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</m:oMath>
                  </m:oMathPara>
                </a14:m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Note: Strict stationarity </a:t>
                </a:r>
                <a:r>
                  <a:rPr lang="en-US" sz="1400" dirty="0">
                    <a:sym typeface="Wingdings" panose="05000000000000000000" pitchFamily="2" charset="2"/>
                  </a:rPr>
                  <a:t> Weak stationarity</a:t>
                </a: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Why it matters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000" b="1" dirty="0"/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000" dirty="0"/>
                  <a:t>Upward trend leads to invalid relationship!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Unreliable statistical inference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Spurious regression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Stability of risk measure (e.g., </a:t>
                </a:r>
                <a:r>
                  <a:rPr lang="en-US" sz="1400" dirty="0" err="1"/>
                  <a:t>VaR</a:t>
                </a:r>
                <a:r>
                  <a:rPr lang="en-US" sz="1400" dirty="0"/>
                  <a:t> assumes each risk factor time series is stationary)</a:t>
                </a:r>
              </a:p>
            </p:txBody>
          </p:sp>
        </mc:Choice>
        <mc:Fallback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74CB5208-BF0E-E43A-0CCC-7F86730F8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  <a:blipFill>
                <a:blip r:embed="rId2"/>
                <a:stretch>
                  <a:fillRect l="-963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E34E6D-3C4E-3542-8830-3CAFDE49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8" y="2549933"/>
            <a:ext cx="4066542" cy="2091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591A66-5364-412D-FFBF-E86037B37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49933"/>
            <a:ext cx="4127501" cy="20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844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885DD-6DD6-B872-16DE-13AD5503E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5237B20-665F-3F61-6744-62D70B2B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Stationarity (</a:t>
            </a:r>
            <a:r>
              <a:rPr lang="en-US" sz="2400" dirty="0" err="1"/>
              <a:t>cont</a:t>
            </a:r>
            <a:r>
              <a:rPr lang="en-US" sz="2400" dirty="0"/>
              <a:t>’)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1AC59EA5-07E1-E9A9-B9E9-F4FF5E794C1C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35790" y="609600"/>
                <a:ext cx="8229601" cy="5895895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Non-stationary patterns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Trend (deterministic, stochastic)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Seasonality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Regime switch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…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Diagnostic testing</a:t>
                </a: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Augmented Dickey-Fuller (ADF)</a:t>
                </a:r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357187" lvl="1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/>
                  <a:t> (unit root,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is non-stationary)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KPSS</a:t>
                </a:r>
              </a:p>
              <a:p>
                <a:pPr marL="357187" lvl="1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;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is random walk component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is white noise</a:t>
                </a:r>
              </a:p>
              <a:p>
                <a:pPr marL="357187" lvl="1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is stationary)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Note: </a:t>
                </a:r>
                <a:r>
                  <a:rPr lang="en-US" sz="1400" dirty="0"/>
                  <a:t>KPSS is typically a complement to the ADF test. If ADF –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and KPSS –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, there is a strong evidence on stationarity of time series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Co-integration: </a:t>
                </a:r>
                <a:r>
                  <a:rPr lang="en-US" sz="1400" dirty="0"/>
                  <a:t>what if there is a stable relationship between 2 non-stationary time series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0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1AC59EA5-07E1-E9A9-B9E9-F4FF5E794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5790" y="609600"/>
                <a:ext cx="8229601" cy="5895895"/>
              </a:xfrm>
              <a:blipFill>
                <a:blip r:embed="rId2"/>
                <a:stretch>
                  <a:fillRect l="-963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9394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E514-4CD6-77C6-B116-73269FF5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D735159-AFDD-8565-3CE4-D11EF0E7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Stationarity (</a:t>
            </a:r>
            <a:r>
              <a:rPr lang="en-US" sz="2400" dirty="0" err="1"/>
              <a:t>cont</a:t>
            </a:r>
            <a:r>
              <a:rPr lang="en-US" sz="2400" dirty="0"/>
              <a:t>’)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28AF7424-B109-63CB-92CD-F08221A7DD12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35790" y="609600"/>
                <a:ext cx="8229601" cy="5895895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Transformations</a:t>
                </a:r>
                <a:r>
                  <a:rPr lang="en-US" sz="1400" dirty="0"/>
                  <a:t> to make a time series as stationary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Remove trend</a:t>
                </a:r>
              </a:p>
              <a:p>
                <a:pPr marL="357187" lvl="1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b="0" dirty="0"/>
                  <a:t>Difference: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57187" lvl="1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/>
                  <a:t>Change: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 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Remove seasonality</a:t>
                </a:r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Handle non-constant variance</a:t>
                </a:r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/>
                  <a:t>Note: always retest transformed time series with ADF/KPSS tests to confirm stationarity has been achieved</a:t>
                </a:r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Application </a:t>
                </a:r>
                <a:r>
                  <a:rPr lang="en-US" sz="1400" dirty="0"/>
                  <a:t>in Value-at-Risk (</a:t>
                </a:r>
                <a:r>
                  <a:rPr lang="en-US" sz="1400" dirty="0" err="1"/>
                  <a:t>VaR</a:t>
                </a:r>
                <a:r>
                  <a:rPr lang="en-US" sz="1400" dirty="0"/>
                  <a:t>)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Equity price: relative return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Interest rate: absolute change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0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28AF7424-B109-63CB-92CD-F08221A7D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5790" y="609600"/>
                <a:ext cx="8229601" cy="5895895"/>
              </a:xfrm>
              <a:blipFill>
                <a:blip r:embed="rId2"/>
                <a:stretch>
                  <a:fillRect l="-963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1786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89EDE-108D-4709-7E3F-87B6EFA7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821AE1A-5906-C661-CB80-A0EDC26A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Seasonality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219" name="Text Placeholder 2">
            <a:extLst>
              <a:ext uri="{FF2B5EF4-FFF2-40B4-BE49-F238E27FC236}">
                <a16:creationId xmlns:a16="http://schemas.microsoft.com/office/drawing/2014/main" id="{E1850D4E-2834-4788-D977-1347DDA2AB9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4499" y="609600"/>
            <a:ext cx="8229601" cy="5895895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What is seasonality</a:t>
            </a:r>
            <a:endParaRPr lang="en-US" sz="1400" dirty="0"/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Time series experiences a </a:t>
            </a:r>
            <a:r>
              <a:rPr lang="en-US" sz="1400" b="1" dirty="0"/>
              <a:t>predictable</a:t>
            </a:r>
            <a:r>
              <a:rPr lang="en-US" sz="1400" dirty="0"/>
              <a:t> and </a:t>
            </a:r>
            <a:r>
              <a:rPr lang="en-US" sz="1400" b="1" dirty="0"/>
              <a:t>periodic</a:t>
            </a:r>
            <a:r>
              <a:rPr lang="en-US" sz="1400" dirty="0"/>
              <a:t> pattern</a:t>
            </a:r>
            <a:endParaRPr lang="en-US" sz="1400" b="1" dirty="0"/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Predictable: the pattern (e.g., mean) repeats in a consist manner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Periodic: the time between the repetitions of the pattern, e.g.*, </a:t>
            </a:r>
          </a:p>
          <a:p>
            <a:pPr marL="720725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720725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720725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720725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720725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72072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 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Note: periodic != cycles (fluctuations w/o a fixed know period)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Examples: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House prices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Gas prices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Retail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Why it matters </a:t>
            </a:r>
            <a:r>
              <a:rPr lang="en-US" sz="1400" dirty="0"/>
              <a:t>– refer to “Stationarity”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b="1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b="1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b="1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b="1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11E068-4A7F-565F-E99A-0D7389A3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01" y="1778545"/>
            <a:ext cx="4035424" cy="193001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F87AE-061F-BF2B-F9CE-A4175E0030B4}"/>
              </a:ext>
            </a:extLst>
          </p:cNvPr>
          <p:cNvSpPr txBox="1">
            <a:spLocks/>
          </p:cNvSpPr>
          <p:nvPr/>
        </p:nvSpPr>
        <p:spPr bwMode="auto">
          <a:xfrm>
            <a:off x="469900" y="6356368"/>
            <a:ext cx="4721226" cy="14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1755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000">
                <a:solidFill>
                  <a:srgbClr val="646464"/>
                </a:solidFill>
                <a:latin typeface="+mn-lt"/>
              </a:defRPr>
            </a:lvl2pPr>
            <a:lvl3pPr marL="1081088" indent="-361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</a:defRPr>
            </a:lvl3pPr>
            <a:lvl4pPr marL="14414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4pPr>
            <a:lvl5pPr marL="180022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5pPr>
            <a:lvl6pPr marL="22574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>
                <a:hlinkClick r:id="rId3"/>
              </a:rPr>
              <a:t>*: Housing Inventory: Active Listing Count in the United States (ACTLISCOUUS) | FRED | St. Louis Fed</a:t>
            </a: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42193286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AC399-1452-34F2-A8C1-9C6EB95B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27036FF-C2BB-BF2D-978D-F1688049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Seasonality (</a:t>
            </a:r>
            <a:r>
              <a:rPr lang="en-US" sz="2400" dirty="0" err="1"/>
              <a:t>cont</a:t>
            </a:r>
            <a:r>
              <a:rPr lang="en-US" sz="2400" dirty="0"/>
              <a:t>’)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0A05F265-D0C6-3A08-7D37-9FBC58BD8D71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Diagnostic testing </a:t>
                </a: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Visual detection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Regular, repeating peaks and troughs at a fixed interval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Time series plot, boxplot by season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Statistical tests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Canova-Hansen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: seasonality is stable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Kruskal-Wallis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: all seasonal categories have the same distribution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X-13ARIMA-SEATS*: statistical methods for seasonality adjustment that are implemented in the US Census Bureau’s software package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Transformations</a:t>
                </a:r>
                <a:r>
                  <a:rPr lang="en-US" sz="1400" dirty="0"/>
                  <a:t> to </a:t>
                </a:r>
                <a:r>
                  <a:rPr lang="en-US" sz="1400" dirty="0" err="1"/>
                  <a:t>deseasonalize</a:t>
                </a:r>
                <a:r>
                  <a:rPr lang="en-US" sz="1400" dirty="0"/>
                  <a:t> data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Seasonal differencing</a:t>
                </a:r>
              </a:p>
              <a:p>
                <a:pPr marL="720725" lvl="2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Regression on seasonal dummies: regression on dummy variables for the seasonal period,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400" dirty="0"/>
                  <a:t>,</a:t>
                </a:r>
              </a:p>
              <a:p>
                <a:pPr marL="357187" lvl="1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𝐷𝑢𝑚𝑚𝑦𝑉𝑎𝑟𝑖𝑎𝑏𝑙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X-13ARIMA-SEATS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Application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House Price Index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0A05F265-D0C6-3A08-7D37-9FBC58BD8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  <a:blipFill>
                <a:blip r:embed="rId2"/>
                <a:stretch>
                  <a:fillRect l="-963" t="-931" r="-3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DD9A2-7BB7-70AD-B144-B85EFE068DD4}"/>
              </a:ext>
            </a:extLst>
          </p:cNvPr>
          <p:cNvSpPr txBox="1">
            <a:spLocks/>
          </p:cNvSpPr>
          <p:nvPr/>
        </p:nvSpPr>
        <p:spPr bwMode="auto">
          <a:xfrm>
            <a:off x="469900" y="6356368"/>
            <a:ext cx="4721226" cy="14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1755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000">
                <a:solidFill>
                  <a:srgbClr val="646464"/>
                </a:solidFill>
                <a:latin typeface="+mn-lt"/>
              </a:defRPr>
            </a:lvl2pPr>
            <a:lvl3pPr marL="1081088" indent="-361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</a:defRPr>
            </a:lvl3pPr>
            <a:lvl4pPr marL="14414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4pPr>
            <a:lvl5pPr marL="180022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5pPr>
            <a:lvl6pPr marL="22574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>
                <a:hlinkClick r:id="rId3"/>
              </a:rPr>
              <a:t>*:</a:t>
            </a:r>
            <a:r>
              <a:rPr lang="en-US" sz="800" dirty="0">
                <a:hlinkClick r:id="rId4"/>
              </a:rPr>
              <a:t>X-13ARIMA-SEATS Seasonal Adjustment Program</a:t>
            </a:r>
            <a:endParaRPr lang="en-US" sz="8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4052634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532CF-D83F-8410-8876-D31E02C1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70BDFA5-8C9D-2652-60CD-F56BC507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Autocorrelation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9102B125-0712-2257-EE88-0FC1B3E2E35F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What is autocorrelation</a:t>
                </a: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Correlation between a time series and its </a:t>
                </a:r>
                <a:r>
                  <a:rPr lang="en-US" sz="1400" b="1" dirty="0"/>
                  <a:t>lagged versions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Autocorrelation types:</a:t>
                </a:r>
                <a:endParaRPr lang="en-US" sz="1400" b="1" dirty="0"/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Serial autocorrelation: most common one, linear dependence between today’s value and its past value</a:t>
                </a:r>
              </a:p>
              <a:p>
                <a:pPr marL="720725" lvl="2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720725" lvl="2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marL="720725" lvl="2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/>
                  <a:t>	Note: assume </a:t>
                </a:r>
                <a:r>
                  <a:rPr lang="en-US" sz="1400" b="1" dirty="0"/>
                  <a:t>variance stationarity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Partial autocorrelation</a:t>
                </a:r>
              </a:p>
              <a:p>
                <a:pPr marL="720725" lvl="2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Others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Examples: too many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Equity prices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Commodity prices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Interest rates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Why it matters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Residuals need to be </a:t>
                </a:r>
                <a:r>
                  <a:rPr lang="en-US" sz="1400" b="1" dirty="0"/>
                  <a:t>independent</a:t>
                </a:r>
                <a:r>
                  <a:rPr lang="en-US" sz="1400" dirty="0"/>
                  <a:t> identically distributed (</a:t>
                </a:r>
                <a:r>
                  <a:rPr lang="en-US" sz="1400" dirty="0" err="1"/>
                  <a:t>iid</a:t>
                </a:r>
                <a:r>
                  <a:rPr lang="en-US" sz="1400" dirty="0"/>
                  <a:t>)!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9102B125-0712-2257-EE88-0FC1B3E2E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  <a:blipFill>
                <a:blip r:embed="rId2"/>
                <a:stretch>
                  <a:fillRect l="-963" t="-931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1893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Y_Handout">
  <a:themeElements>
    <a:clrScheme name="EY_Handout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prstTxWarp prst="textArchUp">
          <a:avLst/>
        </a:prstTxWarp>
        <a:spAutoFit/>
      </a:bodyPr>
      <a:lstStyle>
        <a:defPPr>
          <a:defRPr sz="1600" b="1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EY_Handout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000000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45269</TotalTime>
  <Words>961</Words>
  <Application>Microsoft Office PowerPoint</Application>
  <PresentationFormat>On-screen Show (4:3)</PresentationFormat>
  <Paragraphs>204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Wingdings</vt:lpstr>
      <vt:lpstr>Arial</vt:lpstr>
      <vt:lpstr>EY_Handout</vt:lpstr>
      <vt:lpstr>PowerPoint Presentation</vt:lpstr>
      <vt:lpstr>Overview</vt:lpstr>
      <vt:lpstr>Overview (cont’)</vt:lpstr>
      <vt:lpstr>Stationarity</vt:lpstr>
      <vt:lpstr>Stationarity (cont’)</vt:lpstr>
      <vt:lpstr>Stationarity (cont’)</vt:lpstr>
      <vt:lpstr>Seasonality</vt:lpstr>
      <vt:lpstr>Seasonality (cont’)</vt:lpstr>
      <vt:lpstr>Autocorrelation</vt:lpstr>
      <vt:lpstr>Autocorrelation (cont’)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(Arial bold 30 point) second line title</dc:title>
  <dc:creator>Chelsea Keegan</dc:creator>
  <cp:lastModifiedBy>Feng Zhang</cp:lastModifiedBy>
  <cp:revision>1472</cp:revision>
  <dcterms:created xsi:type="dcterms:W3CDTF">2008-11-17T14:49:00Z</dcterms:created>
  <dcterms:modified xsi:type="dcterms:W3CDTF">2025-08-30T13:56:37Z</dcterms:modified>
</cp:coreProperties>
</file>