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07" r:id="rId2"/>
    <p:sldId id="340" r:id="rId3"/>
    <p:sldId id="341" r:id="rId4"/>
    <p:sldId id="342" r:id="rId5"/>
    <p:sldId id="343" r:id="rId6"/>
    <p:sldId id="344" r:id="rId7"/>
    <p:sldId id="345" r:id="rId8"/>
    <p:sldId id="346" r:id="rId9"/>
    <p:sldId id="347" r:id="rId10"/>
    <p:sldId id="34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EC2E5C-E694-4FCF-812F-870F07DA828B}" v="615" dt="2025-04-02T18:16:34.2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60"/>
  </p:normalViewPr>
  <p:slideViewPr>
    <p:cSldViewPr snapToGrid="0">
      <p:cViewPr>
        <p:scale>
          <a:sx n="98" d="100"/>
          <a:sy n="98" d="100"/>
        </p:scale>
        <p:origin x="8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Z" userId="c59771fbc718b250" providerId="LiveId" clId="{7EEC2E5C-E694-4FCF-812F-870F07DA828B}"/>
    <pc:docChg chg="undo redo custSel addSld delSld modSld sldOrd">
      <pc:chgData name="Mike Z" userId="c59771fbc718b250" providerId="LiveId" clId="{7EEC2E5C-E694-4FCF-812F-870F07DA828B}" dt="2025-04-02T18:16:34.278" v="2494" actId="20577"/>
      <pc:docMkLst>
        <pc:docMk/>
      </pc:docMkLst>
      <pc:sldChg chg="modSp mod">
        <pc:chgData name="Mike Z" userId="c59771fbc718b250" providerId="LiveId" clId="{7EEC2E5C-E694-4FCF-812F-870F07DA828B}" dt="2025-04-02T12:04:20.901" v="37" actId="20577"/>
        <pc:sldMkLst>
          <pc:docMk/>
          <pc:sldMk cId="0" sldId="307"/>
        </pc:sldMkLst>
        <pc:spChg chg="mod">
          <ac:chgData name="Mike Z" userId="c59771fbc718b250" providerId="LiveId" clId="{7EEC2E5C-E694-4FCF-812F-870F07DA828B}" dt="2025-04-02T12:04:20.901" v="37" actId="20577"/>
          <ac:spMkLst>
            <pc:docMk/>
            <pc:sldMk cId="0" sldId="307"/>
            <ac:spMk id="4098" creationId="{00000000-0000-0000-0000-000000000000}"/>
          </ac:spMkLst>
        </pc:spChg>
      </pc:sldChg>
      <pc:sldChg chg="del">
        <pc:chgData name="Mike Z" userId="c59771fbc718b250" providerId="LiveId" clId="{7EEC2E5C-E694-4FCF-812F-870F07DA828B}" dt="2025-04-02T12:03:17.188" v="0" actId="47"/>
        <pc:sldMkLst>
          <pc:docMk/>
          <pc:sldMk cId="639370718" sldId="308"/>
        </pc:sldMkLst>
      </pc:sldChg>
      <pc:sldChg chg="del">
        <pc:chgData name="Mike Z" userId="c59771fbc718b250" providerId="LiveId" clId="{7EEC2E5C-E694-4FCF-812F-870F07DA828B}" dt="2025-04-02T12:03:17.188" v="0" actId="47"/>
        <pc:sldMkLst>
          <pc:docMk/>
          <pc:sldMk cId="2196613813" sldId="309"/>
        </pc:sldMkLst>
      </pc:sldChg>
      <pc:sldChg chg="del">
        <pc:chgData name="Mike Z" userId="c59771fbc718b250" providerId="LiveId" clId="{7EEC2E5C-E694-4FCF-812F-870F07DA828B}" dt="2025-04-02T12:03:17.188" v="0" actId="47"/>
        <pc:sldMkLst>
          <pc:docMk/>
          <pc:sldMk cId="558220884" sldId="310"/>
        </pc:sldMkLst>
      </pc:sldChg>
      <pc:sldChg chg="del">
        <pc:chgData name="Mike Z" userId="c59771fbc718b250" providerId="LiveId" clId="{7EEC2E5C-E694-4FCF-812F-870F07DA828B}" dt="2025-04-02T12:03:17.188" v="0" actId="47"/>
        <pc:sldMkLst>
          <pc:docMk/>
          <pc:sldMk cId="3599988370" sldId="311"/>
        </pc:sldMkLst>
      </pc:sldChg>
      <pc:sldChg chg="del">
        <pc:chgData name="Mike Z" userId="c59771fbc718b250" providerId="LiveId" clId="{7EEC2E5C-E694-4FCF-812F-870F07DA828B}" dt="2025-04-02T12:03:17.188" v="0" actId="47"/>
        <pc:sldMkLst>
          <pc:docMk/>
          <pc:sldMk cId="2398773550" sldId="312"/>
        </pc:sldMkLst>
      </pc:sldChg>
      <pc:sldChg chg="del">
        <pc:chgData name="Mike Z" userId="c59771fbc718b250" providerId="LiveId" clId="{7EEC2E5C-E694-4FCF-812F-870F07DA828B}" dt="2025-04-02T12:03:17.188" v="0" actId="47"/>
        <pc:sldMkLst>
          <pc:docMk/>
          <pc:sldMk cId="3379376284" sldId="314"/>
        </pc:sldMkLst>
      </pc:sldChg>
      <pc:sldChg chg="del">
        <pc:chgData name="Mike Z" userId="c59771fbc718b250" providerId="LiveId" clId="{7EEC2E5C-E694-4FCF-812F-870F07DA828B}" dt="2025-04-02T12:03:17.188" v="0" actId="47"/>
        <pc:sldMkLst>
          <pc:docMk/>
          <pc:sldMk cId="3881132956" sldId="315"/>
        </pc:sldMkLst>
      </pc:sldChg>
      <pc:sldChg chg="del">
        <pc:chgData name="Mike Z" userId="c59771fbc718b250" providerId="LiveId" clId="{7EEC2E5C-E694-4FCF-812F-870F07DA828B}" dt="2025-04-02T12:03:17.188" v="0" actId="47"/>
        <pc:sldMkLst>
          <pc:docMk/>
          <pc:sldMk cId="3924319799" sldId="316"/>
        </pc:sldMkLst>
      </pc:sldChg>
      <pc:sldChg chg="del">
        <pc:chgData name="Mike Z" userId="c59771fbc718b250" providerId="LiveId" clId="{7EEC2E5C-E694-4FCF-812F-870F07DA828B}" dt="2025-04-02T12:03:17.188" v="0" actId="47"/>
        <pc:sldMkLst>
          <pc:docMk/>
          <pc:sldMk cId="3158691052" sldId="318"/>
        </pc:sldMkLst>
      </pc:sldChg>
      <pc:sldChg chg="del">
        <pc:chgData name="Mike Z" userId="c59771fbc718b250" providerId="LiveId" clId="{7EEC2E5C-E694-4FCF-812F-870F07DA828B}" dt="2025-04-02T12:03:17.188" v="0" actId="47"/>
        <pc:sldMkLst>
          <pc:docMk/>
          <pc:sldMk cId="1120326737" sldId="319"/>
        </pc:sldMkLst>
      </pc:sldChg>
      <pc:sldChg chg="del">
        <pc:chgData name="Mike Z" userId="c59771fbc718b250" providerId="LiveId" clId="{7EEC2E5C-E694-4FCF-812F-870F07DA828B}" dt="2025-04-02T12:03:17.188" v="0" actId="47"/>
        <pc:sldMkLst>
          <pc:docMk/>
          <pc:sldMk cId="4009652238" sldId="320"/>
        </pc:sldMkLst>
      </pc:sldChg>
      <pc:sldChg chg="del">
        <pc:chgData name="Mike Z" userId="c59771fbc718b250" providerId="LiveId" clId="{7EEC2E5C-E694-4FCF-812F-870F07DA828B}" dt="2025-04-02T12:03:17.188" v="0" actId="47"/>
        <pc:sldMkLst>
          <pc:docMk/>
          <pc:sldMk cId="1709057909" sldId="321"/>
        </pc:sldMkLst>
      </pc:sldChg>
      <pc:sldChg chg="del">
        <pc:chgData name="Mike Z" userId="c59771fbc718b250" providerId="LiveId" clId="{7EEC2E5C-E694-4FCF-812F-870F07DA828B}" dt="2025-04-02T12:03:17.188" v="0" actId="47"/>
        <pc:sldMkLst>
          <pc:docMk/>
          <pc:sldMk cId="2951286913" sldId="322"/>
        </pc:sldMkLst>
      </pc:sldChg>
      <pc:sldChg chg="del">
        <pc:chgData name="Mike Z" userId="c59771fbc718b250" providerId="LiveId" clId="{7EEC2E5C-E694-4FCF-812F-870F07DA828B}" dt="2025-04-02T12:03:17.188" v="0" actId="47"/>
        <pc:sldMkLst>
          <pc:docMk/>
          <pc:sldMk cId="2323588816" sldId="323"/>
        </pc:sldMkLst>
      </pc:sldChg>
      <pc:sldChg chg="del">
        <pc:chgData name="Mike Z" userId="c59771fbc718b250" providerId="LiveId" clId="{7EEC2E5C-E694-4FCF-812F-870F07DA828B}" dt="2025-04-02T12:03:17.188" v="0" actId="47"/>
        <pc:sldMkLst>
          <pc:docMk/>
          <pc:sldMk cId="1437862670" sldId="324"/>
        </pc:sldMkLst>
      </pc:sldChg>
      <pc:sldChg chg="del">
        <pc:chgData name="Mike Z" userId="c59771fbc718b250" providerId="LiveId" clId="{7EEC2E5C-E694-4FCF-812F-870F07DA828B}" dt="2025-04-02T12:03:17.188" v="0" actId="47"/>
        <pc:sldMkLst>
          <pc:docMk/>
          <pc:sldMk cId="2546918279" sldId="325"/>
        </pc:sldMkLst>
      </pc:sldChg>
      <pc:sldChg chg="del">
        <pc:chgData name="Mike Z" userId="c59771fbc718b250" providerId="LiveId" clId="{7EEC2E5C-E694-4FCF-812F-870F07DA828B}" dt="2025-04-02T12:03:17.188" v="0" actId="47"/>
        <pc:sldMkLst>
          <pc:docMk/>
          <pc:sldMk cId="1218729985" sldId="326"/>
        </pc:sldMkLst>
      </pc:sldChg>
      <pc:sldChg chg="del">
        <pc:chgData name="Mike Z" userId="c59771fbc718b250" providerId="LiveId" clId="{7EEC2E5C-E694-4FCF-812F-870F07DA828B}" dt="2025-04-02T12:03:17.188" v="0" actId="47"/>
        <pc:sldMkLst>
          <pc:docMk/>
          <pc:sldMk cId="881478133" sldId="327"/>
        </pc:sldMkLst>
      </pc:sldChg>
      <pc:sldChg chg="del">
        <pc:chgData name="Mike Z" userId="c59771fbc718b250" providerId="LiveId" clId="{7EEC2E5C-E694-4FCF-812F-870F07DA828B}" dt="2025-04-02T12:03:17.188" v="0" actId="47"/>
        <pc:sldMkLst>
          <pc:docMk/>
          <pc:sldMk cId="2716967539" sldId="328"/>
        </pc:sldMkLst>
      </pc:sldChg>
      <pc:sldChg chg="del">
        <pc:chgData name="Mike Z" userId="c59771fbc718b250" providerId="LiveId" clId="{7EEC2E5C-E694-4FCF-812F-870F07DA828B}" dt="2025-04-02T12:03:17.188" v="0" actId="47"/>
        <pc:sldMkLst>
          <pc:docMk/>
          <pc:sldMk cId="2342250372" sldId="329"/>
        </pc:sldMkLst>
      </pc:sldChg>
      <pc:sldChg chg="del">
        <pc:chgData name="Mike Z" userId="c59771fbc718b250" providerId="LiveId" clId="{7EEC2E5C-E694-4FCF-812F-870F07DA828B}" dt="2025-04-02T12:03:17.188" v="0" actId="47"/>
        <pc:sldMkLst>
          <pc:docMk/>
          <pc:sldMk cId="3599836578" sldId="330"/>
        </pc:sldMkLst>
      </pc:sldChg>
      <pc:sldChg chg="del">
        <pc:chgData name="Mike Z" userId="c59771fbc718b250" providerId="LiveId" clId="{7EEC2E5C-E694-4FCF-812F-870F07DA828B}" dt="2025-04-02T12:03:17.188" v="0" actId="47"/>
        <pc:sldMkLst>
          <pc:docMk/>
          <pc:sldMk cId="1091168181" sldId="331"/>
        </pc:sldMkLst>
      </pc:sldChg>
      <pc:sldChg chg="del">
        <pc:chgData name="Mike Z" userId="c59771fbc718b250" providerId="LiveId" clId="{7EEC2E5C-E694-4FCF-812F-870F07DA828B}" dt="2025-04-02T12:03:17.188" v="0" actId="47"/>
        <pc:sldMkLst>
          <pc:docMk/>
          <pc:sldMk cId="780882448" sldId="332"/>
        </pc:sldMkLst>
      </pc:sldChg>
      <pc:sldChg chg="del">
        <pc:chgData name="Mike Z" userId="c59771fbc718b250" providerId="LiveId" clId="{7EEC2E5C-E694-4FCF-812F-870F07DA828B}" dt="2025-04-02T12:03:17.188" v="0" actId="47"/>
        <pc:sldMkLst>
          <pc:docMk/>
          <pc:sldMk cId="2464749840" sldId="333"/>
        </pc:sldMkLst>
      </pc:sldChg>
      <pc:sldChg chg="del">
        <pc:chgData name="Mike Z" userId="c59771fbc718b250" providerId="LiveId" clId="{7EEC2E5C-E694-4FCF-812F-870F07DA828B}" dt="2025-04-02T12:03:17.188" v="0" actId="47"/>
        <pc:sldMkLst>
          <pc:docMk/>
          <pc:sldMk cId="1398287212" sldId="334"/>
        </pc:sldMkLst>
      </pc:sldChg>
      <pc:sldChg chg="del">
        <pc:chgData name="Mike Z" userId="c59771fbc718b250" providerId="LiveId" clId="{7EEC2E5C-E694-4FCF-812F-870F07DA828B}" dt="2025-04-02T12:03:17.188" v="0" actId="47"/>
        <pc:sldMkLst>
          <pc:docMk/>
          <pc:sldMk cId="185478333" sldId="335"/>
        </pc:sldMkLst>
      </pc:sldChg>
      <pc:sldChg chg="del">
        <pc:chgData name="Mike Z" userId="c59771fbc718b250" providerId="LiveId" clId="{7EEC2E5C-E694-4FCF-812F-870F07DA828B}" dt="2025-04-02T12:03:17.188" v="0" actId="47"/>
        <pc:sldMkLst>
          <pc:docMk/>
          <pc:sldMk cId="364227908" sldId="336"/>
        </pc:sldMkLst>
      </pc:sldChg>
      <pc:sldChg chg="del">
        <pc:chgData name="Mike Z" userId="c59771fbc718b250" providerId="LiveId" clId="{7EEC2E5C-E694-4FCF-812F-870F07DA828B}" dt="2025-04-02T12:03:17.188" v="0" actId="47"/>
        <pc:sldMkLst>
          <pc:docMk/>
          <pc:sldMk cId="3353230834" sldId="338"/>
        </pc:sldMkLst>
      </pc:sldChg>
      <pc:sldChg chg="del">
        <pc:chgData name="Mike Z" userId="c59771fbc718b250" providerId="LiveId" clId="{7EEC2E5C-E694-4FCF-812F-870F07DA828B}" dt="2025-04-02T12:03:17.188" v="0" actId="47"/>
        <pc:sldMkLst>
          <pc:docMk/>
          <pc:sldMk cId="1863654731" sldId="339"/>
        </pc:sldMkLst>
      </pc:sldChg>
      <pc:sldChg chg="modSp new mod">
        <pc:chgData name="Mike Z" userId="c59771fbc718b250" providerId="LiveId" clId="{7EEC2E5C-E694-4FCF-812F-870F07DA828B}" dt="2025-04-02T13:00:12.903" v="514" actId="255"/>
        <pc:sldMkLst>
          <pc:docMk/>
          <pc:sldMk cId="175495831" sldId="343"/>
        </pc:sldMkLst>
        <pc:spChg chg="mod">
          <ac:chgData name="Mike Z" userId="c59771fbc718b250" providerId="LiveId" clId="{7EEC2E5C-E694-4FCF-812F-870F07DA828B}" dt="2025-04-02T13:00:12.903" v="514" actId="255"/>
          <ac:spMkLst>
            <pc:docMk/>
            <pc:sldMk cId="175495831" sldId="343"/>
            <ac:spMk id="2" creationId="{91411D8F-AE9B-69DE-21FE-48F3BBE82B04}"/>
          </ac:spMkLst>
        </pc:spChg>
        <pc:spChg chg="mod">
          <ac:chgData name="Mike Z" userId="c59771fbc718b250" providerId="LiveId" clId="{7EEC2E5C-E694-4FCF-812F-870F07DA828B}" dt="2025-04-02T12:16:41.035" v="63" actId="20577"/>
          <ac:spMkLst>
            <pc:docMk/>
            <pc:sldMk cId="175495831" sldId="343"/>
            <ac:spMk id="3" creationId="{74D3A9C0-DB3E-10C3-14AB-AD5235BDE87A}"/>
          </ac:spMkLst>
        </pc:spChg>
      </pc:sldChg>
      <pc:sldChg chg="modSp new mod">
        <pc:chgData name="Mike Z" userId="c59771fbc718b250" providerId="LiveId" clId="{7EEC2E5C-E694-4FCF-812F-870F07DA828B}" dt="2025-04-02T15:05:02.994" v="678" actId="20577"/>
        <pc:sldMkLst>
          <pc:docMk/>
          <pc:sldMk cId="2557259961" sldId="344"/>
        </pc:sldMkLst>
        <pc:spChg chg="mod">
          <ac:chgData name="Mike Z" userId="c59771fbc718b250" providerId="LiveId" clId="{7EEC2E5C-E694-4FCF-812F-870F07DA828B}" dt="2025-04-02T15:05:02.994" v="678" actId="20577"/>
          <ac:spMkLst>
            <pc:docMk/>
            <pc:sldMk cId="2557259961" sldId="344"/>
            <ac:spMk id="2" creationId="{B01B1D50-6DC9-DA0D-82BA-97C39BD5268E}"/>
          </ac:spMkLst>
        </pc:spChg>
        <pc:spChg chg="mod">
          <ac:chgData name="Mike Z" userId="c59771fbc718b250" providerId="LiveId" clId="{7EEC2E5C-E694-4FCF-812F-870F07DA828B}" dt="2025-04-02T13:00:49.689" v="540" actId="20577"/>
          <ac:spMkLst>
            <pc:docMk/>
            <pc:sldMk cId="2557259961" sldId="344"/>
            <ac:spMk id="3" creationId="{F5708A43-2C61-071E-33B3-0BEC577CFC05}"/>
          </ac:spMkLst>
        </pc:spChg>
      </pc:sldChg>
      <pc:sldChg chg="modSp new del mod ord">
        <pc:chgData name="Mike Z" userId="c59771fbc718b250" providerId="LiveId" clId="{7EEC2E5C-E694-4FCF-812F-870F07DA828B}" dt="2025-04-02T13:00:58.982" v="541" actId="47"/>
        <pc:sldMkLst>
          <pc:docMk/>
          <pc:sldMk cId="1905101913" sldId="345"/>
        </pc:sldMkLst>
        <pc:spChg chg="mod">
          <ac:chgData name="Mike Z" userId="c59771fbc718b250" providerId="LiveId" clId="{7EEC2E5C-E694-4FCF-812F-870F07DA828B}" dt="2025-04-02T12:46:27.218" v="434" actId="2711"/>
          <ac:spMkLst>
            <pc:docMk/>
            <pc:sldMk cId="1905101913" sldId="345"/>
            <ac:spMk id="2" creationId="{09D58AA7-FF11-7ED9-CF30-7E70ED9F19FB}"/>
          </ac:spMkLst>
        </pc:spChg>
        <pc:spChg chg="mod">
          <ac:chgData name="Mike Z" userId="c59771fbc718b250" providerId="LiveId" clId="{7EEC2E5C-E694-4FCF-812F-870F07DA828B}" dt="2025-04-02T12:43:04.022" v="312" actId="20577"/>
          <ac:spMkLst>
            <pc:docMk/>
            <pc:sldMk cId="1905101913" sldId="345"/>
            <ac:spMk id="3" creationId="{4147C8B2-5A4C-AF90-7D35-C2A33D0FE8D0}"/>
          </ac:spMkLst>
        </pc:spChg>
      </pc:sldChg>
      <pc:sldChg chg="addSp delSp modSp new mod">
        <pc:chgData name="Mike Z" userId="c59771fbc718b250" providerId="LiveId" clId="{7EEC2E5C-E694-4FCF-812F-870F07DA828B}" dt="2025-04-02T15:37:26.550" v="978"/>
        <pc:sldMkLst>
          <pc:docMk/>
          <pc:sldMk cId="2907559958" sldId="345"/>
        </pc:sldMkLst>
        <pc:spChg chg="mod">
          <ac:chgData name="Mike Z" userId="c59771fbc718b250" providerId="LiveId" clId="{7EEC2E5C-E694-4FCF-812F-870F07DA828B}" dt="2025-04-02T15:37:26.550" v="978"/>
          <ac:spMkLst>
            <pc:docMk/>
            <pc:sldMk cId="2907559958" sldId="345"/>
            <ac:spMk id="2" creationId="{B566F80B-7090-3C47-211C-604283C11F71}"/>
          </ac:spMkLst>
        </pc:spChg>
        <pc:spChg chg="mod">
          <ac:chgData name="Mike Z" userId="c59771fbc718b250" providerId="LiveId" clId="{7EEC2E5C-E694-4FCF-812F-870F07DA828B}" dt="2025-04-02T15:34:40.947" v="888" actId="20577"/>
          <ac:spMkLst>
            <pc:docMk/>
            <pc:sldMk cId="2907559958" sldId="345"/>
            <ac:spMk id="3" creationId="{E551F139-242D-50C7-4BC4-1AEE16629F83}"/>
          </ac:spMkLst>
        </pc:spChg>
        <pc:picChg chg="add del mod">
          <ac:chgData name="Mike Z" userId="c59771fbc718b250" providerId="LiveId" clId="{7EEC2E5C-E694-4FCF-812F-870F07DA828B}" dt="2025-04-02T15:35:09.781" v="892" actId="478"/>
          <ac:picMkLst>
            <pc:docMk/>
            <pc:sldMk cId="2907559958" sldId="345"/>
            <ac:picMk id="5" creationId="{1B5D437D-8167-5A33-8DC5-F53AE3B2475C}"/>
          </ac:picMkLst>
        </pc:picChg>
      </pc:sldChg>
      <pc:sldChg chg="modSp new mod">
        <pc:chgData name="Mike Z" userId="c59771fbc718b250" providerId="LiveId" clId="{7EEC2E5C-E694-4FCF-812F-870F07DA828B}" dt="2025-04-02T18:07:19.969" v="1944" actId="20577"/>
        <pc:sldMkLst>
          <pc:docMk/>
          <pc:sldMk cId="1066746002" sldId="346"/>
        </pc:sldMkLst>
        <pc:spChg chg="mod">
          <ac:chgData name="Mike Z" userId="c59771fbc718b250" providerId="LiveId" clId="{7EEC2E5C-E694-4FCF-812F-870F07DA828B}" dt="2025-04-02T18:07:19.969" v="1944" actId="20577"/>
          <ac:spMkLst>
            <pc:docMk/>
            <pc:sldMk cId="1066746002" sldId="346"/>
            <ac:spMk id="2" creationId="{657444DB-1403-8613-FDA8-B7902EC30581}"/>
          </ac:spMkLst>
        </pc:spChg>
        <pc:spChg chg="mod">
          <ac:chgData name="Mike Z" userId="c59771fbc718b250" providerId="LiveId" clId="{7EEC2E5C-E694-4FCF-812F-870F07DA828B}" dt="2025-04-02T15:41:17.139" v="983" actId="20577"/>
          <ac:spMkLst>
            <pc:docMk/>
            <pc:sldMk cId="1066746002" sldId="346"/>
            <ac:spMk id="3" creationId="{B1DA4AB6-F401-AE7C-2139-41809F896163}"/>
          </ac:spMkLst>
        </pc:spChg>
      </pc:sldChg>
      <pc:sldChg chg="addSp modSp new mod">
        <pc:chgData name="Mike Z" userId="c59771fbc718b250" providerId="LiveId" clId="{7EEC2E5C-E694-4FCF-812F-870F07DA828B}" dt="2025-04-02T18:04:39.636" v="1919" actId="1035"/>
        <pc:sldMkLst>
          <pc:docMk/>
          <pc:sldMk cId="3806800936" sldId="347"/>
        </pc:sldMkLst>
        <pc:spChg chg="mod">
          <ac:chgData name="Mike Z" userId="c59771fbc718b250" providerId="LiveId" clId="{7EEC2E5C-E694-4FCF-812F-870F07DA828B}" dt="2025-04-02T18:00:34.776" v="1776" actId="20577"/>
          <ac:spMkLst>
            <pc:docMk/>
            <pc:sldMk cId="3806800936" sldId="347"/>
            <ac:spMk id="2" creationId="{0D054612-8DF9-5B1A-CF20-C05E00382A72}"/>
          </ac:spMkLst>
        </pc:spChg>
        <pc:spChg chg="mod">
          <ac:chgData name="Mike Z" userId="c59771fbc718b250" providerId="LiveId" clId="{7EEC2E5C-E694-4FCF-812F-870F07DA828B}" dt="2025-04-02T18:02:22.407" v="1816" actId="20577"/>
          <ac:spMkLst>
            <pc:docMk/>
            <pc:sldMk cId="3806800936" sldId="347"/>
            <ac:spMk id="3" creationId="{BE551B59-169F-81FC-5664-16734F280DE9}"/>
          </ac:spMkLst>
        </pc:spChg>
        <pc:spChg chg="add mod">
          <ac:chgData name="Mike Z" userId="c59771fbc718b250" providerId="LiveId" clId="{7EEC2E5C-E694-4FCF-812F-870F07DA828B}" dt="2025-04-02T18:04:39.636" v="1919" actId="1035"/>
          <ac:spMkLst>
            <pc:docMk/>
            <pc:sldMk cId="3806800936" sldId="347"/>
            <ac:spMk id="4" creationId="{74970639-2283-2809-AF70-DD8165A447B1}"/>
          </ac:spMkLst>
        </pc:spChg>
      </pc:sldChg>
      <pc:sldChg chg="modSp new mod">
        <pc:chgData name="Mike Z" userId="c59771fbc718b250" providerId="LiveId" clId="{7EEC2E5C-E694-4FCF-812F-870F07DA828B}" dt="2025-04-02T18:16:34.278" v="2494" actId="20577"/>
        <pc:sldMkLst>
          <pc:docMk/>
          <pc:sldMk cId="706923883" sldId="348"/>
        </pc:sldMkLst>
        <pc:spChg chg="mod">
          <ac:chgData name="Mike Z" userId="c59771fbc718b250" providerId="LiveId" clId="{7EEC2E5C-E694-4FCF-812F-870F07DA828B}" dt="2025-04-02T18:16:34.278" v="2494" actId="20577"/>
          <ac:spMkLst>
            <pc:docMk/>
            <pc:sldMk cId="706923883" sldId="348"/>
            <ac:spMk id="2" creationId="{D620AA60-8D4A-D9DA-DF5A-FB830A37AF10}"/>
          </ac:spMkLst>
        </pc:spChg>
        <pc:spChg chg="mod">
          <ac:chgData name="Mike Z" userId="c59771fbc718b250" providerId="LiveId" clId="{7EEC2E5C-E694-4FCF-812F-870F07DA828B}" dt="2025-04-02T18:08:38.864" v="1975" actId="20577"/>
          <ac:spMkLst>
            <pc:docMk/>
            <pc:sldMk cId="706923883" sldId="348"/>
            <ac:spMk id="3" creationId="{BC4EE477-F0EA-CEC5-CAF8-4F9DADCEF1D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5" name="TextBox 4">
            <a:extLst>
              <a:ext uri="{FF2B5EF4-FFF2-40B4-BE49-F238E27FC236}">
                <a16:creationId xmlns:a16="http://schemas.microsoft.com/office/drawing/2014/main" id="{2588460D-8405-4803-98B1-D4FD11F816C4}"/>
              </a:ext>
            </a:extLst>
          </p:cNvPr>
          <p:cNvSpPr txBox="1"/>
          <p:nvPr userDrawn="1"/>
        </p:nvSpPr>
        <p:spPr>
          <a:xfrm>
            <a:off x="11176000" y="6397824"/>
            <a:ext cx="812800" cy="307777"/>
          </a:xfrm>
          <a:prstGeom prst="rect">
            <a:avLst/>
          </a:prstGeom>
          <a:noFill/>
        </p:spPr>
        <p:txBody>
          <a:bodyPr wrap="square" rtlCol="0">
            <a:spAutoFit/>
          </a:bodyPr>
          <a:lstStyle/>
          <a:p>
            <a:fld id="{BC92AC6C-B2E5-4976-BE84-D303B127276F}" type="slidenum">
              <a:rPr lang="en-US" sz="1400" smtClean="0"/>
              <a:t>‹#›</a:t>
            </a:fld>
            <a:endParaRPr lang="en-US" sz="1400" dirty="0"/>
          </a:p>
        </p:txBody>
      </p:sp>
    </p:spTree>
    <p:extLst>
      <p:ext uri="{BB962C8B-B14F-4D97-AF65-F5344CB8AC3E}">
        <p14:creationId xmlns:p14="http://schemas.microsoft.com/office/powerpoint/2010/main" val="219677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08000" y="990600"/>
            <a:ext cx="11277600" cy="5257800"/>
          </a:xfrm>
        </p:spPr>
        <p:txBody>
          <a:bodyPr/>
          <a:lstStyle>
            <a:lvl1pPr marL="342900" indent="-342900">
              <a:buFont typeface="Wingdings" panose="05000000000000000000" pitchFamily="2" charset="2"/>
              <a:buChar char="§"/>
              <a:defRPr sz="2800"/>
            </a:lvl1pPr>
            <a:lvl2pPr>
              <a:defRPr sz="2400"/>
            </a:lvl2pPr>
            <a:lvl3pPr>
              <a:defRPr sz="2000"/>
            </a:lvl3pPr>
            <a:lvl4pPr marL="1600200" indent="-228600">
              <a:buFont typeface="Courier New" panose="02070309020205020404" pitchFamily="49" charset="0"/>
              <a:buChar char="o"/>
              <a:defRPr sz="1800"/>
            </a:lvl4pPr>
            <a:lvl5pPr marL="2057400" indent="-228600">
              <a:buFont typeface="Wingdings" panose="05000000000000000000" pitchFamily="2" charset="2"/>
              <a:buChar char="Ø"/>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a:extLst>
              <a:ext uri="{FF2B5EF4-FFF2-40B4-BE49-F238E27FC236}">
                <a16:creationId xmlns:a16="http://schemas.microsoft.com/office/drawing/2014/main" id="{EDCA38EA-71EF-420E-851F-E79AC6DC0603}"/>
              </a:ext>
            </a:extLst>
          </p:cNvPr>
          <p:cNvSpPr>
            <a:spLocks noGrp="1"/>
          </p:cNvSpPr>
          <p:nvPr>
            <p:ph type="title" idx="10"/>
          </p:nvPr>
        </p:nvSpPr>
        <p:spPr>
          <a:xfrm>
            <a:off x="0" y="0"/>
            <a:ext cx="12192000" cy="838200"/>
          </a:xfrm>
        </p:spPr>
        <p:txBody>
          <a:bodyPr anchor="ctr"/>
          <a:lstStyle>
            <a:lvl1pPr>
              <a:defRPr sz="3600" b="1">
                <a:solidFill>
                  <a:schemeClr val="accent2">
                    <a:lumMod val="50000"/>
                  </a:schemeClr>
                </a:solidFill>
              </a:defRPr>
            </a:lvl1pPr>
          </a:lstStyle>
          <a:p>
            <a:r>
              <a:rPr lang="en-US" dirty="0"/>
              <a:t>Click to edit Master title style</a:t>
            </a:r>
          </a:p>
        </p:txBody>
      </p:sp>
      <p:sp>
        <p:nvSpPr>
          <p:cNvPr id="5" name="TextBox 4">
            <a:extLst>
              <a:ext uri="{FF2B5EF4-FFF2-40B4-BE49-F238E27FC236}">
                <a16:creationId xmlns:a16="http://schemas.microsoft.com/office/drawing/2014/main" id="{01FDF5F4-EC37-4433-BF23-EB685E62D08D}"/>
              </a:ext>
            </a:extLst>
          </p:cNvPr>
          <p:cNvSpPr txBox="1"/>
          <p:nvPr userDrawn="1"/>
        </p:nvSpPr>
        <p:spPr>
          <a:xfrm>
            <a:off x="11176000" y="6397824"/>
            <a:ext cx="812800" cy="307777"/>
          </a:xfrm>
          <a:prstGeom prst="rect">
            <a:avLst/>
          </a:prstGeom>
          <a:noFill/>
        </p:spPr>
        <p:txBody>
          <a:bodyPr wrap="square" rtlCol="0">
            <a:spAutoFit/>
          </a:bodyPr>
          <a:lstStyle/>
          <a:p>
            <a:fld id="{BC92AC6C-B2E5-4976-BE84-D303B127276F}" type="slidenum">
              <a:rPr lang="en-US" sz="1400" smtClean="0"/>
              <a:t>‹#›</a:t>
            </a:fld>
            <a:endParaRPr lang="en-US" sz="1400" dirty="0"/>
          </a:p>
        </p:txBody>
      </p:sp>
    </p:spTree>
    <p:extLst>
      <p:ext uri="{BB962C8B-B14F-4D97-AF65-F5344CB8AC3E}">
        <p14:creationId xmlns:p14="http://schemas.microsoft.com/office/powerpoint/2010/main" val="3580713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TextBox 4">
            <a:extLst>
              <a:ext uri="{FF2B5EF4-FFF2-40B4-BE49-F238E27FC236}">
                <a16:creationId xmlns:a16="http://schemas.microsoft.com/office/drawing/2014/main" id="{7012A1C1-4314-4C57-83D1-5CEEF269D13F}"/>
              </a:ext>
            </a:extLst>
          </p:cNvPr>
          <p:cNvSpPr txBox="1"/>
          <p:nvPr userDrawn="1"/>
        </p:nvSpPr>
        <p:spPr>
          <a:xfrm>
            <a:off x="11176000" y="6397824"/>
            <a:ext cx="812800" cy="307777"/>
          </a:xfrm>
          <a:prstGeom prst="rect">
            <a:avLst/>
          </a:prstGeom>
          <a:noFill/>
        </p:spPr>
        <p:txBody>
          <a:bodyPr wrap="square" rtlCol="0">
            <a:spAutoFit/>
          </a:bodyPr>
          <a:lstStyle/>
          <a:p>
            <a:fld id="{BC92AC6C-B2E5-4976-BE84-D303B127276F}" type="slidenum">
              <a:rPr lang="en-US" sz="1400" smtClean="0"/>
              <a:t>‹#›</a:t>
            </a:fld>
            <a:endParaRPr lang="en-US" sz="1400" dirty="0"/>
          </a:p>
        </p:txBody>
      </p:sp>
    </p:spTree>
    <p:extLst>
      <p:ext uri="{BB962C8B-B14F-4D97-AF65-F5344CB8AC3E}">
        <p14:creationId xmlns:p14="http://schemas.microsoft.com/office/powerpoint/2010/main" val="104787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300F0377-CC3E-4172-BBA5-DA9FF8C157D0}"/>
              </a:ext>
            </a:extLst>
          </p:cNvPr>
          <p:cNvSpPr>
            <a:spLocks noGrp="1"/>
          </p:cNvSpPr>
          <p:nvPr>
            <p:ph type="title"/>
          </p:nvPr>
        </p:nvSpPr>
        <p:spPr>
          <a:xfrm>
            <a:off x="0" y="0"/>
            <a:ext cx="12192000" cy="838200"/>
          </a:xfrm>
        </p:spPr>
        <p:txBody>
          <a:bodyPr anchor="ctr"/>
          <a:lstStyle>
            <a:lvl1pPr>
              <a:defRPr sz="3600" b="1">
                <a:solidFill>
                  <a:schemeClr val="accent2">
                    <a:lumMod val="50000"/>
                  </a:schemeClr>
                </a:solidFill>
              </a:defRPr>
            </a:lvl1pPr>
          </a:lstStyle>
          <a:p>
            <a:r>
              <a:rPr lang="en-US" dirty="0"/>
              <a:t>Click to edit Master title style</a:t>
            </a:r>
          </a:p>
        </p:txBody>
      </p:sp>
      <p:sp>
        <p:nvSpPr>
          <p:cNvPr id="9" name="TextBox 8">
            <a:extLst>
              <a:ext uri="{FF2B5EF4-FFF2-40B4-BE49-F238E27FC236}">
                <a16:creationId xmlns:a16="http://schemas.microsoft.com/office/drawing/2014/main" id="{5CF33C44-E045-42EC-B743-289478E11201}"/>
              </a:ext>
            </a:extLst>
          </p:cNvPr>
          <p:cNvSpPr txBox="1"/>
          <p:nvPr userDrawn="1"/>
        </p:nvSpPr>
        <p:spPr>
          <a:xfrm>
            <a:off x="11176000" y="6397824"/>
            <a:ext cx="812800" cy="307777"/>
          </a:xfrm>
          <a:prstGeom prst="rect">
            <a:avLst/>
          </a:prstGeom>
          <a:noFill/>
        </p:spPr>
        <p:txBody>
          <a:bodyPr wrap="square" rtlCol="0">
            <a:spAutoFit/>
          </a:bodyPr>
          <a:lstStyle/>
          <a:p>
            <a:fld id="{BC92AC6C-B2E5-4976-BE84-D303B127276F}" type="slidenum">
              <a:rPr lang="en-US" sz="1400" smtClean="0"/>
              <a:t>‹#›</a:t>
            </a:fld>
            <a:endParaRPr lang="en-US" sz="1400" dirty="0"/>
          </a:p>
        </p:txBody>
      </p:sp>
    </p:spTree>
    <p:extLst>
      <p:ext uri="{BB962C8B-B14F-4D97-AF65-F5344CB8AC3E}">
        <p14:creationId xmlns:p14="http://schemas.microsoft.com/office/powerpoint/2010/main" val="78406330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9" name="Rectangle 4"/>
          <p:cNvSpPr>
            <a:spLocks noChangeArrowheads="1"/>
          </p:cNvSpPr>
          <p:nvPr userDrawn="1"/>
        </p:nvSpPr>
        <p:spPr bwMode="auto">
          <a:xfrm>
            <a:off x="0" y="1"/>
            <a:ext cx="12192000" cy="862013"/>
          </a:xfrm>
          <a:prstGeom prst="rect">
            <a:avLst/>
          </a:prstGeom>
          <a:solidFill>
            <a:schemeClr val="accent2"/>
          </a:solidFill>
          <a:ln w="9525">
            <a:noFill/>
            <a:miter lim="800000"/>
            <a:headEnd/>
            <a:tailEnd/>
          </a:ln>
        </p:spPr>
        <p:txBody>
          <a:bodyPr anchor="ctr"/>
          <a:lstStyle/>
          <a:p>
            <a:pPr algn="ctr">
              <a:defRPr/>
            </a:pPr>
            <a:endParaRPr lang="en-US" sz="4400">
              <a:solidFill>
                <a:schemeClr val="tx2"/>
              </a:solidFill>
              <a:latin typeface="Arial" pitchFamily="-111" charset="0"/>
              <a:ea typeface="+mn-ea"/>
            </a:endParaRPr>
          </a:p>
        </p:txBody>
      </p:sp>
      <p:pic>
        <p:nvPicPr>
          <p:cNvPr id="1027" name="Picture 6" descr="approved_bluegrey.png"/>
          <p:cNvPicPr>
            <a:picLocks noChangeAspect="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510117" y="6378576"/>
            <a:ext cx="2944283"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11921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ctr" rtl="0" eaLnBrk="0" fontAlgn="base" hangingPunct="0">
        <a:spcBef>
          <a:spcPct val="0"/>
        </a:spcBef>
        <a:spcAft>
          <a:spcPct val="0"/>
        </a:spcAft>
        <a:defRPr sz="4400">
          <a:solidFill>
            <a:schemeClr val="tx2"/>
          </a:solidFill>
          <a:latin typeface="+mj-lt"/>
          <a:ea typeface="ＭＳ Ｐゴシック" pitchFamily="-111" charset="-128"/>
          <a:cs typeface="ＭＳ Ｐゴシック" pitchFamily="-111" charset="-128"/>
        </a:defRPr>
      </a:lvl1pPr>
      <a:lvl2pPr algn="ctr" rtl="0" eaLnBrk="0" fontAlgn="base" hangingPunct="0">
        <a:spcBef>
          <a:spcPct val="0"/>
        </a:spcBef>
        <a:spcAft>
          <a:spcPct val="0"/>
        </a:spcAft>
        <a:defRPr sz="4400">
          <a:solidFill>
            <a:schemeClr val="tx2"/>
          </a:solidFill>
          <a:latin typeface="Arial" charset="0"/>
          <a:ea typeface="ＭＳ Ｐゴシック" pitchFamily="-111" charset="-128"/>
          <a:cs typeface="ＭＳ Ｐゴシック" pitchFamily="-111" charset="-128"/>
        </a:defRPr>
      </a:lvl2pPr>
      <a:lvl3pPr algn="ctr" rtl="0" eaLnBrk="0" fontAlgn="base" hangingPunct="0">
        <a:spcBef>
          <a:spcPct val="0"/>
        </a:spcBef>
        <a:spcAft>
          <a:spcPct val="0"/>
        </a:spcAft>
        <a:defRPr sz="4400">
          <a:solidFill>
            <a:schemeClr val="tx2"/>
          </a:solidFill>
          <a:latin typeface="Arial" charset="0"/>
          <a:ea typeface="ＭＳ Ｐゴシック" pitchFamily="-111" charset="-128"/>
          <a:cs typeface="ＭＳ Ｐゴシック" pitchFamily="-111" charset="-128"/>
        </a:defRPr>
      </a:lvl3pPr>
      <a:lvl4pPr algn="ctr" rtl="0" eaLnBrk="0" fontAlgn="base" hangingPunct="0">
        <a:spcBef>
          <a:spcPct val="0"/>
        </a:spcBef>
        <a:spcAft>
          <a:spcPct val="0"/>
        </a:spcAft>
        <a:defRPr sz="4400">
          <a:solidFill>
            <a:schemeClr val="tx2"/>
          </a:solidFill>
          <a:latin typeface="Arial" charset="0"/>
          <a:ea typeface="ＭＳ Ｐゴシック" pitchFamily="-111" charset="-128"/>
          <a:cs typeface="ＭＳ Ｐゴシック" pitchFamily="-111" charset="-128"/>
        </a:defRPr>
      </a:lvl4pPr>
      <a:lvl5pPr algn="ctr" rtl="0" eaLnBrk="0" fontAlgn="base" hangingPunct="0">
        <a:spcBef>
          <a:spcPct val="0"/>
        </a:spcBef>
        <a:spcAft>
          <a:spcPct val="0"/>
        </a:spcAft>
        <a:defRPr sz="4400">
          <a:solidFill>
            <a:schemeClr val="tx2"/>
          </a:solidFill>
          <a:latin typeface="Arial" charset="0"/>
          <a:ea typeface="ＭＳ Ｐゴシック" pitchFamily="-111" charset="-128"/>
          <a:cs typeface="ＭＳ Ｐゴシック" pitchFamily="-111" charset="-128"/>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pitchFamily="-111" charset="-128"/>
          <a:cs typeface="ＭＳ Ｐゴシック" pitchFamily="-111"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pitchFamily="-111"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pitchFamily="-111"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pitchFamily="-111"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pitchFamily="-111"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Hilbert_spac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sz="4000" b="1" dirty="0">
                <a:ea typeface="ＭＳ Ｐゴシック" panose="020B0600070205080204" pitchFamily="34" charset="-128"/>
              </a:rPr>
              <a:t>Mean Variance Math and Some Offshoots</a:t>
            </a:r>
          </a:p>
        </p:txBody>
      </p:sp>
      <p:sp>
        <p:nvSpPr>
          <p:cNvPr id="4099" name="Subtitle 2"/>
          <p:cNvSpPr>
            <a:spLocks noGrp="1"/>
          </p:cNvSpPr>
          <p:nvPr>
            <p:ph type="subTitle" idx="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en-US" b="1" dirty="0">
                <a:ea typeface="ＭＳ Ｐゴシック" panose="020B0600070205080204" pitchFamily="34" charset="-128"/>
              </a:rPr>
              <a:t>Mike Zwecher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D620AA60-8D4A-D9DA-DF5A-FB830A37AF10}"/>
                  </a:ext>
                </a:extLst>
              </p:cNvPr>
              <p:cNvSpPr>
                <a:spLocks noGrp="1"/>
              </p:cNvSpPr>
              <p:nvPr>
                <p:ph/>
              </p:nvPr>
            </p:nvSpPr>
            <p:spPr/>
            <p:txBody>
              <a:bodyPr/>
              <a:lstStyle/>
              <a:p>
                <a:r>
                  <a:rPr lang="en-US" dirty="0"/>
                  <a:t>APT Factor Decomposition of </a:t>
                </a:r>
                <a14:m>
                  <m:oMath xmlns:m="http://schemas.openxmlformats.org/officeDocument/2006/math">
                    <m:r>
                      <m:rPr>
                        <m:sty m:val="p"/>
                      </m:rPr>
                      <a:rPr lang="el-GR" b="0" i="0" dirty="0" smtClean="0">
                        <a:latin typeface="Cambria Math" panose="02040503050406030204" pitchFamily="18" charset="0"/>
                        <a:ea typeface="Cambria Math" panose="02040503050406030204" pitchFamily="18" charset="0"/>
                      </a:rPr>
                      <m:t>Σ</m:t>
                    </m:r>
                  </m:oMath>
                </a14:m>
                <a:r>
                  <a:rPr lang="en-US" dirty="0"/>
                  <a:t>.</a:t>
                </a:r>
              </a:p>
              <a:p>
                <a:pPr lvl="1"/>
                <a:r>
                  <a:rPr lang="en-US" dirty="0"/>
                  <a:t>If APT holds then the number of eigenvalues of </a:t>
                </a:r>
                <a14:m>
                  <m:oMath xmlns:m="http://schemas.openxmlformats.org/officeDocument/2006/math">
                    <m:r>
                      <m:rPr>
                        <m:sty m:val="p"/>
                      </m:rPr>
                      <a:rPr lang="el-GR" b="0" i="0" dirty="0" smtClean="0">
                        <a:latin typeface="Cambria Math" panose="02040503050406030204" pitchFamily="18" charset="0"/>
                        <a:ea typeface="Cambria Math" panose="02040503050406030204" pitchFamily="18" charset="0"/>
                      </a:rPr>
                      <m:t>Σ</m:t>
                    </m:r>
                  </m:oMath>
                </a14:m>
                <a:r>
                  <a:rPr lang="en-US" dirty="0"/>
                  <a:t> should be small</a:t>
                </a:r>
              </a:p>
              <a:p>
                <a:r>
                  <a:rPr lang="en-US" dirty="0" err="1"/>
                  <a:t>Multibeta</a:t>
                </a:r>
                <a:r>
                  <a:rPr lang="en-US" dirty="0"/>
                  <a:t> approaches (Fama / French)</a:t>
                </a:r>
              </a:p>
              <a:p>
                <a:pPr lvl="1"/>
                <a:r>
                  <a:rPr lang="en-US" dirty="0"/>
                  <a:t>An inefficient benchmark admits the possibility of other explanatory variables that can help explain return</a:t>
                </a:r>
              </a:p>
              <a:p>
                <a:r>
                  <a:rPr lang="en-US" dirty="0"/>
                  <a:t>Black / </a:t>
                </a:r>
                <a:r>
                  <a:rPr lang="en-US" dirty="0" err="1"/>
                  <a:t>Litterman</a:t>
                </a:r>
                <a:endParaRPr lang="en-US" dirty="0"/>
              </a:p>
              <a:p>
                <a:pPr lvl="1"/>
                <a:r>
                  <a:rPr lang="en-US" dirty="0"/>
                  <a:t>Instability of the inverse of </a:t>
                </a:r>
                <a14:m>
                  <m:oMath xmlns:m="http://schemas.openxmlformats.org/officeDocument/2006/math">
                    <m:r>
                      <m:rPr>
                        <m:sty m:val="p"/>
                      </m:rPr>
                      <a:rPr lang="el-GR" b="0" i="0" dirty="0" smtClean="0">
                        <a:latin typeface="Cambria Math" panose="02040503050406030204" pitchFamily="18" charset="0"/>
                        <a:ea typeface="Cambria Math" panose="02040503050406030204" pitchFamily="18" charset="0"/>
                      </a:rPr>
                      <m:t>Σ</m:t>
                    </m:r>
                  </m:oMath>
                </a14:m>
                <a:r>
                  <a:rPr lang="en-US" dirty="0"/>
                  <a:t> makes weights wiggy. Imparting ‘views’ onto r and </a:t>
                </a:r>
                <a14:m>
                  <m:oMath xmlns:m="http://schemas.openxmlformats.org/officeDocument/2006/math">
                    <m:r>
                      <m:rPr>
                        <m:sty m:val="p"/>
                      </m:rPr>
                      <a:rPr lang="el-GR" dirty="0">
                        <a:latin typeface="Cambria Math" panose="02040503050406030204" pitchFamily="18" charset="0"/>
                        <a:ea typeface="Cambria Math" panose="02040503050406030204" pitchFamily="18" charset="0"/>
                      </a:rPr>
                      <m:t>Σ</m:t>
                    </m:r>
                  </m:oMath>
                </a14:m>
                <a:r>
                  <a:rPr lang="en-US" dirty="0"/>
                  <a:t> can be help convey information not in </a:t>
                </a:r>
                <a:r>
                  <a:rPr lang="en-US"/>
                  <a:t>the data</a:t>
                </a:r>
                <a:r>
                  <a:rPr lang="en-US" dirty="0"/>
                  <a:t>, stabilize weights, and can be done in a Bayesian framework</a:t>
                </a:r>
              </a:p>
            </p:txBody>
          </p:sp>
        </mc:Choice>
        <mc:Fallback>
          <p:sp>
            <p:nvSpPr>
              <p:cNvPr id="2" name="Content Placeholder 1">
                <a:extLst>
                  <a:ext uri="{FF2B5EF4-FFF2-40B4-BE49-F238E27FC236}">
                    <a16:creationId xmlns:a16="http://schemas.microsoft.com/office/drawing/2014/main" id="{D620AA60-8D4A-D9DA-DF5A-FB830A37AF10}"/>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C4EE477-F0EA-CEC5-CAF8-4F9DADCEF1D2}"/>
              </a:ext>
            </a:extLst>
          </p:cNvPr>
          <p:cNvSpPr>
            <a:spLocks noGrp="1"/>
          </p:cNvSpPr>
          <p:nvPr>
            <p:ph type="title" idx="10"/>
          </p:nvPr>
        </p:nvSpPr>
        <p:spPr/>
        <p:txBody>
          <a:bodyPr/>
          <a:lstStyle/>
          <a:p>
            <a:r>
              <a:rPr lang="en-US" dirty="0"/>
              <a:t>Alternatives to Strict CAPM</a:t>
            </a:r>
          </a:p>
        </p:txBody>
      </p:sp>
    </p:spTree>
    <p:extLst>
      <p:ext uri="{BB962C8B-B14F-4D97-AF65-F5344CB8AC3E}">
        <p14:creationId xmlns:p14="http://schemas.microsoft.com/office/powerpoint/2010/main" val="70692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860E32D6-DC19-895D-DEAD-B990690B4620}"/>
                  </a:ext>
                </a:extLst>
              </p:cNvPr>
              <p:cNvSpPr>
                <a:spLocks noGrp="1"/>
              </p:cNvSpPr>
              <p:nvPr>
                <p:ph/>
              </p:nvPr>
            </p:nvSpPr>
            <p:spPr/>
            <p:txBody>
              <a:bodyPr/>
              <a:lstStyle/>
              <a:p>
                <a:pPr marL="0" indent="0">
                  <a:buNone/>
                </a:pPr>
                <a:r>
                  <a:rPr lang="en-US" dirty="0"/>
                  <a:t>The fundamental equation of mean-variance analysis is:</a:t>
                </a:r>
              </a:p>
              <a:p>
                <a:pPr marL="0" indent="0">
                  <a:buNone/>
                </a:pPr>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min</m:t>
                              </m:r>
                            </m:e>
                            <m:lim>
                              <m:r>
                                <a:rPr lang="en-US" b="0" i="1" smtClean="0">
                                  <a:latin typeface="Cambria Math" panose="02040503050406030204" pitchFamily="18" charset="0"/>
                                </a:rPr>
                                <m:t>𝑋</m:t>
                              </m:r>
                            </m:lim>
                          </m:limLow>
                        </m:fName>
                        <m:e>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𝑋</m:t>
                          </m:r>
                          <m:r>
                            <a:rPr lang="en-US" b="0" i="1"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Σ</m:t>
                          </m:r>
                          <m:r>
                            <a:rPr lang="en-US" b="0" i="1" smtClean="0">
                              <a:latin typeface="Cambria Math" panose="02040503050406030204" pitchFamily="18" charset="0"/>
                              <a:ea typeface="Cambria Math" panose="02040503050406030204" pitchFamily="18" charset="0"/>
                            </a:rPr>
                            <m:t>𝑋</m:t>
                          </m:r>
                        </m:e>
                      </m:func>
                      <m:r>
                        <a:rPr lang="en-US" b="0" i="1" smtClean="0">
                          <a:latin typeface="Cambria Math" panose="02040503050406030204" pitchFamily="18" charset="0"/>
                        </a:rPr>
                        <m:t>, </m:t>
                      </m:r>
                      <m:r>
                        <a:rPr lang="en-US" b="0" i="1" smtClean="0">
                          <a:latin typeface="Cambria Math" panose="02040503050406030204" pitchFamily="18" charset="0"/>
                        </a:rPr>
                        <m:t>𝑠𝑢𝑏𝑗𝑒𝑐𝑡</m:t>
                      </m:r>
                      <m:r>
                        <a:rPr lang="en-US" b="0" i="1" smtClean="0">
                          <a:latin typeface="Cambria Math" panose="02040503050406030204" pitchFamily="18" charset="0"/>
                        </a:rPr>
                        <m:t> </m:t>
                      </m:r>
                      <m:r>
                        <a:rPr lang="en-US" b="0" i="1" smtClean="0">
                          <a:latin typeface="Cambria Math" panose="02040503050406030204" pitchFamily="18" charset="0"/>
                        </a:rPr>
                        <m:t>𝑡𝑜</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𝑖</m:t>
                      </m:r>
                      <m:r>
                        <a:rPr lang="en-US" b="0" i="1" smtClean="0">
                          <a:latin typeface="Cambria Math" panose="02040503050406030204" pitchFamily="18" charset="0"/>
                        </a:rPr>
                        <m:t>=1 </m:t>
                      </m:r>
                      <m:r>
                        <a:rPr lang="en-US" b="0" i="1" smtClean="0">
                          <a:latin typeface="Cambria Math" panose="02040503050406030204" pitchFamily="18" charset="0"/>
                        </a:rPr>
                        <m:t>𝑎𝑛𝑑</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oMath>
                  </m:oMathPara>
                </a14:m>
                <a:endParaRPr lang="en-US" dirty="0"/>
              </a:p>
              <a:p>
                <a:pPr marL="0" indent="0">
                  <a:buNone/>
                </a:pPr>
                <a:endParaRPr lang="en-US" dirty="0"/>
              </a:p>
              <a:p>
                <a:pPr marL="0" indent="0">
                  <a:buNone/>
                </a:pPr>
                <a:r>
                  <a:rPr lang="en-US" dirty="0"/>
                  <a:t>In words, we want to minimize the variance of the portfolio subject to the weights adding up to 1 and the weights multiplied by the individual asset returns adds up to the return on the portfolio. For some of the technicalities here, we give a shout out to David Hilbert </a:t>
                </a:r>
                <a:r>
                  <a:rPr lang="en-US" dirty="0" err="1">
                    <a:hlinkClick r:id="rId2"/>
                  </a:rPr>
                  <a:t>Hilbert</a:t>
                </a:r>
                <a:r>
                  <a:rPr lang="en-US" dirty="0">
                    <a:hlinkClick r:id="rId2"/>
                  </a:rPr>
                  <a:t> space – Wikipedia</a:t>
                </a:r>
                <a:r>
                  <a:rPr lang="en-US" dirty="0"/>
                  <a:t>.</a:t>
                </a:r>
              </a:p>
              <a:p>
                <a:pPr marL="0" indent="0">
                  <a:buNone/>
                </a:pPr>
                <a:endParaRPr lang="en-US" dirty="0"/>
              </a:p>
            </p:txBody>
          </p:sp>
        </mc:Choice>
        <mc:Fallback>
          <p:sp>
            <p:nvSpPr>
              <p:cNvPr id="2" name="Content Placeholder 1">
                <a:extLst>
                  <a:ext uri="{FF2B5EF4-FFF2-40B4-BE49-F238E27FC236}">
                    <a16:creationId xmlns:a16="http://schemas.microsoft.com/office/drawing/2014/main" id="{860E32D6-DC19-895D-DEAD-B990690B4620}"/>
                  </a:ext>
                </a:extLst>
              </p:cNvPr>
              <p:cNvSpPr>
                <a:spLocks noGrp="1" noRot="1" noChangeAspect="1" noMove="1" noResize="1" noEditPoints="1" noAdjustHandles="1" noChangeArrowheads="1" noChangeShapeType="1" noTextEdit="1"/>
              </p:cNvSpPr>
              <p:nvPr>
                <p:ph/>
              </p:nvPr>
            </p:nvSpPr>
            <p:spPr>
              <a:blipFill>
                <a:blip r:embed="rId3"/>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4DE339-9E09-7080-EB78-22D6929E5658}"/>
              </a:ext>
            </a:extLst>
          </p:cNvPr>
          <p:cNvSpPr>
            <a:spLocks noGrp="1"/>
          </p:cNvSpPr>
          <p:nvPr>
            <p:ph type="title" idx="10"/>
          </p:nvPr>
        </p:nvSpPr>
        <p:spPr/>
        <p:txBody>
          <a:bodyPr/>
          <a:lstStyle/>
          <a:p>
            <a:r>
              <a:rPr lang="en-US" dirty="0"/>
              <a:t>Mean-Variance Math</a:t>
            </a:r>
          </a:p>
        </p:txBody>
      </p:sp>
    </p:spTree>
    <p:extLst>
      <p:ext uri="{BB962C8B-B14F-4D97-AF65-F5344CB8AC3E}">
        <p14:creationId xmlns:p14="http://schemas.microsoft.com/office/powerpoint/2010/main" val="3664926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B030CDE-A1F4-2CC3-C4B9-FA7DC65D55A6}"/>
                  </a:ext>
                </a:extLst>
              </p:cNvPr>
              <p:cNvSpPr>
                <a:spLocks noGrp="1"/>
              </p:cNvSpPr>
              <p:nvPr>
                <p:ph/>
              </p:nvPr>
            </p:nvSpPr>
            <p:spPr/>
            <p:txBody>
              <a:bodyPr/>
              <a:lstStyle/>
              <a:p>
                <a:pPr marL="0" indent="0">
                  <a:buNone/>
                </a:pPr>
                <a:r>
                  <a:rPr lang="en-US" dirty="0"/>
                  <a:t>To solve for the optimal portfolio weights, we set up the </a:t>
                </a:r>
                <a:r>
                  <a:rPr lang="en-US" dirty="0" err="1"/>
                  <a:t>Lagrangian</a:t>
                </a:r>
                <a:r>
                  <a:rPr lang="en-US" dirty="0"/>
                  <a:t>:</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m:t>
                          </m:r>
                        </m:sup>
                      </m:sSup>
                      <m:r>
                        <m:rPr>
                          <m:sty m:val="p"/>
                        </m:rPr>
                        <a:rPr lang="el-GR" i="1">
                          <a:latin typeface="Cambria Math" panose="02040503050406030204" pitchFamily="18" charset="0"/>
                          <a:ea typeface="Cambria Math" panose="02040503050406030204" pitchFamily="18" charset="0"/>
                        </a:rPr>
                        <m:t>Σ</m:t>
                      </m:r>
                      <m:r>
                        <a:rPr lang="en-US"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𝑝</m:t>
                              </m:r>
                            </m:sub>
                          </m:sSub>
                        </m:e>
                      </m:d>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oMath>
                  </m:oMathPara>
                </a14:m>
                <a:endParaRPr lang="en-US" dirty="0"/>
              </a:p>
              <a:p>
                <a:pPr marL="0" indent="0">
                  <a:buNone/>
                </a:pPr>
                <a:r>
                  <a:rPr lang="en-US" dirty="0"/>
                  <a:t>Find the first order conditions: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den>
                      </m:f>
                      <m:r>
                        <a:rPr lang="en-US" b="0" i="1" smtClean="0">
                          <a:latin typeface="Cambria Math" panose="02040503050406030204" pitchFamily="18" charset="0"/>
                          <a:ea typeface="Cambria Math" panose="02040503050406030204" pitchFamily="18" charset="0"/>
                        </a:rPr>
                        <m:t>=</m:t>
                      </m:r>
                      <m:r>
                        <m:rPr>
                          <m:sty m:val="p"/>
                        </m:rPr>
                        <a:rPr lang="el-GR" i="1">
                          <a:latin typeface="Cambria Math" panose="02040503050406030204" pitchFamily="18" charset="0"/>
                          <a:ea typeface="Cambria Math" panose="02040503050406030204" pitchFamily="18" charset="0"/>
                        </a:rPr>
                        <m:t>Σ</m:t>
                      </m:r>
                      <m:r>
                        <a:rPr lang="en-US" i="1">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𝑝</m:t>
                              </m:r>
                            </m:sub>
                          </m:sSub>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𝑋</m:t>
                              </m:r>
                            </m:e>
                            <m:sup>
                              <m:r>
                                <a:rPr lang="en-US" i="1">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e>
                      </m:d>
                      <m:r>
                        <a:rPr lang="en-US" b="0" i="1" smtClean="0">
                          <a:latin typeface="Cambria Math" panose="02040503050406030204" pitchFamily="18" charset="0"/>
                          <a:ea typeface="Cambria Math" panose="02040503050406030204" pitchFamily="18" charset="0"/>
                        </a:rPr>
                        <m:t>=0</m:t>
                      </m:r>
                    </m:oMath>
                  </m:oMathPara>
                </a14:m>
                <a:endParaRPr lang="en-US" dirty="0"/>
              </a:p>
              <a:p>
                <a:pPr marL="0" indent="0">
                  <a:buNone/>
                </a:pPr>
                <a:endParaRPr lang="en-US" dirty="0"/>
              </a:p>
              <a:p>
                <a:pPr marL="0" indent="0">
                  <a:buNone/>
                </a:pPr>
                <a:endParaRPr lang="en-US" dirty="0"/>
              </a:p>
            </p:txBody>
          </p:sp>
        </mc:Choice>
        <mc:Fallback>
          <p:sp>
            <p:nvSpPr>
              <p:cNvPr id="2" name="Content Placeholder 1">
                <a:extLst>
                  <a:ext uri="{FF2B5EF4-FFF2-40B4-BE49-F238E27FC236}">
                    <a16:creationId xmlns:a16="http://schemas.microsoft.com/office/drawing/2014/main" id="{1B030CDE-A1F4-2CC3-C4B9-FA7DC65D55A6}"/>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BDE8F4E-5644-7D5E-2E8C-5A2BD081ADA8}"/>
              </a:ext>
            </a:extLst>
          </p:cNvPr>
          <p:cNvSpPr>
            <a:spLocks noGrp="1"/>
          </p:cNvSpPr>
          <p:nvPr>
            <p:ph type="title" idx="10"/>
          </p:nvPr>
        </p:nvSpPr>
        <p:spPr/>
        <p:txBody>
          <a:bodyPr/>
          <a:lstStyle/>
          <a:p>
            <a:r>
              <a:rPr lang="en-US" dirty="0"/>
              <a:t>Mean-Variance </a:t>
            </a:r>
            <a:r>
              <a:rPr lang="en-US" dirty="0" err="1"/>
              <a:t>Lagrangian</a:t>
            </a:r>
            <a:endParaRPr lang="en-US" dirty="0"/>
          </a:p>
        </p:txBody>
      </p:sp>
    </p:spTree>
    <p:extLst>
      <p:ext uri="{BB962C8B-B14F-4D97-AF65-F5344CB8AC3E}">
        <p14:creationId xmlns:p14="http://schemas.microsoft.com/office/powerpoint/2010/main" val="463651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B5AC113-CEE8-475E-F378-D3778BBED218}"/>
                  </a:ext>
                </a:extLst>
              </p:cNvPr>
              <p:cNvSpPr>
                <a:spLocks noGrp="1"/>
              </p:cNvSpPr>
              <p:nvPr>
                <p:ph/>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Σ</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𝑖</m:t>
                      </m:r>
                    </m:oMath>
                  </m:oMathPara>
                </a14:m>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ea typeface="Cambria Math" panose="02040503050406030204" pitchFamily="18" charset="0"/>
                        </a:rPr>
                        <m:t>⇒</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𝑖</m:t>
                          </m:r>
                        </m:e>
                      </m:d>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𝑝</m:t>
                          </m:r>
                        </m:sub>
                      </m:sSub>
                    </m:oMath>
                  </m:oMathPara>
                </a14:m>
                <a:endParaRPr lang="en-US"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el-GR"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𝑖</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𝑝</m:t>
                        </m:r>
                      </m:sub>
                    </m:sSub>
                  </m:oMath>
                </a14:m>
                <a:r>
                  <a:rPr lang="el-GR" dirty="0">
                    <a:ea typeface="Cambria Math" panose="02040503050406030204" pitchFamily="18" charset="0"/>
                  </a:rPr>
                  <a:t> </a:t>
                </a: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l-GR"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𝑝</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l-GR" i="1" dirty="0"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𝑖</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l-GR" i="1" dirty="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𝑏</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oMath>
                  </m:oMathPara>
                </a14:m>
                <a:endParaRPr lang="en-US" b="0" i="1" dirty="0">
                  <a:latin typeface="Cambria Math" panose="02040503050406030204" pitchFamily="18" charset="0"/>
                  <a:ea typeface="Cambria Math" panose="02040503050406030204" pitchFamily="18" charset="0"/>
                </a:endParaRPr>
              </a:p>
              <a:p>
                <a:pPr marL="0" indent="0">
                  <a:buNone/>
                </a:pPr>
                <a:endParaRPr lang="en-US" b="0" i="1" dirty="0">
                  <a:latin typeface="Cambria Math" panose="02040503050406030204" pitchFamily="18" charset="0"/>
                  <a:ea typeface="Cambria Math" panose="02040503050406030204" pitchFamily="18" charset="0"/>
                </a:endParaRPr>
              </a:p>
              <a:p>
                <a:pPr marL="0" indent="0">
                  <a:buNone/>
                </a:pPr>
                <a:endParaRPr lang="en-US" b="0" i="1" dirty="0">
                  <a:latin typeface="Cambria Math" panose="02040503050406030204" pitchFamily="18" charset="0"/>
                  <a:ea typeface="Cambria Math" panose="02040503050406030204" pitchFamily="18" charset="0"/>
                </a:endParaRPr>
              </a:p>
              <a:p>
                <a:pPr marL="0" indent="0">
                  <a:buNone/>
                </a:pPr>
                <a:endParaRPr lang="en-US" dirty="0"/>
              </a:p>
            </p:txBody>
          </p:sp>
        </mc:Choice>
        <mc:Fallback>
          <p:sp>
            <p:nvSpPr>
              <p:cNvPr id="2" name="Content Placeholder 1">
                <a:extLst>
                  <a:ext uri="{FF2B5EF4-FFF2-40B4-BE49-F238E27FC236}">
                    <a16:creationId xmlns:a16="http://schemas.microsoft.com/office/drawing/2014/main" id="{AB5AC113-CEE8-475E-F378-D3778BBED218}"/>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994199-D529-783F-2100-A1B9D7E047BE}"/>
              </a:ext>
            </a:extLst>
          </p:cNvPr>
          <p:cNvSpPr>
            <a:spLocks noGrp="1"/>
          </p:cNvSpPr>
          <p:nvPr>
            <p:ph type="title" idx="10"/>
          </p:nvPr>
        </p:nvSpPr>
        <p:spPr/>
        <p:txBody>
          <a:bodyPr/>
          <a:lstStyle/>
          <a:p>
            <a:r>
              <a:rPr lang="en-US" dirty="0"/>
              <a:t>Playing with the MV F/O/C</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6DBE6975-DDFB-288C-3FD4-652BFBB5923E}"/>
                  </a:ext>
                </a:extLst>
              </p:cNvPr>
              <p:cNvSpPr txBox="1"/>
              <p:nvPr/>
            </p:nvSpPr>
            <p:spPr>
              <a:xfrm>
                <a:off x="9804402" y="2989384"/>
                <a:ext cx="1981198" cy="1477328"/>
              </a:xfrm>
              <a:prstGeom prst="rect">
                <a:avLst/>
              </a:prstGeom>
              <a:noFill/>
            </p:spPr>
            <p:txBody>
              <a:bodyPr wrap="square" rtlCol="0">
                <a:spAutoFit/>
              </a:bodyPr>
              <a:lstStyle/>
              <a:p>
                <a:r>
                  <a:rPr lang="en-US" dirty="0"/>
                  <a:t>Define</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𝑟</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𝑟</m:t>
                      </m:r>
                    </m:oMath>
                  </m:oMathPara>
                </a14:m>
                <a:endParaRPr lang="en-U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i="1">
                          <a:latin typeface="Cambria Math" panose="02040503050406030204" pitchFamily="18" charset="0"/>
                          <a:ea typeface="Cambria Math" panose="02040503050406030204" pitchFamily="18" charset="0"/>
                        </a:rPr>
                        <m:t>𝑟</m:t>
                      </m:r>
                    </m:oMath>
                  </m:oMathPara>
                </a14:m>
                <a:endParaRPr lang="en-US" dirty="0">
                  <a:ea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𝑖</m:t>
                          </m:r>
                        </m:e>
                        <m:sup>
                          <m:r>
                            <a:rPr lang="en-US" i="1">
                              <a:latin typeface="Cambria Math" panose="02040503050406030204" pitchFamily="18" charset="0"/>
                              <a:ea typeface="Cambria Math" panose="02040503050406030204" pitchFamily="18" charset="0"/>
                            </a:rPr>
                            <m:t>′</m:t>
                          </m:r>
                        </m:sup>
                      </m:sSup>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ea typeface="Cambria Math" panose="02040503050406030204" pitchFamily="18" charset="0"/>
                            </a:rPr>
                            <m:t>−1</m:t>
                          </m:r>
                        </m:sup>
                      </m:sSup>
                      <m:r>
                        <a:rPr lang="en-US" b="0" i="1" smtClean="0">
                          <a:latin typeface="Cambria Math" panose="02040503050406030204" pitchFamily="18" charset="0"/>
                          <a:ea typeface="Cambria Math" panose="02040503050406030204" pitchFamily="18" charset="0"/>
                        </a:rPr>
                        <m:t>𝑖</m:t>
                      </m:r>
                    </m:oMath>
                  </m:oMathPara>
                </a14:m>
                <a:endParaRPr lang="en-US" dirty="0">
                  <a:ea typeface="Cambria Math" panose="02040503050406030204" pitchFamily="18" charset="0"/>
                </a:endParaRPr>
              </a:p>
              <a:p>
                <a:endParaRPr lang="en-US" dirty="0"/>
              </a:p>
            </p:txBody>
          </p:sp>
        </mc:Choice>
        <mc:Fallback>
          <p:sp>
            <p:nvSpPr>
              <p:cNvPr id="4" name="TextBox 3">
                <a:extLst>
                  <a:ext uri="{FF2B5EF4-FFF2-40B4-BE49-F238E27FC236}">
                    <a16:creationId xmlns:a16="http://schemas.microsoft.com/office/drawing/2014/main" id="{6DBE6975-DDFB-288C-3FD4-652BFBB5923E}"/>
                  </a:ext>
                </a:extLst>
              </p:cNvPr>
              <p:cNvSpPr txBox="1">
                <a:spLocks noRot="1" noChangeAspect="1" noMove="1" noResize="1" noEditPoints="1" noAdjustHandles="1" noChangeArrowheads="1" noChangeShapeType="1" noTextEdit="1"/>
              </p:cNvSpPr>
              <p:nvPr/>
            </p:nvSpPr>
            <p:spPr>
              <a:xfrm>
                <a:off x="9804402" y="2989384"/>
                <a:ext cx="1981198" cy="1477328"/>
              </a:xfrm>
              <a:prstGeom prst="rect">
                <a:avLst/>
              </a:prstGeom>
              <a:blipFill>
                <a:blip r:embed="rId3"/>
                <a:stretch>
                  <a:fillRect l="-2462" t="-2058"/>
                </a:stretch>
              </a:blipFill>
            </p:spPr>
            <p:txBody>
              <a:bodyPr/>
              <a:lstStyle/>
              <a:p>
                <a:r>
                  <a:rPr lang="en-US">
                    <a:noFill/>
                  </a:rPr>
                  <a:t> </a:t>
                </a:r>
              </a:p>
            </p:txBody>
          </p:sp>
        </mc:Fallback>
      </mc:AlternateContent>
    </p:spTree>
    <p:extLst>
      <p:ext uri="{BB962C8B-B14F-4D97-AF65-F5344CB8AC3E}">
        <p14:creationId xmlns:p14="http://schemas.microsoft.com/office/powerpoint/2010/main" val="3200018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1411D8F-AE9B-69DE-21FE-48F3BBE82B04}"/>
                  </a:ext>
                </a:extLst>
              </p:cNvPr>
              <p:cNvSpPr>
                <a:spLocks noGrp="1"/>
              </p:cNvSpPr>
              <p:nvPr>
                <p:ph/>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𝑝</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1=</m:t>
                      </m:r>
                      <m:r>
                        <a:rPr lang="en-US" sz="2400" b="0" i="1" smtClean="0">
                          <a:latin typeface="Cambria Math" panose="02040503050406030204" pitchFamily="18" charset="0"/>
                          <a:ea typeface="Cambria Math" panose="02040503050406030204" pitchFamily="18" charset="0"/>
                        </a:rPr>
                        <m:t>𝑏</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2</m:t>
                          </m:r>
                        </m:sub>
                      </m:sSub>
                    </m:oMath>
                  </m:oMathPara>
                </a14:m>
                <a:endParaRPr lang="en-US" sz="2400" dirty="0"/>
              </a:p>
              <a:p>
                <a:pPr marL="0" indent="0" algn="r">
                  <a:buNone/>
                </a:pPr>
                <a14:m>
                  <m:oMathPara xmlns:m="http://schemas.openxmlformats.org/officeDocument/2006/math">
                    <m:oMathParaPr>
                      <m:jc m:val="centerGroup"/>
                    </m:oMathParaPr>
                    <m:oMath xmlns:m="http://schemas.openxmlformats.org/officeDocument/2006/math">
                      <m:d>
                        <m:dPr>
                          <m:ctrlPr>
                            <a:rPr lang="en-US" sz="2400" i="1" smtClean="0">
                              <a:latin typeface="Cambria Math" panose="02040503050406030204" pitchFamily="18" charset="0"/>
                            </a:rPr>
                          </m:ctrlPr>
                        </m:dPr>
                        <m:e>
                          <m:m>
                            <m:mPr>
                              <m:mcs>
                                <m:mc>
                                  <m:mcPr>
                                    <m:count m:val="1"/>
                                    <m:mcJc m:val="center"/>
                                  </m:mcPr>
                                </m:mc>
                              </m:mcs>
                              <m:ctrlPr>
                                <a:rPr lang="en-US" sz="2400" i="1" smtClean="0">
                                  <a:latin typeface="Cambria Math" panose="02040503050406030204" pitchFamily="18" charset="0"/>
                                </a:rPr>
                              </m:ctrlPr>
                            </m:mPr>
                            <m:mr>
                              <m:e>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𝑝</m:t>
                                    </m:r>
                                  </m:sub>
                                </m:sSub>
                              </m:e>
                            </m:mr>
                            <m:mr>
                              <m:e>
                                <m:r>
                                  <a:rPr lang="en-US" sz="2400" b="0" i="1" smtClean="0">
                                    <a:latin typeface="Cambria Math" panose="02040503050406030204" pitchFamily="18" charset="0"/>
                                  </a:rPr>
                                  <m:t>1</m:t>
                                </m:r>
                              </m:e>
                            </m:mr>
                          </m:m>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𝑎</m:t>
                                </m:r>
                              </m:e>
                              <m:e>
                                <m:r>
                                  <a:rPr lang="en-US" sz="2400" b="0" i="1" smtClean="0">
                                    <a:latin typeface="Cambria Math" panose="02040503050406030204" pitchFamily="18" charset="0"/>
                                  </a:rPr>
                                  <m:t>𝑏</m:t>
                                </m:r>
                              </m:e>
                            </m:mr>
                            <m:mr>
                              <m:e>
                                <m:r>
                                  <a:rPr lang="en-US" sz="2400" b="0" i="1" smtClean="0">
                                    <a:latin typeface="Cambria Math" panose="02040503050406030204" pitchFamily="18" charset="0"/>
                                  </a:rPr>
                                  <m:t>𝑏</m:t>
                                </m:r>
                              </m:e>
                              <m:e>
                                <m:r>
                                  <a:rPr lang="en-US" sz="2400" b="0" i="1" smtClean="0">
                                    <a:latin typeface="Cambria Math" panose="02040503050406030204" pitchFamily="18" charset="0"/>
                                  </a:rPr>
                                  <m:t>𝑐</m:t>
                                </m:r>
                              </m:e>
                            </m:mr>
                          </m:m>
                        </m:e>
                      </m:d>
                      <m:d>
                        <m:dPr>
                          <m:ctrlPr>
                            <a:rPr lang="en-US" sz="2400" b="0" i="1" smtClean="0">
                              <a:latin typeface="Cambria Math" panose="02040503050406030204" pitchFamily="18" charset="0"/>
                            </a:rPr>
                          </m:ctrlPr>
                        </m:dPr>
                        <m:e>
                          <m:m>
                            <m:mPr>
                              <m:mcs>
                                <m:mc>
                                  <m:mcPr>
                                    <m:count m:val="1"/>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e>
                            </m:m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b="0" i="1" smtClean="0">
                                        <a:latin typeface="Cambria Math" panose="02040503050406030204" pitchFamily="18" charset="0"/>
                                        <a:ea typeface="Cambria Math" panose="02040503050406030204" pitchFamily="18" charset="0"/>
                                      </a:rPr>
                                      <m:t>2</m:t>
                                    </m:r>
                                  </m:sub>
                                </m:sSub>
                              </m:e>
                            </m:mr>
                          </m:m>
                        </m:e>
                      </m:d>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𝐴</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e>
                            </m:m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e>
                            </m:mr>
                          </m:m>
                        </m:e>
                      </m:d>
                    </m:oMath>
                  </m:oMathPara>
                </a14:m>
                <a:endParaRPr lang="en-US" sz="2400" dirty="0">
                  <a:ea typeface="Cambria Math" panose="02040503050406030204" pitchFamily="18" charset="0"/>
                </a:endParaRPr>
              </a:p>
              <a:p>
                <a:pPr marL="0" indent="0" algn="ctr">
                  <a:buNone/>
                </a:pPr>
                <a:r>
                  <a:rPr lang="en-US" sz="2400" dirty="0"/>
                  <a:t>i.e., </a:t>
                </a:r>
                <a14:m>
                  <m:oMath xmlns:m="http://schemas.openxmlformats.org/officeDocument/2006/math">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1</m:t>
                                  </m:r>
                                </m:sub>
                              </m:sSub>
                            </m:e>
                          </m:mr>
                          <m:m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e>
                          </m:mr>
                        </m:m>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𝐴</m:t>
                        </m:r>
                      </m:e>
                      <m:sup>
                        <m:r>
                          <a:rPr lang="en-US" sz="2400" b="0" i="1" smtClean="0">
                            <a:latin typeface="Cambria Math" panose="02040503050406030204" pitchFamily="18" charset="0"/>
                            <a:ea typeface="Cambria Math" panose="02040503050406030204" pitchFamily="18" charset="0"/>
                          </a:rPr>
                          <m:t>−1</m:t>
                        </m:r>
                      </m:sup>
                    </m:sSup>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𝑝</m:t>
                                  </m:r>
                                </m:sub>
                              </m:sSub>
                            </m:e>
                          </m:mr>
                          <m:mr>
                            <m:e>
                              <m:r>
                                <a:rPr lang="en-US" sz="2400" i="1">
                                  <a:latin typeface="Cambria Math" panose="02040503050406030204" pitchFamily="18" charset="0"/>
                                </a:rPr>
                                <m:t>1</m:t>
                              </m:r>
                            </m:e>
                          </m:mr>
                        </m:m>
                      </m:e>
                    </m:d>
                  </m:oMath>
                </a14:m>
                <a:endParaRPr lang="en-US" sz="2400" dirty="0"/>
              </a:p>
              <a:p>
                <a:pPr marL="0" indent="0">
                  <a:buNone/>
                </a:pPr>
                <a:r>
                  <a:rPr lang="en-US" sz="1800" dirty="0"/>
                  <a:t>Using either plug and chug or matrix inversion solves for the lambdas</a:t>
                </a:r>
              </a:p>
              <a:p>
                <a:pPr marL="0" indent="0" algn="ctr">
                  <a:buNone/>
                </a:pPr>
                <a14:m>
                  <m:oMath xmlns:m="http://schemas.openxmlformats.org/officeDocument/2006/math">
                    <m:sSub>
                      <m:sSubPr>
                        <m:ctrlPr>
                          <a:rPr lang="en-US" sz="1800" i="1" smtClean="0">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𝜆</m:t>
                        </m:r>
                      </m:e>
                      <m:sub>
                        <m:r>
                          <a:rPr lang="en-US" sz="1800" i="1">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m:t>
                    </m:r>
                    <m:f>
                      <m:fPr>
                        <m:ctrlPr>
                          <a:rPr lang="en-US" sz="1800" b="0" i="1" smtClean="0">
                            <a:latin typeface="Cambria Math" panose="02040503050406030204" pitchFamily="18" charset="0"/>
                            <a:ea typeface="Cambria Math" panose="02040503050406030204" pitchFamily="18" charset="0"/>
                          </a:rPr>
                        </m:ctrlPr>
                      </m:fPr>
                      <m:num>
                        <m:r>
                          <a:rPr lang="en-US" sz="1800" b="0" i="1" smtClean="0">
                            <a:latin typeface="Cambria Math" panose="02040503050406030204" pitchFamily="18" charset="0"/>
                            <a:ea typeface="Cambria Math" panose="02040503050406030204" pitchFamily="18" charset="0"/>
                          </a:rPr>
                          <m:t>1</m:t>
                        </m:r>
                      </m:num>
                      <m:den>
                        <m:r>
                          <a:rPr lang="en-US" sz="1800" b="0" i="1" smtClean="0">
                            <a:latin typeface="Cambria Math" panose="02040503050406030204" pitchFamily="18" charset="0"/>
                            <a:ea typeface="Cambria Math" panose="02040503050406030204" pitchFamily="18" charset="0"/>
                          </a:rPr>
                          <m:t>𝑎𝑐</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𝑏</m:t>
                            </m:r>
                          </m:e>
                          <m:sup>
                            <m:r>
                              <a:rPr lang="en-US" sz="1800" b="0" i="1" smtClean="0">
                                <a:latin typeface="Cambria Math" panose="02040503050406030204" pitchFamily="18" charset="0"/>
                                <a:ea typeface="Cambria Math" panose="02040503050406030204" pitchFamily="18" charset="0"/>
                              </a:rPr>
                              <m:t>2</m:t>
                            </m:r>
                          </m:sup>
                        </m:sSup>
                      </m:den>
                    </m:f>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𝑐</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𝑟</m:t>
                            </m:r>
                          </m:e>
                          <m:sub>
                            <m:r>
                              <a:rPr lang="en-US" sz="1800" b="0" i="1" smtClean="0">
                                <a:latin typeface="Cambria Math" panose="02040503050406030204" pitchFamily="18" charset="0"/>
                                <a:ea typeface="Cambria Math" panose="02040503050406030204" pitchFamily="18" charset="0"/>
                              </a:rPr>
                              <m:t>𝑝</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e>
                    </m:d>
                  </m:oMath>
                </a14:m>
                <a:r>
                  <a:rPr lang="en-US" sz="1800" dirty="0"/>
                  <a:t>; </a:t>
                </a:r>
                <a14:m>
                  <m:oMath xmlns:m="http://schemas.openxmlformats.org/officeDocument/2006/math">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𝜆</m:t>
                        </m:r>
                      </m:e>
                      <m:sub>
                        <m:r>
                          <a:rPr lang="en-US" sz="1800" b="0" i="1" smtClean="0">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m:t>
                    </m:r>
                    <m:f>
                      <m:fPr>
                        <m:ctrlPr>
                          <a:rPr lang="en-US" sz="1800" i="1">
                            <a:latin typeface="Cambria Math" panose="02040503050406030204" pitchFamily="18" charset="0"/>
                            <a:ea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1</m:t>
                        </m:r>
                      </m:num>
                      <m:den>
                        <m:r>
                          <a:rPr lang="en-US" sz="1800" i="1">
                            <a:latin typeface="Cambria Math" panose="02040503050406030204" pitchFamily="18" charset="0"/>
                            <a:ea typeface="Cambria Math" panose="02040503050406030204" pitchFamily="18" charset="0"/>
                          </a:rPr>
                          <m:t>𝑎𝑐</m:t>
                        </m:r>
                        <m:r>
                          <a:rPr lang="en-US" sz="1800" i="1">
                            <a:latin typeface="Cambria Math" panose="02040503050406030204" pitchFamily="18" charset="0"/>
                            <a:ea typeface="Cambria Math" panose="02040503050406030204" pitchFamily="18" charset="0"/>
                          </a:rPr>
                          <m:t>−</m:t>
                        </m:r>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𝑏</m:t>
                            </m:r>
                          </m:e>
                          <m:sup>
                            <m:r>
                              <a:rPr lang="en-US" sz="1800" i="1">
                                <a:latin typeface="Cambria Math" panose="02040503050406030204" pitchFamily="18" charset="0"/>
                                <a:ea typeface="Cambria Math" panose="02040503050406030204" pitchFamily="18" charset="0"/>
                              </a:rPr>
                              <m:t>2</m:t>
                            </m:r>
                          </m:sup>
                        </m:sSup>
                      </m:den>
                    </m:f>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𝑎𝑖</m:t>
                        </m:r>
                      </m:e>
                    </m:d>
                  </m:oMath>
                </a14:m>
                <a:endParaRPr lang="en-US" sz="1800" dirty="0"/>
              </a:p>
              <a:p>
                <a:pPr marL="0" indent="0" algn="ctr">
                  <a:buNone/>
                </a:pPr>
                <a:r>
                  <a:rPr lang="en-US" sz="1800" dirty="0"/>
                  <a:t>And finally, we sub back into</a:t>
                </a:r>
              </a:p>
              <a:p>
                <a:pPr marL="0" indent="0" algn="ctr">
                  <a:buNone/>
                </a:pPr>
                <a14:m>
                  <m:oMath xmlns:m="http://schemas.openxmlformats.org/officeDocument/2006/math">
                    <m:sSup>
                      <m:sSupPr>
                        <m:ctrlPr>
                          <a:rPr lang="el-GR" sz="180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𝑋</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m:rPr>
                            <m:sty m:val="p"/>
                          </m:rPr>
                          <a:rPr lang="el-GR" sz="1800" i="1">
                            <a:latin typeface="Cambria Math" panose="02040503050406030204" pitchFamily="18" charset="0"/>
                            <a:ea typeface="Cambria Math" panose="02040503050406030204" pitchFamily="18" charset="0"/>
                          </a:rPr>
                          <m:t>Σ</m:t>
                        </m:r>
                      </m:e>
                      <m:sup>
                        <m:r>
                          <a:rPr lang="en-US" sz="1800" b="0" i="1" smtClean="0">
                            <a:latin typeface="Cambria Math" panose="02040503050406030204" pitchFamily="18" charset="0"/>
                            <a:ea typeface="Cambria Math" panose="02040503050406030204" pitchFamily="18" charset="0"/>
                          </a:rPr>
                          <m:t>−1</m:t>
                        </m:r>
                      </m:sup>
                    </m:sSup>
                    <m:d>
                      <m:dPr>
                        <m:ctrlPr>
                          <a:rPr lang="en-US" sz="1800" b="0" i="1" smtClean="0">
                            <a:latin typeface="Cambria Math" panose="02040503050406030204" pitchFamily="18" charset="0"/>
                            <a:ea typeface="Cambria Math" panose="02040503050406030204" pitchFamily="18" charset="0"/>
                          </a:rPr>
                        </m:ctrlPr>
                      </m:dPr>
                      <m:e>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𝜆</m:t>
                            </m:r>
                          </m:e>
                          <m:sub>
                            <m:r>
                              <a:rPr lang="en-US" sz="1800" b="0" i="1" smtClean="0">
                                <a:latin typeface="Cambria Math" panose="02040503050406030204" pitchFamily="18" charset="0"/>
                                <a:ea typeface="Cambria Math" panose="02040503050406030204" pitchFamily="18" charset="0"/>
                              </a:rPr>
                              <m:t>1</m:t>
                            </m:r>
                          </m:sub>
                        </m:sSub>
                        <m:r>
                          <a:rPr lang="en-US" sz="1800" i="1">
                            <a:latin typeface="Cambria Math" panose="02040503050406030204" pitchFamily="18" charset="0"/>
                            <a:ea typeface="Cambria Math" panose="02040503050406030204" pitchFamily="18" charset="0"/>
                          </a:rPr>
                          <m:t>𝑟</m:t>
                        </m:r>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𝜆</m:t>
                            </m:r>
                          </m:e>
                          <m:sub>
                            <m:r>
                              <a:rPr lang="en-US" sz="1800" i="1">
                                <a:latin typeface="Cambria Math" panose="02040503050406030204" pitchFamily="18" charset="0"/>
                                <a:ea typeface="Cambria Math" panose="02040503050406030204" pitchFamily="18" charset="0"/>
                              </a:rPr>
                              <m:t>2</m:t>
                            </m:r>
                          </m:sub>
                        </m:sSub>
                        <m:r>
                          <a:rPr lang="en-US" sz="1800" i="1">
                            <a:latin typeface="Cambria Math" panose="02040503050406030204" pitchFamily="18" charset="0"/>
                            <a:ea typeface="Cambria Math" panose="02040503050406030204" pitchFamily="18" charset="0"/>
                          </a:rPr>
                          <m:t>𝑖</m:t>
                        </m:r>
                      </m:e>
                    </m:d>
                  </m:oMath>
                </a14:m>
                <a:r>
                  <a:rPr lang="en-US" sz="1800" dirty="0">
                    <a:ea typeface="Cambria Math" panose="02040503050406030204" pitchFamily="18" charset="0"/>
                  </a:rPr>
                  <a:t> to get</a:t>
                </a:r>
              </a:p>
              <a:p>
                <a:pPr marL="0" indent="0" algn="ctr">
                  <a:buNone/>
                </a:pPr>
                <a:endParaRPr lang="en-US" sz="1800" i="1" dirty="0">
                  <a:latin typeface="Cambria Math" panose="02040503050406030204" pitchFamily="18" charset="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p>
                        <m:sSupPr>
                          <m:ctrlPr>
                            <a:rPr lang="el-GR" sz="240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𝑋</m:t>
                          </m:r>
                        </m:e>
                        <m:sup>
                          <m:r>
                            <a:rPr lang="en-US" sz="2400" b="0" i="1" smtClean="0">
                              <a:latin typeface="Cambria Math" panose="02040503050406030204" pitchFamily="18" charset="0"/>
                              <a:ea typeface="Cambria Math" panose="02040503050406030204" pitchFamily="18" charset="0"/>
                            </a:rPr>
                            <m:t>∗</m:t>
                          </m:r>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m:rPr>
                              <m:sty m:val="p"/>
                            </m:rPr>
                            <a:rPr lang="el-GR" sz="2400" i="1">
                              <a:latin typeface="Cambria Math" panose="02040503050406030204" pitchFamily="18" charset="0"/>
                              <a:ea typeface="Cambria Math" panose="02040503050406030204" pitchFamily="18" charset="0"/>
                            </a:rPr>
                            <m:t>Σ</m:t>
                          </m:r>
                        </m:e>
                        <m:sup>
                          <m:r>
                            <a:rPr lang="en-US" sz="2400" b="0" i="1" smtClean="0">
                              <a:latin typeface="Cambria Math" panose="02040503050406030204" pitchFamily="18" charset="0"/>
                              <a:ea typeface="Cambria Math" panose="02040503050406030204" pitchFamily="18" charset="0"/>
                            </a:rPr>
                            <m:t>−1</m:t>
                          </m:r>
                        </m:sup>
                      </m:sSup>
                      <m:d>
                        <m:dPr>
                          <m:ctrlPr>
                            <a:rPr lang="en-US" sz="2400" b="0" i="1" smtClean="0">
                              <a:latin typeface="Cambria Math" panose="02040503050406030204" pitchFamily="18" charset="0"/>
                              <a:ea typeface="Cambria Math" panose="02040503050406030204" pitchFamily="18" charset="0"/>
                            </a:rPr>
                          </m:ctrlPr>
                        </m:dPr>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𝑎𝑐</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2</m:t>
                                  </m:r>
                                </m:sup>
                              </m:sSup>
                            </m:den>
                          </m:f>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𝑐</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𝑝</m:t>
                                  </m:r>
                                </m:sub>
                              </m:sSub>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e>
                          </m:d>
                          <m:r>
                            <a:rPr lang="en-US" sz="2400" i="1">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ea typeface="Cambria Math" panose="02040503050406030204" pitchFamily="18" charset="0"/>
                                </a:rPr>
                                <m:t>2</m:t>
                              </m:r>
                            </m:sub>
                          </m:sSub>
                          <m:r>
                            <a:rPr lang="en-US" sz="2400" i="1">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𝑎𝑐</m:t>
                              </m:r>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𝑏</m:t>
                                  </m:r>
                                </m:e>
                                <m:sup>
                                  <m:r>
                                    <a:rPr lang="en-US" sz="2400" i="1">
                                      <a:latin typeface="Cambria Math" panose="02040503050406030204" pitchFamily="18" charset="0"/>
                                      <a:ea typeface="Cambria Math" panose="02040503050406030204" pitchFamily="18" charset="0"/>
                                    </a:rPr>
                                    <m:t>2</m:t>
                                  </m:r>
                                </m:sup>
                              </m:sSup>
                            </m:den>
                          </m:f>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𝑎𝑖</m:t>
                              </m:r>
                            </m:e>
                          </m:d>
                          <m:r>
                            <a:rPr lang="en-US" sz="2400" b="0" i="1" smtClean="0">
                              <a:latin typeface="Cambria Math" panose="02040503050406030204" pitchFamily="18" charset="0"/>
                              <a:ea typeface="Cambria Math" panose="02040503050406030204" pitchFamily="18" charset="0"/>
                            </a:rPr>
                            <m:t>𝑖</m:t>
                          </m:r>
                        </m:e>
                      </m:d>
                    </m:oMath>
                  </m:oMathPara>
                </a14:m>
                <a:endParaRPr lang="en-US" sz="2400" dirty="0"/>
              </a:p>
            </p:txBody>
          </p:sp>
        </mc:Choice>
        <mc:Fallback>
          <p:sp>
            <p:nvSpPr>
              <p:cNvPr id="2" name="Content Placeholder 1">
                <a:extLst>
                  <a:ext uri="{FF2B5EF4-FFF2-40B4-BE49-F238E27FC236}">
                    <a16:creationId xmlns:a16="http://schemas.microsoft.com/office/drawing/2014/main" id="{91411D8F-AE9B-69DE-21FE-48F3BBE82B04}"/>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4D3A9C0-DB3E-10C3-14AB-AD5235BDE87A}"/>
              </a:ext>
            </a:extLst>
          </p:cNvPr>
          <p:cNvSpPr>
            <a:spLocks noGrp="1"/>
          </p:cNvSpPr>
          <p:nvPr>
            <p:ph type="title" idx="10"/>
          </p:nvPr>
        </p:nvSpPr>
        <p:spPr/>
        <p:txBody>
          <a:bodyPr/>
          <a:lstStyle/>
          <a:p>
            <a:r>
              <a:rPr lang="en-US" dirty="0"/>
              <a:t>Solving out the Lambdas</a:t>
            </a:r>
          </a:p>
        </p:txBody>
      </p:sp>
    </p:spTree>
    <p:extLst>
      <p:ext uri="{BB962C8B-B14F-4D97-AF65-F5344CB8AC3E}">
        <p14:creationId xmlns:p14="http://schemas.microsoft.com/office/powerpoint/2010/main" val="175495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01B1D50-6DC9-DA0D-82BA-97C39BD5268E}"/>
                  </a:ext>
                </a:extLst>
              </p:cNvPr>
              <p:cNvSpPr>
                <a:spLocks noGrp="1"/>
              </p:cNvSpPr>
              <p:nvPr>
                <p:ph/>
              </p:nvPr>
            </p:nvSpPr>
            <p:spPr/>
            <p:txBody>
              <a:bodyPr/>
              <a:lstStyle/>
              <a:p>
                <a:pPr marL="0" indent="0">
                  <a:buNone/>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𝑎𝑐</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𝑐</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𝑟</m:t>
                                  </m:r>
                                </m:e>
                                <m:sub>
                                  <m:r>
                                    <a:rPr lang="en-US" i="1">
                                      <a:latin typeface="Cambria Math" panose="02040503050406030204" pitchFamily="18" charset="0"/>
                                      <a:ea typeface="Cambria Math" panose="02040503050406030204" pitchFamily="18" charset="0"/>
                                    </a:rPr>
                                    <m:t>𝑝</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e>
                          </m:d>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𝑎𝑐</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2</m:t>
                                  </m:r>
                                </m:sup>
                              </m:sSup>
                            </m:den>
                          </m:f>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𝑎𝑖</m:t>
                              </m:r>
                            </m:e>
                          </m:d>
                          <m:r>
                            <a:rPr lang="en-US" b="0" i="1" smtClean="0">
                              <a:latin typeface="Cambria Math" panose="02040503050406030204" pitchFamily="18" charset="0"/>
                              <a:ea typeface="Cambria Math" panose="02040503050406030204" pitchFamily="18" charset="0"/>
                            </a:rPr>
                            <m:t>𝑖</m:t>
                          </m:r>
                        </m:e>
                      </m:d>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𝑖</m:t>
                          </m:r>
                        </m:e>
                      </m:d>
                    </m:oMath>
                  </m:oMathPara>
                </a14:m>
                <a:endParaRPr lang="en-US" dirty="0"/>
              </a:p>
              <a:p>
                <a:pPr marL="0" indent="0">
                  <a:buNone/>
                </a:pPr>
                <a:r>
                  <a:rPr lang="en-US" i="1" dirty="0">
                    <a:latin typeface="Cambria Math" panose="02040503050406030204" pitchFamily="18" charset="0"/>
                    <a:ea typeface="Cambria Math" panose="02040503050406030204" pitchFamily="18" charset="0"/>
                  </a:rPr>
                  <a:t>i.e.,</a:t>
                </a:r>
              </a:p>
              <a:p>
                <a:pPr marL="0" indent="0">
                  <a:buNone/>
                </a:pPr>
                <a14:m>
                  <m:oMathPara xmlns:m="http://schemas.openxmlformats.org/officeDocument/2006/math">
                    <m:oMathParaPr>
                      <m:jc m:val="centerGroup"/>
                    </m:oMathParaPr>
                    <m:oMath xmlns:m="http://schemas.openxmlformats.org/officeDocument/2006/math">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𝑋</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r>
                                  <m:rPr>
                                    <m:brk m:alnAt="7"/>
                                  </m:rPr>
                                  <a:rPr lang="en-US" b="0" i="1" smtClean="0">
                                    <a:latin typeface="Cambria Math" panose="02040503050406030204" pitchFamily="18" charset="0"/>
                                    <a:ea typeface="Cambria Math" panose="02040503050406030204" pitchFamily="18" charset="0"/>
                                  </a:rPr>
                                  <m:t>𝑟</m:t>
                                </m:r>
                              </m:e>
                              <m:e>
                                <m:r>
                                  <a:rPr lang="en-US" b="0" i="1" smtClean="0">
                                    <a:latin typeface="Cambria Math" panose="02040503050406030204" pitchFamily="18" charset="0"/>
                                    <a:ea typeface="Cambria Math" panose="02040503050406030204" pitchFamily="18" charset="0"/>
                                  </a:rPr>
                                  <m:t>𝑖</m:t>
                                </m:r>
                              </m:e>
                            </m:mr>
                          </m:m>
                        </m:e>
                      </m:d>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𝐴</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𝑝</m:t>
                                    </m:r>
                                  </m:sub>
                                </m:sSub>
                              </m:e>
                            </m:mr>
                            <m:mr>
                              <m:e>
                                <m:r>
                                  <a:rPr lang="en-US" b="0" i="1" smtClean="0">
                                    <a:latin typeface="Cambria Math" panose="02040503050406030204" pitchFamily="18" charset="0"/>
                                    <a:ea typeface="Cambria Math" panose="02040503050406030204" pitchFamily="18" charset="0"/>
                                  </a:rPr>
                                  <m:t>1</m:t>
                                </m:r>
                              </m:e>
                            </m:mr>
                          </m:m>
                        </m:e>
                      </m:d>
                    </m:oMath>
                  </m:oMathPara>
                </a14:m>
                <a:endParaRPr lang="en-US" dirty="0"/>
              </a:p>
              <a:p>
                <a:pPr marL="0" indent="0">
                  <a:buNone/>
                </a:pPr>
                <a:endParaRPr lang="en-US" dirty="0"/>
              </a:p>
              <a:p>
                <a:pPr marL="0" indent="0">
                  <a:buNone/>
                </a:pPr>
                <a:r>
                  <a:rPr lang="en-US" dirty="0"/>
                  <a:t>This is a general formula for an efficient weighting for any portfolio at any chosen portfolio return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𝑝</m:t>
                        </m:r>
                      </m:sub>
                    </m:sSub>
                  </m:oMath>
                </a14:m>
                <a:endParaRPr lang="en-US" dirty="0"/>
              </a:p>
            </p:txBody>
          </p:sp>
        </mc:Choice>
        <mc:Fallback>
          <p:sp>
            <p:nvSpPr>
              <p:cNvPr id="2" name="Content Placeholder 1">
                <a:extLst>
                  <a:ext uri="{FF2B5EF4-FFF2-40B4-BE49-F238E27FC236}">
                    <a16:creationId xmlns:a16="http://schemas.microsoft.com/office/drawing/2014/main" id="{B01B1D50-6DC9-DA0D-82BA-97C39BD5268E}"/>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F5708A43-2C61-071E-33B3-0BEC577CFC05}"/>
              </a:ext>
            </a:extLst>
          </p:cNvPr>
          <p:cNvSpPr>
            <a:spLocks noGrp="1"/>
          </p:cNvSpPr>
          <p:nvPr>
            <p:ph type="title" idx="10"/>
          </p:nvPr>
        </p:nvSpPr>
        <p:spPr/>
        <p:txBody>
          <a:bodyPr/>
          <a:lstStyle/>
          <a:p>
            <a:r>
              <a:rPr lang="en-US" dirty="0"/>
              <a:t>Cleaning things up a bit</a:t>
            </a:r>
          </a:p>
        </p:txBody>
      </p:sp>
    </p:spTree>
    <p:extLst>
      <p:ext uri="{BB962C8B-B14F-4D97-AF65-F5344CB8AC3E}">
        <p14:creationId xmlns:p14="http://schemas.microsoft.com/office/powerpoint/2010/main" val="2557259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566F80B-7090-3C47-211C-604283C11F71}"/>
                  </a:ext>
                </a:extLst>
              </p:cNvPr>
              <p:cNvSpPr>
                <a:spLocks noGrp="1"/>
              </p:cNvSpPr>
              <p:nvPr>
                <p:ph/>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𝑆𝑡𝑎𝑟𝑡𝑖𝑛𝑔</m:t>
                      </m:r>
                      <m:r>
                        <a:rPr lang="en-US" b="0" i="1" smtClean="0">
                          <a:latin typeface="Cambria Math" panose="02040503050406030204" pitchFamily="18" charset="0"/>
                        </a:rPr>
                        <m:t> </m:t>
                      </m:r>
                      <m:r>
                        <a:rPr lang="en-US" b="0" i="1" smtClean="0">
                          <a:latin typeface="Cambria Math" panose="02040503050406030204" pitchFamily="18" charset="0"/>
                        </a:rPr>
                        <m:t>𝑤𝑖𝑡h</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𝑝</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𝑟</m:t>
                      </m:r>
                      <m:r>
                        <a:rPr lang="en-US" b="0" i="1" smtClean="0">
                          <a:latin typeface="Cambria Math" panose="02040503050406030204" pitchFamily="18" charset="0"/>
                        </a:rPr>
                        <m:t> </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e>
                              <m:e>
                                <m:r>
                                  <a:rPr lang="en-US" b="0" i="1" smtClean="0">
                                    <a:latin typeface="Cambria Math" panose="02040503050406030204" pitchFamily="18" charset="0"/>
                                  </a:rPr>
                                  <m:t>1</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𝑟</m:t>
                                </m:r>
                              </m:e>
                            </m:mr>
                            <m:mr>
                              <m:e>
                                <m:r>
                                  <a:rPr lang="en-US" b="0" i="1" smtClean="0">
                                    <a:latin typeface="Cambria Math" panose="02040503050406030204" pitchFamily="18" charset="0"/>
                                  </a:rPr>
                                  <m:t>𝑖</m:t>
                                </m:r>
                              </m:e>
                            </m:mr>
                          </m:m>
                        </m:e>
                      </m:d>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ea typeface="Cambria Math" panose="02040503050406030204" pitchFamily="18" charset="0"/>
                            </a:rPr>
                            <m:t>Σ</m:t>
                          </m:r>
                        </m:e>
                        <m:sup>
                          <m:r>
                            <a:rPr lang="en-US" b="0" i="1" smtClean="0">
                              <a:latin typeface="Cambria Math" panose="02040503050406030204" pitchFamily="18" charset="0"/>
                            </a:rPr>
                            <m:t>−1</m:t>
                          </m:r>
                        </m:sup>
                      </m:sSup>
                      <m:r>
                        <m:rPr>
                          <m:sty m:val="p"/>
                        </m:rPr>
                        <a:rPr lang="el-GR" b="0" i="1" smtClean="0">
                          <a:latin typeface="Cambria Math" panose="02040503050406030204" pitchFamily="18" charset="0"/>
                          <a:ea typeface="Cambria Math" panose="02040503050406030204" pitchFamily="18" charset="0"/>
                        </a:rPr>
                        <m:t>Σ</m:t>
                      </m:r>
                      <m:sSup>
                        <m:sSupPr>
                          <m:ctrlPr>
                            <a:rPr lang="en-US"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Σ</m:t>
                          </m:r>
                        </m:e>
                        <m:sup>
                          <m:r>
                            <a:rPr lang="en-US" i="1">
                              <a:latin typeface="Cambria Math" panose="02040503050406030204" pitchFamily="18" charset="0"/>
                            </a:rPr>
                            <m:t>−1</m:t>
                          </m:r>
                        </m:sup>
                      </m:sSup>
                      <m:d>
                        <m:dPr>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𝑟</m:t>
                                </m:r>
                              </m:e>
                              <m:e>
                                <m:r>
                                  <a:rPr lang="en-US" b="0" i="1" smtClean="0">
                                    <a:latin typeface="Cambria Math" panose="02040503050406030204" pitchFamily="18" charset="0"/>
                                  </a:rPr>
                                  <m:t>𝑖</m:t>
                                </m:r>
                              </m:e>
                            </m:mr>
                          </m:m>
                        </m:e>
                      </m:d>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−1</m:t>
                          </m:r>
                        </m:sup>
                      </m:sSup>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e>
                            </m:mr>
                            <m:mr>
                              <m:e>
                                <m:r>
                                  <a:rPr lang="en-US" b="0" i="1" smtClean="0">
                                    <a:latin typeface="Cambria Math" panose="02040503050406030204" pitchFamily="18" charset="0"/>
                                  </a:rPr>
                                  <m:t>1</m:t>
                                </m:r>
                              </m:e>
                            </m:mr>
                          </m:m>
                        </m:e>
                      </m:d>
                    </m:oMath>
                  </m:oMathPara>
                </a14:m>
                <a:endParaRPr lang="en-US" dirty="0"/>
              </a:p>
              <a:p>
                <a:pPr marL="0" indent="0">
                  <a:buNone/>
                </a:pPr>
                <a:r>
                  <a:rPr lang="en-US" dirty="0"/>
                  <a:t>Which, fortunately, simplifies to:</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e>
                              <m:e>
                                <m:r>
                                  <a:rPr lang="en-US" b="0" i="1" smtClean="0">
                                    <a:latin typeface="Cambria Math" panose="02040503050406030204" pitchFamily="18" charset="0"/>
                                  </a:rPr>
                                  <m:t>1</m:t>
                                </m:r>
                              </m:e>
                            </m:mr>
                          </m:m>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e>
                            </m:mr>
                            <m:mr>
                              <m:e>
                                <m:r>
                                  <a:rPr lang="en-US" b="0" i="1" smtClean="0">
                                    <a:latin typeface="Cambria Math" panose="02040503050406030204" pitchFamily="18" charset="0"/>
                                  </a:rPr>
                                  <m:t>1</m:t>
                                </m:r>
                              </m:e>
                            </m:mr>
                          </m:m>
                        </m:e>
                      </m:d>
                    </m:oMath>
                  </m:oMathPara>
                </a14:m>
                <a:endParaRPr lang="en-US" dirty="0"/>
              </a:p>
              <a:p>
                <a:pPr marL="0" indent="0">
                  <a:buNone/>
                </a:pPr>
                <a:endParaRPr lang="en-US" dirty="0"/>
              </a:p>
              <a:p>
                <a:pPr marL="0" indent="0">
                  <a:buNone/>
                </a:pPr>
                <a:r>
                  <a:rPr lang="en-US" dirty="0"/>
                  <a:t>Which forms a parabola as we vary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oMath>
                </a14:m>
                <a:endParaRPr lang="en-US" dirty="0"/>
              </a:p>
            </p:txBody>
          </p:sp>
        </mc:Choice>
        <mc:Fallback>
          <p:sp>
            <p:nvSpPr>
              <p:cNvPr id="2" name="Content Placeholder 1">
                <a:extLst>
                  <a:ext uri="{FF2B5EF4-FFF2-40B4-BE49-F238E27FC236}">
                    <a16:creationId xmlns:a16="http://schemas.microsoft.com/office/drawing/2014/main" id="{B566F80B-7090-3C47-211C-604283C11F71}"/>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551F139-242D-50C7-4BC4-1AEE16629F83}"/>
              </a:ext>
            </a:extLst>
          </p:cNvPr>
          <p:cNvSpPr>
            <a:spLocks noGrp="1"/>
          </p:cNvSpPr>
          <p:nvPr>
            <p:ph type="title" idx="10"/>
          </p:nvPr>
        </p:nvSpPr>
        <p:spPr/>
        <p:txBody>
          <a:bodyPr/>
          <a:lstStyle/>
          <a:p>
            <a:r>
              <a:rPr lang="en-US" dirty="0"/>
              <a:t>Variance of a MV-Efficient </a:t>
            </a:r>
            <a:r>
              <a:rPr lang="en-US" dirty="0" err="1"/>
              <a:t>pPortfolio</a:t>
            </a:r>
            <a:endParaRPr lang="en-US" dirty="0"/>
          </a:p>
        </p:txBody>
      </p:sp>
    </p:spTree>
    <p:extLst>
      <p:ext uri="{BB962C8B-B14F-4D97-AF65-F5344CB8AC3E}">
        <p14:creationId xmlns:p14="http://schemas.microsoft.com/office/powerpoint/2010/main" val="2907559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7444DB-1403-8613-FDA8-B7902EC30581}"/>
              </a:ext>
            </a:extLst>
          </p:cNvPr>
          <p:cNvSpPr>
            <a:spLocks noGrp="1"/>
          </p:cNvSpPr>
          <p:nvPr>
            <p:ph/>
          </p:nvPr>
        </p:nvSpPr>
        <p:spPr/>
        <p:txBody>
          <a:bodyPr/>
          <a:lstStyle/>
          <a:p>
            <a:r>
              <a:rPr lang="en-US" dirty="0"/>
              <a:t>The sole prediction of the CAPM is that the market portfolio is efficient.</a:t>
            </a:r>
          </a:p>
          <a:p>
            <a:r>
              <a:rPr lang="en-US" dirty="0"/>
              <a:t>The covariance vector of individual assets with any portfolio can be expressed as an exact linear function of the individual mean returns vector if and only if the portfolio is efficient.</a:t>
            </a:r>
          </a:p>
          <a:p>
            <a:endParaRPr lang="en-US" dirty="0"/>
          </a:p>
          <a:p>
            <a:r>
              <a:rPr lang="en-US" dirty="0"/>
              <a:t>Without delving deeper into the above statements and going down the rest of the CAPM route at this point, let’s shoot off to alternatives</a:t>
            </a:r>
          </a:p>
        </p:txBody>
      </p:sp>
      <p:sp>
        <p:nvSpPr>
          <p:cNvPr id="3" name="Title 2">
            <a:extLst>
              <a:ext uri="{FF2B5EF4-FFF2-40B4-BE49-F238E27FC236}">
                <a16:creationId xmlns:a16="http://schemas.microsoft.com/office/drawing/2014/main" id="{B1DA4AB6-F401-AE7C-2139-41809F896163}"/>
              </a:ext>
            </a:extLst>
          </p:cNvPr>
          <p:cNvSpPr>
            <a:spLocks noGrp="1"/>
          </p:cNvSpPr>
          <p:nvPr>
            <p:ph type="title" idx="10"/>
          </p:nvPr>
        </p:nvSpPr>
        <p:spPr/>
        <p:txBody>
          <a:bodyPr/>
          <a:lstStyle/>
          <a:p>
            <a:r>
              <a:rPr lang="en-US" dirty="0"/>
              <a:t>CAPM</a:t>
            </a:r>
          </a:p>
        </p:txBody>
      </p:sp>
    </p:spTree>
    <p:extLst>
      <p:ext uri="{BB962C8B-B14F-4D97-AF65-F5344CB8AC3E}">
        <p14:creationId xmlns:p14="http://schemas.microsoft.com/office/powerpoint/2010/main" val="1066746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D054612-8DF9-5B1A-CF20-C05E00382A72}"/>
                  </a:ext>
                </a:extLst>
              </p:cNvPr>
              <p:cNvSpPr>
                <a:spLocks noGrp="1"/>
              </p:cNvSpPr>
              <p:nvPr>
                <p:ph/>
              </p:nvPr>
            </p:nvSpPr>
            <p:spPr/>
            <p:txBody>
              <a:bodyPr/>
              <a:lstStyle/>
              <a:p>
                <a:pPr marL="0" indent="0">
                  <a:buNone/>
                </a:pPr>
                <a14:m>
                  <m:oMathPara xmlns:m="http://schemas.openxmlformats.org/officeDocument/2006/math">
                    <m:oMathParaPr>
                      <m:jc m:val="centerGroup"/>
                    </m:oMathParaPr>
                    <m:oMath xmlns:m="http://schemas.openxmlformats.org/officeDocument/2006/math">
                      <m:r>
                        <m:rPr>
                          <m:sty m:val="p"/>
                        </m:rPr>
                        <a:rPr lang="el-GR" b="0" i="0" dirty="0" smtClean="0">
                          <a:latin typeface="Cambria Math" panose="02040503050406030204" pitchFamily="18" charset="0"/>
                          <a:ea typeface="Cambria Math" panose="02040503050406030204" pitchFamily="18" charset="0"/>
                        </a:rPr>
                        <m:t>Σ</m:t>
                      </m:r>
                      <m:r>
                        <a:rPr lang="en-US" b="0" i="0" dirty="0" smtClean="0">
                          <a:latin typeface="Cambria Math" panose="02040503050406030204" pitchFamily="18" charset="0"/>
                          <a:ea typeface="Cambria Math" panose="02040503050406030204" pitchFamily="18" charset="0"/>
                        </a:rPr>
                        <m:t>=</m:t>
                      </m:r>
                      <m:d>
                        <m:dPr>
                          <m:ctrlPr>
                            <a:rPr lang="en-US" b="0" i="1" dirty="0" smtClean="0">
                              <a:latin typeface="Cambria Math" panose="02040503050406030204" pitchFamily="18" charset="0"/>
                              <a:ea typeface="Cambria Math" panose="02040503050406030204" pitchFamily="18" charset="0"/>
                            </a:rPr>
                          </m:ctrlPr>
                        </m:dPr>
                        <m:e>
                          <m:m>
                            <m:mPr>
                              <m:mcs>
                                <m:mc>
                                  <m:mcPr>
                                    <m:count m:val="3"/>
                                    <m:mcJc m:val="center"/>
                                  </m:mcPr>
                                </m:mc>
                              </m:mcs>
                              <m:ctrlPr>
                                <a:rPr lang="en-US" i="1" dirty="0">
                                  <a:latin typeface="Cambria Math" panose="02040503050406030204" pitchFamily="18" charset="0"/>
                                  <a:ea typeface="Cambria Math" panose="02040503050406030204" pitchFamily="18" charset="0"/>
                                </a:rPr>
                              </m:ctrlPr>
                            </m:mPr>
                            <m:mr>
                              <m:e>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𝜎</m:t>
                                    </m:r>
                                  </m:e>
                                  <m:sub>
                                    <m:r>
                                      <a:rPr lang="en-US" b="0" i="1" dirty="0" smtClean="0">
                                        <a:latin typeface="Cambria Math" panose="02040503050406030204" pitchFamily="18" charset="0"/>
                                        <a:ea typeface="Cambria Math" panose="02040503050406030204" pitchFamily="18" charset="0"/>
                                      </a:rPr>
                                      <m:t>11</m:t>
                                    </m:r>
                                  </m:sub>
                                </m:sSub>
                              </m:e>
                              <m:e>
                                <m:r>
                                  <a:rPr lang="en-US" i="1" dirty="0" smtClean="0">
                                    <a:latin typeface="Cambria Math" panose="02040503050406030204" pitchFamily="18" charset="0"/>
                                    <a:ea typeface="Cambria Math" panose="02040503050406030204" pitchFamily="18" charset="0"/>
                                  </a:rPr>
                                  <m:t>…</m:t>
                                </m:r>
                              </m:e>
                              <m:e>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𝜎</m:t>
                                    </m:r>
                                  </m:e>
                                  <m:sub>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𝑁</m:t>
                                    </m:r>
                                  </m:sub>
                                </m:sSub>
                              </m:e>
                            </m:mr>
                            <m:mr>
                              <m:e>
                                <m:r>
                                  <a:rPr lang="en-US" i="1" dirty="0" smtClean="0">
                                    <a:latin typeface="Cambria Math" panose="02040503050406030204" pitchFamily="18" charset="0"/>
                                    <a:ea typeface="Cambria Math" panose="02040503050406030204" pitchFamily="18" charset="0"/>
                                  </a:rPr>
                                  <m:t>⋮</m:t>
                                </m:r>
                              </m:e>
                              <m:e>
                                <m:r>
                                  <a:rPr lang="en-US" i="1" dirty="0" smtClean="0">
                                    <a:latin typeface="Cambria Math" panose="02040503050406030204" pitchFamily="18" charset="0"/>
                                    <a:ea typeface="Cambria Math" panose="02040503050406030204" pitchFamily="18" charset="0"/>
                                  </a:rPr>
                                  <m:t>⋱</m:t>
                                </m:r>
                              </m:e>
                              <m:e>
                                <m:r>
                                  <a:rPr lang="en-US" i="1" dirty="0" smtClean="0">
                                    <a:latin typeface="Cambria Math" panose="02040503050406030204" pitchFamily="18" charset="0"/>
                                    <a:ea typeface="Cambria Math" panose="02040503050406030204" pitchFamily="18" charset="0"/>
                                  </a:rPr>
                                  <m:t>⋮</m:t>
                                </m:r>
                              </m:e>
                            </m:mr>
                            <m:mr>
                              <m:e>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𝜎</m:t>
                                    </m:r>
                                  </m:e>
                                  <m:sub>
                                    <m:r>
                                      <a:rPr lang="en-US" b="0" i="1" dirty="0" smtClean="0">
                                        <a:latin typeface="Cambria Math" panose="02040503050406030204" pitchFamily="18" charset="0"/>
                                        <a:ea typeface="Cambria Math" panose="02040503050406030204" pitchFamily="18" charset="0"/>
                                      </a:rPr>
                                      <m:t>𝑁</m:t>
                                    </m:r>
                                    <m:r>
                                      <a:rPr lang="en-US" b="0" i="1" dirty="0" smtClean="0">
                                        <a:latin typeface="Cambria Math" panose="02040503050406030204" pitchFamily="18" charset="0"/>
                                        <a:ea typeface="Cambria Math" panose="02040503050406030204" pitchFamily="18" charset="0"/>
                                      </a:rPr>
                                      <m:t>1</m:t>
                                    </m:r>
                                  </m:sub>
                                </m:sSub>
                              </m:e>
                              <m:e>
                                <m:r>
                                  <a:rPr lang="en-US" i="1" dirty="0" smtClean="0">
                                    <a:latin typeface="Cambria Math" panose="02040503050406030204" pitchFamily="18" charset="0"/>
                                    <a:ea typeface="Cambria Math" panose="02040503050406030204" pitchFamily="18" charset="0"/>
                                  </a:rPr>
                                  <m:t>…</m:t>
                                </m:r>
                              </m:e>
                              <m:e>
                                <m:sSub>
                                  <m:sSubPr>
                                    <m:ctrlPr>
                                      <a:rPr lang="en-US" i="1" dirty="0" smtClean="0">
                                        <a:latin typeface="Cambria Math" panose="02040503050406030204" pitchFamily="18" charset="0"/>
                                        <a:ea typeface="Cambria Math" panose="02040503050406030204" pitchFamily="18" charset="0"/>
                                      </a:rPr>
                                    </m:ctrlPr>
                                  </m:sSubPr>
                                  <m:e>
                                    <m:r>
                                      <a:rPr lang="en-US" i="1" dirty="0" smtClean="0">
                                        <a:latin typeface="Cambria Math" panose="02040503050406030204" pitchFamily="18" charset="0"/>
                                        <a:ea typeface="Cambria Math" panose="02040503050406030204" pitchFamily="18" charset="0"/>
                                      </a:rPr>
                                      <m:t>𝜎</m:t>
                                    </m:r>
                                  </m:e>
                                  <m:sub>
                                    <m:r>
                                      <a:rPr lang="en-US" b="0" i="1" dirty="0" smtClean="0">
                                        <a:latin typeface="Cambria Math" panose="02040503050406030204" pitchFamily="18" charset="0"/>
                                        <a:ea typeface="Cambria Math" panose="02040503050406030204" pitchFamily="18" charset="0"/>
                                      </a:rPr>
                                      <m:t>𝑁𝑁</m:t>
                                    </m:r>
                                  </m:sub>
                                </m:sSub>
                              </m:e>
                            </m:mr>
                          </m:m>
                        </m:e>
                      </m:d>
                    </m:oMath>
                  </m:oMathPara>
                </a14:m>
                <a:endParaRPr lang="en-US" dirty="0"/>
              </a:p>
              <a:p>
                <a:pPr marL="0" indent="0">
                  <a:buNone/>
                </a:pPr>
                <a:endParaRPr lang="en-US" dirty="0"/>
              </a:p>
              <a:p>
                <a:pPr marL="0" indent="0">
                  <a:buNone/>
                </a:pPr>
                <a:r>
                  <a:rPr lang="en-US" dirty="0"/>
                  <a:t>The correlation matrix of returns is assumed to be of full rank. While not truly necessary, it makes life easier.</a:t>
                </a:r>
              </a:p>
              <a:p>
                <a:pPr marL="0" indent="0">
                  <a:buNone/>
                </a:pPr>
                <a:r>
                  <a:rPr lang="en-US" dirty="0"/>
                  <a:t>But IRL we see few MV portfolios, and sales issues aside, a few things to think about are: </a:t>
                </a:r>
              </a:p>
              <a:p>
                <a:pPr lvl="1">
                  <a:buFont typeface="Arial" panose="020B0604020202020204" pitchFamily="34" charset="0"/>
                  <a:buChar char="•"/>
                </a:pPr>
                <a:r>
                  <a:rPr lang="en-US" dirty="0"/>
                  <a:t>Sampling issues</a:t>
                </a:r>
              </a:p>
              <a:p>
                <a:pPr lvl="1">
                  <a:buFont typeface="Arial" panose="020B0604020202020204" pitchFamily="34" charset="0"/>
                  <a:buChar char="•"/>
                </a:pPr>
                <a:r>
                  <a:rPr lang="en-US" dirty="0"/>
                  <a:t>Benchmark efficiency</a:t>
                </a:r>
              </a:p>
              <a:p>
                <a:pPr lvl="1">
                  <a:buFont typeface="Arial" panose="020B0604020202020204" pitchFamily="34" charset="0"/>
                  <a:buChar char="•"/>
                </a:pPr>
                <a:r>
                  <a:rPr lang="en-US" dirty="0"/>
                  <a:t>Stability</a:t>
                </a:r>
              </a:p>
            </p:txBody>
          </p:sp>
        </mc:Choice>
        <mc:Fallback>
          <p:sp>
            <p:nvSpPr>
              <p:cNvPr id="2" name="Content Placeholder 1">
                <a:extLst>
                  <a:ext uri="{FF2B5EF4-FFF2-40B4-BE49-F238E27FC236}">
                    <a16:creationId xmlns:a16="http://schemas.microsoft.com/office/drawing/2014/main" id="{0D054612-8DF9-5B1A-CF20-C05E00382A72}"/>
                  </a:ext>
                </a:extLst>
              </p:cNvPr>
              <p:cNvSpPr>
                <a:spLocks noGrp="1" noRot="1" noChangeAspect="1" noMove="1" noResize="1" noEditPoints="1" noAdjustHandles="1" noChangeArrowheads="1" noChangeShapeType="1" noTextEdit="1"/>
              </p:cNvSpPr>
              <p:nvPr>
                <p:ph/>
              </p:nvPr>
            </p:nvSpPr>
            <p:spPr>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E551B59-169F-81FC-5664-16734F280DE9}"/>
              </a:ext>
            </a:extLst>
          </p:cNvPr>
          <p:cNvSpPr>
            <a:spLocks noGrp="1"/>
          </p:cNvSpPr>
          <p:nvPr>
            <p:ph type="title" idx="10"/>
          </p:nvPr>
        </p:nvSpPr>
        <p:spPr/>
        <p:txBody>
          <a:bodyPr/>
          <a:lstStyle/>
          <a:p>
            <a:r>
              <a:rPr lang="en-US" dirty="0"/>
              <a:t>A Couple of Variance Problems</a:t>
            </a:r>
          </a:p>
        </p:txBody>
      </p:sp>
      <p:sp>
        <p:nvSpPr>
          <p:cNvPr id="4" name="TextBox 3">
            <a:extLst>
              <a:ext uri="{FF2B5EF4-FFF2-40B4-BE49-F238E27FC236}">
                <a16:creationId xmlns:a16="http://schemas.microsoft.com/office/drawing/2014/main" id="{74970639-2283-2809-AF70-DD8165A447B1}"/>
              </a:ext>
            </a:extLst>
          </p:cNvPr>
          <p:cNvSpPr txBox="1"/>
          <p:nvPr/>
        </p:nvSpPr>
        <p:spPr>
          <a:xfrm>
            <a:off x="5083907" y="5756034"/>
            <a:ext cx="2145323" cy="523220"/>
          </a:xfrm>
          <a:prstGeom prst="rect">
            <a:avLst/>
          </a:prstGeom>
          <a:noFill/>
        </p:spPr>
        <p:txBody>
          <a:bodyPr wrap="square" rtlCol="0">
            <a:spAutoFit/>
          </a:bodyPr>
          <a:lstStyle/>
          <a:p>
            <a:r>
              <a:rPr lang="en-US" sz="2800" dirty="0">
                <a:solidFill>
                  <a:srgbClr val="FF0000"/>
                </a:solidFill>
                <a:highlight>
                  <a:srgbClr val="FFFF00"/>
                </a:highlight>
              </a:rPr>
              <a:t>Discussion</a:t>
            </a:r>
          </a:p>
        </p:txBody>
      </p:sp>
    </p:spTree>
    <p:extLst>
      <p:ext uri="{BB962C8B-B14F-4D97-AF65-F5344CB8AC3E}">
        <p14:creationId xmlns:p14="http://schemas.microsoft.com/office/powerpoint/2010/main" val="3806800936"/>
      </p:ext>
    </p:extLst>
  </p:cSld>
  <p:clrMapOvr>
    <a:masterClrMapping/>
  </p:clrMapOvr>
</p:sld>
</file>

<file path=ppt/theme/theme1.xml><?xml version="1.0" encoding="utf-8"?>
<a:theme xmlns:a="http://schemas.openxmlformats.org/drawingml/2006/main" name="Default Design">
  <a:themeElements>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58366</TotalTime>
  <Words>609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MS PGothic</vt:lpstr>
      <vt:lpstr>Arial</vt:lpstr>
      <vt:lpstr>Cambria Math</vt:lpstr>
      <vt:lpstr>Courier New</vt:lpstr>
      <vt:lpstr>Wingdings</vt:lpstr>
      <vt:lpstr>Default Design</vt:lpstr>
      <vt:lpstr>Mean Variance Math and Some Offshoots</vt:lpstr>
      <vt:lpstr>Mean-Variance Math</vt:lpstr>
      <vt:lpstr>Mean-Variance Lagrangian</vt:lpstr>
      <vt:lpstr>Playing with the MV F/O/C</vt:lpstr>
      <vt:lpstr>Solving out the Lambdas</vt:lpstr>
      <vt:lpstr>Cleaning things up a bit</vt:lpstr>
      <vt:lpstr>Variance of a MV-Efficient pPortfolio</vt:lpstr>
      <vt:lpstr>CAPM</vt:lpstr>
      <vt:lpstr>A Couple of Variance Problems</vt:lpstr>
      <vt:lpstr>Alternatives to Strict CAPM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 3</dc:title>
  <dc:creator>Mike Zwecher</dc:creator>
  <cp:lastModifiedBy>Mike Z</cp:lastModifiedBy>
  <cp:revision>5</cp:revision>
  <dcterms:created xsi:type="dcterms:W3CDTF">2023-06-26T18:11:27Z</dcterms:created>
  <dcterms:modified xsi:type="dcterms:W3CDTF">2025-04-02T18:16:36Z</dcterms:modified>
</cp:coreProperties>
</file>