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319" r:id="rId2"/>
    <p:sldId id="32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88460D-8405-4803-98B1-D4FD11F816C4}"/>
              </a:ext>
            </a:extLst>
          </p:cNvPr>
          <p:cNvSpPr txBox="1"/>
          <p:nvPr userDrawn="1"/>
        </p:nvSpPr>
        <p:spPr>
          <a:xfrm>
            <a:off x="11176000" y="6397824"/>
            <a:ext cx="81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C92AC6C-B2E5-4976-BE84-D303B127276F}" type="slidenum">
              <a:rPr lang="en-US" sz="1400" smtClean="0"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6672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08000" y="990600"/>
            <a:ext cx="11277600" cy="5257800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800"/>
            </a:lvl1pPr>
            <a:lvl2pPr>
              <a:defRPr sz="2400"/>
            </a:lvl2pPr>
            <a:lvl3pPr>
              <a:defRPr sz="2000"/>
            </a:lvl3pPr>
            <a:lvl4pPr marL="1600200" indent="-228600">
              <a:buFont typeface="Courier New" panose="02070309020205020404" pitchFamily="49" charset="0"/>
              <a:buChar char="o"/>
              <a:defRPr sz="1800"/>
            </a:lvl4pPr>
            <a:lvl5pPr marL="2057400" indent="-228600">
              <a:buFont typeface="Wingdings" panose="05000000000000000000" pitchFamily="2" charset="2"/>
              <a:buChar char="Ø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DCA38EA-71EF-420E-851F-E79AC6DC0603}"/>
              </a:ext>
            </a:extLst>
          </p:cNvPr>
          <p:cNvSpPr>
            <a:spLocks noGrp="1"/>
          </p:cNvSpPr>
          <p:nvPr>
            <p:ph type="title" idx="10"/>
          </p:nvPr>
        </p:nvSpPr>
        <p:spPr>
          <a:xfrm>
            <a:off x="0" y="0"/>
            <a:ext cx="12192000" cy="838200"/>
          </a:xfrm>
        </p:spPr>
        <p:txBody>
          <a:bodyPr anchor="ctr"/>
          <a:lstStyle>
            <a:lvl1pPr>
              <a:defRPr sz="3600" b="1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FDF5F4-EC37-4433-BF23-EB685E62D08D}"/>
              </a:ext>
            </a:extLst>
          </p:cNvPr>
          <p:cNvSpPr txBox="1"/>
          <p:nvPr userDrawn="1"/>
        </p:nvSpPr>
        <p:spPr>
          <a:xfrm>
            <a:off x="11176000" y="6397824"/>
            <a:ext cx="81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C92AC6C-B2E5-4976-BE84-D303B127276F}" type="slidenum">
              <a:rPr lang="en-US" sz="1400" smtClean="0"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42098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12A1C1-4314-4C57-83D1-5CEEF269D13F}"/>
              </a:ext>
            </a:extLst>
          </p:cNvPr>
          <p:cNvSpPr txBox="1"/>
          <p:nvPr userDrawn="1"/>
        </p:nvSpPr>
        <p:spPr>
          <a:xfrm>
            <a:off x="11176000" y="6397824"/>
            <a:ext cx="81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C92AC6C-B2E5-4976-BE84-D303B127276F}" type="slidenum">
              <a:rPr lang="en-US" sz="1400" smtClean="0"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09741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0F0377-CC3E-4172-BBA5-DA9FF8C15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8200"/>
          </a:xfrm>
        </p:spPr>
        <p:txBody>
          <a:bodyPr anchor="ctr"/>
          <a:lstStyle>
            <a:lvl1pPr>
              <a:defRPr sz="3600" b="1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F33C44-E045-42EC-B743-289478E11201}"/>
              </a:ext>
            </a:extLst>
          </p:cNvPr>
          <p:cNvSpPr txBox="1"/>
          <p:nvPr userDrawn="1"/>
        </p:nvSpPr>
        <p:spPr>
          <a:xfrm>
            <a:off x="11176000" y="6397824"/>
            <a:ext cx="81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C92AC6C-B2E5-4976-BE84-D303B127276F}" type="slidenum">
              <a:rPr lang="en-US" sz="1400" smtClean="0"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5490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4"/>
          <p:cNvSpPr>
            <a:spLocks noChangeArrowheads="1"/>
          </p:cNvSpPr>
          <p:nvPr userDrawn="1"/>
        </p:nvSpPr>
        <p:spPr bwMode="auto">
          <a:xfrm>
            <a:off x="0" y="1"/>
            <a:ext cx="12192000" cy="86201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4400" dirty="0">
              <a:solidFill>
                <a:schemeClr val="tx2"/>
              </a:solidFill>
              <a:latin typeface="Arial" pitchFamily="-111" charset="0"/>
              <a:ea typeface="+mn-ea"/>
            </a:endParaRPr>
          </a:p>
        </p:txBody>
      </p:sp>
      <p:pic>
        <p:nvPicPr>
          <p:cNvPr id="1027" name="Picture 6" descr="approved_bluegrey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17" y="6378576"/>
            <a:ext cx="2944283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7518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1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F85C047-C6D8-5DA2-A784-530D579E57C7}"/>
                  </a:ext>
                </a:extLst>
              </p:cNvPr>
              <p:cNvSpPr>
                <a:spLocks noGrp="1"/>
              </p:cNvSpPr>
              <p:nvPr>
                <p:ph/>
              </p:nvPr>
            </p:nvSpPr>
            <p:spPr/>
            <p:txBody>
              <a:bodyPr/>
              <a:lstStyle/>
              <a:p>
                <a:r>
                  <a:rPr lang="en-US" dirty="0"/>
                  <a:t>Forwards in Discrete time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Given </a:t>
                </a:r>
                <a:r>
                  <a:rPr lang="en-US" dirty="0" err="1"/>
                  <a:t>r</a:t>
                </a:r>
                <a:r>
                  <a:rPr lang="en-US" baseline="-25000" dirty="0" err="1"/>
                  <a:t>n</a:t>
                </a:r>
                <a:r>
                  <a:rPr lang="en-US" dirty="0"/>
                  <a:t>, the formula for finding the forward rate covering period j-&gt;n, where j &lt; n, </a:t>
                </a:r>
                <a:r>
                  <a:rPr lang="en-US" dirty="0" err="1"/>
                  <a:t>f</a:t>
                </a:r>
                <a:r>
                  <a:rPr lang="en-US" baseline="-25000" dirty="0" err="1"/>
                  <a:t>j,n</a:t>
                </a:r>
                <a:r>
                  <a:rPr lang="en-US" dirty="0"/>
                  <a:t>, can be found as follows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F85C047-C6D8-5DA2-A784-530D579E57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49B820F-A93C-706A-DC44-0209173F80CF}"/>
              </a:ext>
            </a:extLst>
          </p:cNvPr>
          <p:cNvSpPr>
            <a:spLocks noGrp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dirty="0"/>
              <a:t>Some Basic Gymnastics</a:t>
            </a:r>
          </a:p>
        </p:txBody>
      </p:sp>
    </p:spTree>
    <p:extLst>
      <p:ext uri="{BB962C8B-B14F-4D97-AF65-F5344CB8AC3E}">
        <p14:creationId xmlns:p14="http://schemas.microsoft.com/office/powerpoint/2010/main" val="3395684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DFC00BF-CFC1-1C59-0D54-AB4A498AA9B2}"/>
                  </a:ext>
                </a:extLst>
              </p:cNvPr>
              <p:cNvSpPr>
                <a:spLocks noGrp="1"/>
              </p:cNvSpPr>
              <p:nvPr>
                <p:ph/>
              </p:nvPr>
            </p:nvSpPr>
            <p:spPr/>
            <p:txBody>
              <a:bodyPr/>
              <a:lstStyle/>
              <a:p>
                <a:r>
                  <a:rPr lang="en-US" i="1" dirty="0">
                    <a:latin typeface="Cambria Math" panose="02040503050406030204" pitchFamily="18" charset="0"/>
                  </a:rPr>
                  <a:t>With Compounding m times per period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Becomes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the limit as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making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𝑟𝑗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DFC00BF-CFC1-1C59-0D54-AB4A498AA9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58D0557-4B96-3AEC-5E6B-C3E6560A4FA5}"/>
              </a:ext>
            </a:extLst>
          </p:cNvPr>
          <p:cNvSpPr>
            <a:spLocks noGrp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dirty="0"/>
              <a:t>Some Basic Gymnastics - 2</a:t>
            </a:r>
          </a:p>
        </p:txBody>
      </p:sp>
    </p:spTree>
    <p:extLst>
      <p:ext uri="{BB962C8B-B14F-4D97-AF65-F5344CB8AC3E}">
        <p14:creationId xmlns:p14="http://schemas.microsoft.com/office/powerpoint/2010/main" val="116404820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4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66CC"/>
      </a:hlink>
      <a:folHlink>
        <a:srgbClr val="00A8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Cambria Math</vt:lpstr>
      <vt:lpstr>Courier New</vt:lpstr>
      <vt:lpstr>Wingdings</vt:lpstr>
      <vt:lpstr>Default Design</vt:lpstr>
      <vt:lpstr>Some Basic Gymnastics</vt:lpstr>
      <vt:lpstr>Some Basic Gymnastics - 2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Mike Z</dc:creator>
  <cp:lastModifiedBy>Mike Z</cp:lastModifiedBy>
  <cp:revision>1</cp:revision>
  <dcterms:created xsi:type="dcterms:W3CDTF">2025-02-26T11:37:35Z</dcterms:created>
  <dcterms:modified xsi:type="dcterms:W3CDTF">2025-02-26T11:38:30Z</dcterms:modified>
</cp:coreProperties>
</file>