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308" r:id="rId4"/>
    <p:sldId id="3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F35D1-6AF2-4B0E-B724-373C67C75D7B}" v="5" dt="2025-02-09T14:11:47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Z" userId="c59771fbc718b250" providerId="LiveId" clId="{2C7F35D1-6AF2-4B0E-B724-373C67C75D7B}"/>
    <pc:docChg chg="modSld">
      <pc:chgData name="Mike Z" userId="c59771fbc718b250" providerId="LiveId" clId="{2C7F35D1-6AF2-4B0E-B724-373C67C75D7B}" dt="2025-02-10T03:19:14.020" v="6" actId="20577"/>
      <pc:docMkLst>
        <pc:docMk/>
      </pc:docMkLst>
      <pc:sldChg chg="modSp mod">
        <pc:chgData name="Mike Z" userId="c59771fbc718b250" providerId="LiveId" clId="{2C7F35D1-6AF2-4B0E-B724-373C67C75D7B}" dt="2025-02-10T03:19:14.020" v="6" actId="20577"/>
        <pc:sldMkLst>
          <pc:docMk/>
          <pc:sldMk cId="1425894111" sldId="308"/>
        </pc:sldMkLst>
        <pc:spChg chg="mod">
          <ac:chgData name="Mike Z" userId="c59771fbc718b250" providerId="LiveId" clId="{2C7F35D1-6AF2-4B0E-B724-373C67C75D7B}" dt="2025-02-10T03:19:14.020" v="6" actId="20577"/>
          <ac:spMkLst>
            <pc:docMk/>
            <pc:sldMk cId="1425894111" sldId="308"/>
            <ac:spMk id="2" creationId="{4DF14206-2A60-E16B-8A0D-D4275D3F68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EE36-C797-1C78-B5C1-2B0B70FA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4C936-FDF5-B04F-BDD5-47F3F24DF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C02BB-5BC7-5C72-95A6-93346B69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CD9D-9D72-4BA6-95E3-73060642D25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34BD0-7F40-5BA3-CA94-31613C40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1101-9081-A2BC-7986-D7A6D319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8D5B-4F19-4FA8-ADEB-F4E72B86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5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3C04-65B4-BE4F-87E2-E790FFB9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91BBD-5F37-4669-8A92-1AAB3B33A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370CA-A3ED-90AA-092B-6C355678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CD9D-9D72-4BA6-95E3-73060642D25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85B3-9CA8-F94D-62D6-D7715D5B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D0A78-CFCA-56C7-9841-FD4A9A47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8D5B-4F19-4FA8-ADEB-F4E72B86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5CDC3-C8AB-C946-8D95-BC43281D3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194E1-60AB-7427-8F46-5751F8D7A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75C43-3A9B-9E83-103D-6C35E617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CD9D-9D72-4BA6-95E3-73060642D25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1F38E-01F3-2BDE-A9B2-DE6FB9CF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373E-29BF-A56E-9ADE-F0003113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8D5B-4F19-4FA8-ADEB-F4E72B86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3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8460D-8405-4803-98B1-D4FD11F816C4}"/>
              </a:ext>
            </a:extLst>
          </p:cNvPr>
          <p:cNvSpPr txBox="1"/>
          <p:nvPr userDrawn="1"/>
        </p:nvSpPr>
        <p:spPr>
          <a:xfrm>
            <a:off x="11176000" y="639782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92AC6C-B2E5-4976-BE84-D303B127276F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7457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08000" y="990600"/>
            <a:ext cx="11277600" cy="52578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/>
            </a:lvl1pPr>
            <a:lvl2pPr>
              <a:defRPr sz="2400"/>
            </a:lvl2pPr>
            <a:lvl3pPr>
              <a:defRPr sz="2000"/>
            </a:lvl3pPr>
            <a:lvl4pPr marL="1600200" indent="-228600">
              <a:buFont typeface="Courier New" panose="02070309020205020404" pitchFamily="49" charset="0"/>
              <a:buChar char="o"/>
              <a:defRPr sz="1800"/>
            </a:lvl4pPr>
            <a:lvl5pPr marL="2057400" indent="-228600">
              <a:buFont typeface="Wingdings" panose="05000000000000000000" pitchFamily="2" charset="2"/>
              <a:buChar char="Ø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CA38EA-71EF-420E-851F-E79AC6DC0603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0" y="0"/>
            <a:ext cx="12192000" cy="838200"/>
          </a:xfrm>
        </p:spPr>
        <p:txBody>
          <a:bodyPr anchor="ctr"/>
          <a:lstStyle>
            <a:lvl1pPr>
              <a:defRPr sz="3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DF5F4-EC37-4433-BF23-EB685E62D08D}"/>
              </a:ext>
            </a:extLst>
          </p:cNvPr>
          <p:cNvSpPr txBox="1"/>
          <p:nvPr userDrawn="1"/>
        </p:nvSpPr>
        <p:spPr>
          <a:xfrm>
            <a:off x="11176000" y="639782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92AC6C-B2E5-4976-BE84-D303B127276F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5163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2A1C1-4314-4C57-83D1-5CEEF269D13F}"/>
              </a:ext>
            </a:extLst>
          </p:cNvPr>
          <p:cNvSpPr txBox="1"/>
          <p:nvPr userDrawn="1"/>
        </p:nvSpPr>
        <p:spPr>
          <a:xfrm>
            <a:off x="11176000" y="639782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92AC6C-B2E5-4976-BE84-D303B127276F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0876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0F0377-CC3E-4172-BBA5-DA9FF8C1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</p:spPr>
        <p:txBody>
          <a:bodyPr anchor="ctr"/>
          <a:lstStyle>
            <a:lvl1pPr>
              <a:defRPr sz="3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33C44-E045-42EC-B743-289478E11201}"/>
              </a:ext>
            </a:extLst>
          </p:cNvPr>
          <p:cNvSpPr txBox="1"/>
          <p:nvPr userDrawn="1"/>
        </p:nvSpPr>
        <p:spPr>
          <a:xfrm>
            <a:off x="11176000" y="639782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92AC6C-B2E5-4976-BE84-D303B127276F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947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74ED-C468-FB02-6743-C4B5CBCC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B943-AC5B-A053-5080-4426737D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DA47-217F-5ED4-7E0A-045CBF17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CD9D-9D72-4BA6-95E3-73060642D25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6D589-04D8-B9AA-C09B-9C573E2A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F1DC-36AB-0E5B-FB7D-AA6540B3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8D5B-4F19-4FA8-ADEB-F4E72B86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5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A13A-8937-46A3-0BD0-86469E50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6EE82-9F51-EA74-2430-136CA142D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8B934-EFFC-3B1D-6D58-53500E0A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CD9D-9D72-4BA6-95E3-73060642D25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D5FA-309C-6BDE-46C0-D844ED3C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1AA5-8B90-8B34-0A67-B35A4FE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8D5B-4F19-4FA8-ADEB-F4E72B86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47A4-98AC-B102-8DB2-88E85585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2260-218B-9BC7-5147-1192987C1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329AB-E155-B29C-8854-820A56959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C451E-AAC0-662F-D604-0E87AA95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CD9D-9D72-4BA6-95E3-73060642D25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9B97D-81D3-B0BF-AF41-0E78F986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B1C28-8771-84BE-7797-CDC92CA3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8D5B-4F19-4FA8-ADEB-F4E72B86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9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1FE6-7D4D-9E85-CE57-3E858729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6AD1C-4F7E-7CB6-B9D3-2A4B3C21D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DEA06-6075-D486-54D0-EC0E63ACC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1ABD4-9DC4-6815-AD3C-930CEA762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4B19A-3694-909C-A3F7-720109416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2D403-D606-E355-1D71-857BC1AB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CD9D-9D72-4BA6-95E3-73060642D25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8E591-2690-B4A9-2AFC-1F583DB2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8BA37-7A38-15F5-1925-7373F674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8D5B-4F19-4FA8-ADEB-F4E72B86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6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80F0-6B27-66E7-35F5-D0E46896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E7F86-6C47-F4FE-DD42-4E4A4155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CD9D-9D72-4BA6-95E3-73060642D25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079C3-8553-CE0F-EF20-F91F3983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852EA-71D7-862D-7778-C4D45284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8D5B-4F19-4FA8-ADEB-F4E72B86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0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B6FB7-8B54-8B63-3FBE-3818F109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CD9D-9D72-4BA6-95E3-73060642D25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7C4FE-90B2-E64F-23F7-88F93ABE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8B44B-A430-57A3-E6A6-3B5F21C5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8D5B-4F19-4FA8-ADEB-F4E72B86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01A6-F047-86C0-D060-6CE09958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132C-4D03-1F28-0077-9FE4A667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23FB9-EF5B-E1AE-1260-17A80B91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9E0DC-9327-58FB-8D5D-10E26617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CD9D-9D72-4BA6-95E3-73060642D25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60D3E-98F0-C23C-41CF-117ED05D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1BCCA-51ED-D445-D205-556EFBBB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8D5B-4F19-4FA8-ADEB-F4E72B86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3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988D-A6B4-0A45-15E0-C83B4015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B46BD-0A6E-7899-DFA3-F1B378563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8C907-0AC2-AB70-B3C3-2EBE219C3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77AEB-3897-2F5A-6B85-C0C337D3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CD9D-9D72-4BA6-95E3-73060642D25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BB379-3773-36A7-1644-5E4F311E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C987E-9064-0632-D5BD-D89C1167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8D5B-4F19-4FA8-ADEB-F4E72B86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2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03A9C-FF33-6569-008B-7BEEFD55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20AB7-D724-2D0B-9FCE-80FBFDCE4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7DF60-D676-ABC3-6B04-5B9BA323A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CCD9D-9D72-4BA6-95E3-73060642D25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3D4C7-8097-5A33-FF3C-4F99BCA13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5CCFE-5A62-B15C-073C-72E7A408D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58D5B-4F19-4FA8-ADEB-F4E72B86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9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/>
          <p:cNvSpPr>
            <a:spLocks noChangeArrowheads="1"/>
          </p:cNvSpPr>
          <p:nvPr userDrawn="1"/>
        </p:nvSpPr>
        <p:spPr bwMode="auto">
          <a:xfrm>
            <a:off x="0" y="1"/>
            <a:ext cx="12192000" cy="8620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tx2"/>
              </a:solidFill>
              <a:latin typeface="Arial" pitchFamily="-111" charset="0"/>
              <a:ea typeface="+mn-ea"/>
            </a:endParaRPr>
          </a:p>
        </p:txBody>
      </p:sp>
      <p:pic>
        <p:nvPicPr>
          <p:cNvPr id="1027" name="Picture 6" descr="approved_bluegrey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7" y="6378576"/>
            <a:ext cx="294428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0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8376-E758-C40E-F36E-FC99B470F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QRM Addendum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C8763-E4D8-B922-564A-87CCFA772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F14206-2A60-E16B-8A0D-D4275D3F68D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Taking what we started with in class,  For Z &gt; 0 </a:t>
            </a:r>
          </a:p>
          <a:p>
            <a:pPr marL="0" indent="0">
              <a:buNone/>
            </a:pPr>
            <a:r>
              <a:rPr lang="en-US" sz="2400" dirty="0"/>
              <a:t>E(Z) = </a:t>
            </a:r>
            <a:r>
              <a:rPr lang="en-US" sz="2400" dirty="0" err="1"/>
              <a:t>Pr</a:t>
            </a:r>
            <a:r>
              <a:rPr lang="en-US" sz="2400" dirty="0"/>
              <a:t>(Z ≥ C)*E[Z|Z ≥ C] + </a:t>
            </a:r>
            <a:r>
              <a:rPr lang="en-US" sz="2400" dirty="0" err="1"/>
              <a:t>Pr</a:t>
            </a:r>
            <a:r>
              <a:rPr lang="en-US" sz="2400" dirty="0"/>
              <a:t>(Z &lt; C)*E[Z|Z&lt;C], we know that each of the 4 terms on the right are positive, because all Z’s are positive, and probabilities are all positive. So if we ignore the </a:t>
            </a:r>
            <a:r>
              <a:rPr lang="en-US" sz="2400" dirty="0" err="1"/>
              <a:t>Pr</a:t>
            </a:r>
            <a:r>
              <a:rPr lang="en-US" sz="2400" dirty="0"/>
              <a:t>(Z &lt; C)*E[Z|Z&lt;C] part, we know we are ignoring something positive, so we have. </a:t>
            </a:r>
          </a:p>
          <a:p>
            <a:pPr marL="0" indent="0" algn="ctr">
              <a:buNone/>
            </a:pPr>
            <a:r>
              <a:rPr lang="en-US" sz="2400" dirty="0"/>
              <a:t>E(Z) ≥ </a:t>
            </a:r>
            <a:r>
              <a:rPr lang="en-US" sz="2400" dirty="0" err="1"/>
              <a:t>Pr</a:t>
            </a:r>
            <a:r>
              <a:rPr lang="en-US" sz="2400" dirty="0"/>
              <a:t>(Z ≥ C)*E[Z|Z ≥ C];</a:t>
            </a:r>
          </a:p>
          <a:p>
            <a:pPr marL="0" indent="0">
              <a:buNone/>
            </a:pPr>
            <a:r>
              <a:rPr lang="en-US" sz="2400" dirty="0"/>
              <a:t>since E[Z|Z ≥ C] &gt; C, we can write E(Z) ≥ </a:t>
            </a:r>
            <a:r>
              <a:rPr lang="en-US" sz="2400" dirty="0" err="1"/>
              <a:t>Pr</a:t>
            </a:r>
            <a:r>
              <a:rPr lang="en-US" sz="2400" dirty="0"/>
              <a:t>(Z ≥ C)*C</a:t>
            </a:r>
          </a:p>
          <a:p>
            <a:pPr marL="0" indent="0">
              <a:buNone/>
            </a:pPr>
            <a:r>
              <a:rPr lang="en-US" sz="2400" dirty="0"/>
              <a:t>which after rearranging can be written as</a:t>
            </a:r>
          </a:p>
          <a:p>
            <a:pPr marL="0" indent="0" algn="ctr">
              <a:buNone/>
            </a:pPr>
            <a:r>
              <a:rPr lang="en-US" sz="2400" dirty="0" err="1"/>
              <a:t>Pr</a:t>
            </a:r>
            <a:r>
              <a:rPr lang="en-US" sz="2400" dirty="0"/>
              <a:t>(Z ≥ C) ≤ E(Z)/C</a:t>
            </a:r>
          </a:p>
          <a:p>
            <a:pPr marL="0" indent="0">
              <a:buNone/>
            </a:pPr>
            <a:r>
              <a:rPr lang="en-US" sz="2400" dirty="0"/>
              <a:t>Now define (x-</a:t>
            </a:r>
            <a:r>
              <a:rPr lang="el-GR" sz="2400" dirty="0"/>
              <a:t>μ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 = Z which is always positive and let C = k</a:t>
            </a:r>
            <a:r>
              <a:rPr lang="en-US" sz="2400" baseline="30000" dirty="0"/>
              <a:t>2</a:t>
            </a:r>
            <a:r>
              <a:rPr lang="el-GR" sz="2400" dirty="0"/>
              <a:t>σ</a:t>
            </a:r>
            <a:r>
              <a:rPr lang="en-US" sz="2400" baseline="30000" dirty="0"/>
              <a:t>2</a:t>
            </a:r>
            <a:r>
              <a:rPr lang="en-US" sz="2400" dirty="0"/>
              <a:t>,  </a:t>
            </a:r>
          </a:p>
          <a:p>
            <a:pPr marL="0" indent="0">
              <a:buNone/>
            </a:pPr>
            <a:r>
              <a:rPr lang="en-US" sz="2400" dirty="0"/>
              <a:t>Note: </a:t>
            </a:r>
            <a:r>
              <a:rPr lang="en-US" sz="2400" dirty="0" err="1"/>
              <a:t>Pr</a:t>
            </a:r>
            <a:r>
              <a:rPr lang="en-US" sz="2400" dirty="0"/>
              <a:t>((x-</a:t>
            </a:r>
            <a:r>
              <a:rPr lang="el-GR" sz="2400" dirty="0"/>
              <a:t>μ</a:t>
            </a:r>
            <a:r>
              <a:rPr lang="en-US" sz="2400" dirty="0"/>
              <a:t>)</a:t>
            </a:r>
            <a:r>
              <a:rPr lang="en-US" sz="2400" baseline="30000" dirty="0"/>
              <a:t>2 </a:t>
            </a:r>
            <a:r>
              <a:rPr lang="en-US" sz="2400" dirty="0"/>
              <a:t>&gt; k</a:t>
            </a:r>
            <a:r>
              <a:rPr lang="en-US" sz="2400" baseline="30000" dirty="0"/>
              <a:t>2</a:t>
            </a:r>
            <a:r>
              <a:rPr lang="el-GR" sz="2400" dirty="0"/>
              <a:t>σ</a:t>
            </a:r>
            <a:r>
              <a:rPr lang="en-US" sz="2400" baseline="30000" dirty="0"/>
              <a:t>2</a:t>
            </a:r>
            <a:r>
              <a:rPr lang="en-US" sz="2400" dirty="0"/>
              <a:t>) = </a:t>
            </a:r>
            <a:r>
              <a:rPr lang="en-US" sz="2400" dirty="0" err="1"/>
              <a:t>Pr</a:t>
            </a:r>
            <a:r>
              <a:rPr lang="en-US" sz="2400" dirty="0"/>
              <a:t>(|x-</a:t>
            </a:r>
            <a:r>
              <a:rPr lang="el-GR" sz="2400" dirty="0"/>
              <a:t> μ</a:t>
            </a:r>
            <a:r>
              <a:rPr lang="en-US" sz="2400" dirty="0"/>
              <a:t>| &gt; k</a:t>
            </a:r>
            <a:r>
              <a:rPr lang="el-GR" sz="2400" dirty="0"/>
              <a:t>σ</a:t>
            </a:r>
            <a:r>
              <a:rPr lang="en-US" sz="2400" dirty="0"/>
              <a:t>), and E[(x-</a:t>
            </a:r>
            <a:r>
              <a:rPr lang="el-GR" sz="2400" dirty="0"/>
              <a:t>μ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] =</a:t>
            </a:r>
            <a:r>
              <a:rPr lang="el-GR" sz="2400" dirty="0"/>
              <a:t> σ</a:t>
            </a:r>
            <a:r>
              <a:rPr lang="en-US" sz="2400" baseline="30000" dirty="0"/>
              <a:t>2</a:t>
            </a:r>
          </a:p>
          <a:p>
            <a:pPr marL="0" indent="0">
              <a:buNone/>
            </a:pPr>
            <a:endParaRPr lang="en-US" sz="2400" baseline="30000" dirty="0"/>
          </a:p>
          <a:p>
            <a:pPr marL="0" indent="0" algn="ctr">
              <a:buNone/>
            </a:pPr>
            <a:r>
              <a:rPr lang="en-US" sz="2400" dirty="0" err="1"/>
              <a:t>Pr</a:t>
            </a:r>
            <a:r>
              <a:rPr lang="en-US" sz="2400" dirty="0"/>
              <a:t>(|x-</a:t>
            </a:r>
            <a:r>
              <a:rPr lang="el-GR" sz="2400" dirty="0"/>
              <a:t> μ</a:t>
            </a:r>
            <a:r>
              <a:rPr lang="en-US" sz="2400" dirty="0"/>
              <a:t>| &gt; k</a:t>
            </a:r>
            <a:r>
              <a:rPr lang="el-GR" sz="2400" dirty="0"/>
              <a:t>σ</a:t>
            </a:r>
            <a:r>
              <a:rPr lang="en-US" sz="2400" dirty="0"/>
              <a:t>) ≤ 1 </a:t>
            </a:r>
            <a:r>
              <a:rPr lang="en-US" sz="2400"/>
              <a:t>/ k</a:t>
            </a:r>
            <a:r>
              <a:rPr lang="en-US" sz="2400" baseline="30000"/>
              <a:t>2</a:t>
            </a:r>
            <a:endParaRPr lang="en-US" sz="2400" baseline="30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353AA5-50A4-E863-890A-238512D2B35E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 err="1"/>
              <a:t>Chebychev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9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C95CAE9-1524-FD6C-51F8-66A4057D0E4A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our portfolio be C</a:t>
                </a:r>
                <a:r>
                  <a:rPr lang="en-US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δ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at time 0</a:t>
                </a:r>
              </a:p>
              <a:p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portfolio becomes either C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δ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the ‘up’ state or C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δ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the ‘down’ state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choose </a:t>
                </a:r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δ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*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𝛿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which guarantees that 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δ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*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C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δ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*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write C</a:t>
                </a:r>
                <a:r>
                  <a:rPr lang="en-US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𝛿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=PV(C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δ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*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(= PV(C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:r>
                  <a:rPr lang="el-GR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δ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*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)) 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 S</a:t>
                </a:r>
                <a:r>
                  <a:rPr lang="en-US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100, S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120, S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95, K = 100, r = 5%, T = 1 yr we get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intermediate steps C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20, and C</a:t>
                </a:r>
                <a:r>
                  <a:rPr lang="en-US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0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20−0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95−120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100=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20+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20−0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95−120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120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.05∗1</m:t>
                        </m:r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=&gt; C</a:t>
                </a:r>
                <a:r>
                  <a:rPr lang="en-US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$7.71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C95CAE9-1524-FD6C-51F8-66A4057D0E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7305AC7-A756-6485-7598-CEC5949FB5A9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Two-state option pricing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3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379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Default Design</vt:lpstr>
      <vt:lpstr> QRM Addendum 1</vt:lpstr>
      <vt:lpstr>Chebychev</vt:lpstr>
      <vt:lpstr>Two-state option pricing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Z</dc:creator>
  <cp:lastModifiedBy>Mike Z</cp:lastModifiedBy>
  <cp:revision>1</cp:revision>
  <dcterms:created xsi:type="dcterms:W3CDTF">2025-02-09T11:17:17Z</dcterms:created>
  <dcterms:modified xsi:type="dcterms:W3CDTF">2025-02-10T03:19:21Z</dcterms:modified>
</cp:coreProperties>
</file>