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7" r:id="rId4"/>
    <p:sldId id="295" r:id="rId5"/>
    <p:sldId id="296" r:id="rId6"/>
    <p:sldId id="298" r:id="rId7"/>
    <p:sldId id="259" r:id="rId8"/>
    <p:sldId id="264" r:id="rId9"/>
    <p:sldId id="281" r:id="rId10"/>
    <p:sldId id="282" r:id="rId11"/>
    <p:sldId id="283" r:id="rId12"/>
    <p:sldId id="284" r:id="rId13"/>
    <p:sldId id="289" r:id="rId14"/>
    <p:sldId id="278" r:id="rId15"/>
    <p:sldId id="291" r:id="rId16"/>
    <p:sldId id="269" r:id="rId17"/>
    <p:sldId id="292" r:id="rId18"/>
    <p:sldId id="271" r:id="rId19"/>
    <p:sldId id="299" r:id="rId20"/>
    <p:sldId id="301" r:id="rId21"/>
    <p:sldId id="277" r:id="rId22"/>
    <p:sldId id="280" r:id="rId23"/>
    <p:sldId id="272" r:id="rId24"/>
    <p:sldId id="302" r:id="rId25"/>
    <p:sldId id="293" r:id="rId26"/>
    <p:sldId id="274" r:id="rId27"/>
    <p:sldId id="268" r:id="rId28"/>
    <p:sldId id="30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3"/>
    <p:restoredTop sz="94694"/>
  </p:normalViewPr>
  <p:slideViewPr>
    <p:cSldViewPr snapToGrid="0">
      <p:cViewPr varScale="1">
        <p:scale>
          <a:sx n="121" d="100"/>
          <a:sy n="121" d="100"/>
        </p:scale>
        <p:origin x="2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7276D-3125-CC4B-9512-66890074D52E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5D1926-176A-DD4E-91BA-F6F1768897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5D1926-176A-DD4E-91BA-F6F17688978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9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FC694-8615-C731-746F-E02BF67D2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6F0380-2721-19AD-943E-01D2D1FAC0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12EC81-1F5B-2993-9EBC-4DDBD025F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EE75F-98D4-6AF5-F139-D517C10B6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FE238-0BFB-58C5-CD48-6F5B4BDF2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29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6F326-47DC-E103-34F5-20A4F1CF3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A59E55-C7D0-6021-2190-FE8C4B45C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3A1B3-1ED2-3862-CD03-F5DAA49A8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1828F-32E9-0FF7-AF0A-FF135E170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5A83C-EC1A-30A3-7C19-A4C7E346C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16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81E64-711E-34B4-1728-77051C8DC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99C42-6A4E-C2DE-EF55-C8ECC9F33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3E3320-BB47-FEA2-C126-2ACD6801A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8879F-3FFF-C516-C5E8-39B81ADA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0C13B-4708-02EA-B75E-9D1B1446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126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6A05-8A35-5A82-4DD3-339EA1B1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7FA23-D02D-C581-ABC3-AE16647F8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6477-BA1F-CF8D-0CAA-7C923BF89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149BD-F75C-4B21-B6D4-EBE335B41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272BE3-B615-476F-507D-ED8FE8CDC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42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B2985-DD0E-DCBD-F3AB-3397F3EE3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8F6B5-B80E-3519-BBBD-EAE71CEC6E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FD40C-D617-C6E4-426B-B8FB70F4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C3A71-4429-086E-7111-02C3504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83023-5B5F-5254-F3D6-A64661ADA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13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DF712-42D4-62A1-CD60-E0956C008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C1C80-69E7-D456-B460-B04315BB9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EC36D-0A10-AA81-2961-2F20F3111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752323-2B8F-FF7C-E9E9-A9E0BE52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6829C0-D2F8-3E1A-9C85-ED5EB9C5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4964F6-0DF9-032F-653E-99DF429BC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028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72E10-30BE-80F1-5722-FA5B2896A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9C44E-DC3D-A0AB-B242-B0EE21D3A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64BDB-C6E0-66C8-638E-47B7F1A7FF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63824A-C8D9-55D2-2BB7-AC7DE5CACC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78459-D493-731D-3D26-14F2BBF03F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11C95-204D-317D-9EB0-A7D7D9B24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62329F-9918-B622-CFA6-C6077A61E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A40136-2CB5-2638-4ABC-24C408CAE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528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6DA57-AA6C-EB41-2D71-E47E2976C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BBBAE-47A9-4602-1578-58FC0DB1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867494-0FF2-8617-3975-0DC3A1063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0AFC7F-4DE3-2DCD-F986-B4FA44DCB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98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495791-604F-B52F-C754-51752C07A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2E352C-F2E4-C9A2-42B4-23216F6D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86123-29C5-1D9F-493A-E6767F5F1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760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C8E7B-39BC-A84F-0E0D-DD012E10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5E1B-7691-8B01-474C-FA39A6262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B58A06-B5E9-FC48-BAF1-2B17620335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31EA74-A8C9-DC83-1F88-A10CA878A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A7F1CE-0377-7502-1B84-7CE050C9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0EAAF-1476-0A1D-1AC4-326D5D53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389C-D574-7F5B-2860-FF3480605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121AA-83F2-22F7-B9ED-853C256593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CAA90-4264-5216-3177-66E9DEB43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D7309-69DA-EC6A-DD56-295B2C55D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E75284-6860-8A9D-8930-C94C3076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7643BD-B4AD-E4E3-EC0C-C964B6EAD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377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A3175-F056-57C0-7343-F1560F0AC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4E905-9F96-F6DC-7BDB-8F036B4DD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D351D-4EE7-7ABF-7C1B-08957ADF88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2922C4-7AAB-D241-BEB2-6DD4042CE8B6}" type="datetimeFigureOut">
              <a:rPr lang="en-US" smtClean="0"/>
              <a:t>5/22/24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0A2D-5F4F-3B08-FBB1-08E0F124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44DF1-605B-FF6C-59AF-943A45D20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5F843D-AC05-4F49-B5F3-0FB23B8B5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63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OoyMPJqsrA7XFlRc1Eq6vJ9K5OuFQ1ST?usp=sharin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DavidRomoff/DistributionTesting-Cramer-vonMises/raw/main/CvM_Overlap_Distribution.xlsx" TargetMode="External"/><Relationship Id="rId4" Type="http://schemas.openxmlformats.org/officeDocument/2006/relationships/hyperlink" Target="https://github.com/DavidRomoff/DistributionTesting-Cramer-vonMises/raw/main/CvM_Calculation.xlsx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322C-DACA-9AAE-922D-9AAE7BE702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Backtesting </a:t>
            </a:r>
            <a:br>
              <a:rPr lang="en-US" dirty="0"/>
            </a:br>
            <a:r>
              <a:rPr lang="en-US" dirty="0"/>
              <a:t>CCR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F8A9-7FD3-3E1A-40DE-5113A1CDD4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Recommended Practices for Distribution Testing</a:t>
            </a:r>
          </a:p>
        </p:txBody>
      </p:sp>
    </p:spTree>
    <p:extLst>
      <p:ext uri="{BB962C8B-B14F-4D97-AF65-F5344CB8AC3E}">
        <p14:creationId xmlns:p14="http://schemas.microsoft.com/office/powerpoint/2010/main" val="2909878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distribution of the observations is the same as the forecast distribution, samples from the observations should uniformly span percentiles of the forecast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C7122FE-1B1C-6E92-B656-803E32F5A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5950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970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distribution of the observations is the same as the forecast distribution, samples from the observations should uniformly span percentiles of the forecast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B2EB8237-3C86-AE3C-E070-B5C0D1FBDB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71286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1154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distribution of the observations is the same as the forecast distribution, samples from the observations should uniformly span percentiles of the forecast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BFAD65C2-FD70-5DB1-EAB4-EB89E0091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29000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99858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 want a uniform distribution.</a:t>
            </a:r>
          </a:p>
          <a:p>
            <a:pPr marL="0" indent="0">
              <a:buNone/>
            </a:pPr>
            <a:r>
              <a:rPr lang="en-US" dirty="0"/>
              <a:t>How do we measure that?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0C5261-0A3A-B97F-5E7C-403FE6B6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7790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5434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Testing Uniformity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D709F57-759E-C174-6FCA-5DC6AD96F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96642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572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12026" cy="1325563"/>
          </a:xfrm>
        </p:spPr>
        <p:txBody>
          <a:bodyPr/>
          <a:lstStyle/>
          <a:p>
            <a:r>
              <a:rPr lang="en-US" dirty="0"/>
              <a:t>Concepts: </a:t>
            </a:r>
            <a:br>
              <a:rPr lang="en-US" dirty="0"/>
            </a:br>
            <a:r>
              <a:rPr lang="en-US" dirty="0"/>
              <a:t>Testing Uniformity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DAE9D04F-EC3F-F0E5-B212-52646A1C0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05537"/>
            <a:ext cx="5605669" cy="15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0283B4A8-45F0-4546-21B9-F2D5ADCF7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1863871"/>
            <a:ext cx="5605669" cy="1534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6" name="Picture 6">
            <a:extLst>
              <a:ext uri="{FF2B5EF4-FFF2-40B4-BE49-F238E27FC236}">
                <a16:creationId xmlns:a16="http://schemas.microsoft.com/office/drawing/2014/main" id="{FC5043CB-5066-B68F-C6F0-C9DB6E16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3523166"/>
            <a:ext cx="5605669" cy="153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>
            <a:extLst>
              <a:ext uri="{FF2B5EF4-FFF2-40B4-BE49-F238E27FC236}">
                <a16:creationId xmlns:a16="http://schemas.microsoft.com/office/drawing/2014/main" id="{B42E186A-A8E3-6F34-7F7C-647C763C7F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8" y="5230609"/>
            <a:ext cx="5611003" cy="1535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63226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Testing Uniformity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Steps:</a:t>
            </a:r>
          </a:p>
          <a:p>
            <a:r>
              <a:rPr lang="en-US" dirty="0"/>
              <a:t>Get the average of squared deviations</a:t>
            </a:r>
          </a:p>
          <a:p>
            <a:pPr lvl="1"/>
            <a:r>
              <a:rPr lang="en-US" dirty="0"/>
              <a:t>1/N * [ 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(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–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 + 1/12N</a:t>
            </a:r>
            <a:r>
              <a:rPr lang="en-US" baseline="30000" dirty="0"/>
              <a:t> 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Cramer – von Mises</a:t>
            </a:r>
          </a:p>
          <a:p>
            <a:r>
              <a:rPr lang="en-US" dirty="0"/>
              <a:t>Use a hypothesis testing distribution</a:t>
            </a:r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Simulation</a:t>
            </a:r>
          </a:p>
          <a:p>
            <a:r>
              <a:rPr lang="en-US" dirty="0"/>
              <a:t>Accept or reject sameness of the distributions</a:t>
            </a:r>
          </a:p>
          <a:p>
            <a:pPr lvl="1"/>
            <a:r>
              <a:rPr lang="en-US" dirty="0"/>
              <a:t>P-Value &gt; 5% Green</a:t>
            </a:r>
          </a:p>
          <a:p>
            <a:pPr lvl="1"/>
            <a:r>
              <a:rPr lang="en-US" dirty="0"/>
              <a:t>P-Value &gt; 0.01% Amber</a:t>
            </a:r>
          </a:p>
          <a:p>
            <a:pPr lvl="1"/>
            <a:r>
              <a:rPr lang="en-US" dirty="0"/>
              <a:t>P-Value &lt; 0.01% Red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55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 window: period over which data is aggregated</a:t>
            </a:r>
          </a:p>
          <a:p>
            <a:r>
              <a:rPr lang="en-US" dirty="0"/>
              <a:t>Time horizon: time between initialization and realization</a:t>
            </a:r>
          </a:p>
          <a:p>
            <a:r>
              <a:rPr lang="en-US" dirty="0"/>
              <a:t>Initialization points: date when forecast is made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256E4-7C78-B258-FF94-98511424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43976"/>
            <a:ext cx="7772400" cy="19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966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F886-9E0A-F78A-B01A-CE261F52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 Design: Adjusting Significance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935F-17EE-DA87-1DE5-61D07684A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backtests with overlapping initializations …</a:t>
            </a:r>
          </a:p>
          <a:p>
            <a:r>
              <a:rPr lang="en-US" dirty="0"/>
              <a:t>Observations are no longer independent.</a:t>
            </a:r>
          </a:p>
          <a:p>
            <a:r>
              <a:rPr lang="en-US" dirty="0"/>
              <a:t>The distribution of the D</a:t>
            </a:r>
            <a:r>
              <a:rPr lang="en-US" baseline="-25000" dirty="0"/>
              <a:t>c-</a:t>
            </a:r>
            <a:r>
              <a:rPr lang="en-US" baseline="-25000" dirty="0" err="1"/>
              <a:t>vM</a:t>
            </a:r>
            <a:r>
              <a:rPr lang="en-US" dirty="0"/>
              <a:t> test statistic must be adjusted.</a:t>
            </a:r>
          </a:p>
          <a:p>
            <a:r>
              <a:rPr lang="en-US" dirty="0"/>
              <a:t>Use simulation to make a new testing distribution.</a:t>
            </a:r>
          </a:p>
          <a:p>
            <a:pPr lvl="1"/>
            <a:r>
              <a:rPr lang="en-US" dirty="0"/>
              <a:t>Generate factor paths with daily observations</a:t>
            </a:r>
          </a:p>
          <a:p>
            <a:pPr lvl="1"/>
            <a:r>
              <a:rPr lang="en-US" dirty="0"/>
              <a:t>Run the backtest method on the generated paths</a:t>
            </a:r>
          </a:p>
          <a:p>
            <a:pPr lvl="1"/>
            <a:r>
              <a:rPr lang="en-US" dirty="0"/>
              <a:t>Collect the test statics D</a:t>
            </a:r>
            <a:r>
              <a:rPr lang="en-US" baseline="-25000" dirty="0"/>
              <a:t>c-</a:t>
            </a:r>
            <a:r>
              <a:rPr lang="en-US" baseline="-25000" dirty="0" err="1"/>
              <a:t>vM</a:t>
            </a:r>
            <a:r>
              <a:rPr lang="en-US" baseline="-25000" dirty="0"/>
              <a:t> </a:t>
            </a:r>
            <a:r>
              <a:rPr lang="en-US" dirty="0"/>
              <a:t> from each path to create a distribution 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9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 window: 49</a:t>
            </a:r>
          </a:p>
          <a:p>
            <a:r>
              <a:rPr lang="en-US" dirty="0"/>
              <a:t>Time horizon: 14</a:t>
            </a:r>
          </a:p>
          <a:p>
            <a:r>
              <a:rPr lang="en-US" dirty="0"/>
              <a:t>Initialization points: 6 points, 7-day step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256E4-7C78-B258-FF94-98511424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743976"/>
            <a:ext cx="7772400" cy="19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5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E90B7-0FFE-6827-7563-5518B229A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5C72D0-C128-B0CB-65F7-9F3309FCCA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Background and Motivation</a:t>
            </a:r>
          </a:p>
          <a:p>
            <a:pPr marL="0" indent="0">
              <a:buNone/>
            </a:pPr>
            <a:r>
              <a:rPr lang="en-US" dirty="0"/>
              <a:t>Concepts</a:t>
            </a:r>
          </a:p>
          <a:p>
            <a:pPr marL="0" indent="0">
              <a:buNone/>
            </a:pPr>
            <a:r>
              <a:rPr lang="en-US" dirty="0"/>
              <a:t>Backtest Design</a:t>
            </a:r>
          </a:p>
          <a:p>
            <a:pPr marL="0" indent="0">
              <a:buNone/>
            </a:pPr>
            <a:r>
              <a:rPr lang="en-US" dirty="0"/>
              <a:t>Alternative Methods</a:t>
            </a:r>
          </a:p>
          <a:p>
            <a:pPr marL="0" indent="0">
              <a:buNone/>
            </a:pPr>
            <a:r>
              <a:rPr lang="en-US" dirty="0"/>
              <a:t>Recommendations</a:t>
            </a:r>
          </a:p>
          <a:p>
            <a:pPr marL="0" indent="0">
              <a:buNone/>
            </a:pPr>
            <a:r>
              <a:rPr lang="en-US" dirty="0"/>
              <a:t>Appendix and Demos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85725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Backtest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Observation window: 49</a:t>
            </a:r>
          </a:p>
          <a:p>
            <a:r>
              <a:rPr lang="en-US" dirty="0"/>
              <a:t>Time horizon: 14</a:t>
            </a:r>
          </a:p>
          <a:p>
            <a:r>
              <a:rPr lang="en-US" dirty="0"/>
              <a:t>Initialization points: 6 points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BF2611-D726-E3EF-6C2C-7752E8BC709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Simulate daily with GBM</a:t>
            </a:r>
          </a:p>
          <a:p>
            <a:r>
              <a:rPr lang="en-US" dirty="0"/>
              <a:t>Observe distribution of C-</a:t>
            </a:r>
            <a:r>
              <a:rPr lang="en-US" dirty="0" err="1"/>
              <a:t>vM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2256E4-7C78-B258-FF94-98511424DF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001294"/>
            <a:ext cx="5181600" cy="1331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AB6D569-CA91-BA30-D326-669DC9FD7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00" y="3467021"/>
            <a:ext cx="4191000" cy="240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Approaches: 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Kolmogorov-Smirnov test focuses on the largest deviation between two distributions.</a:t>
            </a:r>
          </a:p>
          <a:p>
            <a:r>
              <a:rPr lang="en-US" dirty="0"/>
              <a:t>Not flexible enough to adjust for overlapping initialization points.</a:t>
            </a:r>
          </a:p>
          <a:p>
            <a:r>
              <a:rPr lang="en-US" dirty="0"/>
              <a:t>Requires more data points.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3C5E5-3A6F-D534-B3A4-06956DDA5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DD6530-64B0-F1F2-D4F6-E56D8D7B0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198" y="1825625"/>
            <a:ext cx="4103604" cy="378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644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Approaches: 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Anderson-Darling test focuses on tails.</a:t>
            </a:r>
          </a:p>
          <a:p>
            <a:r>
              <a:rPr lang="en-US" dirty="0"/>
              <a:t>Divides the </a:t>
            </a:r>
            <a:r>
              <a:rPr lang="en-US" dirty="0" err="1"/>
              <a:t>CvM</a:t>
            </a:r>
            <a:r>
              <a:rPr lang="en-US" dirty="0"/>
              <a:t> Score by F(x)*(1-F(x))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23C5E5-3A6F-D534-B3A4-06956DDA5E9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B6F6CA-A1B8-A8CD-89A4-603AB9CB51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920" y="4750074"/>
            <a:ext cx="2363897" cy="134591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5E58FB6-1F07-FB48-3A8C-634A56C39BD6}"/>
              </a:ext>
            </a:extLst>
          </p:cNvPr>
          <p:cNvCxnSpPr/>
          <p:nvPr/>
        </p:nvCxnSpPr>
        <p:spPr>
          <a:xfrm>
            <a:off x="6863255" y="4193628"/>
            <a:ext cx="449054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2DAD775D-600F-DE88-A8EE-BE05F64B0E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787" y="1596088"/>
            <a:ext cx="2848162" cy="246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551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500-EA3D-60F9-A4FD-BE42A36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F3D9-4A57-679E-8F41-52B63F6C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Backtest every 6 months</a:t>
            </a:r>
          </a:p>
          <a:p>
            <a:r>
              <a:rPr lang="en-US" dirty="0"/>
              <a:t>Backtest at different horizons</a:t>
            </a:r>
          </a:p>
          <a:p>
            <a:pPr lvl="1"/>
            <a:r>
              <a:rPr lang="en-US" dirty="0"/>
              <a:t>1 day, 1 week, 2 weeks, 1 month, 3 months, 6 months,1 year</a:t>
            </a:r>
          </a:p>
          <a:p>
            <a:r>
              <a:rPr lang="en-US" dirty="0"/>
              <a:t>Use Cramer – von Mises test statistic</a:t>
            </a:r>
          </a:p>
          <a:p>
            <a:r>
              <a:rPr lang="en-US" dirty="0"/>
              <a:t>Simulate statistical test distributions for overlapping horizons</a:t>
            </a:r>
          </a:p>
          <a:p>
            <a:r>
              <a:rPr lang="en-US" dirty="0"/>
              <a:t>Use at least 100 observations for the statistical tests</a:t>
            </a:r>
          </a:p>
        </p:txBody>
      </p:sp>
    </p:spTree>
    <p:extLst>
      <p:ext uri="{BB962C8B-B14F-4D97-AF65-F5344CB8AC3E}">
        <p14:creationId xmlns:p14="http://schemas.microsoft.com/office/powerpoint/2010/main" val="3476779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8F500-EA3D-60F9-A4FD-BE42A365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AF3D9-4A57-679E-8F41-52B63F6C3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Links to interactive Python demos and Excel workbooks</a:t>
            </a:r>
          </a:p>
          <a:p>
            <a:r>
              <a:rPr lang="en-US" dirty="0"/>
              <a:t>Methodology for Cramer – von Mises Test Statistic calculation.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226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F886-9E0A-F78A-B01A-CE261F52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9089670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F886-9E0A-F78A-B01A-CE261F52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F67F6-355C-AD06-11CB-EC176C7D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Python Interactive Demo in Google Colab</a:t>
            </a:r>
            <a:endParaRPr lang="en-US" dirty="0"/>
          </a:p>
          <a:p>
            <a:r>
              <a:rPr lang="en-US" dirty="0">
                <a:hlinkClick r:id="rId4"/>
              </a:rPr>
              <a:t>Excel Demo Download – CvM Calculations </a:t>
            </a:r>
            <a:endParaRPr lang="en-US" dirty="0"/>
          </a:p>
          <a:p>
            <a:r>
              <a:rPr lang="en-US" dirty="0">
                <a:hlinkClick r:id="rId5"/>
              </a:rPr>
              <a:t>Excel Demo Download – CvM Simulations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54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8475-7FB4-A651-F94B-A60A724DF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Appendix: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34A16-EF2B-3D30-D71B-93DD70060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Generate 1000 simulations of the forecast distribution</a:t>
            </a:r>
          </a:p>
          <a:p>
            <a:r>
              <a:rPr lang="en-US" dirty="0"/>
              <a:t>Sort the simulations, s, in ascending order and let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 denote the simulation at index </a:t>
            </a:r>
            <a:r>
              <a:rPr lang="en-US" dirty="0" err="1"/>
              <a:t>i</a:t>
            </a:r>
            <a:endParaRPr lang="en-US" dirty="0"/>
          </a:p>
          <a:p>
            <a:r>
              <a:rPr lang="en-US" dirty="0"/>
              <a:t>Convert each observation to a u value</a:t>
            </a:r>
          </a:p>
          <a:p>
            <a:pPr lvl="1"/>
            <a:r>
              <a:rPr lang="en-US" dirty="0"/>
              <a:t>u = [ </a:t>
            </a:r>
            <a:r>
              <a:rPr lang="en-US" dirty="0" err="1"/>
              <a:t>i</a:t>
            </a:r>
            <a:r>
              <a:rPr lang="en-US" dirty="0"/>
              <a:t> + (</a:t>
            </a:r>
            <a:r>
              <a:rPr lang="en-US" dirty="0" err="1"/>
              <a:t>obs</a:t>
            </a:r>
            <a:r>
              <a:rPr lang="en-US" dirty="0"/>
              <a:t> –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)/(s</a:t>
            </a:r>
            <a:r>
              <a:rPr lang="en-US" baseline="-25000" dirty="0"/>
              <a:t>i+1</a:t>
            </a:r>
            <a:r>
              <a:rPr lang="en-US" dirty="0"/>
              <a:t> – </a:t>
            </a:r>
            <a:r>
              <a:rPr lang="en-US" dirty="0" err="1"/>
              <a:t>s</a:t>
            </a:r>
            <a:r>
              <a:rPr lang="en-US" baseline="-25000" dirty="0" err="1"/>
              <a:t>i</a:t>
            </a:r>
            <a:r>
              <a:rPr lang="en-US" dirty="0"/>
              <a:t>) ] / 1000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obs</a:t>
            </a:r>
            <a:r>
              <a:rPr lang="en-US" dirty="0"/>
              <a:t> &lt; s</a:t>
            </a:r>
            <a:r>
              <a:rPr lang="en-US" baseline="-25000" dirty="0"/>
              <a:t>1</a:t>
            </a:r>
            <a:r>
              <a:rPr lang="en-US" dirty="0"/>
              <a:t>, let u = 0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obs</a:t>
            </a:r>
            <a:r>
              <a:rPr lang="en-US" dirty="0"/>
              <a:t> &gt; s</a:t>
            </a:r>
            <a:r>
              <a:rPr lang="en-US" baseline="-25000" dirty="0"/>
              <a:t>1000</a:t>
            </a:r>
            <a:r>
              <a:rPr lang="en-US" dirty="0"/>
              <a:t>, let u = 1</a:t>
            </a:r>
          </a:p>
          <a:p>
            <a:r>
              <a:rPr lang="en-US" dirty="0"/>
              <a:t>Sort the u values and re-label them as 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where j denotes the index</a:t>
            </a:r>
          </a:p>
          <a:p>
            <a:r>
              <a:rPr lang="en-US" dirty="0"/>
              <a:t>For each </a:t>
            </a:r>
            <a:r>
              <a:rPr lang="en-US" dirty="0" err="1"/>
              <a:t>pj</a:t>
            </a:r>
            <a:r>
              <a:rPr lang="en-US" dirty="0"/>
              <a:t>, it’s corresponding expected distance on the line </a:t>
            </a:r>
            <a:r>
              <a:rPr lang="en-US" dirty="0" err="1"/>
              <a:t>lj</a:t>
            </a:r>
            <a:r>
              <a:rPr lang="en-US" dirty="0"/>
              <a:t> is</a:t>
            </a:r>
          </a:p>
          <a:p>
            <a:pPr lvl="1"/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 = (2j – 1) / 2n where N is the number of realized observations</a:t>
            </a:r>
          </a:p>
          <a:p>
            <a:r>
              <a:rPr lang="en-US" dirty="0"/>
              <a:t>Calculate the overall distance score, D</a:t>
            </a:r>
            <a:r>
              <a:rPr lang="en-US" baseline="-25000" dirty="0"/>
              <a:t>c-</a:t>
            </a:r>
            <a:r>
              <a:rPr lang="en-US" baseline="-25000" dirty="0" err="1"/>
              <a:t>vM</a:t>
            </a:r>
            <a:endParaRPr lang="en-US" baseline="-25000" dirty="0"/>
          </a:p>
          <a:p>
            <a:pPr lvl="1"/>
            <a:r>
              <a:rPr lang="en-US" dirty="0"/>
              <a:t>D</a:t>
            </a:r>
            <a:r>
              <a:rPr lang="en-US" baseline="-25000" dirty="0"/>
              <a:t>c-</a:t>
            </a:r>
            <a:r>
              <a:rPr lang="en-US" baseline="-25000" dirty="0" err="1"/>
              <a:t>vM</a:t>
            </a:r>
            <a:r>
              <a:rPr lang="en-US" dirty="0"/>
              <a:t> = 1/N * [ 1/12N + </a:t>
            </a:r>
            <a:r>
              <a:rPr lang="en-US" dirty="0">
                <a:latin typeface="Symbol" pitchFamily="2" charset="2"/>
              </a:rPr>
              <a:t>S</a:t>
            </a:r>
            <a:r>
              <a:rPr lang="en-US" dirty="0"/>
              <a:t> (</a:t>
            </a:r>
            <a:r>
              <a:rPr lang="en-US" dirty="0" err="1"/>
              <a:t>p</a:t>
            </a:r>
            <a:r>
              <a:rPr lang="en-US" baseline="-25000" dirty="0" err="1"/>
              <a:t>j</a:t>
            </a:r>
            <a:r>
              <a:rPr lang="en-US" dirty="0"/>
              <a:t> – </a:t>
            </a:r>
            <a:r>
              <a:rPr lang="en-US" dirty="0" err="1"/>
              <a:t>l</a:t>
            </a:r>
            <a:r>
              <a:rPr lang="en-US" baseline="-25000" dirty="0" err="1"/>
              <a:t>j</a:t>
            </a:r>
            <a:r>
              <a:rPr lang="en-US" dirty="0"/>
              <a:t>)</a:t>
            </a:r>
            <a:r>
              <a:rPr lang="en-US" baseline="30000" dirty="0"/>
              <a:t>2 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The 1/12N is a mathematical adjustment that can be ignored</a:t>
            </a:r>
          </a:p>
          <a:p>
            <a:r>
              <a:rPr lang="en-US" dirty="0"/>
              <a:t>Identify P-value of D</a:t>
            </a:r>
            <a:r>
              <a:rPr lang="en-US" baseline="-25000" dirty="0"/>
              <a:t>c-</a:t>
            </a:r>
            <a:r>
              <a:rPr lang="en-US" baseline="-25000" dirty="0" err="1"/>
              <a:t>vM</a:t>
            </a:r>
            <a:endParaRPr lang="en-US" dirty="0"/>
          </a:p>
          <a:p>
            <a:pPr lvl="1"/>
            <a:r>
              <a:rPr lang="en-US" dirty="0"/>
              <a:t>Tables</a:t>
            </a:r>
          </a:p>
          <a:p>
            <a:pPr lvl="1"/>
            <a:r>
              <a:rPr lang="en-US" dirty="0"/>
              <a:t>Simulation</a:t>
            </a:r>
          </a:p>
        </p:txBody>
      </p:sp>
    </p:spTree>
    <p:extLst>
      <p:ext uri="{BB962C8B-B14F-4D97-AF65-F5344CB8AC3E}">
        <p14:creationId xmlns:p14="http://schemas.microsoft.com/office/powerpoint/2010/main" val="29420040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F886-9E0A-F78A-B01A-CE261F52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3F6CF-D75F-FA06-BA8F-7CE078C60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Basel Committee, "Sound practices for </a:t>
            </a:r>
            <a:r>
              <a:rPr lang="en-US" sz="1600" dirty="0" err="1"/>
              <a:t>backtesting</a:t>
            </a:r>
            <a:r>
              <a:rPr lang="en-US" sz="1600" dirty="0"/>
              <a:t> counterparty credit risk models," Basel, 2010.</a:t>
            </a:r>
          </a:p>
          <a:p>
            <a:r>
              <a:rPr lang="en-US" sz="1600" dirty="0"/>
              <a:t>Basel Committee, "Supervisory framework for the use of "</a:t>
            </a:r>
            <a:r>
              <a:rPr lang="en-US" sz="1600" dirty="0" err="1"/>
              <a:t>backtesting</a:t>
            </a:r>
            <a:r>
              <a:rPr lang="en-US" sz="1600" dirty="0"/>
              <a:t>" in conjunction with the [IMA …]," 1996.</a:t>
            </a:r>
          </a:p>
          <a:p>
            <a:r>
              <a:rPr lang="en-US" sz="1600" dirty="0"/>
              <a:t>I. Ruiz, "Backtesting Counterparty Risk: How Good is your Model?," working paper, 2012.</a:t>
            </a:r>
          </a:p>
          <a:p>
            <a:r>
              <a:rPr lang="en-US" sz="1600" dirty="0"/>
              <a:t>F. James, Statistical Methods in Experimental Physics: 2nd Edition, World Scientific Publishing Co., 2006.</a:t>
            </a:r>
          </a:p>
          <a:p>
            <a:r>
              <a:rPr lang="en-US" sz="1600" dirty="0"/>
              <a:t>"Overlapping Returns for Risk Measurement," MSCI Research, 2014. </a:t>
            </a:r>
          </a:p>
          <a:p>
            <a:r>
              <a:rPr lang="en-US" sz="1600" dirty="0"/>
              <a:t>"Backtesting counterparty credit risk models," MSCI Research, 2020. </a:t>
            </a:r>
          </a:p>
          <a:p>
            <a:r>
              <a:rPr lang="en-US" sz="1600" dirty="0"/>
              <a:t>M. Hayes, "Managing risk-model uncertainty through a crisis," MSCI Blog post, 2020.</a:t>
            </a:r>
          </a:p>
        </p:txBody>
      </p:sp>
    </p:spTree>
    <p:extLst>
      <p:ext uri="{BB962C8B-B14F-4D97-AF65-F5344CB8AC3E}">
        <p14:creationId xmlns:p14="http://schemas.microsoft.com/office/powerpoint/2010/main" val="3209914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31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In CCR, the Exposure is the amount that a trade is in your favor.</a:t>
            </a:r>
          </a:p>
          <a:p>
            <a:pPr marL="0" indent="0">
              <a:buNone/>
            </a:pPr>
            <a:r>
              <a:rPr lang="en-US" dirty="0"/>
              <a:t>Exposures are always positive.</a:t>
            </a:r>
          </a:p>
          <a:p>
            <a:pPr marL="0" indent="0">
              <a:buNone/>
            </a:pPr>
            <a:r>
              <a:rPr lang="en-US" dirty="0"/>
              <a:t>A family of metrics measure the risk.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BFFE93-669A-2EFF-072D-59AD07CB4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414" y="1825625"/>
            <a:ext cx="4893593" cy="32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31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PFE</a:t>
            </a:r>
          </a:p>
          <a:p>
            <a:pPr marL="0" indent="0">
              <a:buNone/>
            </a:pPr>
            <a:r>
              <a:rPr lang="en-US" dirty="0"/>
              <a:t>Potential Future Exposure</a:t>
            </a:r>
          </a:p>
          <a:p>
            <a:pPr marL="0" indent="0">
              <a:buNone/>
            </a:pPr>
            <a:r>
              <a:rPr lang="en-US" dirty="0"/>
              <a:t>The VaR amount of the exposure.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BFFE93-669A-2EFF-072D-59AD07CB4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414" y="1825625"/>
            <a:ext cx="4893593" cy="32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81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Motivation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48340-7BF5-21CA-E85B-B47A99DDC5E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57311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EE</a:t>
                </a:r>
              </a:p>
              <a:p>
                <a:pPr marL="0" indent="0">
                  <a:buNone/>
                </a:pPr>
                <a:r>
                  <a:rPr lang="en-US" dirty="0"/>
                  <a:t>Expected Exposure</a:t>
                </a:r>
              </a:p>
              <a:p>
                <a:pPr marL="0" indent="0">
                  <a:buNone/>
                </a:pPr>
                <a:r>
                  <a:rPr lang="en-US" dirty="0"/>
                  <a:t>E(X | X &gt; 0 )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CVA</a:t>
                </a:r>
                <a14:m>
                  <m:oMath xmlns:m="http://schemas.openxmlformats.org/officeDocument/2006/math">
                    <m:r>
                      <a:rPr lang="en-US" sz="2800" b="0" i="0" baseline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𝐿𝐺𝐷</m:t>
                    </m:r>
                    <m:r>
                      <a:rPr lang="en-US" sz="2800" b="0" i="1">
                        <a:latin typeface="Cambria Math" panose="02040503050406030204" pitchFamily="18" charset="0"/>
                      </a:rPr>
                      <m:t> ×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𝑃𝐷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 × </m:t>
                        </m:r>
                        <m:r>
                          <a:rPr lang="en-US" sz="2800" b="0" i="1">
                            <a:latin typeface="Cambria Math" panose="02040503050406030204" pitchFamily="18" charset="0"/>
                          </a:rPr>
                          <m:t>𝐸𝐸𝑖</m:t>
                        </m:r>
                        <m:r>
                          <a:rPr lang="en-US" sz="2800" b="0" i="1" baseline="-25000">
                            <a:latin typeface="Cambria Math" panose="02040503050406030204" pitchFamily="18" charset="0"/>
                          </a:rPr>
                          <m:t>         </m:t>
                        </m:r>
                      </m:e>
                    </m:nary>
                  </m:oMath>
                </a14:m>
                <a:endParaRPr lang="en-US" sz="2800" b="0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48340-7BF5-21CA-E85B-B47A99DDC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573110" cy="4351338"/>
              </a:xfrm>
              <a:blipFill>
                <a:blip r:embed="rId2"/>
                <a:stretch>
                  <a:fillRect l="-2278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BFFE93-669A-2EFF-072D-59AD07CB4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670414" y="1825625"/>
            <a:ext cx="4893593" cy="32263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7EEF0D-E54A-9F18-91FF-2E082C8E0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025" y="4422689"/>
            <a:ext cx="3983324" cy="2070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92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Background: 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7311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EMtM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Expected Mark to Market</a:t>
            </a:r>
          </a:p>
          <a:p>
            <a:pPr marL="0" indent="0">
              <a:buNone/>
            </a:pPr>
            <a:r>
              <a:rPr lang="en-US" dirty="0"/>
              <a:t>Expected value of the trade.</a:t>
            </a:r>
          </a:p>
          <a:p>
            <a:pPr marL="0" indent="0">
              <a:buNone/>
            </a:pPr>
            <a:r>
              <a:rPr lang="en-US" dirty="0"/>
              <a:t>Identifies drift and collateral.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4BFFE93-669A-2EFF-072D-59AD07CB4C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70414" y="1825625"/>
            <a:ext cx="4893593" cy="32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0992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VaR Backtesting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Basel supervisory framework for the use of “Backtesting” 1996</a:t>
            </a:r>
          </a:p>
          <a:p>
            <a:pPr lvl="1"/>
            <a:r>
              <a:rPr lang="en-US" dirty="0"/>
              <a:t>Given VaR(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) and K observed exceedances of (1- </a:t>
            </a:r>
            <a:r>
              <a:rPr lang="en-US" dirty="0">
                <a:latin typeface="Symbol" pitchFamily="2" charset="2"/>
              </a:rPr>
              <a:t>a</a:t>
            </a:r>
            <a:r>
              <a:rPr lang="en-US" dirty="0"/>
              <a:t>) out of n</a:t>
            </a:r>
          </a:p>
          <a:p>
            <a:pPr lvl="1"/>
            <a:r>
              <a:rPr lang="en-US" dirty="0"/>
              <a:t>P(K) ~ Binomial(n,1-</a:t>
            </a:r>
            <a:r>
              <a:rPr lang="en-US" dirty="0">
                <a:latin typeface="Symbol" pitchFamily="2" charset="2"/>
              </a:rPr>
              <a:t> a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Acceptance / Rejection</a:t>
            </a:r>
          </a:p>
          <a:p>
            <a:pPr lvl="2"/>
            <a:r>
              <a:rPr lang="en-US" dirty="0"/>
              <a:t>P-Value &gt; 5% Green</a:t>
            </a:r>
          </a:p>
          <a:p>
            <a:pPr lvl="2"/>
            <a:r>
              <a:rPr lang="en-US" dirty="0"/>
              <a:t>P-Value &gt; 0.01% Amber</a:t>
            </a:r>
          </a:p>
          <a:p>
            <a:pPr lvl="2"/>
            <a:r>
              <a:rPr lang="en-US" dirty="0"/>
              <a:t>P-Value &lt; 0.01% 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730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distribution of the observations is the same as the forecast distribution, samples from the observations should uniformly span percentiles of the forecast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2D0C5261-0A3A-B97F-5E7C-403FE6B6BE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97790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7339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43985-1BD3-52A2-E3DC-321DD196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Concepts: Comparing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48340-7BF5-21CA-E85B-B47A99DDC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the distribution of the observations is the same as the forecast distribution, samples from the observations should uniformly span percentiles of the forecast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4120AB9-9BA3-1A82-2E0B-58251DE8E0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258034"/>
            <a:ext cx="12192000" cy="3336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11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6113</TotalTime>
  <Words>966</Words>
  <Application>Microsoft Macintosh PowerPoint</Application>
  <PresentationFormat>Widescreen</PresentationFormat>
  <Paragraphs>135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Symbol</vt:lpstr>
      <vt:lpstr>Office Theme</vt:lpstr>
      <vt:lpstr>Backtesting  CCR Models</vt:lpstr>
      <vt:lpstr>Outline</vt:lpstr>
      <vt:lpstr>Background: Motivation</vt:lpstr>
      <vt:lpstr>Background: Motivation</vt:lpstr>
      <vt:lpstr>Background: Motivation</vt:lpstr>
      <vt:lpstr>Background: Motivation</vt:lpstr>
      <vt:lpstr>Background: VaR Backtesting</vt:lpstr>
      <vt:lpstr>Comparing Distributions</vt:lpstr>
      <vt:lpstr>Concepts: Comparing Distributions</vt:lpstr>
      <vt:lpstr>Concepts: Comparing Distributions</vt:lpstr>
      <vt:lpstr>Concepts: Comparing Distributions</vt:lpstr>
      <vt:lpstr>Concepts: Comparing Distributions</vt:lpstr>
      <vt:lpstr>Concepts: Comparing Distributions</vt:lpstr>
      <vt:lpstr>Concepts: Testing Uniformity</vt:lpstr>
      <vt:lpstr>Concepts:  Testing Uniformity</vt:lpstr>
      <vt:lpstr>Concepts: Testing Uniformity</vt:lpstr>
      <vt:lpstr>Backtest Design</vt:lpstr>
      <vt:lpstr>Backtest Design: Adjusting Significance Tests</vt:lpstr>
      <vt:lpstr>Backtest Design</vt:lpstr>
      <vt:lpstr>Backtest Design</vt:lpstr>
      <vt:lpstr>Alternative Approaches: KS</vt:lpstr>
      <vt:lpstr>Alternative Approaches: AD</vt:lpstr>
      <vt:lpstr>Recommendations</vt:lpstr>
      <vt:lpstr>Appendix</vt:lpstr>
      <vt:lpstr>Questions</vt:lpstr>
      <vt:lpstr>Appendix: Demos</vt:lpstr>
      <vt:lpstr>Appendix: Methodology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Romoff</dc:creator>
  <cp:lastModifiedBy>David Romoff</cp:lastModifiedBy>
  <cp:revision>27</cp:revision>
  <dcterms:created xsi:type="dcterms:W3CDTF">2024-05-15T19:18:01Z</dcterms:created>
  <dcterms:modified xsi:type="dcterms:W3CDTF">2024-05-22T11:39:32Z</dcterms:modified>
</cp:coreProperties>
</file>