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70" r:id="rId10"/>
    <p:sldId id="271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 anchor="t"/>
          <a:lstStyle/>
          <a:p>
            <a:r>
              <a:rPr lang="en-US" sz="2800" cap="small" dirty="0"/>
              <a:t/>
            </a:r>
            <a:br>
              <a:rPr lang="en-US" sz="2800" cap="small" dirty="0"/>
            </a:br>
            <a:r>
              <a:rPr lang="en-US" sz="2800" cap="small" dirty="0"/>
              <a:t>Speaker Recognition Using K-Nearest Neighbors and MFCC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447800"/>
          </a:xfrm>
        </p:spPr>
        <p:txBody>
          <a:bodyPr>
            <a:normAutofit/>
          </a:bodyPr>
          <a:lstStyle/>
          <a:p>
            <a:r>
              <a:rPr lang="en-US" sz="1600" cap="small" dirty="0"/>
              <a:t>Hamza </a:t>
            </a:r>
            <a:r>
              <a:rPr lang="en-US" sz="1600" cap="small" dirty="0" err="1"/>
              <a:t>Zamani</a:t>
            </a:r>
            <a:r>
              <a:rPr lang="en-US" sz="1600" cap="small" dirty="0"/>
              <a:t>, </a:t>
            </a:r>
            <a:r>
              <a:rPr lang="en-US" sz="1600" cap="small" dirty="0" err="1"/>
              <a:t>Taishi</a:t>
            </a:r>
            <a:r>
              <a:rPr lang="en-US" sz="1600" cap="small" dirty="0"/>
              <a:t> Kato, David </a:t>
            </a:r>
            <a:r>
              <a:rPr lang="en-US" sz="1600" cap="small" dirty="0" err="1"/>
              <a:t>Rosenwasser</a:t>
            </a:r>
            <a:endParaRPr lang="en-US" sz="1600" cap="small" dirty="0"/>
          </a:p>
          <a:p>
            <a:endParaRPr lang="en-US" sz="1200" cap="small" dirty="0"/>
          </a:p>
          <a:p>
            <a:r>
              <a:rPr lang="en-US" sz="1200" cap="small" dirty="0"/>
              <a:t>M214A – Digital Speech Processing, Winter 2019</a:t>
            </a:r>
          </a:p>
          <a:p>
            <a:r>
              <a:rPr lang="en-US" sz="1200" cap="small" dirty="0"/>
              <a:t>3/9/2019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</a:t>
            </a:r>
            <a:r>
              <a:rPr lang="en-US" sz="2800" b="1" cap="small" dirty="0" smtClean="0">
                <a:solidFill>
                  <a:schemeClr val="tx1"/>
                </a:solidFill>
              </a:rPr>
              <a:t>Network Architecture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Feedforward </a:t>
            </a:r>
            <a:r>
              <a:rPr lang="en-US" b="0" dirty="0" smtClean="0"/>
              <a:t>Architecture</a:t>
            </a:r>
          </a:p>
          <a:p>
            <a:pPr marL="800100" lvl="1" indent="-342900"/>
            <a:r>
              <a:rPr lang="en-US" dirty="0" smtClean="0"/>
              <a:t>Easy to maintain</a:t>
            </a:r>
          </a:p>
          <a:p>
            <a:pPr marL="800100" lvl="1" indent="-342900"/>
            <a:r>
              <a:rPr lang="en-US" b="0" dirty="0" smtClean="0"/>
              <a:t>Relatively robust to noise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Architecture</a:t>
            </a:r>
          </a:p>
          <a:p>
            <a:pPr marL="800100" lvl="1" indent="-342900"/>
            <a:r>
              <a:rPr lang="en-US" dirty="0" smtClean="0"/>
              <a:t>24 neuron input layer</a:t>
            </a:r>
          </a:p>
          <a:p>
            <a:pPr marL="800100" lvl="1" indent="-342900"/>
            <a:r>
              <a:rPr lang="en-US" dirty="0" smtClean="0"/>
              <a:t>3 hidden layers</a:t>
            </a:r>
          </a:p>
          <a:p>
            <a:pPr marL="800100" lvl="1" indent="-342900"/>
            <a:r>
              <a:rPr lang="en-US" dirty="0" smtClean="0"/>
              <a:t>30 neurons per hidden layer</a:t>
            </a:r>
          </a:p>
          <a:p>
            <a:pPr marL="800100" lvl="1" indent="-342900"/>
            <a:r>
              <a:rPr lang="en-US" dirty="0" smtClean="0"/>
              <a:t>Single (binary) output layer</a:t>
            </a:r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00600"/>
            <a:ext cx="4038600" cy="169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91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</a:t>
            </a:r>
            <a:r>
              <a:rPr lang="en-US" sz="2800" b="1" cap="small" dirty="0" smtClean="0">
                <a:solidFill>
                  <a:schemeClr val="tx1"/>
                </a:solidFill>
              </a:rPr>
              <a:t>Network Challenges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Limited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Over represented class biases the network</a:t>
            </a:r>
            <a:endParaRPr lang="en-US" b="0" dirty="0"/>
          </a:p>
          <a:p>
            <a:pPr marL="342900" lvl="1" indent="-342900">
              <a:spcAft>
                <a:spcPts val="600"/>
              </a:spcAft>
              <a:buClrTx/>
            </a:pPr>
            <a:r>
              <a:rPr lang="en-US" dirty="0"/>
              <a:t>Data </a:t>
            </a:r>
            <a:r>
              <a:rPr lang="en-US" dirty="0" smtClean="0"/>
              <a:t>pruning t</a:t>
            </a:r>
            <a:r>
              <a:rPr lang="en-US" b="0" dirty="0" smtClean="0"/>
              <a:t>echniques to artificially balance data</a:t>
            </a:r>
          </a:p>
          <a:p>
            <a:pPr marL="800100" lvl="1" indent="-342900"/>
            <a:r>
              <a:rPr lang="en-US" dirty="0" smtClean="0"/>
              <a:t>Reduced training set further leading to worse performance</a:t>
            </a:r>
          </a:p>
          <a:p>
            <a:pPr lvl="1" indent="0">
              <a:buNone/>
            </a:pPr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513963"/>
            <a:ext cx="3712176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70" y="4444019"/>
            <a:ext cx="3723899" cy="1535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355382"/>
            <a:ext cx="3358662" cy="33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 smtClean="0">
                <a:solidFill>
                  <a:schemeClr val="tx1"/>
                </a:solidFill>
              </a:rPr>
              <a:t>Thank You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Overview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Block </a:t>
            </a:r>
            <a:r>
              <a:rPr lang="en-US" sz="2400" b="0" dirty="0"/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MFCCs and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K-NN and 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Alternate Approach (Neural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2390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Block Diagram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A8039B-A7F6-4BDB-B1E2-5BC0B14C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18"/>
            <a:ext cx="7620000" cy="454300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 fontScale="90000"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Mel-Frequency Cepstral Coefficients 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Widely used feature for speech and speaker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Operates in the </a:t>
            </a:r>
            <a:r>
              <a:rPr lang="en-US" b="0" dirty="0" err="1"/>
              <a:t>mel</a:t>
            </a:r>
            <a:r>
              <a:rPr lang="en-US" b="0" dirty="0"/>
              <a:t>-domain, a warped frequency representation modeled after the human auditory system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Log of Fourier spectrum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Mel-scale filter bank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Discrete Cosine Transform (DCT)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74C2B2B-2022-4298-A200-6E40C0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6" y="5645012"/>
            <a:ext cx="4371975" cy="1028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66217"/>
            <a:ext cx="4771429" cy="7904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28355" y="5072341"/>
            <a:ext cx="3200400" cy="1454950"/>
            <a:chOff x="0" y="0"/>
            <a:chExt cx="1806105" cy="130255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7996" y="1199819"/>
              <a:ext cx="13319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0" y="0"/>
              <a:ext cx="1806105" cy="1302550"/>
              <a:chOff x="0" y="0"/>
              <a:chExt cx="1806105" cy="130255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47344" y="286021"/>
                <a:ext cx="0" cy="9156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337"/>
              <p:cNvSpPr txBox="1"/>
              <p:nvPr/>
            </p:nvSpPr>
            <p:spPr>
              <a:xfrm>
                <a:off x="1547113" y="1096414"/>
                <a:ext cx="258992" cy="2061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338"/>
                  <p:cNvSpPr txBox="1"/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oMath>
                    </a14:m>
                    <a:r>
                      <a: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(k)</a:t>
                    </a:r>
                    <a:endParaRPr lang="en-US" sz="9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 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Isosceles Triangle 20"/>
              <p:cNvSpPr/>
              <p:nvPr/>
            </p:nvSpPr>
            <p:spPr>
              <a:xfrm>
                <a:off x="143010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16682" y="611045"/>
                <a:ext cx="10795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99022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368360" y="611045"/>
                <a:ext cx="14795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442032" y="615379"/>
                <a:ext cx="21653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546040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719386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866730" y="615379"/>
                <a:ext cx="325023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070411" y="615379"/>
                <a:ext cx="382526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54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MFCCs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</a:t>
            </a:r>
            <a:r>
              <a:rPr lang="en-US" b="0" dirty="0" err="1"/>
              <a:t>StdDeviations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Experimented with:</a:t>
            </a:r>
          </a:p>
          <a:p>
            <a:pPr marL="800100" lvl="1" indent="-342900">
              <a:buClrTx/>
            </a:pPr>
            <a:r>
              <a:rPr lang="en-US" dirty="0"/>
              <a:t>F0</a:t>
            </a:r>
          </a:p>
          <a:p>
            <a:pPr marL="800100" lvl="1" indent="-342900">
              <a:buClrTx/>
            </a:pPr>
            <a:r>
              <a:rPr lang="en-US" b="0" dirty="0"/>
              <a:t>Delta MFCC</a:t>
            </a:r>
          </a:p>
          <a:p>
            <a:pPr marL="800100" lvl="1" indent="-342900">
              <a:buClrTx/>
            </a:pPr>
            <a:r>
              <a:rPr lang="en-US" dirty="0"/>
              <a:t>Delta </a:t>
            </a:r>
            <a:r>
              <a:rPr lang="en-US" dirty="0" err="1"/>
              <a:t>delta</a:t>
            </a:r>
            <a:r>
              <a:rPr lang="en-US" dirty="0"/>
              <a:t> MFCC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A9F-A38E-49FF-AC32-3627AFE5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436208"/>
            <a:ext cx="4443475" cy="5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 Data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Removing F0, runtime went from 1516.22s to 30.25s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0459C3-50C4-4F3C-B488-309B41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895600"/>
            <a:ext cx="616267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F4C63-0A4B-4EAA-9967-E75E6A2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528174"/>
            <a:ext cx="6067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K-Nearest Neighbors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Feature representations are mapped across the KNN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According to the defined parameters, the KNN will determine if the two speakers are the same or not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:\Users\David\Pictures\knn_bw.png">
            <a:extLst>
              <a:ext uri="{FF2B5EF4-FFF2-40B4-BE49-F238E27FC236}">
                <a16:creationId xmlns:a16="http://schemas.microsoft.com/office/drawing/2014/main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avid\Pictures\knn_bw.png">
            <a:extLst>
              <a:ext uri="{FF2B5EF4-FFF2-40B4-BE49-F238E27FC236}">
                <a16:creationId xmlns:a16="http://schemas.microsoft.com/office/drawing/2014/main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4038943"/>
            <a:ext cx="228571" cy="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15" y="3853777"/>
            <a:ext cx="228571" cy="1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71" y="3810000"/>
            <a:ext cx="228571" cy="1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044253"/>
            <a:ext cx="228571" cy="190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4724400"/>
            <a:ext cx="228571" cy="1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26" y="5035378"/>
            <a:ext cx="228571" cy="190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705669"/>
            <a:ext cx="228571" cy="190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29" y="5022997"/>
            <a:ext cx="228571" cy="1904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59" y="4844902"/>
            <a:ext cx="228571" cy="1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00" y="5105854"/>
            <a:ext cx="228571" cy="190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61" y="5175218"/>
            <a:ext cx="228571" cy="1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219" y="5304392"/>
            <a:ext cx="166875" cy="15961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075112" y="4800907"/>
            <a:ext cx="937744" cy="4249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Results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Difficult </a:t>
            </a:r>
            <a:r>
              <a:rPr lang="en-US" b="0" dirty="0"/>
              <a:t>to provide a robust model </a:t>
            </a:r>
            <a:r>
              <a:rPr lang="en-US" b="0" dirty="0" smtClean="0"/>
              <a:t>for both text-independent and text-dependent cases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D9DB127-9AF9-47C1-9C88-43EE588E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2" y="3059039"/>
            <a:ext cx="3575088" cy="761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" y="3048000"/>
            <a:ext cx="3893528" cy="772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9" y="5060275"/>
            <a:ext cx="3922867" cy="761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192" y="5078052"/>
            <a:ext cx="3747550" cy="70266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" y="4191000"/>
            <a:ext cx="76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258699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Old Data</a:t>
            </a:r>
            <a:endParaRPr lang="en-US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842092" y="449953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New Data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31762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Network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Alternate classification method explored</a:t>
            </a:r>
          </a:p>
          <a:p>
            <a:pPr marL="800100" lvl="1" indent="-342900"/>
            <a:r>
              <a:rPr lang="en-US" dirty="0" smtClean="0"/>
              <a:t>Modeled after the human neural system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Advantages</a:t>
            </a:r>
          </a:p>
          <a:p>
            <a:pPr marL="800100" lvl="1" indent="-342900"/>
            <a:r>
              <a:rPr lang="en-US" dirty="0" smtClean="0"/>
              <a:t>Classification in high dimensional feature spaces</a:t>
            </a:r>
          </a:p>
          <a:p>
            <a:pPr marL="800100" lvl="1" indent="-342900"/>
            <a:r>
              <a:rPr lang="en-US" b="0" dirty="0" smtClean="0"/>
              <a:t>Universal function approximation vs. statistical pattern matching</a:t>
            </a:r>
          </a:p>
          <a:p>
            <a:pPr marL="800100" lvl="1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2536190" cy="1995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470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439</TotalTime>
  <Words>238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Times New Roman</vt:lpstr>
      <vt:lpstr>Vrinda</vt:lpstr>
      <vt:lpstr>Essential</vt:lpstr>
      <vt:lpstr> Speaker Recognition Using K-Nearest Neighbors and MFCC Features</vt:lpstr>
      <vt:lpstr>Overview</vt:lpstr>
      <vt:lpstr>Block Diagram</vt:lpstr>
      <vt:lpstr>Mel-Frequency Cepstral Coefficients </vt:lpstr>
      <vt:lpstr>Feature Extraction</vt:lpstr>
      <vt:lpstr>Feature Extraction Data</vt:lpstr>
      <vt:lpstr>K-Nearest Neighbors</vt:lpstr>
      <vt:lpstr>Results</vt:lpstr>
      <vt:lpstr>Neural Network</vt:lpstr>
      <vt:lpstr>Neural Network Architecture</vt:lpstr>
      <vt:lpstr>Neural Network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K-Nearest Neighbors and MFCC Features</dc:title>
  <dc:creator>David Rosenwasser</dc:creator>
  <cp:lastModifiedBy>Kato, Taishi</cp:lastModifiedBy>
  <cp:revision>19</cp:revision>
  <dcterms:created xsi:type="dcterms:W3CDTF">2019-03-09T22:48:06Z</dcterms:created>
  <dcterms:modified xsi:type="dcterms:W3CDTF">2019-03-12T03:01:33Z</dcterms:modified>
</cp:coreProperties>
</file>