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x="18288000" cy="10287000"/>
  <p:notesSz cx="6858000" cy="9144000"/>
  <p:embeddedFontLst>
    <p:embeddedFont>
      <p:font typeface="Anton" charset="1" panose="00000500000000000000"/>
      <p:regular r:id="rId29"/>
    </p:embeddedFont>
    <p:embeddedFont>
      <p:font typeface="Questrial" charset="1" panose="02000000000000000000"/>
      <p:regular r:id="rId30"/>
    </p:embeddedFont>
    <p:embeddedFont>
      <p:font typeface="Open Sans Italics" charset="1" panose="020B0606030504020204"/>
      <p:regular r:id="rId31"/>
    </p:embeddedFont>
    <p:embeddedFont>
      <p:font typeface="Canva Sans Bold" charset="1" panose="020B0803030501040103"/>
      <p:regular r:id="rId32"/>
    </p:embeddedFont>
    <p:embeddedFont>
      <p:font typeface="Canva Sans" charset="1" panose="020B0503030501040103"/>
      <p:regular r:id="rId33"/>
    </p:embeddedFont>
    <p:embeddedFont>
      <p:font typeface="Open Sans" charset="1" panose="020B0606030504020204"/>
      <p:regular r:id="rId34"/>
    </p:embeddedFont>
    <p:embeddedFont>
      <p:font typeface="Lucida Console" charset="1" panose="020B0609040504020204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Relationship Id="rId4" Target="../media/image18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26.png" Type="http://schemas.openxmlformats.org/officeDocument/2006/relationships/image"/><Relationship Id="rId5" Target="../media/image27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1.png" Type="http://schemas.openxmlformats.org/officeDocument/2006/relationships/image"/><Relationship Id="rId5" Target="../media/image3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Relationship Id="rId4" Target="../media/image35.png" Type="http://schemas.openxmlformats.org/officeDocument/2006/relationships/image"/><Relationship Id="rId5" Target="../media/image36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Relationship Id="rId7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206776" y="0"/>
            <a:ext cx="7081224" cy="10287000"/>
            <a:chOff x="0" y="0"/>
            <a:chExt cx="186501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6501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865014">
                  <a:moveTo>
                    <a:pt x="0" y="0"/>
                  </a:moveTo>
                  <a:lnTo>
                    <a:pt x="1865014" y="0"/>
                  </a:lnTo>
                  <a:lnTo>
                    <a:pt x="186501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65014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021443" y="2639777"/>
            <a:ext cx="6245113" cy="5007445"/>
          </a:xfrm>
          <a:custGeom>
            <a:avLst/>
            <a:gdLst/>
            <a:ahLst/>
            <a:cxnLst/>
            <a:rect r="r" b="b" t="t" l="l"/>
            <a:pathLst>
              <a:path h="5007445" w="6245113">
                <a:moveTo>
                  <a:pt x="0" y="0"/>
                </a:moveTo>
                <a:lnTo>
                  <a:pt x="6245114" y="0"/>
                </a:lnTo>
                <a:lnTo>
                  <a:pt x="6245114" y="5007446"/>
                </a:lnTo>
                <a:lnTo>
                  <a:pt x="0" y="50074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38200"/>
            <a:ext cx="8115300" cy="34192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727"/>
              </a:lnSpc>
              <a:spcBef>
                <a:spcPct val="0"/>
              </a:spcBef>
            </a:pPr>
            <a:r>
              <a:rPr lang="en-US" sz="9805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Y 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400287" y="7292826"/>
            <a:ext cx="5859013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/>
                </a:solidFill>
                <a:latin typeface="Anton"/>
                <a:ea typeface="Anton"/>
                <a:cs typeface="Anton"/>
                <a:sym typeface="Anton"/>
              </a:rPr>
              <a:t>ITM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400287" y="5777221"/>
            <a:ext cx="5859013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5E5BA9">
                    <a:alpha val="14902"/>
                  </a:srgbClr>
                </a:solidFill>
                <a:latin typeface="Anton"/>
                <a:ea typeface="Anton"/>
                <a:cs typeface="Anton"/>
                <a:sym typeface="Anton"/>
              </a:rPr>
              <a:t>ITM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89973" y="8214173"/>
            <a:ext cx="5840903" cy="10441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Cristian Camilo González Carmona</a:t>
            </a:r>
          </a:p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Francisco Andrés Taborda Amaya</a:t>
            </a:r>
          </a:p>
          <a:p>
            <a:pPr algn="l">
              <a:lnSpc>
                <a:spcPts val="2787"/>
              </a:lnSpc>
            </a:pPr>
            <a:r>
              <a:rPr lang="en-US" sz="1991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David Rueda Zuleta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219027" y="990600"/>
            <a:ext cx="3040273" cy="356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 i="true">
                <a:solidFill>
                  <a:srgbClr val="5E5BA9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ESTRUCTURAS DE DATOS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666024"/>
            <a:ext cx="5575335" cy="1950220"/>
          </a:xfrm>
          <a:custGeom>
            <a:avLst/>
            <a:gdLst/>
            <a:ahLst/>
            <a:cxnLst/>
            <a:rect r="r" b="b" t="t" l="l"/>
            <a:pathLst>
              <a:path h="1950220" w="5575335">
                <a:moveTo>
                  <a:pt x="0" y="0"/>
                </a:moveTo>
                <a:lnTo>
                  <a:pt x="5575335" y="0"/>
                </a:lnTo>
                <a:lnTo>
                  <a:pt x="5575335" y="1950220"/>
                </a:lnTo>
                <a:lnTo>
                  <a:pt x="0" y="19502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6274598"/>
            <a:ext cx="5575335" cy="2097651"/>
          </a:xfrm>
          <a:custGeom>
            <a:avLst/>
            <a:gdLst/>
            <a:ahLst/>
            <a:cxnLst/>
            <a:rect r="r" b="b" t="t" l="l"/>
            <a:pathLst>
              <a:path h="2097651" w="5575335">
                <a:moveTo>
                  <a:pt x="0" y="0"/>
                </a:moveTo>
                <a:lnTo>
                  <a:pt x="5575335" y="0"/>
                </a:lnTo>
                <a:lnTo>
                  <a:pt x="5575335" y="2097651"/>
                </a:lnTo>
                <a:lnTo>
                  <a:pt x="0" y="20976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601795" y="6469054"/>
            <a:ext cx="8802762" cy="2789246"/>
          </a:xfrm>
          <a:custGeom>
            <a:avLst/>
            <a:gdLst/>
            <a:ahLst/>
            <a:cxnLst/>
            <a:rect r="r" b="b" t="t" l="l"/>
            <a:pathLst>
              <a:path h="2789246" w="8802762">
                <a:moveTo>
                  <a:pt x="0" y="0"/>
                </a:moveTo>
                <a:lnTo>
                  <a:pt x="8802761" y="0"/>
                </a:lnTo>
                <a:lnTo>
                  <a:pt x="8802761" y="2789246"/>
                </a:lnTo>
                <a:lnTo>
                  <a:pt x="0" y="278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1671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86725" y="3298697"/>
            <a:ext cx="6748943" cy="2797571"/>
          </a:xfrm>
          <a:custGeom>
            <a:avLst/>
            <a:gdLst/>
            <a:ahLst/>
            <a:cxnLst/>
            <a:rect r="r" b="b" t="t" l="l"/>
            <a:pathLst>
              <a:path h="2797571" w="6748943">
                <a:moveTo>
                  <a:pt x="0" y="0"/>
                </a:moveTo>
                <a:lnTo>
                  <a:pt x="6748943" y="0"/>
                </a:lnTo>
                <a:lnTo>
                  <a:pt x="6748943" y="2797572"/>
                </a:lnTo>
                <a:lnTo>
                  <a:pt x="0" y="27975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809625"/>
            <a:ext cx="13093719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PYTHON   VS   JAVA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455847" y="5765722"/>
            <a:ext cx="3963603" cy="3178089"/>
          </a:xfrm>
          <a:custGeom>
            <a:avLst/>
            <a:gdLst/>
            <a:ahLst/>
            <a:cxnLst/>
            <a:rect r="r" b="b" t="t" l="l"/>
            <a:pathLst>
              <a:path h="3178089" w="3963603">
                <a:moveTo>
                  <a:pt x="0" y="0"/>
                </a:moveTo>
                <a:lnTo>
                  <a:pt x="3963603" y="0"/>
                </a:lnTo>
                <a:lnTo>
                  <a:pt x="3963603" y="3178089"/>
                </a:lnTo>
                <a:lnTo>
                  <a:pt x="0" y="31780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6173" y="1662421"/>
            <a:ext cx="950327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30409" y="3178026"/>
            <a:ext cx="738904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ENLAZADAS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495" y="3834968"/>
            <a:ext cx="9078069" cy="5355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55"/>
              </a:lnSpc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Una lista simple enlazada es una estructura de datos lineal compuesta por una secuencia de elementos llamados nodos. A diferencia de los arrays, las listas enlazadas no almacenan sus elementos en posiciones contiguas de memoria. En cambio, cada nodo contiene dos partes:</a:t>
            </a:r>
          </a:p>
          <a:p>
            <a:pPr algn="just">
              <a:lnSpc>
                <a:spcPts val="3555"/>
              </a:lnSpc>
            </a:pPr>
          </a:p>
          <a:p>
            <a:pPr algn="just" marL="548314" indent="-274157" lvl="1">
              <a:lnSpc>
                <a:spcPts val="3555"/>
              </a:lnSpc>
              <a:buAutoNum type="arabicPeriod" startAt="1"/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Dato: la información que se desea almacenar (por ejemplo, un número, una cadena, un objeto).</a:t>
            </a:r>
          </a:p>
          <a:p>
            <a:pPr algn="just" marL="548314" indent="-274157" lvl="1">
              <a:lnSpc>
                <a:spcPts val="3555"/>
              </a:lnSpc>
              <a:buAutoNum type="arabicPeriod" startAt="1"/>
            </a:pPr>
            <a:r>
              <a:rPr lang="en-US" sz="2539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Apuntador (referencia): una referencia al siguiente nodo de la lista.</a:t>
            </a:r>
          </a:p>
          <a:p>
            <a:pPr algn="just">
              <a:lnSpc>
                <a:spcPts val="3555"/>
              </a:lnSpc>
            </a:pPr>
          </a:p>
          <a:p>
            <a:pPr algn="just">
              <a:lnSpc>
                <a:spcPts val="3555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158767" y="5453321"/>
            <a:ext cx="14260684" cy="3556099"/>
          </a:xfrm>
          <a:custGeom>
            <a:avLst/>
            <a:gdLst/>
            <a:ahLst/>
            <a:cxnLst/>
            <a:rect r="r" b="b" t="t" l="l"/>
            <a:pathLst>
              <a:path h="3556099" w="14260684">
                <a:moveTo>
                  <a:pt x="0" y="0"/>
                </a:moveTo>
                <a:lnTo>
                  <a:pt x="14260683" y="0"/>
                </a:lnTo>
                <a:lnTo>
                  <a:pt x="14260683" y="3556099"/>
                </a:lnTo>
                <a:lnTo>
                  <a:pt x="0" y="35560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16173" y="1662421"/>
            <a:ext cx="950327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LISTAS SIMPLES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030409" y="3178026"/>
            <a:ext cx="738904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ENLAZADAS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0414" y="4080664"/>
            <a:ext cx="11260151" cy="3533999"/>
          </a:xfrm>
          <a:custGeom>
            <a:avLst/>
            <a:gdLst/>
            <a:ahLst/>
            <a:cxnLst/>
            <a:rect r="r" b="b" t="t" l="l"/>
            <a:pathLst>
              <a:path h="3533999" w="11260151">
                <a:moveTo>
                  <a:pt x="0" y="0"/>
                </a:moveTo>
                <a:lnTo>
                  <a:pt x="11260152" y="0"/>
                </a:lnTo>
                <a:lnTo>
                  <a:pt x="11260152" y="3533999"/>
                </a:lnTo>
                <a:lnTo>
                  <a:pt x="0" y="3533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10954"/>
            <a:ext cx="6983728" cy="1095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13"/>
              </a:lnSpc>
              <a:spcBef>
                <a:spcPct val="0"/>
              </a:spcBef>
            </a:pPr>
            <a:r>
              <a:rPr lang="en-US" sz="63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Nodo{</a:t>
            </a:r>
            <a:r>
              <a:rPr lang="en-US" sz="63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704556" y="309954"/>
            <a:ext cx="7438166" cy="9684201"/>
          </a:xfrm>
          <a:custGeom>
            <a:avLst/>
            <a:gdLst/>
            <a:ahLst/>
            <a:cxnLst/>
            <a:rect r="r" b="b" t="t" l="l"/>
            <a:pathLst>
              <a:path h="9684201" w="7438166">
                <a:moveTo>
                  <a:pt x="0" y="0"/>
                </a:moveTo>
                <a:lnTo>
                  <a:pt x="7438166" y="0"/>
                </a:lnTo>
                <a:lnTo>
                  <a:pt x="7438166" y="9684200"/>
                </a:lnTo>
                <a:lnTo>
                  <a:pt x="0" y="9684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827118" y="815689"/>
            <a:ext cx="10040139" cy="9210737"/>
          </a:xfrm>
          <a:custGeom>
            <a:avLst/>
            <a:gdLst/>
            <a:ahLst/>
            <a:cxnLst/>
            <a:rect r="r" b="b" t="t" l="l"/>
            <a:pathLst>
              <a:path h="9210737" w="10040139">
                <a:moveTo>
                  <a:pt x="0" y="0"/>
                </a:moveTo>
                <a:lnTo>
                  <a:pt x="10040140" y="0"/>
                </a:lnTo>
                <a:lnTo>
                  <a:pt x="10040140" y="9210736"/>
                </a:lnTo>
                <a:lnTo>
                  <a:pt x="0" y="92107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23296" y="259870"/>
            <a:ext cx="9584036" cy="9767260"/>
          </a:xfrm>
          <a:custGeom>
            <a:avLst/>
            <a:gdLst/>
            <a:ahLst/>
            <a:cxnLst/>
            <a:rect r="r" b="b" t="t" l="l"/>
            <a:pathLst>
              <a:path h="9767260" w="9584036">
                <a:moveTo>
                  <a:pt x="0" y="0"/>
                </a:moveTo>
                <a:lnTo>
                  <a:pt x="9584036" y="0"/>
                </a:lnTo>
                <a:lnTo>
                  <a:pt x="9584036" y="9767260"/>
                </a:lnTo>
                <a:lnTo>
                  <a:pt x="0" y="97672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394095" y="299340"/>
            <a:ext cx="11233074" cy="9549603"/>
          </a:xfrm>
          <a:custGeom>
            <a:avLst/>
            <a:gdLst/>
            <a:ahLst/>
            <a:cxnLst/>
            <a:rect r="r" b="b" t="t" l="l"/>
            <a:pathLst>
              <a:path h="9549603" w="11233074">
                <a:moveTo>
                  <a:pt x="0" y="0"/>
                </a:moveTo>
                <a:lnTo>
                  <a:pt x="11233074" y="0"/>
                </a:lnTo>
                <a:lnTo>
                  <a:pt x="11233074" y="9549602"/>
                </a:lnTo>
                <a:lnTo>
                  <a:pt x="0" y="95496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ListaEnlazada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6756322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04910" y="1028700"/>
            <a:ext cx="10688791" cy="6143202"/>
          </a:xfrm>
          <a:custGeom>
            <a:avLst/>
            <a:gdLst/>
            <a:ahLst/>
            <a:cxnLst/>
            <a:rect r="r" b="b" t="t" l="l"/>
            <a:pathLst>
              <a:path h="6143202" w="10688791">
                <a:moveTo>
                  <a:pt x="0" y="0"/>
                </a:moveTo>
                <a:lnTo>
                  <a:pt x="10688791" y="0"/>
                </a:lnTo>
                <a:lnTo>
                  <a:pt x="10688791" y="6143202"/>
                </a:lnTo>
                <a:lnTo>
                  <a:pt x="0" y="614320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204910" y="7369051"/>
            <a:ext cx="5999641" cy="1889249"/>
          </a:xfrm>
          <a:custGeom>
            <a:avLst/>
            <a:gdLst/>
            <a:ahLst/>
            <a:cxnLst/>
            <a:rect r="r" b="b" t="t" l="l"/>
            <a:pathLst>
              <a:path h="1889249" w="5999641">
                <a:moveTo>
                  <a:pt x="0" y="0"/>
                </a:moveTo>
                <a:lnTo>
                  <a:pt x="5999641" y="0"/>
                </a:lnTo>
                <a:lnTo>
                  <a:pt x="5999641" y="1889249"/>
                </a:lnTo>
                <a:lnTo>
                  <a:pt x="0" y="18892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CLASE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449054"/>
            <a:ext cx="5176210" cy="770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Principal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{</a:t>
            </a:r>
            <a:r>
              <a:rPr lang="en-US" sz="4466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}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86512" y="7486618"/>
            <a:ext cx="3434052" cy="1558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253"/>
              </a:lnSpc>
              <a:spcBef>
                <a:spcPct val="0"/>
              </a:spcBef>
            </a:pPr>
            <a:r>
              <a:rPr lang="en-US" sz="44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Salida por consola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609397"/>
          <a:ext cx="13884950" cy="5313756"/>
        </p:xfrm>
        <a:graphic>
          <a:graphicData uri="http://schemas.openxmlformats.org/drawingml/2006/table">
            <a:tbl>
              <a:tblPr/>
              <a:tblGrid>
                <a:gridCol w="3518430"/>
                <a:gridCol w="3518430"/>
                <a:gridCol w="6848089"/>
              </a:tblGrid>
              <a:tr h="9466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Java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0195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¿Existe una lista enlazada propia?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Sí, con LinkedList en java.util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No directamente, debes crearla tú o usar collections.deque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667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¿Tipo de dato?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Estricto (int, String, etc.)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Dinámico (puede mezclar tipos)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2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Implementación desde cero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Necesita crear clases (Nodo, Lista)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Más simple y directa con clases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592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Métodos incorporados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Muchos: add(), remove(), get(), etc.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379"/>
                        </a:lnSpc>
                        <a:defRPr/>
                      </a:pPr>
                      <a:r>
                        <a:rPr lang="en-US" sz="16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Si se implementa desde cero, todo se hace manual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28575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13093719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PYTHON   VS   JAVA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597453" y="2775153"/>
            <a:ext cx="8042398" cy="6035283"/>
          </a:xfrm>
          <a:custGeom>
            <a:avLst/>
            <a:gdLst/>
            <a:ahLst/>
            <a:cxnLst/>
            <a:rect r="r" b="b" t="t" l="l"/>
            <a:pathLst>
              <a:path h="6035283" w="8042398">
                <a:moveTo>
                  <a:pt x="0" y="0"/>
                </a:moveTo>
                <a:lnTo>
                  <a:pt x="8042398" y="0"/>
                </a:lnTo>
                <a:lnTo>
                  <a:pt x="8042398" y="6035283"/>
                </a:lnTo>
                <a:lnTo>
                  <a:pt x="0" y="60352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359665"/>
            <a:ext cx="7895797" cy="4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02"/>
              </a:lnSpc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¿Qué es una lista?</a:t>
            </a:r>
          </a:p>
          <a:p>
            <a:pPr algn="l" marL="678898" indent="-339449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Una lista es una estructura de datos secuencial que permite almacenar elementos manera ordenada.</a:t>
            </a:r>
          </a:p>
          <a:p>
            <a:pPr algn="l" marL="678898" indent="-339449" lvl="1">
              <a:lnSpc>
                <a:spcPts val="4402"/>
              </a:lnSpc>
              <a:buFont typeface="Arial"/>
              <a:buChar char="•"/>
            </a:pPr>
            <a:r>
              <a:rPr lang="en-US" sz="314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Las listas pueden contener datos duplicados y el orden de inserción se mantiene.</a:t>
            </a:r>
          </a:p>
          <a:p>
            <a:pPr algn="l">
              <a:lnSpc>
                <a:spcPts val="4402"/>
              </a:lnSpc>
            </a:pP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779" y="643909"/>
            <a:ext cx="4296256" cy="9123511"/>
          </a:xfrm>
          <a:custGeom>
            <a:avLst/>
            <a:gdLst/>
            <a:ahLst/>
            <a:cxnLst/>
            <a:rect r="r" b="b" t="t" l="l"/>
            <a:pathLst>
              <a:path h="9123511" w="4296256">
                <a:moveTo>
                  <a:pt x="0" y="0"/>
                </a:moveTo>
                <a:lnTo>
                  <a:pt x="4296257" y="0"/>
                </a:lnTo>
                <a:lnTo>
                  <a:pt x="4296257" y="9123510"/>
                </a:lnTo>
                <a:lnTo>
                  <a:pt x="0" y="91235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1530215" y="581745"/>
            <a:ext cx="4976591" cy="9247839"/>
          </a:xfrm>
          <a:custGeom>
            <a:avLst/>
            <a:gdLst/>
            <a:ahLst/>
            <a:cxnLst/>
            <a:rect r="r" b="b" t="t" l="l"/>
            <a:pathLst>
              <a:path h="9247839" w="4976591">
                <a:moveTo>
                  <a:pt x="0" y="0"/>
                </a:moveTo>
                <a:lnTo>
                  <a:pt x="4976591" y="0"/>
                </a:lnTo>
                <a:lnTo>
                  <a:pt x="4976591" y="9247839"/>
                </a:lnTo>
                <a:lnTo>
                  <a:pt x="0" y="92478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860889" y="3823438"/>
            <a:ext cx="4710809" cy="2640124"/>
          </a:xfrm>
          <a:custGeom>
            <a:avLst/>
            <a:gdLst/>
            <a:ahLst/>
            <a:cxnLst/>
            <a:rect r="r" b="b" t="t" l="l"/>
            <a:pathLst>
              <a:path h="2640124" w="4710809">
                <a:moveTo>
                  <a:pt x="0" y="0"/>
                </a:moveTo>
                <a:lnTo>
                  <a:pt x="4710809" y="0"/>
                </a:lnTo>
                <a:lnTo>
                  <a:pt x="4710809" y="2640124"/>
                </a:lnTo>
                <a:lnTo>
                  <a:pt x="0" y="26401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w="9525" cap="sq">
            <a:solidFill>
              <a:srgbClr val="000000"/>
            </a:solidFill>
            <a:prstDash val="solid"/>
            <a:miter/>
          </a:ln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212557" y="5570647"/>
            <a:ext cx="4206894" cy="3373164"/>
          </a:xfrm>
          <a:custGeom>
            <a:avLst/>
            <a:gdLst/>
            <a:ahLst/>
            <a:cxnLst/>
            <a:rect r="r" b="b" t="t" l="l"/>
            <a:pathLst>
              <a:path h="3373164" w="4206894">
                <a:moveTo>
                  <a:pt x="0" y="0"/>
                </a:moveTo>
                <a:lnTo>
                  <a:pt x="4206893" y="0"/>
                </a:lnTo>
                <a:lnTo>
                  <a:pt x="4206893" y="3373164"/>
                </a:lnTo>
                <a:lnTo>
                  <a:pt x="0" y="33731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012810" y="1710046"/>
            <a:ext cx="6406640" cy="153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92"/>
              </a:lnSpc>
              <a:spcBef>
                <a:spcPct val="0"/>
              </a:spcBef>
            </a:pPr>
            <a:r>
              <a:rPr lang="en-US" sz="89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CUANDO USAR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012810" y="3178026"/>
            <a:ext cx="6406640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ARRAY LIST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515743"/>
            <a:ext cx="8634016" cy="487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Necesitas acceder rápidamente a los elementos por su índice.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La cantidad de datos no cambia demasiado (o cambia principalmente al final).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Te importa el rendimiento en lectura más que en inserción o eliminación.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 te importa que el array tenga que crecer (redimensionarse) ocasionalmente.</a:t>
            </a:r>
          </a:p>
          <a:p>
            <a:pPr algn="l">
              <a:lnSpc>
                <a:spcPts val="3580"/>
              </a:lnSpc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Ejemplo típico: mostrar un catálogo de productos donde se accede mucho por índice.</a:t>
            </a:r>
          </a:p>
          <a:p>
            <a:pPr algn="l">
              <a:lnSpc>
                <a:spcPts val="316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3339228" y="1571200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3027106" y="1633300"/>
            <a:ext cx="3753236" cy="3002589"/>
          </a:xfrm>
          <a:custGeom>
            <a:avLst/>
            <a:gdLst/>
            <a:ahLst/>
            <a:cxnLst/>
            <a:rect r="r" b="b" t="t" l="l"/>
            <a:pathLst>
              <a:path h="3002589" w="3753236">
                <a:moveTo>
                  <a:pt x="0" y="0"/>
                </a:moveTo>
                <a:lnTo>
                  <a:pt x="3753236" y="0"/>
                </a:lnTo>
                <a:lnTo>
                  <a:pt x="3753236" y="3002589"/>
                </a:lnTo>
                <a:lnTo>
                  <a:pt x="0" y="3002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002529" y="5450457"/>
            <a:ext cx="3201130" cy="4114800"/>
          </a:xfrm>
          <a:custGeom>
            <a:avLst/>
            <a:gdLst/>
            <a:ahLst/>
            <a:cxnLst/>
            <a:rect r="r" b="b" t="t" l="l"/>
            <a:pathLst>
              <a:path h="4114800" w="3201130">
                <a:moveTo>
                  <a:pt x="0" y="0"/>
                </a:moveTo>
                <a:lnTo>
                  <a:pt x="3201130" y="0"/>
                </a:lnTo>
                <a:lnTo>
                  <a:pt x="320113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012810" y="1710046"/>
            <a:ext cx="6406640" cy="1533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592"/>
              </a:lnSpc>
              <a:spcBef>
                <a:spcPct val="0"/>
              </a:spcBef>
            </a:pPr>
            <a:r>
              <a:rPr lang="en-US" sz="89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CUANDO USAR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012810" y="3178026"/>
            <a:ext cx="6406640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Anton"/>
                <a:ea typeface="Anton"/>
                <a:cs typeface="Anton"/>
                <a:sym typeface="Anton"/>
              </a:rPr>
              <a:t>LINKED LIST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63724" y="4845016"/>
            <a:ext cx="8707956" cy="4872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Inserciones y eliminaciones son frecuentes, especialmente al principio.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No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necesitas acceso rápido por índice.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Quieres evitar el costo de redimensionar arrays.</a:t>
            </a:r>
          </a:p>
          <a:p>
            <a:pPr algn="l" marL="552239" indent="-276119" lvl="1">
              <a:lnSpc>
                <a:spcPts val="3580"/>
              </a:lnSpc>
              <a:buFont typeface="Arial"/>
              <a:buChar char="•"/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Estás trabajando con una estructura dinámica, que crece y se reduce mucho.</a:t>
            </a:r>
          </a:p>
          <a:p>
            <a:pPr algn="l">
              <a:lnSpc>
                <a:spcPts val="3580"/>
              </a:lnSpc>
            </a:pP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557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Ejemplo típico: una cola de impresión o historial de operaciones, donde agregas o quitas elementos constantemente.</a:t>
            </a:r>
          </a:p>
          <a:p>
            <a:pPr algn="l">
              <a:lnSpc>
                <a:spcPts val="3580"/>
              </a:lnSpc>
            </a:pPr>
          </a:p>
          <a:p>
            <a:pPr algn="l">
              <a:lnSpc>
                <a:spcPts val="3160"/>
              </a:lnSpc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7129" y="3240657"/>
            <a:ext cx="4746322" cy="3805687"/>
          </a:xfrm>
          <a:custGeom>
            <a:avLst/>
            <a:gdLst/>
            <a:ahLst/>
            <a:cxnLst/>
            <a:rect r="r" b="b" t="t" l="l"/>
            <a:pathLst>
              <a:path h="3805687" w="4746322">
                <a:moveTo>
                  <a:pt x="0" y="0"/>
                </a:moveTo>
                <a:lnTo>
                  <a:pt x="4746322" y="0"/>
                </a:lnTo>
                <a:lnTo>
                  <a:pt x="4746322" y="3805686"/>
                </a:lnTo>
                <a:lnTo>
                  <a:pt x="0" y="38056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86873" y="3426172"/>
            <a:ext cx="7382473" cy="290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784"/>
              </a:lnSpc>
              <a:spcBef>
                <a:spcPct val="0"/>
              </a:spcBef>
            </a:pPr>
            <a:r>
              <a:rPr lang="en-US" sz="16989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GRACIAS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655846" y="7778170"/>
            <a:ext cx="10976307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GIT CLONE : HTTPS://GITHUB.COM/DAVIDRUEDA-Z/LISTAS.GIT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97743"/>
            <a:ext cx="13578483" cy="45218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95"/>
              </a:lnSpc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ArrayList: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Implementa la interfaz List.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Ofrece acceso rápido mediante índices.</a:t>
            </a:r>
          </a:p>
          <a:p>
            <a:pPr algn="l" marL="924516" indent="-462258" lvl="1">
              <a:lnSpc>
                <a:spcPts val="5995"/>
              </a:lnSpc>
              <a:buFont typeface="Arial"/>
              <a:buChar char="•"/>
            </a:pPr>
            <a:r>
              <a:rPr lang="en-US" sz="4282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Crece dinámicamente (no es necesario declarar su tamaño inicial).</a:t>
            </a:r>
          </a:p>
          <a:p>
            <a:pPr algn="l">
              <a:lnSpc>
                <a:spcPts val="5995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809625"/>
            <a:ext cx="7403982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72044"/>
            <a:ext cx="13258861" cy="614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LinkedList:</a:t>
            </a:r>
          </a:p>
          <a:p>
            <a:pPr algn="l" marL="835605" indent="-417803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Implementa tanto List como Deque.</a:t>
            </a:r>
          </a:p>
          <a:p>
            <a:pPr algn="l" marL="835605" indent="-417803" lvl="1">
              <a:lnSpc>
                <a:spcPts val="5418"/>
              </a:lnSpc>
              <a:buFont typeface="Arial"/>
              <a:buChar char="•"/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S</a:t>
            </a: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 basa en nodos enlazados que facilitan inserciones y eliminaciones eficientes en cualquier parte de la lista, aunque el acceso aleatorio puede ser más lento.</a:t>
            </a:r>
          </a:p>
          <a:p>
            <a:pPr algn="l">
              <a:lnSpc>
                <a:spcPts val="5418"/>
              </a:lnSpc>
            </a:pP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algn="l">
              <a:lnSpc>
                <a:spcPts val="5418"/>
              </a:lnSpc>
            </a:pPr>
            <a:r>
              <a:rPr lang="en-US" sz="3870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</a:p>
          <a:p>
            <a:pPr algn="l">
              <a:lnSpc>
                <a:spcPts val="541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258300"/>
            <a:ext cx="18288000" cy="1028700"/>
            <a:chOff x="0" y="0"/>
            <a:chExt cx="4816593" cy="2709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0933"/>
            </a:xfrm>
            <a:custGeom>
              <a:avLst/>
              <a:gdLst/>
              <a:ahLst/>
              <a:cxnLst/>
              <a:rect r="r" b="b" t="t" l="l"/>
              <a:pathLst>
                <a:path h="27093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FC9E19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973935" y="2888786"/>
            <a:ext cx="14340129" cy="6255881"/>
          </a:xfrm>
          <a:custGeom>
            <a:avLst/>
            <a:gdLst/>
            <a:ahLst/>
            <a:cxnLst/>
            <a:rect r="r" b="b" t="t" l="l"/>
            <a:pathLst>
              <a:path h="6255881" w="14340129">
                <a:moveTo>
                  <a:pt x="0" y="0"/>
                </a:moveTo>
                <a:lnTo>
                  <a:pt x="14340130" y="0"/>
                </a:lnTo>
                <a:lnTo>
                  <a:pt x="14340130" y="6255881"/>
                </a:lnTo>
                <a:lnTo>
                  <a:pt x="0" y="625588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809625"/>
            <a:ext cx="7403982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DEFINICIONES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256289" y="3510934"/>
          <a:ext cx="14871171" cy="4838700"/>
        </p:xfrm>
        <a:graphic>
          <a:graphicData uri="http://schemas.openxmlformats.org/drawingml/2006/table">
            <a:tbl>
              <a:tblPr/>
              <a:tblGrid>
                <a:gridCol w="3254044"/>
                <a:gridCol w="5428073"/>
                <a:gridCol w="6189054"/>
              </a:tblGrid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ArrayList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 b="true">
                          <a:solidFill>
                            <a:srgbClr val="FFFFFF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LinkedList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Acceso por índice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Rápido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Inserción al comienzo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Rápido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Eliminación en medio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Lento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Eficiente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Estructura interna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Array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Nodos enlazados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064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Objetivo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Lecturas frecuentes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Inserciones y eliminaciones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259300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612381"/>
            <a:ext cx="13867524" cy="1965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ARRAY   VS   LINKED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48243" y="1028700"/>
            <a:ext cx="3594479" cy="2699127"/>
          </a:xfrm>
          <a:custGeom>
            <a:avLst/>
            <a:gdLst/>
            <a:ahLst/>
            <a:cxnLst/>
            <a:rect r="r" b="b" t="t" l="l"/>
            <a:pathLst>
              <a:path h="2699127" w="3594479">
                <a:moveTo>
                  <a:pt x="0" y="0"/>
                </a:moveTo>
                <a:lnTo>
                  <a:pt x="3594479" y="0"/>
                </a:lnTo>
                <a:lnTo>
                  <a:pt x="3594479" y="2699127"/>
                </a:lnTo>
                <a:lnTo>
                  <a:pt x="0" y="26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87192" y="2229811"/>
            <a:ext cx="9017288" cy="5827378"/>
          </a:xfrm>
          <a:custGeom>
            <a:avLst/>
            <a:gdLst/>
            <a:ahLst/>
            <a:cxnLst/>
            <a:rect r="r" b="b" t="t" l="l"/>
            <a:pathLst>
              <a:path h="5827378" w="9017288">
                <a:moveTo>
                  <a:pt x="0" y="0"/>
                </a:moveTo>
                <a:lnTo>
                  <a:pt x="9017288" y="0"/>
                </a:lnTo>
                <a:lnTo>
                  <a:pt x="9017288" y="5827378"/>
                </a:lnTo>
                <a:lnTo>
                  <a:pt x="0" y="582737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809625"/>
            <a:ext cx="6983728" cy="19655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58284" y="3813534"/>
            <a:ext cx="6983728" cy="19750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091"/>
              </a:lnSpc>
              <a:spcBef>
                <a:spcPct val="0"/>
              </a:spcBef>
            </a:pPr>
            <a:r>
              <a:rPr lang="en-US" sz="11494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58284" y="6554960"/>
            <a:ext cx="4543774" cy="23715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51"/>
              </a:lnSpc>
            </a:pPr>
            <a:r>
              <a:rPr lang="en-US" sz="4536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elementos a la lista</a:t>
            </a:r>
          </a:p>
          <a:p>
            <a:pPr algn="l">
              <a:lnSpc>
                <a:spcPts val="6351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422721"/>
            <a:ext cx="3491864" cy="1129968"/>
          </a:xfrm>
          <a:custGeom>
            <a:avLst/>
            <a:gdLst/>
            <a:ahLst/>
            <a:cxnLst/>
            <a:rect r="r" b="b" t="t" l="l"/>
            <a:pathLst>
              <a:path h="1129968" w="3491864">
                <a:moveTo>
                  <a:pt x="0" y="0"/>
                </a:moveTo>
                <a:lnTo>
                  <a:pt x="3491864" y="0"/>
                </a:lnTo>
                <a:lnTo>
                  <a:pt x="3491864" y="1129968"/>
                </a:lnTo>
                <a:lnTo>
                  <a:pt x="0" y="112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8855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26299" y="8044124"/>
            <a:ext cx="4878393" cy="1231439"/>
          </a:xfrm>
          <a:custGeom>
            <a:avLst/>
            <a:gdLst/>
            <a:ahLst/>
            <a:cxnLst/>
            <a:rect r="r" b="b" t="t" l="l"/>
            <a:pathLst>
              <a:path h="1231439" w="4878393">
                <a:moveTo>
                  <a:pt x="0" y="0"/>
                </a:moveTo>
                <a:lnTo>
                  <a:pt x="4878393" y="0"/>
                </a:lnTo>
                <a:lnTo>
                  <a:pt x="4878393" y="1231439"/>
                </a:lnTo>
                <a:lnTo>
                  <a:pt x="0" y="12314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1279" y="4073775"/>
            <a:ext cx="3137129" cy="1176423"/>
          </a:xfrm>
          <a:custGeom>
            <a:avLst/>
            <a:gdLst/>
            <a:ahLst/>
            <a:cxnLst/>
            <a:rect r="r" b="b" t="t" l="l"/>
            <a:pathLst>
              <a:path h="1176423" w="3137129">
                <a:moveTo>
                  <a:pt x="0" y="0"/>
                </a:moveTo>
                <a:lnTo>
                  <a:pt x="3137130" y="0"/>
                </a:lnTo>
                <a:lnTo>
                  <a:pt x="3137130" y="1176424"/>
                </a:lnTo>
                <a:lnTo>
                  <a:pt x="0" y="11764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16838" y="8111272"/>
            <a:ext cx="3211109" cy="1195376"/>
          </a:xfrm>
          <a:custGeom>
            <a:avLst/>
            <a:gdLst/>
            <a:ahLst/>
            <a:cxnLst/>
            <a:rect r="r" b="b" t="t" l="l"/>
            <a:pathLst>
              <a:path h="1195376" w="3211109">
                <a:moveTo>
                  <a:pt x="0" y="0"/>
                </a:moveTo>
                <a:lnTo>
                  <a:pt x="3211109" y="0"/>
                </a:lnTo>
                <a:lnTo>
                  <a:pt x="3211109" y="1195376"/>
                </a:lnTo>
                <a:lnTo>
                  <a:pt x="0" y="11953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9417" y="4118283"/>
            <a:ext cx="3630713" cy="1210238"/>
          </a:xfrm>
          <a:custGeom>
            <a:avLst/>
            <a:gdLst/>
            <a:ahLst/>
            <a:cxnLst/>
            <a:rect r="r" b="b" t="t" l="l"/>
            <a:pathLst>
              <a:path h="1210238" w="3630713">
                <a:moveTo>
                  <a:pt x="0" y="0"/>
                </a:moveTo>
                <a:lnTo>
                  <a:pt x="3630712" y="0"/>
                </a:lnTo>
                <a:lnTo>
                  <a:pt x="3630712" y="1210237"/>
                </a:lnTo>
                <a:lnTo>
                  <a:pt x="0" y="121023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13736" y="8225572"/>
            <a:ext cx="6410143" cy="1663701"/>
          </a:xfrm>
          <a:custGeom>
            <a:avLst/>
            <a:gdLst/>
            <a:ahLst/>
            <a:cxnLst/>
            <a:rect r="r" b="b" t="t" l="l"/>
            <a:pathLst>
              <a:path h="1663701" w="6410143">
                <a:moveTo>
                  <a:pt x="0" y="0"/>
                </a:moveTo>
                <a:lnTo>
                  <a:pt x="6410143" y="0"/>
                </a:lnTo>
                <a:lnTo>
                  <a:pt x="6410143" y="1663701"/>
                </a:lnTo>
                <a:lnTo>
                  <a:pt x="0" y="166370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381536" y="250414"/>
            <a:ext cx="4059826" cy="151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2"/>
              </a:lnSpc>
              <a:spcBef>
                <a:spcPct val="0"/>
              </a:spcBef>
            </a:pPr>
            <a:r>
              <a:rPr lang="en-US" sz="87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6299" y="1682939"/>
            <a:ext cx="4641373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6299" y="3108702"/>
            <a:ext cx="318922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5549159"/>
            <a:ext cx="4975992" cy="13014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694"/>
              </a:lnSpc>
              <a:spcBef>
                <a:spcPct val="0"/>
              </a:spcBef>
            </a:pPr>
            <a:r>
              <a:rPr lang="en-US" sz="7638" strike="noStrike" u="none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set()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26299" y="6783906"/>
            <a:ext cx="3394265" cy="1117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58"/>
              </a:lnSpc>
              <a:spcBef>
                <a:spcPct val="0"/>
              </a:spcBef>
            </a:pPr>
            <a:r>
              <a:rPr lang="en-US" sz="3184" strike="noStrike" u="none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Modifica un elemento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711279" y="1655855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816838" y="2892745"/>
            <a:ext cx="318922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711279" y="5693352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clear()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816838" y="6930241"/>
            <a:ext cx="4122521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todos los elementos de la lista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393859" y="1682939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size()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99417" y="2919828"/>
            <a:ext cx="345884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Muestra el tamaño de la lista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86346" y="5693352"/>
            <a:ext cx="4865441" cy="1303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694"/>
              </a:lnSpc>
              <a:spcBef>
                <a:spcPct val="0"/>
              </a:spcBef>
            </a:pPr>
            <a:r>
              <a:rPr lang="en-US" sz="7638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sort()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499417" y="7025491"/>
            <a:ext cx="3458842" cy="1104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Ordena los elementos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E5BA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81536" y="250414"/>
            <a:ext cx="4059826" cy="15102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12"/>
              </a:lnSpc>
              <a:spcBef>
                <a:spcPct val="0"/>
              </a:spcBef>
            </a:pPr>
            <a:r>
              <a:rPr lang="en-US" sz="8794">
                <a:solidFill>
                  <a:srgbClr val="FFFFFF"/>
                </a:solidFill>
                <a:latin typeface="Anton"/>
                <a:ea typeface="Anton"/>
                <a:cs typeface="Anton"/>
                <a:sym typeface="Anton"/>
              </a:rPr>
              <a:t>MÉTODOS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711514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addfirst()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07020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un elemento al inicio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352710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addlast()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448216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Añade un elemento al final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6876136"/>
            <a:ext cx="4984026" cy="812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73"/>
              </a:lnSpc>
              <a:spcBef>
                <a:spcPct val="0"/>
              </a:spcBef>
            </a:pPr>
            <a:r>
              <a:rPr lang="en-US" sz="4766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removefirst()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7952592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 al inicio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39987" y="1723391"/>
            <a:ext cx="5114716" cy="8412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48"/>
              </a:lnSpc>
              <a:spcBef>
                <a:spcPct val="0"/>
              </a:spcBef>
            </a:pPr>
            <a:r>
              <a:rPr lang="en-US" sz="4891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removelast()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692138" y="2809372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Elimina un elemento al final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239987" y="4355063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getfirst()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692138" y="5450569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 al inicio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39987" y="6859438"/>
            <a:ext cx="4641373" cy="994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74"/>
              </a:lnSpc>
              <a:spcBef>
                <a:spcPct val="0"/>
              </a:spcBef>
            </a:pPr>
            <a:r>
              <a:rPr lang="en-US" sz="5839">
                <a:solidFill>
                  <a:srgbClr val="FC9E19"/>
                </a:solidFill>
                <a:latin typeface="Lucida Console"/>
                <a:ea typeface="Lucida Console"/>
                <a:cs typeface="Lucida Console"/>
                <a:sym typeface="Lucida Console"/>
              </a:rPr>
              <a:t>getlast()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692138" y="7954944"/>
            <a:ext cx="3189222" cy="1109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58"/>
              </a:lnSpc>
            </a:pPr>
            <a:r>
              <a:rPr lang="en-US" sz="3184">
                <a:solidFill>
                  <a:srgbClr val="FFFFFF"/>
                </a:solidFill>
                <a:latin typeface="Questrial"/>
                <a:ea typeface="Questrial"/>
                <a:cs typeface="Questrial"/>
                <a:sym typeface="Questrial"/>
              </a:rPr>
              <a:t>Consulta un elemento al final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6997225" y="4303583"/>
            <a:ext cx="2828447" cy="2427322"/>
          </a:xfrm>
          <a:custGeom>
            <a:avLst/>
            <a:gdLst/>
            <a:ahLst/>
            <a:cxnLst/>
            <a:rect r="r" b="b" t="t" l="l"/>
            <a:pathLst>
              <a:path h="2427322" w="2828447">
                <a:moveTo>
                  <a:pt x="0" y="0"/>
                </a:moveTo>
                <a:lnTo>
                  <a:pt x="2828447" y="0"/>
                </a:lnTo>
                <a:lnTo>
                  <a:pt x="2828447" y="2427322"/>
                </a:lnTo>
                <a:lnTo>
                  <a:pt x="0" y="2427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DAGknaanNNg</dc:identifier>
  <dcterms:modified xsi:type="dcterms:W3CDTF">2011-08-01T06:04:30Z</dcterms:modified>
  <cp:revision>1</cp:revision>
  <dc:title>Listas y listas simples enlazadas</dc:title>
</cp:coreProperties>
</file>