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3" r:id="rId6"/>
    <p:sldId id="265" r:id="rId7"/>
    <p:sldId id="266" r:id="rId8"/>
    <p:sldId id="267" r:id="rId9"/>
    <p:sldId id="269"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618264-9440-40F1-B006-AA19BDDA8D36}" type="datetimeFigureOut">
              <a:rPr lang="en-US" smtClean="0"/>
              <a:pPr/>
              <a:t>8/26/2015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B7FDE-A697-4772-A082-F38C294998EE}" type="slidenum">
              <a:rPr lang="en-US" smtClean="0"/>
              <a:pPr/>
              <a:t>‹#›</a:t>
            </a:fld>
            <a:endParaRPr lang="en-US"/>
          </a:p>
        </p:txBody>
      </p:sp>
    </p:spTree>
    <p:extLst>
      <p:ext uri="{BB962C8B-B14F-4D97-AF65-F5344CB8AC3E}">
        <p14:creationId xmlns:p14="http://schemas.microsoft.com/office/powerpoint/2010/main" xmlns="" val="200930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6" descr="white-blue"/>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274638" y="3662363"/>
            <a:ext cx="8594725" cy="223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Line 4"/>
          <p:cNvSpPr>
            <a:spLocks noChangeShapeType="1"/>
          </p:cNvSpPr>
          <p:nvPr/>
        </p:nvSpPr>
        <p:spPr bwMode="auto">
          <a:xfrm flipV="1">
            <a:off x="274638" y="1050925"/>
            <a:ext cx="8594725" cy="0"/>
          </a:xfrm>
          <a:prstGeom prst="line">
            <a:avLst/>
          </a:prstGeom>
          <a:noFill/>
          <a:ln w="9525">
            <a:solidFill>
              <a:schemeClr val="tx1"/>
            </a:solidFill>
            <a:round/>
            <a:headEnd/>
            <a:tailEnd/>
          </a:ln>
          <a:effectLst/>
        </p:spPr>
        <p:txBody>
          <a:bodyPr/>
          <a:lstStyle/>
          <a:p>
            <a:pPr>
              <a:defRPr/>
            </a:pPr>
            <a:endParaRPr lang="nl-NL"/>
          </a:p>
        </p:txBody>
      </p:sp>
      <p:sp>
        <p:nvSpPr>
          <p:cNvPr id="6"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lnSpc>
                <a:spcPct val="100000"/>
              </a:lnSpc>
            </a:pPr>
            <a:r>
              <a:rPr lang="en-US" sz="800">
                <a:solidFill>
                  <a:schemeClr val="tx1"/>
                </a:solidFill>
              </a:rPr>
              <a:t>© 2010 IBM Corporation</a:t>
            </a:r>
            <a:endParaRPr lang="en-US" sz="1800">
              <a:solidFill>
                <a:schemeClr val="tx1"/>
              </a:solidFill>
            </a:endParaRPr>
          </a:p>
        </p:txBody>
      </p:sp>
      <p:pic>
        <p:nvPicPr>
          <p:cNvPr id="7" name="Picture 15" descr="R120_G137_B251-200"/>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37"/>
          <p:cNvSpPr>
            <a:spLocks noChangeArrowheads="1"/>
          </p:cNvSpPr>
          <p:nvPr/>
        </p:nvSpPr>
        <p:spPr bwMode="auto">
          <a:xfrm>
            <a:off x="6748463" y="6248400"/>
            <a:ext cx="2251075" cy="384175"/>
          </a:xfrm>
          <a:prstGeom prst="rect">
            <a:avLst/>
          </a:prstGeom>
          <a:noFill/>
          <a:ln w="9525">
            <a:noFill/>
            <a:miter lim="800000"/>
            <a:headEnd/>
            <a:tailEnd/>
          </a:ln>
          <a:effectLst/>
        </p:spPr>
        <p:txBody>
          <a:bodyPr wrap="none">
            <a:spAutoFit/>
          </a:bodyPr>
          <a:lstStyle/>
          <a:p>
            <a:pPr algn="r">
              <a:lnSpc>
                <a:spcPct val="97000"/>
              </a:lnSpc>
              <a:spcAft>
                <a:spcPts val="900"/>
              </a:spcAft>
              <a:buClr>
                <a:srgbClr val="000600"/>
              </a:buClr>
              <a:buSzPct val="100000"/>
              <a:buFont typeface="Arial" charset="0"/>
              <a:buNone/>
              <a:defRPr/>
            </a:pPr>
            <a:r>
              <a:rPr lang="en-GB" sz="1200" b="1">
                <a:solidFill>
                  <a:schemeClr val="tx1"/>
                </a:solidFill>
                <a:cs typeface="Arial Unicode MS" pitchFamily="1" charset="0"/>
              </a:rPr>
              <a:t>Business Analytics software</a:t>
            </a:r>
          </a:p>
        </p:txBody>
      </p:sp>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pitchFamily="1" charset="2"/>
              <a:buNone/>
              <a:defRPr sz="1100"/>
            </a:lvl1pPr>
          </a:lstStyle>
          <a:p>
            <a:r>
              <a:rPr lang="en-US" smtClean="0"/>
              <a:t>Click to edit Master subtitle style</a:t>
            </a:r>
            <a:endParaRPr lang="en-US"/>
          </a:p>
        </p:txBody>
      </p:sp>
    </p:spTree>
    <p:extLst>
      <p:ext uri="{BB962C8B-B14F-4D97-AF65-F5344CB8AC3E}">
        <p14:creationId xmlns:p14="http://schemas.microsoft.com/office/powerpoint/2010/main" xmlns="" val="44575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7"/>
          <p:cNvSpPr>
            <a:spLocks noGrp="1" noChangeArrowheads="1"/>
          </p:cNvSpPr>
          <p:nvPr>
            <p:ph type="sldNum" sz="quarter" idx="10"/>
          </p:nvPr>
        </p:nvSpPr>
        <p:spPr>
          <a:ln/>
        </p:spPr>
        <p:txBody>
          <a:bodyPr/>
          <a:lstStyle>
            <a:lvl1pPr>
              <a:defRPr/>
            </a:lvl1pPr>
          </a:lstStyle>
          <a:p>
            <a:fld id="{260485FB-7771-4A1F-B7E9-A1E4857FDDFA}" type="slidenum">
              <a:rPr lang="en-US" smtClean="0"/>
              <a:pPr/>
              <a:t>‹#›</a:t>
            </a:fld>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a:p>
        </p:txBody>
      </p:sp>
      <p:sp>
        <p:nvSpPr>
          <p:cNvPr id="6" name="Rectangle 9"/>
          <p:cNvSpPr>
            <a:spLocks noGrp="1" noChangeArrowheads="1"/>
          </p:cNvSpPr>
          <p:nvPr>
            <p:ph type="dt" sz="half" idx="12"/>
          </p:nvPr>
        </p:nvSpPr>
        <p:spPr>
          <a:ln/>
        </p:spPr>
        <p:txBody>
          <a:bodyPr/>
          <a:lstStyle>
            <a:lvl1pPr>
              <a:defRPr/>
            </a:lvl1pPr>
          </a:lstStyle>
          <a:p>
            <a:fld id="{EF85808E-FB11-4D85-8976-24E326A4814E}" type="datetimeFigureOut">
              <a:rPr lang="en-US" smtClean="0"/>
              <a:pPr/>
              <a:t>8/26/2015</a:t>
            </a:fld>
            <a:endParaRPr lang="en-US"/>
          </a:p>
        </p:txBody>
      </p:sp>
    </p:spTree>
    <p:extLst>
      <p:ext uri="{BB962C8B-B14F-4D97-AF65-F5344CB8AC3E}">
        <p14:creationId xmlns:p14="http://schemas.microsoft.com/office/powerpoint/2010/main" xmlns="" val="421195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578475"/>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182563" y="593725"/>
            <a:ext cx="6362700" cy="5578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7"/>
          <p:cNvSpPr>
            <a:spLocks noGrp="1" noChangeArrowheads="1"/>
          </p:cNvSpPr>
          <p:nvPr>
            <p:ph type="sldNum" sz="quarter" idx="10"/>
          </p:nvPr>
        </p:nvSpPr>
        <p:spPr>
          <a:ln/>
        </p:spPr>
        <p:txBody>
          <a:bodyPr/>
          <a:lstStyle>
            <a:lvl1pPr>
              <a:defRPr/>
            </a:lvl1pPr>
          </a:lstStyle>
          <a:p>
            <a:fld id="{260485FB-7771-4A1F-B7E9-A1E4857FDDFA}" type="slidenum">
              <a:rPr lang="en-US" smtClean="0"/>
              <a:pPr/>
              <a:t>‹#›</a:t>
            </a:fld>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a:p>
        </p:txBody>
      </p:sp>
      <p:sp>
        <p:nvSpPr>
          <p:cNvPr id="6" name="Rectangle 9"/>
          <p:cNvSpPr>
            <a:spLocks noGrp="1" noChangeArrowheads="1"/>
          </p:cNvSpPr>
          <p:nvPr>
            <p:ph type="dt" sz="half" idx="12"/>
          </p:nvPr>
        </p:nvSpPr>
        <p:spPr>
          <a:ln/>
        </p:spPr>
        <p:txBody>
          <a:bodyPr/>
          <a:lstStyle>
            <a:lvl1pPr>
              <a:defRPr/>
            </a:lvl1pPr>
          </a:lstStyle>
          <a:p>
            <a:fld id="{EF85808E-FB11-4D85-8976-24E326A4814E}" type="datetimeFigureOut">
              <a:rPr lang="en-US" smtClean="0"/>
              <a:pPr/>
              <a:t>8/26/2015</a:t>
            </a:fld>
            <a:endParaRPr lang="en-US"/>
          </a:p>
        </p:txBody>
      </p:sp>
    </p:spTree>
    <p:extLst>
      <p:ext uri="{BB962C8B-B14F-4D97-AF65-F5344CB8AC3E}">
        <p14:creationId xmlns:p14="http://schemas.microsoft.com/office/powerpoint/2010/main" xmlns="" val="274014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5" descr="SPSSIBMnobox"/>
          <p:cNvPicPr>
            <a:picLocks noChangeAspect="1" noChangeArrowheads="1"/>
          </p:cNvPicPr>
          <p:nvPr/>
        </p:nvPicPr>
        <p:blipFill>
          <a:blip r:embed="rId2" cstate="screen">
            <a:extLst>
              <a:ext uri="{28A0092B-C50C-407E-A947-70E740481C1C}">
                <a14:useLocalDpi xmlns:a14="http://schemas.microsoft.com/office/drawing/2010/main" xmlns=""/>
              </a:ext>
            </a:extLst>
          </a:blip>
          <a:srcRect r="-55556"/>
          <a:stretch>
            <a:fillRect/>
          </a:stretch>
        </p:blipFill>
        <p:spPr bwMode="auto">
          <a:xfrm>
            <a:off x="8001000" y="6286500"/>
            <a:ext cx="1022350"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7"/>
          <p:cNvSpPr>
            <a:spLocks noGrp="1" noChangeArrowheads="1"/>
          </p:cNvSpPr>
          <p:nvPr>
            <p:ph type="sldNum" sz="quarter" idx="10"/>
          </p:nvPr>
        </p:nvSpPr>
        <p:spPr/>
        <p:txBody>
          <a:bodyPr/>
          <a:lstStyle>
            <a:lvl1pPr>
              <a:defRPr/>
            </a:lvl1pPr>
          </a:lstStyle>
          <a:p>
            <a:fld id="{260485FB-7771-4A1F-B7E9-A1E4857FDDFA}" type="slidenum">
              <a:rPr lang="en-US" smtClean="0"/>
              <a:pPr/>
              <a:t>‹#›</a:t>
            </a:fld>
            <a:endParaRPr lang="en-US"/>
          </a:p>
        </p:txBody>
      </p:sp>
      <p:sp>
        <p:nvSpPr>
          <p:cNvPr id="6" name="Rectangle 8"/>
          <p:cNvSpPr>
            <a:spLocks noGrp="1" noChangeArrowheads="1"/>
          </p:cNvSpPr>
          <p:nvPr>
            <p:ph type="ftr" sz="quarter" idx="11"/>
          </p:nvPr>
        </p:nvSpPr>
        <p:spPr/>
        <p:txBody>
          <a:bodyPr/>
          <a:lstStyle>
            <a:lvl1pPr>
              <a:defRPr/>
            </a:lvl1pPr>
          </a:lstStyle>
          <a:p>
            <a:endParaRPr lang="en-US"/>
          </a:p>
        </p:txBody>
      </p:sp>
      <p:sp>
        <p:nvSpPr>
          <p:cNvPr id="7" name="Rectangle 9"/>
          <p:cNvSpPr>
            <a:spLocks noGrp="1" noChangeArrowheads="1"/>
          </p:cNvSpPr>
          <p:nvPr>
            <p:ph type="dt" sz="half" idx="12"/>
          </p:nvPr>
        </p:nvSpPr>
        <p:spPr/>
        <p:txBody>
          <a:bodyPr/>
          <a:lstStyle>
            <a:lvl1pPr>
              <a:defRPr/>
            </a:lvl1pPr>
          </a:lstStyle>
          <a:p>
            <a:fld id="{EF85808E-FB11-4D85-8976-24E326A4814E}" type="datetimeFigureOut">
              <a:rPr lang="en-US" smtClean="0"/>
              <a:pPr/>
              <a:t>8/26/2015</a:t>
            </a:fld>
            <a:endParaRPr lang="en-US"/>
          </a:p>
        </p:txBody>
      </p:sp>
    </p:spTree>
    <p:extLst>
      <p:ext uri="{BB962C8B-B14F-4D97-AF65-F5344CB8AC3E}">
        <p14:creationId xmlns:p14="http://schemas.microsoft.com/office/powerpoint/2010/main" xmlns="" val="259187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0485FB-7771-4A1F-B7E9-A1E4857FDDFA}" type="slidenum">
              <a:rPr lang="en-US" smtClean="0"/>
              <a:pPr/>
              <a:t>‹#›</a:t>
            </a:fld>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a:p>
        </p:txBody>
      </p:sp>
      <p:sp>
        <p:nvSpPr>
          <p:cNvPr id="6" name="Rectangle 9"/>
          <p:cNvSpPr>
            <a:spLocks noGrp="1" noChangeArrowheads="1"/>
          </p:cNvSpPr>
          <p:nvPr>
            <p:ph type="dt" sz="half" idx="12"/>
          </p:nvPr>
        </p:nvSpPr>
        <p:spPr>
          <a:ln/>
        </p:spPr>
        <p:txBody>
          <a:bodyPr/>
          <a:lstStyle>
            <a:lvl1pPr>
              <a:defRPr/>
            </a:lvl1pPr>
          </a:lstStyle>
          <a:p>
            <a:fld id="{EF85808E-FB11-4D85-8976-24E326A4814E}" type="datetimeFigureOut">
              <a:rPr lang="en-US" smtClean="0"/>
              <a:pPr/>
              <a:t>8/26/2015</a:t>
            </a:fld>
            <a:endParaRPr lang="en-US"/>
          </a:p>
        </p:txBody>
      </p:sp>
    </p:spTree>
    <p:extLst>
      <p:ext uri="{BB962C8B-B14F-4D97-AF65-F5344CB8AC3E}">
        <p14:creationId xmlns:p14="http://schemas.microsoft.com/office/powerpoint/2010/main" xmlns="" val="287028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182563" y="1874838"/>
            <a:ext cx="4267200" cy="4297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02163" y="1874838"/>
            <a:ext cx="4267200" cy="4297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7"/>
          <p:cNvSpPr>
            <a:spLocks noGrp="1" noChangeArrowheads="1"/>
          </p:cNvSpPr>
          <p:nvPr>
            <p:ph type="sldNum" sz="quarter" idx="10"/>
          </p:nvPr>
        </p:nvSpPr>
        <p:spPr>
          <a:ln/>
        </p:spPr>
        <p:txBody>
          <a:bodyPr/>
          <a:lstStyle>
            <a:lvl1pPr>
              <a:defRPr/>
            </a:lvl1pPr>
          </a:lstStyle>
          <a:p>
            <a:fld id="{260485FB-7771-4A1F-B7E9-A1E4857FDDFA}" type="slidenum">
              <a:rPr lang="en-US" smtClean="0"/>
              <a:pPr/>
              <a:t>‹#›</a:t>
            </a:fld>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a:p>
        </p:txBody>
      </p:sp>
      <p:sp>
        <p:nvSpPr>
          <p:cNvPr id="7" name="Rectangle 9"/>
          <p:cNvSpPr>
            <a:spLocks noGrp="1" noChangeArrowheads="1"/>
          </p:cNvSpPr>
          <p:nvPr>
            <p:ph type="dt" sz="half" idx="12"/>
          </p:nvPr>
        </p:nvSpPr>
        <p:spPr>
          <a:ln/>
        </p:spPr>
        <p:txBody>
          <a:bodyPr/>
          <a:lstStyle>
            <a:lvl1pPr>
              <a:defRPr/>
            </a:lvl1pPr>
          </a:lstStyle>
          <a:p>
            <a:fld id="{EF85808E-FB11-4D85-8976-24E326A4814E}" type="datetimeFigureOut">
              <a:rPr lang="en-US" smtClean="0"/>
              <a:pPr/>
              <a:t>8/26/2015</a:t>
            </a:fld>
            <a:endParaRPr lang="en-US"/>
          </a:p>
        </p:txBody>
      </p:sp>
    </p:spTree>
    <p:extLst>
      <p:ext uri="{BB962C8B-B14F-4D97-AF65-F5344CB8AC3E}">
        <p14:creationId xmlns:p14="http://schemas.microsoft.com/office/powerpoint/2010/main" xmlns="" val="237850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7"/>
          <p:cNvSpPr>
            <a:spLocks noGrp="1" noChangeArrowheads="1"/>
          </p:cNvSpPr>
          <p:nvPr>
            <p:ph type="sldNum" sz="quarter" idx="10"/>
          </p:nvPr>
        </p:nvSpPr>
        <p:spPr>
          <a:ln/>
        </p:spPr>
        <p:txBody>
          <a:bodyPr/>
          <a:lstStyle>
            <a:lvl1pPr>
              <a:defRPr/>
            </a:lvl1pPr>
          </a:lstStyle>
          <a:p>
            <a:fld id="{260485FB-7771-4A1F-B7E9-A1E4857FDDFA}" type="slidenum">
              <a:rPr lang="en-US" smtClean="0"/>
              <a:pPr/>
              <a:t>‹#›</a:t>
            </a:fld>
            <a:endParaRPr lang="en-US"/>
          </a:p>
        </p:txBody>
      </p:sp>
      <p:sp>
        <p:nvSpPr>
          <p:cNvPr id="8" name="Rectangle 8"/>
          <p:cNvSpPr>
            <a:spLocks noGrp="1" noChangeArrowheads="1"/>
          </p:cNvSpPr>
          <p:nvPr>
            <p:ph type="ftr" sz="quarter" idx="11"/>
          </p:nvPr>
        </p:nvSpPr>
        <p:spPr>
          <a:ln/>
        </p:spPr>
        <p:txBody>
          <a:bodyPr/>
          <a:lstStyle>
            <a:lvl1pPr>
              <a:defRPr/>
            </a:lvl1pPr>
          </a:lstStyle>
          <a:p>
            <a:endParaRPr lang="en-US"/>
          </a:p>
        </p:txBody>
      </p:sp>
      <p:sp>
        <p:nvSpPr>
          <p:cNvPr id="9" name="Rectangle 9"/>
          <p:cNvSpPr>
            <a:spLocks noGrp="1" noChangeArrowheads="1"/>
          </p:cNvSpPr>
          <p:nvPr>
            <p:ph type="dt" sz="half" idx="12"/>
          </p:nvPr>
        </p:nvSpPr>
        <p:spPr>
          <a:ln/>
        </p:spPr>
        <p:txBody>
          <a:bodyPr/>
          <a:lstStyle>
            <a:lvl1pPr>
              <a:defRPr/>
            </a:lvl1pPr>
          </a:lstStyle>
          <a:p>
            <a:fld id="{EF85808E-FB11-4D85-8976-24E326A4814E}" type="datetimeFigureOut">
              <a:rPr lang="en-US" smtClean="0"/>
              <a:pPr/>
              <a:t>8/26/2015</a:t>
            </a:fld>
            <a:endParaRPr lang="en-US"/>
          </a:p>
        </p:txBody>
      </p:sp>
    </p:spTree>
    <p:extLst>
      <p:ext uri="{BB962C8B-B14F-4D97-AF65-F5344CB8AC3E}">
        <p14:creationId xmlns:p14="http://schemas.microsoft.com/office/powerpoint/2010/main" xmlns="" val="104609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7"/>
          <p:cNvSpPr>
            <a:spLocks noGrp="1" noChangeArrowheads="1"/>
          </p:cNvSpPr>
          <p:nvPr>
            <p:ph type="sldNum" sz="quarter" idx="10"/>
          </p:nvPr>
        </p:nvSpPr>
        <p:spPr>
          <a:ln/>
        </p:spPr>
        <p:txBody>
          <a:bodyPr/>
          <a:lstStyle>
            <a:lvl1pPr>
              <a:defRPr/>
            </a:lvl1pPr>
          </a:lstStyle>
          <a:p>
            <a:fld id="{260485FB-7771-4A1F-B7E9-A1E4857FDDFA}" type="slidenum">
              <a:rPr lang="en-US" smtClean="0"/>
              <a:pPr/>
              <a:t>‹#›</a:t>
            </a:fld>
            <a:endParaRPr lang="en-US"/>
          </a:p>
        </p:txBody>
      </p:sp>
      <p:sp>
        <p:nvSpPr>
          <p:cNvPr id="4" name="Rectangle 8"/>
          <p:cNvSpPr>
            <a:spLocks noGrp="1" noChangeArrowheads="1"/>
          </p:cNvSpPr>
          <p:nvPr>
            <p:ph type="ftr" sz="quarter" idx="11"/>
          </p:nvPr>
        </p:nvSpPr>
        <p:spPr>
          <a:ln/>
        </p:spPr>
        <p:txBody>
          <a:bodyPr/>
          <a:lstStyle>
            <a:lvl1pPr>
              <a:defRPr/>
            </a:lvl1pPr>
          </a:lstStyle>
          <a:p>
            <a:endParaRPr lang="en-US"/>
          </a:p>
        </p:txBody>
      </p:sp>
      <p:sp>
        <p:nvSpPr>
          <p:cNvPr id="5" name="Rectangle 9"/>
          <p:cNvSpPr>
            <a:spLocks noGrp="1" noChangeArrowheads="1"/>
          </p:cNvSpPr>
          <p:nvPr>
            <p:ph type="dt" sz="half" idx="12"/>
          </p:nvPr>
        </p:nvSpPr>
        <p:spPr>
          <a:ln/>
        </p:spPr>
        <p:txBody>
          <a:bodyPr/>
          <a:lstStyle>
            <a:lvl1pPr>
              <a:defRPr/>
            </a:lvl1pPr>
          </a:lstStyle>
          <a:p>
            <a:fld id="{EF85808E-FB11-4D85-8976-24E326A4814E}" type="datetimeFigureOut">
              <a:rPr lang="en-US" smtClean="0"/>
              <a:pPr/>
              <a:t>8/26/2015</a:t>
            </a:fld>
            <a:endParaRPr lang="en-US"/>
          </a:p>
        </p:txBody>
      </p:sp>
    </p:spTree>
    <p:extLst>
      <p:ext uri="{BB962C8B-B14F-4D97-AF65-F5344CB8AC3E}">
        <p14:creationId xmlns:p14="http://schemas.microsoft.com/office/powerpoint/2010/main" xmlns="" val="269373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260485FB-7771-4A1F-B7E9-A1E4857FDDFA}" type="slidenum">
              <a:rPr lang="en-US" smtClean="0"/>
              <a:pPr/>
              <a:t>‹#›</a:t>
            </a:fld>
            <a:endParaRPr lang="en-US"/>
          </a:p>
        </p:txBody>
      </p:sp>
      <p:sp>
        <p:nvSpPr>
          <p:cNvPr id="3" name="Rectangle 8"/>
          <p:cNvSpPr>
            <a:spLocks noGrp="1" noChangeArrowheads="1"/>
          </p:cNvSpPr>
          <p:nvPr>
            <p:ph type="ftr" sz="quarter" idx="11"/>
          </p:nvPr>
        </p:nvSpPr>
        <p:spPr>
          <a:ln/>
        </p:spPr>
        <p:txBody>
          <a:bodyPr/>
          <a:lstStyle>
            <a:lvl1pPr>
              <a:defRPr/>
            </a:lvl1pPr>
          </a:lstStyle>
          <a:p>
            <a:endParaRPr lang="en-US"/>
          </a:p>
        </p:txBody>
      </p:sp>
      <p:sp>
        <p:nvSpPr>
          <p:cNvPr id="4" name="Rectangle 9"/>
          <p:cNvSpPr>
            <a:spLocks noGrp="1" noChangeArrowheads="1"/>
          </p:cNvSpPr>
          <p:nvPr>
            <p:ph type="dt" sz="half" idx="12"/>
          </p:nvPr>
        </p:nvSpPr>
        <p:spPr>
          <a:ln/>
        </p:spPr>
        <p:txBody>
          <a:bodyPr/>
          <a:lstStyle>
            <a:lvl1pPr>
              <a:defRPr/>
            </a:lvl1pPr>
          </a:lstStyle>
          <a:p>
            <a:fld id="{EF85808E-FB11-4D85-8976-24E326A4814E}" type="datetimeFigureOut">
              <a:rPr lang="en-US" smtClean="0"/>
              <a:pPr/>
              <a:t>8/26/2015</a:t>
            </a:fld>
            <a:endParaRPr lang="en-US"/>
          </a:p>
        </p:txBody>
      </p:sp>
    </p:spTree>
    <p:extLst>
      <p:ext uri="{BB962C8B-B14F-4D97-AF65-F5344CB8AC3E}">
        <p14:creationId xmlns:p14="http://schemas.microsoft.com/office/powerpoint/2010/main" xmlns="" val="160195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260485FB-7771-4A1F-B7E9-A1E4857FDDFA}" type="slidenum">
              <a:rPr lang="en-US" smtClean="0"/>
              <a:pPr/>
              <a:t>‹#›</a:t>
            </a:fld>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a:p>
        </p:txBody>
      </p:sp>
      <p:sp>
        <p:nvSpPr>
          <p:cNvPr id="7" name="Rectangle 9"/>
          <p:cNvSpPr>
            <a:spLocks noGrp="1" noChangeArrowheads="1"/>
          </p:cNvSpPr>
          <p:nvPr>
            <p:ph type="dt" sz="half" idx="12"/>
          </p:nvPr>
        </p:nvSpPr>
        <p:spPr>
          <a:ln/>
        </p:spPr>
        <p:txBody>
          <a:bodyPr/>
          <a:lstStyle>
            <a:lvl1pPr>
              <a:defRPr/>
            </a:lvl1pPr>
          </a:lstStyle>
          <a:p>
            <a:fld id="{EF85808E-FB11-4D85-8976-24E326A4814E}" type="datetimeFigureOut">
              <a:rPr lang="en-US" smtClean="0"/>
              <a:pPr/>
              <a:t>8/26/2015</a:t>
            </a:fld>
            <a:endParaRPr lang="en-US"/>
          </a:p>
        </p:txBody>
      </p:sp>
    </p:spTree>
    <p:extLst>
      <p:ext uri="{BB962C8B-B14F-4D97-AF65-F5344CB8AC3E}">
        <p14:creationId xmlns:p14="http://schemas.microsoft.com/office/powerpoint/2010/main" xmlns="" val="48064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260485FB-7771-4A1F-B7E9-A1E4857FDDFA}" type="slidenum">
              <a:rPr lang="en-US" smtClean="0"/>
              <a:pPr/>
              <a:t>‹#›</a:t>
            </a:fld>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a:p>
        </p:txBody>
      </p:sp>
      <p:sp>
        <p:nvSpPr>
          <p:cNvPr id="7" name="Rectangle 9"/>
          <p:cNvSpPr>
            <a:spLocks noGrp="1" noChangeArrowheads="1"/>
          </p:cNvSpPr>
          <p:nvPr>
            <p:ph type="dt" sz="half" idx="12"/>
          </p:nvPr>
        </p:nvSpPr>
        <p:spPr>
          <a:ln/>
        </p:spPr>
        <p:txBody>
          <a:bodyPr/>
          <a:lstStyle>
            <a:lvl1pPr>
              <a:defRPr/>
            </a:lvl1pPr>
          </a:lstStyle>
          <a:p>
            <a:fld id="{EF85808E-FB11-4D85-8976-24E326A4814E}" type="datetimeFigureOut">
              <a:rPr lang="en-US" smtClean="0"/>
              <a:pPr/>
              <a:t>8/26/2015</a:t>
            </a:fld>
            <a:endParaRPr lang="en-US"/>
          </a:p>
        </p:txBody>
      </p:sp>
    </p:spTree>
    <p:extLst>
      <p:ext uri="{BB962C8B-B14F-4D97-AF65-F5344CB8AC3E}">
        <p14:creationId xmlns:p14="http://schemas.microsoft.com/office/powerpoint/2010/main" xmlns="" val="182016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3" descr="white-blue-banner"/>
          <p:cNvPicPr>
            <a:picLocks noChangeAspect="1" noChangeArrowheads="1"/>
          </p:cNvPicPr>
          <p:nvPr/>
        </p:nvPicPr>
        <p:blipFill>
          <a:blip r:embed="rId13" cstate="screen">
            <a:extLst>
              <a:ext uri="{28A0092B-C50C-407E-A947-70E740481C1C}">
                <a14:useLocalDpi xmlns:a14="http://schemas.microsoft.com/office/drawing/2010/main" xmlns=""/>
              </a:ext>
            </a:extLst>
          </a:blip>
          <a:srcRect/>
          <a:stretch>
            <a:fillRect/>
          </a:stretch>
        </p:blipFill>
        <p:spPr bwMode="auto">
          <a:xfrm>
            <a:off x="0" y="0"/>
            <a:ext cx="9144000"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182563" y="1874838"/>
            <a:ext cx="8686800" cy="429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88" name="Line 4"/>
          <p:cNvSpPr>
            <a:spLocks noChangeShapeType="1"/>
          </p:cNvSpPr>
          <p:nvPr/>
        </p:nvSpPr>
        <p:spPr bwMode="auto">
          <a:xfrm flipV="1">
            <a:off x="274638" y="549275"/>
            <a:ext cx="8594725" cy="0"/>
          </a:xfrm>
          <a:prstGeom prst="line">
            <a:avLst/>
          </a:prstGeom>
          <a:noFill/>
          <a:ln w="9525">
            <a:solidFill>
              <a:schemeClr val="tx1"/>
            </a:solidFill>
            <a:round/>
            <a:headEnd/>
            <a:tailEnd/>
          </a:ln>
          <a:effectLst/>
        </p:spPr>
        <p:txBody>
          <a:bodyPr/>
          <a:lstStyle/>
          <a:p>
            <a:pPr>
              <a:defRPr/>
            </a:pPr>
            <a:endParaRPr lang="nl-NL"/>
          </a:p>
        </p:txBody>
      </p:sp>
      <p:sp>
        <p:nvSpPr>
          <p:cNvPr id="15"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lnSpc>
                <a:spcPct val="100000"/>
              </a:lnSpc>
            </a:pPr>
            <a:r>
              <a:rPr lang="en-US" sz="800">
                <a:solidFill>
                  <a:schemeClr val="tx1"/>
                </a:solidFill>
              </a:rPr>
              <a:t>© 2010 IBM Corporation</a:t>
            </a:r>
            <a:endParaRPr lang="en-US" sz="1800">
              <a:solidFill>
                <a:schemeClr val="tx1"/>
              </a:solidFill>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defRPr sz="800">
                <a:solidFill>
                  <a:schemeClr val="tx1"/>
                </a:solidFill>
                <a:cs typeface="Arial" charset="0"/>
              </a:defRPr>
            </a:lvl1pPr>
          </a:lstStyle>
          <a:p>
            <a:fld id="{260485FB-7771-4A1F-B7E9-A1E4857FDDFA}" type="slidenum">
              <a:rPr lang="en-US" smtClean="0"/>
              <a:pPr/>
              <a:t>‹#›</a:t>
            </a:fld>
            <a:endParaRPr lang="en-US"/>
          </a:p>
        </p:txBody>
      </p:sp>
      <p:sp>
        <p:nvSpPr>
          <p:cNvPr id="67592" name="Rectangle 8"/>
          <p:cNvSpPr>
            <a:spLocks noGrp="1" noChangeArrowheads="1"/>
          </p:cNvSpPr>
          <p:nvPr>
            <p:ph type="ftr" sz="quarter" idx="3"/>
          </p:nvPr>
        </p:nvSpPr>
        <p:spPr bwMode="auto">
          <a:xfrm>
            <a:off x="1554163" y="6537325"/>
            <a:ext cx="5943600"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defRPr sz="800">
                <a:solidFill>
                  <a:schemeClr val="tx1"/>
                </a:solidFill>
                <a:latin typeface="Arial" charset="0"/>
                <a:cs typeface="Arial" charset="0"/>
              </a:defRPr>
            </a:lvl1pPr>
          </a:lstStyle>
          <a:p>
            <a:endParaRPr lang="en-US"/>
          </a:p>
        </p:txBody>
      </p:sp>
      <p:sp>
        <p:nvSpPr>
          <p:cNvPr id="67593" name="Rectangle 9"/>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defRPr sz="800">
                <a:solidFill>
                  <a:schemeClr val="tx1"/>
                </a:solidFill>
                <a:cs typeface="Arial" charset="0"/>
              </a:defRPr>
            </a:lvl1pPr>
          </a:lstStyle>
          <a:p>
            <a:fld id="{EF85808E-FB11-4D85-8976-24E326A4814E}" type="datetimeFigureOut">
              <a:rPr lang="en-US" smtClean="0"/>
              <a:pPr/>
              <a:t>8/26/2015</a:t>
            </a:fld>
            <a:endParaRPr lang="en-US"/>
          </a:p>
        </p:txBody>
      </p:sp>
      <p:pic>
        <p:nvPicPr>
          <p:cNvPr id="1033" name="Picture 10" descr="R120_G137_B251-200"/>
          <p:cNvPicPr>
            <a:picLocks noChangeAspect="1" noChangeArrowheads="1"/>
          </p:cNvPicPr>
          <p:nvPr/>
        </p:nvPicPr>
        <p:blipFill>
          <a:blip r:embed="rId14" cstate="screen">
            <a:extLst>
              <a:ext uri="{28A0092B-C50C-407E-A947-70E740481C1C}">
                <a14:useLocalDpi xmlns:a14="http://schemas.microsoft.com/office/drawing/2010/main" xmlns=""/>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4" name="Rectangle 13"/>
          <p:cNvSpPr>
            <a:spLocks noGrp="1" noChangeArrowheads="1"/>
          </p:cNvSpPr>
          <p:nvPr>
            <p:ph type="title"/>
          </p:nvPr>
        </p:nvSpPr>
        <p:spPr bwMode="auto">
          <a:xfrm>
            <a:off x="182563" y="593725"/>
            <a:ext cx="86868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7609" name="Rectangle 25"/>
          <p:cNvSpPr>
            <a:spLocks noChangeArrowheads="1"/>
          </p:cNvSpPr>
          <p:nvPr/>
        </p:nvSpPr>
        <p:spPr bwMode="auto">
          <a:xfrm>
            <a:off x="157163" y="228600"/>
            <a:ext cx="2251075" cy="388938"/>
          </a:xfrm>
          <a:prstGeom prst="rect">
            <a:avLst/>
          </a:prstGeom>
          <a:noFill/>
          <a:ln w="9525">
            <a:noFill/>
            <a:miter lim="800000"/>
            <a:headEnd/>
            <a:tailEnd/>
          </a:ln>
          <a:effectLst/>
        </p:spPr>
        <p:txBody>
          <a:bodyPr wrap="none">
            <a:spAutoFit/>
          </a:bodyPr>
          <a:lstStyle/>
          <a:p>
            <a:pPr algn="r" eaLnBrk="0" hangingPunct="0">
              <a:lnSpc>
                <a:spcPct val="100000"/>
              </a:lnSpc>
              <a:spcAft>
                <a:spcPts val="900"/>
              </a:spcAft>
              <a:defRPr/>
            </a:pPr>
            <a:r>
              <a:rPr lang="en-GB" sz="1200" b="1">
                <a:solidFill>
                  <a:schemeClr val="tx1"/>
                </a:solidFill>
                <a:ea typeface="ＭＳ Ｐゴシック" pitchFamily="1" charset="-128"/>
              </a:rPr>
              <a:t>Business Analytics software</a:t>
            </a:r>
          </a:p>
        </p:txBody>
      </p:sp>
      <p:pic>
        <p:nvPicPr>
          <p:cNvPr id="1036" name="Picture 15" descr="SPSSIBMnobox"/>
          <p:cNvPicPr>
            <a:picLocks noChangeAspect="1" noChangeArrowheads="1"/>
          </p:cNvPicPr>
          <p:nvPr/>
        </p:nvPicPr>
        <p:blipFill>
          <a:blip r:embed="rId15" cstate="screen">
            <a:extLst>
              <a:ext uri="{28A0092B-C50C-407E-A947-70E740481C1C}">
                <a14:useLocalDpi xmlns:a14="http://schemas.microsoft.com/office/drawing/2010/main" xmlns=""/>
              </a:ext>
            </a:extLst>
          </a:blip>
          <a:srcRect r="-55556"/>
          <a:stretch>
            <a:fillRect/>
          </a:stretch>
        </p:blipFill>
        <p:spPr bwMode="auto">
          <a:xfrm>
            <a:off x="8001000" y="6286500"/>
            <a:ext cx="1022350"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2200">
          <a:solidFill>
            <a:schemeClr val="hlink"/>
          </a:solidFill>
          <a:latin typeface="+mj-lt"/>
          <a:ea typeface="+mj-ea"/>
          <a:cs typeface="+mj-cs"/>
        </a:defRPr>
      </a:lvl1pPr>
      <a:lvl2pPr algn="l" rtl="0" eaLnBrk="1" fontAlgn="base" hangingPunct="1">
        <a:lnSpc>
          <a:spcPct val="90000"/>
        </a:lnSpc>
        <a:spcBef>
          <a:spcPct val="0"/>
        </a:spcBef>
        <a:spcAft>
          <a:spcPct val="0"/>
        </a:spcAft>
        <a:defRPr sz="2200">
          <a:solidFill>
            <a:schemeClr val="hlink"/>
          </a:solidFill>
          <a:latin typeface="Arial" charset="0"/>
        </a:defRPr>
      </a:lvl2pPr>
      <a:lvl3pPr algn="l" rtl="0" eaLnBrk="1" fontAlgn="base" hangingPunct="1">
        <a:lnSpc>
          <a:spcPct val="90000"/>
        </a:lnSpc>
        <a:spcBef>
          <a:spcPct val="0"/>
        </a:spcBef>
        <a:spcAft>
          <a:spcPct val="0"/>
        </a:spcAft>
        <a:defRPr sz="2200">
          <a:solidFill>
            <a:schemeClr val="hlink"/>
          </a:solidFill>
          <a:latin typeface="Arial" charset="0"/>
        </a:defRPr>
      </a:lvl3pPr>
      <a:lvl4pPr algn="l" rtl="0" eaLnBrk="1" fontAlgn="base" hangingPunct="1">
        <a:lnSpc>
          <a:spcPct val="90000"/>
        </a:lnSpc>
        <a:spcBef>
          <a:spcPct val="0"/>
        </a:spcBef>
        <a:spcAft>
          <a:spcPct val="0"/>
        </a:spcAft>
        <a:defRPr sz="2200">
          <a:solidFill>
            <a:schemeClr val="hlink"/>
          </a:solidFill>
          <a:latin typeface="Arial" charset="0"/>
        </a:defRPr>
      </a:lvl4pPr>
      <a:lvl5pPr algn="l" rtl="0" eaLnBrk="1" fontAlgn="base" hangingPunct="1">
        <a:lnSpc>
          <a:spcPct val="90000"/>
        </a:lnSpc>
        <a:spcBef>
          <a:spcPct val="0"/>
        </a:spcBef>
        <a:spcAft>
          <a:spcPct val="0"/>
        </a:spcAft>
        <a:defRPr sz="2200">
          <a:solidFill>
            <a:schemeClr val="hlink"/>
          </a:solidFill>
          <a:latin typeface="Arial" charset="0"/>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ct val="50000"/>
        </a:spcBef>
        <a:spcAft>
          <a:spcPct val="0"/>
        </a:spcAft>
        <a:buClr>
          <a:schemeClr val="tx1"/>
        </a:buClr>
        <a:buFont typeface="Wingdings" pitchFamily="2" charset="2"/>
        <a:buChar char="§"/>
        <a:defRPr sz="1600">
          <a:solidFill>
            <a:schemeClr val="tx1"/>
          </a:solidFill>
          <a:latin typeface="+mn-lt"/>
          <a:ea typeface="+mn-ea"/>
          <a:cs typeface="+mn-cs"/>
        </a:defRPr>
      </a:lvl1pPr>
      <a:lvl2pPr marL="509588" indent="-163513" algn="l" rtl="0" eaLnBrk="1" fontAlgn="base" hangingPunct="1">
        <a:spcBef>
          <a:spcPct val="0"/>
        </a:spcBef>
        <a:spcAft>
          <a:spcPct val="0"/>
        </a:spcAft>
        <a:buClr>
          <a:schemeClr val="tx1"/>
        </a:buClr>
        <a:buFont typeface="Arial" charset="0"/>
        <a:buChar char="–"/>
        <a:defRPr sz="1600">
          <a:solidFill>
            <a:schemeClr val="tx1"/>
          </a:solidFill>
          <a:latin typeface="+mn-lt"/>
        </a:defRPr>
      </a:lvl2pPr>
      <a:lvl3pPr marL="855663" indent="-173038" algn="l" rtl="0" eaLnBrk="1" fontAlgn="base" hangingPunct="1">
        <a:spcBef>
          <a:spcPct val="0"/>
        </a:spcBef>
        <a:spcAft>
          <a:spcPct val="0"/>
        </a:spcAft>
        <a:buClr>
          <a:schemeClr val="tx1"/>
        </a:buClr>
        <a:buChar char="•"/>
        <a:defRPr sz="1600">
          <a:solidFill>
            <a:schemeClr val="tx1"/>
          </a:solidFill>
          <a:latin typeface="+mn-lt"/>
        </a:defRPr>
      </a:lvl3pPr>
      <a:lvl4pPr marL="1203325" indent="-173038" algn="l" rtl="0" eaLnBrk="1" fontAlgn="base" hangingPunct="1">
        <a:spcBef>
          <a:spcPct val="20000"/>
        </a:spcBef>
        <a:spcAft>
          <a:spcPct val="0"/>
        </a:spcAft>
        <a:buClr>
          <a:schemeClr val="bg1"/>
        </a:buClr>
        <a:defRPr sz="1600">
          <a:solidFill>
            <a:schemeClr val="bg1"/>
          </a:solidFill>
          <a:latin typeface="+mn-lt"/>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ibm.com/smarterplanet/us/en/ibmwatson/developercloud/doc/personality-insigh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an.r-project.org/web/packages/jsonlite/index.html" TargetMode="External"/><Relationship Id="rId2" Type="http://schemas.openxmlformats.org/officeDocument/2006/relationships/hyperlink" Target="ftp://public.dhe.ibm.com/software/analytics/spss/documentation/analyticserver/1.0/English/IBM_SPSS_Modeler_Essentials_for_R_Installations_Instructions.pdf" TargetMode="External"/><Relationship Id="rId1" Type="http://schemas.openxmlformats.org/officeDocument/2006/relationships/slideLayout" Target="../slideLayouts/slideLayout2.xml"/><Relationship Id="rId4" Type="http://schemas.openxmlformats.org/officeDocument/2006/relationships/hyperlink" Target="https://cran.r-project.org/web/packages/httr/index.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nsole.ng.bluemix.net/"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Connecting Watson to SPSS Modeler</a:t>
            </a:r>
            <a:endParaRPr lang="en-US" dirty="0"/>
          </a:p>
        </p:txBody>
      </p:sp>
      <p:sp>
        <p:nvSpPr>
          <p:cNvPr id="3" name="Subtitle 2"/>
          <p:cNvSpPr>
            <a:spLocks noGrp="1"/>
          </p:cNvSpPr>
          <p:nvPr>
            <p:ph type="subTitle" idx="1"/>
          </p:nvPr>
        </p:nvSpPr>
        <p:spPr/>
        <p:txBody>
          <a:bodyPr/>
          <a:lstStyle/>
          <a:p>
            <a:r>
              <a:rPr lang="en-US" dirty="0" smtClean="0"/>
              <a:t>Dr. Olav </a:t>
            </a:r>
            <a:r>
              <a:rPr lang="en-US" dirty="0" smtClean="0"/>
              <a:t>Laudy	 		Nov 2014</a:t>
            </a:r>
            <a:endParaRPr lang="en-US" dirty="0"/>
          </a:p>
        </p:txBody>
      </p:sp>
    </p:spTree>
    <p:extLst>
      <p:ext uri="{BB962C8B-B14F-4D97-AF65-F5344CB8AC3E}">
        <p14:creationId xmlns:p14="http://schemas.microsoft.com/office/powerpoint/2010/main" xmlns="" val="114676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ore info</a:t>
            </a:r>
            <a:endParaRPr lang="en-US" dirty="0"/>
          </a:p>
        </p:txBody>
      </p:sp>
      <p:sp>
        <p:nvSpPr>
          <p:cNvPr id="3" name="Content Placeholder 2"/>
          <p:cNvSpPr>
            <a:spLocks noGrp="1"/>
          </p:cNvSpPr>
          <p:nvPr>
            <p:ph idx="1"/>
          </p:nvPr>
        </p:nvSpPr>
        <p:spPr>
          <a:xfrm>
            <a:off x="152400" y="1371600"/>
            <a:ext cx="8686800" cy="4297362"/>
          </a:xfrm>
        </p:spPr>
        <p:txBody>
          <a:bodyPr/>
          <a:lstStyle/>
          <a:p>
            <a:r>
              <a:rPr lang="en-US" dirty="0" smtClean="0"/>
              <a:t>Examples for </a:t>
            </a:r>
            <a:r>
              <a:rPr lang="en-US" dirty="0" smtClean="0"/>
              <a:t>Personality Insights</a:t>
            </a:r>
            <a:endParaRPr lang="en-US" dirty="0" smtClean="0"/>
          </a:p>
          <a:p>
            <a:pPr lvl="1"/>
            <a:r>
              <a:rPr lang="en-US" dirty="0" smtClean="0">
                <a:hlinkClick r:id="rId2"/>
              </a:rPr>
              <a:t>http://www.ibm.com/smarterplanet/us/en/ibmwatson/developercloud/doc/personality-insights</a:t>
            </a:r>
            <a:r>
              <a:rPr lang="en-US" dirty="0" smtClean="0">
                <a:hlinkClick r:id="rId2"/>
              </a:rPr>
              <a:t>/</a:t>
            </a:r>
            <a:endParaRPr lang="en-US" dirty="0" smtClean="0"/>
          </a:p>
          <a:p>
            <a:pPr lvl="1"/>
            <a:r>
              <a:rPr lang="en-US" dirty="0" smtClean="0"/>
              <a:t> Other </a:t>
            </a:r>
            <a:r>
              <a:rPr lang="en-US" dirty="0" smtClean="0"/>
              <a:t>available Watson services</a:t>
            </a:r>
          </a:p>
          <a:p>
            <a:pPr lvl="1"/>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52400" y="2590800"/>
            <a:ext cx="8839200" cy="3400941"/>
          </a:xfrm>
          <a:prstGeom prst="rect">
            <a:avLst/>
          </a:prstGeom>
          <a:noFill/>
          <a:ln w="9525">
            <a:noFill/>
            <a:miter lim="800000"/>
            <a:headEnd/>
            <a:tailEnd/>
          </a:ln>
        </p:spPr>
      </p:pic>
    </p:spTree>
    <p:extLst>
      <p:ext uri="{BB962C8B-B14F-4D97-AF65-F5344CB8AC3E}">
        <p14:creationId xmlns:p14="http://schemas.microsoft.com/office/powerpoint/2010/main" xmlns="" val="4169523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objective</a:t>
            </a:r>
            <a:endParaRPr lang="en-US" dirty="0"/>
          </a:p>
        </p:txBody>
      </p:sp>
      <p:sp>
        <p:nvSpPr>
          <p:cNvPr id="3" name="Content Placeholder 2"/>
          <p:cNvSpPr>
            <a:spLocks noGrp="1"/>
          </p:cNvSpPr>
          <p:nvPr>
            <p:ph idx="1"/>
          </p:nvPr>
        </p:nvSpPr>
        <p:spPr>
          <a:xfrm>
            <a:off x="152400" y="1295400"/>
            <a:ext cx="8686800" cy="4297362"/>
          </a:xfrm>
        </p:spPr>
        <p:txBody>
          <a:bodyPr/>
          <a:lstStyle/>
          <a:p>
            <a:r>
              <a:rPr lang="en-US" dirty="0" smtClean="0"/>
              <a:t>In Bluemix</a:t>
            </a:r>
            <a:r>
              <a:rPr lang="en-US" dirty="0"/>
              <a:t> </a:t>
            </a:r>
            <a:r>
              <a:rPr lang="en-US" dirty="0" smtClean="0"/>
              <a:t>(https://console.ng.bluemix.net</a:t>
            </a:r>
            <a:r>
              <a:rPr lang="en-US" dirty="0" smtClean="0"/>
              <a:t>/), </a:t>
            </a:r>
            <a:r>
              <a:rPr lang="en-US" dirty="0" smtClean="0"/>
              <a:t>Watson components are made available as part of the IBM analytics cloud offering.</a:t>
            </a:r>
          </a:p>
          <a:p>
            <a:r>
              <a:rPr lang="en-US" dirty="0" smtClean="0"/>
              <a:t>One of those offerings is </a:t>
            </a:r>
            <a:r>
              <a:rPr lang="en-US" dirty="0"/>
              <a:t>IBM Watson™ </a:t>
            </a:r>
            <a:r>
              <a:rPr lang="en-US" dirty="0" smtClean="0"/>
              <a:t>Personality Insights </a:t>
            </a:r>
            <a:endParaRPr lang="en-US" dirty="0" smtClean="0"/>
          </a:p>
          <a:p>
            <a:pPr lvl="1"/>
            <a:r>
              <a:rPr lang="en-US" dirty="0" smtClean="0"/>
              <a:t>Personality Insights </a:t>
            </a:r>
            <a:r>
              <a:rPr lang="en-US" dirty="0" smtClean="0"/>
              <a:t>enables clients to </a:t>
            </a:r>
            <a:r>
              <a:rPr lang="en-US" dirty="0"/>
              <a:t>derive insights from social media, enterprise data, or other digital communications. The service uses linguistic analytics to extract cognitive and social characteristics, including Big Five personality, values, and needs, from text. </a:t>
            </a:r>
            <a:r>
              <a:rPr lang="en-US" dirty="0" smtClean="0"/>
              <a:t>The results from </a:t>
            </a:r>
            <a:r>
              <a:rPr lang="en-US" dirty="0" smtClean="0"/>
              <a:t>Personality Insights </a:t>
            </a:r>
            <a:r>
              <a:rPr lang="en-US" dirty="0" smtClean="0"/>
              <a:t>can </a:t>
            </a:r>
            <a:r>
              <a:rPr lang="en-US" dirty="0"/>
              <a:t>help businesses to understand their clients' preferences and improve customer satisfaction by anticipating customer needs and recommending the next best actions. </a:t>
            </a:r>
            <a:endParaRPr lang="en-US" dirty="0" smtClean="0"/>
          </a:p>
          <a:p>
            <a:r>
              <a:rPr lang="en-US" dirty="0" smtClean="0"/>
              <a:t>IBM SPSS Modeler can use the results from </a:t>
            </a:r>
            <a:r>
              <a:rPr lang="en-US" dirty="0" smtClean="0"/>
              <a:t>Personality Insights </a:t>
            </a:r>
            <a:r>
              <a:rPr lang="en-US" dirty="0" smtClean="0"/>
              <a:t>as additional predictors in machine learning models. </a:t>
            </a:r>
          </a:p>
          <a:p>
            <a:r>
              <a:rPr lang="en-US" dirty="0" smtClean="0"/>
              <a:t>An extension was </a:t>
            </a:r>
            <a:r>
              <a:rPr lang="en-US" dirty="0" smtClean="0"/>
              <a:t>developed to pull </a:t>
            </a:r>
            <a:r>
              <a:rPr lang="en-US" dirty="0" smtClean="0"/>
              <a:t>Personality Insights </a:t>
            </a:r>
            <a:r>
              <a:rPr lang="en-US" dirty="0" smtClean="0"/>
              <a:t>results from Bluemix </a:t>
            </a:r>
            <a:r>
              <a:rPr lang="en-US" dirty="0" smtClean="0"/>
              <a:t>into IBM </a:t>
            </a:r>
            <a:r>
              <a:rPr lang="en-US" dirty="0" smtClean="0"/>
              <a:t>SPSS Modeler</a:t>
            </a:r>
            <a:r>
              <a:rPr lang="en-US" dirty="0" smtClean="0"/>
              <a:t>.</a:t>
            </a:r>
            <a:endParaRPr lang="en-US" dirty="0" smtClean="0"/>
          </a:p>
          <a:p>
            <a:r>
              <a:rPr lang="en-US" dirty="0" smtClean="0"/>
              <a:t> This presentation </a:t>
            </a:r>
            <a:r>
              <a:rPr lang="en-US" dirty="0" smtClean="0"/>
              <a:t>demonstrates and documents the approach.</a:t>
            </a:r>
          </a:p>
        </p:txBody>
      </p:sp>
    </p:spTree>
    <p:extLst>
      <p:ext uri="{BB962C8B-B14F-4D97-AF65-F5344CB8AC3E}">
        <p14:creationId xmlns:p14="http://schemas.microsoft.com/office/powerpoint/2010/main" xmlns="" val="3425835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based demo @ http</a:t>
            </a:r>
            <a:r>
              <a:rPr lang="en-US" dirty="0"/>
              <a:t>://</a:t>
            </a:r>
            <a:r>
              <a:rPr lang="en-US" dirty="0" smtClean="0"/>
              <a:t>watson-pi-demo.mybluemix.net</a:t>
            </a:r>
            <a:r>
              <a:rPr lang="en-US" dirty="0"/>
              <a:t>/</a:t>
            </a:r>
          </a:p>
        </p:txBody>
      </p:sp>
      <p:pic>
        <p:nvPicPr>
          <p:cNvPr id="3075" name="Picture 3"/>
          <p:cNvPicPr>
            <a:picLocks noGrp="1" noChangeAspect="1" noChangeArrowheads="1"/>
          </p:cNvPicPr>
          <p:nvPr>
            <p:ph idx="1"/>
          </p:nvPr>
        </p:nvPicPr>
        <p:blipFill>
          <a:blip r:embed="rId2" cstate="print"/>
          <a:srcRect/>
          <a:stretch>
            <a:fillRect/>
          </a:stretch>
        </p:blipFill>
        <p:spPr bwMode="auto">
          <a:xfrm>
            <a:off x="134946" y="1066801"/>
            <a:ext cx="8906337" cy="5029200"/>
          </a:xfrm>
          <a:prstGeom prst="rect">
            <a:avLst/>
          </a:prstGeom>
          <a:noFill/>
          <a:ln w="9525">
            <a:noFill/>
            <a:miter lim="800000"/>
            <a:headEnd/>
            <a:tailEnd/>
          </a:ln>
        </p:spPr>
      </p:pic>
    </p:spTree>
    <p:extLst>
      <p:ext uri="{BB962C8B-B14F-4D97-AF65-F5344CB8AC3E}">
        <p14:creationId xmlns:p14="http://schemas.microsoft.com/office/powerpoint/2010/main" xmlns="" val="3457067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52400" y="1143000"/>
            <a:ext cx="8707994" cy="1751508"/>
          </a:xfrm>
          <a:prstGeom prst="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smtClean="0">
              <a:ln>
                <a:noFill/>
              </a:ln>
              <a:solidFill>
                <a:schemeClr val="hlink"/>
              </a:solidFill>
              <a:effectLst/>
              <a:latin typeface="Arial" charset="0"/>
            </a:endParaRPr>
          </a:p>
        </p:txBody>
      </p:sp>
      <p:sp>
        <p:nvSpPr>
          <p:cNvPr id="2" name="Title 1"/>
          <p:cNvSpPr>
            <a:spLocks noGrp="1"/>
          </p:cNvSpPr>
          <p:nvPr>
            <p:ph type="title"/>
          </p:nvPr>
        </p:nvSpPr>
        <p:spPr/>
        <p:txBody>
          <a:bodyPr/>
          <a:lstStyle/>
          <a:p>
            <a:r>
              <a:rPr lang="en-US" dirty="0" smtClean="0"/>
              <a:t>Getting results into IBM SPSS Modeler</a:t>
            </a:r>
            <a:endParaRPr lang="en-US" dirty="0"/>
          </a:p>
        </p:txBody>
      </p:sp>
      <p:pic>
        <p:nvPicPr>
          <p:cNvPr id="4" name="Picture 10" descr="monitor_icon"/>
          <p:cNvPicPr>
            <a:picLocks noChangeAspect="1" noChangeArrowheads="1"/>
          </p:cNvPicPr>
          <p:nvPr/>
        </p:nvPicPr>
        <p:blipFill>
          <a:blip r:embed="rId2" cstate="print"/>
          <a:srcRect/>
          <a:stretch>
            <a:fillRect/>
          </a:stretch>
        </p:blipFill>
        <p:spPr bwMode="auto">
          <a:xfrm>
            <a:off x="414167" y="1519931"/>
            <a:ext cx="774674" cy="907623"/>
          </a:xfrm>
          <a:prstGeom prst="rect">
            <a:avLst/>
          </a:prstGeom>
          <a:noFill/>
        </p:spPr>
      </p:pic>
      <p:pic>
        <p:nvPicPr>
          <p:cNvPr id="2050" name="Picture 2" descr="http://myterena.files.wordpress.com/2014/07/the-cloud.jpg"/>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2670469" y="1219200"/>
            <a:ext cx="2122667" cy="1509085"/>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arddrive_icon"/>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5900567" y="1579249"/>
            <a:ext cx="660400" cy="788987"/>
          </a:xfrm>
          <a:prstGeom prst="rect">
            <a:avLst/>
          </a:prstGeom>
          <a:noFill/>
        </p:spPr>
      </p:pic>
      <p:pic>
        <p:nvPicPr>
          <p:cNvPr id="7" name="Picture 12" descr="harddrive_icon"/>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7576967" y="1579249"/>
            <a:ext cx="660400" cy="788987"/>
          </a:xfrm>
          <a:prstGeom prst="rect">
            <a:avLst/>
          </a:prstGeom>
          <a:noFill/>
        </p:spPr>
      </p:pic>
      <p:sp>
        <p:nvSpPr>
          <p:cNvPr id="5" name="TextBox 4"/>
          <p:cNvSpPr txBox="1"/>
          <p:nvPr/>
        </p:nvSpPr>
        <p:spPr>
          <a:xfrm>
            <a:off x="258414" y="2432842"/>
            <a:ext cx="1298753" cy="307777"/>
          </a:xfrm>
          <a:prstGeom prst="rect">
            <a:avLst/>
          </a:prstGeom>
          <a:noFill/>
        </p:spPr>
        <p:txBody>
          <a:bodyPr wrap="none" rtlCol="0">
            <a:spAutoFit/>
          </a:bodyPr>
          <a:lstStyle/>
          <a:p>
            <a:r>
              <a:rPr lang="en-US" sz="1400" dirty="0" smtClean="0"/>
              <a:t>Modeler client</a:t>
            </a:r>
            <a:endParaRPr lang="en-US" sz="1400" dirty="0"/>
          </a:p>
        </p:txBody>
      </p:sp>
      <p:sp>
        <p:nvSpPr>
          <p:cNvPr id="9" name="TextBox 8"/>
          <p:cNvSpPr txBox="1"/>
          <p:nvPr/>
        </p:nvSpPr>
        <p:spPr>
          <a:xfrm>
            <a:off x="5531225" y="2432842"/>
            <a:ext cx="1717137" cy="307777"/>
          </a:xfrm>
          <a:prstGeom prst="rect">
            <a:avLst/>
          </a:prstGeom>
          <a:noFill/>
        </p:spPr>
        <p:txBody>
          <a:bodyPr wrap="none" rtlCol="0">
            <a:spAutoFit/>
          </a:bodyPr>
          <a:lstStyle/>
          <a:p>
            <a:r>
              <a:rPr lang="en-US" sz="1400" dirty="0" smtClean="0"/>
              <a:t>Bluemix </a:t>
            </a:r>
            <a:r>
              <a:rPr lang="en-US" sz="1400" dirty="0" smtClean="0"/>
              <a:t>Front-End</a:t>
            </a:r>
            <a:endParaRPr lang="en-US" sz="1400" dirty="0"/>
          </a:p>
        </p:txBody>
      </p:sp>
      <p:sp>
        <p:nvSpPr>
          <p:cNvPr id="10" name="TextBox 9"/>
          <p:cNvSpPr txBox="1"/>
          <p:nvPr/>
        </p:nvSpPr>
        <p:spPr>
          <a:xfrm>
            <a:off x="7239000" y="2438400"/>
            <a:ext cx="1612686" cy="307777"/>
          </a:xfrm>
          <a:prstGeom prst="rect">
            <a:avLst/>
          </a:prstGeom>
          <a:noFill/>
        </p:spPr>
        <p:txBody>
          <a:bodyPr wrap="none" rtlCol="0">
            <a:spAutoFit/>
          </a:bodyPr>
          <a:lstStyle/>
          <a:p>
            <a:r>
              <a:rPr lang="en-US" sz="1400" dirty="0" smtClean="0"/>
              <a:t>Watson </a:t>
            </a:r>
            <a:r>
              <a:rPr lang="en-US" sz="1400" dirty="0" smtClean="0"/>
              <a:t>Back-End</a:t>
            </a:r>
            <a:endParaRPr lang="en-US" sz="1400" dirty="0"/>
          </a:p>
        </p:txBody>
      </p:sp>
      <p:cxnSp>
        <p:nvCxnSpPr>
          <p:cNvPr id="13" name="Straight Arrow Connector 12"/>
          <p:cNvCxnSpPr/>
          <p:nvPr/>
        </p:nvCxnSpPr>
        <p:spPr bwMode="auto">
          <a:xfrm>
            <a:off x="1557167" y="1748531"/>
            <a:ext cx="838200" cy="0"/>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p:nvPr/>
        </p:nvCxnSpPr>
        <p:spPr bwMode="auto">
          <a:xfrm>
            <a:off x="4909967" y="1748531"/>
            <a:ext cx="838200" cy="0"/>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bwMode="auto">
          <a:xfrm>
            <a:off x="6662567" y="1748531"/>
            <a:ext cx="838200" cy="0"/>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7" name="Straight Arrow Connector 16"/>
          <p:cNvCxnSpPr/>
          <p:nvPr/>
        </p:nvCxnSpPr>
        <p:spPr bwMode="auto">
          <a:xfrm rot="10800000">
            <a:off x="6662567" y="1977131"/>
            <a:ext cx="838200" cy="0"/>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p:nvPr/>
        </p:nvCxnSpPr>
        <p:spPr bwMode="auto">
          <a:xfrm rot="10800000">
            <a:off x="4986167" y="1977131"/>
            <a:ext cx="838200" cy="0"/>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9" name="Straight Arrow Connector 18"/>
          <p:cNvCxnSpPr/>
          <p:nvPr/>
        </p:nvCxnSpPr>
        <p:spPr bwMode="auto">
          <a:xfrm rot="10800000">
            <a:off x="1557167" y="1977131"/>
            <a:ext cx="838200" cy="0"/>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178859" y="1393636"/>
            <a:ext cx="1733167" cy="261610"/>
          </a:xfrm>
          <a:prstGeom prst="rect">
            <a:avLst/>
          </a:prstGeom>
          <a:noFill/>
        </p:spPr>
        <p:txBody>
          <a:bodyPr wrap="none" rtlCol="0">
            <a:spAutoFit/>
          </a:bodyPr>
          <a:lstStyle/>
          <a:p>
            <a:r>
              <a:rPr lang="en-US" sz="1100" dirty="0" smtClean="0"/>
              <a:t>Per row request with text</a:t>
            </a:r>
            <a:endParaRPr lang="en-US" sz="1100" dirty="0"/>
          </a:p>
        </p:txBody>
      </p:sp>
      <p:sp>
        <p:nvSpPr>
          <p:cNvPr id="25" name="TextBox 24"/>
          <p:cNvSpPr txBox="1"/>
          <p:nvPr/>
        </p:nvSpPr>
        <p:spPr>
          <a:xfrm>
            <a:off x="1270711" y="2155636"/>
            <a:ext cx="1369286" cy="261610"/>
          </a:xfrm>
          <a:prstGeom prst="rect">
            <a:avLst/>
          </a:prstGeom>
          <a:noFill/>
        </p:spPr>
        <p:txBody>
          <a:bodyPr wrap="none" rtlCol="0">
            <a:spAutoFit/>
          </a:bodyPr>
          <a:lstStyle/>
          <a:p>
            <a:r>
              <a:rPr lang="en-US" sz="1100" dirty="0"/>
              <a:t>A</a:t>
            </a:r>
            <a:r>
              <a:rPr lang="en-US" sz="1100" dirty="0" smtClean="0"/>
              <a:t>nswer with profile</a:t>
            </a:r>
            <a:endParaRPr lang="en-US" sz="1100" dirty="0"/>
          </a:p>
        </p:txBody>
      </p:sp>
      <p:sp>
        <p:nvSpPr>
          <p:cNvPr id="33" name="TextBox 32"/>
          <p:cNvSpPr txBox="1"/>
          <p:nvPr/>
        </p:nvSpPr>
        <p:spPr>
          <a:xfrm>
            <a:off x="149135" y="3051011"/>
            <a:ext cx="1984839" cy="307777"/>
          </a:xfrm>
          <a:prstGeom prst="rect">
            <a:avLst/>
          </a:prstGeom>
          <a:noFill/>
        </p:spPr>
        <p:txBody>
          <a:bodyPr wrap="none" rtlCol="0">
            <a:spAutoFit/>
          </a:bodyPr>
          <a:lstStyle/>
          <a:p>
            <a:r>
              <a:rPr lang="en-US" sz="1400" dirty="0" smtClean="0"/>
              <a:t>Modeler </a:t>
            </a:r>
            <a:r>
              <a:rPr lang="en-US" sz="1400" dirty="0" smtClean="0"/>
              <a:t>Demo Stream</a:t>
            </a:r>
            <a:endParaRPr lang="en-US" sz="1400" dirty="0"/>
          </a:p>
        </p:txBody>
      </p:sp>
      <p:sp>
        <p:nvSpPr>
          <p:cNvPr id="34" name="TextBox 33"/>
          <p:cNvSpPr txBox="1"/>
          <p:nvPr/>
        </p:nvSpPr>
        <p:spPr>
          <a:xfrm>
            <a:off x="5774167" y="3124200"/>
            <a:ext cx="3409908" cy="307777"/>
          </a:xfrm>
          <a:prstGeom prst="rect">
            <a:avLst/>
          </a:prstGeom>
          <a:noFill/>
        </p:spPr>
        <p:txBody>
          <a:bodyPr wrap="none" rtlCol="0">
            <a:spAutoFit/>
          </a:bodyPr>
          <a:lstStyle/>
          <a:p>
            <a:r>
              <a:rPr lang="en-US" sz="1400" dirty="0" smtClean="0"/>
              <a:t>Dialog to </a:t>
            </a:r>
            <a:r>
              <a:rPr lang="en-US" sz="1400" dirty="0" smtClean="0"/>
              <a:t>Connect </a:t>
            </a:r>
            <a:r>
              <a:rPr lang="en-US" sz="1400" dirty="0" smtClean="0"/>
              <a:t>to </a:t>
            </a:r>
            <a:r>
              <a:rPr lang="en-US" sz="1400" dirty="0" smtClean="0"/>
              <a:t>Personality Insights</a:t>
            </a:r>
            <a:endParaRPr lang="en-US" sz="1400" dirty="0"/>
          </a:p>
        </p:txBody>
      </p:sp>
      <p:pic>
        <p:nvPicPr>
          <p:cNvPr id="4100" name="Picture 4"/>
          <p:cNvPicPr>
            <a:picLocks noChangeAspect="1" noChangeArrowheads="1"/>
          </p:cNvPicPr>
          <p:nvPr/>
        </p:nvPicPr>
        <p:blipFill>
          <a:blip r:embed="rId5" cstate="print"/>
          <a:srcRect/>
          <a:stretch>
            <a:fillRect/>
          </a:stretch>
        </p:blipFill>
        <p:spPr bwMode="auto">
          <a:xfrm>
            <a:off x="5867400" y="3733800"/>
            <a:ext cx="3151257" cy="2971800"/>
          </a:xfrm>
          <a:prstGeom prst="rect">
            <a:avLst/>
          </a:prstGeom>
          <a:noFill/>
          <a:ln w="9525">
            <a:noFill/>
            <a:miter lim="800000"/>
            <a:headEnd/>
            <a:tailEnd/>
          </a:ln>
        </p:spPr>
      </p:pic>
      <p:pic>
        <p:nvPicPr>
          <p:cNvPr id="4103" name="Picture 7"/>
          <p:cNvPicPr>
            <a:picLocks noChangeAspect="1" noChangeArrowheads="1"/>
          </p:cNvPicPr>
          <p:nvPr/>
        </p:nvPicPr>
        <p:blipFill>
          <a:blip r:embed="rId6" cstate="print"/>
          <a:srcRect/>
          <a:stretch>
            <a:fillRect/>
          </a:stretch>
        </p:blipFill>
        <p:spPr bwMode="auto">
          <a:xfrm>
            <a:off x="152400" y="3352800"/>
            <a:ext cx="5495925" cy="3371850"/>
          </a:xfrm>
          <a:prstGeom prst="rect">
            <a:avLst/>
          </a:prstGeom>
          <a:noFill/>
          <a:ln w="9525">
            <a:noFill/>
            <a:miter lim="800000"/>
            <a:headEnd/>
            <a:tailEnd/>
          </a:ln>
        </p:spPr>
      </p:pic>
    </p:spTree>
    <p:extLst>
      <p:ext uri="{BB962C8B-B14F-4D97-AF65-F5344CB8AC3E}">
        <p14:creationId xmlns:p14="http://schemas.microsoft.com/office/powerpoint/2010/main" xmlns="" val="530857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srcRect/>
          <a:stretch>
            <a:fillRect/>
          </a:stretch>
        </p:blipFill>
        <p:spPr bwMode="auto">
          <a:xfrm>
            <a:off x="0" y="4495800"/>
            <a:ext cx="5486400" cy="22288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Modeling </a:t>
            </a:r>
            <a:r>
              <a:rPr lang="en-US" dirty="0" smtClean="0"/>
              <a:t>Experiment</a:t>
            </a:r>
            <a:endParaRPr lang="en-US" dirty="0"/>
          </a:p>
        </p:txBody>
      </p:sp>
      <p:sp>
        <p:nvSpPr>
          <p:cNvPr id="3" name="Content Placeholder 2"/>
          <p:cNvSpPr>
            <a:spLocks noGrp="1"/>
          </p:cNvSpPr>
          <p:nvPr>
            <p:ph idx="1"/>
          </p:nvPr>
        </p:nvSpPr>
        <p:spPr>
          <a:xfrm>
            <a:off x="152400" y="1219200"/>
            <a:ext cx="8686800" cy="4297362"/>
          </a:xfrm>
        </p:spPr>
        <p:txBody>
          <a:bodyPr/>
          <a:lstStyle/>
          <a:p>
            <a:r>
              <a:rPr lang="en-US" dirty="0" smtClean="0"/>
              <a:t>The </a:t>
            </a:r>
            <a:r>
              <a:rPr lang="en-US" dirty="0"/>
              <a:t>dataset contains 241 textual requests for pizza from the </a:t>
            </a:r>
            <a:r>
              <a:rPr lang="en-US" dirty="0" err="1"/>
              <a:t>Reddit</a:t>
            </a:r>
            <a:r>
              <a:rPr lang="en-US" dirty="0"/>
              <a:t> community Random Acts of Pizza (http://www.reddit.com/r/Random_Acts_Of_Pizza/) together with their outcome (successful/unsuccessful). </a:t>
            </a:r>
            <a:endParaRPr lang="en-US" dirty="0" smtClean="0"/>
          </a:p>
          <a:p>
            <a:r>
              <a:rPr lang="en-US" dirty="0" smtClean="0"/>
              <a:t>The </a:t>
            </a:r>
            <a:r>
              <a:rPr lang="en-US" dirty="0"/>
              <a:t>task is to build a model to predict which requests will </a:t>
            </a:r>
            <a:r>
              <a:rPr lang="en-US" dirty="0" smtClean="0"/>
              <a:t>receive </a:t>
            </a:r>
            <a:r>
              <a:rPr lang="en-US" dirty="0"/>
              <a:t>a cheesy (but sincere!) act of kindness. </a:t>
            </a:r>
            <a:endParaRPr lang="en-US" dirty="0" smtClean="0"/>
          </a:p>
          <a:p>
            <a:r>
              <a:rPr lang="en-US" dirty="0" smtClean="0"/>
              <a:t>For the purpose of the demonstration, only the outcomes of the </a:t>
            </a:r>
            <a:r>
              <a:rPr lang="en-US" dirty="0" smtClean="0"/>
              <a:t>Personality Insights </a:t>
            </a:r>
            <a:r>
              <a:rPr lang="en-US" dirty="0" smtClean="0"/>
              <a:t>are used.</a:t>
            </a:r>
            <a:endParaRPr lang="en-US" dirty="0"/>
          </a:p>
        </p:txBody>
      </p:sp>
      <p:pic>
        <p:nvPicPr>
          <p:cNvPr id="3075" name="Picture 3"/>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p:blipFill>
        <p:spPr bwMode="auto">
          <a:xfrm>
            <a:off x="5973097" y="3665249"/>
            <a:ext cx="2644959" cy="17092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80" name="Picture 8"/>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a:stretch/>
        </p:blipFill>
        <p:spPr bwMode="auto">
          <a:xfrm>
            <a:off x="5607700" y="5486400"/>
            <a:ext cx="3393681" cy="7610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81" name="Picture 9"/>
          <p:cNvPicPr>
            <a:picLocks noChangeAspect="1" noChangeArrowheads="1"/>
          </p:cNvPicPr>
          <p:nvPr/>
        </p:nvPicPr>
        <p:blipFill rotWithShape="1">
          <a:blip r:embed="rId5" cstate="screen">
            <a:extLst>
              <a:ext uri="{28A0092B-C50C-407E-A947-70E740481C1C}">
                <a14:useLocalDpi xmlns:a14="http://schemas.microsoft.com/office/drawing/2010/main" xmlns=""/>
              </a:ext>
            </a:extLst>
          </a:blip>
          <a:srcRect/>
          <a:stretch/>
        </p:blipFill>
        <p:spPr bwMode="auto">
          <a:xfrm>
            <a:off x="101233" y="3461495"/>
            <a:ext cx="5004167" cy="10343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 name="Straight Arrow Connector 4"/>
          <p:cNvCxnSpPr/>
          <p:nvPr/>
        </p:nvCxnSpPr>
        <p:spPr bwMode="auto">
          <a:xfrm rot="5400000">
            <a:off x="-149317" y="4645117"/>
            <a:ext cx="1136835" cy="228600"/>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6" name="TextBox 5"/>
          <p:cNvSpPr txBox="1"/>
          <p:nvPr/>
        </p:nvSpPr>
        <p:spPr>
          <a:xfrm>
            <a:off x="1702589" y="3273623"/>
            <a:ext cx="2183611" cy="307777"/>
          </a:xfrm>
          <a:prstGeom prst="rect">
            <a:avLst/>
          </a:prstGeom>
          <a:noFill/>
        </p:spPr>
        <p:txBody>
          <a:bodyPr wrap="none" rtlCol="0">
            <a:spAutoFit/>
          </a:bodyPr>
          <a:lstStyle/>
          <a:p>
            <a:r>
              <a:rPr lang="en-US" sz="1400" dirty="0" smtClean="0"/>
              <a:t>Example of a data record</a:t>
            </a:r>
            <a:endParaRPr lang="en-US" sz="1400" dirty="0"/>
          </a:p>
        </p:txBody>
      </p:sp>
      <p:sp>
        <p:nvSpPr>
          <p:cNvPr id="16" name="TextBox 15"/>
          <p:cNvSpPr txBox="1"/>
          <p:nvPr/>
        </p:nvSpPr>
        <p:spPr>
          <a:xfrm>
            <a:off x="5029200" y="3276600"/>
            <a:ext cx="4114800" cy="307777"/>
          </a:xfrm>
          <a:prstGeom prst="rect">
            <a:avLst/>
          </a:prstGeom>
          <a:noFill/>
        </p:spPr>
        <p:txBody>
          <a:bodyPr wrap="square" rtlCol="0">
            <a:spAutoFit/>
          </a:bodyPr>
          <a:lstStyle/>
          <a:p>
            <a:pPr algn="r"/>
            <a:r>
              <a:rPr lang="en-US" sz="1400" dirty="0" smtClean="0"/>
              <a:t>Results from using </a:t>
            </a:r>
            <a:r>
              <a:rPr lang="en-US" sz="1400" dirty="0" smtClean="0"/>
              <a:t>Personality Insights </a:t>
            </a:r>
            <a:r>
              <a:rPr lang="en-US" sz="1400" dirty="0" smtClean="0"/>
              <a:t>outcomes</a:t>
            </a:r>
            <a:endParaRPr lang="en-US" sz="1400" dirty="0"/>
          </a:p>
        </p:txBody>
      </p:sp>
    </p:spTree>
    <p:extLst>
      <p:ext uri="{BB962C8B-B14F-4D97-AF65-F5344CB8AC3E}">
        <p14:creationId xmlns:p14="http://schemas.microsoft.com/office/powerpoint/2010/main" xmlns="" val="627080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a:xfrm>
            <a:off x="152400" y="1295400"/>
            <a:ext cx="8686800" cy="4297362"/>
          </a:xfrm>
        </p:spPr>
        <p:txBody>
          <a:bodyPr/>
          <a:lstStyle/>
          <a:p>
            <a:r>
              <a:rPr lang="en-US" dirty="0" smtClean="0"/>
              <a:t>Making the demo work</a:t>
            </a:r>
          </a:p>
          <a:p>
            <a:pPr lvl="1"/>
            <a:r>
              <a:rPr lang="en-US" dirty="0" smtClean="0"/>
              <a:t>Installing the </a:t>
            </a:r>
            <a:r>
              <a:rPr lang="en-US" dirty="0" smtClean="0"/>
              <a:t>extension in SPSS Modeler</a:t>
            </a:r>
            <a:endParaRPr lang="en-US" dirty="0" smtClean="0"/>
          </a:p>
          <a:p>
            <a:pPr lvl="1"/>
            <a:endParaRPr lang="en-US" dirty="0"/>
          </a:p>
          <a:p>
            <a:r>
              <a:rPr lang="en-US" dirty="0" smtClean="0"/>
              <a:t>Starting with </a:t>
            </a:r>
            <a:r>
              <a:rPr lang="en-US" dirty="0" err="1" smtClean="0"/>
              <a:t>Bluemix</a:t>
            </a:r>
            <a:endParaRPr lang="en-US" dirty="0" smtClean="0"/>
          </a:p>
          <a:p>
            <a:pPr lvl="1"/>
            <a:r>
              <a:rPr lang="en-US" dirty="0" smtClean="0"/>
              <a:t>Setting </a:t>
            </a:r>
            <a:r>
              <a:rPr lang="en-US" dirty="0"/>
              <a:t>up </a:t>
            </a:r>
            <a:r>
              <a:rPr lang="en-US" dirty="0" err="1"/>
              <a:t>Bluemix</a:t>
            </a:r>
            <a:endParaRPr lang="en-US" dirty="0"/>
          </a:p>
          <a:p>
            <a:pPr lvl="1"/>
            <a:r>
              <a:rPr lang="en-US" dirty="0"/>
              <a:t>Connecting to </a:t>
            </a:r>
            <a:r>
              <a:rPr lang="en-US" dirty="0" err="1"/>
              <a:t>Bluemix</a:t>
            </a:r>
            <a:endParaRPr lang="en-US" dirty="0"/>
          </a:p>
          <a:p>
            <a:pPr lvl="1"/>
            <a:r>
              <a:rPr lang="en-US" dirty="0"/>
              <a:t>Creating the R </a:t>
            </a:r>
            <a:r>
              <a:rPr lang="en-US" dirty="0" smtClean="0"/>
              <a:t>component</a:t>
            </a:r>
          </a:p>
          <a:p>
            <a:pPr lvl="1"/>
            <a:r>
              <a:rPr lang="en-US" dirty="0" smtClean="0"/>
              <a:t>More info</a:t>
            </a:r>
            <a:endParaRPr lang="en-US" dirty="0"/>
          </a:p>
          <a:p>
            <a:endParaRPr lang="en-US" dirty="0"/>
          </a:p>
        </p:txBody>
      </p:sp>
    </p:spTree>
    <p:extLst>
      <p:ext uri="{BB962C8B-B14F-4D97-AF65-F5344CB8AC3E}">
        <p14:creationId xmlns:p14="http://schemas.microsoft.com/office/powerpoint/2010/main" xmlns="" val="1862677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391400" y="5867400"/>
            <a:ext cx="1676400" cy="838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smtClean="0">
              <a:ln>
                <a:noFill/>
              </a:ln>
              <a:solidFill>
                <a:schemeClr val="hlink"/>
              </a:solidFill>
              <a:effectLst/>
              <a:latin typeface="Arial" charset="0"/>
            </a:endParaRPr>
          </a:p>
        </p:txBody>
      </p:sp>
      <p:sp>
        <p:nvSpPr>
          <p:cNvPr id="2" name="Title 1"/>
          <p:cNvSpPr>
            <a:spLocks noGrp="1"/>
          </p:cNvSpPr>
          <p:nvPr>
            <p:ph type="title"/>
          </p:nvPr>
        </p:nvSpPr>
        <p:spPr/>
        <p:txBody>
          <a:bodyPr/>
          <a:lstStyle/>
          <a:p>
            <a:r>
              <a:rPr lang="en-US" dirty="0" smtClean="0"/>
              <a:t>Installing the </a:t>
            </a:r>
            <a:r>
              <a:rPr lang="en-US" dirty="0" smtClean="0"/>
              <a:t>Extension in IBM SPSS Modeler</a:t>
            </a:r>
            <a:endParaRPr lang="en-US" dirty="0"/>
          </a:p>
        </p:txBody>
      </p:sp>
      <p:sp>
        <p:nvSpPr>
          <p:cNvPr id="3" name="Content Placeholder 2"/>
          <p:cNvSpPr>
            <a:spLocks noGrp="1"/>
          </p:cNvSpPr>
          <p:nvPr>
            <p:ph idx="1"/>
          </p:nvPr>
        </p:nvSpPr>
        <p:spPr>
          <a:xfrm>
            <a:off x="152400" y="1066800"/>
            <a:ext cx="8763000" cy="5638800"/>
          </a:xfrm>
        </p:spPr>
        <p:txBody>
          <a:bodyPr/>
          <a:lstStyle/>
          <a:p>
            <a:r>
              <a:rPr lang="en-US" dirty="0" smtClean="0"/>
              <a:t>Installation Instructions</a:t>
            </a:r>
            <a:endParaRPr lang="en-US" dirty="0" smtClean="0"/>
          </a:p>
          <a:p>
            <a:pPr marL="688975" lvl="1" indent="-342900">
              <a:buFont typeface="+mj-lt"/>
              <a:buAutoNum type="arabicPeriod"/>
            </a:pPr>
            <a:r>
              <a:rPr lang="en-US" dirty="0" smtClean="0"/>
              <a:t>Download the </a:t>
            </a:r>
            <a:r>
              <a:rPr lang="en-US" dirty="0" smtClean="0"/>
              <a:t>extension</a:t>
            </a:r>
            <a:endParaRPr lang="en-US" dirty="0" smtClean="0"/>
          </a:p>
          <a:p>
            <a:pPr marL="688975" lvl="1" indent="-342900">
              <a:buFont typeface="+mj-lt"/>
              <a:buAutoNum type="arabicPeriod"/>
            </a:pPr>
            <a:r>
              <a:rPr lang="en-US" dirty="0" smtClean="0"/>
              <a:t>Close IBM SPSS Modeler. Save the .</a:t>
            </a:r>
            <a:r>
              <a:rPr lang="en-US" dirty="0" err="1" smtClean="0"/>
              <a:t>cfe</a:t>
            </a:r>
            <a:r>
              <a:rPr lang="en-US" dirty="0" smtClean="0"/>
              <a:t> file in the CDB directory, located by default on Windows in "C:\ProgramData\IBM\SPSS\Modeler\16\CDB" or under your IBM SPSS Modeler installation directory</a:t>
            </a:r>
            <a:r>
              <a:rPr lang="en-US" dirty="0" smtClean="0"/>
              <a:t>. (</a:t>
            </a:r>
            <a:r>
              <a:rPr lang="en-US" dirty="0" err="1" smtClean="0"/>
              <a:t>ProgramData</a:t>
            </a:r>
            <a:r>
              <a:rPr lang="en-US" dirty="0" smtClean="0"/>
              <a:t> is a hidden folder that can be reached by typing the path in Windows Explorer)</a:t>
            </a:r>
            <a:endParaRPr lang="en-US" dirty="0" smtClean="0"/>
          </a:p>
          <a:p>
            <a:pPr marL="688975" lvl="1" indent="-342900">
              <a:buFont typeface="+mj-lt"/>
              <a:buAutoNum type="arabicPeriod"/>
            </a:pPr>
            <a:r>
              <a:rPr lang="en-US" dirty="0" smtClean="0"/>
              <a:t>Restart IBM SPSS Modeler, the node will now appear in the </a:t>
            </a:r>
            <a:r>
              <a:rPr lang="en-US" dirty="0" smtClean="0"/>
              <a:t>Field Ops palette</a:t>
            </a:r>
            <a:r>
              <a:rPr lang="en-US" dirty="0" smtClean="0"/>
              <a:t>.</a:t>
            </a:r>
          </a:p>
          <a:p>
            <a:pPr lvl="1">
              <a:buNone/>
            </a:pPr>
            <a:endParaRPr lang="en-US" dirty="0"/>
          </a:p>
          <a:p>
            <a:r>
              <a:rPr lang="en-US" dirty="0" smtClean="0"/>
              <a:t>Requirements</a:t>
            </a:r>
          </a:p>
          <a:p>
            <a:pPr lvl="1"/>
            <a:r>
              <a:rPr lang="en-US" dirty="0" smtClean="0"/>
              <a:t>Modeler can connect to the internet</a:t>
            </a:r>
          </a:p>
          <a:p>
            <a:pPr lvl="1"/>
            <a:r>
              <a:rPr lang="en-US" dirty="0" smtClean="0"/>
              <a:t>R plugin is installed</a:t>
            </a:r>
          </a:p>
          <a:p>
            <a:pPr lvl="2"/>
            <a:r>
              <a:rPr lang="en-US" sz="1400" dirty="0" smtClean="0">
                <a:hlinkClick r:id="rId2"/>
              </a:rPr>
              <a:t>ftp</a:t>
            </a:r>
            <a:r>
              <a:rPr lang="en-US" sz="1400" dirty="0">
                <a:hlinkClick r:id="rId2"/>
              </a:rPr>
              <a:t>://</a:t>
            </a:r>
            <a:r>
              <a:rPr lang="en-US" sz="1400" dirty="0" smtClean="0">
                <a:hlinkClick r:id="rId2"/>
              </a:rPr>
              <a:t>public.dhe.ibm.com/software/analytics/spss/documentation/analyticserver/1.0/English/IBM_SPSS_Modeler_Essentials_for_R_Installations_Instructions.pdf</a:t>
            </a:r>
            <a:endParaRPr lang="en-US" sz="1400" dirty="0" smtClean="0"/>
          </a:p>
          <a:p>
            <a:pPr lvl="1"/>
            <a:r>
              <a:rPr lang="en-US" dirty="0" smtClean="0"/>
              <a:t>Two R packages are </a:t>
            </a:r>
            <a:r>
              <a:rPr lang="en-US" dirty="0" smtClean="0"/>
              <a:t>required - install automatically as part of first run</a:t>
            </a:r>
            <a:endParaRPr lang="en-US" dirty="0" smtClean="0"/>
          </a:p>
          <a:p>
            <a:pPr lvl="2"/>
            <a:r>
              <a:rPr lang="en-US" dirty="0" smtClean="0"/>
              <a:t>‘</a:t>
            </a:r>
            <a:r>
              <a:rPr lang="en-US" dirty="0" err="1" smtClean="0"/>
              <a:t>jsonlite</a:t>
            </a:r>
            <a:r>
              <a:rPr lang="en-US" dirty="0" smtClean="0"/>
              <a:t>’ – author: </a:t>
            </a:r>
            <a:r>
              <a:rPr lang="en-US" dirty="0" err="1" smtClean="0"/>
              <a:t>Jeroen</a:t>
            </a:r>
            <a:r>
              <a:rPr lang="en-US" dirty="0" smtClean="0"/>
              <a:t> </a:t>
            </a:r>
            <a:r>
              <a:rPr lang="en-US" dirty="0" err="1" smtClean="0"/>
              <a:t>Ooms</a:t>
            </a:r>
            <a:r>
              <a:rPr lang="en-US" dirty="0" smtClean="0"/>
              <a:t>, Duncan Temple Lang, Lloyd </a:t>
            </a:r>
            <a:r>
              <a:rPr lang="en-US" dirty="0" err="1" smtClean="0"/>
              <a:t>Hilaiel</a:t>
            </a:r>
            <a:r>
              <a:rPr lang="en-US" dirty="0" smtClean="0"/>
              <a:t> </a:t>
            </a:r>
            <a:endParaRPr lang="en-US" dirty="0" smtClean="0"/>
          </a:p>
          <a:p>
            <a:pPr lvl="3"/>
            <a:r>
              <a:rPr lang="en-US" dirty="0" smtClean="0">
                <a:solidFill>
                  <a:schemeClr val="tx1"/>
                </a:solidFill>
                <a:hlinkClick r:id="rId3"/>
              </a:rPr>
              <a:t>https</a:t>
            </a:r>
            <a:r>
              <a:rPr lang="en-US" dirty="0" smtClean="0">
                <a:solidFill>
                  <a:schemeClr val="tx1"/>
                </a:solidFill>
                <a:hlinkClick r:id="rId3"/>
              </a:rPr>
              <a:t>://</a:t>
            </a:r>
            <a:r>
              <a:rPr lang="en-US" dirty="0" smtClean="0">
                <a:solidFill>
                  <a:schemeClr val="tx1"/>
                </a:solidFill>
                <a:hlinkClick r:id="rId3"/>
              </a:rPr>
              <a:t>cran.r-project.org/web/packages/jsonlite/index.html</a:t>
            </a:r>
            <a:endParaRPr lang="en-US" dirty="0" smtClean="0"/>
          </a:p>
          <a:p>
            <a:pPr lvl="2"/>
            <a:r>
              <a:rPr lang="en-US" dirty="0" smtClean="0"/>
              <a:t>‘</a:t>
            </a:r>
            <a:r>
              <a:rPr lang="en-US" dirty="0" err="1" smtClean="0"/>
              <a:t>httr</a:t>
            </a:r>
            <a:r>
              <a:rPr lang="en-US" dirty="0" smtClean="0"/>
              <a:t>’ – author: </a:t>
            </a:r>
            <a:r>
              <a:rPr lang="en-US" dirty="0" smtClean="0"/>
              <a:t>Hadley Wickham  </a:t>
            </a:r>
            <a:endParaRPr lang="en-US" dirty="0" smtClean="0"/>
          </a:p>
          <a:p>
            <a:pPr lvl="3"/>
            <a:r>
              <a:rPr lang="en-US" dirty="0" smtClean="0">
                <a:hlinkClick r:id="rId4"/>
              </a:rPr>
              <a:t>https</a:t>
            </a:r>
            <a:r>
              <a:rPr lang="en-US" dirty="0" smtClean="0">
                <a:hlinkClick r:id="rId4"/>
              </a:rPr>
              <a:t>://</a:t>
            </a:r>
            <a:r>
              <a:rPr lang="en-US" dirty="0" smtClean="0">
                <a:hlinkClick r:id="rId4"/>
              </a:rPr>
              <a:t>cran.r-project.org/web/packages/httr/index.html</a:t>
            </a:r>
            <a:endParaRPr lang="en-US" dirty="0" smtClean="0"/>
          </a:p>
          <a:p>
            <a:r>
              <a:rPr lang="en-US" b="1" dirty="0" smtClean="0">
                <a:solidFill>
                  <a:srgbClr val="FF0000"/>
                </a:solidFill>
              </a:rPr>
              <a:t>Note </a:t>
            </a:r>
            <a:r>
              <a:rPr lang="en-US" b="1" dirty="0" smtClean="0">
                <a:solidFill>
                  <a:srgbClr val="FF0000"/>
                </a:solidFill>
              </a:rPr>
              <a:t>that the </a:t>
            </a:r>
            <a:r>
              <a:rPr lang="en-US" b="1" dirty="0" smtClean="0">
                <a:solidFill>
                  <a:srgbClr val="FF0000"/>
                </a:solidFill>
              </a:rPr>
              <a:t>Personality Insights </a:t>
            </a:r>
            <a:r>
              <a:rPr lang="en-US" b="1" dirty="0" smtClean="0">
                <a:solidFill>
                  <a:srgbClr val="FF0000"/>
                </a:solidFill>
              </a:rPr>
              <a:t>requires AT MINIMUM 100 words to give output.</a:t>
            </a:r>
          </a:p>
          <a:p>
            <a:pPr lvl="1"/>
            <a:r>
              <a:rPr lang="en-US" b="1" dirty="0" smtClean="0">
                <a:solidFill>
                  <a:srgbClr val="FF0000"/>
                </a:solidFill>
              </a:rPr>
              <a:t>Results will be $null otherwise</a:t>
            </a:r>
            <a:endParaRPr lang="en-US" dirty="0" smtClean="0">
              <a:solidFill>
                <a:srgbClr val="FF0000"/>
              </a:solidFill>
            </a:endParaRPr>
          </a:p>
          <a:p>
            <a:pPr lvl="1"/>
            <a:r>
              <a:rPr lang="en-US" b="1" dirty="0" smtClean="0">
                <a:solidFill>
                  <a:srgbClr val="FF0000"/>
                </a:solidFill>
              </a:rPr>
              <a:t>Make sure there are no “\” in the data (including carriage return such as \r\n)</a:t>
            </a:r>
            <a:endParaRPr lang="en-US" b="1" dirty="0">
              <a:solidFill>
                <a:srgbClr val="FF0000"/>
              </a:solidFill>
            </a:endParaRPr>
          </a:p>
        </p:txBody>
      </p:sp>
    </p:spTree>
    <p:extLst>
      <p:ext uri="{BB962C8B-B14F-4D97-AF65-F5344CB8AC3E}">
        <p14:creationId xmlns:p14="http://schemas.microsoft.com/office/powerpoint/2010/main" xmlns="" val="3818734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152400" y="2743200"/>
            <a:ext cx="3388360" cy="3886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Setting up </a:t>
            </a:r>
            <a:r>
              <a:rPr lang="en-US" dirty="0" err="1" smtClean="0"/>
              <a:t>Bluemix</a:t>
            </a:r>
            <a:endParaRPr lang="en-US" dirty="0"/>
          </a:p>
        </p:txBody>
      </p:sp>
      <p:sp>
        <p:nvSpPr>
          <p:cNvPr id="3" name="Content Placeholder 2"/>
          <p:cNvSpPr>
            <a:spLocks noGrp="1"/>
          </p:cNvSpPr>
          <p:nvPr>
            <p:ph idx="1"/>
          </p:nvPr>
        </p:nvSpPr>
        <p:spPr>
          <a:xfrm>
            <a:off x="112060" y="1104319"/>
            <a:ext cx="8994589" cy="1181681"/>
          </a:xfrm>
        </p:spPr>
        <p:txBody>
          <a:bodyPr/>
          <a:lstStyle/>
          <a:p>
            <a:r>
              <a:rPr lang="en-US" dirty="0" smtClean="0"/>
              <a:t>Go </a:t>
            </a:r>
            <a:r>
              <a:rPr lang="en-US" dirty="0"/>
              <a:t>to </a:t>
            </a:r>
            <a:r>
              <a:rPr lang="en-US" dirty="0" smtClean="0">
                <a:hlinkClick r:id="rId3"/>
              </a:rPr>
              <a:t>https://</a:t>
            </a:r>
            <a:r>
              <a:rPr lang="en-US" dirty="0" smtClean="0">
                <a:hlinkClick r:id="rId3"/>
              </a:rPr>
              <a:t>console.ng.bluemix.net/</a:t>
            </a:r>
            <a:r>
              <a:rPr lang="en-US" dirty="0" smtClean="0"/>
              <a:t> </a:t>
            </a:r>
            <a:r>
              <a:rPr lang="en-US" dirty="0" smtClean="0"/>
              <a:t>and </a:t>
            </a:r>
            <a:r>
              <a:rPr lang="en-US" dirty="0" smtClean="0"/>
              <a:t>make a (free) account &amp; login</a:t>
            </a:r>
          </a:p>
          <a:p>
            <a:r>
              <a:rPr lang="en-US" dirty="0" smtClean="0"/>
              <a:t>Add a service </a:t>
            </a:r>
            <a:r>
              <a:rPr lang="en-US" dirty="0" smtClean="0"/>
              <a:t>(“Personality Insights”)</a:t>
            </a:r>
            <a:endParaRPr lang="en-US" dirty="0" smtClean="0"/>
          </a:p>
          <a:p>
            <a:r>
              <a:rPr lang="en-US" dirty="0" smtClean="0"/>
              <a:t>Click “</a:t>
            </a:r>
            <a:r>
              <a:rPr lang="en-US" dirty="0" smtClean="0"/>
              <a:t>Service C</a:t>
            </a:r>
            <a:r>
              <a:rPr lang="en-US" dirty="0" smtClean="0"/>
              <a:t>redentials</a:t>
            </a:r>
            <a:r>
              <a:rPr lang="en-US" dirty="0" smtClean="0"/>
              <a:t>” to get your connection </a:t>
            </a:r>
            <a:r>
              <a:rPr lang="en-US" dirty="0" smtClean="0"/>
              <a:t>details</a:t>
            </a:r>
          </a:p>
          <a:p>
            <a:pPr>
              <a:buNone/>
            </a:pPr>
            <a:endParaRPr lang="en-US" dirty="0" smtClean="0"/>
          </a:p>
        </p:txBody>
      </p:sp>
      <p:sp>
        <p:nvSpPr>
          <p:cNvPr id="11" name="Rectangle 10"/>
          <p:cNvSpPr/>
          <p:nvPr/>
        </p:nvSpPr>
        <p:spPr bwMode="auto">
          <a:xfrm>
            <a:off x="1447800" y="4114800"/>
            <a:ext cx="990599" cy="14478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smtClean="0">
              <a:ln>
                <a:noFill/>
              </a:ln>
              <a:solidFill>
                <a:schemeClr val="hlink"/>
              </a:solidFill>
              <a:effectLst/>
              <a:latin typeface="Arial" charset="0"/>
            </a:endParaRPr>
          </a:p>
        </p:txBody>
      </p:sp>
      <p:pic>
        <p:nvPicPr>
          <p:cNvPr id="2055" name="Picture 7"/>
          <p:cNvPicPr>
            <a:picLocks noChangeAspect="1" noChangeArrowheads="1"/>
          </p:cNvPicPr>
          <p:nvPr/>
        </p:nvPicPr>
        <p:blipFill>
          <a:blip r:embed="rId4" cstate="print"/>
          <a:srcRect/>
          <a:stretch>
            <a:fillRect/>
          </a:stretch>
        </p:blipFill>
        <p:spPr bwMode="auto">
          <a:xfrm>
            <a:off x="6172200" y="1600200"/>
            <a:ext cx="2657475" cy="2657475"/>
          </a:xfrm>
          <a:prstGeom prst="rect">
            <a:avLst/>
          </a:prstGeom>
          <a:noFill/>
          <a:ln w="9525">
            <a:noFill/>
            <a:miter lim="800000"/>
            <a:headEnd/>
            <a:tailEnd/>
          </a:ln>
        </p:spPr>
      </p:pic>
      <p:pic>
        <p:nvPicPr>
          <p:cNvPr id="2056" name="Picture 8"/>
          <p:cNvPicPr>
            <a:picLocks noChangeAspect="1" noChangeArrowheads="1"/>
          </p:cNvPicPr>
          <p:nvPr/>
        </p:nvPicPr>
        <p:blipFill>
          <a:blip r:embed="rId5" cstate="print"/>
          <a:srcRect/>
          <a:stretch>
            <a:fillRect/>
          </a:stretch>
        </p:blipFill>
        <p:spPr bwMode="auto">
          <a:xfrm>
            <a:off x="3581400" y="3505200"/>
            <a:ext cx="5310452" cy="2438400"/>
          </a:xfrm>
          <a:prstGeom prst="rect">
            <a:avLst/>
          </a:prstGeom>
          <a:noFill/>
          <a:ln w="9525">
            <a:noFill/>
            <a:miter lim="800000"/>
            <a:headEnd/>
            <a:tailEnd/>
          </a:ln>
        </p:spPr>
      </p:pic>
      <p:sp>
        <p:nvSpPr>
          <p:cNvPr id="43" name="Rectangle 42"/>
          <p:cNvSpPr/>
          <p:nvPr/>
        </p:nvSpPr>
        <p:spPr bwMode="auto">
          <a:xfrm>
            <a:off x="6400800" y="2971800"/>
            <a:ext cx="1600200" cy="3048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smtClean="0">
              <a:ln>
                <a:noFill/>
              </a:ln>
              <a:solidFill>
                <a:schemeClr val="hlink"/>
              </a:solidFill>
              <a:effectLst/>
              <a:latin typeface="Arial" charset="0"/>
            </a:endParaRPr>
          </a:p>
        </p:txBody>
      </p:sp>
      <p:sp>
        <p:nvSpPr>
          <p:cNvPr id="45" name="Rectangle 44"/>
          <p:cNvSpPr/>
          <p:nvPr/>
        </p:nvSpPr>
        <p:spPr bwMode="auto">
          <a:xfrm>
            <a:off x="3886200" y="5105400"/>
            <a:ext cx="4648200" cy="838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smtClean="0">
              <a:ln>
                <a:noFill/>
              </a:ln>
              <a:solidFill>
                <a:schemeClr val="hlink"/>
              </a:solidFill>
              <a:effectLst/>
              <a:latin typeface="Arial" charset="0"/>
            </a:endParaRPr>
          </a:p>
        </p:txBody>
      </p:sp>
      <p:cxnSp>
        <p:nvCxnSpPr>
          <p:cNvPr id="53" name="Elbow Connector 52"/>
          <p:cNvCxnSpPr>
            <a:endCxn id="43" idx="1"/>
          </p:cNvCxnSpPr>
          <p:nvPr/>
        </p:nvCxnSpPr>
        <p:spPr bwMode="auto">
          <a:xfrm flipV="1">
            <a:off x="2438400" y="3124200"/>
            <a:ext cx="3962400" cy="1790700"/>
          </a:xfrm>
          <a:prstGeom prst="bentConnector3">
            <a:avLst>
              <a:gd name="adj1" fmla="val 29953"/>
            </a:avLst>
          </a:prstGeom>
          <a:noFill/>
          <a:ln w="19050" cap="flat" cmpd="sng" algn="ctr">
            <a:solidFill>
              <a:srgbClr val="FF0000"/>
            </a:solidFill>
            <a:prstDash val="solid"/>
            <a:round/>
            <a:headEnd type="none" w="med" len="med"/>
            <a:tailEnd type="arrow"/>
          </a:ln>
          <a:effectLst/>
        </p:spPr>
      </p:cxnSp>
      <p:cxnSp>
        <p:nvCxnSpPr>
          <p:cNvPr id="58" name="Straight Arrow Connector 57"/>
          <p:cNvCxnSpPr>
            <a:endCxn id="45" idx="0"/>
          </p:cNvCxnSpPr>
          <p:nvPr/>
        </p:nvCxnSpPr>
        <p:spPr bwMode="auto">
          <a:xfrm rot="5400000">
            <a:off x="5848350" y="3638550"/>
            <a:ext cx="1828800" cy="1104900"/>
          </a:xfrm>
          <a:prstGeom prst="straightConnector1">
            <a:avLst/>
          </a:prstGeom>
          <a:no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xmlns="" val="3731411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Analyzing the </a:t>
            </a:r>
            <a:r>
              <a:rPr lang="en-US" dirty="0"/>
              <a:t>R </a:t>
            </a:r>
            <a:r>
              <a:rPr lang="en-US" dirty="0" smtClean="0"/>
              <a:t>C</a:t>
            </a:r>
            <a:r>
              <a:rPr lang="en-US" dirty="0" smtClean="0"/>
              <a:t>omponent</a:t>
            </a:r>
            <a:endParaRPr lang="en-US" dirty="0"/>
          </a:p>
        </p:txBody>
      </p:sp>
      <p:pic>
        <p:nvPicPr>
          <p:cNvPr id="6147" name="Picture 3"/>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p:blipFill>
        <p:spPr bwMode="auto">
          <a:xfrm>
            <a:off x="5593976" y="1801905"/>
            <a:ext cx="3541059" cy="10219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8" name="Picture 4"/>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p:blipFill>
        <p:spPr bwMode="auto">
          <a:xfrm>
            <a:off x="304800" y="2895600"/>
            <a:ext cx="8579225" cy="4141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9" name="Picture 5"/>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a:stretch/>
        </p:blipFill>
        <p:spPr bwMode="auto">
          <a:xfrm>
            <a:off x="685800" y="3810000"/>
            <a:ext cx="7983609" cy="3254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 name="Straight Arrow Connector 4"/>
          <p:cNvCxnSpPr/>
          <p:nvPr/>
        </p:nvCxnSpPr>
        <p:spPr bwMode="auto">
          <a:xfrm>
            <a:off x="4876800" y="2133600"/>
            <a:ext cx="1371600"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bwMode="auto">
          <a:xfrm>
            <a:off x="2057400" y="2590800"/>
            <a:ext cx="0" cy="2286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3" name="Content Placeholder 2"/>
          <p:cNvSpPr>
            <a:spLocks noGrp="1"/>
          </p:cNvSpPr>
          <p:nvPr>
            <p:ph idx="1"/>
          </p:nvPr>
        </p:nvSpPr>
        <p:spPr>
          <a:xfrm>
            <a:off x="152400" y="1219200"/>
            <a:ext cx="8686800" cy="4953000"/>
          </a:xfrm>
        </p:spPr>
        <p:txBody>
          <a:bodyPr/>
          <a:lstStyle/>
          <a:p>
            <a:r>
              <a:rPr lang="en-US" dirty="0" smtClean="0"/>
              <a:t>R code has the following parts</a:t>
            </a:r>
          </a:p>
          <a:p>
            <a:pPr lvl="1"/>
            <a:r>
              <a:rPr lang="en-US" dirty="0" smtClean="0"/>
              <a:t>Appending the </a:t>
            </a:r>
            <a:r>
              <a:rPr lang="en-US" dirty="0" err="1" smtClean="0"/>
              <a:t>modelerDataModel</a:t>
            </a:r>
            <a:r>
              <a:rPr lang="en-US" dirty="0" smtClean="0"/>
              <a:t> with the variables that will be coming from </a:t>
            </a:r>
            <a:r>
              <a:rPr lang="en-US" dirty="0" err="1" smtClean="0"/>
              <a:t>Bluemix</a:t>
            </a:r>
            <a:endParaRPr lang="en-US" dirty="0" smtClean="0"/>
          </a:p>
          <a:p>
            <a:pPr lvl="1"/>
            <a:r>
              <a:rPr lang="en-US" dirty="0" smtClean="0"/>
              <a:t>Specifying the connection details</a:t>
            </a:r>
          </a:p>
          <a:p>
            <a:pPr lvl="1"/>
            <a:r>
              <a:rPr lang="en-US" dirty="0" smtClean="0"/>
              <a:t>Creating the JSON object to send to </a:t>
            </a:r>
            <a:r>
              <a:rPr lang="en-US" dirty="0" err="1" smtClean="0"/>
              <a:t>Bluemix</a:t>
            </a:r>
            <a:endParaRPr lang="en-US" dirty="0" smtClean="0"/>
          </a:p>
          <a:p>
            <a:pPr lvl="1"/>
            <a:r>
              <a:rPr lang="en-US" dirty="0" smtClean="0"/>
              <a:t>Posting to </a:t>
            </a:r>
            <a:r>
              <a:rPr lang="en-US" dirty="0" err="1" smtClean="0"/>
              <a:t>Bluemix</a:t>
            </a:r>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Pulling the right data from the response and add it to the </a:t>
            </a:r>
            <a:r>
              <a:rPr lang="en-US" dirty="0" err="1" smtClean="0"/>
              <a:t>modelerData</a:t>
            </a:r>
            <a:endParaRPr lang="en-US" dirty="0" smtClean="0"/>
          </a:p>
          <a:p>
            <a:pPr lvl="1"/>
            <a:endParaRPr lang="en-US" dirty="0" smtClean="0"/>
          </a:p>
          <a:p>
            <a:pPr lvl="1"/>
            <a:endParaRPr lang="en-US" dirty="0" smtClean="0"/>
          </a:p>
          <a:p>
            <a:r>
              <a:rPr lang="en-US" dirty="0" smtClean="0"/>
              <a:t>Steps to view full R script</a:t>
            </a:r>
            <a:r>
              <a:rPr lang="en-US" dirty="0" smtClean="0"/>
              <a:t>:</a:t>
            </a:r>
          </a:p>
          <a:p>
            <a:pPr lvl="1"/>
            <a:r>
              <a:rPr lang="en-US" dirty="0" smtClean="0"/>
              <a:t>In SPSS Modeler, click on Tools </a:t>
            </a:r>
            <a:r>
              <a:rPr lang="en-US" dirty="0" smtClean="0">
                <a:sym typeface="Wingdings" pitchFamily="2" charset="2"/>
              </a:rPr>
              <a:t> Custom Dialog Builder for R..</a:t>
            </a:r>
          </a:p>
          <a:p>
            <a:pPr lvl="1"/>
            <a:r>
              <a:rPr lang="en-US" dirty="0" smtClean="0">
                <a:sym typeface="Wingdings" pitchFamily="2" charset="2"/>
              </a:rPr>
              <a:t>In the pop-up dialog click File  Open Installed (after you have installed the extension)</a:t>
            </a:r>
          </a:p>
          <a:p>
            <a:pPr lvl="1"/>
            <a:r>
              <a:rPr lang="en-US" dirty="0" smtClean="0"/>
              <a:t>Scroll to find </a:t>
            </a:r>
            <a:r>
              <a:rPr lang="en-US" dirty="0" err="1" smtClean="0"/>
              <a:t>WatsonPersonalityInsights</a:t>
            </a:r>
            <a:endParaRPr lang="en-US" dirty="0" smtClean="0"/>
          </a:p>
          <a:p>
            <a:pPr lvl="1"/>
            <a:r>
              <a:rPr lang="en-US" dirty="0" smtClean="0"/>
              <a:t>This will open the dialog builder for the extension, to see the R code clic</a:t>
            </a:r>
            <a:r>
              <a:rPr lang="en-US" dirty="0" smtClean="0"/>
              <a:t>k Edit </a:t>
            </a:r>
            <a:r>
              <a:rPr lang="en-US" dirty="0" smtClean="0">
                <a:sym typeface="Wingdings" pitchFamily="2" charset="2"/>
              </a:rPr>
              <a:t> Script Template</a:t>
            </a:r>
          </a:p>
          <a:p>
            <a:pPr lvl="1"/>
            <a:r>
              <a:rPr lang="en-US" dirty="0" smtClean="0">
                <a:sym typeface="Wingdings" pitchFamily="2" charset="2"/>
              </a:rPr>
              <a:t>From here you can review the script or copy and paste it into your preferred IDE</a:t>
            </a:r>
            <a:endParaRPr lang="en-US" dirty="0" smtClean="0"/>
          </a:p>
          <a:p>
            <a:pPr lvl="1">
              <a:buNone/>
            </a:pPr>
            <a:endParaRPr lang="en-US" dirty="0" smtClean="0"/>
          </a:p>
          <a:p>
            <a:pPr lvl="1"/>
            <a:endParaRPr lang="en-US" dirty="0"/>
          </a:p>
        </p:txBody>
      </p:sp>
    </p:spTree>
    <p:extLst>
      <p:ext uri="{BB962C8B-B14F-4D97-AF65-F5344CB8AC3E}">
        <p14:creationId xmlns:p14="http://schemas.microsoft.com/office/powerpoint/2010/main" xmlns="" val="3114778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743</TotalTime>
  <Words>615</Words>
  <Application>Microsoft Office PowerPoint</Application>
  <PresentationFormat>On-screen Show (4:3)</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Theme1</vt:lpstr>
      <vt:lpstr>Connecting Watson to SPSS Modeler</vt:lpstr>
      <vt:lpstr>Context and objective</vt:lpstr>
      <vt:lpstr>Web based demo @ http://watson-pi-demo.mybluemix.net/</vt:lpstr>
      <vt:lpstr>Getting results into IBM SPSS Modeler</vt:lpstr>
      <vt:lpstr>Modeling Experiment</vt:lpstr>
      <vt:lpstr>Appendix</vt:lpstr>
      <vt:lpstr>Installing the Extension in IBM SPSS Modeler</vt:lpstr>
      <vt:lpstr>Setting up Bluemix</vt:lpstr>
      <vt:lpstr>Analyzing the R Component</vt:lpstr>
      <vt:lpstr>More info</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Watson to SPSS Modeler</dc:title>
  <dc:creator>IBM_ADMIN</dc:creator>
  <cp:lastModifiedBy>ADMINIBM</cp:lastModifiedBy>
  <cp:revision>43</cp:revision>
  <dcterms:created xsi:type="dcterms:W3CDTF">2014-11-10T14:04:26Z</dcterms:created>
  <dcterms:modified xsi:type="dcterms:W3CDTF">2015-08-26T21:19:07Z</dcterms:modified>
</cp:coreProperties>
</file>