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lvl1pPr algn="ctr" defTabSz="5842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1pPr>
    <a:lvl2pPr algn="ctr" defTabSz="5842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2pPr>
    <a:lvl3pPr algn="ctr" defTabSz="5842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3pPr>
    <a:lvl4pPr algn="ctr" defTabSz="5842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4pPr>
    <a:lvl5pPr algn="ctr" defTabSz="5842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5pPr>
    <a:lvl6pPr algn="ctr" defTabSz="5842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6pPr>
    <a:lvl7pPr algn="ctr" defTabSz="5842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7pPr>
    <a:lvl8pPr algn="ctr" defTabSz="5842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8pPr>
    <a:lvl9pPr algn="ctr" defTabSz="5842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BE3"/>
          </a:solidFill>
        </a:fill>
      </a:tcStyle>
    </a:wholeTbl>
    <a:band2H>
      <a:tcTxStyle b="def" i="def"/>
      <a:tcStyle>
        <a:tcBdr/>
        <a:fill>
          <a:solidFill>
            <a:srgbClr val="EBEEF2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8FAF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8FAF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8FA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E2D3"/>
          </a:solidFill>
        </a:fill>
      </a:tcStyle>
    </a:wholeTbl>
    <a:band2H>
      <a:tcTxStyle b="def" i="def"/>
      <a:tcStyle>
        <a:tcBdr/>
        <a:fill>
          <a:solidFill>
            <a:srgbClr val="F0F1EA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AA69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AA69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AA6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DCE1"/>
          </a:solidFill>
        </a:fill>
      </a:tcStyle>
    </a:wholeTbl>
    <a:band2H>
      <a:tcTxStyle b="def" i="def"/>
      <a:tcStyle>
        <a:tcBdr/>
        <a:fill>
          <a:solidFill>
            <a:srgbClr val="EFEEF1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E95A9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E95A9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E95A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FAF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14141"/>
              </a:solidFill>
              <a:prstDash val="solid"/>
              <a:bevel/>
            </a:ln>
          </a:top>
          <a:bottom>
            <a:ln w="254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14141"/>
              </a:solidFill>
              <a:prstDash val="solid"/>
              <a:bevel/>
            </a:ln>
          </a:top>
          <a:bottom>
            <a:ln w="254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FA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CDCD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14141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14141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1414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bevel/>
            </a:ln>
          </a:left>
          <a:right>
            <a:ln w="12700" cap="flat">
              <a:solidFill>
                <a:srgbClr val="414141"/>
              </a:solidFill>
              <a:prstDash val="solid"/>
              <a:bevel/>
            </a:ln>
          </a:right>
          <a:top>
            <a:ln w="12700" cap="flat">
              <a:solidFill>
                <a:srgbClr val="414141"/>
              </a:solidFill>
              <a:prstDash val="solid"/>
              <a:bevel/>
            </a:ln>
          </a:top>
          <a:bottom>
            <a:ln w="127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solidFill>
                <a:srgbClr val="414141"/>
              </a:solidFill>
              <a:prstDash val="solid"/>
              <a:bevel/>
            </a:ln>
          </a:insideH>
          <a:insideV>
            <a:ln w="12700" cap="flat">
              <a:solidFill>
                <a:srgbClr val="414141"/>
              </a:solidFill>
              <a:prstDash val="solid"/>
              <a:bevel/>
            </a:ln>
          </a:insideV>
        </a:tcBdr>
        <a:fill>
          <a:solidFill>
            <a:srgbClr val="41414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bevel/>
            </a:ln>
          </a:left>
          <a:right>
            <a:ln w="12700" cap="flat">
              <a:solidFill>
                <a:srgbClr val="414141"/>
              </a:solidFill>
              <a:prstDash val="solid"/>
              <a:bevel/>
            </a:ln>
          </a:right>
          <a:top>
            <a:ln w="12700" cap="flat">
              <a:solidFill>
                <a:srgbClr val="414141"/>
              </a:solidFill>
              <a:prstDash val="solid"/>
              <a:bevel/>
            </a:ln>
          </a:top>
          <a:bottom>
            <a:ln w="127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solidFill>
                <a:srgbClr val="414141"/>
              </a:solidFill>
              <a:prstDash val="solid"/>
              <a:bevel/>
            </a:ln>
          </a:insideH>
          <a:insideV>
            <a:ln w="12700" cap="flat">
              <a:solidFill>
                <a:srgbClr val="414141"/>
              </a:solidFill>
              <a:prstDash val="solid"/>
              <a:bevel/>
            </a:ln>
          </a:insideV>
        </a:tcBdr>
        <a:fill>
          <a:solidFill>
            <a:srgbClr val="414141">
              <a:alpha val="20000"/>
            </a:srgbClr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bevel/>
            </a:ln>
          </a:left>
          <a:right>
            <a:ln w="12700" cap="flat">
              <a:solidFill>
                <a:srgbClr val="414141"/>
              </a:solidFill>
              <a:prstDash val="solid"/>
              <a:bevel/>
            </a:ln>
          </a:right>
          <a:top>
            <a:ln w="50800" cap="flat">
              <a:solidFill>
                <a:srgbClr val="414141"/>
              </a:solidFill>
              <a:prstDash val="solid"/>
              <a:bevel/>
            </a:ln>
          </a:top>
          <a:bottom>
            <a:ln w="127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solidFill>
                <a:srgbClr val="414141"/>
              </a:solidFill>
              <a:prstDash val="solid"/>
              <a:bevel/>
            </a:ln>
          </a:insideH>
          <a:insideV>
            <a:ln w="12700" cap="flat">
              <a:solidFill>
                <a:srgbClr val="414141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bevel/>
            </a:ln>
          </a:left>
          <a:right>
            <a:ln w="12700" cap="flat">
              <a:solidFill>
                <a:srgbClr val="414141"/>
              </a:solidFill>
              <a:prstDash val="solid"/>
              <a:bevel/>
            </a:ln>
          </a:right>
          <a:top>
            <a:ln w="12700" cap="flat">
              <a:solidFill>
                <a:srgbClr val="414141"/>
              </a:solidFill>
              <a:prstDash val="solid"/>
              <a:bevel/>
            </a:ln>
          </a:top>
          <a:bottom>
            <a:ln w="254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solidFill>
                <a:srgbClr val="414141"/>
              </a:solidFill>
              <a:prstDash val="solid"/>
              <a:bevel/>
            </a:ln>
          </a:insideH>
          <a:insideV>
            <a:ln w="12700" cap="flat">
              <a:solidFill>
                <a:srgbClr val="414141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3762374" y="9267427"/>
            <a:ext cx="1687423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3762375" y="5749130"/>
            <a:ext cx="1687502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13132699" y="7520746"/>
            <a:ext cx="231013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3762375" y="4107655"/>
            <a:ext cx="10126266" cy="6822283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4692312" y="4107655"/>
            <a:ext cx="5965033" cy="68222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One</a:t>
            </a:r>
            <a:endParaRPr sz="32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Two</a:t>
            </a:r>
            <a:endParaRPr sz="32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Three</a:t>
            </a:r>
            <a:endParaRPr sz="32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Four</a:t>
            </a:r>
            <a:endParaRPr sz="32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13132699" y="11074762"/>
            <a:ext cx="231013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3762374" y="12839302"/>
            <a:ext cx="1687423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3762375" y="9321005"/>
            <a:ext cx="1687502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13132699" y="11074762"/>
            <a:ext cx="231013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3762375" y="8465344"/>
            <a:ext cx="10126266" cy="525065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14692312" y="8465344"/>
            <a:ext cx="5965033" cy="525065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One</a:t>
            </a:r>
            <a:endParaRPr sz="32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Two</a:t>
            </a:r>
            <a:endParaRPr sz="32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Three</a:t>
            </a:r>
            <a:endParaRPr sz="32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Four</a:t>
            </a:r>
            <a:endParaRPr sz="32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3762375" y="5161358"/>
            <a:ext cx="16859250" cy="339328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762375" y="6856412"/>
            <a:ext cx="798240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3762375" y="3891755"/>
            <a:ext cx="798232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3762375" y="3679031"/>
            <a:ext cx="7983141" cy="3393281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8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3762375" y="7072311"/>
            <a:ext cx="7983141" cy="664368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One</a:t>
            </a:r>
            <a:endParaRPr sz="32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Two</a:t>
            </a:r>
            <a:endParaRPr sz="32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Three</a:t>
            </a:r>
            <a:endParaRPr sz="32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Four</a:t>
            </a:r>
            <a:endParaRPr sz="32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3762375" y="1313"/>
            <a:ext cx="16859250" cy="396215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One</a:t>
            </a:r>
            <a:endParaRPr sz="5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Two</a:t>
            </a:r>
            <a:endParaRPr sz="5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Three</a:t>
            </a:r>
            <a:endParaRPr sz="5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Four</a:t>
            </a:r>
            <a:endParaRPr sz="5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3762375" y="581969"/>
            <a:ext cx="16859250" cy="280084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3762375" y="3382811"/>
            <a:ext cx="8179594" cy="9843596"/>
          </a:xfrm>
          <a:prstGeom prst="rect">
            <a:avLst/>
          </a:prstGeom>
        </p:spPr>
        <p:txBody>
          <a:bodyPr/>
          <a:lstStyle>
            <a:lvl1pPr marL="551179" indent="-551179">
              <a:spcBef>
                <a:spcPts val="1800"/>
              </a:spcBef>
              <a:buSzPct val="65000"/>
              <a:defRPr sz="4200"/>
            </a:lvl1pPr>
            <a:lvl2pPr marL="944878" indent="-551179">
              <a:spcBef>
                <a:spcPts val="1800"/>
              </a:spcBef>
              <a:buSzPct val="65000"/>
              <a:defRPr sz="4200"/>
            </a:lvl2pPr>
            <a:lvl3pPr marL="1338578" indent="-551179">
              <a:spcBef>
                <a:spcPts val="1800"/>
              </a:spcBef>
              <a:buSzPct val="65000"/>
              <a:defRPr sz="4200"/>
            </a:lvl3pPr>
            <a:lvl4pPr marL="1732278" indent="-551178">
              <a:spcBef>
                <a:spcPts val="1800"/>
              </a:spcBef>
              <a:buSzPct val="65000"/>
              <a:defRPr sz="4200"/>
            </a:lvl4pPr>
            <a:lvl5pPr marL="2125978" indent="-551178">
              <a:spcBef>
                <a:spcPts val="1800"/>
              </a:spcBef>
              <a:buSzPct val="65000"/>
              <a:defRPr sz="4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14141"/>
                </a:solidFill>
              </a:rPr>
              <a:t>Body Level One</a:t>
            </a:r>
            <a:endParaRPr sz="42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14141"/>
                </a:solidFill>
              </a:rPr>
              <a:t>Body Level Two</a:t>
            </a:r>
            <a:endParaRPr sz="42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14141"/>
                </a:solidFill>
              </a:rPr>
              <a:t>Body Level Three</a:t>
            </a:r>
            <a:endParaRPr sz="42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14141"/>
                </a:solidFill>
              </a:rPr>
              <a:t>Body Level Four</a:t>
            </a:r>
            <a:endParaRPr sz="42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3762375" y="1785936"/>
            <a:ext cx="16859250" cy="1014412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One</a:t>
            </a:r>
            <a:endParaRPr sz="5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Two</a:t>
            </a:r>
            <a:endParaRPr sz="5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Three</a:t>
            </a:r>
            <a:endParaRPr sz="5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Four</a:t>
            </a:r>
            <a:endParaRPr sz="5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762374" y="3052365"/>
            <a:ext cx="1687119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3762374" y="891380"/>
            <a:ext cx="1687119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762375" y="750093"/>
            <a:ext cx="16859250" cy="246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762375" y="3214687"/>
            <a:ext cx="16859250" cy="9536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One</a:t>
            </a:r>
            <a:endParaRPr sz="5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Two</a:t>
            </a:r>
            <a:endParaRPr sz="5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Three</a:t>
            </a:r>
            <a:endParaRPr sz="5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Four</a:t>
            </a:r>
            <a:endParaRPr sz="5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98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1pPr>
      <a:lvl2pPr algn="ctr" defTabSz="584200">
        <a:lnSpc>
          <a:spcPct val="90000"/>
        </a:lnSpc>
        <a:spcBef>
          <a:spcPts val="1600"/>
        </a:spcBef>
        <a:defRPr sz="98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2pPr>
      <a:lvl3pPr algn="ctr" defTabSz="584200">
        <a:lnSpc>
          <a:spcPct val="90000"/>
        </a:lnSpc>
        <a:spcBef>
          <a:spcPts val="1600"/>
        </a:spcBef>
        <a:defRPr sz="98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3pPr>
      <a:lvl4pPr algn="ctr" defTabSz="584200">
        <a:lnSpc>
          <a:spcPct val="90000"/>
        </a:lnSpc>
        <a:spcBef>
          <a:spcPts val="1600"/>
        </a:spcBef>
        <a:defRPr sz="98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4pPr>
      <a:lvl5pPr algn="ctr" defTabSz="584200">
        <a:lnSpc>
          <a:spcPct val="90000"/>
        </a:lnSpc>
        <a:spcBef>
          <a:spcPts val="1600"/>
        </a:spcBef>
        <a:defRPr sz="98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5pPr>
      <a:lvl6pPr algn="ctr" defTabSz="584200">
        <a:lnSpc>
          <a:spcPct val="90000"/>
        </a:lnSpc>
        <a:spcBef>
          <a:spcPts val="1600"/>
        </a:spcBef>
        <a:defRPr sz="98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6pPr>
      <a:lvl7pPr algn="ctr" defTabSz="584200">
        <a:lnSpc>
          <a:spcPct val="90000"/>
        </a:lnSpc>
        <a:spcBef>
          <a:spcPts val="1600"/>
        </a:spcBef>
        <a:defRPr sz="98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7pPr>
      <a:lvl8pPr algn="ctr" defTabSz="584200">
        <a:lnSpc>
          <a:spcPct val="90000"/>
        </a:lnSpc>
        <a:spcBef>
          <a:spcPts val="1600"/>
        </a:spcBef>
        <a:defRPr sz="98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8pPr>
      <a:lvl9pPr algn="ctr" defTabSz="584200">
        <a:lnSpc>
          <a:spcPct val="90000"/>
        </a:lnSpc>
        <a:spcBef>
          <a:spcPts val="1600"/>
        </a:spcBef>
        <a:defRPr sz="98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9pPr>
    </p:titleStyle>
    <p:bodyStyle>
      <a:lvl1pPr marL="652637" indent="-652637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1122537" indent="-652637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592437" indent="-652637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2062338" indent="-652638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532238" indent="-652638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3002138" indent="-652638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472038" indent="-652638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941938" indent="-652638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411838" indent="-652638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3762375" y="5019675"/>
            <a:ext cx="1012626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414141"/>
                </a:solidFill>
              </a:rPr>
              <a:t>Student: David Ryan      Student Number: 20052274</a:t>
            </a:r>
          </a:p>
        </p:txBody>
      </p:sp>
      <p:sp>
        <p:nvSpPr>
          <p:cNvPr id="44" name="Shape 44"/>
          <p:cNvSpPr/>
          <p:nvPr>
            <p:ph type="title"/>
          </p:nvPr>
        </p:nvSpPr>
        <p:spPr>
          <a:xfrm>
            <a:off x="3762375" y="5822155"/>
            <a:ext cx="10126266" cy="3393283"/>
          </a:xfrm>
          <a:prstGeom prst="rect">
            <a:avLst/>
          </a:prstGeom>
        </p:spPr>
        <p:txBody>
          <a:bodyPr/>
          <a:lstStyle/>
          <a:p>
            <a:pPr lvl="1" indent="228600" algn="l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Auto Stock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14692312" y="5822155"/>
            <a:ext cx="5965033" cy="339328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WebServer Programming Assignment</a:t>
            </a: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9966" y="1700478"/>
            <a:ext cx="16504069" cy="10315043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10771385" y="12412398"/>
            <a:ext cx="2841229" cy="676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New Part Page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7334" y="1452369"/>
            <a:ext cx="16495587" cy="1030974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10703796" y="12412398"/>
            <a:ext cx="2582664" cy="676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Sign Up Page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1142999"/>
            <a:ext cx="18288002" cy="114300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10255349" y="12834266"/>
            <a:ext cx="3873301" cy="676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New Customer Page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0556" y="1143000"/>
            <a:ext cx="16822888" cy="10514304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11181060" y="12384274"/>
            <a:ext cx="2021879" cy="676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Help Page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7999" y="811108"/>
            <a:ext cx="18288002" cy="11430001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9709446" y="12510395"/>
            <a:ext cx="4965105" cy="676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Part Catalogue Menu Page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3783" y="1424508"/>
            <a:ext cx="18036434" cy="10866983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10582771" y="12622893"/>
            <a:ext cx="3218457" cy="676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Order Parts Page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0969625" y="12791640"/>
            <a:ext cx="2444750" cy="676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Invoice Page</a:t>
            </a:r>
          </a:p>
        </p:txBody>
      </p:sp>
      <p:pic>
        <p:nvPicPr>
          <p:cNvPr id="89" name="image11.png"/>
          <p:cNvPicPr/>
          <p:nvPr/>
        </p:nvPicPr>
        <p:blipFill>
          <a:blip r:embed="rId2">
            <a:extLst/>
          </a:blip>
          <a:srcRect l="0" t="0" r="0" b="5671"/>
          <a:stretch>
            <a:fillRect/>
          </a:stretch>
        </p:blipFill>
        <p:spPr>
          <a:xfrm>
            <a:off x="2281434" y="1015205"/>
            <a:ext cx="19821086" cy="11685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7223367" y="12341646"/>
            <a:ext cx="8658225" cy="676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PDF version of the invoice in the previous slide</a:t>
            </a:r>
          </a:p>
        </p:txBody>
      </p:sp>
      <p:pic>
        <p:nvPicPr>
          <p:cNvPr id="92" name="image12.png"/>
          <p:cNvPicPr/>
          <p:nvPr/>
        </p:nvPicPr>
        <p:blipFill>
          <a:blip r:embed="rId2">
            <a:extLst/>
          </a:blip>
          <a:srcRect l="0" t="0" r="0" b="12408"/>
          <a:stretch>
            <a:fillRect/>
          </a:stretch>
        </p:blipFill>
        <p:spPr>
          <a:xfrm>
            <a:off x="7335132" y="572642"/>
            <a:ext cx="9713736" cy="11010901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3762375" y="1125140"/>
            <a:ext cx="16859250" cy="17145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Topic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3762375" y="3696889"/>
            <a:ext cx="16859250" cy="857250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This application is a stock ordering system for an auto factor shop.  The main aim of the system is to allow a employee make sales to the customer, generate invoices in both web and printable format, add parts to the system and alert the employee when the stock is running low for a particular part.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3762375" y="1125140"/>
            <a:ext cx="16859250" cy="17145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List of Features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3762375" y="3696889"/>
            <a:ext cx="16859250" cy="8572502"/>
          </a:xfrm>
          <a:prstGeom prst="rect">
            <a:avLst/>
          </a:prstGeom>
        </p:spPr>
        <p:txBody>
          <a:bodyPr/>
          <a:lstStyle/>
          <a:p>
            <a:pPr lvl="0" marL="1812883" indent="-181288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Login &amp; Logout Functionality</a:t>
            </a:r>
            <a:endParaRPr sz="5000">
              <a:solidFill>
                <a:srgbClr val="414141"/>
              </a:solidFill>
            </a:endParaRPr>
          </a:p>
          <a:p>
            <a:pPr lvl="0" marL="1812883" indent="-181288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Register Customer &amp; Employee</a:t>
            </a:r>
            <a:endParaRPr sz="5000">
              <a:solidFill>
                <a:srgbClr val="414141"/>
              </a:solidFill>
            </a:endParaRPr>
          </a:p>
          <a:p>
            <a:pPr lvl="0" marL="1812883" indent="-181288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Create a Part for a specific make and model</a:t>
            </a:r>
            <a:endParaRPr sz="5000">
              <a:solidFill>
                <a:srgbClr val="414141"/>
              </a:solidFill>
            </a:endParaRPr>
          </a:p>
          <a:p>
            <a:pPr lvl="0" marL="1812883" indent="-181288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View Part Catalogue</a:t>
            </a:r>
            <a:endParaRPr sz="5000">
              <a:solidFill>
                <a:srgbClr val="414141"/>
              </a:solidFill>
            </a:endParaRPr>
          </a:p>
          <a:p>
            <a:pPr lvl="0" marL="1812883" indent="-181288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Create an order.</a:t>
            </a:r>
            <a:endParaRPr sz="5000">
              <a:solidFill>
                <a:srgbClr val="414141"/>
              </a:solidFill>
            </a:endParaRPr>
          </a:p>
          <a:p>
            <a:pPr lvl="0" marL="1812883" indent="-181288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Cart functionality</a:t>
            </a:r>
            <a:endParaRPr sz="5000">
              <a:solidFill>
                <a:srgbClr val="414141"/>
              </a:solidFill>
            </a:endParaRPr>
          </a:p>
          <a:p>
            <a:pPr lvl="0" marL="1812883" indent="-181288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View pending invoice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3762375" y="1125140"/>
            <a:ext cx="16859250" cy="17145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List of Features Cont…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3762375" y="4375546"/>
            <a:ext cx="16859250" cy="8572501"/>
          </a:xfrm>
          <a:prstGeom prst="rect">
            <a:avLst/>
          </a:prstGeom>
        </p:spPr>
        <p:txBody>
          <a:bodyPr anchor="t"/>
          <a:lstStyle/>
          <a:p>
            <a:pPr lvl="0" marL="1812883" indent="-181288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Update the part model with cart id</a:t>
            </a:r>
            <a:endParaRPr sz="5000">
              <a:solidFill>
                <a:srgbClr val="414141"/>
              </a:solidFill>
            </a:endParaRPr>
          </a:p>
          <a:p>
            <a:pPr lvl="0" marL="1812883" indent="-181288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Update the stock model when part sold</a:t>
            </a:r>
            <a:endParaRPr sz="5000">
              <a:solidFill>
                <a:srgbClr val="414141"/>
              </a:solidFill>
            </a:endParaRPr>
          </a:p>
          <a:p>
            <a:pPr lvl="0" marL="1812883" indent="-181288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Total price and vat calculation for invoice</a:t>
            </a:r>
            <a:endParaRPr sz="5000">
              <a:solidFill>
                <a:srgbClr val="414141"/>
              </a:solidFill>
            </a:endParaRPr>
          </a:p>
          <a:p>
            <a:pPr lvl="0" marL="1812883" indent="-181288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Stock Level warning</a:t>
            </a:r>
            <a:endParaRPr sz="5000">
              <a:solidFill>
                <a:srgbClr val="414141"/>
              </a:solidFill>
            </a:endParaRPr>
          </a:p>
          <a:p>
            <a:pPr lvl="0" marL="1812883" indent="-181288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Site styling with Twitter bootstrap</a:t>
            </a:r>
            <a:endParaRPr sz="5000">
              <a:solidFill>
                <a:srgbClr val="414141"/>
              </a:solidFill>
            </a:endParaRPr>
          </a:p>
          <a:p>
            <a:pPr lvl="0" marL="1812883" indent="-181288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Session management for cart and user with cookies </a:t>
            </a:r>
            <a:endParaRPr sz="5000">
              <a:solidFill>
                <a:srgbClr val="414141"/>
              </a:solidFill>
            </a:endParaRPr>
          </a:p>
          <a:p>
            <a:pPr lvl="0" marL="1812883" indent="-181288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Multiple Association Types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2849" y="1691965"/>
            <a:ext cx="8318303" cy="10332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3762375" y="1125140"/>
            <a:ext cx="16859250" cy="17145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Extra Features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3762375" y="3696889"/>
            <a:ext cx="16859250" cy="8572502"/>
          </a:xfrm>
          <a:prstGeom prst="rect">
            <a:avLst/>
          </a:prstGeom>
        </p:spPr>
        <p:txBody>
          <a:bodyPr/>
          <a:lstStyle/>
          <a:p>
            <a:pPr lvl="0" marL="1812883" indent="-181288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Download Pdf of the invoice</a:t>
            </a:r>
            <a:endParaRPr sz="5000">
              <a:solidFill>
                <a:srgbClr val="414141"/>
              </a:solidFill>
            </a:endParaRPr>
          </a:p>
          <a:p>
            <a:pPr lvl="0" marL="1812883" indent="-181288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Heroku Hosted URL: https://autostock.herokuapp.com/</a:t>
            </a:r>
            <a:endParaRPr sz="5000">
              <a:solidFill>
                <a:srgbClr val="414141"/>
              </a:solidFill>
            </a:endParaRPr>
          </a:p>
          <a:p>
            <a:pPr lvl="0" marL="1812883" indent="-181288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Git practiced</a:t>
            </a:r>
            <a:endParaRPr sz="5000">
              <a:solidFill>
                <a:srgbClr val="414141"/>
              </a:solidFill>
            </a:endParaRPr>
          </a:p>
          <a:p>
            <a:pPr lvl="0" marL="1812883" indent="-181288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Ajax calls to update Part catalogue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3762375" y="1125140"/>
            <a:ext cx="16859250" cy="17145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Screen shots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3762375" y="3696889"/>
            <a:ext cx="16859250" cy="8572502"/>
          </a:xfrm>
          <a:prstGeom prst="rect">
            <a:avLst/>
          </a:prstGeom>
        </p:spPr>
        <p:txBody>
          <a:bodyPr/>
          <a:lstStyle/>
          <a:p>
            <a:pPr lvl="0" marL="0" indent="0" defTabSz="397256">
              <a:spcBef>
                <a:spcPts val="1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The next few slides contain screenshots of some of the key areas of the site. </a:t>
            </a:r>
            <a:endParaRPr sz="3400"/>
          </a:p>
          <a:p>
            <a:pPr lvl="0" marL="838277" indent="-838277" defTabSz="397256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Register Employee Page</a:t>
            </a:r>
            <a:endParaRPr sz="3400"/>
          </a:p>
          <a:p>
            <a:pPr lvl="0" marL="838277" indent="-838277" defTabSz="397256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Home Page</a:t>
            </a:r>
            <a:endParaRPr sz="3400"/>
          </a:p>
          <a:p>
            <a:pPr lvl="0" marL="838277" indent="-838277" defTabSz="397256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Register Customer Page</a:t>
            </a:r>
            <a:endParaRPr sz="3400"/>
          </a:p>
          <a:p>
            <a:pPr lvl="0" marL="838277" indent="-838277" defTabSz="397256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Catalog Page</a:t>
            </a:r>
            <a:endParaRPr sz="3400"/>
          </a:p>
          <a:p>
            <a:pPr lvl="0" marL="838277" indent="-838277" defTabSz="397256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Catalog Page Expanded</a:t>
            </a:r>
            <a:endParaRPr sz="3400"/>
          </a:p>
          <a:p>
            <a:pPr lvl="0" marL="838277" indent="-838277" defTabSz="397256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Create Part Page</a:t>
            </a:r>
            <a:endParaRPr sz="3400"/>
          </a:p>
          <a:p>
            <a:pPr lvl="0" marL="838277" indent="-838277" defTabSz="397256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Create Part Page Expanded</a:t>
            </a:r>
            <a:endParaRPr sz="3400"/>
          </a:p>
          <a:p>
            <a:pPr lvl="0" marL="838277" indent="-838277" defTabSz="397256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Create Order Page</a:t>
            </a:r>
            <a:endParaRPr sz="3400"/>
          </a:p>
          <a:p>
            <a:pPr lvl="0" marL="838277" indent="-838277" defTabSz="397256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View Invoice Invoice</a:t>
            </a:r>
            <a:endParaRPr sz="3400"/>
          </a:p>
          <a:p>
            <a:pPr lvl="0" marL="838277" indent="-838277" defTabSz="397256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Invoice Pdf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1072017" y="12644055"/>
            <a:ext cx="2239963" cy="676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Home Page</a:t>
            </a:r>
          </a:p>
        </p:txBody>
      </p:sp>
      <p:pic>
        <p:nvPicPr>
          <p:cNvPr id="65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2930" y="1708580"/>
            <a:ext cx="16478140" cy="10298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8173" y="1155952"/>
            <a:ext cx="18947655" cy="10672858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11003457" y="12462947"/>
            <a:ext cx="2377083" cy="676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Sign in Page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414141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