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70662C-8DA5-4F2B-A188-A69B4B7573A3}" type="slidenum">
              <a:rPr lang="en-AU" sz="900" b="0" strike="noStrike" spc="-1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D27847-0A87-43C5-BD13-6642E7BBBB3E}" type="slidenum">
              <a:rPr lang="en-AU" sz="900" b="0" strike="noStrike" spc="-1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8BCFD2-50EB-45BF-AEBD-DD4225E9DC4B}" type="slidenum">
              <a:rPr lang="en-AU" sz="900" b="0" strike="noStrike" spc="-1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</a:p>
        </p:txBody>
      </p:sp>
      <p:sp>
        <p:nvSpPr>
          <p:cNvPr id="12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41440" y="4050720"/>
            <a:ext cx="7832160" cy="226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1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CAB420 – Machine Learning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21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project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2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William Jussiau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2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Johnson Loh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2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David Schmidt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04280" y="1384560"/>
            <a:ext cx="7969320" cy="2666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Handwritten 
Equation
Recognizer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56720" y="6624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to do next?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 dataset</a:t>
            </a: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Remove some fancy symbols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a clear difference between different symbols (e.g. degree, \mathcal{O}, O)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 models overall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grammar for the mathematical language</a:t>
            </a: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example, a formula has to contain a Binary Operator (=, &gt;, &lt;…)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Could help make a difference between close symbols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LaTeX output</a:t>
            </a: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1" name="Image 6"/>
          <p:cNvPicPr/>
          <p:nvPr/>
        </p:nvPicPr>
        <p:blipFill>
          <a:blip r:embed="rId2"/>
          <a:srcRect l="12064" t="10665" r="16568" b="14108"/>
          <a:stretch/>
        </p:blipFill>
        <p:spPr>
          <a:xfrm>
            <a:off x="6878880" y="740880"/>
            <a:ext cx="1864800" cy="846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2" name="CustomShape 3"/>
          <p:cNvSpPr/>
          <p:nvPr/>
        </p:nvSpPr>
        <p:spPr>
          <a:xfrm rot="16828800">
            <a:off x="7106040" y="2150280"/>
            <a:ext cx="118656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572040"/>
            <a:ext cx="8596440" cy="5468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and pre-processing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
and pre-processing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216072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Database: HASYv2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Thoma, M. (2017) “The HASYv2 dataset”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32x32, black and white images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369 classes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168’233 images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“Two different symbols can have the same glyph” (\sum, \Sigma)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“Two different glyphs can correspond to the same semantic entity” (\phi, \varphi)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2" name="Image 3"/>
          <p:cNvPicPr/>
          <p:nvPr/>
        </p:nvPicPr>
        <p:blipFill>
          <a:blip r:embed="rId2"/>
          <a:stretch/>
        </p:blipFill>
        <p:spPr>
          <a:xfrm>
            <a:off x="5356440" y="0"/>
            <a:ext cx="3962880" cy="3962880"/>
          </a:xfrm>
          <a:prstGeom prst="rect">
            <a:avLst/>
          </a:prstGeom>
          <a:ln>
            <a:noFill/>
          </a:ln>
        </p:spPr>
      </p:pic>
      <p:pic>
        <p:nvPicPr>
          <p:cNvPr id="163" name="Image 4"/>
          <p:cNvPicPr/>
          <p:nvPr/>
        </p:nvPicPr>
        <p:blipFill>
          <a:blip r:embed="rId3"/>
          <a:stretch/>
        </p:blipFill>
        <p:spPr>
          <a:xfrm>
            <a:off x="9694440" y="4554000"/>
            <a:ext cx="947880" cy="2021760"/>
          </a:xfrm>
          <a:prstGeom prst="rect">
            <a:avLst/>
          </a:prstGeom>
          <a:ln w="38160">
            <a:solidFill>
              <a:srgbClr val="2E83C3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(1)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55080" y="1728000"/>
            <a:ext cx="934092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image into grayscale, then into binary image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‘occupied’ pixels into data points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Agglomerative hierarchical clustering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linkage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Euclidean distance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 bounding box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Subdivide picture for classification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Min/Max coordinates of cluster pixels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Drawbacks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Heavily dependent on </a:t>
            </a:r>
            <a:r>
              <a:rPr lang="en-A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Subdivision of connected characters not possible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Detection of characters with </a:t>
            </a:r>
            <a:r>
              <a:rPr lang="en-A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seperated</a:t>
            </a: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regions hard (e.g. </a:t>
            </a:r>
            <a:r>
              <a:rPr lang="en-A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i,j</a:t>
            </a:r>
            <a:r>
              <a:rPr lang="en-A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,=)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(2)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7160" y="1663920"/>
            <a:ext cx="934092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K-means and EM Gaussians not suited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Identification of number of cluster centers difficult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Initialization of cluster centres difficult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Combination with hierarchical clustering possible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Improvements in preprocessing data possible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Image 118"/>
          <p:cNvPicPr/>
          <p:nvPr/>
        </p:nvPicPr>
        <p:blipFill>
          <a:blip r:embed="rId2"/>
          <a:stretch/>
        </p:blipFill>
        <p:spPr>
          <a:xfrm>
            <a:off x="677160" y="3278880"/>
            <a:ext cx="9008640" cy="1313280"/>
          </a:xfrm>
          <a:prstGeom prst="rect">
            <a:avLst/>
          </a:prstGeom>
          <a:ln>
            <a:noFill/>
          </a:ln>
        </p:spPr>
      </p:pic>
      <p:pic>
        <p:nvPicPr>
          <p:cNvPr id="169" name="Image 119"/>
          <p:cNvPicPr/>
          <p:nvPr/>
        </p:nvPicPr>
        <p:blipFill>
          <a:blip r:embed="rId3"/>
          <a:stretch/>
        </p:blipFill>
        <p:spPr>
          <a:xfrm>
            <a:off x="816840" y="4592160"/>
            <a:ext cx="8456400" cy="226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Shuffle and split data (train-test)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Several models - MATLAB built-ins:</a:t>
            </a: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K-nearest neighbours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tree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Naïve Bayes classifier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Discriminant Analysis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 and tries with SVM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Discrepancies in the execution time and misclassification rate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2" name="Image 3"/>
          <p:cNvPicPr/>
          <p:nvPr/>
        </p:nvPicPr>
        <p:blipFill>
          <a:blip r:embed="rId2"/>
          <a:stretch/>
        </p:blipFill>
        <p:spPr>
          <a:xfrm>
            <a:off x="4904640" y="673200"/>
            <a:ext cx="6235200" cy="467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Overall performance increasing with more dimensions</a:t>
            </a: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K-nn shows best performance with 32 to 64 features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Best performance</a:t>
            </a: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K-nn with 32 features </a:t>
            </a: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error = 32%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 and memory imprint of SVM are quadratic 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impossible with 369 classes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5" name="Image 5"/>
          <p:cNvPicPr/>
          <p:nvPr/>
        </p:nvPicPr>
        <p:blipFill>
          <a:blip r:embed="rId2"/>
          <a:stretch/>
        </p:blipFill>
        <p:spPr>
          <a:xfrm>
            <a:off x="6859800" y="135000"/>
            <a:ext cx="4845240" cy="3633840"/>
          </a:xfrm>
          <a:prstGeom prst="rect">
            <a:avLst/>
          </a:prstGeom>
          <a:ln>
            <a:noFill/>
          </a:ln>
        </p:spPr>
      </p:pic>
      <p:pic>
        <p:nvPicPr>
          <p:cNvPr id="176" name="Image 4"/>
          <p:cNvPicPr/>
          <p:nvPr/>
        </p:nvPicPr>
        <p:blipFill>
          <a:blip r:embed="rId3"/>
          <a:stretch/>
        </p:blipFill>
        <p:spPr>
          <a:xfrm>
            <a:off x="3584520" y="4047120"/>
            <a:ext cx="3265200" cy="281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(3) – Neural Nets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1642577"/>
            <a:ext cx="8596440" cy="411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Traditional neural network with the </a:t>
            </a:r>
            <a:r>
              <a:rPr lang="en-AU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Matlab</a:t>
            </a:r>
            <a:r>
              <a:rPr lang="en-A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toolbox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Great graphical user interface to supervise the training process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training process takes a long time (5 hours) using only 20% of the data for training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Achieves a decent error rate around 35% on test data</a:t>
            </a:r>
            <a:endParaRPr lang="en-A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Convolutional neural networks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Known to perform very well on image data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 need for performing dimensionality reduction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Training using the </a:t>
            </a:r>
            <a:r>
              <a:rPr lang="en-AU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Keras</a:t>
            </a: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AU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modul</a:t>
            </a: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in python is quite fast (1 hour)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 the specified data set we achieved error rates around 25%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Comparable to human accuracy on the data set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A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Drawbacks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Training process of NNs in general take a long time</a:t>
            </a:r>
          </a:p>
          <a:p>
            <a:pPr marL="800280" lvl="1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A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 to tune the large amount of parameters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5219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6701</TotalTime>
  <Words>451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CAB402:  Programming Paradigms</dc:title>
  <dc:subject/>
  <dc:creator>Wayne Kelly</dc:creator>
  <dc:description/>
  <cp:lastModifiedBy>David Schmidt</cp:lastModifiedBy>
  <cp:revision>184</cp:revision>
  <dcterms:created xsi:type="dcterms:W3CDTF">2015-02-03T03:57:09Z</dcterms:created>
  <dcterms:modified xsi:type="dcterms:W3CDTF">2017-05-30T22:46:06Z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QUT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