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83" r:id="rId4"/>
    <p:sldId id="292" r:id="rId5"/>
    <p:sldId id="293" r:id="rId6"/>
    <p:sldId id="285" r:id="rId7"/>
    <p:sldId id="287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-200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1588" y="4050833"/>
            <a:ext cx="7832415" cy="22651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100" dirty="0" smtClean="0"/>
              <a:t>CAB420 </a:t>
            </a:r>
            <a:r>
              <a:rPr lang="mr-IN" sz="2100" dirty="0" smtClean="0"/>
              <a:t>–</a:t>
            </a:r>
            <a:r>
              <a:rPr lang="en-US" sz="2100" dirty="0" smtClean="0"/>
              <a:t> Machine Learning</a:t>
            </a:r>
          </a:p>
          <a:p>
            <a:pPr algn="l"/>
            <a:r>
              <a:rPr lang="en-US" sz="2100" dirty="0" smtClean="0"/>
              <a:t>Final project</a:t>
            </a:r>
            <a:endParaRPr lang="en-US" dirty="0"/>
          </a:p>
          <a:p>
            <a:r>
              <a:rPr lang="en-US" sz="2600" dirty="0" smtClean="0"/>
              <a:t>William Jussiau</a:t>
            </a:r>
          </a:p>
          <a:p>
            <a:r>
              <a:rPr lang="en-US" sz="2600" dirty="0" smtClean="0"/>
              <a:t>Johnson </a:t>
            </a:r>
            <a:r>
              <a:rPr lang="en-US" sz="2600" dirty="0" err="1" smtClean="0"/>
              <a:t>Loh</a:t>
            </a:r>
            <a:endParaRPr lang="en-US" sz="2600" dirty="0" smtClean="0"/>
          </a:p>
          <a:p>
            <a:r>
              <a:rPr lang="en-US" sz="2600" dirty="0" smtClean="0"/>
              <a:t>David Schmidt</a:t>
            </a:r>
            <a:endParaRPr lang="en-US" sz="2600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304295" y="1384472"/>
            <a:ext cx="7969708" cy="2666364"/>
          </a:xfrm>
        </p:spPr>
        <p:txBody>
          <a:bodyPr/>
          <a:lstStyle/>
          <a:p>
            <a:pPr algn="l"/>
            <a:r>
              <a:rPr lang="en-US" dirty="0" smtClean="0"/>
              <a:t>Handwritten </a:t>
            </a:r>
            <a:br>
              <a:rPr lang="en-US" dirty="0" smtClean="0"/>
            </a:br>
            <a:r>
              <a:rPr lang="en-US" dirty="0" smtClean="0"/>
              <a:t>Equation</a:t>
            </a:r>
            <a:br>
              <a:rPr lang="en-US" dirty="0" smtClean="0"/>
            </a:br>
            <a:r>
              <a:rPr lang="en-US" dirty="0" smtClean="0"/>
              <a:t>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2097"/>
            <a:ext cx="8596668" cy="546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Data acquisition and pre-processing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Clustering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Classification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68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</a:t>
            </a:r>
            <a:br>
              <a:rPr lang="en-US" dirty="0" smtClean="0"/>
            </a:br>
            <a:r>
              <a:rPr lang="en-US" dirty="0" smtClean="0"/>
              <a:t>and pre-processing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3418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Database: HASYv2</a:t>
            </a:r>
          </a:p>
          <a:p>
            <a:pPr marL="0" indent="0">
              <a:buNone/>
            </a:pPr>
            <a:r>
              <a:rPr lang="en-US" dirty="0" err="1" smtClean="0"/>
              <a:t>Thoma</a:t>
            </a:r>
            <a:r>
              <a:rPr lang="en-US" dirty="0" smtClean="0"/>
              <a:t>, M. (2017) “The HASYv2 dataset”</a:t>
            </a:r>
          </a:p>
          <a:p>
            <a:endParaRPr lang="en-US" dirty="0"/>
          </a:p>
          <a:p>
            <a:r>
              <a:rPr lang="en-US" dirty="0" smtClean="0"/>
              <a:t>32x32, black and white images</a:t>
            </a:r>
          </a:p>
          <a:p>
            <a:r>
              <a:rPr lang="en-US" dirty="0"/>
              <a:t>369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168’233 images</a:t>
            </a:r>
          </a:p>
          <a:p>
            <a:endParaRPr lang="en-US" dirty="0"/>
          </a:p>
          <a:p>
            <a:r>
              <a:rPr lang="en-US" dirty="0" smtClean="0"/>
              <a:t>“Two different symbols can have the same glyph” (\sum, \Sigma)</a:t>
            </a:r>
          </a:p>
          <a:p>
            <a:r>
              <a:rPr lang="en-US" dirty="0" smtClean="0"/>
              <a:t>“Two different glyphs can correspond to the same semantic entity” (\phi, \</a:t>
            </a:r>
            <a:r>
              <a:rPr lang="en-US" dirty="0" err="1" smtClean="0"/>
              <a:t>varphi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 3" descr="HASYv2_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75" y="0"/>
            <a:ext cx="3963195" cy="3963195"/>
          </a:xfrm>
          <a:prstGeom prst="rect">
            <a:avLst/>
          </a:prstGeom>
        </p:spPr>
      </p:pic>
      <p:pic>
        <p:nvPicPr>
          <p:cNvPr id="5" name="Image 4" descr="Capture d’écran 2017-05-30 à 15.50.45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57" y="4553828"/>
            <a:ext cx="948231" cy="2021964"/>
          </a:xfrm>
          <a:prstGeom prst="rect">
            <a:avLst/>
          </a:prstGeom>
          <a:ln w="38100" cmpd="sng">
            <a:solidFill>
              <a:srgbClr val="2E83C3"/>
            </a:solidFill>
          </a:ln>
        </p:spPr>
      </p:pic>
    </p:spTree>
    <p:extLst>
      <p:ext uri="{BB962C8B-B14F-4D97-AF65-F5344CB8AC3E}">
        <p14:creationId xmlns:p14="http://schemas.microsoft.com/office/powerpoint/2010/main" val="124775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108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 into </a:t>
            </a:r>
            <a:r>
              <a:rPr lang="en-US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grayscale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then into binary </a:t>
            </a: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‘occupied’ pixels into data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points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Agglomerative hierarchical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linkage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Euclidean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distance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 bounding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box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Subdivide 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picture for </a:t>
            </a: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/Max coordinates of cluster pixels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7683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144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K-means and EM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aussians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suited due to initialization problem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Improvements in preprocessing data possible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2"/>
          <a:stretch/>
        </p:blipFill>
        <p:spPr>
          <a:xfrm>
            <a:off x="728280" y="2952000"/>
            <a:ext cx="9009000" cy="131364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3"/>
          <a:stretch/>
        </p:blipFill>
        <p:spPr>
          <a:xfrm>
            <a:off x="816840" y="4429800"/>
            <a:ext cx="8456760" cy="2266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68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Shuffle and split data (train-test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Several models </a:t>
            </a:r>
            <a:r>
              <a:rPr lang="en-US" dirty="0" smtClean="0"/>
              <a:t>- </a:t>
            </a:r>
            <a:r>
              <a:rPr lang="en-US" dirty="0" smtClean="0"/>
              <a:t>MATLAB </a:t>
            </a:r>
            <a:r>
              <a:rPr lang="en-US" dirty="0" smtClean="0"/>
              <a:t>built-</a:t>
            </a:r>
            <a:r>
              <a:rPr lang="en-US" dirty="0" smtClean="0"/>
              <a:t>ins:</a:t>
            </a:r>
            <a:endParaRPr lang="en-US" dirty="0" smtClean="0"/>
          </a:p>
          <a:p>
            <a:pPr lvl="1"/>
            <a:r>
              <a:rPr lang="en-US" dirty="0" smtClean="0"/>
              <a:t>K-nearest </a:t>
            </a:r>
            <a:r>
              <a:rPr lang="en-US" dirty="0" err="1" smtClean="0"/>
              <a:t>neighbours</a:t>
            </a:r>
            <a:endParaRPr lang="en-US" dirty="0" smtClean="0"/>
          </a:p>
          <a:p>
            <a:pPr lvl="1"/>
            <a:r>
              <a:rPr lang="en-US" dirty="0" smtClean="0"/>
              <a:t>Classification tree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1"/>
            <a:r>
              <a:rPr lang="en-US" dirty="0" smtClean="0"/>
              <a:t>Linear Discriminant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pPr lvl="1"/>
            <a:r>
              <a:rPr lang="mr-IN" dirty="0" smtClean="0"/>
              <a:t>…</a:t>
            </a:r>
            <a:r>
              <a:rPr lang="fr-FR" dirty="0" smtClean="0"/>
              <a:t> and tries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en-US" dirty="0" smtClean="0"/>
              <a:t>SVM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Discrepancies in the execution time and misclassification rate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Image 3" descr="error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95" y="673172"/>
            <a:ext cx="6235704" cy="46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performance increasing with more dimensions</a:t>
            </a:r>
            <a:endParaRPr lang="en-US" dirty="0"/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shows best performance with 32 to 64 features</a:t>
            </a:r>
          </a:p>
          <a:p>
            <a:pPr lvl="1"/>
            <a:r>
              <a:rPr lang="en-US" b="1" dirty="0" smtClean="0"/>
              <a:t>Best performance</a:t>
            </a:r>
            <a:r>
              <a:rPr lang="en-US" dirty="0" smtClean="0"/>
              <a:t>: K-</a:t>
            </a:r>
            <a:r>
              <a:rPr lang="en-US" dirty="0" err="1" smtClean="0"/>
              <a:t>nn</a:t>
            </a:r>
            <a:r>
              <a:rPr lang="en-US" dirty="0" smtClean="0"/>
              <a:t> with 32 features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error = 32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and memory imprint of SVM are quadratic </a:t>
            </a:r>
            <a:r>
              <a:rPr lang="en-US" dirty="0" smtClean="0">
                <a:sym typeface="Wingdings"/>
              </a:rPr>
              <a:t> impossible </a:t>
            </a:r>
            <a:r>
              <a:rPr lang="en-US" dirty="0" smtClean="0">
                <a:sym typeface="Wingdings"/>
              </a:rPr>
              <a:t>with 369 classes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Image 5" descr="mrate_all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48" y="135100"/>
            <a:ext cx="4845577" cy="3634183"/>
          </a:xfrm>
          <a:prstGeom prst="rect">
            <a:avLst/>
          </a:prstGeom>
        </p:spPr>
      </p:pic>
      <p:pic>
        <p:nvPicPr>
          <p:cNvPr id="5" name="Image 4" descr="timeClas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61" y="4047088"/>
            <a:ext cx="3265523" cy="28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707" y="662519"/>
            <a:ext cx="8596668" cy="1320800"/>
          </a:xfrm>
        </p:spPr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dataset</a:t>
            </a:r>
          </a:p>
          <a:p>
            <a:pPr lvl="1"/>
            <a:r>
              <a:rPr lang="en-US" dirty="0" smtClean="0"/>
              <a:t>Remove some fancy symbols</a:t>
            </a:r>
          </a:p>
          <a:p>
            <a:pPr lvl="1"/>
            <a:r>
              <a:rPr lang="en-US" dirty="0" smtClean="0"/>
              <a:t>Make a clear difference between different symbols (e.g. degree, \</a:t>
            </a:r>
            <a:r>
              <a:rPr lang="en-US" dirty="0" err="1" smtClean="0"/>
              <a:t>mathcal</a:t>
            </a:r>
            <a:r>
              <a:rPr lang="en-US" dirty="0" smtClean="0"/>
              <a:t>{O}, 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models overall</a:t>
            </a:r>
            <a:endParaRPr lang="en-US" dirty="0"/>
          </a:p>
          <a:p>
            <a:r>
              <a:rPr lang="en-US" dirty="0" smtClean="0"/>
              <a:t>Create grammar for the mathematical language</a:t>
            </a:r>
          </a:p>
          <a:p>
            <a:pPr lvl="1"/>
            <a:r>
              <a:rPr lang="en-US" dirty="0" smtClean="0"/>
              <a:t>For example, a formula has to contain a Binary Operator (=, &gt;, &lt;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close </a:t>
            </a:r>
            <a:r>
              <a:rPr lang="fr-FR" dirty="0" err="1" smtClean="0"/>
              <a:t>symbols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LaTeX</a:t>
            </a:r>
            <a:r>
              <a:rPr lang="fr-FR" dirty="0" smtClean="0"/>
              <a:t> output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7" name="Image 6" descr="Capture d’écran 2017-05-30 à 17.40.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0" t="10669" r="16568" b="14104"/>
          <a:stretch/>
        </p:blipFill>
        <p:spPr>
          <a:xfrm>
            <a:off x="6878983" y="740869"/>
            <a:ext cx="1865262" cy="846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lèche vers la droite 7"/>
          <p:cNvSpPr/>
          <p:nvPr/>
        </p:nvSpPr>
        <p:spPr>
          <a:xfrm rot="16828738">
            <a:off x="7105983" y="2150128"/>
            <a:ext cx="1187051" cy="237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6675</TotalTime>
  <Words>315</Words>
  <Application>Microsoft Macintosh PowerPoint</Application>
  <PresentationFormat>Personnalisé</PresentationFormat>
  <Paragraphs>71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Facet</vt:lpstr>
      <vt:lpstr>Handwritten  Equation Recognizer</vt:lpstr>
      <vt:lpstr>Présentation PowerPoint</vt:lpstr>
      <vt:lpstr>Data acquisition  and pre-processing</vt:lpstr>
      <vt:lpstr>Présentation PowerPoint</vt:lpstr>
      <vt:lpstr>Présentation PowerPoint</vt:lpstr>
      <vt:lpstr>Classification (1)</vt:lpstr>
      <vt:lpstr>Classification (2)</vt:lpstr>
      <vt:lpstr>Demonstration</vt:lpstr>
      <vt:lpstr>What to do next?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CAB402:  Programming Paradigms</dc:title>
  <dc:creator>Wayne Kelly</dc:creator>
  <cp:lastModifiedBy>William Jussiau</cp:lastModifiedBy>
  <cp:revision>179</cp:revision>
  <dcterms:created xsi:type="dcterms:W3CDTF">2015-02-03T03:57:09Z</dcterms:created>
  <dcterms:modified xsi:type="dcterms:W3CDTF">2017-05-30T20:00:23Z</dcterms:modified>
</cp:coreProperties>
</file>