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18888-54C4-4A3C-A58E-D8558319D7BC}" v="18" dt="2020-04-22T22:29:11.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83" d="100"/>
          <a:sy n="83"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87-99@hotmail.com" userId="740f5fd5e71ceac9" providerId="LiveId" clId="{F6D18888-54C4-4A3C-A58E-D8558319D7BC}"/>
    <pc:docChg chg="undo custSel addSld modSld">
      <pc:chgData name="david87-99@hotmail.com" userId="740f5fd5e71ceac9" providerId="LiveId" clId="{F6D18888-54C4-4A3C-A58E-D8558319D7BC}" dt="2020-04-22T22:39:46.521" v="253" actId="12"/>
      <pc:docMkLst>
        <pc:docMk/>
      </pc:docMkLst>
      <pc:sldChg chg="modSp mod">
        <pc:chgData name="david87-99@hotmail.com" userId="740f5fd5e71ceac9" providerId="LiveId" clId="{F6D18888-54C4-4A3C-A58E-D8558319D7BC}" dt="2020-04-22T22:39:46.521" v="253" actId="12"/>
        <pc:sldMkLst>
          <pc:docMk/>
          <pc:sldMk cId="1121612502" sldId="258"/>
        </pc:sldMkLst>
        <pc:spChg chg="mod">
          <ac:chgData name="david87-99@hotmail.com" userId="740f5fd5e71ceac9" providerId="LiveId" clId="{F6D18888-54C4-4A3C-A58E-D8558319D7BC}" dt="2020-04-22T22:39:40.790" v="248" actId="1076"/>
          <ac:spMkLst>
            <pc:docMk/>
            <pc:sldMk cId="1121612502" sldId="258"/>
            <ac:spMk id="2" creationId="{C76EBF9E-9484-48F1-8A69-48D7C854B92F}"/>
          </ac:spMkLst>
        </pc:spChg>
        <pc:spChg chg="mod">
          <ac:chgData name="david87-99@hotmail.com" userId="740f5fd5e71ceac9" providerId="LiveId" clId="{F6D18888-54C4-4A3C-A58E-D8558319D7BC}" dt="2020-04-22T22:39:46.521" v="253" actId="12"/>
          <ac:spMkLst>
            <pc:docMk/>
            <pc:sldMk cId="1121612502" sldId="258"/>
            <ac:spMk id="3" creationId="{C5148987-E3FC-47A4-8714-74E1160A46D0}"/>
          </ac:spMkLst>
        </pc:spChg>
      </pc:sldChg>
      <pc:sldChg chg="modSp mod">
        <pc:chgData name="david87-99@hotmail.com" userId="740f5fd5e71ceac9" providerId="LiveId" clId="{F6D18888-54C4-4A3C-A58E-D8558319D7BC}" dt="2020-04-22T22:27:58.752" v="152" actId="14100"/>
        <pc:sldMkLst>
          <pc:docMk/>
          <pc:sldMk cId="253265025" sldId="260"/>
        </pc:sldMkLst>
        <pc:spChg chg="mod">
          <ac:chgData name="david87-99@hotmail.com" userId="740f5fd5e71ceac9" providerId="LiveId" clId="{F6D18888-54C4-4A3C-A58E-D8558319D7BC}" dt="2020-04-22T22:27:58.752" v="152" actId="14100"/>
          <ac:spMkLst>
            <pc:docMk/>
            <pc:sldMk cId="253265025" sldId="260"/>
            <ac:spMk id="3" creationId="{75A90E36-E21C-4AA2-ADFB-B444EF3E54BD}"/>
          </ac:spMkLst>
        </pc:spChg>
      </pc:sldChg>
      <pc:sldChg chg="modSp mod">
        <pc:chgData name="david87-99@hotmail.com" userId="740f5fd5e71ceac9" providerId="LiveId" clId="{F6D18888-54C4-4A3C-A58E-D8558319D7BC}" dt="2020-04-22T07:07:13.046" v="11" actId="27636"/>
        <pc:sldMkLst>
          <pc:docMk/>
          <pc:sldMk cId="272176829" sldId="261"/>
        </pc:sldMkLst>
        <pc:spChg chg="mod">
          <ac:chgData name="david87-99@hotmail.com" userId="740f5fd5e71ceac9" providerId="LiveId" clId="{F6D18888-54C4-4A3C-A58E-D8558319D7BC}" dt="2020-04-22T07:07:13.046" v="11" actId="27636"/>
          <ac:spMkLst>
            <pc:docMk/>
            <pc:sldMk cId="272176829" sldId="261"/>
            <ac:spMk id="3" creationId="{533C9346-7B8C-419B-ACBE-B9ED5B7D2909}"/>
          </ac:spMkLst>
        </pc:spChg>
      </pc:sldChg>
      <pc:sldChg chg="modSp add mod">
        <pc:chgData name="david87-99@hotmail.com" userId="740f5fd5e71ceac9" providerId="LiveId" clId="{F6D18888-54C4-4A3C-A58E-D8558319D7BC}" dt="2020-04-22T22:24:48.066" v="125" actId="27636"/>
        <pc:sldMkLst>
          <pc:docMk/>
          <pc:sldMk cId="3570878968" sldId="264"/>
        </pc:sldMkLst>
        <pc:spChg chg="mod">
          <ac:chgData name="david87-99@hotmail.com" userId="740f5fd5e71ceac9" providerId="LiveId" clId="{F6D18888-54C4-4A3C-A58E-D8558319D7BC}" dt="2020-04-22T22:22:35.254" v="101" actId="1076"/>
          <ac:spMkLst>
            <pc:docMk/>
            <pc:sldMk cId="3570878968" sldId="264"/>
            <ac:spMk id="2" creationId="{B7A17B1C-8C16-4371-8F5C-420C60807BD5}"/>
          </ac:spMkLst>
        </pc:spChg>
        <pc:spChg chg="mod">
          <ac:chgData name="david87-99@hotmail.com" userId="740f5fd5e71ceac9" providerId="LiveId" clId="{F6D18888-54C4-4A3C-A58E-D8558319D7BC}" dt="2020-04-22T22:24:48.066" v="125" actId="27636"/>
          <ac:spMkLst>
            <pc:docMk/>
            <pc:sldMk cId="3570878968" sldId="264"/>
            <ac:spMk id="3" creationId="{E9D6FC33-9902-4EF5-B611-38A9E6969BD6}"/>
          </ac:spMkLst>
        </pc:spChg>
      </pc:sldChg>
      <pc:sldChg chg="addSp delSp modSp add mod">
        <pc:chgData name="david87-99@hotmail.com" userId="740f5fd5e71ceac9" providerId="LiveId" clId="{F6D18888-54C4-4A3C-A58E-D8558319D7BC}" dt="2020-04-22T22:27:15.511" v="140" actId="14100"/>
        <pc:sldMkLst>
          <pc:docMk/>
          <pc:sldMk cId="3592781064" sldId="265"/>
        </pc:sldMkLst>
        <pc:spChg chg="del">
          <ac:chgData name="david87-99@hotmail.com" userId="740f5fd5e71ceac9" providerId="LiveId" clId="{F6D18888-54C4-4A3C-A58E-D8558319D7BC}" dt="2020-04-22T22:25:23.831" v="132" actId="21"/>
          <ac:spMkLst>
            <pc:docMk/>
            <pc:sldMk cId="3592781064" sldId="265"/>
            <ac:spMk id="2" creationId="{06500A5F-55F0-401C-8B76-BB98DB0590BF}"/>
          </ac:spMkLst>
        </pc:spChg>
        <pc:spChg chg="mod">
          <ac:chgData name="david87-99@hotmail.com" userId="740f5fd5e71ceac9" providerId="LiveId" clId="{F6D18888-54C4-4A3C-A58E-D8558319D7BC}" dt="2020-04-22T22:25:28.855" v="134" actId="14100"/>
          <ac:spMkLst>
            <pc:docMk/>
            <pc:sldMk cId="3592781064" sldId="265"/>
            <ac:spMk id="3" creationId="{CC54308D-F9BC-49CD-87BE-6F501E82C188}"/>
          </ac:spMkLst>
        </pc:spChg>
        <pc:picChg chg="add mod">
          <ac:chgData name="david87-99@hotmail.com" userId="740f5fd5e71ceac9" providerId="LiveId" clId="{F6D18888-54C4-4A3C-A58E-D8558319D7BC}" dt="2020-04-22T22:27:15.511" v="140" actId="14100"/>
          <ac:picMkLst>
            <pc:docMk/>
            <pc:sldMk cId="3592781064" sldId="265"/>
            <ac:picMk id="4" creationId="{94F342A0-8681-4109-BCEC-5B10A3B607C4}"/>
          </ac:picMkLst>
        </pc:picChg>
      </pc:sldChg>
      <pc:sldChg chg="delSp modSp add mod">
        <pc:chgData name="david87-99@hotmail.com" userId="740f5fd5e71ceac9" providerId="LiveId" clId="{F6D18888-54C4-4A3C-A58E-D8558319D7BC}" dt="2020-04-22T22:29:46.755" v="192" actId="1076"/>
        <pc:sldMkLst>
          <pc:docMk/>
          <pc:sldMk cId="1580117541" sldId="266"/>
        </pc:sldMkLst>
        <pc:spChg chg="mod">
          <ac:chgData name="david87-99@hotmail.com" userId="740f5fd5e71ceac9" providerId="LiveId" clId="{F6D18888-54C4-4A3C-A58E-D8558319D7BC}" dt="2020-04-22T22:29:46.755" v="192" actId="1076"/>
          <ac:spMkLst>
            <pc:docMk/>
            <pc:sldMk cId="1580117541" sldId="266"/>
            <ac:spMk id="2" creationId="{F9591F25-DB14-4224-B907-0840EFE6DD6B}"/>
          </ac:spMkLst>
        </pc:spChg>
        <pc:spChg chg="del">
          <ac:chgData name="david87-99@hotmail.com" userId="740f5fd5e71ceac9" providerId="LiveId" clId="{F6D18888-54C4-4A3C-A58E-D8558319D7BC}" dt="2020-04-22T22:29:16.910" v="154" actId="21"/>
          <ac:spMkLst>
            <pc:docMk/>
            <pc:sldMk cId="1580117541" sldId="266"/>
            <ac:spMk id="3" creationId="{74356914-FA96-4521-B53D-3812618DAB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7BE96-71F2-4342-AE8E-65DBF36751B9}"/>
              </a:ext>
            </a:extLst>
          </p:cNvPr>
          <p:cNvSpPr>
            <a:spLocks noGrp="1"/>
          </p:cNvSpPr>
          <p:nvPr>
            <p:ph type="ctrTitle"/>
          </p:nvPr>
        </p:nvSpPr>
        <p:spPr/>
        <p:txBody>
          <a:bodyPr/>
          <a:lstStyle/>
          <a:p>
            <a:r>
              <a:rPr lang="es-MX" sz="6000" dirty="0"/>
              <a:t>Pruebas de Performance</a:t>
            </a:r>
          </a:p>
        </p:txBody>
      </p:sp>
      <p:sp>
        <p:nvSpPr>
          <p:cNvPr id="3" name="Subtítulo 2">
            <a:extLst>
              <a:ext uri="{FF2B5EF4-FFF2-40B4-BE49-F238E27FC236}">
                <a16:creationId xmlns:a16="http://schemas.microsoft.com/office/drawing/2014/main" id="{DE2D4F59-5AE4-4731-A645-030F637CCACB}"/>
              </a:ext>
            </a:extLst>
          </p:cNvPr>
          <p:cNvSpPr>
            <a:spLocks noGrp="1"/>
          </p:cNvSpPr>
          <p:nvPr>
            <p:ph type="subTitle" idx="1"/>
          </p:nvPr>
        </p:nvSpPr>
        <p:spPr>
          <a:xfrm>
            <a:off x="1507066" y="4050833"/>
            <a:ext cx="8116327" cy="1568732"/>
          </a:xfrm>
        </p:spPr>
        <p:txBody>
          <a:bodyPr>
            <a:normAutofit/>
          </a:bodyPr>
          <a:lstStyle/>
          <a:p>
            <a:r>
              <a:rPr lang="es-MX" sz="2400" dirty="0"/>
              <a:t>Calidad y Pruebas de Software</a:t>
            </a:r>
          </a:p>
          <a:p>
            <a:r>
              <a:rPr lang="es-MX" sz="2400" dirty="0"/>
              <a:t>Ing. Santiago Chío Benavides</a:t>
            </a:r>
          </a:p>
          <a:p>
            <a:r>
              <a:rPr lang="es-MX" sz="2400" dirty="0"/>
              <a:t>Ángel David Sena Martínez</a:t>
            </a:r>
          </a:p>
        </p:txBody>
      </p:sp>
    </p:spTree>
    <p:extLst>
      <p:ext uri="{BB962C8B-B14F-4D97-AF65-F5344CB8AC3E}">
        <p14:creationId xmlns:p14="http://schemas.microsoft.com/office/powerpoint/2010/main" val="3133669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C54308D-F9BC-49CD-87BE-6F501E82C188}"/>
              </a:ext>
            </a:extLst>
          </p:cNvPr>
          <p:cNvSpPr>
            <a:spLocks noGrp="1"/>
          </p:cNvSpPr>
          <p:nvPr>
            <p:ph idx="1"/>
          </p:nvPr>
        </p:nvSpPr>
        <p:spPr>
          <a:xfrm>
            <a:off x="277839" y="331789"/>
            <a:ext cx="9381066" cy="5376553"/>
          </a:xfrm>
        </p:spPr>
        <p:txBody>
          <a:bodyPr>
            <a:normAutofit/>
          </a:bodyPr>
          <a:lstStyle/>
          <a:p>
            <a:pPr marL="0" indent="0">
              <a:buNone/>
            </a:pPr>
            <a:r>
              <a:rPr lang="es-MX" sz="2000" b="1" dirty="0"/>
              <a:t>Aplicar el diseño de la prueba</a:t>
            </a:r>
            <a:r>
              <a:rPr lang="es-MX" sz="2000" dirty="0"/>
              <a:t>. Desarrollar las pruebas de rendimiento de acuerdo con el diseño del plan.</a:t>
            </a:r>
          </a:p>
          <a:p>
            <a:pPr marL="0" indent="0">
              <a:buNone/>
            </a:pPr>
            <a:r>
              <a:rPr lang="es-MX" sz="2000" b="1" dirty="0"/>
              <a:t>Ejecutar la prueba</a:t>
            </a:r>
            <a:r>
              <a:rPr lang="es-MX" sz="2000" dirty="0"/>
              <a:t>. Ejecutar y monitorizar las pruebas. Validar las pruebas, los datos de las pruebas y recoger los resultados. Ejecutar pruebas válidas para analizar, mientras se monitoriza la prueba y su entorno.</a:t>
            </a:r>
            <a:endParaRPr lang="es-MX" sz="2800" dirty="0"/>
          </a:p>
          <a:p>
            <a:pPr marL="0" indent="0">
              <a:buNone/>
            </a:pPr>
            <a:r>
              <a:rPr lang="es-MX" sz="2000" dirty="0"/>
              <a:t>Analizar los resultados, realizar un informe y repetirlo. Consolidar y compartir los resultados de la prueba. Analizar los datos, tanto individualmente como con un equipo multidisciplinario. Volver a priorizar el resto de las pruebas y a ejecutarlas en caso de ser necesario.</a:t>
            </a:r>
          </a:p>
        </p:txBody>
      </p:sp>
      <p:pic>
        <p:nvPicPr>
          <p:cNvPr id="4" name="Imagen 3">
            <a:extLst>
              <a:ext uri="{FF2B5EF4-FFF2-40B4-BE49-F238E27FC236}">
                <a16:creationId xmlns:a16="http://schemas.microsoft.com/office/drawing/2014/main" id="{94F342A0-8681-4109-BCEC-5B10A3B607C4}"/>
              </a:ext>
            </a:extLst>
          </p:cNvPr>
          <p:cNvPicPr>
            <a:picLocks noChangeAspect="1"/>
          </p:cNvPicPr>
          <p:nvPr/>
        </p:nvPicPr>
        <p:blipFill>
          <a:blip r:embed="rId2"/>
          <a:stretch>
            <a:fillRect/>
          </a:stretch>
        </p:blipFill>
        <p:spPr>
          <a:xfrm>
            <a:off x="3760434" y="3662403"/>
            <a:ext cx="6137710" cy="2725676"/>
          </a:xfrm>
          <a:prstGeom prst="rect">
            <a:avLst/>
          </a:prstGeom>
        </p:spPr>
      </p:pic>
    </p:spTree>
    <p:extLst>
      <p:ext uri="{BB962C8B-B14F-4D97-AF65-F5344CB8AC3E}">
        <p14:creationId xmlns:p14="http://schemas.microsoft.com/office/powerpoint/2010/main" val="359278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91F25-DB14-4224-B907-0840EFE6DD6B}"/>
              </a:ext>
            </a:extLst>
          </p:cNvPr>
          <p:cNvSpPr>
            <a:spLocks noGrp="1"/>
          </p:cNvSpPr>
          <p:nvPr>
            <p:ph type="title"/>
          </p:nvPr>
        </p:nvSpPr>
        <p:spPr>
          <a:xfrm>
            <a:off x="1245505" y="2411767"/>
            <a:ext cx="9984748" cy="4663736"/>
          </a:xfrm>
        </p:spPr>
        <p:txBody>
          <a:bodyPr>
            <a:normAutofit/>
          </a:bodyPr>
          <a:lstStyle/>
          <a:p>
            <a:r>
              <a:rPr lang="es-MX" sz="6000" dirty="0"/>
              <a:t>Gracias Por Su Atención </a:t>
            </a:r>
          </a:p>
        </p:txBody>
      </p:sp>
    </p:spTree>
    <p:extLst>
      <p:ext uri="{BB962C8B-B14F-4D97-AF65-F5344CB8AC3E}">
        <p14:creationId xmlns:p14="http://schemas.microsoft.com/office/powerpoint/2010/main" val="158011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DD33E-C61A-4851-B37A-A58EAB8E425A}"/>
              </a:ext>
            </a:extLst>
          </p:cNvPr>
          <p:cNvSpPr>
            <a:spLocks noGrp="1"/>
          </p:cNvSpPr>
          <p:nvPr>
            <p:ph type="title"/>
          </p:nvPr>
        </p:nvSpPr>
        <p:spPr/>
        <p:txBody>
          <a:bodyPr/>
          <a:lstStyle/>
          <a:p>
            <a:r>
              <a:rPr lang="es-MX" dirty="0"/>
              <a:t>¿Qué es una prueba de performance o rendimiento?</a:t>
            </a:r>
          </a:p>
        </p:txBody>
      </p:sp>
      <p:sp>
        <p:nvSpPr>
          <p:cNvPr id="3" name="Marcador de contenido 2">
            <a:extLst>
              <a:ext uri="{FF2B5EF4-FFF2-40B4-BE49-F238E27FC236}">
                <a16:creationId xmlns:a16="http://schemas.microsoft.com/office/drawing/2014/main" id="{8F592D93-9EA8-4F7F-9E6D-0B769D8290BF}"/>
              </a:ext>
            </a:extLst>
          </p:cNvPr>
          <p:cNvSpPr>
            <a:spLocks noGrp="1"/>
          </p:cNvSpPr>
          <p:nvPr>
            <p:ph idx="1"/>
          </p:nvPr>
        </p:nvSpPr>
        <p:spPr/>
        <p:txBody>
          <a:bodyPr>
            <a:normAutofit/>
          </a:bodyPr>
          <a:lstStyle/>
          <a:p>
            <a:pPr marL="0" indent="0">
              <a:buNone/>
            </a:pPr>
            <a:r>
              <a:rPr lang="es-MX" sz="2000" dirty="0"/>
              <a:t>Las pruebas de rendimiento son aquellas pruebas que someten a un sistema a una carga de trabajo con el fin de medir su velocidad, fiabilidad y estabilidad en esas condiciones de trabajo.</a:t>
            </a:r>
          </a:p>
          <a:p>
            <a:pPr marL="0" indent="0">
              <a:buNone/>
            </a:pPr>
            <a:r>
              <a:rPr lang="es-MX" sz="2000" dirty="0"/>
              <a:t>Se pueden evaluar varios aspectos de un programa para asegurar su funcionamiento y controlar su calidad. Rendimiento, seguridad y usabilidad son factores clave que se deben revisar con todo el software que desarrolles.</a:t>
            </a:r>
          </a:p>
          <a:p>
            <a:pPr marL="0" indent="0">
              <a:buNone/>
            </a:pPr>
            <a:endParaRPr lang="es-MX" sz="2000" dirty="0"/>
          </a:p>
        </p:txBody>
      </p:sp>
      <p:pic>
        <p:nvPicPr>
          <p:cNvPr id="4" name="Imagen 3">
            <a:extLst>
              <a:ext uri="{FF2B5EF4-FFF2-40B4-BE49-F238E27FC236}">
                <a16:creationId xmlns:a16="http://schemas.microsoft.com/office/drawing/2014/main" id="{15714F50-818A-4E6B-8AF8-E9AE74A9DA71}"/>
              </a:ext>
            </a:extLst>
          </p:cNvPr>
          <p:cNvPicPr>
            <a:picLocks noChangeAspect="1"/>
          </p:cNvPicPr>
          <p:nvPr/>
        </p:nvPicPr>
        <p:blipFill>
          <a:blip r:embed="rId2"/>
          <a:stretch>
            <a:fillRect/>
          </a:stretch>
        </p:blipFill>
        <p:spPr>
          <a:xfrm>
            <a:off x="3742031" y="4303311"/>
            <a:ext cx="5117883" cy="2266165"/>
          </a:xfrm>
          <a:prstGeom prst="rect">
            <a:avLst/>
          </a:prstGeom>
        </p:spPr>
      </p:pic>
    </p:spTree>
    <p:extLst>
      <p:ext uri="{BB962C8B-B14F-4D97-AF65-F5344CB8AC3E}">
        <p14:creationId xmlns:p14="http://schemas.microsoft.com/office/powerpoint/2010/main" val="154901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CDA31-FDF9-4DB0-9B19-9DE6D07A306F}"/>
              </a:ext>
            </a:extLst>
          </p:cNvPr>
          <p:cNvSpPr>
            <a:spLocks noGrp="1"/>
          </p:cNvSpPr>
          <p:nvPr>
            <p:ph type="title"/>
          </p:nvPr>
        </p:nvSpPr>
        <p:spPr/>
        <p:txBody>
          <a:bodyPr/>
          <a:lstStyle/>
          <a:p>
            <a:r>
              <a:rPr lang="es-MX" dirty="0"/>
              <a:t>Objetivo Principal</a:t>
            </a:r>
          </a:p>
        </p:txBody>
      </p:sp>
      <p:sp>
        <p:nvSpPr>
          <p:cNvPr id="3" name="Marcador de contenido 2">
            <a:extLst>
              <a:ext uri="{FF2B5EF4-FFF2-40B4-BE49-F238E27FC236}">
                <a16:creationId xmlns:a16="http://schemas.microsoft.com/office/drawing/2014/main" id="{533C9346-7B8C-419B-ACBE-B9ED5B7D2909}"/>
              </a:ext>
            </a:extLst>
          </p:cNvPr>
          <p:cNvSpPr>
            <a:spLocks noGrp="1"/>
          </p:cNvSpPr>
          <p:nvPr>
            <p:ph idx="1"/>
          </p:nvPr>
        </p:nvSpPr>
        <p:spPr>
          <a:xfrm>
            <a:off x="544168" y="1405987"/>
            <a:ext cx="9088103" cy="3880773"/>
          </a:xfrm>
        </p:spPr>
        <p:txBody>
          <a:bodyPr>
            <a:normAutofit/>
          </a:bodyPr>
          <a:lstStyle/>
          <a:p>
            <a:pPr marL="0" indent="0">
              <a:buNone/>
            </a:pPr>
            <a:r>
              <a:rPr lang="es-MX" sz="2400" dirty="0"/>
              <a:t>El objetivo de las pruebas de rendimiento no es sólo encontrar los errores en el sistema, sino también eliminar los cuellos de botella de rendimiento del sistema.</a:t>
            </a:r>
          </a:p>
          <a:p>
            <a:pPr marL="0" indent="0">
              <a:buNone/>
            </a:pPr>
            <a:endParaRPr lang="es-MX" sz="2400" dirty="0"/>
          </a:p>
          <a:p>
            <a:pPr marL="0" indent="0">
              <a:buNone/>
            </a:pPr>
            <a:endParaRPr lang="es-MX" sz="2400" dirty="0"/>
          </a:p>
          <a:p>
            <a:pPr marL="0" indent="0">
              <a:buNone/>
            </a:pPr>
            <a:r>
              <a:rPr lang="es-MX" sz="2400" dirty="0"/>
              <a:t>En este caso veremos cómo automatizar pruebas con el fin de simular múltiples usuarios concurrentes y así poder analizar el rendimiento de la aplicación bajo pruebas, sus tiempos de respuesta y el consumo de recursos.</a:t>
            </a:r>
          </a:p>
        </p:txBody>
      </p:sp>
    </p:spTree>
    <p:extLst>
      <p:ext uri="{BB962C8B-B14F-4D97-AF65-F5344CB8AC3E}">
        <p14:creationId xmlns:p14="http://schemas.microsoft.com/office/powerpoint/2010/main" val="27217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EBF9E-9484-48F1-8A69-48D7C854B92F}"/>
              </a:ext>
            </a:extLst>
          </p:cNvPr>
          <p:cNvSpPr>
            <a:spLocks noGrp="1"/>
          </p:cNvSpPr>
          <p:nvPr>
            <p:ph type="title"/>
          </p:nvPr>
        </p:nvSpPr>
        <p:spPr>
          <a:xfrm>
            <a:off x="819541" y="319507"/>
            <a:ext cx="10552918" cy="1320800"/>
          </a:xfrm>
        </p:spPr>
        <p:txBody>
          <a:bodyPr/>
          <a:lstStyle/>
          <a:p>
            <a:r>
              <a:rPr lang="es-MX" dirty="0"/>
              <a:t>Objetivos Al Realizar Pruebas de Software</a:t>
            </a:r>
          </a:p>
        </p:txBody>
      </p:sp>
      <p:sp>
        <p:nvSpPr>
          <p:cNvPr id="3" name="Marcador de contenido 2">
            <a:extLst>
              <a:ext uri="{FF2B5EF4-FFF2-40B4-BE49-F238E27FC236}">
                <a16:creationId xmlns:a16="http://schemas.microsoft.com/office/drawing/2014/main" id="{C5148987-E3FC-47A4-8714-74E1160A46D0}"/>
              </a:ext>
            </a:extLst>
          </p:cNvPr>
          <p:cNvSpPr>
            <a:spLocks noGrp="1"/>
          </p:cNvSpPr>
          <p:nvPr>
            <p:ph idx="1"/>
          </p:nvPr>
        </p:nvSpPr>
        <p:spPr>
          <a:xfrm>
            <a:off x="575732" y="1163061"/>
            <a:ext cx="10203103" cy="5449323"/>
          </a:xfrm>
        </p:spPr>
        <p:txBody>
          <a:bodyPr>
            <a:normAutofit/>
          </a:bodyPr>
          <a:lstStyle/>
          <a:p>
            <a:endParaRPr lang="es-MX" sz="2800" dirty="0"/>
          </a:p>
          <a:p>
            <a:r>
              <a:rPr lang="es-MX" sz="2800" dirty="0"/>
              <a:t>Localizar cuellos de botella.</a:t>
            </a:r>
          </a:p>
          <a:p>
            <a:r>
              <a:rPr lang="es-MX" sz="2800" dirty="0"/>
              <a:t>Identificar y localizar problemas de rendimiento en la aplicación.</a:t>
            </a:r>
          </a:p>
          <a:p>
            <a:r>
              <a:rPr lang="es-MX" sz="2800" dirty="0"/>
              <a:t>Verificar el cumplimiento de los SLA (Acuerdos de Nivel de Servicio).</a:t>
            </a:r>
          </a:p>
        </p:txBody>
      </p:sp>
    </p:spTree>
    <p:extLst>
      <p:ext uri="{BB962C8B-B14F-4D97-AF65-F5344CB8AC3E}">
        <p14:creationId xmlns:p14="http://schemas.microsoft.com/office/powerpoint/2010/main" val="112161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EE3D5-980B-4345-981E-78C6B282E68B}"/>
              </a:ext>
            </a:extLst>
          </p:cNvPr>
          <p:cNvSpPr>
            <a:spLocks noGrp="1"/>
          </p:cNvSpPr>
          <p:nvPr>
            <p:ph type="title"/>
          </p:nvPr>
        </p:nvSpPr>
        <p:spPr>
          <a:xfrm>
            <a:off x="1076830" y="68062"/>
            <a:ext cx="8596668" cy="1320800"/>
          </a:xfrm>
        </p:spPr>
        <p:txBody>
          <a:bodyPr/>
          <a:lstStyle/>
          <a:p>
            <a:r>
              <a:rPr lang="es-MX" dirty="0"/>
              <a:t>Las cuatro pruebas de performance esenciales</a:t>
            </a:r>
          </a:p>
        </p:txBody>
      </p:sp>
      <p:sp>
        <p:nvSpPr>
          <p:cNvPr id="3" name="Marcador de contenido 2">
            <a:extLst>
              <a:ext uri="{FF2B5EF4-FFF2-40B4-BE49-F238E27FC236}">
                <a16:creationId xmlns:a16="http://schemas.microsoft.com/office/drawing/2014/main" id="{3358A799-1AA6-48BD-BAD1-48937D6EE2FA}"/>
              </a:ext>
            </a:extLst>
          </p:cNvPr>
          <p:cNvSpPr>
            <a:spLocks noGrp="1"/>
          </p:cNvSpPr>
          <p:nvPr>
            <p:ph idx="1"/>
          </p:nvPr>
        </p:nvSpPr>
        <p:spPr>
          <a:xfrm>
            <a:off x="135796" y="1317210"/>
            <a:ext cx="10544041" cy="5234510"/>
          </a:xfrm>
        </p:spPr>
        <p:txBody>
          <a:bodyPr/>
          <a:lstStyle/>
          <a:p>
            <a:r>
              <a:rPr lang="es-MX" sz="2400" dirty="0"/>
              <a:t>Carga: (load </a:t>
            </a:r>
            <a:r>
              <a:rPr lang="es-MX" sz="2400" dirty="0" err="1"/>
              <a:t>testing</a:t>
            </a:r>
            <a:r>
              <a:rPr lang="es-MX" sz="2400" dirty="0"/>
              <a:t>) nos permite identificar la cantidad de peticiones que un sistema puede soportar. Por ejemplo, un sistema de transporte tiene una cantidad establecida de usuarios que puede movilizar.</a:t>
            </a:r>
          </a:p>
          <a:p>
            <a:r>
              <a:rPr lang="es-MX" sz="2400" dirty="0"/>
              <a:t>Estrés: consiste en probar los límites que un sistema puede soportar. En este tipo de pruebas se suele enviar más peticiones de las que el software podría atender normalmente para saber el comportamiento de la aplicación.</a:t>
            </a:r>
          </a:p>
          <a:p>
            <a:pPr marL="0" indent="0">
              <a:buNone/>
            </a:pPr>
            <a:endParaRPr lang="es-MX" dirty="0"/>
          </a:p>
        </p:txBody>
      </p:sp>
      <p:pic>
        <p:nvPicPr>
          <p:cNvPr id="1026" name="Picture 2" descr="Las Pruebas De Carga, Pruebas De Software, Software De Pruebas De ...">
            <a:extLst>
              <a:ext uri="{FF2B5EF4-FFF2-40B4-BE49-F238E27FC236}">
                <a16:creationId xmlns:a16="http://schemas.microsoft.com/office/drawing/2014/main" id="{905EBF06-0F69-47FE-8B24-D8A4B4E71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324" y="3934465"/>
            <a:ext cx="5250125" cy="2534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27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5A90E36-E21C-4AA2-ADFB-B444EF3E54BD}"/>
              </a:ext>
            </a:extLst>
          </p:cNvPr>
          <p:cNvSpPr>
            <a:spLocks noGrp="1"/>
          </p:cNvSpPr>
          <p:nvPr>
            <p:ph idx="1"/>
          </p:nvPr>
        </p:nvSpPr>
        <p:spPr>
          <a:xfrm>
            <a:off x="-1" y="420566"/>
            <a:ext cx="10699423" cy="5584308"/>
          </a:xfrm>
        </p:spPr>
        <p:txBody>
          <a:bodyPr/>
          <a:lstStyle/>
          <a:p>
            <a:r>
              <a:rPr lang="es-MX" sz="2400" dirty="0"/>
              <a:t>Resistencia:(</a:t>
            </a:r>
            <a:r>
              <a:rPr lang="es-MX" sz="2400" dirty="0" err="1"/>
              <a:t>endurance</a:t>
            </a:r>
            <a:r>
              <a:rPr lang="es-MX" sz="2400" dirty="0"/>
              <a:t>) se hace enviando peticiones a un sistema en ciertos intervalos de tiempo.  EJEMPLO : Pensando en una ciudad como un sistema imaginemos que los autos son peticiones y en ciertas horas del día (las horas pico) el sistema tiene una cantidad de peticiones, pero en otros horarios las peticiones disminuyen. ¿La ciudad sigue funcionando después de estos intervalos? Ahora piensa eso pero en software.</a:t>
            </a:r>
          </a:p>
          <a:p>
            <a:r>
              <a:rPr lang="es-MX" sz="2400" dirty="0"/>
              <a:t>Escalabilidad:(</a:t>
            </a:r>
            <a:r>
              <a:rPr lang="es-MX" sz="2400" dirty="0" err="1"/>
              <a:t>scalability</a:t>
            </a:r>
            <a:r>
              <a:rPr lang="es-MX" sz="2400" dirty="0"/>
              <a:t>) es un factor que al evaluar nos permite identificar las mejoras a la infraestructura donde reside nuestra aplicación. Y así podemos repetir las tres pruebas anteriores para conocer cómo cambia el performance.</a:t>
            </a:r>
          </a:p>
          <a:p>
            <a:pPr marL="0" indent="0">
              <a:buNone/>
            </a:pPr>
            <a:endParaRPr lang="es-MX" dirty="0"/>
          </a:p>
        </p:txBody>
      </p:sp>
    </p:spTree>
    <p:extLst>
      <p:ext uri="{BB962C8B-B14F-4D97-AF65-F5344CB8AC3E}">
        <p14:creationId xmlns:p14="http://schemas.microsoft.com/office/powerpoint/2010/main" val="25326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E612149D-C09A-45AE-BFAA-4E435E5FF83E}"/>
              </a:ext>
            </a:extLst>
          </p:cNvPr>
          <p:cNvSpPr>
            <a:spLocks noGrp="1"/>
          </p:cNvSpPr>
          <p:nvPr>
            <p:ph type="title"/>
          </p:nvPr>
        </p:nvSpPr>
        <p:spPr>
          <a:xfrm>
            <a:off x="673754" y="643467"/>
            <a:ext cx="4203045" cy="1375608"/>
          </a:xfrm>
        </p:spPr>
        <p:txBody>
          <a:bodyPr vert="horz" lIns="91440" tIns="45720" rIns="91440" bIns="45720" rtlCol="0" anchor="ctr">
            <a:normAutofit/>
          </a:bodyPr>
          <a:lstStyle/>
          <a:p>
            <a:pPr>
              <a:lnSpc>
                <a:spcPct val="90000"/>
              </a:lnSpc>
            </a:pPr>
            <a:r>
              <a:rPr lang="en-US" sz="3100" dirty="0">
                <a:solidFill>
                  <a:schemeClr val="bg1"/>
                </a:solidFill>
              </a:rPr>
              <a:t>FASES DEL PERFORMANCE TESTING</a:t>
            </a:r>
          </a:p>
        </p:txBody>
      </p:sp>
      <p:sp>
        <p:nvSpPr>
          <p:cNvPr id="47" name="Isosceles Triangle 4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1" name="Marcador de contenido 20">
            <a:extLst>
              <a:ext uri="{FF2B5EF4-FFF2-40B4-BE49-F238E27FC236}">
                <a16:creationId xmlns:a16="http://schemas.microsoft.com/office/drawing/2014/main" id="{BEA78C46-13C4-45B4-88C0-9632AA3E76B1}"/>
              </a:ext>
            </a:extLst>
          </p:cNvPr>
          <p:cNvSpPr>
            <a:spLocks noGrp="1"/>
          </p:cNvSpPr>
          <p:nvPr>
            <p:ph idx="1"/>
          </p:nvPr>
        </p:nvSpPr>
        <p:spPr/>
        <p:txBody>
          <a:bodyPr/>
          <a:lstStyle/>
          <a:p>
            <a:pPr marL="0" indent="0">
              <a:buNone/>
            </a:pPr>
            <a:endParaRPr lang="es-MX" dirty="0"/>
          </a:p>
        </p:txBody>
      </p:sp>
      <p:pic>
        <p:nvPicPr>
          <p:cNvPr id="2050" name="Picture 2" descr="Metodolog-Pruebas-Rendimiento-Globe-Testing - Globe Testing">
            <a:extLst>
              <a:ext uri="{FF2B5EF4-FFF2-40B4-BE49-F238E27FC236}">
                <a16:creationId xmlns:a16="http://schemas.microsoft.com/office/drawing/2014/main" id="{77AB1E62-D4A3-481A-B6C4-74913FFE6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817" y="188649"/>
            <a:ext cx="7728551" cy="650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62698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9A9EB-C86E-4E97-8316-F415536835A7}"/>
              </a:ext>
            </a:extLst>
          </p:cNvPr>
          <p:cNvSpPr>
            <a:spLocks noGrp="1"/>
          </p:cNvSpPr>
          <p:nvPr>
            <p:ph type="title"/>
          </p:nvPr>
        </p:nvSpPr>
        <p:spPr/>
        <p:txBody>
          <a:bodyPr/>
          <a:lstStyle/>
          <a:p>
            <a:r>
              <a:rPr lang="es-MX" dirty="0"/>
              <a:t>HERRAMIENTAS</a:t>
            </a:r>
          </a:p>
        </p:txBody>
      </p:sp>
      <p:sp>
        <p:nvSpPr>
          <p:cNvPr id="3" name="Marcador de contenido 2">
            <a:extLst>
              <a:ext uri="{FF2B5EF4-FFF2-40B4-BE49-F238E27FC236}">
                <a16:creationId xmlns:a16="http://schemas.microsoft.com/office/drawing/2014/main" id="{0D7A9528-0596-47E3-9851-29783A38BBC9}"/>
              </a:ext>
            </a:extLst>
          </p:cNvPr>
          <p:cNvSpPr>
            <a:spLocks noGrp="1"/>
          </p:cNvSpPr>
          <p:nvPr>
            <p:ph idx="1"/>
          </p:nvPr>
        </p:nvSpPr>
        <p:spPr>
          <a:xfrm>
            <a:off x="505883" y="1370014"/>
            <a:ext cx="9581091" cy="3880773"/>
          </a:xfrm>
        </p:spPr>
        <p:txBody>
          <a:bodyPr>
            <a:normAutofit/>
          </a:bodyPr>
          <a:lstStyle/>
          <a:p>
            <a:pPr marL="0" indent="0">
              <a:buNone/>
            </a:pPr>
            <a:r>
              <a:rPr lang="es-MX" sz="2400" dirty="0"/>
              <a:t>Existen muchas herramientas en el mercado que se pueden utilizar para las pruebas de rendimiento.</a:t>
            </a:r>
          </a:p>
          <a:p>
            <a:pPr marL="0" indent="0">
              <a:buNone/>
            </a:pPr>
            <a:endParaRPr lang="es-MX" sz="2400" dirty="0"/>
          </a:p>
          <a:p>
            <a:pPr marL="0" indent="0">
              <a:buNone/>
            </a:pPr>
            <a:r>
              <a:rPr lang="es-MX" sz="2400" dirty="0"/>
              <a:t>Podemos destacar </a:t>
            </a:r>
            <a:r>
              <a:rPr lang="es-MX" sz="2400" dirty="0" err="1"/>
              <a:t>JMeter</a:t>
            </a:r>
            <a:r>
              <a:rPr lang="es-MX" sz="2400" dirty="0"/>
              <a:t>, </a:t>
            </a:r>
            <a:r>
              <a:rPr lang="es-MX" sz="2400" dirty="0" err="1"/>
              <a:t>LoadRunner</a:t>
            </a:r>
            <a:r>
              <a:rPr lang="es-MX" sz="2400" dirty="0"/>
              <a:t> y </a:t>
            </a:r>
            <a:r>
              <a:rPr lang="es-MX" sz="2400" dirty="0" err="1"/>
              <a:t>NeoLoad</a:t>
            </a:r>
            <a:r>
              <a:rPr lang="es-MX" sz="2400" dirty="0"/>
              <a:t>, siendo la primera Open </a:t>
            </a:r>
            <a:r>
              <a:rPr lang="es-MX" sz="2400" dirty="0" err="1"/>
              <a:t>Source</a:t>
            </a:r>
            <a:r>
              <a:rPr lang="es-MX" sz="2400" dirty="0"/>
              <a:t>, y las otras dos permiten hasta 50 usuarios concurrentes de forma gratuita, y a partir de ahí se necesita adquirir una licencia.</a:t>
            </a:r>
          </a:p>
        </p:txBody>
      </p:sp>
    </p:spTree>
    <p:extLst>
      <p:ext uri="{BB962C8B-B14F-4D97-AF65-F5344CB8AC3E}">
        <p14:creationId xmlns:p14="http://schemas.microsoft.com/office/powerpoint/2010/main" val="99110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17B1C-8C16-4371-8F5C-420C60807BD5}"/>
              </a:ext>
            </a:extLst>
          </p:cNvPr>
          <p:cNvSpPr>
            <a:spLocks noGrp="1"/>
          </p:cNvSpPr>
          <p:nvPr>
            <p:ph type="title"/>
          </p:nvPr>
        </p:nvSpPr>
        <p:spPr>
          <a:xfrm>
            <a:off x="739478" y="0"/>
            <a:ext cx="8596668" cy="1320800"/>
          </a:xfrm>
        </p:spPr>
        <p:txBody>
          <a:bodyPr/>
          <a:lstStyle/>
          <a:p>
            <a:r>
              <a:rPr lang="es-MX" dirty="0"/>
              <a:t>Pruebas de Performance con </a:t>
            </a:r>
            <a:r>
              <a:rPr lang="es-MX" dirty="0" err="1"/>
              <a:t>JMeter</a:t>
            </a:r>
            <a:r>
              <a:rPr lang="es-MX" dirty="0"/>
              <a:t> (Metodología) </a:t>
            </a:r>
          </a:p>
        </p:txBody>
      </p:sp>
      <p:sp>
        <p:nvSpPr>
          <p:cNvPr id="3" name="Marcador de contenido 2">
            <a:extLst>
              <a:ext uri="{FF2B5EF4-FFF2-40B4-BE49-F238E27FC236}">
                <a16:creationId xmlns:a16="http://schemas.microsoft.com/office/drawing/2014/main" id="{E9D6FC33-9902-4EF5-B611-38A9E6969BD6}"/>
              </a:ext>
            </a:extLst>
          </p:cNvPr>
          <p:cNvSpPr>
            <a:spLocks noGrp="1"/>
          </p:cNvSpPr>
          <p:nvPr>
            <p:ph idx="1"/>
          </p:nvPr>
        </p:nvSpPr>
        <p:spPr>
          <a:xfrm>
            <a:off x="233450" y="1104146"/>
            <a:ext cx="9975869" cy="5456452"/>
          </a:xfrm>
        </p:spPr>
        <p:txBody>
          <a:bodyPr>
            <a:normAutofit/>
          </a:bodyPr>
          <a:lstStyle/>
          <a:p>
            <a:pPr marL="0" indent="0">
              <a:buNone/>
            </a:pPr>
            <a:r>
              <a:rPr lang="es-MX" sz="2000" b="1" dirty="0"/>
              <a:t>Identificar el entorno de pruebas</a:t>
            </a:r>
            <a:r>
              <a:rPr lang="es-MX" sz="2000" dirty="0"/>
              <a:t>. Identificar el entorno físico de pruebas y el entorno de producción, así como las herramientas y recursos de que dispone el equipo de prueba. El entorno físico incluye hardware, software y configuraciones de red.</a:t>
            </a:r>
          </a:p>
          <a:p>
            <a:pPr marL="0" indent="0">
              <a:buNone/>
            </a:pPr>
            <a:r>
              <a:rPr lang="es-MX" sz="2000" b="1" dirty="0"/>
              <a:t>Identificar los criterios de aceptación de rendimiento</a:t>
            </a:r>
            <a:r>
              <a:rPr lang="es-MX" sz="2000" dirty="0"/>
              <a:t>. Determinar el tiempo de respuesta, el rendimiento, la utilización de los recursos y los objetivos y limitaciones.</a:t>
            </a:r>
          </a:p>
          <a:p>
            <a:pPr marL="0" indent="0">
              <a:buNone/>
            </a:pPr>
            <a:r>
              <a:rPr lang="es-MX" sz="2000" b="1" dirty="0"/>
              <a:t>Planificar y diseñar las pruebas</a:t>
            </a:r>
            <a:r>
              <a:rPr lang="es-MX" sz="2000" dirty="0"/>
              <a:t>. Identificar los principales escenarios, determinar la variabilidad de los usuarios y la forma de simular esa variabilidad, definir los datos de las pruebas y establecer las métricas a recoger.</a:t>
            </a:r>
          </a:p>
          <a:p>
            <a:pPr marL="0" indent="0">
              <a:buNone/>
            </a:pPr>
            <a:r>
              <a:rPr lang="es-MX" sz="2000" b="1" dirty="0"/>
              <a:t>Configurar el entorno de prueba</a:t>
            </a:r>
            <a:r>
              <a:rPr lang="es-MX" sz="2000" dirty="0"/>
              <a:t>. Preparar el entorno de prueba, las herramientas y recursos necesarios para ejecutar cada una de las estrategias, así como las características y componentes disponibles para la prueba.</a:t>
            </a:r>
          </a:p>
        </p:txBody>
      </p:sp>
    </p:spTree>
    <p:extLst>
      <p:ext uri="{BB962C8B-B14F-4D97-AF65-F5344CB8AC3E}">
        <p14:creationId xmlns:p14="http://schemas.microsoft.com/office/powerpoint/2010/main" val="3570878968"/>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1022</TotalTime>
  <Words>718</Words>
  <Application>Microsoft Office PowerPoint</Application>
  <PresentationFormat>Panorámica</PresentationFormat>
  <Paragraphs>36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Trebuchet MS</vt:lpstr>
      <vt:lpstr>Wingdings 3</vt:lpstr>
      <vt:lpstr>Faceta</vt:lpstr>
      <vt:lpstr>Pruebas de Performance</vt:lpstr>
      <vt:lpstr>¿Qué es una prueba de performance o rendimiento?</vt:lpstr>
      <vt:lpstr>Objetivo Principal</vt:lpstr>
      <vt:lpstr>Objetivos Al Realizar Pruebas de Software</vt:lpstr>
      <vt:lpstr>Las cuatro pruebas de performance esenciales</vt:lpstr>
      <vt:lpstr>Presentación de PowerPoint</vt:lpstr>
      <vt:lpstr>FASES DEL PERFORMANCE TESTING</vt:lpstr>
      <vt:lpstr>HERRAMIENTAS</vt:lpstr>
      <vt:lpstr>Pruebas de Performance con JMeter (Metodología) </vt:lpstr>
      <vt:lpstr>Presentación de PowerPoint</vt:lpstr>
      <vt:lpstr>Gracias Por Su Atención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de Performance</dc:title>
  <dc:creator>david87-99@hotmail.com</dc:creator>
  <cp:lastModifiedBy>david87-99@hotmail.com</cp:lastModifiedBy>
  <cp:revision>6</cp:revision>
  <dcterms:created xsi:type="dcterms:W3CDTF">2020-04-20T23:29:54Z</dcterms:created>
  <dcterms:modified xsi:type="dcterms:W3CDTF">2020-04-22T22:39:54Z</dcterms:modified>
</cp:coreProperties>
</file>