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heme/theme2.xml" ContentType="application/vnd.openxmlformats-officedocument.them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1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2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3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4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5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6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7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8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81" r:id="rId2"/>
    <p:sldId id="257" r:id="rId3"/>
    <p:sldId id="258" r:id="rId4"/>
    <p:sldId id="260" r:id="rId5"/>
    <p:sldId id="259" r:id="rId6"/>
    <p:sldId id="261" r:id="rId7"/>
    <p:sldId id="270" r:id="rId8"/>
    <p:sldId id="274" r:id="rId9"/>
    <p:sldId id="276" r:id="rId10"/>
    <p:sldId id="27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152" autoAdjust="0"/>
  </p:normalViewPr>
  <p:slideViewPr>
    <p:cSldViewPr>
      <p:cViewPr>
        <p:scale>
          <a:sx n="80" d="100"/>
          <a:sy n="80" d="100"/>
        </p:scale>
        <p:origin x="-1878" y="-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4B9B8A-C0D5-4739-B5A7-BC7C55255D4B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2B7C3-8478-4B80-9940-49D538A6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58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Testing story so far</a:t>
            </a:r>
          </a:p>
          <a:p>
            <a:pPr marL="0" indent="0">
              <a:buNone/>
            </a:pP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Testing has been part of MVC from the beginning.</a:t>
            </a:r>
          </a:p>
          <a:p>
            <a:pPr marL="228600" indent="-228600">
              <a:buAutoNum type="arabicPeriod"/>
            </a:pPr>
            <a:r>
              <a:rPr lang="en-US" dirty="0" smtClean="0"/>
              <a:t>Exciting part of Scott Guthrie’s first demo of MVC at </a:t>
            </a:r>
            <a:r>
              <a:rPr lang="en-US" dirty="0" err="1" smtClean="0"/>
              <a:t>Alt.Net</a:t>
            </a:r>
            <a:r>
              <a:rPr lang="en-US" dirty="0" smtClean="0"/>
              <a:t> 2007 was the inclusion,</a:t>
            </a:r>
            <a:r>
              <a:rPr lang="en-US" baseline="0" dirty="0" smtClean="0"/>
              <a:t> right at the start, of a testing project.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Don’t need the MVC runtime to be running: </a:t>
            </a:r>
          </a:p>
          <a:p>
            <a:pPr marL="457200" lvl="1" indent="0">
              <a:buNone/>
            </a:pPr>
            <a:r>
              <a:rPr lang="en-US" baseline="0" dirty="0" smtClean="0"/>
              <a:t>Construct a controller, call its action method, make assertions about the </a:t>
            </a:r>
            <a:r>
              <a:rPr lang="en-US" baseline="0" dirty="0" err="1" smtClean="0"/>
              <a:t>ViewData</a:t>
            </a:r>
            <a:r>
              <a:rPr lang="en-US" baseline="0" dirty="0" smtClean="0"/>
              <a:t> coming back, all within a unit test. [next slide]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2B7C3-8478-4B80-9940-49D538A6BA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19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Typical unit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2B7C3-8478-4B80-9940-49D538A6BA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19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it pass</a:t>
            </a:r>
          </a:p>
          <a:p>
            <a:endParaRPr lang="en-US" dirty="0" smtClean="0"/>
          </a:p>
          <a:p>
            <a:r>
              <a:rPr lang="en-US" dirty="0" smtClean="0"/>
              <a:t>But is a passing unit test enough? [next slide]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2B7C3-8478-4B80-9940-49D538A6BA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85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Innocent mistake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2B7C3-8478-4B80-9940-49D538A6BA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62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Blammo</a:t>
            </a:r>
            <a:r>
              <a:rPr lang="en-US" dirty="0" smtClean="0"/>
              <a:t>!</a:t>
            </a:r>
          </a:p>
          <a:p>
            <a:endParaRPr lang="en-US" dirty="0" smtClean="0"/>
          </a:p>
          <a:p>
            <a:r>
              <a:rPr lang="en-US" dirty="0" smtClean="0"/>
              <a:t>Other players before</a:t>
            </a:r>
            <a:r>
              <a:rPr lang="en-US" baseline="0" dirty="0" smtClean="0"/>
              <a:t> your data get onto the screen, too:</a:t>
            </a:r>
          </a:p>
          <a:p>
            <a:pPr lvl="1"/>
            <a:r>
              <a:rPr lang="en-US" dirty="0" smtClean="0"/>
              <a:t>Filters, Actions… Does the view even exist?</a:t>
            </a:r>
          </a:p>
          <a:p>
            <a:pPr lvl="0"/>
            <a:r>
              <a:rPr lang="en-US" dirty="0" smtClean="0"/>
              <a:t>[Therefore… next slide]</a:t>
            </a:r>
          </a:p>
          <a:p>
            <a:pPr lvl="0"/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Unit tests good, but not complete</a:t>
            </a:r>
          </a:p>
          <a:p>
            <a:pPr lvl="0"/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Our tests can pass, but our site can be broken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We need confidence to change the UI layer</a:t>
            </a:r>
          </a:p>
          <a:p>
            <a:r>
              <a:rPr lang="en-US" dirty="0" smtClean="0"/>
              <a:t>Without an</a:t>
            </a:r>
            <a:r>
              <a:rPr lang="en-US" baseline="0" dirty="0" smtClean="0"/>
              <a:t> expensive, time-consuming QA cycle, </a:t>
            </a:r>
          </a:p>
          <a:p>
            <a:r>
              <a:rPr lang="en-US" baseline="0" dirty="0" smtClean="0"/>
              <a:t>where making a change restarts the cycle.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2B7C3-8478-4B80-9940-49D538A6BA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15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IE driver, which you call from your</a:t>
            </a:r>
            <a:r>
              <a:rPr lang="en-US" baseline="0" dirty="0" smtClean="0"/>
              <a:t> tests via C#.</a:t>
            </a:r>
          </a:p>
          <a:p>
            <a:endParaRPr lang="en-US" baseline="0" dirty="0" smtClean="0"/>
          </a:p>
          <a:p>
            <a:r>
              <a:rPr lang="en-US" dirty="0" smtClean="0"/>
              <a:t>Test-runner platform that works with</a:t>
            </a:r>
            <a:r>
              <a:rPr lang="en-US" baseline="0" dirty="0" smtClean="0"/>
              <a:t> many test frameworks. </a:t>
            </a:r>
          </a:p>
          <a:p>
            <a:r>
              <a:rPr lang="en-US" baseline="0" dirty="0" smtClean="0"/>
              <a:t>When it runs the </a:t>
            </a:r>
            <a:r>
              <a:rPr lang="en-US" baseline="0" dirty="0" err="1" smtClean="0"/>
              <a:t>WatiN</a:t>
            </a:r>
            <a:r>
              <a:rPr lang="en-US" baseline="0" dirty="0" smtClean="0"/>
              <a:t> tests as part of our CI build, it captures screenshots when there’s a failure.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2B7C3-8478-4B80-9940-49D538A6BA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51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Our first try…</a:t>
            </a:r>
          </a:p>
          <a:p>
            <a:endParaRPr lang="en-US" dirty="0" smtClean="0"/>
          </a:p>
          <a:p>
            <a:r>
              <a:rPr lang="en-US" dirty="0" smtClean="0"/>
              <a:t>I don’t understand what this is doing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could cause this test to break?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2B7C3-8478-4B80-9940-49D538A6BA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51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Count the ways this could break</a:t>
            </a:r>
          </a:p>
          <a:p>
            <a:endParaRPr lang="en-US" dirty="0" smtClean="0"/>
          </a:p>
          <a:p>
            <a:r>
              <a:rPr lang="en-US" dirty="0" smtClean="0"/>
              <a:t>On #4, finding the textbox by name throws away</a:t>
            </a:r>
            <a:r>
              <a:rPr lang="en-US" baseline="0" dirty="0" smtClean="0"/>
              <a:t> the refactor-friendly advantage from using </a:t>
            </a:r>
            <a:r>
              <a:rPr lang="en-US" baseline="0" dirty="0" err="1" smtClean="0"/>
              <a:t>EditorFor</a:t>
            </a:r>
            <a:r>
              <a:rPr lang="en-US" baseline="0" dirty="0" smtClean="0"/>
              <a:t>(x =&gt; </a:t>
            </a:r>
            <a:r>
              <a:rPr lang="en-US" baseline="0" dirty="0" err="1" smtClean="0"/>
              <a:t>x.Name</a:t>
            </a:r>
            <a:r>
              <a:rPr lang="en-US" baseline="0" dirty="0" smtClean="0"/>
              <a:t>).</a:t>
            </a:r>
          </a:p>
          <a:p>
            <a:r>
              <a:rPr lang="en-US" baseline="0" dirty="0" smtClean="0"/>
              <a:t>On #7, asserting the destination </a:t>
            </a:r>
            <a:r>
              <a:rPr lang="en-US" baseline="0" dirty="0" err="1" smtClean="0"/>
              <a:t>url</a:t>
            </a:r>
            <a:r>
              <a:rPr lang="en-US" baseline="0" dirty="0" smtClean="0"/>
              <a:t> flouts our work on the routing engine. Also, the assertion doesn’t semantically fit what we’re trying to test.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If we want value from these tests, it has to get a lot better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2B7C3-8478-4B80-9940-49D538A6BA1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88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1C528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Solution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smtClean="0">
              <a:ln>
                <a:noFill/>
              </a:ln>
              <a:solidFill>
                <a:srgbClr val="1C528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1C528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Design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1C528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for Testability + </a:t>
            </a:r>
            <a:r>
              <a:rPr kumimoji="0" lang="en-US" sz="1200" b="0" i="0" u="none" strike="noStrike" kern="0" cap="none" spc="0" normalizeH="0" noProof="0" dirty="0" err="1" smtClean="0">
                <a:ln>
                  <a:noFill/>
                </a:ln>
                <a:solidFill>
                  <a:srgbClr val="1C528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MVCContrib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1C528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Design</a:t>
            </a:r>
            <a:r>
              <a:rPr lang="en-US" baseline="0" dirty="0" smtClean="0"/>
              <a:t> views with testing in mind. </a:t>
            </a:r>
          </a:p>
          <a:p>
            <a:r>
              <a:rPr lang="en-US" baseline="0" dirty="0" smtClean="0"/>
              <a:t>Just as we design our domain classes to be more testable, likewise our views.</a:t>
            </a:r>
          </a:p>
          <a:p>
            <a:r>
              <a:rPr lang="en-US" baseline="0" dirty="0" err="1" smtClean="0"/>
              <a:t>MVCContrib</a:t>
            </a:r>
            <a:r>
              <a:rPr lang="en-US" baseline="0" dirty="0" smtClean="0"/>
              <a:t> provides helpers.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2B7C3-8478-4B80-9940-49D538A6BA1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61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387D53C-C622-4EBB-841D-8D160E4759EF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998AF016-1739-4BD0-9245-5685AD12D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14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387D53C-C622-4EBB-841D-8D160E4759EF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998AF016-1739-4BD0-9245-5685AD12D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2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387D53C-C622-4EBB-841D-8D160E4759EF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998AF016-1739-4BD0-9245-5685AD12D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1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387D53C-C622-4EBB-841D-8D160E4759EF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998AF016-1739-4BD0-9245-5685AD12D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37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387D53C-C622-4EBB-841D-8D160E4759EF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998AF016-1739-4BD0-9245-5685AD12D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35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387D53C-C622-4EBB-841D-8D160E4759EF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998AF016-1739-4BD0-9245-5685AD12D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62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387D53C-C622-4EBB-841D-8D160E4759EF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998AF016-1739-4BD0-9245-5685AD12D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51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387D53C-C622-4EBB-841D-8D160E4759EF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998AF016-1739-4BD0-9245-5685AD12D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85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387D53C-C622-4EBB-841D-8D160E4759EF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998AF016-1739-4BD0-9245-5685AD12D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31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387D53C-C622-4EBB-841D-8D160E4759EF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998AF016-1739-4BD0-9245-5685AD12D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12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387D53C-C622-4EBB-841D-8D160E4759EF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998AF016-1739-4BD0-9245-5685AD12D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77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7D53C-C622-4EBB-841D-8D160E4759EF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AF016-1739-4BD0-9245-5685AD12D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3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image" Target="../media/image3.png"/><Relationship Id="rId5" Type="http://schemas.openxmlformats.org/officeDocument/2006/relationships/image" Target="../media/image2.gif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78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14.png"/><Relationship Id="rId5" Type="http://schemas.openxmlformats.org/officeDocument/2006/relationships/tags" Target="../tags/tag80.xml"/><Relationship Id="rId10" Type="http://schemas.openxmlformats.org/officeDocument/2006/relationships/image" Target="../media/image13.png"/><Relationship Id="rId4" Type="http://schemas.openxmlformats.org/officeDocument/2006/relationships/tags" Target="../tags/tag79.xml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image" Target="../media/image15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57200" y="1524000"/>
            <a:ext cx="8382000" cy="6096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Functional Testing with ASP.NET </a:t>
            </a:r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MVC</a:t>
            </a:r>
            <a:b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b="1" dirty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b="1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Jimmy </a:t>
            </a:r>
            <a:r>
              <a:rPr lang="en-US" sz="3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Bogard</a:t>
            </a:r>
            <a:r>
              <a:rPr lang="en-US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- @</a:t>
            </a:r>
            <a:r>
              <a:rPr lang="en-US" sz="3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jbogard</a:t>
            </a:r>
            <a:r>
              <a:rPr lang="en-US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jimmybogard.lostechies.com</a:t>
            </a:r>
            <a:br>
              <a:rPr lang="en-US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Headspring</a:t>
            </a:r>
            <a:endParaRPr lang="en-US" sz="3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26" name="Picture 2" descr="http://www.manning.com/palermo3/palermo3_cover15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733800"/>
            <a:ext cx="1428750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733800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headspring.com/images/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3733800"/>
            <a:ext cx="36195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lostechies.com/wp-content/themes/lostechies/images/lostechies_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645" y="4724400"/>
            <a:ext cx="6047539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utoMappe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5871325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6917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>
            <p:custDataLst>
              <p:tags r:id="rId2"/>
            </p:custDataLst>
          </p:nvPr>
        </p:nvSpPr>
        <p:spPr bwMode="auto">
          <a:xfrm>
            <a:off x="685800" y="4724400"/>
            <a:ext cx="7772400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0" cap="none" spc="0" normalizeH="0" baseline="0" noProof="0" dirty="0">
              <a:ln>
                <a:noFill/>
              </a:ln>
              <a:solidFill>
                <a:srgbClr val="1C528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538684"/>
            <a:ext cx="8686800" cy="5785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14400"/>
            <a:ext cx="8816871" cy="489937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8" y="1771650"/>
            <a:ext cx="8963025" cy="356235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1104900"/>
            <a:ext cx="8905875" cy="49911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" y="304800"/>
            <a:ext cx="8153400" cy="6382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lenium Logo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609599"/>
            <a:ext cx="190500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con for package NUnit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509712"/>
            <a:ext cx="1981200" cy="198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048125" y="4648200"/>
            <a:ext cx="4095750" cy="1534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401" y="3038474"/>
            <a:ext cx="3497199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8702181" cy="63246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28600" y="301748"/>
            <a:ext cx="4038600" cy="6099051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 smtClean="0"/>
              <a:t>Conferences link text could change</a:t>
            </a:r>
          </a:p>
          <a:p>
            <a:pPr>
              <a:buFont typeface="+mj-lt"/>
              <a:buAutoNum type="arabicPeriod"/>
            </a:pPr>
            <a:r>
              <a:rPr lang="en-US" sz="2400" dirty="0" smtClean="0"/>
              <a:t>Edit link text could change</a:t>
            </a:r>
          </a:p>
          <a:p>
            <a:pPr>
              <a:buFont typeface="+mj-lt"/>
              <a:buAutoNum type="arabicPeriod"/>
            </a:pPr>
            <a:r>
              <a:rPr lang="en-US" sz="2400" dirty="0" smtClean="0"/>
              <a:t>Could pick wrong conference to edit</a:t>
            </a:r>
          </a:p>
          <a:p>
            <a:pPr>
              <a:buFont typeface="+mj-lt"/>
              <a:buAutoNum type="arabicPeriod"/>
            </a:pPr>
            <a:r>
              <a:rPr lang="en-US" sz="2400" dirty="0" smtClean="0"/>
              <a:t>Input element name could change</a:t>
            </a:r>
          </a:p>
          <a:p>
            <a:pPr>
              <a:buFont typeface="+mj-lt"/>
              <a:buAutoNum type="arabicPeriod"/>
            </a:pPr>
            <a:r>
              <a:rPr lang="en-US" sz="2400" dirty="0" smtClean="0"/>
              <a:t>Save button text could change</a:t>
            </a:r>
          </a:p>
          <a:p>
            <a:pPr>
              <a:buFont typeface="+mj-lt"/>
              <a:buAutoNum type="arabicPeriod"/>
            </a:pPr>
            <a:r>
              <a:rPr lang="en-US" sz="2400" dirty="0" smtClean="0"/>
              <a:t>Could have more than one form on page</a:t>
            </a:r>
          </a:p>
          <a:p>
            <a:pPr>
              <a:buFont typeface="+mj-lt"/>
              <a:buAutoNum type="arabicPeriod"/>
            </a:pPr>
            <a:r>
              <a:rPr lang="en-US" sz="2400" dirty="0" smtClean="0"/>
              <a:t>Landing </a:t>
            </a:r>
            <a:r>
              <a:rPr lang="en-US" sz="2400" dirty="0" err="1" smtClean="0"/>
              <a:t>url</a:t>
            </a:r>
            <a:r>
              <a:rPr lang="en-US" sz="2400" dirty="0" smtClean="0"/>
              <a:t> could change</a:t>
            </a:r>
          </a:p>
          <a:p>
            <a:pPr>
              <a:buFont typeface="+mj-lt"/>
              <a:buAutoNum type="arabicPeriod"/>
            </a:pPr>
            <a:r>
              <a:rPr lang="en-US" sz="2400" dirty="0" smtClean="0"/>
              <a:t>Conference name text could be anywhere</a:t>
            </a:r>
            <a:endParaRPr 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143000"/>
            <a:ext cx="4822896" cy="35052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GLx4gU9giy28aFbxiaOe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gnxmbexBJX8JKf8OBIL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qil0tGAejAvoUcImoXkRF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UgiL6Qa3JfQQQ4cmIxWnp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ClP2qsdLreQ1o4HHAJ3g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x4mD92fMUhZxDXW3pIPYO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ZPG7E0Wck8vmNLGNibwEj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1QrJLwklqSrV4wW1neQIX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1gaanCqEsaiqOQGUeqSYI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VSG9QgNhOBBaOazA9HUL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CEI6ls0pPY8olhueLaQb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sf0NGfJKHLTJ8VjB9BOg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PD1wlDgb4WdDf2qKVlgo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2qOi6UVKUfVVO45O7n8EU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aH1sN1fvUXWcBAH2wmfj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IkdmF6eTf6IQf7gE7Uvpk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ZCtu64QMpAacZHerl8g0I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uLkAMSekNBDJlBTbZa3sH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F37ypGzn9kga8H9whXy5N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yflDya96Wf7m5hsesyLqs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tbtb1tS6UCk7uScM8oe2o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2LCR33u0jm5gMaam9GdQ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K4Qz97dcjrIVih4seTwxR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2XMA1GpmcqUs9Hz9pPBUi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2e52CLfyOxFxJE5t2OAW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lj1sNZgoerc3VyuY4D7EB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MBXU4VNNjlOmTL19Yghqj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lFIwY3JWPu3YwpvSUkAq7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eyFJWUFRna3yghcxXJ3m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jUfBD5lWQS6ur9Rf6PgX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VY9dGmnRnKkUfKtlgAwrk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rLQ2GICe6zdqYgsqoYzYv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awU6LLyGrFyLxnnDGEe8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eqwgdG0cqPwfvVW76Bxur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HPMdSQbxSlE5Bj8zXQGp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SdJ53KiUKnHpP4kxSHuUN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6rL3v6HnseD9WyuNNqeXB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ocu3epYYVdJG6hjZfbdmV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MG8L35T3FQBP3zzrRhptj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pgscuOa2JemVpNVtmT5Rx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5hdJqOjWXs8mgRjQA5SC6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79LvoUwnsRwbaYKomJN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N3x49viZYVMIO6zEiV1r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vJF8RPHwTj5yk6dreodo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1dC2xGnUJHmtQq2STwb7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JtlSaJ3NLPQ6xNo0Eshs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CgLtqRGCdFdy0cNYEYs5x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Hdyp3eKK60UgQ46Hic79B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TZNcdFNj0VWlyyU1NsSsz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EJlIRXGfYoExkzCR04WN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kuwyNhoEg8BGk4QuNQDKX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H1dkpWrNvMcFpQcj9oQj7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WDex0vh69f1MNulsSsctD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uFE0iuGeUDqb5z5RWWwpC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ED2HXHwo7ES69zTZdMpVk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o3L8v7NUZmPMpjEb9kOv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lBpLm1vgWddx01XAwZHww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jYqwXWIK0HCfhqickvSQH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TCyS2CfqdOSyiqlQ3yxcd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VLJwikEcDF4E5NX5U6uAt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v9TOBGUz49ouJ9MyqbAfaO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A659GxK01l5RE4S2hskx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0YQqKwUxoRLcYmCCIQiHOW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5fyV42Pc60frKm8C459fz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uPzH87sU5NG9UXaVnFwLx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cvGP4KVwvZJ4DLvwAOWzU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S25w4dH1jjr8Pyhobg7OH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JwbpWNtKWt04qmAbPLqVWF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TXiBoUJW69H133ffY4hzu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hdHExUU1ia1KiohcjZa8k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HFIm6yvkjZayCIwtl1MzT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4tBAKyU5PA38Tce8VP2rH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nCIshkQRik9DgCS2NbqMP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pBiMxy7WMx4B8d3Xam7dk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QurwIuIfMVn6i6EEhatrG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pYsUBjdB97LELd1KCm92x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g9kLo8Tfin105s3NTp2b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D30JeImRjuMybJ2Z2zdY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DkqDwy7iDiaIjzPV5ITO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Hav4Xa4k6SY94ZhX0lXTN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DL8yGOsJ0ms0NHqXunHb5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3h315XFFkuzYU8htBWSsq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IUJKe3tWtSrY0zh5QJEyC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IIvSoXAkcDhe2dOVAog4T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DY93GclMfqCb6d0W56Fqy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yPGRFpwXwwLMc1flFvm8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kgt5UK9yog8So1vlZZEs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TC102455519[[fn=Winter]]</Template>
  <TotalTime>13923</TotalTime>
  <Words>391</Words>
  <Application>Microsoft Office PowerPoint</Application>
  <PresentationFormat>On-screen Show (4:3)</PresentationFormat>
  <Paragraphs>66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Functional Testing with ASP.NET MVC  Jimmy Bogard - @jbogard jimmybogard.lostechies.com Headspring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the Last Mile in ASP.NET MVC</dc:title>
  <dc:creator>Jimmy Bogard</dc:creator>
  <cp:lastModifiedBy>Jimmy Bogard</cp:lastModifiedBy>
  <cp:revision>118</cp:revision>
  <dcterms:created xsi:type="dcterms:W3CDTF">2009-09-26T03:23:41Z</dcterms:created>
  <dcterms:modified xsi:type="dcterms:W3CDTF">2013-01-17T02:03:42Z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DocumentId">
    <vt:lpwstr>1i4YTfrZok7gpHDhQHJ-F2FB2x4BeP_dXaJyLjVQ7j7k</vt:lpwstr>
  </property>
  <property fmtid="{D5CDD505-2E9C-101B-9397-08002B2CF9AE}" pid="3" name="Google.Documents.RevisionId">
    <vt:lpwstr>13402064645859634307</vt:lpwstr>
  </property>
  <property fmtid="{D5CDD505-2E9C-101B-9397-08002B2CF9AE}" pid="4" name="Google.Documents.PreviousRevisionId">
    <vt:lpwstr>07293820654295689551</vt:lpwstr>
  </property>
  <property fmtid="{D5CDD505-2E9C-101B-9397-08002B2CF9AE}" pid="5" name="Google.Documents.PluginVersion">
    <vt:lpwstr>2.0.2662.553</vt:lpwstr>
  </property>
  <property fmtid="{D5CDD505-2E9C-101B-9397-08002B2CF9AE}" pid="6" name="Google.Documents.MergeIncapabilityFlags">
    <vt:i4>0</vt:i4>
  </property>
  <property fmtid="{D5CDD505-2E9C-101B-9397-08002B2CF9AE}" pid="7" name="Google.Documents.Tracking">
    <vt:lpwstr>false</vt:lpwstr>
  </property>
</Properties>
</file>