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5" r:id="rId5"/>
    <p:sldId id="260" r:id="rId6"/>
    <p:sldId id="263" r:id="rId7"/>
    <p:sldId id="264" r:id="rId8"/>
    <p:sldId id="266" r:id="rId9"/>
    <p:sldId id="267" r:id="rId10"/>
    <p:sldId id="268" r:id="rId11"/>
    <p:sldId id="269" r:id="rId12"/>
    <p:sldId id="261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310"/>
    <a:srgbClr val="006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58" autoAdjust="0"/>
  </p:normalViewPr>
  <p:slideViewPr>
    <p:cSldViewPr>
      <p:cViewPr varScale="1">
        <p:scale>
          <a:sx n="85" d="100"/>
          <a:sy n="85" d="100"/>
        </p:scale>
        <p:origin x="-17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8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9A7F0-4EAA-4868-A40D-08B60601842D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9755A-DBE5-4ABE-8686-D415E152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89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A117A-C739-44B9-A6D7-AC2FEB1C1ECC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87502-5FED-4DC7-AAC5-6DF8A9D6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8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2130425"/>
            <a:ext cx="9144000" cy="1470025"/>
          </a:xfrm>
          <a:noFill/>
        </p:spPr>
        <p:txBody>
          <a:bodyPr/>
          <a:lstStyle>
            <a:lvl1pPr>
              <a:defRPr>
                <a:solidFill>
                  <a:srgbClr val="177EC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4040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Logo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230434"/>
            <a:ext cx="6245475" cy="144126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28600" y="6172200"/>
            <a:ext cx="4229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smtClean="0"/>
              <a:t>headspring.com</a:t>
            </a:r>
            <a:endParaRPr lang="en-US" b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686300" y="6172200"/>
            <a:ext cx="4229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05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11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5904" y="261563"/>
            <a:ext cx="8239126" cy="4431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8089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5904" y="261563"/>
            <a:ext cx="8279946" cy="4431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457200" y="1292353"/>
            <a:ext cx="8267140" cy="1038746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436564" y="617220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6534049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rgbClr val="177EC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>
            <p:custDataLst>
              <p:tags r:id="rId1"/>
            </p:custDataLst>
          </p:nvPr>
        </p:nvSpPr>
        <p:spPr>
          <a:xfrm flipV="1">
            <a:off x="0" y="3431458"/>
            <a:ext cx="9144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58"/>
            <a:ext cx="9144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28" y="5382085"/>
            <a:ext cx="4265744" cy="98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6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8683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8683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1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43190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43190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2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55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6220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5058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372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6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0" y="274638"/>
            <a:ext cx="9144000" cy="1143000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3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79C1"/>
          </a:solidFill>
          <a:latin typeface="Museo Sans 500"/>
          <a:ea typeface="+mj-ea"/>
          <a:cs typeface="Museo Sans 5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04040"/>
          </a:solidFill>
          <a:latin typeface="Museo Sans 500"/>
          <a:ea typeface="+mn-ea"/>
          <a:cs typeface="Museo Sans 50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04040"/>
          </a:solidFill>
          <a:latin typeface="Museo Sans 500"/>
          <a:ea typeface="+mn-ea"/>
          <a:cs typeface="Museo Sans 50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04040"/>
          </a:solidFill>
          <a:latin typeface="Museo Sans 500"/>
          <a:ea typeface="+mn-ea"/>
          <a:cs typeface="Museo Sans 50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04040"/>
          </a:solidFill>
          <a:latin typeface="Museo Sans 500"/>
          <a:ea typeface="+mn-ea"/>
          <a:cs typeface="Museo Sans 50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04040"/>
          </a:solidFill>
          <a:latin typeface="Museo Sans 500"/>
          <a:ea typeface="+mn-ea"/>
          <a:cs typeface="Museo Sans 5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26" Type="http://schemas.openxmlformats.org/officeDocument/2006/relationships/tags" Target="../tags/tag69.xml"/><Relationship Id="rId3" Type="http://schemas.openxmlformats.org/officeDocument/2006/relationships/tags" Target="../tags/tag46.xml"/><Relationship Id="rId21" Type="http://schemas.openxmlformats.org/officeDocument/2006/relationships/tags" Target="../tags/tag64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5" Type="http://schemas.openxmlformats.org/officeDocument/2006/relationships/tags" Target="../tags/tag68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tags" Target="../tags/tag63.xml"/><Relationship Id="rId29" Type="http://schemas.openxmlformats.org/officeDocument/2006/relationships/image" Target="../media/image7.png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tags" Target="../tags/tag67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tags" Target="../tags/tag66.xml"/><Relationship Id="rId28" Type="http://schemas.openxmlformats.org/officeDocument/2006/relationships/image" Target="../media/image6.png"/><Relationship Id="rId10" Type="http://schemas.openxmlformats.org/officeDocument/2006/relationships/tags" Target="../tags/tag53.xml"/><Relationship Id="rId19" Type="http://schemas.openxmlformats.org/officeDocument/2006/relationships/tags" Target="../tags/tag62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tags" Target="../tags/tag65.xml"/><Relationship Id="rId27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18" Type="http://schemas.openxmlformats.org/officeDocument/2006/relationships/tags" Target="../tags/tag87.xml"/><Relationship Id="rId26" Type="http://schemas.openxmlformats.org/officeDocument/2006/relationships/tags" Target="../tags/tag95.xml"/><Relationship Id="rId3" Type="http://schemas.openxmlformats.org/officeDocument/2006/relationships/tags" Target="../tags/tag72.xml"/><Relationship Id="rId21" Type="http://schemas.openxmlformats.org/officeDocument/2006/relationships/tags" Target="../tags/tag90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5" Type="http://schemas.openxmlformats.org/officeDocument/2006/relationships/tags" Target="../tags/tag94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20" Type="http://schemas.openxmlformats.org/officeDocument/2006/relationships/tags" Target="../tags/tag89.xml"/><Relationship Id="rId29" Type="http://schemas.openxmlformats.org/officeDocument/2006/relationships/tags" Target="../tags/tag98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24" Type="http://schemas.openxmlformats.org/officeDocument/2006/relationships/tags" Target="../tags/tag93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23" Type="http://schemas.openxmlformats.org/officeDocument/2006/relationships/tags" Target="../tags/tag92.xml"/><Relationship Id="rId28" Type="http://schemas.openxmlformats.org/officeDocument/2006/relationships/tags" Target="../tags/tag97.xml"/><Relationship Id="rId10" Type="http://schemas.openxmlformats.org/officeDocument/2006/relationships/tags" Target="../tags/tag79.xml"/><Relationship Id="rId19" Type="http://schemas.openxmlformats.org/officeDocument/2006/relationships/tags" Target="../tags/tag88.xml"/><Relationship Id="rId31" Type="http://schemas.openxmlformats.org/officeDocument/2006/relationships/image" Target="../media/image8.png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Relationship Id="rId22" Type="http://schemas.openxmlformats.org/officeDocument/2006/relationships/tags" Target="../tags/tag91.xml"/><Relationship Id="rId27" Type="http://schemas.openxmlformats.org/officeDocument/2006/relationships/tags" Target="../tags/tag96.xml"/><Relationship Id="rId30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Keeping Integration Sane with </a:t>
            </a:r>
            <a:r>
              <a:rPr lang="en-US" dirty="0" err="1" smtClean="0"/>
              <a:t>NServiceBus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Jimmy </a:t>
            </a:r>
            <a:r>
              <a:rPr lang="en-US" dirty="0" err="1"/>
              <a:t>B</a:t>
            </a:r>
            <a:r>
              <a:rPr lang="en-US" dirty="0" err="1" smtClean="0"/>
              <a:t>ogard</a:t>
            </a:r>
            <a:endParaRPr lang="en-US" dirty="0" smtClean="0"/>
          </a:p>
          <a:p>
            <a:r>
              <a:rPr lang="en-US" dirty="0" smtClean="0"/>
              <a:t>jimmybogard.lostechies.com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/>
          </a:p>
        </p:txBody>
      </p:sp>
      <p:pic>
        <p:nvPicPr>
          <p:cNvPr id="4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0721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01" y="5791200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8" y="3810000"/>
            <a:ext cx="14287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27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Files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85706"/>
              </p:ext>
            </p:extLst>
          </p:nvPr>
        </p:nvGraphicFramePr>
        <p:xfrm>
          <a:off x="266700" y="2057400"/>
          <a:ext cx="3810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5"/>
                <a:gridCol w="1818635"/>
                <a:gridCol w="142875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BatchId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Walter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Cora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Alejandro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Carlton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Janice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11" name="Flowchart: Document 10"/>
          <p:cNvSpPr/>
          <p:nvPr/>
        </p:nvSpPr>
        <p:spPr>
          <a:xfrm>
            <a:off x="7791450" y="2455333"/>
            <a:ext cx="971550" cy="134620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29250" y="2455333"/>
            <a:ext cx="13716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Exporter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1599" y="4030133"/>
            <a:ext cx="3438525" cy="111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UPDATE People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SET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BatchId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3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BatchId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IS NULL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19767"/>
              </p:ext>
            </p:extLst>
          </p:nvPr>
        </p:nvGraphicFramePr>
        <p:xfrm>
          <a:off x="266700" y="2057400"/>
          <a:ext cx="3810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5"/>
                <a:gridCol w="1818635"/>
                <a:gridCol w="142875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BatchId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Walter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Cora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Alejandro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Carlton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Janice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81599" y="4030133"/>
            <a:ext cx="3438525" cy="111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SELECT Id, Name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FROM People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BatchId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3</a:t>
            </a:r>
          </a:p>
        </p:txBody>
      </p:sp>
      <p:cxnSp>
        <p:nvCxnSpPr>
          <p:cNvPr id="18" name="Straight Arrow Connector 17"/>
          <p:cNvCxnSpPr>
            <a:stCxn id="12" idx="1"/>
          </p:cNvCxnSpPr>
          <p:nvPr/>
        </p:nvCxnSpPr>
        <p:spPr>
          <a:xfrm flipH="1" flipV="1">
            <a:off x="4076700" y="2734734"/>
            <a:ext cx="1352550" cy="393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</p:cNvCxnSpPr>
          <p:nvPr/>
        </p:nvCxnSpPr>
        <p:spPr>
          <a:xfrm flipH="1">
            <a:off x="4076700" y="3128434"/>
            <a:ext cx="135255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800850" y="2747433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00850" y="3039533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24210"/>
              </p:ext>
            </p:extLst>
          </p:nvPr>
        </p:nvGraphicFramePr>
        <p:xfrm>
          <a:off x="266700" y="2057400"/>
          <a:ext cx="3810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5"/>
                <a:gridCol w="1818635"/>
                <a:gridCol w="142875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BatchId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Walter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Kiera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Alejandro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Carlton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Janice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114300" y="2899833"/>
            <a:ext cx="4076700" cy="762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4825" y="5626100"/>
            <a:ext cx="3848100" cy="1460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dirty="0" smtClean="0">
                <a:latin typeface="+mn-lt"/>
              </a:rPr>
              <a:t>Mark records to export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dirty="0" smtClean="0">
                <a:latin typeface="+mn-lt"/>
              </a:rPr>
              <a:t>Export marked records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755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6" grpId="0"/>
      <p:bldP spid="27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Services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36549"/>
            <a:ext cx="8001000" cy="465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2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L-Shape 40"/>
          <p:cNvSpPr/>
          <p:nvPr>
            <p:custDataLst>
              <p:tags r:id="rId3"/>
            </p:custDataLst>
          </p:nvPr>
        </p:nvSpPr>
        <p:spPr bwMode="blackWhite">
          <a:xfrm rot="10800000">
            <a:off x="776314" y="1399621"/>
            <a:ext cx="7603201" cy="4932724"/>
          </a:xfrm>
          <a:prstGeom prst="corner">
            <a:avLst>
              <a:gd name="adj1" fmla="val 55764"/>
              <a:gd name="adj2" fmla="val 70739"/>
            </a:avLst>
          </a:prstGeom>
          <a:solidFill>
            <a:schemeClr val="tx1">
              <a:lumMod val="40000"/>
              <a:lumOff val="60000"/>
            </a:schemeClr>
          </a:solidFill>
          <a:ln w="38100">
            <a:solidFill>
              <a:schemeClr val="bg2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74057" tIns="37029" rIns="74057" bIns="37029" numCol="1" rtlCol="0" anchor="t" anchorCtr="0" compatLnSpc="1">
            <a:prstTxWarp prst="textNoShape">
              <a:avLst/>
            </a:prstTxWarp>
          </a:bodyPr>
          <a:lstStyle/>
          <a:p>
            <a:pPr defTabSz="740573">
              <a:defRPr/>
            </a:pPr>
            <a:endParaRPr lang="en-GB" sz="2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>
            <p:custDataLst>
              <p:tags r:id="rId4"/>
            </p:custDataLst>
          </p:nvPr>
        </p:nvSpPr>
        <p:spPr>
          <a:xfrm>
            <a:off x="1263566" y="2722013"/>
            <a:ext cx="907206" cy="648072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endParaRPr lang="en-GB" sz="1300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>
            <p:custDataLst>
              <p:tags r:id="rId5"/>
            </p:custDataLst>
          </p:nvPr>
        </p:nvSpPr>
        <p:spPr>
          <a:xfrm>
            <a:off x="1781971" y="2138748"/>
            <a:ext cx="1231209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endParaRPr lang="en-GB" sz="130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>
            <p:custDataLst>
              <p:tags r:id="rId6"/>
            </p:custDataLst>
          </p:nvPr>
        </p:nvSpPr>
        <p:spPr>
          <a:xfrm>
            <a:off x="2753977" y="2722013"/>
            <a:ext cx="907206" cy="648072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endParaRPr lang="en-GB" sz="1300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>
            <p:custDataLst>
              <p:tags r:id="rId7"/>
            </p:custDataLst>
          </p:nvPr>
        </p:nvSpPr>
        <p:spPr>
          <a:xfrm>
            <a:off x="3272381" y="2138748"/>
            <a:ext cx="1231209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endParaRPr lang="en-GB" sz="130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>
            <p:custDataLst>
              <p:tags r:id="rId8"/>
            </p:custDataLst>
          </p:nvPr>
        </p:nvSpPr>
        <p:spPr>
          <a:xfrm>
            <a:off x="4244387" y="2722013"/>
            <a:ext cx="907206" cy="648072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endParaRPr lang="en-GB" sz="1300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>
            <p:custDataLst>
              <p:tags r:id="rId9"/>
            </p:custDataLst>
          </p:nvPr>
        </p:nvSpPr>
        <p:spPr>
          <a:xfrm>
            <a:off x="1643111" y="3758929"/>
            <a:ext cx="1231209" cy="321002"/>
          </a:xfrm>
          <a:prstGeom prst="rect">
            <a:avLst/>
          </a:prstGeom>
          <a:noFill/>
        </p:spPr>
        <p:txBody>
          <a:bodyPr wrap="square" lIns="74057" tIns="37029" rIns="74057" bIns="37029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48" name="TextBox 47"/>
          <p:cNvSpPr txBox="1"/>
          <p:nvPr>
            <p:custDataLst>
              <p:tags r:id="rId10"/>
            </p:custDataLst>
          </p:nvPr>
        </p:nvSpPr>
        <p:spPr>
          <a:xfrm>
            <a:off x="3044650" y="3758929"/>
            <a:ext cx="1360810" cy="321002"/>
          </a:xfrm>
          <a:prstGeom prst="rect">
            <a:avLst/>
          </a:prstGeom>
          <a:noFill/>
        </p:spPr>
        <p:txBody>
          <a:bodyPr wrap="square" lIns="74057" tIns="37029" rIns="74057" bIns="37029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49" name="Cube 48"/>
          <p:cNvSpPr/>
          <p:nvPr>
            <p:custDataLst>
              <p:tags r:id="rId11"/>
            </p:custDataLst>
          </p:nvPr>
        </p:nvSpPr>
        <p:spPr>
          <a:xfrm>
            <a:off x="4827592" y="2138748"/>
            <a:ext cx="1231209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endParaRPr lang="en-GB" sz="130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>
            <p:custDataLst>
              <p:tags r:id="rId12"/>
            </p:custDataLst>
          </p:nvPr>
        </p:nvSpPr>
        <p:spPr>
          <a:xfrm>
            <a:off x="5799598" y="2722013"/>
            <a:ext cx="907206" cy="648072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endParaRPr lang="en-GB" sz="1300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>
            <p:custDataLst>
              <p:tags r:id="rId13"/>
            </p:custDataLst>
          </p:nvPr>
        </p:nvSpPr>
        <p:spPr>
          <a:xfrm>
            <a:off x="4629484" y="3758929"/>
            <a:ext cx="1360810" cy="321002"/>
          </a:xfrm>
          <a:prstGeom prst="rect">
            <a:avLst/>
          </a:prstGeom>
          <a:noFill/>
        </p:spPr>
        <p:txBody>
          <a:bodyPr wrap="square" lIns="74057" tIns="37029" rIns="74057" bIns="37029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2" name="Cube 51"/>
          <p:cNvSpPr/>
          <p:nvPr>
            <p:custDataLst>
              <p:tags r:id="rId14"/>
            </p:custDataLst>
          </p:nvPr>
        </p:nvSpPr>
        <p:spPr>
          <a:xfrm>
            <a:off x="6382803" y="2138748"/>
            <a:ext cx="1231209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endParaRPr lang="en-GB" sz="130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>
            <p:custDataLst>
              <p:tags r:id="rId15"/>
            </p:custDataLst>
          </p:nvPr>
        </p:nvSpPr>
        <p:spPr>
          <a:xfrm>
            <a:off x="7354809" y="2722013"/>
            <a:ext cx="907206" cy="648072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endParaRPr lang="en-GB" sz="1300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>
            <p:custDataLst>
              <p:tags r:id="rId16"/>
            </p:custDataLst>
          </p:nvPr>
        </p:nvSpPr>
        <p:spPr>
          <a:xfrm>
            <a:off x="6219872" y="3758929"/>
            <a:ext cx="1360810" cy="321002"/>
          </a:xfrm>
          <a:prstGeom prst="rect">
            <a:avLst/>
          </a:prstGeom>
          <a:noFill/>
        </p:spPr>
        <p:txBody>
          <a:bodyPr wrap="square" lIns="74057" tIns="37029" rIns="74057" bIns="37029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5" name="Cube 54"/>
          <p:cNvSpPr/>
          <p:nvPr>
            <p:custDataLst>
              <p:tags r:id="rId17"/>
            </p:custDataLst>
          </p:nvPr>
        </p:nvSpPr>
        <p:spPr>
          <a:xfrm>
            <a:off x="2550943" y="5197141"/>
            <a:ext cx="1684812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r>
              <a:rPr lang="en-US" sz="2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3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>
            <p:custDataLst>
              <p:tags r:id="rId18"/>
            </p:custDataLst>
          </p:nvPr>
        </p:nvSpPr>
        <p:spPr bwMode="auto">
          <a:xfrm>
            <a:off x="7308503" y="4806589"/>
            <a:ext cx="977555" cy="1377608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74057" tIns="37029" rIns="74057" bIns="37029" numCol="1" rtlCol="0" anchor="t" anchorCtr="0" compatLnSpc="1">
            <a:prstTxWarp prst="textNoShape">
              <a:avLst/>
            </a:prstTxWarp>
          </a:bodyPr>
          <a:lstStyle/>
          <a:p>
            <a:pPr algn="ctr" defTabSz="740573">
              <a:defRPr/>
            </a:pPr>
            <a:r>
              <a:rPr lang="en-US" sz="2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>
            <p:custDataLst>
              <p:tags r:id="rId19"/>
            </p:custDataLst>
          </p:nvPr>
        </p:nvCxnSpPr>
        <p:spPr bwMode="auto">
          <a:xfrm rot="10800000" flipV="1">
            <a:off x="3506748" y="3814144"/>
            <a:ext cx="1654101" cy="1382997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>
            <p:custDataLst>
              <p:tags r:id="rId20"/>
            </p:custDataLst>
          </p:nvPr>
        </p:nvSpPr>
        <p:spPr>
          <a:xfrm>
            <a:off x="3918344" y="4767094"/>
            <a:ext cx="1520577" cy="367169"/>
          </a:xfrm>
          <a:prstGeom prst="rect">
            <a:avLst/>
          </a:prstGeom>
          <a:noFill/>
        </p:spPr>
        <p:txBody>
          <a:bodyPr wrap="none" lIns="74057" tIns="37029" rIns="74057" bIns="37029" rtlCol="0">
            <a:spAutoFit/>
          </a:bodyPr>
          <a:lstStyle/>
          <a:p>
            <a:r>
              <a:rPr lang="en-US" sz="1900" dirty="0">
                <a:latin typeface="Calibri" pitchFamily="34" charset="0"/>
              </a:rPr>
              <a:t>[HTTP] Invoke</a:t>
            </a:r>
            <a:endParaRPr lang="en-GB" sz="1900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>
            <p:custDataLst>
              <p:tags r:id="rId21"/>
            </p:custDataLst>
          </p:nvPr>
        </p:nvGrpSpPr>
        <p:grpSpPr>
          <a:xfrm>
            <a:off x="4435086" y="2540223"/>
            <a:ext cx="1688504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740573">
                  <a:defRPr/>
                </a:pPr>
                <a:endParaRPr lang="en-GB" sz="1300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740573">
                  <a:defRPr/>
                </a:pPr>
                <a:endParaRPr lang="en-GB" sz="1300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740573">
                  <a:defRPr/>
                </a:pPr>
                <a:endParaRPr lang="en-GB" sz="1300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740573">
                  <a:defRPr/>
                </a:pPr>
                <a:endParaRPr lang="en-GB" sz="1300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740573">
                  <a:defRPr/>
                </a:pPr>
                <a:endParaRPr lang="en-GB" sz="1300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740573">
                  <a:defRPr/>
                </a:pPr>
                <a:endParaRPr lang="en-GB" sz="1300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4" cy="2498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740573">
                <a:defRPr/>
              </a:pPr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>
            <p:custDataLst>
              <p:tags r:id="rId22"/>
            </p:custDataLst>
          </p:nvPr>
        </p:nvCxnSpPr>
        <p:spPr bwMode="auto">
          <a:xfrm rot="16200000" flipH="1">
            <a:off x="7056663" y="4021542"/>
            <a:ext cx="918404" cy="444341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>
            <p:custDataLst>
              <p:tags r:id="rId23"/>
            </p:custDataLst>
          </p:nvPr>
        </p:nvCxnSpPr>
        <p:spPr bwMode="auto">
          <a:xfrm rot="16200000" flipH="1">
            <a:off x="7328210" y="4011663"/>
            <a:ext cx="918404" cy="444341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16-Point Star 69"/>
          <p:cNvSpPr/>
          <p:nvPr>
            <p:custDataLst>
              <p:tags r:id="rId24"/>
            </p:custDataLst>
          </p:nvPr>
        </p:nvSpPr>
        <p:spPr bwMode="auto">
          <a:xfrm>
            <a:off x="5842441" y="5495393"/>
            <a:ext cx="1806725" cy="836952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74057" tIns="37029" rIns="74057" bIns="37029" numCol="1" rtlCol="0" anchor="t" anchorCtr="0" compatLnSpc="1">
            <a:prstTxWarp prst="textNoShape">
              <a:avLst/>
            </a:prstTxWarp>
          </a:bodyPr>
          <a:lstStyle/>
          <a:p>
            <a:pPr algn="ctr" defTabSz="740573">
              <a:defRPr/>
            </a:pPr>
            <a:r>
              <a:rPr lang="en-US" sz="16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800" b="1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>
            <p:custDataLst>
              <p:tags r:id="rId25"/>
            </p:custDataLst>
          </p:nvPr>
        </p:nvGrpSpPr>
        <p:grpSpPr>
          <a:xfrm>
            <a:off x="6339191" y="1443706"/>
            <a:ext cx="2000061" cy="686753"/>
            <a:chOff x="6589502" y="5371707"/>
            <a:chExt cx="2204929" cy="757018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8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033659" y="5371707"/>
              <a:ext cx="760772" cy="757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306738" cy="49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bg2"/>
                  </a:solidFill>
                  <a:latin typeface="Calibri" pitchFamily="34" charset="0"/>
                </a:rPr>
                <a:t>Rollback</a:t>
              </a:r>
              <a:endParaRPr lang="en-GB" sz="2300" dirty="0">
                <a:solidFill>
                  <a:schemeClr val="bg2"/>
                </a:solidFill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>
            <p:custDataLst>
              <p:tags r:id="rId26"/>
            </p:custDataLst>
          </p:nvPr>
        </p:nvGrpSpPr>
        <p:grpSpPr>
          <a:xfrm>
            <a:off x="701280" y="4337895"/>
            <a:ext cx="2817075" cy="669774"/>
            <a:chOff x="671630" y="4663111"/>
            <a:chExt cx="3105629" cy="738302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280465" cy="49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latin typeface="Calibri" pitchFamily="34" charset="0"/>
                </a:rPr>
                <a:t>Not Rolled back</a:t>
              </a:r>
              <a:endParaRPr lang="en-GB" sz="230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9" cstate="print"/>
            <a:stretch>
              <a:fillRect/>
            </a:stretch>
          </p:blipFill>
          <p:spPr bwMode="auto">
            <a:xfrm>
              <a:off x="671630" y="4663111"/>
              <a:ext cx="848584" cy="738302"/>
            </a:xfrm>
            <a:prstGeom prst="rect">
              <a:avLst/>
            </a:prstGeom>
            <a:no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11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>
            <p:custDataLst>
              <p:tags r:id="rId2"/>
            </p:custDataLst>
          </p:nvPr>
        </p:nvSpPr>
        <p:spPr bwMode="blackWhite">
          <a:xfrm rot="10800000">
            <a:off x="766787" y="2115581"/>
            <a:ext cx="8159772" cy="4216760"/>
          </a:xfrm>
          <a:prstGeom prst="corner">
            <a:avLst>
              <a:gd name="adj1" fmla="val 56978"/>
              <a:gd name="adj2" fmla="val 79263"/>
            </a:avLst>
          </a:prstGeom>
          <a:solidFill>
            <a:schemeClr val="tx1">
              <a:lumMod val="40000"/>
              <a:lumOff val="60000"/>
            </a:schemeClr>
          </a:solidFill>
          <a:ln w="38100">
            <a:solidFill>
              <a:schemeClr val="bg2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74057" tIns="37029" rIns="74057" bIns="37029" numCol="1" rtlCol="0" anchor="t" anchorCtr="0" compatLnSpc="1">
            <a:prstTxWarp prst="textNoShape">
              <a:avLst/>
            </a:prstTxWarp>
          </a:bodyPr>
          <a:lstStyle/>
          <a:p>
            <a:pPr defTabSz="740573">
              <a:defRPr/>
            </a:pPr>
            <a:endParaRPr lang="en-GB" sz="2600" b="1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>
            <p:custDataLst>
              <p:tags r:id="rId4"/>
            </p:custDataLst>
          </p:nvPr>
        </p:nvSpPr>
        <p:spPr>
          <a:xfrm>
            <a:off x="3126116" y="4709201"/>
            <a:ext cx="1786233" cy="1793199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lIns="74057" tIns="37029" rIns="74057" bIns="37029" rtlCol="0" anchor="ctr"/>
          <a:lstStyle/>
          <a:p>
            <a:pPr algn="ctr" defTabSz="74057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300" kern="0" dirty="0">
              <a:solidFill>
                <a:schemeClr val="bg2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>
            <p:custDataLst>
              <p:tags r:id="rId5"/>
            </p:custDataLst>
          </p:nvPr>
        </p:nvSpPr>
        <p:spPr bwMode="white">
          <a:xfrm>
            <a:off x="3120481" y="5433691"/>
            <a:ext cx="1557689" cy="628779"/>
          </a:xfrm>
          <a:prstGeom prst="rect">
            <a:avLst/>
          </a:prstGeom>
          <a:noFill/>
        </p:spPr>
        <p:txBody>
          <a:bodyPr wrap="square" lIns="74057" tIns="37029" rIns="74057" bIns="37029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</a:p>
        </p:txBody>
      </p:sp>
      <p:sp>
        <p:nvSpPr>
          <p:cNvPr id="46" name="Flowchart: Direct Access Storage 45"/>
          <p:cNvSpPr/>
          <p:nvPr>
            <p:custDataLst>
              <p:tags r:id="rId6"/>
            </p:custDataLst>
          </p:nvPr>
        </p:nvSpPr>
        <p:spPr>
          <a:xfrm>
            <a:off x="1672326" y="2861000"/>
            <a:ext cx="907206" cy="648072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endParaRPr lang="en-GB" sz="1300" dirty="0">
              <a:solidFill>
                <a:schemeClr val="bg2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>
            <p:custDataLst>
              <p:tags r:id="rId7"/>
            </p:custDataLst>
          </p:nvPr>
        </p:nvSpPr>
        <p:spPr>
          <a:xfrm>
            <a:off x="2190730" y="2277735"/>
            <a:ext cx="1231209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endParaRPr lang="en-GB" sz="1300" dirty="0">
              <a:solidFill>
                <a:schemeClr val="bg2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>
            <p:custDataLst>
              <p:tags r:id="rId8"/>
            </p:custDataLst>
          </p:nvPr>
        </p:nvSpPr>
        <p:spPr>
          <a:xfrm>
            <a:off x="3162736" y="2861000"/>
            <a:ext cx="907206" cy="648072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endParaRPr lang="en-GB" sz="1300" dirty="0">
              <a:solidFill>
                <a:schemeClr val="bg2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>
            <p:custDataLst>
              <p:tags r:id="rId9"/>
            </p:custDataLst>
          </p:nvPr>
        </p:nvSpPr>
        <p:spPr>
          <a:xfrm>
            <a:off x="3681141" y="2277735"/>
            <a:ext cx="1231209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endParaRPr lang="en-GB" sz="1300" dirty="0">
              <a:solidFill>
                <a:schemeClr val="bg2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>
            <p:custDataLst>
              <p:tags r:id="rId10"/>
            </p:custDataLst>
          </p:nvPr>
        </p:nvSpPr>
        <p:spPr>
          <a:xfrm>
            <a:off x="4653147" y="2861000"/>
            <a:ext cx="907206" cy="648072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endParaRPr lang="en-GB" sz="1300" dirty="0">
              <a:solidFill>
                <a:schemeClr val="bg2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>
            <p:custDataLst>
              <p:tags r:id="rId11"/>
            </p:custDataLst>
          </p:nvPr>
        </p:nvSpPr>
        <p:spPr>
          <a:xfrm>
            <a:off x="2050845" y="3897917"/>
            <a:ext cx="1231209" cy="321002"/>
          </a:xfrm>
          <a:prstGeom prst="rect">
            <a:avLst/>
          </a:prstGeom>
          <a:noFill/>
        </p:spPr>
        <p:txBody>
          <a:bodyPr wrap="square" lIns="74057" tIns="37029" rIns="74057" bIns="37029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52" name="TextBox 51"/>
          <p:cNvSpPr txBox="1"/>
          <p:nvPr>
            <p:custDataLst>
              <p:tags r:id="rId12"/>
            </p:custDataLst>
          </p:nvPr>
        </p:nvSpPr>
        <p:spPr>
          <a:xfrm>
            <a:off x="3511274" y="3897917"/>
            <a:ext cx="1360810" cy="321002"/>
          </a:xfrm>
          <a:prstGeom prst="rect">
            <a:avLst/>
          </a:prstGeom>
          <a:noFill/>
        </p:spPr>
        <p:txBody>
          <a:bodyPr wrap="square" lIns="74057" tIns="37029" rIns="74057" bIns="37029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53" name="Cube 52"/>
          <p:cNvSpPr/>
          <p:nvPr>
            <p:custDataLst>
              <p:tags r:id="rId13"/>
            </p:custDataLst>
          </p:nvPr>
        </p:nvSpPr>
        <p:spPr>
          <a:xfrm>
            <a:off x="5236351" y="2277735"/>
            <a:ext cx="1231209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lIns="74057" tIns="37029" rIns="74057" bIns="37029" rtlCol="0" anchor="ctr"/>
          <a:lstStyle/>
          <a:p>
            <a:pPr algn="ctr" defTabSz="74057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300" kern="0" dirty="0">
              <a:solidFill>
                <a:schemeClr val="bg2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>
            <p:custDataLst>
              <p:tags r:id="rId14"/>
            </p:custDataLst>
          </p:nvPr>
        </p:nvSpPr>
        <p:spPr>
          <a:xfrm>
            <a:off x="6208358" y="2861000"/>
            <a:ext cx="907206" cy="648072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endParaRPr lang="en-GB" sz="1300" dirty="0">
              <a:solidFill>
                <a:schemeClr val="bg2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>
            <p:custDataLst>
              <p:tags r:id="rId15"/>
            </p:custDataLst>
          </p:nvPr>
        </p:nvSpPr>
        <p:spPr>
          <a:xfrm>
            <a:off x="5036505" y="3897917"/>
            <a:ext cx="1360810" cy="321002"/>
          </a:xfrm>
          <a:prstGeom prst="rect">
            <a:avLst/>
          </a:prstGeom>
          <a:noFill/>
        </p:spPr>
        <p:txBody>
          <a:bodyPr wrap="square" lIns="74057" tIns="37029" rIns="74057" bIns="37029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6" name="Cube 55"/>
          <p:cNvSpPr/>
          <p:nvPr>
            <p:custDataLst>
              <p:tags r:id="rId16"/>
            </p:custDataLst>
          </p:nvPr>
        </p:nvSpPr>
        <p:spPr>
          <a:xfrm>
            <a:off x="6791562" y="2277735"/>
            <a:ext cx="1231209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endParaRPr lang="en-GB" sz="1300" dirty="0">
              <a:solidFill>
                <a:schemeClr val="bg2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>
            <p:custDataLst>
              <p:tags r:id="rId17"/>
            </p:custDataLst>
          </p:nvPr>
        </p:nvSpPr>
        <p:spPr>
          <a:xfrm>
            <a:off x="7763569" y="2861000"/>
            <a:ext cx="907206" cy="648072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endParaRPr lang="en-GB" sz="1300" dirty="0">
              <a:solidFill>
                <a:schemeClr val="bg2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>
            <p:custDataLst>
              <p:tags r:id="rId18"/>
            </p:custDataLst>
          </p:nvPr>
        </p:nvSpPr>
        <p:spPr>
          <a:xfrm>
            <a:off x="6596556" y="3897917"/>
            <a:ext cx="1360810" cy="321002"/>
          </a:xfrm>
          <a:prstGeom prst="rect">
            <a:avLst/>
          </a:prstGeom>
          <a:noFill/>
        </p:spPr>
        <p:txBody>
          <a:bodyPr wrap="square" lIns="74057" tIns="37029" rIns="74057" bIns="37029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9" name="Cube 58"/>
          <p:cNvSpPr/>
          <p:nvPr>
            <p:custDataLst>
              <p:tags r:id="rId19"/>
            </p:custDataLst>
          </p:nvPr>
        </p:nvSpPr>
        <p:spPr>
          <a:xfrm>
            <a:off x="1220385" y="5425064"/>
            <a:ext cx="1128760" cy="1077336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lIns="74057" tIns="37029" rIns="74057" bIns="37029" rtlCol="0" anchor="ctr"/>
          <a:lstStyle/>
          <a:p>
            <a:pPr algn="ctr" defTabSz="740573">
              <a:defRPr/>
            </a:pPr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>
            <p:custDataLst>
              <p:tags r:id="rId20"/>
            </p:custDataLst>
          </p:nvPr>
        </p:nvGrpSpPr>
        <p:grpSpPr>
          <a:xfrm>
            <a:off x="5124960" y="3705509"/>
            <a:ext cx="1175040" cy="691272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740573">
                  <a:defRPr/>
                </a:pPr>
                <a:endParaRPr lang="en-GB" sz="1300" dirty="0"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740573">
                  <a:defRPr/>
                </a:pPr>
                <a:endParaRPr lang="en-GB" sz="1300" dirty="0"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740573">
                  <a:defRPr/>
                </a:pPr>
                <a:endParaRPr lang="en-GB" sz="1300" dirty="0"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740573">
                  <a:defRPr/>
                </a:pPr>
                <a:endParaRPr lang="en-GB" sz="1300" dirty="0"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740573">
                  <a:defRPr/>
                </a:pPr>
                <a:endParaRPr lang="en-GB" sz="1300" dirty="0"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740573">
                  <a:defRPr/>
                </a:pPr>
                <a:endParaRPr lang="en-GB" sz="1300" dirty="0"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590599" cy="3731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740573">
                <a:defRPr/>
              </a:pPr>
              <a:r>
                <a:rPr lang="en-US" sz="1600" dirty="0" err="1">
                  <a:latin typeface="Calibri" pitchFamily="34" charset="0"/>
                  <a:cs typeface="Tahoma" pitchFamily="34" charset="0"/>
                </a:rPr>
                <a:t>Msg</a:t>
              </a:r>
              <a:endParaRPr lang="en-GB" sz="1600" dirty="0"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>
            <p:custDataLst>
              <p:tags r:id="rId21"/>
            </p:custDataLst>
          </p:nvPr>
        </p:nvSpPr>
        <p:spPr bwMode="auto">
          <a:xfrm>
            <a:off x="7846031" y="4885609"/>
            <a:ext cx="977555" cy="1377608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74057" tIns="37029" rIns="74057" bIns="37029" numCol="1" rtlCol="0" anchor="t" anchorCtr="0" compatLnSpc="1">
            <a:prstTxWarp prst="textNoShape">
              <a:avLst/>
            </a:prstTxWarp>
          </a:bodyPr>
          <a:lstStyle/>
          <a:p>
            <a:pPr algn="ctr" defTabSz="740573">
              <a:defRPr/>
            </a:pPr>
            <a:r>
              <a:rPr lang="en-US" sz="26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600" b="1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>
            <p:custDataLst>
              <p:tags r:id="rId22"/>
            </p:custDataLst>
          </p:nvPr>
        </p:nvCxnSpPr>
        <p:spPr bwMode="auto">
          <a:xfrm rot="16200000" flipH="1">
            <a:off x="7370351" y="4160530"/>
            <a:ext cx="918404" cy="444341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>
            <p:custDataLst>
              <p:tags r:id="rId23"/>
            </p:custDataLst>
          </p:nvPr>
        </p:nvCxnSpPr>
        <p:spPr bwMode="auto">
          <a:xfrm rot="16200000" flipH="1">
            <a:off x="7641897" y="4150650"/>
            <a:ext cx="918404" cy="444341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2" name="Group 181"/>
          <p:cNvGrpSpPr/>
          <p:nvPr>
            <p:custDataLst>
              <p:tags r:id="rId24"/>
            </p:custDataLst>
          </p:nvPr>
        </p:nvGrpSpPr>
        <p:grpSpPr>
          <a:xfrm>
            <a:off x="4843846" y="2679211"/>
            <a:ext cx="1688504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740573">
                  <a:defRPr/>
                </a:pPr>
                <a:endParaRPr lang="en-GB" sz="1300" dirty="0"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740573">
                  <a:defRPr/>
                </a:pPr>
                <a:endParaRPr lang="en-GB" sz="1300" dirty="0"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740573">
                  <a:defRPr/>
                </a:pPr>
                <a:endParaRPr lang="en-GB" sz="1300" dirty="0"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740573">
                  <a:defRPr/>
                </a:pPr>
                <a:endParaRPr lang="en-GB" sz="1300" dirty="0"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740573">
                  <a:defRPr/>
                </a:pPr>
                <a:endParaRPr lang="en-GB" sz="1300" dirty="0"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740573">
                  <a:defRPr/>
                </a:pPr>
                <a:endParaRPr lang="en-GB" sz="1300" dirty="0"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4" cy="2498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740573">
                <a:defRPr/>
              </a:pPr>
              <a:r>
                <a:rPr lang="en-US" sz="1600" dirty="0"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>
            <p:custDataLst>
              <p:tags r:id="rId25"/>
            </p:custDataLst>
          </p:nvPr>
        </p:nvCxnSpPr>
        <p:spPr bwMode="auto">
          <a:xfrm rot="10800000" flipV="1">
            <a:off x="2336183" y="5811816"/>
            <a:ext cx="745505" cy="0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>
            <p:custDataLst>
              <p:tags r:id="rId26"/>
            </p:custDataLst>
          </p:nvPr>
        </p:nvSpPr>
        <p:spPr>
          <a:xfrm>
            <a:off x="2458266" y="5026009"/>
            <a:ext cx="824495" cy="567224"/>
          </a:xfrm>
          <a:prstGeom prst="rect">
            <a:avLst/>
          </a:prstGeom>
          <a:noFill/>
        </p:spPr>
        <p:txBody>
          <a:bodyPr wrap="square" lIns="74057" tIns="37029" rIns="74057" bIns="37029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[HTTP] Invoke</a:t>
            </a:r>
            <a:endParaRPr lang="en-GB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>
            <p:custDataLst>
              <p:tags r:id="rId27"/>
            </p:custDataLst>
          </p:nvPr>
        </p:nvSpPr>
        <p:spPr>
          <a:xfrm>
            <a:off x="1185121" y="1590125"/>
            <a:ext cx="5565017" cy="428724"/>
          </a:xfrm>
          <a:prstGeom prst="rect">
            <a:avLst/>
          </a:prstGeom>
          <a:noFill/>
        </p:spPr>
        <p:txBody>
          <a:bodyPr wrap="none" lIns="74057" tIns="37029" rIns="74057" bIns="37029" rtlCol="0">
            <a:spAutoFit/>
          </a:bodyPr>
          <a:lstStyle/>
          <a:p>
            <a:r>
              <a:rPr lang="en-US" sz="2300" dirty="0">
                <a:solidFill>
                  <a:schemeClr val="bg2"/>
                </a:solidFill>
                <a:latin typeface="Calibri" pitchFamily="34" charset="0"/>
              </a:rPr>
              <a:t>The message won’t be sent if there’s a failure</a:t>
            </a:r>
            <a:endParaRPr lang="en-GB" sz="2300" dirty="0">
              <a:solidFill>
                <a:schemeClr val="bg2"/>
              </a:solidFill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>
            <p:custDataLst>
              <p:tags r:id="rId28"/>
            </p:custDataLst>
          </p:nvPr>
        </p:nvGrpSpPr>
        <p:grpSpPr>
          <a:xfrm>
            <a:off x="6507360" y="4949796"/>
            <a:ext cx="1231209" cy="1237209"/>
            <a:chOff x="7173912" y="5456236"/>
            <a:chExt cx="1357322" cy="1363795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31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6"/>
              <a:ext cx="844252" cy="844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8"/>
              <a:ext cx="1357322" cy="37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2"/>
                  </a:solidFill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89" name="TextBox 88"/>
          <p:cNvSpPr txBox="1"/>
          <p:nvPr>
            <p:custDataLst>
              <p:tags r:id="rId29"/>
            </p:custDataLst>
          </p:nvPr>
        </p:nvSpPr>
        <p:spPr bwMode="white">
          <a:xfrm>
            <a:off x="528775" y="1582509"/>
            <a:ext cx="4631040" cy="474891"/>
          </a:xfrm>
          <a:prstGeom prst="rect">
            <a:avLst/>
          </a:prstGeom>
          <a:noFill/>
        </p:spPr>
        <p:txBody>
          <a:bodyPr wrap="square" lIns="74057" tIns="37029" rIns="74057" bIns="37029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59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integrate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integrate?</a:t>
            </a:r>
          </a:p>
        </p:txBody>
      </p:sp>
    </p:spTree>
    <p:extLst>
      <p:ext uri="{BB962C8B-B14F-4D97-AF65-F5344CB8AC3E}">
        <p14:creationId xmlns:p14="http://schemas.microsoft.com/office/powerpoint/2010/main" val="491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Primer</a:t>
            </a:r>
            <a:br>
              <a:rPr lang="en-US" dirty="0" smtClean="0"/>
            </a:br>
            <a:r>
              <a:rPr lang="en-US" dirty="0" smtClean="0"/>
              <a:t>(in 30 seconds)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7200" cy="463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0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057524" y="1612900"/>
            <a:ext cx="4486275" cy="3352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Files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1066800" y="1892300"/>
            <a:ext cx="1238250" cy="1371601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Can 5"/>
          <p:cNvSpPr/>
          <p:nvPr/>
        </p:nvSpPr>
        <p:spPr>
          <a:xfrm>
            <a:off x="6205537" y="1892298"/>
            <a:ext cx="1109663" cy="137160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DB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501" y="1892297"/>
            <a:ext cx="1790699" cy="13716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Importer</a:t>
            </a:r>
          </a:p>
        </p:txBody>
      </p:sp>
      <p:cxnSp>
        <p:nvCxnSpPr>
          <p:cNvPr id="9" name="Straight Arrow Connector 8"/>
          <p:cNvCxnSpPr>
            <a:stCxn id="7" idx="1"/>
            <a:endCxn id="5" idx="3"/>
          </p:cNvCxnSpPr>
          <p:nvPr/>
        </p:nvCxnSpPr>
        <p:spPr>
          <a:xfrm flipH="1">
            <a:off x="2305050" y="2578099"/>
            <a:ext cx="933451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2247900"/>
            <a:ext cx="11763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29200" y="2533649"/>
            <a:ext cx="11763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29200" y="2819400"/>
            <a:ext cx="11763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Explosion 1 15"/>
          <p:cNvSpPr/>
          <p:nvPr/>
        </p:nvSpPr>
        <p:spPr>
          <a:xfrm>
            <a:off x="4541043" y="1892300"/>
            <a:ext cx="2152650" cy="146050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+mn-lt"/>
              </a:rPr>
              <a:t>Deadlock</a:t>
            </a:r>
          </a:p>
        </p:txBody>
      </p:sp>
      <p:grpSp>
        <p:nvGrpSpPr>
          <p:cNvPr id="17" name="Group 220"/>
          <p:cNvGrpSpPr/>
          <p:nvPr>
            <p:custDataLst>
              <p:tags r:id="rId2"/>
            </p:custDataLst>
          </p:nvPr>
        </p:nvGrpSpPr>
        <p:grpSpPr>
          <a:xfrm>
            <a:off x="4740954" y="4034506"/>
            <a:ext cx="2000061" cy="686753"/>
            <a:chOff x="6589502" y="5371707"/>
            <a:chExt cx="2204929" cy="757018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033659" y="5371707"/>
              <a:ext cx="760772" cy="757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6589502" y="5450097"/>
              <a:ext cx="1306738" cy="49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latin typeface="Calibri" pitchFamily="34" charset="0"/>
                </a:rPr>
                <a:t>Rollback</a:t>
              </a:r>
              <a:endParaRPr lang="en-GB" sz="2300" dirty="0">
                <a:latin typeface="Calibri" pitchFamily="34" charset="0"/>
              </a:endParaRPr>
            </a:p>
          </p:txBody>
        </p:sp>
      </p:grpSp>
      <p:grpSp>
        <p:nvGrpSpPr>
          <p:cNvPr id="20" name="Group 39"/>
          <p:cNvGrpSpPr/>
          <p:nvPr>
            <p:custDataLst>
              <p:tags r:id="rId3"/>
            </p:custDataLst>
          </p:nvPr>
        </p:nvGrpSpPr>
        <p:grpSpPr>
          <a:xfrm>
            <a:off x="3057525" y="5201495"/>
            <a:ext cx="3732516" cy="669774"/>
            <a:chOff x="671630" y="4663111"/>
            <a:chExt cx="4114837" cy="738302"/>
          </a:xfrm>
        </p:grpSpPr>
        <p:sp>
          <p:nvSpPr>
            <p:cNvPr id="21" name="TextBox 20"/>
            <p:cNvSpPr txBox="1"/>
            <p:nvPr/>
          </p:nvSpPr>
          <p:spPr>
            <a:xfrm>
              <a:off x="1496792" y="4749788"/>
              <a:ext cx="3289675" cy="49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 smtClean="0">
                  <a:latin typeface="Calibri" pitchFamily="34" charset="0"/>
                </a:rPr>
                <a:t>What made it through?</a:t>
              </a:r>
              <a:endParaRPr lang="en-GB" sz="2300" dirty="0">
                <a:latin typeface="Calibri" pitchFamily="34" charset="0"/>
              </a:endParaRPr>
            </a:p>
          </p:txBody>
        </p:sp>
        <p:pic>
          <p:nvPicPr>
            <p:cNvPr id="22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83536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115091" y="3227457"/>
            <a:ext cx="3961984" cy="344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Files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628650" y="1574800"/>
            <a:ext cx="1238250" cy="1371601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Data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24212" y="4749801"/>
            <a:ext cx="1876427" cy="1663700"/>
            <a:chOff x="3619498" y="709611"/>
            <a:chExt cx="1876427" cy="1247775"/>
          </a:xfrm>
        </p:grpSpPr>
        <p:sp>
          <p:nvSpPr>
            <p:cNvPr id="8" name="Cube 7"/>
            <p:cNvSpPr/>
            <p:nvPr/>
          </p:nvSpPr>
          <p:spPr>
            <a:xfrm flipH="1">
              <a:off x="4010025" y="709611"/>
              <a:ext cx="1485900" cy="124777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schemeClr val="bg1"/>
                  </a:solidFill>
                  <a:latin typeface="+mn-lt"/>
                </a:rPr>
                <a:t>Processor</a:t>
              </a:r>
            </a:p>
          </p:txBody>
        </p:sp>
        <p:sp>
          <p:nvSpPr>
            <p:cNvPr id="6" name="Can 5"/>
            <p:cNvSpPr/>
            <p:nvPr/>
          </p:nvSpPr>
          <p:spPr>
            <a:xfrm rot="16200000">
              <a:off x="3652837" y="1033460"/>
              <a:ext cx="542925" cy="6096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smtClean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2701" y="1203192"/>
            <a:ext cx="2852739" cy="2810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224212" y="1485901"/>
            <a:ext cx="1876427" cy="1663700"/>
            <a:chOff x="3619498" y="709611"/>
            <a:chExt cx="1876427" cy="1247775"/>
          </a:xfrm>
        </p:grpSpPr>
        <p:sp>
          <p:nvSpPr>
            <p:cNvPr id="26" name="Cube 25"/>
            <p:cNvSpPr/>
            <p:nvPr/>
          </p:nvSpPr>
          <p:spPr>
            <a:xfrm flipH="1">
              <a:off x="4010025" y="709611"/>
              <a:ext cx="1485900" cy="124777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Parser</a:t>
              </a:r>
            </a:p>
          </p:txBody>
        </p:sp>
        <p:sp>
          <p:nvSpPr>
            <p:cNvPr id="27" name="Can 26"/>
            <p:cNvSpPr/>
            <p:nvPr/>
          </p:nvSpPr>
          <p:spPr>
            <a:xfrm rot="16200000">
              <a:off x="3652837" y="1033460"/>
              <a:ext cx="542925" cy="6096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smtClean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28" name="Can 27"/>
          <p:cNvSpPr/>
          <p:nvPr/>
        </p:nvSpPr>
        <p:spPr>
          <a:xfrm>
            <a:off x="5953125" y="4749801"/>
            <a:ext cx="914400" cy="16637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DB</a:t>
            </a:r>
          </a:p>
        </p:txBody>
      </p:sp>
      <p:grpSp>
        <p:nvGrpSpPr>
          <p:cNvPr id="30" name="Group 25"/>
          <p:cNvGrpSpPr/>
          <p:nvPr/>
        </p:nvGrpSpPr>
        <p:grpSpPr>
          <a:xfrm>
            <a:off x="5227585" y="1741100"/>
            <a:ext cx="745333" cy="691272"/>
            <a:chOff x="0" y="4686300"/>
            <a:chExt cx="3729038" cy="2171700"/>
          </a:xfrm>
        </p:grpSpPr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0" y="4686300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0" y="4686300"/>
              <a:ext cx="984250" cy="1565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 flipV="1">
              <a:off x="2701925" y="4699000"/>
              <a:ext cx="1004888" cy="1541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 flipV="1">
              <a:off x="958850" y="6229350"/>
              <a:ext cx="172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flipV="1">
              <a:off x="0" y="5965825"/>
              <a:ext cx="792163" cy="854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2914650" y="6032500"/>
              <a:ext cx="792163" cy="795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grpSp>
        <p:nvGrpSpPr>
          <p:cNvPr id="37" name="Group 25"/>
          <p:cNvGrpSpPr/>
          <p:nvPr/>
        </p:nvGrpSpPr>
        <p:grpSpPr>
          <a:xfrm>
            <a:off x="5325947" y="1991164"/>
            <a:ext cx="745333" cy="691272"/>
            <a:chOff x="0" y="4686300"/>
            <a:chExt cx="3729038" cy="2171700"/>
          </a:xfrm>
        </p:grpSpPr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0" y="4686300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0" y="4686300"/>
              <a:ext cx="984250" cy="1565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 flipV="1">
              <a:off x="2701925" y="4699000"/>
              <a:ext cx="1004888" cy="1541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 flipV="1">
              <a:off x="958850" y="6229350"/>
              <a:ext cx="172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V="1">
              <a:off x="0" y="5965825"/>
              <a:ext cx="792163" cy="854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>
              <a:off x="2914650" y="6032500"/>
              <a:ext cx="792163" cy="795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grpSp>
        <p:nvGrpSpPr>
          <p:cNvPr id="44" name="Group 25"/>
          <p:cNvGrpSpPr/>
          <p:nvPr/>
        </p:nvGrpSpPr>
        <p:grpSpPr>
          <a:xfrm>
            <a:off x="5419233" y="2269968"/>
            <a:ext cx="745333" cy="691272"/>
            <a:chOff x="0" y="4686300"/>
            <a:chExt cx="3729038" cy="2171700"/>
          </a:xfrm>
        </p:grpSpPr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0" y="4686300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>
              <a:off x="0" y="4686300"/>
              <a:ext cx="984250" cy="1565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 flipV="1">
              <a:off x="2701925" y="4699000"/>
              <a:ext cx="1004888" cy="1541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 flipV="1">
              <a:off x="958850" y="6229350"/>
              <a:ext cx="172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 flipV="1">
              <a:off x="0" y="5965825"/>
              <a:ext cx="792163" cy="854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2914650" y="6032500"/>
              <a:ext cx="792163" cy="795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grpSp>
        <p:nvGrpSpPr>
          <p:cNvPr id="51" name="Group 50"/>
          <p:cNvGrpSpPr/>
          <p:nvPr>
            <p:custDataLst>
              <p:tags r:id="rId2"/>
            </p:custDataLst>
          </p:nvPr>
        </p:nvGrpSpPr>
        <p:grpSpPr>
          <a:xfrm>
            <a:off x="2654316" y="2946399"/>
            <a:ext cx="960423" cy="1002869"/>
            <a:chOff x="7173912" y="5456237"/>
            <a:chExt cx="1357322" cy="1495441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791521" cy="835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Box 52"/>
            <p:cNvSpPr txBox="1"/>
            <p:nvPr/>
          </p:nvSpPr>
          <p:spPr>
            <a:xfrm>
              <a:off x="7173912" y="6446839"/>
              <a:ext cx="1357322" cy="504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grpSp>
        <p:nvGrpSpPr>
          <p:cNvPr id="17" name="Group 25"/>
          <p:cNvGrpSpPr/>
          <p:nvPr/>
        </p:nvGrpSpPr>
        <p:grpSpPr>
          <a:xfrm>
            <a:off x="1427959" y="1775264"/>
            <a:ext cx="745333" cy="691272"/>
            <a:chOff x="1" y="4686301"/>
            <a:chExt cx="3729037" cy="2171699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" y="4686301"/>
              <a:ext cx="3729037" cy="217169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1" y="4686301"/>
              <a:ext cx="984251" cy="1565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V="1">
              <a:off x="2701925" y="4699002"/>
              <a:ext cx="1004889" cy="15414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958851" y="6229351"/>
              <a:ext cx="1727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1" y="5965827"/>
              <a:ext cx="792164" cy="8540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2914650" y="6032501"/>
              <a:ext cx="792164" cy="795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5138395" y="5410200"/>
            <a:ext cx="81473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>
            <p:custDataLst>
              <p:tags r:id="rId3"/>
            </p:custDataLst>
          </p:nvPr>
        </p:nvGrpSpPr>
        <p:grpSpPr>
          <a:xfrm>
            <a:off x="3353603" y="3508511"/>
            <a:ext cx="960423" cy="1002869"/>
            <a:chOff x="7173912" y="5456237"/>
            <a:chExt cx="1357322" cy="1495441"/>
          </a:xfrm>
        </p:grpSpPr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791521" cy="835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Box 63"/>
            <p:cNvSpPr txBox="1"/>
            <p:nvPr/>
          </p:nvSpPr>
          <p:spPr>
            <a:xfrm>
              <a:off x="7173912" y="6446839"/>
              <a:ext cx="1357322" cy="504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562726" y="1679333"/>
            <a:ext cx="2333625" cy="15210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dirty="0" smtClean="0">
                <a:latin typeface="+mn-lt"/>
              </a:rPr>
              <a:t>Process File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sz="2000" dirty="0" smtClean="0">
                <a:latin typeface="+mn-lt"/>
              </a:rPr>
              <a:t>Process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17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28021 0.044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1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3951E-6 L -0.2927 0.4333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35" y="216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7 -7.40741E-7 L -0.30833 0.5111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2555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61111E-6 -9.87654E-7 L -0.32084 0.5833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2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27 0.43334 L -0.13854 0.4574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29" grpId="0" animBg="1"/>
      <p:bldP spid="29" grpId="1" animBg="1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Files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1847"/>
              </p:ext>
            </p:extLst>
          </p:nvPr>
        </p:nvGraphicFramePr>
        <p:xfrm>
          <a:off x="266700" y="2015067"/>
          <a:ext cx="3810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5"/>
                <a:gridCol w="1818635"/>
                <a:gridCol w="142875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Changed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Walter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Cora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Alejandro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Carlton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Janice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31248"/>
              </p:ext>
            </p:extLst>
          </p:nvPr>
        </p:nvGraphicFramePr>
        <p:xfrm>
          <a:off x="266700" y="2015067"/>
          <a:ext cx="3810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5"/>
                <a:gridCol w="1818635"/>
                <a:gridCol w="142875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Changed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Walter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Cora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Alejandro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Carlton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Janice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7" name="Flowchart: Document 6"/>
          <p:cNvSpPr/>
          <p:nvPr/>
        </p:nvSpPr>
        <p:spPr>
          <a:xfrm>
            <a:off x="7791450" y="2413000"/>
            <a:ext cx="971550" cy="134620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9250" y="2413000"/>
            <a:ext cx="13716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Exporter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076700" y="2730500"/>
            <a:ext cx="1352550" cy="355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4076700" y="3086100"/>
            <a:ext cx="1352550" cy="1092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00850" y="26543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00850" y="2895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1600" y="3975100"/>
            <a:ext cx="3438525" cy="111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SELECT Name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WHERE Changed = ‘Y’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60067"/>
              </p:ext>
            </p:extLst>
          </p:nvPr>
        </p:nvGraphicFramePr>
        <p:xfrm>
          <a:off x="266700" y="2015067"/>
          <a:ext cx="3810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5"/>
                <a:gridCol w="1818635"/>
                <a:gridCol w="142875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Changed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Walter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Kiera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Alejandro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Carlton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Janice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181599" y="3987800"/>
            <a:ext cx="3438525" cy="111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UPDATE People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SET Changed = ‘N’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52401" y="2882567"/>
            <a:ext cx="4038599" cy="7239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4" name="Group 39"/>
          <p:cNvGrpSpPr/>
          <p:nvPr>
            <p:custDataLst>
              <p:tags r:id="rId2"/>
            </p:custDataLst>
          </p:nvPr>
        </p:nvGrpSpPr>
        <p:grpSpPr>
          <a:xfrm>
            <a:off x="2701620" y="5353925"/>
            <a:ext cx="3746879" cy="669774"/>
            <a:chOff x="671630" y="4663111"/>
            <a:chExt cx="4130669" cy="738302"/>
          </a:xfrm>
        </p:grpSpPr>
        <p:sp>
          <p:nvSpPr>
            <p:cNvPr id="25" name="TextBox 24"/>
            <p:cNvSpPr txBox="1"/>
            <p:nvPr/>
          </p:nvSpPr>
          <p:spPr>
            <a:xfrm>
              <a:off x="1496792" y="4749788"/>
              <a:ext cx="3305507" cy="49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 smtClean="0">
                  <a:latin typeface="Calibri" pitchFamily="34" charset="0"/>
                </a:rPr>
                <a:t>We’re missing a change</a:t>
              </a:r>
              <a:endParaRPr lang="en-GB" sz="2300" dirty="0">
                <a:latin typeface="Calibri" pitchFamily="34" charset="0"/>
              </a:endParaRPr>
            </a:p>
          </p:txBody>
        </p:sp>
        <p:pic>
          <p:nvPicPr>
            <p:cNvPr id="2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2960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2" grpId="0"/>
      <p:bldP spid="23" grpId="0" animBg="1"/>
      <p:bldP spid="2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PeF0pfZpjxb4E6eXY8RT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MwWG1KoyrshURfdC5ER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VC4axKyuuq4dBcfMjgX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HgjBax6OhQysAjCQdD0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QQED1mikBbATtVNQVA0n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F9BVat3jptuQqFY8aNt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z7oOZh3ZziHCYuqr8Rx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Z4nbXrQAbtyHzuwltLg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9NGtIIFC8MM97krOkB9Z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e3hUVUNnMBLwNVzutJ7U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RcSHxF9KLXD8CoBkQECk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UqmcTFqEgU5VJpyNORe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CkpRjRS14xSimuyITHlX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HZQ4UWj3kZATN1N2lz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2r24e5YxZdw1Cp1fWWI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HtGxURlMbgLaXo1QId4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mMoo06DPwPj8KzoHb7b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gsrCd5euWqUj6U8wQf9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ROEss02XBLl7wWWnTxB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eqstyEgW4FvjBDYLDds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YZncztmCKI3YAdZYsnG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Bcljo7TnzT36st5m4NA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NHLYWfpuGkods4CxBdtw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ZGrW9M3QymwsnLBJ1oy5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ZQAaLf2nEjo8Z2MeDm0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ftV7V2ecl36xTs5yCiAv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CaG9YRa7WyKdQBKwtg0P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sYZRvUEeKYyCWN75xLroX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EF4YowOEnxc4UMTgKeMDV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II7bUIy0kx9yO4fkIFk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1XBznN0egnPiL9YpLec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II7bUIy0kx9yO4fkIFkx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WEhRbKL8kCDts64ZN5zD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PF1vTQ5VXT58P2GL1M0V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fSWY1HbYJ7A0PA4sNgiaJ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n6CRiqX0s5OMxj3TedTW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2fdOaTwCjG2qDLRtIpwaZ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ZXFBOiiQUx3nEtf4tQ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K7Gi1KutpqQISmOddUO0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6HtPe9sG9xe6SgnA3OO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1AzNOicRaB9jILwjyKa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GlvhE2Qz1LKxAAByVgkWK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DgWWPkKczL2plYyz7C6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yhGM28xtuJZaR0I50fg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ybfzmGdkDAn9HEg3iCE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qb6xR1BRQejMJvxsLRg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oMHj4OXXET4veK3tOPbI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9QUULvPRNP7e1opeMcEUc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huKtZW24riECRo93r7M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0JF4z2Z3SxPBDp11QUK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VmLxQD9cMpd0Tu1OUmZ5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dv1nA2YWAPsyW1ZAZI2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7NfKJ1pgSltI4mTwJpPQ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BBJVZdVyKGhvfYi6T7Mwx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bqFUoDAfxkZcE0O2ckjB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y7VdCvH3zAJ4yukjxU9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afLD555AbdgKJSxYa05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osAskHSNprmHnRazxpCs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kPCMlmU4SfpRi3CLnIo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1uGOBsFV0o10fDIUwqv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sYZRvUEeKYyCWN75xLroX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9sqcTsFrpBzin4LqI9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dTJREAxJnb3ff1mIOmfN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niPAOZF4YvcXazHUBLy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2eCpAGTnhYBmUvasEci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mywnnDpVIoddgBYppZaB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lOEcK86mJ0GER3ScigX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9GfzueNi4S97cIJbShO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wBJUxcGUETY8EXXaDRz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uJQat7nGwUyX9DQAHAB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943LdHDWMefI6Z3mIzwX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zHNkk3aYONAeAM6ITF3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jQaPujYLs1vwZmzXn9wg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jHrwQwlS2CfU5ulXTmzMO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8Sphf0FQUMWf0mNuxP6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kvhLKZjtNjUfjErf5Rm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8elB6S2XHDhNxUZufGx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lK292iJeqoZcm2p8TqrP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Xv6xfABFdT9wSAyWPKe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NlxX47N7Z904Nw3v29CK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52Q9PAWAHB844IKZhvuS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vON1TkH4RsIIiHNfxQwi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0IOjvLD7R4b3kl1y3g0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mZritfX1zBrDN4dAOWrJ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wfnseYNgh1BomORdhn9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BHxXltr45x1HtbV11Yej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1oIoIAE3AKaXEFUhDkO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mElFifmaBafbF8eXKRp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xwxf6KlUv6tX1322ioH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ZHtZL2GzXOV756P839BPH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II7bUIy0kx9yO4fkIFkx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QWXcTef5zqkyKhEQLQoO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Headspring Design Template Clean</Template>
  <TotalTime>1397</TotalTime>
  <Words>269</Words>
  <Application>Microsoft Office PowerPoint</Application>
  <PresentationFormat>On-screen Show (4:3)</PresentationFormat>
  <Paragraphs>182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Template</vt:lpstr>
      <vt:lpstr>Keeping Integration Sane with NServiceBus</vt:lpstr>
      <vt:lpstr>Why do we integrate?</vt:lpstr>
      <vt:lpstr>How do we integrate?</vt:lpstr>
      <vt:lpstr>NServiceBus Primer (in 30 seconds)</vt:lpstr>
      <vt:lpstr>Files</vt:lpstr>
      <vt:lpstr>Consuming Files</vt:lpstr>
      <vt:lpstr>Consuming Files</vt:lpstr>
      <vt:lpstr>Demo</vt:lpstr>
      <vt:lpstr>Producing Files</vt:lpstr>
      <vt:lpstr>Producing Files</vt:lpstr>
      <vt:lpstr>Demo</vt:lpstr>
      <vt:lpstr>Web Services</vt:lpstr>
      <vt:lpstr>Invoking web services from handlers</vt:lpstr>
      <vt:lpstr>Integrating messaging &amp; WS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Integration Sane with NServiceBus</dc:title>
  <dc:creator>Jimmy Bogard</dc:creator>
  <cp:lastModifiedBy>Jimmy Bogard</cp:lastModifiedBy>
  <cp:revision>16</cp:revision>
  <dcterms:created xsi:type="dcterms:W3CDTF">2011-08-19T20:06:32Z</dcterms:created>
  <dcterms:modified xsi:type="dcterms:W3CDTF">2012-10-18T20:34:57Z</dcterms:modified>
</cp:coreProperties>
</file>