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5DC5-C496-4014-B688-9CC5B49198FF}" type="datetimeFigureOut">
              <a:rPr lang="en-ID" smtClean="0"/>
              <a:t>18/01/2025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6DC8-4DC4-4C02-B5A4-AC42414C94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03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5DC5-C496-4014-B688-9CC5B49198FF}" type="datetimeFigureOut">
              <a:rPr lang="en-ID" smtClean="0"/>
              <a:t>18/01/2025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6DC8-4DC4-4C02-B5A4-AC42414C94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691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5DC5-C496-4014-B688-9CC5B49198FF}" type="datetimeFigureOut">
              <a:rPr lang="en-ID" smtClean="0"/>
              <a:t>18/01/2025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6DC8-4DC4-4C02-B5A4-AC42414C94BB}" type="slidenum">
              <a:rPr lang="en-ID" smtClean="0"/>
              <a:t>‹#›</a:t>
            </a:fld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0725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5DC5-C496-4014-B688-9CC5B49198FF}" type="datetimeFigureOut">
              <a:rPr lang="en-ID" smtClean="0"/>
              <a:t>18/01/2025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6DC8-4DC4-4C02-B5A4-AC42414C94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4318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5DC5-C496-4014-B688-9CC5B49198FF}" type="datetimeFigureOut">
              <a:rPr lang="en-ID" smtClean="0"/>
              <a:t>18/01/2025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6DC8-4DC4-4C02-B5A4-AC42414C94BB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2174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5DC5-C496-4014-B688-9CC5B49198FF}" type="datetimeFigureOut">
              <a:rPr lang="en-ID" smtClean="0"/>
              <a:t>18/01/2025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6DC8-4DC4-4C02-B5A4-AC42414C94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5086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5DC5-C496-4014-B688-9CC5B49198FF}" type="datetimeFigureOut">
              <a:rPr lang="en-ID" smtClean="0"/>
              <a:t>18/01/2025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6DC8-4DC4-4C02-B5A4-AC42414C94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3986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5DC5-C496-4014-B688-9CC5B49198FF}" type="datetimeFigureOut">
              <a:rPr lang="en-ID" smtClean="0"/>
              <a:t>18/01/2025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6DC8-4DC4-4C02-B5A4-AC42414C94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726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5DC5-C496-4014-B688-9CC5B49198FF}" type="datetimeFigureOut">
              <a:rPr lang="en-ID" smtClean="0"/>
              <a:t>18/01/2025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6DC8-4DC4-4C02-B5A4-AC42414C94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894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5DC5-C496-4014-B688-9CC5B49198FF}" type="datetimeFigureOut">
              <a:rPr lang="en-ID" smtClean="0"/>
              <a:t>18/01/2025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6DC8-4DC4-4C02-B5A4-AC42414C94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368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5DC5-C496-4014-B688-9CC5B49198FF}" type="datetimeFigureOut">
              <a:rPr lang="en-ID" smtClean="0"/>
              <a:t>18/01/2025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6DC8-4DC4-4C02-B5A4-AC42414C94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565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5DC5-C496-4014-B688-9CC5B49198FF}" type="datetimeFigureOut">
              <a:rPr lang="en-ID" smtClean="0"/>
              <a:t>18/01/2025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6DC8-4DC4-4C02-B5A4-AC42414C94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452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5DC5-C496-4014-B688-9CC5B49198FF}" type="datetimeFigureOut">
              <a:rPr lang="en-ID" smtClean="0"/>
              <a:t>18/01/2025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6DC8-4DC4-4C02-B5A4-AC42414C94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281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5DC5-C496-4014-B688-9CC5B49198FF}" type="datetimeFigureOut">
              <a:rPr lang="en-ID" smtClean="0"/>
              <a:t>18/01/2025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6DC8-4DC4-4C02-B5A4-AC42414C94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771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5DC5-C496-4014-B688-9CC5B49198FF}" type="datetimeFigureOut">
              <a:rPr lang="en-ID" smtClean="0"/>
              <a:t>18/01/2025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6DC8-4DC4-4C02-B5A4-AC42414C94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579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5DC5-C496-4014-B688-9CC5B49198FF}" type="datetimeFigureOut">
              <a:rPr lang="en-ID" smtClean="0"/>
              <a:t>18/01/2025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6DC8-4DC4-4C02-B5A4-AC42414C94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627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B5DC5-C496-4014-B688-9CC5B49198FF}" type="datetimeFigureOut">
              <a:rPr lang="en-ID" smtClean="0"/>
              <a:t>18/01/2025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8C6DC8-4DC4-4C02-B5A4-AC42414C94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93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EE19-4550-6844-F517-EC16B4CB0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855894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Enhancing Membership Growth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F8F57-FB98-FE09-7286-1C2C74068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Google Data Analytics Case Study</a:t>
            </a:r>
          </a:p>
          <a:p>
            <a:pPr algn="l"/>
            <a:r>
              <a:rPr lang="en-US" dirty="0"/>
              <a:t>By 				: David Satria </a:t>
            </a:r>
            <a:r>
              <a:rPr lang="en-US" dirty="0" err="1"/>
              <a:t>Alamsyah</a:t>
            </a:r>
            <a:endParaRPr lang="en-US" dirty="0"/>
          </a:p>
          <a:p>
            <a:pPr algn="l"/>
            <a:r>
              <a:rPr lang="en-US" dirty="0"/>
              <a:t>Last Modified 	: 18 January 2025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1248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9F1EC-DF08-B8CB-600E-9E0C1CE63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BFA4-4480-716C-8DC4-3DB22258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Agenda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0686A-D2E4-5CC9-33D1-17511D536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monthly trends in total ridership over a year</a:t>
            </a:r>
          </a:p>
          <a:p>
            <a:r>
              <a:rPr lang="en-US" dirty="0"/>
              <a:t>Looking at the differences between member and non-member riders in terms of daily intensity and duration of riding</a:t>
            </a:r>
          </a:p>
          <a:p>
            <a:r>
              <a:rPr lang="en-US" dirty="0"/>
              <a:t>Conclusion and recommendation</a:t>
            </a:r>
          </a:p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04617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A67A-128C-1AB9-EDB6-941F0063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7F613-1EF0-F55C-285B-946E81984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monthly trends and differences between members and non-members to identify effective marketing strategies for enhancing membership growth.</a:t>
            </a:r>
            <a:endParaRPr lang="en-ID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28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0E75-BC87-B73D-2C94-8051F6CF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Monthly Trends</a:t>
            </a:r>
            <a:endParaRPr lang="en-ID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AA2E37-F3CB-7096-BBB1-090CFA5A7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80" y="1930400"/>
            <a:ext cx="4810377" cy="3560733"/>
          </a:xfrm>
        </p:spPr>
        <p:txBody>
          <a:bodyPr>
            <a:normAutofit/>
          </a:bodyPr>
          <a:lstStyle/>
          <a:p>
            <a:r>
              <a:rPr lang="en-US" dirty="0"/>
              <a:t>The data used spans from January to December 2024.</a:t>
            </a:r>
          </a:p>
          <a:p>
            <a:r>
              <a:rPr lang="en-US" dirty="0"/>
              <a:t>Members and non-members have similar trends</a:t>
            </a:r>
          </a:p>
          <a:p>
            <a:r>
              <a:rPr lang="en-US" dirty="0"/>
              <a:t>The highest point falls in September, equally among members and non-members.</a:t>
            </a:r>
          </a:p>
        </p:txBody>
      </p:sp>
      <p:pic>
        <p:nvPicPr>
          <p:cNvPr id="5" name="Content Placeholder 4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1A6264FD-5E52-606E-04BE-532670C40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692" y="1764792"/>
            <a:ext cx="6154147" cy="386172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180A18-64C7-45D7-670F-D2D4064FAF04}"/>
              </a:ext>
            </a:extLst>
          </p:cNvPr>
          <p:cNvCxnSpPr>
            <a:cxnSpLocks/>
          </p:cNvCxnSpPr>
          <p:nvPr/>
        </p:nvCxnSpPr>
        <p:spPr>
          <a:xfrm flipH="1">
            <a:off x="9729216" y="2039486"/>
            <a:ext cx="1197864" cy="24220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485242-75B8-963D-44F7-A2DD29C9FADB}"/>
              </a:ext>
            </a:extLst>
          </p:cNvPr>
          <p:cNvCxnSpPr>
            <a:cxnSpLocks/>
          </p:cNvCxnSpPr>
          <p:nvPr/>
        </p:nvCxnSpPr>
        <p:spPr>
          <a:xfrm flipH="1">
            <a:off x="9729216" y="2882522"/>
            <a:ext cx="1197864" cy="24220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6E0BE3-706A-695F-BFF1-98A5944A5A94}"/>
              </a:ext>
            </a:extLst>
          </p:cNvPr>
          <p:cNvCxnSpPr>
            <a:cxnSpLocks/>
          </p:cNvCxnSpPr>
          <p:nvPr/>
        </p:nvCxnSpPr>
        <p:spPr>
          <a:xfrm>
            <a:off x="7414141" y="5797296"/>
            <a:ext cx="312724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71CFD2-248C-5A3D-606E-F5D28244E452}"/>
              </a:ext>
            </a:extLst>
          </p:cNvPr>
          <p:cNvSpPr txBox="1"/>
          <p:nvPr/>
        </p:nvSpPr>
        <p:spPr>
          <a:xfrm>
            <a:off x="8237101" y="5797296"/>
            <a:ext cx="148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Month</a:t>
            </a:r>
            <a:endParaRPr lang="en-ID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E69F87-8D68-1FE2-0130-9767E1CFBC04}"/>
              </a:ext>
            </a:extLst>
          </p:cNvPr>
          <p:cNvCxnSpPr>
            <a:cxnSpLocks/>
          </p:cNvCxnSpPr>
          <p:nvPr/>
        </p:nvCxnSpPr>
        <p:spPr>
          <a:xfrm flipV="1">
            <a:off x="5785104" y="2831483"/>
            <a:ext cx="0" cy="19360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1501669-D7DB-A671-D1BC-E9A2AA106416}"/>
              </a:ext>
            </a:extLst>
          </p:cNvPr>
          <p:cNvSpPr txBox="1"/>
          <p:nvPr/>
        </p:nvSpPr>
        <p:spPr>
          <a:xfrm rot="16200000">
            <a:off x="4596549" y="3613690"/>
            <a:ext cx="203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Riders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78176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DE851D-892B-C424-D566-5A14066BA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2294-C940-667D-C4AB-2482DFA1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277932"/>
            <a:ext cx="4269726" cy="13208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Differences by Day of the Week</a:t>
            </a:r>
            <a:endParaRPr lang="en-ID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731D1A-4957-40B3-44E6-02CA13177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95" y="1912112"/>
            <a:ext cx="4810377" cy="3560733"/>
          </a:xfrm>
        </p:spPr>
        <p:txBody>
          <a:bodyPr>
            <a:normAutofit/>
          </a:bodyPr>
          <a:lstStyle/>
          <a:p>
            <a:r>
              <a:rPr lang="en-US" dirty="0"/>
              <a:t>The total number of members exceeds that of non-members (casual riders).</a:t>
            </a:r>
          </a:p>
          <a:p>
            <a:r>
              <a:rPr lang="en-US" dirty="0"/>
              <a:t>On weekdays, member riders have higher numbers compared to holidays, while non-member riders show the opposite trend.</a:t>
            </a:r>
          </a:p>
          <a:p>
            <a:r>
              <a:rPr lang="en-US" dirty="0"/>
              <a:t>This suggests that the rider purchased the membership primarily for work purposes.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35BB86-2203-7E12-E714-55418765D11C}"/>
              </a:ext>
            </a:extLst>
          </p:cNvPr>
          <p:cNvCxnSpPr>
            <a:cxnSpLocks/>
          </p:cNvCxnSpPr>
          <p:nvPr/>
        </p:nvCxnSpPr>
        <p:spPr>
          <a:xfrm>
            <a:off x="7414141" y="5472845"/>
            <a:ext cx="312724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2DEA9EB-B2FC-E8AC-A111-FB736F8C9711}"/>
              </a:ext>
            </a:extLst>
          </p:cNvPr>
          <p:cNvSpPr txBox="1"/>
          <p:nvPr/>
        </p:nvSpPr>
        <p:spPr>
          <a:xfrm>
            <a:off x="8237101" y="5491133"/>
            <a:ext cx="148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Day</a:t>
            </a:r>
            <a:endParaRPr lang="en-ID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800945-146C-46A1-F706-C59B16BCDC17}"/>
              </a:ext>
            </a:extLst>
          </p:cNvPr>
          <p:cNvCxnSpPr>
            <a:cxnSpLocks/>
          </p:cNvCxnSpPr>
          <p:nvPr/>
        </p:nvCxnSpPr>
        <p:spPr>
          <a:xfrm flipV="1">
            <a:off x="5246513" y="2590428"/>
            <a:ext cx="0" cy="19360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2ABFF2-2F36-1112-1C6B-A9DBBB634269}"/>
              </a:ext>
            </a:extLst>
          </p:cNvPr>
          <p:cNvSpPr txBox="1"/>
          <p:nvPr/>
        </p:nvSpPr>
        <p:spPr>
          <a:xfrm rot="16200000">
            <a:off x="4054484" y="3373763"/>
            <a:ext cx="203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Riders</a:t>
            </a:r>
            <a:endParaRPr lang="en-ID" dirty="0"/>
          </a:p>
        </p:txBody>
      </p:sp>
      <p:pic>
        <p:nvPicPr>
          <p:cNvPr id="11" name="Picture 10" descr="A graph of blue and orange bars&#10;&#10;Description automatically generated">
            <a:extLst>
              <a:ext uri="{FF2B5EF4-FFF2-40B4-BE49-F238E27FC236}">
                <a16:creationId xmlns:a16="http://schemas.microsoft.com/office/drawing/2014/main" id="{A0DF30FF-238C-0F19-7D2A-130C3AFAE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705" y="1648633"/>
            <a:ext cx="6850540" cy="3560733"/>
          </a:xfrm>
          <a:prstGeom prst="rect">
            <a:avLst/>
          </a:prstGeom>
        </p:spPr>
      </p:pic>
      <p:sp>
        <p:nvSpPr>
          <p:cNvPr id="14" name="Right Brace 13">
            <a:extLst>
              <a:ext uri="{FF2B5EF4-FFF2-40B4-BE49-F238E27FC236}">
                <a16:creationId xmlns:a16="http://schemas.microsoft.com/office/drawing/2014/main" id="{4DD70813-7B89-60BB-BCD8-BC665DB85C4C}"/>
              </a:ext>
            </a:extLst>
          </p:cNvPr>
          <p:cNvSpPr/>
          <p:nvPr/>
        </p:nvSpPr>
        <p:spPr>
          <a:xfrm rot="16200000">
            <a:off x="7183755" y="2388383"/>
            <a:ext cx="155448" cy="1815846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571A34-B522-8BD9-1419-F85D6D9E766E}"/>
              </a:ext>
            </a:extLst>
          </p:cNvPr>
          <p:cNvSpPr txBox="1"/>
          <p:nvPr/>
        </p:nvSpPr>
        <p:spPr>
          <a:xfrm>
            <a:off x="6864896" y="2967675"/>
            <a:ext cx="793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Weekday</a:t>
            </a:r>
            <a:endParaRPr lang="en-ID" sz="1200" dirty="0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339056AD-2431-105C-9132-D7C4C42F2ABF}"/>
              </a:ext>
            </a:extLst>
          </p:cNvPr>
          <p:cNvSpPr/>
          <p:nvPr/>
        </p:nvSpPr>
        <p:spPr>
          <a:xfrm rot="16200000">
            <a:off x="10424104" y="1029656"/>
            <a:ext cx="155448" cy="1764912"/>
          </a:xfrm>
          <a:prstGeom prst="rightBrac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1DD343-FDDB-2BF5-4816-8E44259FA7D3}"/>
              </a:ext>
            </a:extLst>
          </p:cNvPr>
          <p:cNvSpPr txBox="1"/>
          <p:nvPr/>
        </p:nvSpPr>
        <p:spPr>
          <a:xfrm>
            <a:off x="10105245" y="1598732"/>
            <a:ext cx="793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Weekday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4073988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852521-CE5E-4630-198B-5B1538D11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D6FDB-B4EB-8CC9-B864-7FB4B09D0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5" y="277932"/>
            <a:ext cx="4671689" cy="1320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Differences by Average Trips Duration</a:t>
            </a:r>
            <a:endParaRPr lang="en-ID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AC24E3-BB5B-3B41-3C10-63F2009A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95" y="1912112"/>
            <a:ext cx="4810377" cy="3560733"/>
          </a:xfrm>
        </p:spPr>
        <p:txBody>
          <a:bodyPr>
            <a:normAutofit/>
          </a:bodyPr>
          <a:lstStyle/>
          <a:p>
            <a:r>
              <a:rPr lang="en-US" dirty="0"/>
              <a:t>The average total number of trips for non-member riders is higher than that of member riders.</a:t>
            </a:r>
          </a:p>
          <a:p>
            <a:r>
              <a:rPr lang="en-US" dirty="0"/>
              <a:t>This indicates that riders who purchase memberships typically have destinations nearby.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1C00B5-7A5D-72F2-6A19-49DE1B1ED3F0}"/>
              </a:ext>
            </a:extLst>
          </p:cNvPr>
          <p:cNvCxnSpPr>
            <a:cxnSpLocks/>
          </p:cNvCxnSpPr>
          <p:nvPr/>
        </p:nvCxnSpPr>
        <p:spPr>
          <a:xfrm>
            <a:off x="7414141" y="5472845"/>
            <a:ext cx="312724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9C4580-219A-302B-BD64-41CF90CDBFB6}"/>
              </a:ext>
            </a:extLst>
          </p:cNvPr>
          <p:cNvSpPr txBox="1"/>
          <p:nvPr/>
        </p:nvSpPr>
        <p:spPr>
          <a:xfrm>
            <a:off x="8237101" y="5491133"/>
            <a:ext cx="148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Day</a:t>
            </a:r>
            <a:endParaRPr lang="en-ID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9CEDEF-94CA-E153-49B5-3E7EDAA32421}"/>
              </a:ext>
            </a:extLst>
          </p:cNvPr>
          <p:cNvCxnSpPr>
            <a:cxnSpLocks/>
          </p:cNvCxnSpPr>
          <p:nvPr/>
        </p:nvCxnSpPr>
        <p:spPr>
          <a:xfrm flipV="1">
            <a:off x="5246513" y="2590428"/>
            <a:ext cx="0" cy="19360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7BF6E4E-25A8-D529-488B-8149E3EA3D4A}"/>
              </a:ext>
            </a:extLst>
          </p:cNvPr>
          <p:cNvSpPr txBox="1"/>
          <p:nvPr/>
        </p:nvSpPr>
        <p:spPr>
          <a:xfrm rot="16200000">
            <a:off x="4054484" y="3404541"/>
            <a:ext cx="2039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Average Trips Duration</a:t>
            </a:r>
            <a:endParaRPr lang="en-ID" sz="1400" dirty="0"/>
          </a:p>
        </p:txBody>
      </p:sp>
      <p:pic>
        <p:nvPicPr>
          <p:cNvPr id="4" name="Picture 3" descr="A graph of blue and orange bars&#10;&#10;Description automatically generated">
            <a:extLst>
              <a:ext uri="{FF2B5EF4-FFF2-40B4-BE49-F238E27FC236}">
                <a16:creationId xmlns:a16="http://schemas.microsoft.com/office/drawing/2014/main" id="{3935409E-641C-6B0C-8464-EAEA39C25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35" y="1772900"/>
            <a:ext cx="6707470" cy="348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9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B367-2247-6B3F-D176-936770C13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6300"/>
          </a:xfrm>
        </p:spPr>
        <p:txBody>
          <a:bodyPr/>
          <a:lstStyle/>
          <a:p>
            <a:r>
              <a:rPr lang="en-US" dirty="0"/>
              <a:t>Conclusion and Recommendation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7C28F-A3AB-D65D-5A08-FD996B0CC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754" y="1634809"/>
            <a:ext cx="8596668" cy="3880773"/>
          </a:xfrm>
        </p:spPr>
        <p:txBody>
          <a:bodyPr/>
          <a:lstStyle/>
          <a:p>
            <a:r>
              <a:rPr lang="en-US" dirty="0"/>
              <a:t>Marketing efforts should be focused in September, as it is the peak month for rider activity</a:t>
            </a:r>
          </a:p>
          <a:p>
            <a:r>
              <a:rPr lang="en-US" dirty="0"/>
              <a:t>Offering membership discounts or creating special weekday memberships due to the higher number of member riders during weekdays compared to weekends.</a:t>
            </a:r>
          </a:p>
          <a:p>
            <a:r>
              <a:rPr lang="en-US" dirty="0"/>
              <a:t>The increase in single-ride pass prices is attributed to non-member riders often traveling longer distances. This may also encourage them to opt for a membership instead of paying higher costs per ride.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78163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0EBA-54D7-BA06-1B02-FEEDA8DEE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74" y="226314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Thanks</a:t>
            </a:r>
            <a:endParaRPr lang="en-ID" sz="7200" dirty="0"/>
          </a:p>
        </p:txBody>
      </p:sp>
    </p:spTree>
    <p:extLst>
      <p:ext uri="{BB962C8B-B14F-4D97-AF65-F5344CB8AC3E}">
        <p14:creationId xmlns:p14="http://schemas.microsoft.com/office/powerpoint/2010/main" val="26395180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205</TotalTime>
  <Words>287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Enhancing Membership Growth</vt:lpstr>
      <vt:lpstr>Agenda</vt:lpstr>
      <vt:lpstr>Objective</vt:lpstr>
      <vt:lpstr>Monthly Trends</vt:lpstr>
      <vt:lpstr>Differences by Day of the Week</vt:lpstr>
      <vt:lpstr>Differences by Average Trips Duration</vt:lpstr>
      <vt:lpstr>Conclusion and Recommendation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Software Solution</dc:creator>
  <cp:lastModifiedBy>Software Solution</cp:lastModifiedBy>
  <cp:revision>1</cp:revision>
  <dcterms:created xsi:type="dcterms:W3CDTF">2025-01-18T15:18:04Z</dcterms:created>
  <dcterms:modified xsi:type="dcterms:W3CDTF">2025-01-18T18:43:28Z</dcterms:modified>
</cp:coreProperties>
</file>