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2" r:id="rId4"/>
    <p:sldMasterId id="2147483694" r:id="rId5"/>
  </p:sldMasterIdLst>
  <p:notesMasterIdLst>
    <p:notesMasterId r:id="rId30"/>
  </p:notesMasterIdLst>
  <p:handoutMasterIdLst>
    <p:handoutMasterId r:id="rId31"/>
  </p:handoutMasterIdLst>
  <p:sldIdLst>
    <p:sldId id="336" r:id="rId6"/>
    <p:sldId id="330" r:id="rId7"/>
    <p:sldId id="332" r:id="rId8"/>
    <p:sldId id="337" r:id="rId9"/>
    <p:sldId id="340" r:id="rId10"/>
    <p:sldId id="339" r:id="rId11"/>
    <p:sldId id="341" r:id="rId12"/>
    <p:sldId id="348" r:id="rId13"/>
    <p:sldId id="334" r:id="rId14"/>
    <p:sldId id="342" r:id="rId15"/>
    <p:sldId id="343" r:id="rId16"/>
    <p:sldId id="344" r:id="rId17"/>
    <p:sldId id="345" r:id="rId18"/>
    <p:sldId id="346" r:id="rId19"/>
    <p:sldId id="347" r:id="rId20"/>
    <p:sldId id="335" r:id="rId21"/>
    <p:sldId id="350" r:id="rId22"/>
    <p:sldId id="351" r:id="rId23"/>
    <p:sldId id="352" r:id="rId24"/>
    <p:sldId id="353" r:id="rId25"/>
    <p:sldId id="274" r:id="rId26"/>
    <p:sldId id="354" r:id="rId27"/>
    <p:sldId id="355" r:id="rId28"/>
    <p:sldId id="275" r:id="rId29"/>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F1590AA-02B3-4ADE-F57B-86D5AB206163}" name="Jarrod Renfro" initials="JR" userId="Jarrod Renfro"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 id="4" name="UPKAR LIDDER" initials="UL" lastIdx="2" clrIdx="3"/>
  <p:cmAuthor id="5" name="Leon Katsnelson" initials="LK" lastIdx="21" clrIdx="4">
    <p:extLst>
      <p:ext uri="{19B8F6BF-5375-455C-9EA6-DF929625EA0E}">
        <p15:presenceInfo xmlns:p15="http://schemas.microsoft.com/office/powerpoint/2012/main" userId="S::leon@ca.ibm.com::68697268-d1ba-4c91-8538-7f4d439d4f70" providerId="AD"/>
      </p:ext>
    </p:extLst>
  </p:cmAuthor>
  <p:cmAuthor id="6" name="YAN LUO" initials="YL" lastIdx="1"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4F8"/>
    <a:srgbClr val="0948CB"/>
    <a:srgbClr val="0B49CB"/>
    <a:srgbClr val="1C7DDB"/>
    <a:srgbClr val="121619"/>
    <a:srgbClr val="F2F2F2"/>
    <a:srgbClr val="145579"/>
    <a:srgbClr val="3A6483"/>
    <a:srgbClr val="204E79"/>
    <a:srgbClr val="0054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389"/>
    <p:restoredTop sz="85169"/>
  </p:normalViewPr>
  <p:slideViewPr>
    <p:cSldViewPr snapToGrid="0" snapToObjects="1">
      <p:cViewPr varScale="1">
        <p:scale>
          <a:sx n="75" d="100"/>
          <a:sy n="75" d="100"/>
        </p:scale>
        <p:origin x="1397" y="67"/>
      </p:cViewPr>
      <p:guideLst>
        <p:guide orient="horz" pos="2184"/>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commentAuthors" Target="commentAuthors.xml"/><Relationship Id="rId37" Type="http://schemas.microsoft.com/office/2018/10/relationships/authors" Target="author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3.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D167474-952B-AC43-BEC3-541C80E3FD9C}"/>
              </a:ext>
            </a:extLst>
          </p:cNvPr>
          <p:cNvSpPr>
            <a:spLocks noGrp="1"/>
          </p:cNvSpPr>
          <p:nvPr>
            <p:ph type="hdr" sz="quarter"/>
          </p:nvPr>
        </p:nvSpPr>
        <p:spPr>
          <a:xfrm>
            <a:off x="0" y="0"/>
            <a:ext cx="2971800" cy="93663"/>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B6DC1C6-1287-2C4A-84C8-98EFD82F9A6C}"/>
              </a:ext>
            </a:extLst>
          </p:cNvPr>
          <p:cNvSpPr>
            <a:spLocks noGrp="1"/>
          </p:cNvSpPr>
          <p:nvPr>
            <p:ph type="dt" sz="quarter" idx="1"/>
          </p:nvPr>
        </p:nvSpPr>
        <p:spPr>
          <a:xfrm>
            <a:off x="3884613" y="0"/>
            <a:ext cx="2971800" cy="93663"/>
          </a:xfrm>
          <a:prstGeom prst="rect">
            <a:avLst/>
          </a:prstGeom>
        </p:spPr>
        <p:txBody>
          <a:bodyPr vert="horz" lIns="91440" tIns="45720" rIns="91440" bIns="45720" rtlCol="0"/>
          <a:lstStyle>
            <a:lvl1pPr algn="r">
              <a:defRPr sz="1200"/>
            </a:lvl1pPr>
          </a:lstStyle>
          <a:p>
            <a:fld id="{C61B1DFE-DEC1-F84C-B64B-0BC4AFB87332}" type="datetimeFigureOut">
              <a:rPr lang="en-US" smtClean="0"/>
              <a:t>7/21/2025</a:t>
            </a:fld>
            <a:endParaRPr lang="en-US"/>
          </a:p>
        </p:txBody>
      </p:sp>
      <p:sp>
        <p:nvSpPr>
          <p:cNvPr id="4" name="Footer Placeholder 3">
            <a:extLst>
              <a:ext uri="{FF2B5EF4-FFF2-40B4-BE49-F238E27FC236}">
                <a16:creationId xmlns:a16="http://schemas.microsoft.com/office/drawing/2014/main" id="{06B322D0-710C-764D-ADE9-C566FF3B05D7}"/>
              </a:ext>
            </a:extLst>
          </p:cNvPr>
          <p:cNvSpPr>
            <a:spLocks noGrp="1"/>
          </p:cNvSpPr>
          <p:nvPr>
            <p:ph type="ftr" sz="quarter" idx="2"/>
          </p:nvPr>
        </p:nvSpPr>
        <p:spPr>
          <a:xfrm>
            <a:off x="0" y="1763713"/>
            <a:ext cx="2971800" cy="9366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42A2AE0-FDA0-1248-8D07-A5244E897ED5}"/>
              </a:ext>
            </a:extLst>
          </p:cNvPr>
          <p:cNvSpPr>
            <a:spLocks noGrp="1"/>
          </p:cNvSpPr>
          <p:nvPr>
            <p:ph type="sldNum" sz="quarter" idx="3"/>
          </p:nvPr>
        </p:nvSpPr>
        <p:spPr>
          <a:xfrm>
            <a:off x="3884613" y="1763713"/>
            <a:ext cx="2971800" cy="93662"/>
          </a:xfrm>
          <a:prstGeom prst="rect">
            <a:avLst/>
          </a:prstGeom>
        </p:spPr>
        <p:txBody>
          <a:bodyPr vert="horz" lIns="91440" tIns="45720" rIns="91440" bIns="45720" rtlCol="0" anchor="b"/>
          <a:lstStyle>
            <a:lvl1pPr algn="r">
              <a:defRPr sz="1200"/>
            </a:lvl1pPr>
          </a:lstStyle>
          <a:p>
            <a:fld id="{FD91E733-BECA-E944-9B7F-321864631FC0}" type="slidenum">
              <a:rPr lang="en-US" smtClean="0"/>
              <a:t>‹#›</a:t>
            </a:fld>
            <a:endParaRPr lang="en-US"/>
          </a:p>
        </p:txBody>
      </p:sp>
    </p:spTree>
    <p:extLst>
      <p:ext uri="{BB962C8B-B14F-4D97-AF65-F5344CB8AC3E}">
        <p14:creationId xmlns:p14="http://schemas.microsoft.com/office/powerpoint/2010/main" val="40710155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7/21/2025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24181241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flowchart outlines our first content-based model. It works by creating a profile of each user's genre interests. We then recommend unseen courses that are topically similar by calculating a simple but effective dot product score between the user and course vectors.</a:t>
            </a:r>
          </a:p>
        </p:txBody>
      </p:sp>
      <p:sp>
        <p:nvSpPr>
          <p:cNvPr id="4" name="Slide Number Placeholder 3"/>
          <p:cNvSpPr>
            <a:spLocks noGrp="1"/>
          </p:cNvSpPr>
          <p:nvPr>
            <p:ph type="sldNum" sz="quarter" idx="5"/>
          </p:nvPr>
        </p:nvSpPr>
        <p:spPr/>
        <p:txBody>
          <a:bodyPr/>
          <a:lstStyle/>
          <a:p>
            <a:fld id="{EEBDA0E2-FEBD-4B65-8F16-724CF984F377}" type="slidenum">
              <a:rPr lang="en-US" smtClean="0"/>
              <a:t>10</a:t>
            </a:fld>
            <a:endParaRPr lang="en-US"/>
          </a:p>
        </p:txBody>
      </p:sp>
    </p:spTree>
    <p:extLst>
      <p:ext uri="{BB962C8B-B14F-4D97-AF65-F5344CB8AC3E}">
        <p14:creationId xmlns:p14="http://schemas.microsoft.com/office/powerpoint/2010/main" val="15093735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a score threshold of 20 , the system provides a manageable list of about 14 recommendations per user. The most frequently recommended courses are heavily focused on </a:t>
            </a:r>
            <a:r>
              <a:rPr lang="en-US" b="1" dirty="0"/>
              <a:t>Big Data (Spark, SQL)</a:t>
            </a:r>
            <a:r>
              <a:rPr lang="en-US" dirty="0"/>
              <a:t> and </a:t>
            </a:r>
            <a:r>
              <a:rPr lang="en-US" b="1" dirty="0"/>
              <a:t>Data Science</a:t>
            </a:r>
            <a:r>
              <a:rPr lang="en-US" dirty="0"/>
              <a:t>, which accurately reflects the primary interests of our current user base.</a:t>
            </a:r>
          </a:p>
        </p:txBody>
      </p:sp>
      <p:sp>
        <p:nvSpPr>
          <p:cNvPr id="4" name="Slide Number Placeholder 3"/>
          <p:cNvSpPr>
            <a:spLocks noGrp="1"/>
          </p:cNvSpPr>
          <p:nvPr>
            <p:ph type="sldNum" sz="quarter" idx="5"/>
          </p:nvPr>
        </p:nvSpPr>
        <p:spPr/>
        <p:txBody>
          <a:bodyPr/>
          <a:lstStyle/>
          <a:p>
            <a:fld id="{EEBDA0E2-FEBD-4B65-8F16-724CF984F377}" type="slidenum">
              <a:rPr lang="en-US" smtClean="0"/>
              <a:t>11</a:t>
            </a:fld>
            <a:endParaRPr lang="en-US"/>
          </a:p>
        </p:txBody>
      </p:sp>
    </p:spTree>
    <p:extLst>
      <p:ext uri="{BB962C8B-B14F-4D97-AF65-F5344CB8AC3E}">
        <p14:creationId xmlns:p14="http://schemas.microsoft.com/office/powerpoint/2010/main" val="16006473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flowchart illustrates the course similarity-based recommender system. The process works by taking a user's list of enrolled courses and comparing each one against a pool of candidate courses the user has not yet taken. To determine similarity, the system retrieves a pre-calculated score for each course pair from a similarity matrix. Finally, it recommends new courses by filtering for those that surpass a specific similarity threshold, then ranking them to present the top 20 highest-scoring options to the user.</a:t>
            </a:r>
          </a:p>
        </p:txBody>
      </p:sp>
      <p:sp>
        <p:nvSpPr>
          <p:cNvPr id="4" name="Slide Number Placeholder 3"/>
          <p:cNvSpPr>
            <a:spLocks noGrp="1"/>
          </p:cNvSpPr>
          <p:nvPr>
            <p:ph type="sldNum" sz="quarter" idx="5"/>
          </p:nvPr>
        </p:nvSpPr>
        <p:spPr/>
        <p:txBody>
          <a:bodyPr/>
          <a:lstStyle/>
          <a:p>
            <a:fld id="{EEBDA0E2-FEBD-4B65-8F16-724CF984F377}" type="slidenum">
              <a:rPr lang="en-US" smtClean="0"/>
              <a:t>12</a:t>
            </a:fld>
            <a:endParaRPr lang="en-US"/>
          </a:p>
        </p:txBody>
      </p:sp>
    </p:spTree>
    <p:extLst>
      <p:ext uri="{BB962C8B-B14F-4D97-AF65-F5344CB8AC3E}">
        <p14:creationId xmlns:p14="http://schemas.microsoft.com/office/powerpoint/2010/main" val="33023576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analysis of our course recommender system demonstrates its effectiveness in delivering targeted and relevant content. On average, each user is presented with a manageable list of approximately 4.49 new course suggestions, a figure directly influenced by the 0.5 similarity threshold we set. This focused approach avoids overwhelming users with too many choices. Furthermore, the top 10 most frequently recommended courses are heavily concentrated in foundational topics like "introduction to data science in python," which validates that our content-based model successfully identifies and promotes core "gateway" courses in popular, interconnected fields like Data Science, Python, and R. This confirms the system is working as intended by recognizing strong thematic links between courses.</a:t>
            </a:r>
          </a:p>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13</a:t>
            </a:fld>
            <a:endParaRPr lang="en-US"/>
          </a:p>
        </p:txBody>
      </p:sp>
    </p:spTree>
    <p:extLst>
      <p:ext uri="{BB962C8B-B14F-4D97-AF65-F5344CB8AC3E}">
        <p14:creationId xmlns:p14="http://schemas.microsoft.com/office/powerpoint/2010/main" val="23472946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flowchart outlines our clustering-based recommendation model. It works by first grouping all users into distinct clusters based on their shared interests, which are derived from their course ratings in various genres. We then recommend unseen courses to a specific user by identifying the most popular (most frequently enrolled) courses within their assigned cluster and filtering out any they have already taken.</a:t>
            </a:r>
          </a:p>
        </p:txBody>
      </p:sp>
      <p:sp>
        <p:nvSpPr>
          <p:cNvPr id="4" name="Slide Number Placeholder 3"/>
          <p:cNvSpPr>
            <a:spLocks noGrp="1"/>
          </p:cNvSpPr>
          <p:nvPr>
            <p:ph type="sldNum" sz="quarter" idx="5"/>
          </p:nvPr>
        </p:nvSpPr>
        <p:spPr/>
        <p:txBody>
          <a:bodyPr/>
          <a:lstStyle/>
          <a:p>
            <a:fld id="{EEBDA0E2-FEBD-4B65-8F16-724CF984F377}" type="slidenum">
              <a:rPr lang="en-US" smtClean="0"/>
              <a:t>14</a:t>
            </a:fld>
            <a:endParaRPr lang="en-US"/>
          </a:p>
        </p:txBody>
      </p:sp>
    </p:spTree>
    <p:extLst>
      <p:ext uri="{BB962C8B-B14F-4D97-AF65-F5344CB8AC3E}">
        <p14:creationId xmlns:p14="http://schemas.microsoft.com/office/powerpoint/2010/main" val="25318331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clustering-based model provides each user with a comprehensive list of up to 20 popular courses from within their interest group. This ensures that active users in any cluster receive a full set of relevant suggestions to explore, maximizing their engagement opportunities based on their community's preferences.</a:t>
            </a:r>
            <a:br>
              <a:rPr lang="en-US" dirty="0"/>
            </a:br>
            <a:r>
              <a:rPr lang="en-US" dirty="0"/>
              <a:t>This analysis confirms that our clustering algorithm effectively groups users with strong, shared interests in high-demand technology fields. The top recommendations directly reflect the most popular and essential courses within these data-focused communities, validating that the system successfully suggests core content based on the collective behavior of similar users.</a:t>
            </a:r>
          </a:p>
        </p:txBody>
      </p:sp>
      <p:sp>
        <p:nvSpPr>
          <p:cNvPr id="4" name="Slide Number Placeholder 3"/>
          <p:cNvSpPr>
            <a:spLocks noGrp="1"/>
          </p:cNvSpPr>
          <p:nvPr>
            <p:ph type="sldNum" sz="quarter" idx="5"/>
          </p:nvPr>
        </p:nvSpPr>
        <p:spPr/>
        <p:txBody>
          <a:bodyPr/>
          <a:lstStyle/>
          <a:p>
            <a:fld id="{EEBDA0E2-FEBD-4B65-8F16-724CF984F377}" type="slidenum">
              <a:rPr lang="en-US" smtClean="0"/>
              <a:t>15</a:t>
            </a:fld>
            <a:endParaRPr lang="en-US"/>
          </a:p>
        </p:txBody>
      </p:sp>
    </p:spTree>
    <p:extLst>
      <p:ext uri="{BB962C8B-B14F-4D97-AF65-F5344CB8AC3E}">
        <p14:creationId xmlns:p14="http://schemas.microsoft.com/office/powerpoint/2010/main" val="30265172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16</a:t>
            </a:fld>
            <a:endParaRPr lang="en-US"/>
          </a:p>
        </p:txBody>
      </p:sp>
    </p:spTree>
    <p:extLst>
      <p:ext uri="{BB962C8B-B14F-4D97-AF65-F5344CB8AC3E}">
        <p14:creationId xmlns:p14="http://schemas.microsoft.com/office/powerpoint/2010/main" val="16464828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collaborative filtering model is built using the </a:t>
            </a:r>
            <a:r>
              <a:rPr lang="en-US" b="1" dirty="0"/>
              <a:t>K-Nearest Neighbors (KNN)</a:t>
            </a:r>
            <a:r>
              <a:rPr lang="en-US" dirty="0"/>
              <a:t> algorithm, operating on a user-item rating matrix. The process begins by loading the rating data, which is then split into training and test sets. We then configure the KNN model using the surprise library, specifying key hyper-parameters: we test both </a:t>
            </a:r>
            <a:r>
              <a:rPr lang="en-US" b="1" dirty="0"/>
              <a:t>item-based</a:t>
            </a:r>
            <a:r>
              <a:rPr lang="en-US" dirty="0"/>
              <a:t> (</a:t>
            </a:r>
            <a:r>
              <a:rPr lang="en-US" dirty="0" err="1"/>
              <a:t>user_based</a:t>
            </a:r>
            <a:r>
              <a:rPr lang="en-US" dirty="0"/>
              <a:t>: False) and </a:t>
            </a:r>
            <a:r>
              <a:rPr lang="en-US" b="1" dirty="0"/>
              <a:t>user-based</a:t>
            </a:r>
            <a:r>
              <a:rPr lang="en-US" dirty="0"/>
              <a:t> (</a:t>
            </a:r>
            <a:r>
              <a:rPr lang="en-US" dirty="0" err="1"/>
              <a:t>user_based</a:t>
            </a:r>
            <a:r>
              <a:rPr lang="en-US" dirty="0"/>
              <a:t>: True) approaches, use </a:t>
            </a:r>
            <a:r>
              <a:rPr lang="en-US" b="1" dirty="0"/>
              <a:t>cosine</a:t>
            </a:r>
            <a:r>
              <a:rPr lang="en-US" dirty="0"/>
              <a:t> similarity as the metric, and set the number of neighbors (</a:t>
            </a:r>
            <a:r>
              <a:rPr lang="en-US" b="1" dirty="0"/>
              <a:t>k</a:t>
            </a:r>
            <a:r>
              <a:rPr lang="en-US" dirty="0"/>
              <a:t>) to </a:t>
            </a:r>
            <a:r>
              <a:rPr lang="en-US" b="1" dirty="0"/>
              <a:t>40</a:t>
            </a:r>
            <a:r>
              <a:rPr lang="en-US" dirty="0"/>
              <a:t>. The model is trained on this data to find similar users or items and then generates rating predictions, with its performance evaluated by the Root Mean Square Error (RMSE).</a:t>
            </a:r>
          </a:p>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17</a:t>
            </a:fld>
            <a:endParaRPr lang="en-US"/>
          </a:p>
        </p:txBody>
      </p:sp>
    </p:spTree>
    <p:extLst>
      <p:ext uri="{BB962C8B-B14F-4D97-AF65-F5344CB8AC3E}">
        <p14:creationId xmlns:p14="http://schemas.microsoft.com/office/powerpoint/2010/main" val="29753946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flowchart details our collaborative filtering model based on </a:t>
            </a:r>
            <a:r>
              <a:rPr lang="en-US" b="1" dirty="0"/>
              <a:t>Non-negative Matrix Factorization (NMF)</a:t>
            </a:r>
            <a:r>
              <a:rPr lang="en-US" dirty="0"/>
              <a:t>. The process works by taking the user-item rating matrix and decomposing it into two smaller, dense matrices representing latent features for both users and items. These feature matrices are learned by training the NMF model on a subset of the rating data, with key hyper-parameters including the number of latent features, which we set to </a:t>
            </a:r>
            <a:r>
              <a:rPr lang="en-US" b="1" dirty="0"/>
              <a:t>32</a:t>
            </a:r>
            <a:r>
              <a:rPr lang="en-US" dirty="0"/>
              <a:t>. Predictions for unknown ratings are then generated by calculating the dot product of a user's and an item's latent feature vectors, and the model's overall accuracy is evaluated using Root Mean Square Error (RMSE).</a:t>
            </a:r>
          </a:p>
        </p:txBody>
      </p:sp>
      <p:sp>
        <p:nvSpPr>
          <p:cNvPr id="4" name="Slide Number Placeholder 3"/>
          <p:cNvSpPr>
            <a:spLocks noGrp="1"/>
          </p:cNvSpPr>
          <p:nvPr>
            <p:ph type="sldNum" sz="quarter" idx="5"/>
          </p:nvPr>
        </p:nvSpPr>
        <p:spPr/>
        <p:txBody>
          <a:bodyPr/>
          <a:lstStyle/>
          <a:p>
            <a:fld id="{EEBDA0E2-FEBD-4B65-8F16-724CF984F377}" type="slidenum">
              <a:rPr lang="en-US" smtClean="0"/>
              <a:t>18</a:t>
            </a:fld>
            <a:endParaRPr lang="en-US"/>
          </a:p>
        </p:txBody>
      </p:sp>
    </p:spTree>
    <p:extLst>
      <p:ext uri="{BB962C8B-B14F-4D97-AF65-F5344CB8AC3E}">
        <p14:creationId xmlns:p14="http://schemas.microsoft.com/office/powerpoint/2010/main" val="509292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flowchart outlines two collaborative filtering approaches that leverage learned embeddings. The first model is a baseline deep learning network that simultaneously learns user and item embeddings and uses dense layers to predict ratings directly. The second model takes a two-step approach: it first extracts the pre-trained embeddings from the baseline model and then uses these embeddings as input features for traditional regression algorithms. Specifically, both </a:t>
            </a:r>
            <a:r>
              <a:rPr lang="en-US" b="1" dirty="0"/>
              <a:t>Ridge and Lasso models</a:t>
            </a:r>
            <a:r>
              <a:rPr lang="en-US" dirty="0"/>
              <a:t> are implemented, with their regularization strength (alpha) </a:t>
            </a:r>
            <a:r>
              <a:rPr lang="en-US" b="1" dirty="0"/>
              <a:t>optimized using 5-fold cross-validation</a:t>
            </a:r>
            <a:r>
              <a:rPr lang="en-US" dirty="0"/>
              <a:t> to find the best hyper-parameters before making the final rating predictions.</a:t>
            </a:r>
          </a:p>
        </p:txBody>
      </p:sp>
      <p:sp>
        <p:nvSpPr>
          <p:cNvPr id="4" name="Slide Number Placeholder 3"/>
          <p:cNvSpPr>
            <a:spLocks noGrp="1"/>
          </p:cNvSpPr>
          <p:nvPr>
            <p:ph type="sldNum" sz="quarter" idx="5"/>
          </p:nvPr>
        </p:nvSpPr>
        <p:spPr/>
        <p:txBody>
          <a:bodyPr/>
          <a:lstStyle/>
          <a:p>
            <a:fld id="{EEBDA0E2-FEBD-4B65-8F16-724CF984F377}" type="slidenum">
              <a:rPr lang="en-US" smtClean="0"/>
              <a:t>19</a:t>
            </a:fld>
            <a:endParaRPr lang="en-US"/>
          </a:p>
        </p:txBody>
      </p:sp>
    </p:spTree>
    <p:extLst>
      <p:ext uri="{BB962C8B-B14F-4D97-AF65-F5344CB8AC3E}">
        <p14:creationId xmlns:p14="http://schemas.microsoft.com/office/powerpoint/2010/main" val="954866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2</a:t>
            </a:fld>
            <a:endParaRPr lang="en-US" dirty="0"/>
          </a:p>
        </p:txBody>
      </p:sp>
    </p:spTree>
    <p:extLst>
      <p:ext uri="{BB962C8B-B14F-4D97-AF65-F5344CB8AC3E}">
        <p14:creationId xmlns:p14="http://schemas.microsoft.com/office/powerpoint/2010/main" val="42083152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analysis, based on the updated RMSE values, reveals three distinct performance tiers among our collaborative filtering models, where a lower error value is better. The traditional KNN and NMF models establish a baseline with a high error rate around 1.29. A significant improvement is seen with the Ridge and Lasso regression models, which cut the error down to approximately 0.81. However, the Artificial Neural Network (ANN) model is definitively the most accurate, achieving a remarkably low RMSE of 0.43. This performance gap is explained by the power of embeddings; while the Ridge and Lasso models perform well by applying regression to pre-trained embeddings, the ANN is superior because it learns these rich, non-linear feature representations and optimizes the rating prediction in a single, end-to-end process, allowing it to capture the most complex user preferences.</a:t>
            </a:r>
          </a:p>
        </p:txBody>
      </p:sp>
      <p:sp>
        <p:nvSpPr>
          <p:cNvPr id="4" name="Slide Number Placeholder 3"/>
          <p:cNvSpPr>
            <a:spLocks noGrp="1"/>
          </p:cNvSpPr>
          <p:nvPr>
            <p:ph type="sldNum" sz="quarter" idx="5"/>
          </p:nvPr>
        </p:nvSpPr>
        <p:spPr/>
        <p:txBody>
          <a:bodyPr/>
          <a:lstStyle/>
          <a:p>
            <a:fld id="{EEBDA0E2-FEBD-4B65-8F16-724CF984F377}" type="slidenum">
              <a:rPr lang="en-US" smtClean="0"/>
              <a:t>20</a:t>
            </a:fld>
            <a:endParaRPr lang="en-US"/>
          </a:p>
        </p:txBody>
      </p:sp>
    </p:spTree>
    <p:extLst>
      <p:ext uri="{BB962C8B-B14F-4D97-AF65-F5344CB8AC3E}">
        <p14:creationId xmlns:p14="http://schemas.microsoft.com/office/powerpoint/2010/main" val="32447085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21</a:t>
            </a:fld>
            <a:endParaRPr lang="en-US"/>
          </a:p>
        </p:txBody>
      </p:sp>
    </p:spTree>
    <p:extLst>
      <p:ext uri="{BB962C8B-B14F-4D97-AF65-F5344CB8AC3E}">
        <p14:creationId xmlns:p14="http://schemas.microsoft.com/office/powerpoint/2010/main" val="40110033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134CC5-1FB0-56C7-CF28-DCC7D6C2F60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0884399-A2C1-657F-745D-941F08A1B3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9127F05-3D5B-E82B-36CC-2296DCBD89B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555F21BA-D12C-CDF3-7DA5-FD858FDA71F5}"/>
              </a:ext>
            </a:extLst>
          </p:cNvPr>
          <p:cNvSpPr>
            <a:spLocks noGrp="1"/>
          </p:cNvSpPr>
          <p:nvPr>
            <p:ph type="sldNum" sz="quarter" idx="5"/>
          </p:nvPr>
        </p:nvSpPr>
        <p:spPr/>
        <p:txBody>
          <a:bodyPr/>
          <a:lstStyle/>
          <a:p>
            <a:fld id="{EEBDA0E2-FEBD-4B65-8F16-724CF984F377}" type="slidenum">
              <a:rPr lang="en-US" smtClean="0"/>
              <a:t>22</a:t>
            </a:fld>
            <a:endParaRPr lang="en-US"/>
          </a:p>
        </p:txBody>
      </p:sp>
    </p:spTree>
    <p:extLst>
      <p:ext uri="{BB962C8B-B14F-4D97-AF65-F5344CB8AC3E}">
        <p14:creationId xmlns:p14="http://schemas.microsoft.com/office/powerpoint/2010/main" val="13447288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BEACC3-4930-B8FF-6572-7D0D0F15E5B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DFC4B39-E72A-53DE-2BEC-B47D7108D1F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D8EADE1-47FA-52EC-5456-9415279BAF5F}"/>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FCE1EFEE-2C0E-50EB-7BE5-D1A43FE1CDB7}"/>
              </a:ext>
            </a:extLst>
          </p:cNvPr>
          <p:cNvSpPr>
            <a:spLocks noGrp="1"/>
          </p:cNvSpPr>
          <p:nvPr>
            <p:ph type="sldNum" sz="quarter" idx="5"/>
          </p:nvPr>
        </p:nvSpPr>
        <p:spPr/>
        <p:txBody>
          <a:bodyPr/>
          <a:lstStyle/>
          <a:p>
            <a:fld id="{EEBDA0E2-FEBD-4B65-8F16-724CF984F377}" type="slidenum">
              <a:rPr lang="en-US" smtClean="0"/>
              <a:t>23</a:t>
            </a:fld>
            <a:endParaRPr lang="en-US"/>
          </a:p>
        </p:txBody>
      </p:sp>
    </p:spTree>
    <p:extLst>
      <p:ext uri="{BB962C8B-B14F-4D97-AF65-F5344CB8AC3E}">
        <p14:creationId xmlns:p14="http://schemas.microsoft.com/office/powerpoint/2010/main" val="26352574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24</a:t>
            </a:fld>
            <a:endParaRPr lang="en-US"/>
          </a:p>
        </p:txBody>
      </p:sp>
    </p:spTree>
    <p:extLst>
      <p:ext uri="{BB962C8B-B14F-4D97-AF65-F5344CB8AC3E}">
        <p14:creationId xmlns:p14="http://schemas.microsoft.com/office/powerpoint/2010/main" val="9985033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34977057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4</a:t>
            </a:fld>
            <a:endParaRPr lang="en-US"/>
          </a:p>
        </p:txBody>
      </p:sp>
    </p:spTree>
    <p:extLst>
      <p:ext uri="{BB962C8B-B14F-4D97-AF65-F5344CB8AC3E}">
        <p14:creationId xmlns:p14="http://schemas.microsoft.com/office/powerpoint/2010/main" val="11625901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bar chart illustrates the distribution of courses across different subjects. It's clear that our platform has a strong focus on </a:t>
            </a:r>
            <a:r>
              <a:rPr lang="en-US" b="1" dirty="0"/>
              <a:t>Web Development</a:t>
            </a:r>
            <a:r>
              <a:rPr lang="en-US" dirty="0"/>
              <a:t> and </a:t>
            </a:r>
            <a:r>
              <a:rPr lang="en-US" b="1" dirty="0"/>
              <a:t>AI/Data Science</a:t>
            </a:r>
            <a:r>
              <a:rPr lang="en-US" dirty="0"/>
              <a:t>, which likely reflects current market demand. This information can help guide the creation of new courses in underrepresented but high-potential areas.</a:t>
            </a:r>
          </a:p>
        </p:txBody>
      </p:sp>
      <p:sp>
        <p:nvSpPr>
          <p:cNvPr id="4" name="Slide Number Placeholder 3"/>
          <p:cNvSpPr>
            <a:spLocks noGrp="1"/>
          </p:cNvSpPr>
          <p:nvPr>
            <p:ph type="sldNum" sz="quarter" idx="5"/>
          </p:nvPr>
        </p:nvSpPr>
        <p:spPr/>
        <p:txBody>
          <a:bodyPr/>
          <a:lstStyle/>
          <a:p>
            <a:fld id="{EEBDA0E2-FEBD-4B65-8F16-724CF984F377}" type="slidenum">
              <a:rPr lang="en-US" smtClean="0"/>
              <a:t>5</a:t>
            </a:fld>
            <a:endParaRPr lang="en-US"/>
          </a:p>
        </p:txBody>
      </p:sp>
    </p:spTree>
    <p:extLst>
      <p:ext uri="{BB962C8B-B14F-4D97-AF65-F5344CB8AC3E}">
        <p14:creationId xmlns:p14="http://schemas.microsoft.com/office/powerpoint/2010/main" val="3294382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histogram reveals a classic </a:t>
            </a:r>
            <a:r>
              <a:rPr lang="en-US" b="1" dirty="0"/>
              <a:t>long-tail distribution</a:t>
            </a:r>
            <a:r>
              <a:rPr lang="en-US" dirty="0"/>
              <a:t> for user enrollments. Most learners enroll in only a few courses, suggesting they may have a specific, immediate goal. Our recommender system should aim to engage this majority by suggesting the right </a:t>
            </a:r>
            <a:r>
              <a:rPr lang="en-US" i="1" dirty="0"/>
              <a:t>next</a:t>
            </a:r>
            <a:r>
              <a:rPr lang="en-US" dirty="0"/>
              <a:t> course to continue their learning journey.</a:t>
            </a:r>
          </a:p>
        </p:txBody>
      </p:sp>
      <p:sp>
        <p:nvSpPr>
          <p:cNvPr id="4" name="Slide Number Placeholder 3"/>
          <p:cNvSpPr>
            <a:spLocks noGrp="1"/>
          </p:cNvSpPr>
          <p:nvPr>
            <p:ph type="sldNum" sz="quarter" idx="5"/>
          </p:nvPr>
        </p:nvSpPr>
        <p:spPr/>
        <p:txBody>
          <a:bodyPr/>
          <a:lstStyle/>
          <a:p>
            <a:fld id="{EEBDA0E2-FEBD-4B65-8F16-724CF984F377}" type="slidenum">
              <a:rPr lang="en-US" smtClean="0"/>
              <a:t>6</a:t>
            </a:fld>
            <a:endParaRPr lang="en-US"/>
          </a:p>
        </p:txBody>
      </p:sp>
    </p:spTree>
    <p:extLst>
      <p:ext uri="{BB962C8B-B14F-4D97-AF65-F5344CB8AC3E}">
        <p14:creationId xmlns:p14="http://schemas.microsoft.com/office/powerpoint/2010/main" val="35262796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list highlights our "blockbuster" courses. The most popular ones are </a:t>
            </a:r>
            <a:r>
              <a:rPr lang="en-US" b="1" dirty="0"/>
              <a:t>foundational</a:t>
            </a:r>
            <a:r>
              <a:rPr lang="en-US" dirty="0"/>
              <a:t> (e.g., "Intro to Python") or cover </a:t>
            </a:r>
            <a:r>
              <a:rPr lang="en-US" b="1" dirty="0"/>
              <a:t>highly in-demand technologies</a:t>
            </a:r>
            <a:r>
              <a:rPr lang="en-US" dirty="0"/>
              <a:t> (e.g., "Machine Learning", "Web Development"). These courses are key drivers of initial user engagement.</a:t>
            </a:r>
          </a:p>
        </p:txBody>
      </p:sp>
      <p:sp>
        <p:nvSpPr>
          <p:cNvPr id="4" name="Slide Number Placeholder 3"/>
          <p:cNvSpPr>
            <a:spLocks noGrp="1"/>
          </p:cNvSpPr>
          <p:nvPr>
            <p:ph type="sldNum" sz="quarter" idx="5"/>
          </p:nvPr>
        </p:nvSpPr>
        <p:spPr/>
        <p:txBody>
          <a:bodyPr/>
          <a:lstStyle/>
          <a:p>
            <a:fld id="{EEBDA0E2-FEBD-4B65-8F16-724CF984F377}" type="slidenum">
              <a:rPr lang="en-US" smtClean="0"/>
              <a:t>7</a:t>
            </a:fld>
            <a:endParaRPr lang="en-US"/>
          </a:p>
        </p:txBody>
      </p:sp>
    </p:spTree>
    <p:extLst>
      <p:ext uri="{BB962C8B-B14F-4D97-AF65-F5344CB8AC3E}">
        <p14:creationId xmlns:p14="http://schemas.microsoft.com/office/powerpoint/2010/main" val="39318784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word cloud visually confirms the key themes from our course catalog. Words like </a:t>
            </a:r>
            <a:r>
              <a:rPr lang="en-US" b="1" dirty="0"/>
              <a:t>"Python"</a:t>
            </a:r>
            <a:r>
              <a:rPr lang="en-US" dirty="0"/>
              <a:t>, </a:t>
            </a:r>
            <a:r>
              <a:rPr lang="en-US" b="1" dirty="0"/>
              <a:t>"Data"</a:t>
            </a:r>
            <a:r>
              <a:rPr lang="en-US" dirty="0"/>
              <a:t>, and </a:t>
            </a:r>
            <a:r>
              <a:rPr lang="en-US" b="1" dirty="0"/>
              <a:t>"Learning"</a:t>
            </a:r>
            <a:r>
              <a:rPr lang="en-US" dirty="0"/>
              <a:t> are prominent, aligning perfectly with our most popular subjects. This illustrates the core identity of our platform's offerings.</a:t>
            </a:r>
          </a:p>
        </p:txBody>
      </p:sp>
      <p:sp>
        <p:nvSpPr>
          <p:cNvPr id="4" name="Slide Number Placeholder 3"/>
          <p:cNvSpPr>
            <a:spLocks noGrp="1"/>
          </p:cNvSpPr>
          <p:nvPr>
            <p:ph type="sldNum" sz="quarter" idx="5"/>
          </p:nvPr>
        </p:nvSpPr>
        <p:spPr/>
        <p:txBody>
          <a:bodyPr/>
          <a:lstStyle/>
          <a:p>
            <a:fld id="{EEBDA0E2-FEBD-4B65-8F16-724CF984F377}" type="slidenum">
              <a:rPr lang="en-US" smtClean="0"/>
              <a:t>8</a:t>
            </a:fld>
            <a:endParaRPr lang="en-US"/>
          </a:p>
        </p:txBody>
      </p:sp>
    </p:spTree>
    <p:extLst>
      <p:ext uri="{BB962C8B-B14F-4D97-AF65-F5344CB8AC3E}">
        <p14:creationId xmlns:p14="http://schemas.microsoft.com/office/powerpoint/2010/main" val="33823765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9</a:t>
            </a:fld>
            <a:endParaRPr lang="en-US"/>
          </a:p>
        </p:txBody>
      </p:sp>
    </p:spTree>
    <p:extLst>
      <p:ext uri="{BB962C8B-B14F-4D97-AF65-F5344CB8AC3E}">
        <p14:creationId xmlns:p14="http://schemas.microsoft.com/office/powerpoint/2010/main" val="10056720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2FDF747-B622-7F48-9215-C3A606BDEB98}"/>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372729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DD383-EB92-5540-96BB-199B7760EF4D}"/>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9FED7B-4DA5-4346-B7E2-D18782430F68}"/>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2B5F2C-52A9-3047-A473-9FFC051518A0}"/>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7/21/2025</a:t>
            </a:fld>
            <a:endParaRPr lang="en-US"/>
          </a:p>
        </p:txBody>
      </p:sp>
      <p:sp>
        <p:nvSpPr>
          <p:cNvPr id="5" name="Footer Placeholder 4">
            <a:extLst>
              <a:ext uri="{FF2B5EF4-FFF2-40B4-BE49-F238E27FC236}">
                <a16:creationId xmlns:a16="http://schemas.microsoft.com/office/drawing/2014/main" id="{DAC041C9-0677-664D-B2BB-69B0A6A7093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0B34EA4-D670-2C41-9EF4-392023D22E4F}"/>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748549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05DB93-A58E-714C-BD6E-76F1D21AEA05}"/>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F83819-F149-7645-A0DD-B53DD9D84837}"/>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FB065F-A67E-EF4E-A12F-EB30F584E490}"/>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7/21/2025</a:t>
            </a:fld>
            <a:endParaRPr lang="en-US"/>
          </a:p>
        </p:txBody>
      </p:sp>
      <p:sp>
        <p:nvSpPr>
          <p:cNvPr id="5" name="Footer Placeholder 4">
            <a:extLst>
              <a:ext uri="{FF2B5EF4-FFF2-40B4-BE49-F238E27FC236}">
                <a16:creationId xmlns:a16="http://schemas.microsoft.com/office/drawing/2014/main" id="{356E9D5F-8CC5-8740-9426-35E9D812FC6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BB1DE0B-93CB-5C41-B581-C00D0F9F7CC2}"/>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857294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190C97C-0095-2443-AC12-FA4CBA4ACD4D}" type="slidenum">
              <a:rPr lang="en-US" smtClean="0"/>
              <a:pPr/>
              <a:t>‹#›</a:t>
            </a:fld>
            <a:endParaRPr lang="en-US"/>
          </a:p>
        </p:txBody>
      </p:sp>
    </p:spTree>
    <p:extLst>
      <p:ext uri="{BB962C8B-B14F-4D97-AF65-F5344CB8AC3E}">
        <p14:creationId xmlns:p14="http://schemas.microsoft.com/office/powerpoint/2010/main" val="2123646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4E5C39-FE1E-4048-9E78-68F07A4195FB}" type="datetimeFigureOut">
              <a:rPr lang="en-US" smtClean="0"/>
              <a:t>7/21/2025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8245426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4E5C39-FE1E-4048-9E78-68F07A4195FB}" type="datetimeFigureOut">
              <a:rPr lang="en-US" smtClean="0"/>
              <a:t>7/21/2025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14537862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4E5C39-FE1E-4048-9E78-68F07A4195FB}" type="datetimeFigureOut">
              <a:rPr lang="en-US" smtClean="0"/>
              <a:t>7/21/2025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9988263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4E5C39-FE1E-4048-9E78-68F07A4195FB}" type="datetimeFigureOut">
              <a:rPr lang="en-US" smtClean="0"/>
              <a:t>7/21/2025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5934584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4E5C39-FE1E-4048-9E78-68F07A4195FB}" type="datetimeFigureOut">
              <a:rPr lang="en-US" smtClean="0"/>
              <a:t>7/21/2025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182750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4E5C39-FE1E-4048-9E78-68F07A4195FB}" type="datetimeFigureOut">
              <a:rPr lang="en-US" smtClean="0"/>
              <a:t>7/21/2025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412692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4E5C39-FE1E-4048-9E78-68F07A4195FB}" type="datetimeFigureOut">
              <a:rPr lang="en-US" smtClean="0"/>
              <a:t>7/21/2025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532259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CE525-4063-4C4F-8334-FBA02DB6937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CB14EC97-9D34-BE48-9367-02F3BA14827A}"/>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BB8E19-FEF2-7A4B-8575-5AFEB134BC56}"/>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7/21/2025</a:t>
            </a:fld>
            <a:endParaRPr lang="en-US"/>
          </a:p>
        </p:txBody>
      </p:sp>
      <p:sp>
        <p:nvSpPr>
          <p:cNvPr id="5" name="Footer Placeholder 4">
            <a:extLst>
              <a:ext uri="{FF2B5EF4-FFF2-40B4-BE49-F238E27FC236}">
                <a16:creationId xmlns:a16="http://schemas.microsoft.com/office/drawing/2014/main" id="{513A4E28-3138-784C-8CBB-8586D8EE030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FB07D0F-3645-6B43-9AD7-762199572C65}"/>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669837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4E5C39-FE1E-4048-9E78-68F07A4195FB}" type="datetimeFigureOut">
              <a:rPr lang="en-US" smtClean="0"/>
              <a:t>7/21/2025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2543072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190C97C-0095-2443-AC12-FA4CBA4ACD4D}" type="slidenum">
              <a:rPr lang="en-US" smtClean="0"/>
              <a:pPr/>
              <a:t>‹#›</a:t>
            </a:fld>
            <a:endParaRPr lang="en-US"/>
          </a:p>
        </p:txBody>
      </p:sp>
    </p:spTree>
    <p:extLst>
      <p:ext uri="{BB962C8B-B14F-4D97-AF65-F5344CB8AC3E}">
        <p14:creationId xmlns:p14="http://schemas.microsoft.com/office/powerpoint/2010/main" val="2981135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190C97C-0095-2443-AC12-FA4CBA4ACD4D}"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510811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190C97C-0095-2443-AC12-FA4CBA4ACD4D}" type="slidenum">
              <a:rPr lang="en-US" smtClean="0"/>
              <a:pPr/>
              <a:t>‹#›</a:t>
            </a:fld>
            <a:endParaRPr lang="en-US"/>
          </a:p>
        </p:txBody>
      </p:sp>
    </p:spTree>
    <p:extLst>
      <p:ext uri="{BB962C8B-B14F-4D97-AF65-F5344CB8AC3E}">
        <p14:creationId xmlns:p14="http://schemas.microsoft.com/office/powerpoint/2010/main" val="22835007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190C97C-0095-2443-AC12-FA4CBA4ACD4D}"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211454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190C97C-0095-2443-AC12-FA4CBA4ACD4D}" type="slidenum">
              <a:rPr lang="en-US" smtClean="0"/>
              <a:pPr/>
              <a:t>‹#›</a:t>
            </a:fld>
            <a:endParaRPr lang="en-US"/>
          </a:p>
        </p:txBody>
      </p:sp>
    </p:spTree>
    <p:extLst>
      <p:ext uri="{BB962C8B-B14F-4D97-AF65-F5344CB8AC3E}">
        <p14:creationId xmlns:p14="http://schemas.microsoft.com/office/powerpoint/2010/main" val="20808526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4E5C39-FE1E-4048-9E78-68F07A4195FB}" type="datetimeFigureOut">
              <a:rPr lang="en-US" smtClean="0"/>
              <a:t>7/21/2025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16954442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4E5C39-FE1E-4048-9E78-68F07A4195FB}" type="datetimeFigureOut">
              <a:rPr lang="en-US" smtClean="0"/>
              <a:t>7/21/2025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13028352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2FDF747-B622-7F48-9215-C3A606BDEB98}"/>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562830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63CE8-FC8A-B648-971E-6DC96997A7A7}"/>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C634958-58AE-3F4E-8C00-440B25A937A7}"/>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872462-6007-A64A-86E6-F5ED46C87269}"/>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7/21/2025</a:t>
            </a:fld>
            <a:endParaRPr lang="en-US"/>
          </a:p>
        </p:txBody>
      </p:sp>
      <p:sp>
        <p:nvSpPr>
          <p:cNvPr id="5" name="Footer Placeholder 4">
            <a:extLst>
              <a:ext uri="{FF2B5EF4-FFF2-40B4-BE49-F238E27FC236}">
                <a16:creationId xmlns:a16="http://schemas.microsoft.com/office/drawing/2014/main" id="{99D379FD-EE00-8243-9FA5-BC4C116FAB7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E72C754-6A4A-424A-B972-C341147C4E0D}"/>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983851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B8FC9-14F0-064F-BEB7-9DA0B582216D}"/>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9F565333-3885-5246-9997-584B944334CC}"/>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2A3D495-0AB7-4245-BD03-FEF725EE8B32}"/>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A3532B-22A8-4948-8614-690AB67FC7F6}"/>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7/21/2025</a:t>
            </a:fld>
            <a:endParaRPr lang="en-US"/>
          </a:p>
        </p:txBody>
      </p:sp>
      <p:sp>
        <p:nvSpPr>
          <p:cNvPr id="6" name="Footer Placeholder 5">
            <a:extLst>
              <a:ext uri="{FF2B5EF4-FFF2-40B4-BE49-F238E27FC236}">
                <a16:creationId xmlns:a16="http://schemas.microsoft.com/office/drawing/2014/main" id="{BE45A5D6-868E-4849-A5DA-84702CEDFE8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D682E35-43FC-E946-AA84-7E00546A24B6}"/>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1445983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14121-1457-7D45-BFFD-BECD6649741B}"/>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6CE09A76-C125-0945-BCD8-FF2A0498A56E}"/>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B142CC-BC3F-664E-A6C2-3854B8D4E8C7}"/>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FA8D54-9ED9-E345-B69E-FF5D485B134B}"/>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9B295F-F3C2-5646-A5F3-194FE6EFEB29}"/>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516157-5FC9-E841-A6FC-14EBCFDEC672}"/>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7/21/2025</a:t>
            </a:fld>
            <a:endParaRPr lang="en-US"/>
          </a:p>
        </p:txBody>
      </p:sp>
      <p:sp>
        <p:nvSpPr>
          <p:cNvPr id="8" name="Footer Placeholder 7">
            <a:extLst>
              <a:ext uri="{FF2B5EF4-FFF2-40B4-BE49-F238E27FC236}">
                <a16:creationId xmlns:a16="http://schemas.microsoft.com/office/drawing/2014/main" id="{3544E072-D5B7-D647-82C0-40BEAE857D4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47A73D6E-2A82-7344-BB8C-513E6DA4E143}"/>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472103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B4CE-9E7B-564C-A6C3-DCABF996FBD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4CF8A31D-92A5-DF47-9C3A-9F9C1CF8FC6B}"/>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7/21/2025</a:t>
            </a:fld>
            <a:endParaRPr lang="en-US"/>
          </a:p>
        </p:txBody>
      </p:sp>
      <p:sp>
        <p:nvSpPr>
          <p:cNvPr id="4" name="Footer Placeholder 3">
            <a:extLst>
              <a:ext uri="{FF2B5EF4-FFF2-40B4-BE49-F238E27FC236}">
                <a16:creationId xmlns:a16="http://schemas.microsoft.com/office/drawing/2014/main" id="{FFE7EADA-8BC4-974C-BBA1-7390F15FD58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E89EC0A8-C281-FF40-A774-EAF6089BB00F}"/>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428588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027EBC-C9EC-5844-B3BF-5151B2F70EA4}"/>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7/21/2025</a:t>
            </a:fld>
            <a:endParaRPr lang="en-US"/>
          </a:p>
        </p:txBody>
      </p:sp>
      <p:sp>
        <p:nvSpPr>
          <p:cNvPr id="3" name="Footer Placeholder 2">
            <a:extLst>
              <a:ext uri="{FF2B5EF4-FFF2-40B4-BE49-F238E27FC236}">
                <a16:creationId xmlns:a16="http://schemas.microsoft.com/office/drawing/2014/main" id="{A9F664BF-C7CE-DC46-9D6D-A9335EE9D8B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6A1AAD4E-B732-E349-8793-C20A3D6B70AE}"/>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1418628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3A651-FEEA-2140-82D8-9C06A36F929A}"/>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4D2DAEA-C881-354D-A17E-2A95857F0CA4}"/>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2148C2-62EB-B446-BB7C-69F5E480649F}"/>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14D069-D155-9141-9045-DB41904753A7}"/>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7/21/2025</a:t>
            </a:fld>
            <a:endParaRPr lang="en-US"/>
          </a:p>
        </p:txBody>
      </p:sp>
      <p:sp>
        <p:nvSpPr>
          <p:cNvPr id="6" name="Footer Placeholder 5">
            <a:extLst>
              <a:ext uri="{FF2B5EF4-FFF2-40B4-BE49-F238E27FC236}">
                <a16:creationId xmlns:a16="http://schemas.microsoft.com/office/drawing/2014/main" id="{2C0EE34C-EABB-6848-A341-7CA0C293798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C0C04AAD-C125-DD44-8102-9F28820805FD}"/>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4126351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D611A-FFDF-C848-A433-C5B125C402E0}"/>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6C0E97-AC3D-784B-96B7-0D18B5A35AE1}"/>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6B37986-0214-C348-AB5F-D54BF2881077}"/>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6860A9-8610-9347-BAE7-F23CCA13E55B}"/>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7/21/2025</a:t>
            </a:fld>
            <a:endParaRPr lang="en-US"/>
          </a:p>
        </p:txBody>
      </p:sp>
      <p:sp>
        <p:nvSpPr>
          <p:cNvPr id="6" name="Footer Placeholder 5">
            <a:extLst>
              <a:ext uri="{FF2B5EF4-FFF2-40B4-BE49-F238E27FC236}">
                <a16:creationId xmlns:a16="http://schemas.microsoft.com/office/drawing/2014/main" id="{14249D7C-BCAA-DE44-AE89-5178DA8D82A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55319C3-A65D-764B-BD49-57D0082AE9A9}"/>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349313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A0D5B246-E282-3742-BD72-B1BCDC5A64B4}"/>
              </a:ext>
            </a:extLst>
          </p:cNvPr>
          <p:cNvSpPr>
            <a:spLocks noGrp="1"/>
          </p:cNvSpPr>
          <p:nvPr>
            <p:ph type="sldNum" sz="quarter" idx="4"/>
          </p:nvPr>
        </p:nvSpPr>
        <p:spPr>
          <a:xfrm>
            <a:off x="8714772" y="6025573"/>
            <a:ext cx="2743200" cy="401638"/>
          </a:xfrm>
          <a:prstGeom prst="rect">
            <a:avLst/>
          </a:prstGeom>
        </p:spPr>
        <p:txBody>
          <a:bodyPr vert="horz" lIns="91440" tIns="45720" rIns="91440" bIns="45720" rtlCol="0" anchor="ctr"/>
          <a:lstStyle>
            <a:lvl1pPr algn="r">
              <a:defRPr sz="1600">
                <a:solidFill>
                  <a:srgbClr val="1C7DDB"/>
                </a:solidFill>
                <a:latin typeface="Abadi" panose="020B0604020104020204" pitchFamily="34" charset="0"/>
              </a:defRPr>
            </a:lvl1pPr>
          </a:lstStyle>
          <a:p>
            <a:fld id="{A190C97C-0095-2443-AC12-FA4CBA4ACD4D}" type="slidenum">
              <a:rPr lang="en-US" smtClean="0"/>
              <a:pPr/>
              <a:t>‹#›</a:t>
            </a:fld>
            <a:endParaRPr lang="en-US"/>
          </a:p>
        </p:txBody>
      </p:sp>
    </p:spTree>
    <p:extLst>
      <p:ext uri="{BB962C8B-B14F-4D97-AF65-F5344CB8AC3E}">
        <p14:creationId xmlns:p14="http://schemas.microsoft.com/office/powerpoint/2010/main" val="2647310266"/>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7/21/2025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190C97C-0095-2443-AC12-FA4CBA4ACD4D}" type="slidenum">
              <a:rPr lang="en-US" smtClean="0"/>
              <a:pPr/>
              <a:t>‹#›</a:t>
            </a:fld>
            <a:endParaRPr lang="en-US"/>
          </a:p>
        </p:txBody>
      </p:sp>
    </p:spTree>
    <p:extLst>
      <p:ext uri="{BB962C8B-B14F-4D97-AF65-F5344CB8AC3E}">
        <p14:creationId xmlns:p14="http://schemas.microsoft.com/office/powerpoint/2010/main" val="4059741397"/>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 id="2147483711"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8.xml"/><Relationship Id="rId5" Type="http://schemas.openxmlformats.org/officeDocument/2006/relationships/image" Target="../media/image3.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8" Type="http://schemas.openxmlformats.org/officeDocument/2006/relationships/hyperlink" Target="https://colab.research.google.com/drive/1j7kBBgyIgTEXpH-zoe4dwQYXhdwwsh1s?usp=sharing" TargetMode="External"/><Relationship Id="rId3" Type="http://schemas.openxmlformats.org/officeDocument/2006/relationships/image" Target="../media/image4.png"/><Relationship Id="rId7" Type="http://schemas.openxmlformats.org/officeDocument/2006/relationships/hyperlink" Target="https://colab.research.google.com/drive/1NpA43uWK1qyy5QCwSDhfchmrBvFV_acb?usp=sharing" TargetMode="External"/><Relationship Id="rId12" Type="http://schemas.openxmlformats.org/officeDocument/2006/relationships/hyperlink" Target="https://docs.google.com/presentation/d/1A096KjIH5iA2tD66vvugt9ZLYkfbPln_/edit?usp=sharing&amp;ouid=111107553465690610542&amp;rtpof=true&amp;sd=true" TargetMode="External"/><Relationship Id="rId2" Type="http://schemas.openxmlformats.org/officeDocument/2006/relationships/notesSlide" Target="../notesSlides/notesSlide24.xml"/><Relationship Id="rId1" Type="http://schemas.openxmlformats.org/officeDocument/2006/relationships/slideLayout" Target="../slideLayouts/slideLayout28.xml"/><Relationship Id="rId6" Type="http://schemas.openxmlformats.org/officeDocument/2006/relationships/hyperlink" Target="https://colab.research.google.com/drive/1J5FlI-n7ZVGjrhwgQjlmr78auJ4qerad?usp=sharing" TargetMode="External"/><Relationship Id="rId11" Type="http://schemas.openxmlformats.org/officeDocument/2006/relationships/hyperlink" Target="https://colab.research.google.com/drive/1Ne9YyizpNGmP8Ktv3Wkxd3VlftJ0lkRl?usp=sharing" TargetMode="External"/><Relationship Id="rId5" Type="http://schemas.openxmlformats.org/officeDocument/2006/relationships/hyperlink" Target="https://colab.research.google.com/drive/1CQwEkaRxxybvlTTkVLtP5oQ_PNWFEef8?usp=sharing" TargetMode="External"/><Relationship Id="rId10" Type="http://schemas.openxmlformats.org/officeDocument/2006/relationships/hyperlink" Target="https://colab.research.google.com/drive/1nz85nOAU-raiCWrs31--eG0v_BDx-GLT?usp=sharing" TargetMode="External"/><Relationship Id="rId4" Type="http://schemas.openxmlformats.org/officeDocument/2006/relationships/hyperlink" Target="https://colab.research.google.com/drive/1ygK_jR1uKGW7CM30pvjYNqW31qTDcGNK?usp=sharing" TargetMode="External"/><Relationship Id="rId9" Type="http://schemas.openxmlformats.org/officeDocument/2006/relationships/hyperlink" Target="https://colab.research.google.com/drive/14yg8umTbJc4sSuErUHQy08in_xwwdphs?usp=sharing"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6.sv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EBCBB462-34C3-D144-9620-F611A0964A6F}"/>
              </a:ext>
            </a:extLst>
          </p:cNvPr>
          <p:cNvGrpSpPr/>
          <p:nvPr/>
        </p:nvGrpSpPr>
        <p:grpSpPr>
          <a:xfrm>
            <a:off x="3431226" y="1989058"/>
            <a:ext cx="6118575" cy="2838753"/>
            <a:chOff x="5136802" y="3703860"/>
            <a:chExt cx="6118575" cy="2838753"/>
          </a:xfrm>
        </p:grpSpPr>
        <p:pic>
          <p:nvPicPr>
            <p:cNvPr id="4" name="Picture 3">
              <a:extLst>
                <a:ext uri="{FF2B5EF4-FFF2-40B4-BE49-F238E27FC236}">
                  <a16:creationId xmlns:a16="http://schemas.microsoft.com/office/drawing/2014/main" id="{522F046B-F6EE-4E47-8C57-F6A6A097D297}"/>
                </a:ext>
              </a:extLst>
            </p:cNvPr>
            <p:cNvPicPr>
              <a:picLocks noChangeAspect="1"/>
            </p:cNvPicPr>
            <p:nvPr/>
          </p:nvPicPr>
          <p:blipFill>
            <a:blip r:embed="rId3"/>
            <a:stretch>
              <a:fillRect/>
            </a:stretch>
          </p:blipFill>
          <p:spPr>
            <a:xfrm>
              <a:off x="5136802" y="3703860"/>
              <a:ext cx="4612478" cy="2838753"/>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8" name="Straight Arrow Connector 7">
              <a:extLst>
                <a:ext uri="{FF2B5EF4-FFF2-40B4-BE49-F238E27FC236}">
                  <a16:creationId xmlns:a16="http://schemas.microsoft.com/office/drawing/2014/main" id="{284E1D9B-0FCE-1D41-A7A6-A153308B8FAB}"/>
                </a:ext>
              </a:extLst>
            </p:cNvPr>
            <p:cNvCxnSpPr>
              <a:cxnSpLocks/>
            </p:cNvCxnSpPr>
            <p:nvPr/>
          </p:nvCxnSpPr>
          <p:spPr>
            <a:xfrm>
              <a:off x="9872146" y="5166220"/>
              <a:ext cx="885808" cy="0"/>
            </a:xfrm>
            <a:prstGeom prst="straightConnector1">
              <a:avLst/>
            </a:prstGeom>
            <a:ln w="1905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B6D164AC-71BC-794A-89DA-C74C9525C31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757954" y="4527982"/>
              <a:ext cx="497423" cy="514575"/>
            </a:xfrm>
            <a:prstGeom prst="rect">
              <a:avLst/>
            </a:prstGeom>
          </p:spPr>
        </p:pic>
      </p:grpSp>
      <p:sp>
        <p:nvSpPr>
          <p:cNvPr id="2" name="TextBox 1">
            <a:extLst>
              <a:ext uri="{FF2B5EF4-FFF2-40B4-BE49-F238E27FC236}">
                <a16:creationId xmlns:a16="http://schemas.microsoft.com/office/drawing/2014/main" id="{0B08AF69-4D62-3045-9FEF-6800D771C946}"/>
              </a:ext>
            </a:extLst>
          </p:cNvPr>
          <p:cNvSpPr txBox="1"/>
          <p:nvPr/>
        </p:nvSpPr>
        <p:spPr>
          <a:xfrm>
            <a:off x="975360" y="375697"/>
            <a:ext cx="10241280" cy="1323439"/>
          </a:xfrm>
          <a:prstGeom prst="rect">
            <a:avLst/>
          </a:prstGeom>
          <a:solidFill>
            <a:schemeClr val="bg1">
              <a:alpha val="86117"/>
            </a:schemeClr>
          </a:solidFill>
        </p:spPr>
        <p:txBody>
          <a:bodyPr wrap="square" rtlCol="0">
            <a:spAutoFit/>
          </a:bodyPr>
          <a:lstStyle/>
          <a:p>
            <a:pPr algn="ctr"/>
            <a:r>
              <a:rPr lang="en-US" sz="4000" dirty="0">
                <a:latin typeface="Abadi" panose="020B0604020104020204" pitchFamily="34" charset="0"/>
              </a:rPr>
              <a:t>Build a Personalized Online Course Recommender System with Machine Learning</a:t>
            </a:r>
          </a:p>
        </p:txBody>
      </p:sp>
      <p:sp>
        <p:nvSpPr>
          <p:cNvPr id="3" name="TextBox 2">
            <a:extLst>
              <a:ext uri="{FF2B5EF4-FFF2-40B4-BE49-F238E27FC236}">
                <a16:creationId xmlns:a16="http://schemas.microsoft.com/office/drawing/2014/main" id="{68217B24-331B-5040-859E-22982B3A88DA}"/>
              </a:ext>
            </a:extLst>
          </p:cNvPr>
          <p:cNvSpPr txBox="1"/>
          <p:nvPr/>
        </p:nvSpPr>
        <p:spPr>
          <a:xfrm>
            <a:off x="3309071" y="5218723"/>
            <a:ext cx="5573858" cy="1200329"/>
          </a:xfrm>
          <a:prstGeom prst="rect">
            <a:avLst/>
          </a:prstGeom>
          <a:noFill/>
        </p:spPr>
        <p:txBody>
          <a:bodyPr wrap="square" lIns="91440" tIns="45720" rIns="91440" bIns="45720" rtlCol="0" anchor="t">
            <a:spAutoFit/>
          </a:bodyPr>
          <a:lstStyle/>
          <a:p>
            <a:r>
              <a:rPr lang="en-US" sz="3600" dirty="0">
                <a:latin typeface="Abadi"/>
                <a:ea typeface="SF Pro" pitchFamily="2" charset="0"/>
                <a:cs typeface="SF Pro" pitchFamily="2" charset="0"/>
              </a:rPr>
              <a:t>By David Satria </a:t>
            </a:r>
            <a:r>
              <a:rPr lang="en-US" sz="3600" dirty="0" err="1">
                <a:latin typeface="Abadi"/>
                <a:ea typeface="SF Pro" pitchFamily="2" charset="0"/>
                <a:cs typeface="SF Pro" pitchFamily="2" charset="0"/>
              </a:rPr>
              <a:t>Alamsyah</a:t>
            </a:r>
            <a:endParaRPr lang="en-US" sz="3600" dirty="0">
              <a:latin typeface="Abadi"/>
              <a:ea typeface="SF Pro" pitchFamily="2" charset="0"/>
              <a:cs typeface="SF Pro" pitchFamily="2" charset="0"/>
            </a:endParaRPr>
          </a:p>
          <a:p>
            <a:pPr algn="ctr"/>
            <a:r>
              <a:rPr lang="en-US" sz="3600" dirty="0">
                <a:latin typeface="Abadi" panose="020B0604020104020204" pitchFamily="34" charset="0"/>
                <a:ea typeface="SF Pro" pitchFamily="2" charset="0"/>
                <a:cs typeface="SF Pro" pitchFamily="2" charset="0"/>
              </a:rPr>
              <a:t>18 July 2025</a:t>
            </a:r>
          </a:p>
        </p:txBody>
      </p:sp>
      <p:cxnSp>
        <p:nvCxnSpPr>
          <p:cNvPr id="9" name="Straight Arrow Connector 8">
            <a:extLst>
              <a:ext uri="{FF2B5EF4-FFF2-40B4-BE49-F238E27FC236}">
                <a16:creationId xmlns:a16="http://schemas.microsoft.com/office/drawing/2014/main" id="{786D5268-B673-A742-9436-8948B1C5875A}"/>
              </a:ext>
            </a:extLst>
          </p:cNvPr>
          <p:cNvCxnSpPr>
            <a:cxnSpLocks/>
          </p:cNvCxnSpPr>
          <p:nvPr/>
        </p:nvCxnSpPr>
        <p:spPr>
          <a:xfrm>
            <a:off x="8166570" y="3686108"/>
            <a:ext cx="885808" cy="0"/>
          </a:xfrm>
          <a:prstGeom prst="straightConnector1">
            <a:avLst/>
          </a:prstGeom>
          <a:ln w="1905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622C788-5750-B448-9946-A3353F7249B8}"/>
              </a:ext>
            </a:extLst>
          </p:cNvPr>
          <p:cNvCxnSpPr>
            <a:cxnSpLocks/>
          </p:cNvCxnSpPr>
          <p:nvPr/>
        </p:nvCxnSpPr>
        <p:spPr>
          <a:xfrm>
            <a:off x="8166570" y="3204092"/>
            <a:ext cx="885808" cy="0"/>
          </a:xfrm>
          <a:prstGeom prst="straightConnector1">
            <a:avLst/>
          </a:prstGeom>
          <a:ln w="1905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pic>
        <p:nvPicPr>
          <p:cNvPr id="13" name="Graphic 12">
            <a:extLst>
              <a:ext uri="{FF2B5EF4-FFF2-40B4-BE49-F238E27FC236}">
                <a16:creationId xmlns:a16="http://schemas.microsoft.com/office/drawing/2014/main" id="{0B8BB15B-3863-C146-97D8-D3D09F989AC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052378" y="3575080"/>
            <a:ext cx="497423" cy="514575"/>
          </a:xfrm>
          <a:prstGeom prst="rect">
            <a:avLst/>
          </a:prstGeom>
        </p:spPr>
      </p:pic>
    </p:spTree>
    <p:extLst>
      <p:ext uri="{BB962C8B-B14F-4D97-AF65-F5344CB8AC3E}">
        <p14:creationId xmlns:p14="http://schemas.microsoft.com/office/powerpoint/2010/main" val="2559186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noAutofit/>
          </a:bodyPr>
          <a:lstStyle/>
          <a:p>
            <a:r>
              <a:rPr lang="en-US" sz="3200" dirty="0">
                <a:solidFill>
                  <a:srgbClr val="0B49CB"/>
                </a:solidFill>
                <a:latin typeface="Abadi"/>
              </a:rPr>
              <a:t>Flowchart of content-based recommender system using user profile and course genres</a:t>
            </a:r>
          </a:p>
        </p:txBody>
      </p:sp>
      <p:sp>
        <p:nvSpPr>
          <p:cNvPr id="2" name="TextBox 1">
            <a:extLst>
              <a:ext uri="{FF2B5EF4-FFF2-40B4-BE49-F238E27FC236}">
                <a16:creationId xmlns:a16="http://schemas.microsoft.com/office/drawing/2014/main" id="{0BBD3397-9ECD-9CD4-62B1-B1E2BE350EC7}"/>
              </a:ext>
            </a:extLst>
          </p:cNvPr>
          <p:cNvSpPr txBox="1"/>
          <p:nvPr/>
        </p:nvSpPr>
        <p:spPr>
          <a:xfrm>
            <a:off x="343263" y="4599941"/>
            <a:ext cx="8521337" cy="1200329"/>
          </a:xfrm>
          <a:prstGeom prst="rect">
            <a:avLst/>
          </a:prstGeom>
          <a:noFill/>
        </p:spPr>
        <p:txBody>
          <a:bodyPr wrap="square" rtlCol="0">
            <a:spAutoFit/>
          </a:bodyPr>
          <a:lstStyle/>
          <a:p>
            <a:pPr algn="just"/>
            <a:r>
              <a:rPr lang="en-US" dirty="0"/>
              <a:t>Hyper-parameters:</a:t>
            </a:r>
          </a:p>
          <a:p>
            <a:pPr marL="285750" indent="-285750" algn="just">
              <a:buFont typeface="Arial" panose="020B0604020202020204" pitchFamily="34" charset="0"/>
              <a:buChar char="•"/>
            </a:pPr>
            <a:r>
              <a:rPr lang="en-US" dirty="0"/>
              <a:t>A recommendation score threshold of 20.0 was set. Only courses with a score above this value are considered</a:t>
            </a:r>
          </a:p>
          <a:p>
            <a:pPr marL="285750" indent="-285750" algn="just">
              <a:buFont typeface="Arial" panose="020B0604020202020204" pitchFamily="34" charset="0"/>
              <a:buChar char="•"/>
            </a:pPr>
            <a:r>
              <a:rPr lang="en-US" dirty="0"/>
              <a:t>The maximum number of recommendations is capped at </a:t>
            </a:r>
            <a:r>
              <a:rPr lang="en-US" b="1" dirty="0"/>
              <a:t>20 courses</a:t>
            </a:r>
            <a:r>
              <a:rPr lang="en-US" dirty="0"/>
              <a:t> per user</a:t>
            </a:r>
          </a:p>
        </p:txBody>
      </p:sp>
      <p:pic>
        <p:nvPicPr>
          <p:cNvPr id="8" name="Picture 7">
            <a:extLst>
              <a:ext uri="{FF2B5EF4-FFF2-40B4-BE49-F238E27FC236}">
                <a16:creationId xmlns:a16="http://schemas.microsoft.com/office/drawing/2014/main" id="{46A56161-4303-2DC9-98B8-2AF2ACA08FF3}"/>
              </a:ext>
            </a:extLst>
          </p:cNvPr>
          <p:cNvPicPr>
            <a:picLocks noChangeAspect="1"/>
          </p:cNvPicPr>
          <p:nvPr/>
        </p:nvPicPr>
        <p:blipFill>
          <a:blip r:embed="rId3"/>
          <a:stretch>
            <a:fillRect/>
          </a:stretch>
        </p:blipFill>
        <p:spPr>
          <a:xfrm>
            <a:off x="529170" y="2537063"/>
            <a:ext cx="10564699" cy="1133633"/>
          </a:xfrm>
          <a:prstGeom prst="rect">
            <a:avLst/>
          </a:prstGeom>
        </p:spPr>
      </p:pic>
    </p:spTree>
    <p:extLst>
      <p:ext uri="{BB962C8B-B14F-4D97-AF65-F5344CB8AC3E}">
        <p14:creationId xmlns:p14="http://schemas.microsoft.com/office/powerpoint/2010/main" val="2157654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a:xfrm>
            <a:off x="606214" y="198822"/>
            <a:ext cx="8596668" cy="1320800"/>
          </a:xfrm>
        </p:spPr>
        <p:txBody>
          <a:bodyPr/>
          <a:lstStyle/>
          <a:p>
            <a:r>
              <a:rPr lang="en-US" sz="4000" dirty="0">
                <a:solidFill>
                  <a:srgbClr val="0B49CB"/>
                </a:solidFill>
                <a:latin typeface="Abadi"/>
              </a:rPr>
              <a:t>Evaluation results of user profile-based recommender system</a:t>
            </a:r>
          </a:p>
        </p:txBody>
      </p:sp>
      <p:sp>
        <p:nvSpPr>
          <p:cNvPr id="2" name="TextBox 1">
            <a:extLst>
              <a:ext uri="{FF2B5EF4-FFF2-40B4-BE49-F238E27FC236}">
                <a16:creationId xmlns:a16="http://schemas.microsoft.com/office/drawing/2014/main" id="{B249A162-7E02-7163-831E-20B1309F8699}"/>
              </a:ext>
            </a:extLst>
          </p:cNvPr>
          <p:cNvSpPr txBox="1"/>
          <p:nvPr/>
        </p:nvSpPr>
        <p:spPr>
          <a:xfrm>
            <a:off x="401934" y="4838728"/>
            <a:ext cx="8355986" cy="1200329"/>
          </a:xfrm>
          <a:prstGeom prst="rect">
            <a:avLst/>
          </a:prstGeom>
          <a:noFill/>
        </p:spPr>
        <p:txBody>
          <a:bodyPr wrap="square" rtlCol="0">
            <a:spAutoFit/>
          </a:bodyPr>
          <a:lstStyle/>
          <a:p>
            <a:pPr marL="285750" indent="-285750" algn="just">
              <a:buFont typeface="Arial" panose="020B0604020202020204" pitchFamily="34" charset="0"/>
              <a:buChar char="•"/>
            </a:pPr>
            <a:r>
              <a:rPr lang="en-US" dirty="0"/>
              <a:t>On average, </a:t>
            </a:r>
            <a:r>
              <a:rPr lang="en-US" b="1" dirty="0"/>
              <a:t>13.83 new/unseen courses</a:t>
            </a:r>
            <a:r>
              <a:rPr lang="en-US" dirty="0"/>
              <a:t> were recommended per user in the test dataset.</a:t>
            </a:r>
          </a:p>
          <a:p>
            <a:pPr marL="285750" indent="-285750" algn="just">
              <a:buFont typeface="Arial" panose="020B0604020202020204" pitchFamily="34" charset="0"/>
              <a:buChar char="•"/>
            </a:pPr>
            <a:r>
              <a:rPr lang="en-US" dirty="0"/>
              <a:t>The most frequently recommended courses are heavily focused on </a:t>
            </a:r>
            <a:r>
              <a:rPr lang="en-US" b="1" dirty="0"/>
              <a:t>Big Data (Spark, SQL)</a:t>
            </a:r>
            <a:r>
              <a:rPr lang="en-US" dirty="0"/>
              <a:t> and </a:t>
            </a:r>
            <a:r>
              <a:rPr lang="en-US" b="1" dirty="0"/>
              <a:t>Data Science</a:t>
            </a:r>
            <a:endParaRPr lang="en-US" dirty="0"/>
          </a:p>
        </p:txBody>
      </p:sp>
      <p:pic>
        <p:nvPicPr>
          <p:cNvPr id="5" name="Picture 4" descr="A graph with a bar&#10;&#10;AI-generated content may be incorrect.">
            <a:extLst>
              <a:ext uri="{FF2B5EF4-FFF2-40B4-BE49-F238E27FC236}">
                <a16:creationId xmlns:a16="http://schemas.microsoft.com/office/drawing/2014/main" id="{78886EC1-5084-E772-19B9-951247E7274F}"/>
              </a:ext>
            </a:extLst>
          </p:cNvPr>
          <p:cNvPicPr>
            <a:picLocks noChangeAspect="1"/>
          </p:cNvPicPr>
          <p:nvPr/>
        </p:nvPicPr>
        <p:blipFill>
          <a:blip r:embed="rId3"/>
          <a:stretch>
            <a:fillRect/>
          </a:stretch>
        </p:blipFill>
        <p:spPr>
          <a:xfrm>
            <a:off x="606214" y="1531407"/>
            <a:ext cx="3955626" cy="3147548"/>
          </a:xfrm>
          <a:prstGeom prst="rect">
            <a:avLst/>
          </a:prstGeom>
        </p:spPr>
      </p:pic>
      <p:pic>
        <p:nvPicPr>
          <p:cNvPr id="9" name="Picture 8" descr="A graph of different colors&#10;&#10;AI-generated content may be incorrect.">
            <a:extLst>
              <a:ext uri="{FF2B5EF4-FFF2-40B4-BE49-F238E27FC236}">
                <a16:creationId xmlns:a16="http://schemas.microsoft.com/office/drawing/2014/main" id="{5513B057-7A56-19CD-F3E9-596125772B23}"/>
              </a:ext>
            </a:extLst>
          </p:cNvPr>
          <p:cNvPicPr>
            <a:picLocks noChangeAspect="1"/>
          </p:cNvPicPr>
          <p:nvPr/>
        </p:nvPicPr>
        <p:blipFill>
          <a:blip r:embed="rId4"/>
          <a:stretch>
            <a:fillRect/>
          </a:stretch>
        </p:blipFill>
        <p:spPr>
          <a:xfrm>
            <a:off x="4819692" y="1531407"/>
            <a:ext cx="6214068" cy="3179917"/>
          </a:xfrm>
          <a:prstGeom prst="rect">
            <a:avLst/>
          </a:prstGeom>
        </p:spPr>
      </p:pic>
    </p:spTree>
    <p:extLst>
      <p:ext uri="{BB962C8B-B14F-4D97-AF65-F5344CB8AC3E}">
        <p14:creationId xmlns:p14="http://schemas.microsoft.com/office/powerpoint/2010/main" val="3024823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normAutofit fontScale="90000"/>
          </a:bodyPr>
          <a:lstStyle/>
          <a:p>
            <a:r>
              <a:rPr lang="en-US" sz="4000" dirty="0">
                <a:solidFill>
                  <a:srgbClr val="0B49CB"/>
                </a:solidFill>
                <a:latin typeface="Abadi"/>
              </a:rPr>
              <a:t>Flowchart of content-based recommender system using course similarity</a:t>
            </a:r>
          </a:p>
        </p:txBody>
      </p:sp>
      <p:sp>
        <p:nvSpPr>
          <p:cNvPr id="2" name="TextBox 1">
            <a:extLst>
              <a:ext uri="{FF2B5EF4-FFF2-40B4-BE49-F238E27FC236}">
                <a16:creationId xmlns:a16="http://schemas.microsoft.com/office/drawing/2014/main" id="{537DBC35-C555-2A9A-D9B7-ED6291F066AE}"/>
              </a:ext>
            </a:extLst>
          </p:cNvPr>
          <p:cNvSpPr txBox="1"/>
          <p:nvPr/>
        </p:nvSpPr>
        <p:spPr>
          <a:xfrm>
            <a:off x="323426" y="4597400"/>
            <a:ext cx="9736666" cy="1200329"/>
          </a:xfrm>
          <a:prstGeom prst="rect">
            <a:avLst/>
          </a:prstGeom>
          <a:noFill/>
        </p:spPr>
        <p:txBody>
          <a:bodyPr wrap="square" rtlCol="0">
            <a:spAutoFit/>
          </a:bodyPr>
          <a:lstStyle/>
          <a:p>
            <a:pPr algn="just"/>
            <a:r>
              <a:rPr lang="en-US" dirty="0"/>
              <a:t>Hyper-parameters:</a:t>
            </a:r>
          </a:p>
          <a:p>
            <a:pPr marL="285750" indent="-285750" algn="just">
              <a:buFont typeface="Arial" panose="020B0604020202020204" pitchFamily="34" charset="0"/>
              <a:buChar char="•"/>
            </a:pPr>
            <a:r>
              <a:rPr lang="en-US" b="1" dirty="0"/>
              <a:t>Similarity Score Threshold:</a:t>
            </a:r>
            <a:r>
              <a:rPr lang="en-US" dirty="0"/>
              <a:t> </a:t>
            </a:r>
            <a:r>
              <a:rPr lang="en-US" b="1" dirty="0"/>
              <a:t>0.5</a:t>
            </a:r>
            <a:r>
              <a:rPr lang="en-US" dirty="0"/>
              <a:t>. A course is only considered for recommendation if its similarity score with an enrolled course is greater than this value.</a:t>
            </a:r>
          </a:p>
          <a:p>
            <a:pPr marL="285750" indent="-285750" algn="just">
              <a:buFont typeface="Arial" panose="020B0604020202020204" pitchFamily="34" charset="0"/>
              <a:buChar char="•"/>
            </a:pPr>
            <a:r>
              <a:rPr lang="en-US" dirty="0"/>
              <a:t>The maximum number of recommendations is capped at </a:t>
            </a:r>
            <a:r>
              <a:rPr lang="en-US" b="1" dirty="0"/>
              <a:t>20 courses</a:t>
            </a:r>
            <a:r>
              <a:rPr lang="en-US" dirty="0"/>
              <a:t> per user</a:t>
            </a:r>
          </a:p>
        </p:txBody>
      </p:sp>
      <p:pic>
        <p:nvPicPr>
          <p:cNvPr id="19" name="Picture 18">
            <a:extLst>
              <a:ext uri="{FF2B5EF4-FFF2-40B4-BE49-F238E27FC236}">
                <a16:creationId xmlns:a16="http://schemas.microsoft.com/office/drawing/2014/main" id="{37FA41EE-20B2-AE1E-4C84-5BC3777E346C}"/>
              </a:ext>
            </a:extLst>
          </p:cNvPr>
          <p:cNvPicPr>
            <a:picLocks noChangeAspect="1"/>
          </p:cNvPicPr>
          <p:nvPr/>
        </p:nvPicPr>
        <p:blipFill>
          <a:blip r:embed="rId3"/>
          <a:stretch>
            <a:fillRect/>
          </a:stretch>
        </p:blipFill>
        <p:spPr>
          <a:xfrm>
            <a:off x="781069" y="2711378"/>
            <a:ext cx="8821381" cy="1028844"/>
          </a:xfrm>
          <a:prstGeom prst="rect">
            <a:avLst/>
          </a:prstGeom>
        </p:spPr>
      </p:pic>
    </p:spTree>
    <p:extLst>
      <p:ext uri="{BB962C8B-B14F-4D97-AF65-F5344CB8AC3E}">
        <p14:creationId xmlns:p14="http://schemas.microsoft.com/office/powerpoint/2010/main" val="2153156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a:xfrm>
            <a:off x="677334" y="243840"/>
            <a:ext cx="8596668" cy="1320800"/>
          </a:xfrm>
        </p:spPr>
        <p:txBody>
          <a:bodyPr/>
          <a:lstStyle/>
          <a:p>
            <a:r>
              <a:rPr lang="en-US" sz="4000" dirty="0">
                <a:solidFill>
                  <a:srgbClr val="0B49CB"/>
                </a:solidFill>
                <a:latin typeface="Abadi"/>
              </a:rPr>
              <a:t>Evaluation results of course similarity based recommender system</a:t>
            </a:r>
          </a:p>
        </p:txBody>
      </p:sp>
      <p:pic>
        <p:nvPicPr>
          <p:cNvPr id="2" name="Picture 1" descr="A graph of a graph&#10;&#10;AI-generated content may be incorrect.">
            <a:extLst>
              <a:ext uri="{FF2B5EF4-FFF2-40B4-BE49-F238E27FC236}">
                <a16:creationId xmlns:a16="http://schemas.microsoft.com/office/drawing/2014/main" id="{37D4423A-30E1-601F-58E9-0786229205E1}"/>
              </a:ext>
            </a:extLst>
          </p:cNvPr>
          <p:cNvPicPr>
            <a:picLocks noChangeAspect="1"/>
          </p:cNvPicPr>
          <p:nvPr/>
        </p:nvPicPr>
        <p:blipFill>
          <a:blip r:embed="rId3"/>
          <a:stretch>
            <a:fillRect/>
          </a:stretch>
        </p:blipFill>
        <p:spPr>
          <a:xfrm>
            <a:off x="5054082" y="1737657"/>
            <a:ext cx="5563118" cy="3128984"/>
          </a:xfrm>
          <a:prstGeom prst="rect">
            <a:avLst/>
          </a:prstGeom>
        </p:spPr>
      </p:pic>
      <p:pic>
        <p:nvPicPr>
          <p:cNvPr id="3" name="Picture 2" descr="A bar chart with a number of text&#10;&#10;AI-generated content may be incorrect.">
            <a:extLst>
              <a:ext uri="{FF2B5EF4-FFF2-40B4-BE49-F238E27FC236}">
                <a16:creationId xmlns:a16="http://schemas.microsoft.com/office/drawing/2014/main" id="{FBB4C41F-0F1F-B79E-114F-813B01B3ACA8}"/>
              </a:ext>
            </a:extLst>
          </p:cNvPr>
          <p:cNvPicPr>
            <a:picLocks noChangeAspect="1"/>
          </p:cNvPicPr>
          <p:nvPr/>
        </p:nvPicPr>
        <p:blipFill>
          <a:blip r:embed="rId4"/>
          <a:stretch>
            <a:fillRect/>
          </a:stretch>
        </p:blipFill>
        <p:spPr>
          <a:xfrm>
            <a:off x="882208" y="1925165"/>
            <a:ext cx="3567871" cy="2870355"/>
          </a:xfrm>
          <a:prstGeom prst="rect">
            <a:avLst/>
          </a:prstGeom>
        </p:spPr>
      </p:pic>
      <p:sp>
        <p:nvSpPr>
          <p:cNvPr id="8" name="TextBox 7">
            <a:extLst>
              <a:ext uri="{FF2B5EF4-FFF2-40B4-BE49-F238E27FC236}">
                <a16:creationId xmlns:a16="http://schemas.microsoft.com/office/drawing/2014/main" id="{78728A3B-33B2-8BB8-3B4A-CA94DA4BA311}"/>
              </a:ext>
            </a:extLst>
          </p:cNvPr>
          <p:cNvSpPr txBox="1"/>
          <p:nvPr/>
        </p:nvSpPr>
        <p:spPr>
          <a:xfrm>
            <a:off x="370840" y="5136832"/>
            <a:ext cx="9984740" cy="1477328"/>
          </a:xfrm>
          <a:prstGeom prst="rect">
            <a:avLst/>
          </a:prstGeom>
          <a:noFill/>
        </p:spPr>
        <p:txBody>
          <a:bodyPr wrap="square">
            <a:spAutoFit/>
          </a:bodyPr>
          <a:lstStyle/>
          <a:p>
            <a:pPr marL="285750" indent="-285750" algn="just">
              <a:buFont typeface="Arial" panose="020B0604020202020204" pitchFamily="34" charset="0"/>
              <a:buChar char="•"/>
            </a:pPr>
            <a:r>
              <a:rPr lang="en-US" dirty="0"/>
              <a:t>On average, each user in our test dataset receives </a:t>
            </a:r>
            <a:r>
              <a:rPr lang="en-US" b="1" dirty="0"/>
              <a:t>4.49 new course recommendations</a:t>
            </a:r>
            <a:r>
              <a:rPr lang="en-US" dirty="0"/>
              <a:t>.</a:t>
            </a:r>
          </a:p>
          <a:p>
            <a:pPr marL="285750" indent="-285750" algn="just">
              <a:buFont typeface="Arial" panose="020B0604020202020204" pitchFamily="34" charset="0"/>
              <a:buChar char="•"/>
            </a:pPr>
            <a:r>
              <a:rPr lang="en-US" dirty="0"/>
              <a:t>The single most recommended course is "introduction to data science in python", appearing in over 14,800 user recommendations.</a:t>
            </a:r>
          </a:p>
          <a:p>
            <a:pPr marL="285750" indent="-285750" algn="just">
              <a:buFont typeface="Arial" panose="020B0604020202020204" pitchFamily="34" charset="0"/>
              <a:buChar char="•"/>
            </a:pPr>
            <a:r>
              <a:rPr lang="en-US" dirty="0"/>
              <a:t>The top recommended courses are overwhelmingly focused on foundational skills in Data Science, with a heavy emphasis on the Python and R programming languages.</a:t>
            </a:r>
          </a:p>
        </p:txBody>
      </p:sp>
    </p:spTree>
    <p:extLst>
      <p:ext uri="{BB962C8B-B14F-4D97-AF65-F5344CB8AC3E}">
        <p14:creationId xmlns:p14="http://schemas.microsoft.com/office/powerpoint/2010/main" val="3676389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dirty="0">
                <a:solidFill>
                  <a:srgbClr val="0B49CB"/>
                </a:solidFill>
                <a:latin typeface="Abadi"/>
              </a:rPr>
              <a:t>Flowchart of clustering-based recommender system</a:t>
            </a:r>
          </a:p>
        </p:txBody>
      </p:sp>
      <p:sp>
        <p:nvSpPr>
          <p:cNvPr id="7" name="TextBox 6">
            <a:extLst>
              <a:ext uri="{FF2B5EF4-FFF2-40B4-BE49-F238E27FC236}">
                <a16:creationId xmlns:a16="http://schemas.microsoft.com/office/drawing/2014/main" id="{8010722E-B9D5-2786-32C2-43A3BB829FEB}"/>
              </a:ext>
            </a:extLst>
          </p:cNvPr>
          <p:cNvSpPr txBox="1"/>
          <p:nvPr/>
        </p:nvSpPr>
        <p:spPr>
          <a:xfrm>
            <a:off x="317500" y="4448403"/>
            <a:ext cx="9933940" cy="2308324"/>
          </a:xfrm>
          <a:prstGeom prst="rect">
            <a:avLst/>
          </a:prstGeom>
          <a:noFill/>
        </p:spPr>
        <p:txBody>
          <a:bodyPr wrap="square">
            <a:spAutoFit/>
          </a:bodyPr>
          <a:lstStyle/>
          <a:p>
            <a:pPr algn="just"/>
            <a:r>
              <a:rPr lang="en-US" dirty="0"/>
              <a:t>Hyper-parameters:</a:t>
            </a:r>
          </a:p>
          <a:p>
            <a:pPr marL="285750" indent="-285750" algn="just">
              <a:buFont typeface="Arial" panose="020B0604020202020204" pitchFamily="34" charset="0"/>
              <a:buChar char="•"/>
            </a:pPr>
            <a:r>
              <a:rPr lang="en-US" b="1" dirty="0"/>
              <a:t>Number of Principal Components (PCA): 9</a:t>
            </a:r>
            <a:r>
              <a:rPr lang="en-US" dirty="0"/>
              <a:t>. This was determined as the minimum number of components required to explain at least 90% of the variance in the original user profile data.</a:t>
            </a:r>
          </a:p>
          <a:p>
            <a:pPr marL="285750" indent="-285750" algn="just">
              <a:buFont typeface="Arial" panose="020B0604020202020204" pitchFamily="34" charset="0"/>
              <a:buChar char="•"/>
            </a:pPr>
            <a:r>
              <a:rPr lang="en-US" b="1" dirty="0"/>
              <a:t>Number of Clusters (K-Means): 9</a:t>
            </a:r>
            <a:r>
              <a:rPr lang="en-US" dirty="0"/>
              <a:t>. This was identified as the optimal number of user clusters using the elbow method.</a:t>
            </a:r>
          </a:p>
          <a:p>
            <a:pPr marL="285750" indent="-285750" algn="just">
              <a:buFont typeface="Arial" panose="020B0604020202020204" pitchFamily="34" charset="0"/>
              <a:buChar char="•"/>
            </a:pPr>
            <a:r>
              <a:rPr lang="en-US" b="1" dirty="0"/>
              <a:t>Recommendation Cutoff:</a:t>
            </a:r>
            <a:r>
              <a:rPr lang="en-US" dirty="0"/>
              <a:t> The </a:t>
            </a:r>
            <a:r>
              <a:rPr lang="en-US" b="1" dirty="0"/>
              <a:t>Top 20</a:t>
            </a:r>
            <a:r>
              <a:rPr lang="en-US" dirty="0"/>
              <a:t> most popular courses within a user's cluster are selected as potential recommendations.</a:t>
            </a:r>
          </a:p>
        </p:txBody>
      </p:sp>
      <p:pic>
        <p:nvPicPr>
          <p:cNvPr id="18" name="Picture 17">
            <a:extLst>
              <a:ext uri="{FF2B5EF4-FFF2-40B4-BE49-F238E27FC236}">
                <a16:creationId xmlns:a16="http://schemas.microsoft.com/office/drawing/2014/main" id="{4AA2E8CC-7F19-69F2-F199-84AFEF9D80D6}"/>
              </a:ext>
            </a:extLst>
          </p:cNvPr>
          <p:cNvPicPr>
            <a:picLocks noChangeAspect="1"/>
          </p:cNvPicPr>
          <p:nvPr/>
        </p:nvPicPr>
        <p:blipFill>
          <a:blip r:embed="rId3"/>
          <a:stretch>
            <a:fillRect/>
          </a:stretch>
        </p:blipFill>
        <p:spPr>
          <a:xfrm>
            <a:off x="677334" y="2592954"/>
            <a:ext cx="8754697" cy="981212"/>
          </a:xfrm>
          <a:prstGeom prst="rect">
            <a:avLst/>
          </a:prstGeom>
        </p:spPr>
      </p:pic>
    </p:spTree>
    <p:extLst>
      <p:ext uri="{BB962C8B-B14F-4D97-AF65-F5344CB8AC3E}">
        <p14:creationId xmlns:p14="http://schemas.microsoft.com/office/powerpoint/2010/main" val="35525816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a:xfrm>
            <a:off x="555414" y="229302"/>
            <a:ext cx="8596668" cy="1320800"/>
          </a:xfrm>
        </p:spPr>
        <p:txBody>
          <a:bodyPr/>
          <a:lstStyle/>
          <a:p>
            <a:r>
              <a:rPr lang="en-US" sz="4000" dirty="0">
                <a:solidFill>
                  <a:srgbClr val="0B49CB"/>
                </a:solidFill>
                <a:latin typeface="Abadi"/>
              </a:rPr>
              <a:t>Evaluation results of clustering-based recommender system</a:t>
            </a:r>
          </a:p>
        </p:txBody>
      </p:sp>
      <p:sp>
        <p:nvSpPr>
          <p:cNvPr id="3" name="TextBox 2">
            <a:extLst>
              <a:ext uri="{FF2B5EF4-FFF2-40B4-BE49-F238E27FC236}">
                <a16:creationId xmlns:a16="http://schemas.microsoft.com/office/drawing/2014/main" id="{CB542D5A-854F-6468-73BF-95DD3AAAC551}"/>
              </a:ext>
            </a:extLst>
          </p:cNvPr>
          <p:cNvSpPr txBox="1"/>
          <p:nvPr/>
        </p:nvSpPr>
        <p:spPr>
          <a:xfrm>
            <a:off x="297180" y="4874372"/>
            <a:ext cx="9761220" cy="1754326"/>
          </a:xfrm>
          <a:prstGeom prst="rect">
            <a:avLst/>
          </a:prstGeom>
          <a:noFill/>
        </p:spPr>
        <p:txBody>
          <a:bodyPr wrap="square">
            <a:spAutoFit/>
          </a:bodyPr>
          <a:lstStyle/>
          <a:p>
            <a:pPr marL="285750" indent="-285750" algn="just">
              <a:buFont typeface="Arial" panose="020B0604020202020204" pitchFamily="34" charset="0"/>
              <a:buChar char="•"/>
            </a:pPr>
            <a:r>
              <a:rPr lang="en-US" dirty="0"/>
              <a:t>On average, each user in the test dataset received </a:t>
            </a:r>
            <a:r>
              <a:rPr lang="en-US" b="1" dirty="0"/>
              <a:t>20.00 new course recommendations</a:t>
            </a:r>
          </a:p>
          <a:p>
            <a:pPr marL="285750" indent="-285750" algn="just">
              <a:buFont typeface="Arial" panose="020B0604020202020204" pitchFamily="34" charset="0"/>
              <a:buChar char="•"/>
            </a:pPr>
            <a:r>
              <a:rPr lang="en-US" dirty="0"/>
              <a:t>The most frequently recommended courses are foundational topics in </a:t>
            </a:r>
            <a:r>
              <a:rPr lang="en-US" b="1" dirty="0"/>
              <a:t>Big Data and Data Science.</a:t>
            </a:r>
          </a:p>
          <a:p>
            <a:pPr marL="285750" indent="-285750" algn="just">
              <a:buFont typeface="Arial" panose="020B0604020202020204" pitchFamily="34" charset="0"/>
              <a:buChar char="•"/>
            </a:pPr>
            <a:r>
              <a:rPr lang="en-US" b="1" dirty="0"/>
              <a:t>"big data 101"</a:t>
            </a:r>
            <a:r>
              <a:rPr lang="en-US" dirty="0"/>
              <a:t> was the most common suggestion, recommended over 56,000 times, followed by </a:t>
            </a:r>
            <a:r>
              <a:rPr lang="en-US" b="1" dirty="0"/>
              <a:t>"introduction to data science"</a:t>
            </a:r>
            <a:r>
              <a:rPr lang="en-US" dirty="0"/>
              <a:t> and </a:t>
            </a:r>
            <a:r>
              <a:rPr lang="en-US" b="1" dirty="0"/>
              <a:t>"python for data science"</a:t>
            </a:r>
            <a:r>
              <a:rPr lang="en-US" dirty="0"/>
              <a:t>.</a:t>
            </a:r>
          </a:p>
          <a:p>
            <a:pPr marL="285750" indent="-285750" algn="just">
              <a:buFont typeface="Arial" panose="020B0604020202020204" pitchFamily="34" charset="0"/>
              <a:buChar char="•"/>
            </a:pPr>
            <a:endParaRPr lang="en-US" dirty="0"/>
          </a:p>
        </p:txBody>
      </p:sp>
      <p:pic>
        <p:nvPicPr>
          <p:cNvPr id="8" name="Picture 7" descr="A bar chart with a blue rectangle&#10;&#10;AI-generated content may be incorrect.">
            <a:extLst>
              <a:ext uri="{FF2B5EF4-FFF2-40B4-BE49-F238E27FC236}">
                <a16:creationId xmlns:a16="http://schemas.microsoft.com/office/drawing/2014/main" id="{2B71F390-D76D-07E3-D5F1-1475FA48D401}"/>
              </a:ext>
            </a:extLst>
          </p:cNvPr>
          <p:cNvPicPr>
            <a:picLocks noChangeAspect="1"/>
          </p:cNvPicPr>
          <p:nvPr/>
        </p:nvPicPr>
        <p:blipFill>
          <a:blip r:embed="rId3"/>
          <a:stretch>
            <a:fillRect/>
          </a:stretch>
        </p:blipFill>
        <p:spPr>
          <a:xfrm>
            <a:off x="555414" y="1630525"/>
            <a:ext cx="4167684" cy="3163423"/>
          </a:xfrm>
          <a:prstGeom prst="rect">
            <a:avLst/>
          </a:prstGeom>
        </p:spPr>
      </p:pic>
      <p:pic>
        <p:nvPicPr>
          <p:cNvPr id="11" name="Picture 10" descr="A graph of a course&#10;&#10;AI-generated content may be incorrect.">
            <a:extLst>
              <a:ext uri="{FF2B5EF4-FFF2-40B4-BE49-F238E27FC236}">
                <a16:creationId xmlns:a16="http://schemas.microsoft.com/office/drawing/2014/main" id="{602655E1-CC09-5FC2-C1B7-F67543E404D4}"/>
              </a:ext>
            </a:extLst>
          </p:cNvPr>
          <p:cNvPicPr>
            <a:picLocks noChangeAspect="1"/>
          </p:cNvPicPr>
          <p:nvPr/>
        </p:nvPicPr>
        <p:blipFill>
          <a:blip r:embed="rId4"/>
          <a:stretch>
            <a:fillRect/>
          </a:stretch>
        </p:blipFill>
        <p:spPr>
          <a:xfrm>
            <a:off x="4843588" y="1550101"/>
            <a:ext cx="5603119" cy="3203635"/>
          </a:xfrm>
          <a:prstGeom prst="rect">
            <a:avLst/>
          </a:prstGeom>
        </p:spPr>
      </p:pic>
    </p:spTree>
    <p:extLst>
      <p:ext uri="{BB962C8B-B14F-4D97-AF65-F5344CB8AC3E}">
        <p14:creationId xmlns:p14="http://schemas.microsoft.com/office/powerpoint/2010/main" val="21159976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FF7BC5-E183-2F4D-BC8D-2C69A220292B}"/>
              </a:ext>
            </a:extLst>
          </p:cNvPr>
          <p:cNvSpPr>
            <a:spLocks noGrp="1"/>
          </p:cNvSpPr>
          <p:nvPr>
            <p:ph type="title"/>
          </p:nvPr>
        </p:nvSpPr>
        <p:spPr/>
        <p:txBody>
          <a:bodyPr/>
          <a:lstStyle/>
          <a:p>
            <a:r>
              <a:rPr lang="en-US" dirty="0">
                <a:solidFill>
                  <a:schemeClr val="accent3">
                    <a:lumMod val="25000"/>
                  </a:schemeClr>
                </a:solidFill>
                <a:latin typeface="Abadi"/>
              </a:rPr>
              <a:t>Collaborative-filtering Recommender System using Supervised Learning</a:t>
            </a:r>
            <a:endParaRPr lang="en-US" dirty="0"/>
          </a:p>
        </p:txBody>
      </p:sp>
      <p:pic>
        <p:nvPicPr>
          <p:cNvPr id="43" name="Picture 2" descr="Support-vector machine - Wikipedia">
            <a:extLst>
              <a:ext uri="{FF2B5EF4-FFF2-40B4-BE49-F238E27FC236}">
                <a16:creationId xmlns:a16="http://schemas.microsoft.com/office/drawing/2014/main" id="{CA660427-DE61-394E-804E-5C01071630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12071" y="5432400"/>
            <a:ext cx="1470757" cy="142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85724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a:xfrm>
            <a:off x="582249" y="275233"/>
            <a:ext cx="8596668" cy="1320800"/>
          </a:xfrm>
        </p:spPr>
        <p:txBody>
          <a:bodyPr/>
          <a:lstStyle/>
          <a:p>
            <a:r>
              <a:rPr lang="en-US" sz="4000" dirty="0">
                <a:solidFill>
                  <a:srgbClr val="0B49CB"/>
                </a:solidFill>
                <a:latin typeface="Abadi"/>
              </a:rPr>
              <a:t>Flowchart of KNN based recommender system</a:t>
            </a:r>
          </a:p>
        </p:txBody>
      </p:sp>
      <p:sp>
        <p:nvSpPr>
          <p:cNvPr id="7" name="TextBox 6">
            <a:extLst>
              <a:ext uri="{FF2B5EF4-FFF2-40B4-BE49-F238E27FC236}">
                <a16:creationId xmlns:a16="http://schemas.microsoft.com/office/drawing/2014/main" id="{5793AC2D-0B06-B8A9-32C5-026CC6BB476E}"/>
              </a:ext>
            </a:extLst>
          </p:cNvPr>
          <p:cNvSpPr txBox="1"/>
          <p:nvPr/>
        </p:nvSpPr>
        <p:spPr>
          <a:xfrm>
            <a:off x="426720" y="4717038"/>
            <a:ext cx="9808248" cy="2031325"/>
          </a:xfrm>
          <a:prstGeom prst="rect">
            <a:avLst/>
          </a:prstGeom>
          <a:noFill/>
        </p:spPr>
        <p:txBody>
          <a:bodyPr wrap="square">
            <a:spAutoFit/>
          </a:bodyPr>
          <a:lstStyle/>
          <a:p>
            <a:r>
              <a:rPr lang="en-US" dirty="0"/>
              <a:t>Hyper-parameters:</a:t>
            </a:r>
          </a:p>
          <a:p>
            <a:pPr marL="285750" indent="-285750">
              <a:buFont typeface="Arial" panose="020B0604020202020204" pitchFamily="34" charset="0"/>
              <a:buChar char="•"/>
            </a:pPr>
            <a:r>
              <a:rPr lang="en-US" dirty="0"/>
              <a:t>Algorithm: </a:t>
            </a:r>
            <a:r>
              <a:rPr lang="en-US" b="1" dirty="0" err="1"/>
              <a:t>KNNBasic</a:t>
            </a:r>
            <a:r>
              <a:rPr lang="en-US" b="1" dirty="0"/>
              <a:t> </a:t>
            </a:r>
            <a:r>
              <a:rPr lang="en-US" dirty="0"/>
              <a:t>from the </a:t>
            </a:r>
            <a:r>
              <a:rPr lang="en-US" b="1" dirty="0"/>
              <a:t>surprise library</a:t>
            </a:r>
            <a:r>
              <a:rPr lang="en-US" dirty="0"/>
              <a:t>.</a:t>
            </a:r>
          </a:p>
          <a:p>
            <a:pPr marL="285750" indent="-285750">
              <a:buFont typeface="Arial" panose="020B0604020202020204" pitchFamily="34" charset="0"/>
              <a:buChar char="•"/>
            </a:pPr>
            <a:r>
              <a:rPr lang="en-US" b="1" dirty="0"/>
              <a:t>Collaborative Filtering Method: </a:t>
            </a:r>
            <a:r>
              <a:rPr lang="en-US" dirty="0"/>
              <a:t>The notebook implemented and tested two methods: </a:t>
            </a:r>
            <a:r>
              <a:rPr lang="en-US" b="1" dirty="0"/>
              <a:t>Item-based</a:t>
            </a:r>
            <a:r>
              <a:rPr lang="en-US" dirty="0"/>
              <a:t> and </a:t>
            </a:r>
            <a:r>
              <a:rPr lang="en-US" b="1" dirty="0"/>
              <a:t>User-based</a:t>
            </a:r>
            <a:r>
              <a:rPr lang="en-US" dirty="0"/>
              <a:t>.</a:t>
            </a:r>
          </a:p>
          <a:p>
            <a:pPr marL="285750" indent="-285750">
              <a:buFont typeface="Arial" panose="020B0604020202020204" pitchFamily="34" charset="0"/>
              <a:buChar char="•"/>
            </a:pPr>
            <a:r>
              <a:rPr lang="en-US" b="1" dirty="0"/>
              <a:t>Number of Neighbors (k): 40</a:t>
            </a:r>
            <a:endParaRPr lang="en-US" dirty="0"/>
          </a:p>
          <a:p>
            <a:pPr marL="285750" indent="-285750">
              <a:buFont typeface="Arial" panose="020B0604020202020204" pitchFamily="34" charset="0"/>
              <a:buChar char="•"/>
            </a:pPr>
            <a:r>
              <a:rPr lang="en-US" b="1" dirty="0"/>
              <a:t>Minimum Neighbors (</a:t>
            </a:r>
            <a:r>
              <a:rPr lang="en-US" b="1" dirty="0" err="1"/>
              <a:t>min_k</a:t>
            </a:r>
            <a:r>
              <a:rPr lang="en-US" b="1" dirty="0"/>
              <a:t>): 1</a:t>
            </a:r>
            <a:endParaRPr lang="en-US" dirty="0"/>
          </a:p>
          <a:p>
            <a:pPr marL="285750" indent="-285750">
              <a:buFont typeface="Arial" panose="020B0604020202020204" pitchFamily="34" charset="0"/>
              <a:buChar char="•"/>
            </a:pPr>
            <a:r>
              <a:rPr lang="en-US" b="1" dirty="0"/>
              <a:t>Similarity Metric: Cosine similarity</a:t>
            </a:r>
            <a:endParaRPr lang="en-US" dirty="0"/>
          </a:p>
        </p:txBody>
      </p:sp>
      <p:pic>
        <p:nvPicPr>
          <p:cNvPr id="17" name="Picture 16" descr="A diagram of a block diagram&#10;&#10;AI-generated content may be incorrect.">
            <a:extLst>
              <a:ext uri="{FF2B5EF4-FFF2-40B4-BE49-F238E27FC236}">
                <a16:creationId xmlns:a16="http://schemas.microsoft.com/office/drawing/2014/main" id="{0AE9322D-081A-DB9B-098B-34DBD220005B}"/>
              </a:ext>
            </a:extLst>
          </p:cNvPr>
          <p:cNvPicPr>
            <a:picLocks noChangeAspect="1"/>
          </p:cNvPicPr>
          <p:nvPr/>
        </p:nvPicPr>
        <p:blipFill>
          <a:blip r:embed="rId3"/>
          <a:stretch>
            <a:fillRect/>
          </a:stretch>
        </p:blipFill>
        <p:spPr>
          <a:xfrm>
            <a:off x="582249" y="2763445"/>
            <a:ext cx="7039957" cy="1066949"/>
          </a:xfrm>
          <a:prstGeom prst="rect">
            <a:avLst/>
          </a:prstGeom>
        </p:spPr>
      </p:pic>
    </p:spTree>
    <p:extLst>
      <p:ext uri="{BB962C8B-B14F-4D97-AF65-F5344CB8AC3E}">
        <p14:creationId xmlns:p14="http://schemas.microsoft.com/office/powerpoint/2010/main" val="743261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dirty="0">
                <a:solidFill>
                  <a:srgbClr val="0B49CB"/>
                </a:solidFill>
                <a:latin typeface="Abadi"/>
              </a:rPr>
              <a:t>Flowchart of NMF based recommender system</a:t>
            </a:r>
          </a:p>
        </p:txBody>
      </p:sp>
      <p:sp>
        <p:nvSpPr>
          <p:cNvPr id="7" name="TextBox 6">
            <a:extLst>
              <a:ext uri="{FF2B5EF4-FFF2-40B4-BE49-F238E27FC236}">
                <a16:creationId xmlns:a16="http://schemas.microsoft.com/office/drawing/2014/main" id="{350AA1A6-4D0F-AE1C-EEB3-493D920BC3AC}"/>
              </a:ext>
            </a:extLst>
          </p:cNvPr>
          <p:cNvSpPr txBox="1"/>
          <p:nvPr/>
        </p:nvSpPr>
        <p:spPr>
          <a:xfrm>
            <a:off x="411288" y="4925597"/>
            <a:ext cx="8596668" cy="1477328"/>
          </a:xfrm>
          <a:prstGeom prst="rect">
            <a:avLst/>
          </a:prstGeom>
          <a:noFill/>
        </p:spPr>
        <p:txBody>
          <a:bodyPr wrap="square">
            <a:spAutoFit/>
          </a:bodyPr>
          <a:lstStyle/>
          <a:p>
            <a:r>
              <a:rPr lang="en-US" dirty="0"/>
              <a:t>Hyper-parameters:</a:t>
            </a:r>
          </a:p>
          <a:p>
            <a:pPr marL="285750" indent="-285750">
              <a:buFont typeface="Arial" panose="020B0604020202020204" pitchFamily="34" charset="0"/>
              <a:buChar char="•"/>
            </a:pPr>
            <a:r>
              <a:rPr lang="en-US" b="1" dirty="0"/>
              <a:t>Algorithm: NMF </a:t>
            </a:r>
            <a:r>
              <a:rPr lang="en-US" dirty="0"/>
              <a:t>from the surprise </a:t>
            </a:r>
            <a:r>
              <a:rPr lang="en-US" b="1" dirty="0"/>
              <a:t>library</a:t>
            </a:r>
            <a:r>
              <a:rPr lang="en-US" dirty="0"/>
              <a:t>.</a:t>
            </a:r>
          </a:p>
          <a:p>
            <a:pPr marL="285750" indent="-285750">
              <a:buFont typeface="Arial" panose="020B0604020202020204" pitchFamily="34" charset="0"/>
              <a:buChar char="•"/>
            </a:pPr>
            <a:r>
              <a:rPr lang="en-US" b="1" dirty="0"/>
              <a:t>Number of Latent Factors: 32</a:t>
            </a:r>
            <a:r>
              <a:rPr lang="en-US" dirty="0"/>
              <a:t>. </a:t>
            </a:r>
          </a:p>
          <a:p>
            <a:pPr marL="285750" indent="-285750">
              <a:buFont typeface="Arial" panose="020B0604020202020204" pitchFamily="34" charset="0"/>
              <a:buChar char="•"/>
            </a:pPr>
            <a:r>
              <a:rPr lang="en-US" b="1" dirty="0"/>
              <a:t>Initialization Range</a:t>
            </a:r>
            <a:r>
              <a:rPr lang="en-US" dirty="0"/>
              <a:t>: The initial random values for the user and item feature matrices are set between </a:t>
            </a:r>
            <a:r>
              <a:rPr lang="en-US" b="1" dirty="0"/>
              <a:t>0.5 and 5.0.</a:t>
            </a:r>
          </a:p>
        </p:txBody>
      </p:sp>
      <p:pic>
        <p:nvPicPr>
          <p:cNvPr id="11" name="Picture 10" descr="A diagram of a diagram&#10;&#10;AI-generated content may be incorrect.">
            <a:extLst>
              <a:ext uri="{FF2B5EF4-FFF2-40B4-BE49-F238E27FC236}">
                <a16:creationId xmlns:a16="http://schemas.microsoft.com/office/drawing/2014/main" id="{8E8D4F37-948A-3ABF-08B4-832CE9B19122}"/>
              </a:ext>
            </a:extLst>
          </p:cNvPr>
          <p:cNvPicPr>
            <a:picLocks noChangeAspect="1"/>
          </p:cNvPicPr>
          <p:nvPr/>
        </p:nvPicPr>
        <p:blipFill>
          <a:blip r:embed="rId3"/>
          <a:stretch>
            <a:fillRect/>
          </a:stretch>
        </p:blipFill>
        <p:spPr>
          <a:xfrm>
            <a:off x="411288" y="2883368"/>
            <a:ext cx="7249537" cy="1190791"/>
          </a:xfrm>
          <a:prstGeom prst="rect">
            <a:avLst/>
          </a:prstGeom>
        </p:spPr>
      </p:pic>
    </p:spTree>
    <p:extLst>
      <p:ext uri="{BB962C8B-B14F-4D97-AF65-F5344CB8AC3E}">
        <p14:creationId xmlns:p14="http://schemas.microsoft.com/office/powerpoint/2010/main" val="11759392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a:xfrm>
            <a:off x="555515" y="132993"/>
            <a:ext cx="8596668" cy="1320800"/>
          </a:xfrm>
        </p:spPr>
        <p:txBody>
          <a:bodyPr>
            <a:normAutofit fontScale="90000"/>
          </a:bodyPr>
          <a:lstStyle/>
          <a:p>
            <a:r>
              <a:rPr lang="en-US" sz="4000" dirty="0">
                <a:solidFill>
                  <a:srgbClr val="0B49CB"/>
                </a:solidFill>
                <a:latin typeface="Abadi"/>
              </a:rPr>
              <a:t>Flowchart of Neural Network Embedding based recommender system</a:t>
            </a:r>
          </a:p>
        </p:txBody>
      </p:sp>
      <p:sp>
        <p:nvSpPr>
          <p:cNvPr id="7" name="TextBox 6">
            <a:extLst>
              <a:ext uri="{FF2B5EF4-FFF2-40B4-BE49-F238E27FC236}">
                <a16:creationId xmlns:a16="http://schemas.microsoft.com/office/drawing/2014/main" id="{02748124-0137-3DCA-C6B2-ED6A0662CDCD}"/>
              </a:ext>
            </a:extLst>
          </p:cNvPr>
          <p:cNvSpPr txBox="1"/>
          <p:nvPr/>
        </p:nvSpPr>
        <p:spPr>
          <a:xfrm>
            <a:off x="352315" y="4178935"/>
            <a:ext cx="5302288" cy="2677656"/>
          </a:xfrm>
          <a:prstGeom prst="rect">
            <a:avLst/>
          </a:prstGeom>
          <a:noFill/>
        </p:spPr>
        <p:txBody>
          <a:bodyPr wrap="square">
            <a:spAutoFit/>
          </a:bodyPr>
          <a:lstStyle/>
          <a:p>
            <a:pPr algn="just"/>
            <a:r>
              <a:rPr lang="en-US" sz="1400" dirty="0"/>
              <a:t>Hyper-parameters:</a:t>
            </a:r>
          </a:p>
          <a:p>
            <a:pPr marL="285750" indent="-285750" algn="just">
              <a:buFont typeface="Arial" panose="020B0604020202020204" pitchFamily="34" charset="0"/>
              <a:buChar char="•"/>
            </a:pPr>
            <a:r>
              <a:rPr lang="en-US" sz="1400" b="1" dirty="0"/>
              <a:t>Model A: ANN </a:t>
            </a:r>
            <a:r>
              <a:rPr lang="en-US" sz="1400" dirty="0"/>
              <a:t>(Deep Learning) Model</a:t>
            </a:r>
          </a:p>
          <a:p>
            <a:pPr marL="285750" indent="-285750" algn="just">
              <a:buFont typeface="Arial" panose="020B0604020202020204" pitchFamily="34" charset="0"/>
              <a:buChar char="•"/>
            </a:pPr>
            <a:r>
              <a:rPr lang="en-US" sz="1400" b="1" dirty="0"/>
              <a:t>Embedding Size: 16 </a:t>
            </a:r>
            <a:r>
              <a:rPr lang="en-US" sz="1400" dirty="0"/>
              <a:t>for both user and item latent feature vectors.</a:t>
            </a:r>
          </a:p>
          <a:p>
            <a:pPr marL="285750" indent="-285750" algn="just">
              <a:buFont typeface="Arial" panose="020B0604020202020204" pitchFamily="34" charset="0"/>
              <a:buChar char="•"/>
            </a:pPr>
            <a:r>
              <a:rPr lang="en-US" sz="1400" b="1" dirty="0"/>
              <a:t>Neural Network Architecture</a:t>
            </a:r>
            <a:r>
              <a:rPr lang="en-US" sz="1400" dirty="0"/>
              <a:t>: Two Dense Layers with </a:t>
            </a:r>
            <a:r>
              <a:rPr lang="en-US" sz="1400" b="1" dirty="0"/>
              <a:t>128</a:t>
            </a:r>
            <a:r>
              <a:rPr lang="en-US" sz="1400" dirty="0"/>
              <a:t> units each.</a:t>
            </a:r>
          </a:p>
          <a:p>
            <a:pPr marL="285750" indent="-285750" algn="just">
              <a:buFont typeface="Arial" panose="020B0604020202020204" pitchFamily="34" charset="0"/>
              <a:buChar char="•"/>
            </a:pPr>
            <a:r>
              <a:rPr lang="en-US" sz="1400" b="1" dirty="0"/>
              <a:t>ReLU activation </a:t>
            </a:r>
            <a:r>
              <a:rPr lang="en-US" sz="1400" dirty="0"/>
              <a:t>function for the dense layers.</a:t>
            </a:r>
          </a:p>
          <a:p>
            <a:pPr marL="285750" indent="-285750" algn="just">
              <a:buFont typeface="Arial" panose="020B0604020202020204" pitchFamily="34" charset="0"/>
              <a:buChar char="•"/>
            </a:pPr>
            <a:r>
              <a:rPr lang="en-US" sz="1400" dirty="0"/>
              <a:t>Training Parameters: </a:t>
            </a:r>
          </a:p>
          <a:p>
            <a:pPr algn="just"/>
            <a:r>
              <a:rPr lang="en-US" sz="1400" dirty="0"/>
              <a:t>    - </a:t>
            </a:r>
            <a:r>
              <a:rPr lang="en-US" sz="1400" b="1" dirty="0"/>
              <a:t>Optimizer: </a:t>
            </a:r>
            <a:r>
              <a:rPr lang="en-US" sz="1400" b="1" dirty="0" err="1"/>
              <a:t>adam</a:t>
            </a:r>
            <a:r>
              <a:rPr lang="en-US" sz="1400" dirty="0"/>
              <a:t>.</a:t>
            </a:r>
          </a:p>
          <a:p>
            <a:pPr algn="just"/>
            <a:r>
              <a:rPr lang="en-US" sz="1400" dirty="0"/>
              <a:t>    - </a:t>
            </a:r>
            <a:r>
              <a:rPr lang="en-US" sz="1400" b="1" dirty="0"/>
              <a:t>Loss Function: </a:t>
            </a:r>
            <a:r>
              <a:rPr lang="en-US" sz="1400" b="1" dirty="0" err="1"/>
              <a:t>mse</a:t>
            </a:r>
            <a:r>
              <a:rPr lang="en-US" sz="1400" dirty="0"/>
              <a:t> (Mean Squared Error).</a:t>
            </a:r>
          </a:p>
          <a:p>
            <a:pPr algn="just"/>
            <a:r>
              <a:rPr lang="en-US" sz="1400" dirty="0"/>
              <a:t>    - </a:t>
            </a:r>
            <a:r>
              <a:rPr lang="en-US" sz="1400" b="1" dirty="0"/>
              <a:t>Batch Size: 64.</a:t>
            </a:r>
          </a:p>
          <a:p>
            <a:pPr algn="just"/>
            <a:r>
              <a:rPr lang="en-US" sz="1400" dirty="0"/>
              <a:t>    - </a:t>
            </a:r>
            <a:r>
              <a:rPr lang="en-US" sz="1400" b="1" dirty="0"/>
              <a:t>Epochs: 5.</a:t>
            </a:r>
          </a:p>
        </p:txBody>
      </p:sp>
      <p:sp>
        <p:nvSpPr>
          <p:cNvPr id="8" name="TextBox 7">
            <a:extLst>
              <a:ext uri="{FF2B5EF4-FFF2-40B4-BE49-F238E27FC236}">
                <a16:creationId xmlns:a16="http://schemas.microsoft.com/office/drawing/2014/main" id="{3847D381-2788-7A06-B996-934D875720F9}"/>
              </a:ext>
            </a:extLst>
          </p:cNvPr>
          <p:cNvSpPr txBox="1"/>
          <p:nvPr/>
        </p:nvSpPr>
        <p:spPr>
          <a:xfrm>
            <a:off x="5654603" y="4312711"/>
            <a:ext cx="6101080" cy="2462213"/>
          </a:xfrm>
          <a:prstGeom prst="rect">
            <a:avLst/>
          </a:prstGeom>
          <a:noFill/>
        </p:spPr>
        <p:txBody>
          <a:bodyPr wrap="square">
            <a:spAutoFit/>
          </a:bodyPr>
          <a:lstStyle/>
          <a:p>
            <a:pPr marL="285750" indent="-285750" algn="just">
              <a:buFont typeface="Arial" panose="020B0604020202020204" pitchFamily="34" charset="0"/>
              <a:buChar char="•"/>
            </a:pPr>
            <a:r>
              <a:rPr lang="en-US" sz="1400" b="1" dirty="0"/>
              <a:t>Input Features: </a:t>
            </a:r>
            <a:r>
              <a:rPr lang="en-US" sz="1400" dirty="0"/>
              <a:t>Concatenated user and item </a:t>
            </a:r>
            <a:r>
              <a:rPr lang="en-US" sz="1400" b="1" dirty="0"/>
              <a:t>embedding vectors (each of size 16), </a:t>
            </a:r>
            <a:r>
              <a:rPr lang="en-US" sz="1400" dirty="0"/>
              <a:t>extracted from a </a:t>
            </a:r>
            <a:r>
              <a:rPr lang="en-US" sz="1400" b="1" dirty="0"/>
              <a:t>pre-trained ANN model</a:t>
            </a:r>
            <a:r>
              <a:rPr lang="en-US" sz="1400" dirty="0"/>
              <a:t>.</a:t>
            </a:r>
          </a:p>
          <a:p>
            <a:pPr marL="285750" indent="-285750" algn="just">
              <a:buFont typeface="Arial" panose="020B0604020202020204" pitchFamily="34" charset="0"/>
              <a:buChar char="•"/>
            </a:pPr>
            <a:r>
              <a:rPr lang="en-US" sz="1400" b="1" dirty="0"/>
              <a:t>Hyperparameter Tuning Method</a:t>
            </a:r>
            <a:r>
              <a:rPr lang="en-US" sz="1400" dirty="0"/>
              <a:t>: </a:t>
            </a:r>
            <a:r>
              <a:rPr lang="en-US" sz="1400" dirty="0" err="1"/>
              <a:t>GridSearchCV</a:t>
            </a:r>
            <a:r>
              <a:rPr lang="en-US" sz="1400" dirty="0"/>
              <a:t> with 5-fold cross-validation (</a:t>
            </a:r>
            <a:r>
              <a:rPr lang="en-US" sz="1400" b="1" dirty="0"/>
              <a:t>cv=5</a:t>
            </a:r>
            <a:r>
              <a:rPr lang="en-US" sz="1400" dirty="0"/>
              <a:t>).</a:t>
            </a:r>
          </a:p>
          <a:p>
            <a:pPr marL="285750" indent="-285750" algn="just">
              <a:buFont typeface="Arial" panose="020B0604020202020204" pitchFamily="34" charset="0"/>
              <a:buChar char="•"/>
            </a:pPr>
            <a:r>
              <a:rPr lang="en-US" sz="1400" b="1" dirty="0"/>
              <a:t>Algorithm 1: Ridge Regression</a:t>
            </a:r>
          </a:p>
          <a:p>
            <a:pPr algn="just"/>
            <a:r>
              <a:rPr lang="en-US" sz="1400" dirty="0"/>
              <a:t>    - Parameter Grid for </a:t>
            </a:r>
            <a:r>
              <a:rPr lang="en-US" sz="1400" b="1" dirty="0"/>
              <a:t>alpha</a:t>
            </a:r>
            <a:r>
              <a:rPr lang="en-US" sz="1400" dirty="0"/>
              <a:t>: [0.001, 0.01, 0.1, 1, 10,     </a:t>
            </a:r>
          </a:p>
          <a:p>
            <a:pPr algn="just"/>
            <a:r>
              <a:rPr lang="en-US" sz="1400" dirty="0"/>
              <a:t>      100]</a:t>
            </a:r>
          </a:p>
          <a:p>
            <a:pPr marL="285750" indent="-285750" algn="just">
              <a:buFont typeface="Arial" panose="020B0604020202020204" pitchFamily="34" charset="0"/>
              <a:buChar char="•"/>
            </a:pPr>
            <a:r>
              <a:rPr lang="en-US" sz="1400" b="1" dirty="0"/>
              <a:t>Algorithm 2: Lasso Regression</a:t>
            </a:r>
          </a:p>
          <a:p>
            <a:pPr algn="just"/>
            <a:r>
              <a:rPr lang="en-US" sz="1400" dirty="0"/>
              <a:t>    - Parameter Grid for </a:t>
            </a:r>
            <a:r>
              <a:rPr lang="en-US" sz="1400" b="1" dirty="0"/>
              <a:t>alpha</a:t>
            </a:r>
            <a:r>
              <a:rPr lang="en-US" sz="1400" dirty="0"/>
              <a:t>: [0.001, 0.01, 0.1, 1, 10,  </a:t>
            </a:r>
          </a:p>
          <a:p>
            <a:pPr algn="just"/>
            <a:r>
              <a:rPr lang="en-US" sz="1400" dirty="0"/>
              <a:t>      100]</a:t>
            </a:r>
          </a:p>
          <a:p>
            <a:pPr algn="just"/>
            <a:r>
              <a:rPr lang="en-US" sz="1400" dirty="0"/>
              <a:t>    - </a:t>
            </a:r>
            <a:r>
              <a:rPr lang="en-US" sz="1400" b="1" dirty="0"/>
              <a:t>Max Iterations (</a:t>
            </a:r>
            <a:r>
              <a:rPr lang="en-US" sz="1400" b="1" dirty="0" err="1"/>
              <a:t>max_iter</a:t>
            </a:r>
            <a:r>
              <a:rPr lang="en-US" sz="1400" b="1" dirty="0"/>
              <a:t>): </a:t>
            </a:r>
            <a:r>
              <a:rPr lang="en-US" sz="1400" dirty="0"/>
              <a:t>Set to 10000</a:t>
            </a:r>
          </a:p>
        </p:txBody>
      </p:sp>
      <p:pic>
        <p:nvPicPr>
          <p:cNvPr id="17" name="Picture 16" descr="A diagram of a model&#10;&#10;AI-generated content may be incorrect.">
            <a:extLst>
              <a:ext uri="{FF2B5EF4-FFF2-40B4-BE49-F238E27FC236}">
                <a16:creationId xmlns:a16="http://schemas.microsoft.com/office/drawing/2014/main" id="{C7C1D33B-55CB-4C8E-2DBC-1C7F4F3E1055}"/>
              </a:ext>
            </a:extLst>
          </p:cNvPr>
          <p:cNvPicPr>
            <a:picLocks noChangeAspect="1"/>
          </p:cNvPicPr>
          <p:nvPr/>
        </p:nvPicPr>
        <p:blipFill>
          <a:blip r:embed="rId3"/>
          <a:stretch>
            <a:fillRect/>
          </a:stretch>
        </p:blipFill>
        <p:spPr>
          <a:xfrm>
            <a:off x="433632" y="1587569"/>
            <a:ext cx="8840434" cy="2276793"/>
          </a:xfrm>
          <a:prstGeom prst="rect">
            <a:avLst/>
          </a:prstGeom>
        </p:spPr>
      </p:pic>
    </p:spTree>
    <p:extLst>
      <p:ext uri="{BB962C8B-B14F-4D97-AF65-F5344CB8AC3E}">
        <p14:creationId xmlns:p14="http://schemas.microsoft.com/office/powerpoint/2010/main" val="2181004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2403FD9-22AB-4833-9FE0-E1E67C96862D}"/>
              </a:ext>
            </a:extLst>
          </p:cNvPr>
          <p:cNvSpPr>
            <a:spLocks noGrp="1"/>
          </p:cNvSpPr>
          <p:nvPr>
            <p:ph type="sldNum" sz="quarter" idx="12"/>
          </p:nvPr>
        </p:nvSpPr>
        <p:spPr/>
        <p:txBody>
          <a:bodyPr anchor="ctr">
            <a:normAutofit/>
          </a:bodyPr>
          <a:lstStyle/>
          <a:p>
            <a:fld id="{5075537C-CA84-1446-933C-8E9D027F9201}" type="slidenum">
              <a:rPr lang="en-US" smtClean="0"/>
              <a:pPr/>
              <a:t>2</a:t>
            </a:fld>
            <a:endParaRPr lang="en-US" dirty="0"/>
          </a:p>
        </p:txBody>
      </p:sp>
      <p:sp>
        <p:nvSpPr>
          <p:cNvPr id="10" name="Content Placeholder 2">
            <a:extLst>
              <a:ext uri="{FF2B5EF4-FFF2-40B4-BE49-F238E27FC236}">
                <a16:creationId xmlns:a16="http://schemas.microsoft.com/office/drawing/2014/main" id="{79EF1473-3ADD-43F1-A495-57AAB7FD902F}"/>
              </a:ext>
            </a:extLst>
          </p:cNvPr>
          <p:cNvSpPr txBox="1">
            <a:spLocks/>
          </p:cNvSpPr>
          <p:nvPr/>
        </p:nvSpPr>
        <p:spPr>
          <a:xfrm>
            <a:off x="958697" y="2113240"/>
            <a:ext cx="10515600" cy="3320824"/>
          </a:xfrm>
          <a:prstGeom prst="rect">
            <a:avLst/>
          </a:prstGeom>
        </p:spPr>
        <p:txBody>
          <a:bodyPr lIns="91440" tIns="45720" rIns="91440" bIns="45720" anchor="t">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spcBef>
                <a:spcPts val="1400"/>
              </a:spcBef>
            </a:pPr>
            <a:r>
              <a:rPr lang="en-US" sz="2000" dirty="0">
                <a:solidFill>
                  <a:schemeClr val="tx1"/>
                </a:solidFill>
                <a:latin typeface="+mn-lt"/>
              </a:rPr>
              <a:t>Introduction and Background</a:t>
            </a:r>
          </a:p>
          <a:p>
            <a:pPr>
              <a:lnSpc>
                <a:spcPct val="100000"/>
              </a:lnSpc>
              <a:spcBef>
                <a:spcPts val="1400"/>
              </a:spcBef>
            </a:pPr>
            <a:r>
              <a:rPr lang="en-US" sz="2000" dirty="0">
                <a:solidFill>
                  <a:schemeClr val="tx1"/>
                </a:solidFill>
                <a:latin typeface="+mn-lt"/>
              </a:rPr>
              <a:t>Exploratory Data Analysis</a:t>
            </a:r>
          </a:p>
          <a:p>
            <a:pPr>
              <a:lnSpc>
                <a:spcPct val="100000"/>
              </a:lnSpc>
              <a:spcBef>
                <a:spcPts val="1400"/>
              </a:spcBef>
            </a:pPr>
            <a:r>
              <a:rPr lang="en-US" sz="2000" dirty="0">
                <a:solidFill>
                  <a:schemeClr val="tx1"/>
                </a:solidFill>
                <a:latin typeface="+mn-lt"/>
              </a:rPr>
              <a:t>Content-based Recommender System using Unsupervised Learning</a:t>
            </a:r>
          </a:p>
          <a:p>
            <a:pPr>
              <a:lnSpc>
                <a:spcPct val="100000"/>
              </a:lnSpc>
              <a:spcBef>
                <a:spcPts val="1400"/>
              </a:spcBef>
            </a:pPr>
            <a:r>
              <a:rPr lang="en-US" sz="2000" dirty="0">
                <a:solidFill>
                  <a:schemeClr val="tx1"/>
                </a:solidFill>
                <a:latin typeface="+mn-lt"/>
              </a:rPr>
              <a:t>Collaborative-filtering based Recommender System using Supervised learning</a:t>
            </a:r>
          </a:p>
          <a:p>
            <a:pPr>
              <a:lnSpc>
                <a:spcPct val="100000"/>
              </a:lnSpc>
              <a:spcBef>
                <a:spcPts val="1400"/>
              </a:spcBef>
            </a:pPr>
            <a:r>
              <a:rPr lang="en-US" sz="2000" dirty="0">
                <a:solidFill>
                  <a:schemeClr val="tx1"/>
                </a:solidFill>
                <a:latin typeface="+mn-lt"/>
              </a:rPr>
              <a:t>Conclusion</a:t>
            </a:r>
          </a:p>
          <a:p>
            <a:pPr>
              <a:lnSpc>
                <a:spcPct val="100000"/>
              </a:lnSpc>
              <a:spcBef>
                <a:spcPts val="1400"/>
              </a:spcBef>
            </a:pPr>
            <a:r>
              <a:rPr lang="en-US" sz="2000" dirty="0">
                <a:solidFill>
                  <a:schemeClr val="tx1"/>
                </a:solidFill>
                <a:latin typeface="+mn-lt"/>
              </a:rPr>
              <a:t>Appendix</a:t>
            </a:r>
          </a:p>
        </p:txBody>
      </p:sp>
      <p:sp>
        <p:nvSpPr>
          <p:cNvPr id="19" name="Title 1">
            <a:extLst>
              <a:ext uri="{FF2B5EF4-FFF2-40B4-BE49-F238E27FC236}">
                <a16:creationId xmlns:a16="http://schemas.microsoft.com/office/drawing/2014/main" id="{6CA66F18-AF00-434A-AB3C-61097BEAE5FA}"/>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sz="4300" dirty="0">
                <a:solidFill>
                  <a:srgbClr val="0B49CB"/>
                </a:solidFill>
                <a:latin typeface="Abadi"/>
              </a:rPr>
              <a:t>Outline</a:t>
            </a:r>
            <a:endParaRPr lang="en-US" dirty="0">
              <a:solidFill>
                <a:srgbClr val="0B49CB"/>
              </a:solidFill>
              <a:latin typeface="Abadi"/>
            </a:endParaRPr>
          </a:p>
        </p:txBody>
      </p:sp>
    </p:spTree>
    <p:extLst>
      <p:ext uri="{BB962C8B-B14F-4D97-AF65-F5344CB8AC3E}">
        <p14:creationId xmlns:p14="http://schemas.microsoft.com/office/powerpoint/2010/main" val="7240380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a:xfrm>
            <a:off x="453814" y="197804"/>
            <a:ext cx="8596668" cy="1320800"/>
          </a:xfrm>
        </p:spPr>
        <p:txBody>
          <a:bodyPr/>
          <a:lstStyle/>
          <a:p>
            <a:r>
              <a:rPr lang="en-US" sz="4000" dirty="0">
                <a:solidFill>
                  <a:srgbClr val="0B49CB"/>
                </a:solidFill>
                <a:latin typeface="Abadi"/>
              </a:rPr>
              <a:t>Compare the performance of collaborative-filtering models</a:t>
            </a:r>
          </a:p>
        </p:txBody>
      </p:sp>
      <p:pic>
        <p:nvPicPr>
          <p:cNvPr id="3" name="Picture 2" descr="A graph of a bar chart&#10;&#10;AI-generated content may be incorrect.">
            <a:extLst>
              <a:ext uri="{FF2B5EF4-FFF2-40B4-BE49-F238E27FC236}">
                <a16:creationId xmlns:a16="http://schemas.microsoft.com/office/drawing/2014/main" id="{3601CDCA-820F-8C96-7481-A870446DFD82}"/>
              </a:ext>
            </a:extLst>
          </p:cNvPr>
          <p:cNvPicPr>
            <a:picLocks noChangeAspect="1"/>
          </p:cNvPicPr>
          <p:nvPr/>
        </p:nvPicPr>
        <p:blipFill>
          <a:blip r:embed="rId3"/>
          <a:stretch>
            <a:fillRect/>
          </a:stretch>
        </p:blipFill>
        <p:spPr>
          <a:xfrm>
            <a:off x="3123650" y="1798320"/>
            <a:ext cx="4656794" cy="3094076"/>
          </a:xfrm>
          <a:prstGeom prst="rect">
            <a:avLst/>
          </a:prstGeom>
        </p:spPr>
      </p:pic>
      <p:sp>
        <p:nvSpPr>
          <p:cNvPr id="5" name="TextBox 4">
            <a:extLst>
              <a:ext uri="{FF2B5EF4-FFF2-40B4-BE49-F238E27FC236}">
                <a16:creationId xmlns:a16="http://schemas.microsoft.com/office/drawing/2014/main" id="{78E865B9-8EE9-DF8B-2F9A-23B05CF72042}"/>
              </a:ext>
            </a:extLst>
          </p:cNvPr>
          <p:cNvSpPr txBox="1"/>
          <p:nvPr/>
        </p:nvSpPr>
        <p:spPr>
          <a:xfrm>
            <a:off x="119799" y="4848946"/>
            <a:ext cx="10263721" cy="1815882"/>
          </a:xfrm>
          <a:prstGeom prst="rect">
            <a:avLst/>
          </a:prstGeom>
          <a:noFill/>
        </p:spPr>
        <p:txBody>
          <a:bodyPr wrap="square" rtlCol="0">
            <a:spAutoFit/>
          </a:bodyPr>
          <a:lstStyle/>
          <a:p>
            <a:pPr marL="285750" indent="-285750" algn="just">
              <a:buFont typeface="Arial" panose="020B0604020202020204" pitchFamily="34" charset="0"/>
              <a:buChar char="•"/>
            </a:pPr>
            <a:r>
              <a:rPr lang="en-US" sz="1400" b="1" dirty="0"/>
              <a:t>Clear Performance Tiers: </a:t>
            </a:r>
            <a:r>
              <a:rPr lang="en-US" sz="1400" dirty="0"/>
              <a:t>The models can be grouped into </a:t>
            </a:r>
            <a:r>
              <a:rPr lang="en-US" sz="1400" b="1" dirty="0"/>
              <a:t>three distinct performance </a:t>
            </a:r>
            <a:r>
              <a:rPr lang="en-US" sz="1400" dirty="0"/>
              <a:t>tiers based on their Root Mean Square Error (RMSE).</a:t>
            </a:r>
          </a:p>
          <a:p>
            <a:pPr marL="285750" indent="-285750" algn="just">
              <a:buFont typeface="Arial" panose="020B0604020202020204" pitchFamily="34" charset="0"/>
              <a:buChar char="•"/>
            </a:pPr>
            <a:r>
              <a:rPr lang="en-US" sz="1400" b="1" dirty="0"/>
              <a:t>Baseline Performance: </a:t>
            </a:r>
            <a:r>
              <a:rPr lang="en-US" sz="1400" dirty="0"/>
              <a:t>The traditional models (</a:t>
            </a:r>
            <a:r>
              <a:rPr lang="en-US" sz="1400" b="1" dirty="0"/>
              <a:t>User-based KNN, Item-based KNN, and NMF</a:t>
            </a:r>
            <a:r>
              <a:rPr lang="en-US" sz="1400" dirty="0"/>
              <a:t>) perform similarly, establishing a baseline with the highest error (</a:t>
            </a:r>
            <a:r>
              <a:rPr lang="en-US" sz="1400" b="1" dirty="0"/>
              <a:t>RMSE ≈ 1.29</a:t>
            </a:r>
            <a:r>
              <a:rPr lang="en-US" sz="1400" dirty="0"/>
              <a:t>).</a:t>
            </a:r>
          </a:p>
          <a:p>
            <a:pPr marL="285750" indent="-285750" algn="just">
              <a:buFont typeface="Arial" panose="020B0604020202020204" pitchFamily="34" charset="0"/>
              <a:buChar char="•"/>
            </a:pPr>
            <a:r>
              <a:rPr lang="en-US" sz="1400" b="1" dirty="0"/>
              <a:t>Mid-Tier Improvement: Lasso and Ridge regression </a:t>
            </a:r>
            <a:r>
              <a:rPr lang="en-US" sz="1400" dirty="0"/>
              <a:t>models, which use learned embeddings as features, offer a significant improvement over the baseline, with a much lower </a:t>
            </a:r>
            <a:r>
              <a:rPr lang="en-US" sz="1400" b="1" dirty="0"/>
              <a:t>RMSE of approximately 0.81</a:t>
            </a:r>
            <a:r>
              <a:rPr lang="en-US" sz="1400" dirty="0"/>
              <a:t>.</a:t>
            </a:r>
          </a:p>
          <a:p>
            <a:pPr marL="285750" indent="-285750" algn="just">
              <a:buFont typeface="Arial" panose="020B0604020202020204" pitchFamily="34" charset="0"/>
              <a:buChar char="•"/>
            </a:pPr>
            <a:r>
              <a:rPr lang="en-US" sz="1400" b="1" dirty="0"/>
              <a:t>Top Performer: The Artificial Neural Network (ANN) </a:t>
            </a:r>
            <a:r>
              <a:rPr lang="en-US" sz="1400" dirty="0"/>
              <a:t>model is the clear top performer, achieving the lowest error with an </a:t>
            </a:r>
            <a:r>
              <a:rPr lang="en-US" sz="1400" b="1" dirty="0"/>
              <a:t>RMSE of 0.43</a:t>
            </a:r>
            <a:r>
              <a:rPr lang="en-US" sz="1400" dirty="0"/>
              <a:t>, nearly halving the error of the regression models.</a:t>
            </a:r>
          </a:p>
        </p:txBody>
      </p:sp>
    </p:spTree>
    <p:extLst>
      <p:ext uri="{BB962C8B-B14F-4D97-AF65-F5344CB8AC3E}">
        <p14:creationId xmlns:p14="http://schemas.microsoft.com/office/powerpoint/2010/main" val="41301302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A56319-AADE-D741-AA33-1311B7CA8C0C}"/>
              </a:ext>
            </a:extLst>
          </p:cNvPr>
          <p:cNvSpPr>
            <a:spLocks noGrp="1"/>
          </p:cNvSpPr>
          <p:nvPr>
            <p:ph type="sldNum" sz="quarter" idx="12"/>
          </p:nvPr>
        </p:nvSpPr>
        <p:spPr/>
        <p:txBody>
          <a:bodyPr/>
          <a:lstStyle/>
          <a:p>
            <a:fld id="{5075537C-CA84-1446-933C-8E9D027F9201}" type="slidenum">
              <a:rPr lang="en-US" smtClean="0"/>
              <a:t>21</a:t>
            </a:fld>
            <a:endParaRPr lang="en-US"/>
          </a:p>
        </p:txBody>
      </p:sp>
      <p:sp>
        <p:nvSpPr>
          <p:cNvPr id="9" name="Title 1">
            <a:extLst>
              <a:ext uri="{FF2B5EF4-FFF2-40B4-BE49-F238E27FC236}">
                <a16:creationId xmlns:a16="http://schemas.microsoft.com/office/drawing/2014/main" id="{FB98079A-48C6-4E10-8AB1-B940BD1E42DF}"/>
              </a:ext>
            </a:extLst>
          </p:cNvPr>
          <p:cNvSpPr txBox="1">
            <a:spLocks/>
          </p:cNvSpPr>
          <p:nvPr/>
        </p:nvSpPr>
        <p:spPr>
          <a:xfrm>
            <a:off x="770011" y="538650"/>
            <a:ext cx="10515600" cy="5490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Key Insights</a:t>
            </a:r>
            <a:endParaRPr lang="en-US" dirty="0">
              <a:solidFill>
                <a:srgbClr val="0B49CB"/>
              </a:solidFill>
            </a:endParaRPr>
          </a:p>
        </p:txBody>
      </p:sp>
      <p:sp>
        <p:nvSpPr>
          <p:cNvPr id="2" name="TextBox 1">
            <a:extLst>
              <a:ext uri="{FF2B5EF4-FFF2-40B4-BE49-F238E27FC236}">
                <a16:creationId xmlns:a16="http://schemas.microsoft.com/office/drawing/2014/main" id="{8AB3BE8A-DD1F-FE05-D6AB-E8687F4EEF64}"/>
              </a:ext>
            </a:extLst>
          </p:cNvPr>
          <p:cNvSpPr txBox="1"/>
          <p:nvPr/>
        </p:nvSpPr>
        <p:spPr>
          <a:xfrm>
            <a:off x="914400" y="1691640"/>
            <a:ext cx="8623139" cy="4247317"/>
          </a:xfrm>
          <a:prstGeom prst="rect">
            <a:avLst/>
          </a:prstGeom>
          <a:noFill/>
        </p:spPr>
        <p:txBody>
          <a:bodyPr wrap="square" rtlCol="0">
            <a:spAutoFit/>
          </a:bodyPr>
          <a:lstStyle/>
          <a:p>
            <a:pPr marL="285750" indent="-285750" algn="just">
              <a:buFont typeface="Arial" panose="020B0604020202020204" pitchFamily="34" charset="0"/>
              <a:buChar char="•"/>
            </a:pPr>
            <a:r>
              <a:rPr lang="en-US" b="1" dirty="0"/>
              <a:t>Multi-Model Approach: </a:t>
            </a:r>
            <a:r>
              <a:rPr lang="en-US" dirty="0"/>
              <a:t>The project successfully implemented and compared multiple recommender system models, including a content-based model and several collaborative filtering methods (K-Means Clustering, NMF, and ANN). This provides a comprehensive overview of different techniques for course recommendation.</a:t>
            </a:r>
          </a:p>
          <a:p>
            <a:pPr marL="285750" indent="-285750" algn="just">
              <a:buFont typeface="Arial" panose="020B0604020202020204" pitchFamily="34" charset="0"/>
              <a:buChar char="•"/>
            </a:pPr>
            <a:r>
              <a:rPr lang="en-US" b="1" dirty="0"/>
              <a:t>Deep Learning Superiority</a:t>
            </a:r>
            <a:r>
              <a:rPr lang="en-US" dirty="0"/>
              <a:t>: For the task of predicting user ratings (collaborative filtering), the Artificial Neural Network (ANN) model significantly outperformed traditional methods. It achieved the lowest Root Mean Square Error (RMSE) of 0.43, compared to higher error rates for KNN and NMF models (RMSE ≈ 1.29).</a:t>
            </a:r>
          </a:p>
          <a:p>
            <a:pPr marL="285750" indent="-285750" algn="just">
              <a:buFont typeface="Arial" panose="020B0604020202020204" pitchFamily="34" charset="0"/>
              <a:buChar char="•"/>
            </a:pPr>
            <a:r>
              <a:rPr lang="en-US" b="1" dirty="0"/>
              <a:t>Complementary Strengths</a:t>
            </a:r>
            <a:r>
              <a:rPr lang="en-US" dirty="0"/>
              <a:t>: The report highlights that content-based and collaborative filtering models have complementary strengths. The content-based model is effective at finding topically similar courses, while collaborative filtering excels at predicting user ratings based on the behavior of similar users</a:t>
            </a:r>
          </a:p>
        </p:txBody>
      </p:sp>
    </p:spTree>
    <p:extLst>
      <p:ext uri="{BB962C8B-B14F-4D97-AF65-F5344CB8AC3E}">
        <p14:creationId xmlns:p14="http://schemas.microsoft.com/office/powerpoint/2010/main" val="16301236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a:extLst>
            <a:ext uri="{FF2B5EF4-FFF2-40B4-BE49-F238E27FC236}">
              <a16:creationId xmlns:a16="http://schemas.microsoft.com/office/drawing/2014/main" id="{BD6A1750-5374-503E-248D-F47536F6A1A9}"/>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E84E9BB-A30E-4C28-C7C9-F9564C265CB7}"/>
              </a:ext>
            </a:extLst>
          </p:cNvPr>
          <p:cNvSpPr>
            <a:spLocks noGrp="1"/>
          </p:cNvSpPr>
          <p:nvPr>
            <p:ph type="sldNum" sz="quarter" idx="12"/>
          </p:nvPr>
        </p:nvSpPr>
        <p:spPr/>
        <p:txBody>
          <a:bodyPr/>
          <a:lstStyle/>
          <a:p>
            <a:fld id="{5075537C-CA84-1446-933C-8E9D027F9201}" type="slidenum">
              <a:rPr lang="en-US" smtClean="0"/>
              <a:t>22</a:t>
            </a:fld>
            <a:endParaRPr lang="en-US"/>
          </a:p>
        </p:txBody>
      </p:sp>
      <p:sp>
        <p:nvSpPr>
          <p:cNvPr id="9" name="Title 1">
            <a:extLst>
              <a:ext uri="{FF2B5EF4-FFF2-40B4-BE49-F238E27FC236}">
                <a16:creationId xmlns:a16="http://schemas.microsoft.com/office/drawing/2014/main" id="{B65CDEEC-F871-5564-4BAC-DFB877B7F65F}"/>
              </a:ext>
            </a:extLst>
          </p:cNvPr>
          <p:cNvSpPr txBox="1">
            <a:spLocks/>
          </p:cNvSpPr>
          <p:nvPr/>
        </p:nvSpPr>
        <p:spPr>
          <a:xfrm>
            <a:off x="770011" y="538650"/>
            <a:ext cx="10515600" cy="5490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Conclusions</a:t>
            </a:r>
            <a:endParaRPr lang="en-US" dirty="0">
              <a:solidFill>
                <a:srgbClr val="0B49CB"/>
              </a:solidFill>
            </a:endParaRPr>
          </a:p>
        </p:txBody>
      </p:sp>
      <p:sp>
        <p:nvSpPr>
          <p:cNvPr id="2" name="TextBox 1">
            <a:extLst>
              <a:ext uri="{FF2B5EF4-FFF2-40B4-BE49-F238E27FC236}">
                <a16:creationId xmlns:a16="http://schemas.microsoft.com/office/drawing/2014/main" id="{F4C0BBB7-5A40-2426-FA3C-66DFA98F5126}"/>
              </a:ext>
            </a:extLst>
          </p:cNvPr>
          <p:cNvSpPr txBox="1"/>
          <p:nvPr/>
        </p:nvSpPr>
        <p:spPr>
          <a:xfrm>
            <a:off x="851748" y="1766554"/>
            <a:ext cx="8668172" cy="3170099"/>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t>The project successfully developed functional content-based and collaborative filtering recommender systems to help learners discover relevant courses.</a:t>
            </a:r>
          </a:p>
          <a:p>
            <a:pPr marL="285750" indent="-285750" algn="just">
              <a:buFont typeface="Arial" panose="020B0604020202020204" pitchFamily="34" charset="0"/>
              <a:buChar char="•"/>
            </a:pPr>
            <a:r>
              <a:rPr lang="en-US" sz="2000" dirty="0"/>
              <a:t>The content-based model proved effective for suggesting courses with similar textual content, while the ANN-based collaborative filtering model was the most accurate at predicting user ratings.</a:t>
            </a:r>
          </a:p>
          <a:p>
            <a:pPr marL="285750" indent="-285750" algn="just">
              <a:buFont typeface="Arial" panose="020B0604020202020204" pitchFamily="34" charset="0"/>
              <a:buChar char="•"/>
            </a:pPr>
            <a:r>
              <a:rPr lang="en-US" sz="2000" dirty="0"/>
              <a:t>The analysis concludes that a hybrid model, which combines both content-based and collaborative filtering techniques, would likely provide the most robust and comprehensive recommendation solution by leveraging the strengths of each approach.</a:t>
            </a:r>
          </a:p>
        </p:txBody>
      </p:sp>
    </p:spTree>
    <p:extLst>
      <p:ext uri="{BB962C8B-B14F-4D97-AF65-F5344CB8AC3E}">
        <p14:creationId xmlns:p14="http://schemas.microsoft.com/office/powerpoint/2010/main" val="29513865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a:extLst>
            <a:ext uri="{FF2B5EF4-FFF2-40B4-BE49-F238E27FC236}">
              <a16:creationId xmlns:a16="http://schemas.microsoft.com/office/drawing/2014/main" id="{D65CE3F8-8A60-119F-77B6-FD51FA7D7609}"/>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2806AF0-B154-13BA-DB1D-D8AC02439AD5}"/>
              </a:ext>
            </a:extLst>
          </p:cNvPr>
          <p:cNvSpPr>
            <a:spLocks noGrp="1"/>
          </p:cNvSpPr>
          <p:nvPr>
            <p:ph type="sldNum" sz="quarter" idx="12"/>
          </p:nvPr>
        </p:nvSpPr>
        <p:spPr/>
        <p:txBody>
          <a:bodyPr/>
          <a:lstStyle/>
          <a:p>
            <a:fld id="{5075537C-CA84-1446-933C-8E9D027F9201}" type="slidenum">
              <a:rPr lang="en-US" smtClean="0"/>
              <a:t>23</a:t>
            </a:fld>
            <a:endParaRPr lang="en-US"/>
          </a:p>
        </p:txBody>
      </p:sp>
      <p:sp>
        <p:nvSpPr>
          <p:cNvPr id="9" name="Title 1">
            <a:extLst>
              <a:ext uri="{FF2B5EF4-FFF2-40B4-BE49-F238E27FC236}">
                <a16:creationId xmlns:a16="http://schemas.microsoft.com/office/drawing/2014/main" id="{A5E89F50-1AE8-5847-4FA8-954429EBC9E2}"/>
              </a:ext>
            </a:extLst>
          </p:cNvPr>
          <p:cNvSpPr txBox="1">
            <a:spLocks/>
          </p:cNvSpPr>
          <p:nvPr/>
        </p:nvSpPr>
        <p:spPr>
          <a:xfrm>
            <a:off x="770011" y="538650"/>
            <a:ext cx="10515600" cy="5490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Next Steps</a:t>
            </a:r>
            <a:endParaRPr lang="en-US" dirty="0">
              <a:solidFill>
                <a:srgbClr val="0B49CB"/>
              </a:solidFill>
            </a:endParaRPr>
          </a:p>
        </p:txBody>
      </p:sp>
      <p:sp>
        <p:nvSpPr>
          <p:cNvPr id="5" name="TextBox 4">
            <a:extLst>
              <a:ext uri="{FF2B5EF4-FFF2-40B4-BE49-F238E27FC236}">
                <a16:creationId xmlns:a16="http://schemas.microsoft.com/office/drawing/2014/main" id="{80768E45-9739-1534-2117-88F8700AACCB}"/>
              </a:ext>
            </a:extLst>
          </p:cNvPr>
          <p:cNvSpPr txBox="1"/>
          <p:nvPr/>
        </p:nvSpPr>
        <p:spPr>
          <a:xfrm>
            <a:off x="770010" y="1686560"/>
            <a:ext cx="9024229" cy="3477875"/>
          </a:xfrm>
          <a:prstGeom prst="rect">
            <a:avLst/>
          </a:prstGeom>
          <a:noFill/>
        </p:spPr>
        <p:txBody>
          <a:bodyPr wrap="square" rtlCol="0">
            <a:spAutoFit/>
          </a:bodyPr>
          <a:lstStyle/>
          <a:p>
            <a:pPr marL="285750" indent="-285750" algn="just">
              <a:buFont typeface="Arial" panose="020B0604020202020204" pitchFamily="34" charset="0"/>
              <a:buChar char="•"/>
            </a:pPr>
            <a:r>
              <a:rPr lang="en-US" sz="2000" b="1" dirty="0"/>
              <a:t>Develop a Hybrid System: </a:t>
            </a:r>
            <a:r>
              <a:rPr lang="en-US" sz="2000" dirty="0"/>
              <a:t>The primary recommendation for future work is to build a hybrid recommender system that integrates both the content-based and the best-performing collaborative filtering models to generate more powerful and accurate suggestions.</a:t>
            </a:r>
          </a:p>
          <a:p>
            <a:pPr marL="285750" indent="-285750" algn="just">
              <a:buFont typeface="Arial" panose="020B0604020202020204" pitchFamily="34" charset="0"/>
              <a:buChar char="•"/>
            </a:pPr>
            <a:r>
              <a:rPr lang="en-US" sz="2000" b="1" dirty="0"/>
              <a:t>Model Deployment: </a:t>
            </a:r>
            <a:r>
              <a:rPr lang="en-US" sz="2000" dirty="0"/>
              <a:t>A key next step is to deploy the finalized model as an interactive web application or a REST API, making the recommender system accessible to end-users on the learning platform.</a:t>
            </a:r>
          </a:p>
          <a:p>
            <a:pPr marL="285750" indent="-285750" algn="just">
              <a:buFont typeface="Arial" panose="020B0604020202020204" pitchFamily="34" charset="0"/>
              <a:buChar char="•"/>
            </a:pPr>
            <a:r>
              <a:rPr lang="en-US" sz="2000" b="1" dirty="0"/>
              <a:t>Explore Advanced Models: </a:t>
            </a:r>
            <a:r>
              <a:rPr lang="en-US" sz="2000" dirty="0"/>
              <a:t>The report suggests investigating more advanced deep learning architectures, such as Transformer-based models, to potentially improve recommendation accuracy further by capturing more complex patterns and sequential user behaviors.</a:t>
            </a:r>
          </a:p>
        </p:txBody>
      </p:sp>
    </p:spTree>
    <p:extLst>
      <p:ext uri="{BB962C8B-B14F-4D97-AF65-F5344CB8AC3E}">
        <p14:creationId xmlns:p14="http://schemas.microsoft.com/office/powerpoint/2010/main" val="14444201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E7525D5A-386D-C541-9D42-BBDEA82289E4}"/>
              </a:ext>
            </a:extLst>
          </p:cNvPr>
          <p:cNvSpPr>
            <a:spLocks noGrp="1"/>
          </p:cNvSpPr>
          <p:nvPr>
            <p:ph type="sldNum" sz="quarter" idx="12"/>
          </p:nvPr>
        </p:nvSpPr>
        <p:spPr/>
        <p:txBody>
          <a:bodyPr/>
          <a:lstStyle/>
          <a:p>
            <a:fld id="{5075537C-CA84-1446-933C-8E9D027F9201}" type="slidenum">
              <a:rPr lang="en-US" smtClean="0"/>
              <a:t>24</a:t>
            </a:fld>
            <a:endParaRPr lang="en-US"/>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4294967295"/>
          </p:nvPr>
        </p:nvSpPr>
        <p:spPr>
          <a:xfrm>
            <a:off x="193040" y="1417610"/>
            <a:ext cx="10881360" cy="5135590"/>
          </a:xfrm>
          <a:prstGeom prst="rect">
            <a:avLst/>
          </a:prstGeom>
        </p:spPr>
        <p:txBody>
          <a:bodyPr>
            <a:normAutofit fontScale="85000" lnSpcReduction="10000"/>
          </a:bodyPr>
          <a:lstStyle/>
          <a:p>
            <a:pPr>
              <a:lnSpc>
                <a:spcPct val="100000"/>
              </a:lnSpc>
              <a:spcBef>
                <a:spcPts val="1400"/>
              </a:spcBef>
            </a:pPr>
            <a:r>
              <a:rPr lang="en-US" sz="2000" dirty="0">
                <a:solidFill>
                  <a:schemeClr val="accent3">
                    <a:lumMod val="25000"/>
                  </a:schemeClr>
                </a:solidFill>
                <a:latin typeface="Abadi" panose="020B0604020104020204" pitchFamily="34" charset="0"/>
              </a:rPr>
              <a:t>Code Program for EDA</a:t>
            </a:r>
          </a:p>
          <a:p>
            <a:pPr marL="0" indent="0">
              <a:lnSpc>
                <a:spcPct val="100000"/>
              </a:lnSpc>
              <a:spcBef>
                <a:spcPts val="1400"/>
              </a:spcBef>
              <a:buNone/>
            </a:pPr>
            <a:r>
              <a:rPr lang="en-US" sz="2000" dirty="0">
                <a:solidFill>
                  <a:schemeClr val="accent3">
                    <a:lumMod val="25000"/>
                  </a:schemeClr>
                </a:solidFill>
                <a:latin typeface="Abadi" panose="020B0604020104020204" pitchFamily="34" charset="0"/>
              </a:rPr>
              <a:t>     - </a:t>
            </a:r>
            <a:r>
              <a:rPr lang="en-US" sz="1700" dirty="0">
                <a:solidFill>
                  <a:schemeClr val="accent3">
                    <a:lumMod val="25000"/>
                  </a:schemeClr>
                </a:solidFill>
                <a:latin typeface="Abadi" panose="020B0604020104020204" pitchFamily="34" charset="0"/>
                <a:hlinkClick r:id="rId4"/>
              </a:rPr>
              <a:t>https://colab.research.google.com/drive/1ygK_jR1uKGW7CM30pvjYNqW31qTDcGNK?usp=sharing</a:t>
            </a:r>
            <a:r>
              <a:rPr lang="en-US" sz="1700" dirty="0">
                <a:solidFill>
                  <a:schemeClr val="accent3">
                    <a:lumMod val="25000"/>
                  </a:schemeClr>
                </a:solidFill>
                <a:latin typeface="Abadi" panose="020B0604020104020204" pitchFamily="34" charset="0"/>
              </a:rPr>
              <a:t> </a:t>
            </a:r>
            <a:endParaRPr lang="en-US" sz="2000" dirty="0">
              <a:solidFill>
                <a:schemeClr val="accent3">
                  <a:lumMod val="25000"/>
                </a:schemeClr>
              </a:solidFill>
              <a:latin typeface="Abadi" panose="020B0604020104020204" pitchFamily="34" charset="0"/>
            </a:endParaRPr>
          </a:p>
          <a:p>
            <a:pPr>
              <a:lnSpc>
                <a:spcPct val="100000"/>
              </a:lnSpc>
              <a:spcBef>
                <a:spcPts val="1400"/>
              </a:spcBef>
            </a:pPr>
            <a:r>
              <a:rPr lang="en-US" sz="2000" dirty="0">
                <a:solidFill>
                  <a:schemeClr val="accent3">
                    <a:lumMod val="25000"/>
                  </a:schemeClr>
                </a:solidFill>
                <a:latin typeface="Abadi" panose="020B0604020104020204" pitchFamily="34" charset="0"/>
              </a:rPr>
              <a:t>Code Program for Content-Based</a:t>
            </a:r>
          </a:p>
          <a:p>
            <a:pPr marL="0" indent="0">
              <a:lnSpc>
                <a:spcPct val="100000"/>
              </a:lnSpc>
              <a:spcBef>
                <a:spcPts val="1400"/>
              </a:spcBef>
              <a:buNone/>
            </a:pPr>
            <a:r>
              <a:rPr lang="en-US" sz="2000" dirty="0">
                <a:solidFill>
                  <a:schemeClr val="accent3">
                    <a:lumMod val="25000"/>
                  </a:schemeClr>
                </a:solidFill>
                <a:latin typeface="Abadi" panose="020B0604020104020204" pitchFamily="34" charset="0"/>
              </a:rPr>
              <a:t>     - </a:t>
            </a:r>
            <a:r>
              <a:rPr lang="en-US" sz="1600" dirty="0">
                <a:solidFill>
                  <a:schemeClr val="accent3">
                    <a:lumMod val="25000"/>
                  </a:schemeClr>
                </a:solidFill>
                <a:latin typeface="Abadi" panose="020B0604020104020204" pitchFamily="34" charset="0"/>
              </a:rPr>
              <a:t>User profile: </a:t>
            </a:r>
            <a:r>
              <a:rPr lang="en-US" sz="1600" dirty="0">
                <a:solidFill>
                  <a:schemeClr val="accent3">
                    <a:lumMod val="25000"/>
                  </a:schemeClr>
                </a:solidFill>
                <a:latin typeface="Abadi" panose="020B0604020104020204" pitchFamily="34" charset="0"/>
                <a:hlinkClick r:id="rId5"/>
              </a:rPr>
              <a:t>https://colab.research.google.com/drive/1CQwEkaRxxybvlTTkVLtP5oQ_PNWFEef8?usp=sharing</a:t>
            </a:r>
            <a:r>
              <a:rPr lang="en-US" sz="1600" dirty="0">
                <a:solidFill>
                  <a:schemeClr val="accent3">
                    <a:lumMod val="25000"/>
                  </a:schemeClr>
                </a:solidFill>
                <a:latin typeface="Abadi" panose="020B0604020104020204" pitchFamily="34" charset="0"/>
              </a:rPr>
              <a:t> </a:t>
            </a:r>
          </a:p>
          <a:p>
            <a:pPr marL="0" indent="0">
              <a:lnSpc>
                <a:spcPct val="100000"/>
              </a:lnSpc>
              <a:spcBef>
                <a:spcPts val="1400"/>
              </a:spcBef>
              <a:buNone/>
            </a:pPr>
            <a:r>
              <a:rPr lang="en-US" sz="2000" dirty="0">
                <a:solidFill>
                  <a:schemeClr val="accent3">
                    <a:lumMod val="25000"/>
                  </a:schemeClr>
                </a:solidFill>
                <a:latin typeface="Abadi" panose="020B0604020104020204" pitchFamily="34" charset="0"/>
              </a:rPr>
              <a:t>     - </a:t>
            </a:r>
            <a:r>
              <a:rPr lang="en-US" sz="1700" dirty="0">
                <a:solidFill>
                  <a:schemeClr val="accent3">
                    <a:lumMod val="25000"/>
                  </a:schemeClr>
                </a:solidFill>
                <a:latin typeface="Abadi" panose="020B0604020104020204" pitchFamily="34" charset="0"/>
              </a:rPr>
              <a:t>Course Similarity: </a:t>
            </a:r>
            <a:r>
              <a:rPr lang="en-US" sz="1700" dirty="0">
                <a:solidFill>
                  <a:schemeClr val="accent3">
                    <a:lumMod val="25000"/>
                  </a:schemeClr>
                </a:solidFill>
                <a:latin typeface="Abadi" panose="020B0604020104020204" pitchFamily="34" charset="0"/>
                <a:hlinkClick r:id="rId6"/>
              </a:rPr>
              <a:t>https://colab.research.google.com/drive/1J5FlI-n7ZVGjrhwgQjlmr78auJ4qerad?usp=sharing</a:t>
            </a:r>
            <a:r>
              <a:rPr lang="en-US" sz="1700" dirty="0">
                <a:solidFill>
                  <a:schemeClr val="accent3">
                    <a:lumMod val="25000"/>
                  </a:schemeClr>
                </a:solidFill>
                <a:latin typeface="Abadi" panose="020B0604020104020204" pitchFamily="34" charset="0"/>
              </a:rPr>
              <a:t> </a:t>
            </a:r>
          </a:p>
          <a:p>
            <a:pPr marL="0" indent="0">
              <a:lnSpc>
                <a:spcPct val="100000"/>
              </a:lnSpc>
              <a:spcBef>
                <a:spcPts val="1400"/>
              </a:spcBef>
              <a:buNone/>
            </a:pPr>
            <a:r>
              <a:rPr lang="en-US" sz="1700" dirty="0">
                <a:solidFill>
                  <a:schemeClr val="accent3">
                    <a:lumMod val="25000"/>
                  </a:schemeClr>
                </a:solidFill>
                <a:latin typeface="Abadi" panose="020B0604020104020204" pitchFamily="34" charset="0"/>
              </a:rPr>
              <a:t>      - Clustering: </a:t>
            </a:r>
            <a:r>
              <a:rPr lang="en-US" sz="1700" dirty="0">
                <a:solidFill>
                  <a:schemeClr val="accent3">
                    <a:lumMod val="25000"/>
                  </a:schemeClr>
                </a:solidFill>
                <a:latin typeface="Abadi" panose="020B0604020104020204" pitchFamily="34" charset="0"/>
                <a:hlinkClick r:id="rId7"/>
              </a:rPr>
              <a:t>https://colab.research.google.com/drive/1NpA43uWK1qyy5QCwSDhfchmrBvFV_acb?usp=sharing</a:t>
            </a:r>
            <a:r>
              <a:rPr lang="en-US" sz="1700" dirty="0">
                <a:solidFill>
                  <a:schemeClr val="accent3">
                    <a:lumMod val="25000"/>
                  </a:schemeClr>
                </a:solidFill>
                <a:latin typeface="Abadi" panose="020B0604020104020204" pitchFamily="34" charset="0"/>
              </a:rPr>
              <a:t> </a:t>
            </a:r>
          </a:p>
          <a:p>
            <a:pPr>
              <a:lnSpc>
                <a:spcPct val="100000"/>
              </a:lnSpc>
              <a:spcBef>
                <a:spcPts val="1400"/>
              </a:spcBef>
            </a:pPr>
            <a:r>
              <a:rPr lang="en-US" sz="2000" dirty="0">
                <a:solidFill>
                  <a:schemeClr val="accent3">
                    <a:lumMod val="25000"/>
                  </a:schemeClr>
                </a:solidFill>
                <a:latin typeface="Abadi" panose="020B0604020104020204" pitchFamily="34" charset="0"/>
              </a:rPr>
              <a:t>Code Program for Collaborative-Filtering</a:t>
            </a:r>
          </a:p>
          <a:p>
            <a:pPr marL="0" indent="0">
              <a:lnSpc>
                <a:spcPct val="100000"/>
              </a:lnSpc>
              <a:spcBef>
                <a:spcPts val="1400"/>
              </a:spcBef>
              <a:buNone/>
            </a:pPr>
            <a:r>
              <a:rPr lang="en-US" sz="2000" dirty="0">
                <a:solidFill>
                  <a:schemeClr val="accent3">
                    <a:lumMod val="25000"/>
                  </a:schemeClr>
                </a:solidFill>
                <a:latin typeface="Abadi" panose="020B0604020104020204" pitchFamily="34" charset="0"/>
              </a:rPr>
              <a:t>    - </a:t>
            </a:r>
            <a:r>
              <a:rPr lang="en-US" sz="1600" dirty="0">
                <a:solidFill>
                  <a:schemeClr val="accent3">
                    <a:lumMod val="25000"/>
                  </a:schemeClr>
                </a:solidFill>
                <a:latin typeface="Abadi" panose="020B0604020104020204" pitchFamily="34" charset="0"/>
              </a:rPr>
              <a:t>KNN: </a:t>
            </a:r>
            <a:r>
              <a:rPr lang="en-US" sz="1600" dirty="0">
                <a:solidFill>
                  <a:schemeClr val="accent3">
                    <a:lumMod val="25000"/>
                  </a:schemeClr>
                </a:solidFill>
                <a:latin typeface="Abadi" panose="020B0604020104020204" pitchFamily="34" charset="0"/>
                <a:hlinkClick r:id="rId8"/>
              </a:rPr>
              <a:t>https://colab.research.google.com/drive/1j7kBBgyIgTEXpH-zoe4dwQYXhdwwsh1s?usp=sharing</a:t>
            </a:r>
            <a:r>
              <a:rPr lang="en-US" sz="1600" dirty="0">
                <a:solidFill>
                  <a:schemeClr val="accent3">
                    <a:lumMod val="25000"/>
                  </a:schemeClr>
                </a:solidFill>
                <a:latin typeface="Abadi" panose="020B0604020104020204" pitchFamily="34" charset="0"/>
              </a:rPr>
              <a:t> </a:t>
            </a:r>
            <a:endParaRPr lang="en-US" sz="2000" dirty="0">
              <a:solidFill>
                <a:schemeClr val="accent3">
                  <a:lumMod val="25000"/>
                </a:schemeClr>
              </a:solidFill>
              <a:latin typeface="Abadi" panose="020B0604020104020204" pitchFamily="34" charset="0"/>
            </a:endParaRPr>
          </a:p>
          <a:p>
            <a:pPr marL="0" indent="0">
              <a:lnSpc>
                <a:spcPct val="100000"/>
              </a:lnSpc>
              <a:spcBef>
                <a:spcPts val="1400"/>
              </a:spcBef>
              <a:buNone/>
            </a:pPr>
            <a:r>
              <a:rPr lang="en-US" sz="2000" dirty="0">
                <a:solidFill>
                  <a:schemeClr val="accent3">
                    <a:lumMod val="25000"/>
                  </a:schemeClr>
                </a:solidFill>
                <a:latin typeface="Abadi" panose="020B0604020104020204" pitchFamily="34" charset="0"/>
              </a:rPr>
              <a:t>    - </a:t>
            </a:r>
            <a:r>
              <a:rPr lang="en-US" sz="1600" dirty="0">
                <a:solidFill>
                  <a:schemeClr val="accent3">
                    <a:lumMod val="25000"/>
                  </a:schemeClr>
                </a:solidFill>
                <a:latin typeface="Abadi" panose="020B0604020104020204" pitchFamily="34" charset="0"/>
              </a:rPr>
              <a:t>NMF: </a:t>
            </a:r>
            <a:r>
              <a:rPr lang="en-US" sz="1600" dirty="0">
                <a:solidFill>
                  <a:schemeClr val="accent3">
                    <a:lumMod val="25000"/>
                  </a:schemeClr>
                </a:solidFill>
                <a:latin typeface="Abadi" panose="020B0604020104020204" pitchFamily="34" charset="0"/>
                <a:hlinkClick r:id="rId9"/>
              </a:rPr>
              <a:t>https://colab.research.google.com/drive/14yg8umTbJc4sSuErUHQy08in_xwwdphs?usp=sharing</a:t>
            </a:r>
            <a:r>
              <a:rPr lang="en-US" sz="1600" dirty="0">
                <a:solidFill>
                  <a:schemeClr val="accent3">
                    <a:lumMod val="25000"/>
                  </a:schemeClr>
                </a:solidFill>
                <a:latin typeface="Abadi" panose="020B0604020104020204" pitchFamily="34" charset="0"/>
              </a:rPr>
              <a:t> </a:t>
            </a:r>
          </a:p>
          <a:p>
            <a:pPr marL="0" indent="0">
              <a:lnSpc>
                <a:spcPct val="100000"/>
              </a:lnSpc>
              <a:spcBef>
                <a:spcPts val="1400"/>
              </a:spcBef>
              <a:buNone/>
            </a:pPr>
            <a:r>
              <a:rPr lang="en-US" sz="1600" dirty="0">
                <a:solidFill>
                  <a:schemeClr val="accent3">
                    <a:lumMod val="25000"/>
                  </a:schemeClr>
                </a:solidFill>
                <a:latin typeface="Abadi" panose="020B0604020104020204" pitchFamily="34" charset="0"/>
              </a:rPr>
              <a:t>     - ANN: </a:t>
            </a:r>
            <a:r>
              <a:rPr lang="en-US" sz="1600" dirty="0">
                <a:solidFill>
                  <a:schemeClr val="accent3">
                    <a:lumMod val="25000"/>
                  </a:schemeClr>
                </a:solidFill>
                <a:latin typeface="Abadi" panose="020B0604020104020204" pitchFamily="34" charset="0"/>
                <a:hlinkClick r:id="rId10"/>
              </a:rPr>
              <a:t>https://colab.research.google.com/drive/1nz85nOAU-raiCWrs31--eG0v_BDx-GLT?usp=sharing</a:t>
            </a:r>
            <a:r>
              <a:rPr lang="en-US" sz="1600" dirty="0">
                <a:solidFill>
                  <a:schemeClr val="accent3">
                    <a:lumMod val="25000"/>
                  </a:schemeClr>
                </a:solidFill>
                <a:latin typeface="Abadi" panose="020B0604020104020204" pitchFamily="34" charset="0"/>
              </a:rPr>
              <a:t> </a:t>
            </a:r>
          </a:p>
          <a:p>
            <a:pPr marL="0" indent="0">
              <a:lnSpc>
                <a:spcPct val="100000"/>
              </a:lnSpc>
              <a:spcBef>
                <a:spcPts val="1400"/>
              </a:spcBef>
              <a:buNone/>
            </a:pPr>
            <a:r>
              <a:rPr lang="en-US" sz="1600" dirty="0">
                <a:solidFill>
                  <a:schemeClr val="accent3">
                    <a:lumMod val="25000"/>
                  </a:schemeClr>
                </a:solidFill>
                <a:latin typeface="Abadi" panose="020B0604020104020204" pitchFamily="34" charset="0"/>
              </a:rPr>
              <a:t>     - Regression : </a:t>
            </a:r>
            <a:r>
              <a:rPr lang="en-US" sz="1600" dirty="0">
                <a:solidFill>
                  <a:schemeClr val="accent3">
                    <a:lumMod val="25000"/>
                  </a:schemeClr>
                </a:solidFill>
                <a:latin typeface="Abadi" panose="020B0604020104020204" pitchFamily="34" charset="0"/>
                <a:hlinkClick r:id="rId11"/>
              </a:rPr>
              <a:t>https://colab.research.google.com/drive/1Ne9YyizpNGmP8Ktv3Wkxd3VlftJ0lkRl?usp=sharing</a:t>
            </a:r>
            <a:r>
              <a:rPr lang="en-US" sz="1600" dirty="0">
                <a:solidFill>
                  <a:schemeClr val="accent3">
                    <a:lumMod val="25000"/>
                  </a:schemeClr>
                </a:solidFill>
                <a:latin typeface="Abadi" panose="020B0604020104020204" pitchFamily="34" charset="0"/>
              </a:rPr>
              <a:t> </a:t>
            </a:r>
          </a:p>
          <a:p>
            <a:pPr>
              <a:spcBef>
                <a:spcPts val="1400"/>
              </a:spcBef>
            </a:pPr>
            <a:r>
              <a:rPr lang="en-US" sz="1600" dirty="0">
                <a:solidFill>
                  <a:schemeClr val="accent3">
                    <a:lumMod val="25000"/>
                  </a:schemeClr>
                </a:solidFill>
                <a:latin typeface="Abadi" panose="020B0604020104020204" pitchFamily="34" charset="0"/>
              </a:rPr>
              <a:t> Pptx : if you want to </a:t>
            </a:r>
            <a:r>
              <a:rPr lang="en-US" sz="1600">
                <a:solidFill>
                  <a:schemeClr val="accent3">
                    <a:lumMod val="25000"/>
                  </a:schemeClr>
                </a:solidFill>
                <a:latin typeface="Abadi" panose="020B0604020104020204" pitchFamily="34" charset="0"/>
              </a:rPr>
              <a:t>see the </a:t>
            </a:r>
            <a:r>
              <a:rPr lang="en-US" sz="1600" dirty="0">
                <a:solidFill>
                  <a:schemeClr val="accent3">
                    <a:lumMod val="25000"/>
                  </a:schemeClr>
                </a:solidFill>
                <a:latin typeface="Abadi" panose="020B0604020104020204" pitchFamily="34" charset="0"/>
              </a:rPr>
              <a:t>slide notes for further explanation</a:t>
            </a:r>
          </a:p>
          <a:p>
            <a:pPr marL="0" indent="0">
              <a:spcBef>
                <a:spcPts val="1400"/>
              </a:spcBef>
              <a:buNone/>
            </a:pPr>
            <a:r>
              <a:rPr lang="en-US" sz="1600" dirty="0">
                <a:solidFill>
                  <a:schemeClr val="accent3">
                    <a:lumMod val="25000"/>
                  </a:schemeClr>
                </a:solidFill>
                <a:latin typeface="Abadi" panose="020B0604020104020204" pitchFamily="34" charset="0"/>
              </a:rPr>
              <a:t>      - </a:t>
            </a:r>
            <a:r>
              <a:rPr lang="en-US" sz="1400" dirty="0">
                <a:solidFill>
                  <a:schemeClr val="accent3">
                    <a:lumMod val="25000"/>
                  </a:schemeClr>
                </a:solidFill>
                <a:latin typeface="Abadi" panose="020B0604020104020204" pitchFamily="34" charset="0"/>
                <a:hlinkClick r:id="rId12"/>
              </a:rPr>
              <a:t>https://docs.google.com/presentation/d/1A096KjIH5iA2tD66vvugt9ZLYkfbPln_/edit?usp=sharing&amp;ouid=111107553465690610542&amp;rtpof=true&amp;sd=true</a:t>
            </a:r>
            <a:r>
              <a:rPr lang="en-US" sz="1400" dirty="0">
                <a:solidFill>
                  <a:schemeClr val="accent3">
                    <a:lumMod val="25000"/>
                  </a:schemeClr>
                </a:solidFill>
                <a:latin typeface="Abadi" panose="020B0604020104020204" pitchFamily="34" charset="0"/>
              </a:rPr>
              <a:t> </a:t>
            </a:r>
          </a:p>
          <a:p>
            <a:pPr marL="0" indent="0">
              <a:lnSpc>
                <a:spcPct val="100000"/>
              </a:lnSpc>
              <a:spcBef>
                <a:spcPts val="1400"/>
              </a:spcBef>
              <a:buNone/>
            </a:pPr>
            <a:endParaRPr lang="en-US" sz="1600" dirty="0">
              <a:solidFill>
                <a:schemeClr val="accent3">
                  <a:lumMod val="25000"/>
                </a:schemeClr>
              </a:solidFill>
              <a:latin typeface="Abadi" panose="020B0604020104020204" pitchFamily="34" charset="0"/>
            </a:endParaRPr>
          </a:p>
        </p:txBody>
      </p:sp>
      <p:sp>
        <p:nvSpPr>
          <p:cNvPr id="11" name="Title 1">
            <a:extLst>
              <a:ext uri="{FF2B5EF4-FFF2-40B4-BE49-F238E27FC236}">
                <a16:creationId xmlns:a16="http://schemas.microsoft.com/office/drawing/2014/main" id="{60F8A56C-5EE1-4DBF-842D-C2A130AA680E}"/>
              </a:ext>
            </a:extLst>
          </p:cNvPr>
          <p:cNvSpPr txBox="1">
            <a:spLocks/>
          </p:cNvSpPr>
          <p:nvPr/>
        </p:nvSpPr>
        <p:spPr>
          <a:xfrm>
            <a:off x="770011" y="538650"/>
            <a:ext cx="10515600" cy="5490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Appendix</a:t>
            </a:r>
            <a:endParaRPr lang="en-US" dirty="0">
              <a:solidFill>
                <a:srgbClr val="0B49CB"/>
              </a:solidFill>
            </a:endParaRPr>
          </a:p>
        </p:txBody>
      </p:sp>
    </p:spTree>
    <p:extLst>
      <p:ext uri="{BB962C8B-B14F-4D97-AF65-F5344CB8AC3E}">
        <p14:creationId xmlns:p14="http://schemas.microsoft.com/office/powerpoint/2010/main" val="3410008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2403FD9-22AB-4833-9FE0-E1E67C96862D}"/>
              </a:ext>
            </a:extLst>
          </p:cNvPr>
          <p:cNvSpPr>
            <a:spLocks noGrp="1"/>
          </p:cNvSpPr>
          <p:nvPr>
            <p:ph type="sldNum" sz="quarter" idx="12"/>
          </p:nvPr>
        </p:nvSpPr>
        <p:spPr/>
        <p:txBody>
          <a:bodyPr anchor="ctr">
            <a:normAutofit/>
          </a:bodyPr>
          <a:lstStyle/>
          <a:p>
            <a:pPr>
              <a:spcAft>
                <a:spcPts val="600"/>
              </a:spcAft>
            </a:pPr>
            <a:fld id="{5075537C-CA84-1446-933C-8E9D027F9201}" type="slidenum">
              <a:rPr lang="en-US" smtClean="0"/>
              <a:pPr>
                <a:spcAft>
                  <a:spcPts val="600"/>
                </a:spcAft>
              </a:pPr>
              <a:t>3</a:t>
            </a:fld>
            <a:endParaRPr lang="en-US" dirty="0"/>
          </a:p>
        </p:txBody>
      </p:sp>
      <p:sp>
        <p:nvSpPr>
          <p:cNvPr id="19" name="Title 1">
            <a:extLst>
              <a:ext uri="{FF2B5EF4-FFF2-40B4-BE49-F238E27FC236}">
                <a16:creationId xmlns:a16="http://schemas.microsoft.com/office/drawing/2014/main" id="{6CA66F18-AF00-434A-AB3C-61097BEAE5FA}"/>
              </a:ext>
            </a:extLst>
          </p:cNvPr>
          <p:cNvSpPr txBox="1">
            <a:spLocks/>
          </p:cNvSpPr>
          <p:nvPr/>
        </p:nvSpPr>
        <p:spPr>
          <a:xfrm>
            <a:off x="828068" y="538650"/>
            <a:ext cx="10530114" cy="5490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Introduction</a:t>
            </a:r>
            <a:endParaRPr lang="en-US" dirty="0">
              <a:solidFill>
                <a:srgbClr val="0B49CB"/>
              </a:solidFill>
            </a:endParaRPr>
          </a:p>
        </p:txBody>
      </p:sp>
      <p:sp>
        <p:nvSpPr>
          <p:cNvPr id="2" name="TextBox 1">
            <a:extLst>
              <a:ext uri="{FF2B5EF4-FFF2-40B4-BE49-F238E27FC236}">
                <a16:creationId xmlns:a16="http://schemas.microsoft.com/office/drawing/2014/main" id="{D2DE8758-36F0-5FFF-CCE2-6E358372F60D}"/>
              </a:ext>
            </a:extLst>
          </p:cNvPr>
          <p:cNvSpPr txBox="1"/>
          <p:nvPr/>
        </p:nvSpPr>
        <p:spPr>
          <a:xfrm>
            <a:off x="729343" y="1457234"/>
            <a:ext cx="10530113" cy="2113399"/>
          </a:xfrm>
          <a:prstGeom prst="rect">
            <a:avLst/>
          </a:prstGeom>
          <a:noFill/>
        </p:spPr>
        <p:txBody>
          <a:bodyPr wrap="square" rtlCol="0">
            <a:spAutoFit/>
          </a:bodyPr>
          <a:lstStyle/>
          <a:p>
            <a:pPr>
              <a:spcBef>
                <a:spcPts val="1400"/>
              </a:spcBef>
            </a:pPr>
            <a:r>
              <a:rPr lang="en-US" dirty="0">
                <a:solidFill>
                  <a:schemeClr val="accent3">
                    <a:lumMod val="25000"/>
                  </a:schemeClr>
                </a:solidFill>
              </a:rPr>
              <a:t>Project background:</a:t>
            </a:r>
          </a:p>
          <a:p>
            <a:pPr marL="285750" indent="-285750">
              <a:spcBef>
                <a:spcPts val="1400"/>
              </a:spcBef>
              <a:buFont typeface="Arial" panose="020B0604020202020204" pitchFamily="34" charset="0"/>
              <a:buChar char="•"/>
            </a:pPr>
            <a:r>
              <a:rPr lang="en-US" dirty="0">
                <a:solidFill>
                  <a:schemeClr val="accent3">
                    <a:lumMod val="25000"/>
                  </a:schemeClr>
                </a:solidFill>
              </a:rPr>
              <a:t>Context: We are an ML team at AI Training Room, a rapidly growing MOOC platform with millions of global learners.</a:t>
            </a:r>
          </a:p>
          <a:p>
            <a:pPr marL="285750" indent="-285750">
              <a:spcBef>
                <a:spcPts val="1400"/>
              </a:spcBef>
              <a:buFont typeface="Arial" panose="020B0604020202020204" pitchFamily="34" charset="0"/>
              <a:buChar char="•"/>
            </a:pPr>
            <a:r>
              <a:rPr lang="en-US" dirty="0">
                <a:solidFill>
                  <a:schemeClr val="accent3">
                    <a:lumMod val="25000"/>
                  </a:schemeClr>
                </a:solidFill>
              </a:rPr>
              <a:t>Goal: To develop a course recommender system to enhance the learning experience. This project is currently in the Proof of Concept (PoC) phase, focusing on offline model evaluation.</a:t>
            </a:r>
          </a:p>
          <a:p>
            <a:endParaRPr lang="en-US" dirty="0"/>
          </a:p>
        </p:txBody>
      </p:sp>
      <p:sp>
        <p:nvSpPr>
          <p:cNvPr id="8" name="TextBox 7">
            <a:extLst>
              <a:ext uri="{FF2B5EF4-FFF2-40B4-BE49-F238E27FC236}">
                <a16:creationId xmlns:a16="http://schemas.microsoft.com/office/drawing/2014/main" id="{62501389-086D-F9D0-6FF7-889B81CBD4AB}"/>
              </a:ext>
            </a:extLst>
          </p:cNvPr>
          <p:cNvSpPr txBox="1"/>
          <p:nvPr/>
        </p:nvSpPr>
        <p:spPr>
          <a:xfrm>
            <a:off x="729342" y="3741403"/>
            <a:ext cx="10530113" cy="1836400"/>
          </a:xfrm>
          <a:prstGeom prst="rect">
            <a:avLst/>
          </a:prstGeom>
          <a:noFill/>
        </p:spPr>
        <p:txBody>
          <a:bodyPr wrap="square" rtlCol="0">
            <a:spAutoFit/>
          </a:bodyPr>
          <a:lstStyle/>
          <a:p>
            <a:pPr>
              <a:spcBef>
                <a:spcPts val="1400"/>
              </a:spcBef>
            </a:pPr>
            <a:r>
              <a:rPr lang="en-US" dirty="0">
                <a:solidFill>
                  <a:schemeClr val="accent3">
                    <a:lumMod val="25000"/>
                  </a:schemeClr>
                </a:solidFill>
              </a:rPr>
              <a:t>Problem Statement &amp; Hypothesis:</a:t>
            </a:r>
          </a:p>
          <a:p>
            <a:pPr marL="285750" indent="-285750">
              <a:spcBef>
                <a:spcPts val="1400"/>
              </a:spcBef>
              <a:buFont typeface="Arial" panose="020B0604020202020204" pitchFamily="34" charset="0"/>
              <a:buChar char="•"/>
            </a:pPr>
            <a:r>
              <a:rPr lang="en-US" dirty="0">
                <a:solidFill>
                  <a:schemeClr val="accent3">
                    <a:lumMod val="25000"/>
                  </a:schemeClr>
                </a:solidFill>
              </a:rPr>
              <a:t>Problem: With a massive and growing catalog, learners may find it difficult to discover new, relevant courses, potentially leading to decreased engagement.</a:t>
            </a:r>
          </a:p>
          <a:p>
            <a:pPr marL="285750" indent="-285750">
              <a:spcBef>
                <a:spcPts val="1400"/>
              </a:spcBef>
              <a:buFont typeface="Arial" panose="020B0604020202020204" pitchFamily="34" charset="0"/>
              <a:buChar char="•"/>
            </a:pPr>
            <a:r>
              <a:rPr lang="en-US" dirty="0">
                <a:solidFill>
                  <a:schemeClr val="accent3">
                    <a:lumMod val="25000"/>
                  </a:schemeClr>
                </a:solidFill>
              </a:rPr>
              <a:t>Hypothesis: A personalized recommender system will improve course discovery and increase learner interaction, leading to better learning paths and potentially higher revenue.</a:t>
            </a:r>
            <a:endParaRPr lang="en-US" dirty="0"/>
          </a:p>
        </p:txBody>
      </p:sp>
    </p:spTree>
    <p:extLst>
      <p:ext uri="{BB962C8B-B14F-4D97-AF65-F5344CB8AC3E}">
        <p14:creationId xmlns:p14="http://schemas.microsoft.com/office/powerpoint/2010/main" val="2560061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FF7BC5-E183-2F4D-BC8D-2C69A220292B}"/>
              </a:ext>
            </a:extLst>
          </p:cNvPr>
          <p:cNvSpPr>
            <a:spLocks noGrp="1"/>
          </p:cNvSpPr>
          <p:nvPr>
            <p:ph type="title"/>
          </p:nvPr>
        </p:nvSpPr>
        <p:spPr>
          <a:xfrm>
            <a:off x="838200" y="3041332"/>
            <a:ext cx="10515600" cy="775335"/>
          </a:xfrm>
        </p:spPr>
        <p:txBody>
          <a:bodyPr/>
          <a:lstStyle/>
          <a:p>
            <a:pPr algn="ctr"/>
            <a:r>
              <a:rPr lang="en-US" dirty="0">
                <a:solidFill>
                  <a:schemeClr val="accent3">
                    <a:lumMod val="25000"/>
                  </a:schemeClr>
                </a:solidFill>
                <a:latin typeface="Abadi"/>
              </a:rPr>
              <a:t>Exploratory Data Analysis</a:t>
            </a:r>
            <a:endParaRPr lang="en-US" dirty="0"/>
          </a:p>
        </p:txBody>
      </p:sp>
      <p:pic>
        <p:nvPicPr>
          <p:cNvPr id="36" name="Graphic 35">
            <a:extLst>
              <a:ext uri="{FF2B5EF4-FFF2-40B4-BE49-F238E27FC236}">
                <a16:creationId xmlns:a16="http://schemas.microsoft.com/office/drawing/2014/main" id="{693C86CF-B31B-4549-BA68-C5C2DB47485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833055" y="5553777"/>
            <a:ext cx="1028790" cy="1028790"/>
          </a:xfrm>
          <a:prstGeom prst="rect">
            <a:avLst/>
          </a:prstGeom>
        </p:spPr>
      </p:pic>
    </p:spTree>
    <p:extLst>
      <p:ext uri="{BB962C8B-B14F-4D97-AF65-F5344CB8AC3E}">
        <p14:creationId xmlns:p14="http://schemas.microsoft.com/office/powerpoint/2010/main" val="3608834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dirty="0">
                <a:solidFill>
                  <a:srgbClr val="0B49CB"/>
                </a:solidFill>
                <a:latin typeface="Abadi"/>
              </a:rPr>
              <a:t>Course counts per genre</a:t>
            </a:r>
          </a:p>
        </p:txBody>
      </p:sp>
      <p:sp>
        <p:nvSpPr>
          <p:cNvPr id="8" name="Content Placeholder 4">
            <a:extLst>
              <a:ext uri="{FF2B5EF4-FFF2-40B4-BE49-F238E27FC236}">
                <a16:creationId xmlns:a16="http://schemas.microsoft.com/office/drawing/2014/main" id="{8653FA46-2212-42E4-9D89-321A9B15A6C2}"/>
              </a:ext>
            </a:extLst>
          </p:cNvPr>
          <p:cNvSpPr txBox="1">
            <a:spLocks/>
          </p:cNvSpPr>
          <p:nvPr/>
        </p:nvSpPr>
        <p:spPr>
          <a:xfrm>
            <a:off x="6095999" y="1209040"/>
            <a:ext cx="5275263" cy="4594995"/>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200" dirty="0">
              <a:solidFill>
                <a:srgbClr val="1C7DDB"/>
              </a:solidFill>
              <a:latin typeface="Abadi"/>
            </a:endParaRPr>
          </a:p>
        </p:txBody>
      </p:sp>
      <p:pic>
        <p:nvPicPr>
          <p:cNvPr id="5" name="Picture 4" descr="A graph of a course count&#10;&#10;AI-generated content may be incorrect.">
            <a:extLst>
              <a:ext uri="{FF2B5EF4-FFF2-40B4-BE49-F238E27FC236}">
                <a16:creationId xmlns:a16="http://schemas.microsoft.com/office/drawing/2014/main" id="{6109E6E1-E966-AC44-2C8A-735B0E8A01F9}"/>
              </a:ext>
            </a:extLst>
          </p:cNvPr>
          <p:cNvPicPr>
            <a:picLocks noChangeAspect="1"/>
          </p:cNvPicPr>
          <p:nvPr/>
        </p:nvPicPr>
        <p:blipFill>
          <a:blip r:embed="rId3"/>
          <a:stretch>
            <a:fillRect/>
          </a:stretch>
        </p:blipFill>
        <p:spPr>
          <a:xfrm>
            <a:off x="6074629" y="1209040"/>
            <a:ext cx="5314097" cy="4673600"/>
          </a:xfrm>
          <a:prstGeom prst="rect">
            <a:avLst/>
          </a:prstGeom>
        </p:spPr>
      </p:pic>
      <p:sp>
        <p:nvSpPr>
          <p:cNvPr id="6" name="TextBox 5">
            <a:extLst>
              <a:ext uri="{FF2B5EF4-FFF2-40B4-BE49-F238E27FC236}">
                <a16:creationId xmlns:a16="http://schemas.microsoft.com/office/drawing/2014/main" id="{27C23DFE-0FF0-204B-561B-80CD432CAA1E}"/>
              </a:ext>
            </a:extLst>
          </p:cNvPr>
          <p:cNvSpPr txBox="1"/>
          <p:nvPr/>
        </p:nvSpPr>
        <p:spPr>
          <a:xfrm>
            <a:off x="450167" y="2216555"/>
            <a:ext cx="5275264" cy="2215991"/>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t>Web Development has the highest number of courses.</a:t>
            </a:r>
          </a:p>
          <a:p>
            <a:pPr marL="285750" indent="-285750" algn="just">
              <a:buFont typeface="Arial" panose="020B0604020202020204" pitchFamily="34" charset="0"/>
              <a:buChar char="•"/>
            </a:pPr>
            <a:r>
              <a:rPr lang="en-US" sz="2000" dirty="0"/>
              <a:t>Machine Learning and Data Science are also dominant subjects.</a:t>
            </a:r>
          </a:p>
          <a:p>
            <a:pPr marL="285750" indent="-285750" algn="just">
              <a:buFont typeface="Arial" panose="020B0604020202020204" pitchFamily="34" charset="0"/>
              <a:buChar char="•"/>
            </a:pPr>
            <a:r>
              <a:rPr lang="en-US" sz="2000" dirty="0"/>
              <a:t>Subjects like Blockchain and Cloud have fewer, more specialized courses</a:t>
            </a:r>
            <a:r>
              <a:rPr lang="en-US" sz="2000" dirty="0">
                <a:solidFill>
                  <a:srgbClr val="1C7DDB"/>
                </a:solidFill>
              </a:rPr>
              <a:t>.</a:t>
            </a:r>
          </a:p>
          <a:p>
            <a:endParaRPr lang="en-US" dirty="0"/>
          </a:p>
        </p:txBody>
      </p:sp>
    </p:spTree>
    <p:extLst>
      <p:ext uri="{BB962C8B-B14F-4D97-AF65-F5344CB8AC3E}">
        <p14:creationId xmlns:p14="http://schemas.microsoft.com/office/powerpoint/2010/main" val="27655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dirty="0">
                <a:solidFill>
                  <a:srgbClr val="0B49CB"/>
                </a:solidFill>
                <a:latin typeface="Abadi"/>
              </a:rPr>
              <a:t>Course enrollment distribution</a:t>
            </a:r>
          </a:p>
        </p:txBody>
      </p:sp>
      <p:pic>
        <p:nvPicPr>
          <p:cNvPr id="8" name="Picture 7" descr="A graph with blue squares&#10;&#10;AI-generated content may be incorrect.">
            <a:extLst>
              <a:ext uri="{FF2B5EF4-FFF2-40B4-BE49-F238E27FC236}">
                <a16:creationId xmlns:a16="http://schemas.microsoft.com/office/drawing/2014/main" id="{57013CBA-E36F-EB4D-88E1-B0714DACA4DA}"/>
              </a:ext>
            </a:extLst>
          </p:cNvPr>
          <p:cNvPicPr>
            <a:picLocks noChangeAspect="1"/>
          </p:cNvPicPr>
          <p:nvPr/>
        </p:nvPicPr>
        <p:blipFill>
          <a:blip r:embed="rId3"/>
          <a:stretch>
            <a:fillRect/>
          </a:stretch>
        </p:blipFill>
        <p:spPr>
          <a:xfrm>
            <a:off x="6065436" y="1769758"/>
            <a:ext cx="5322414" cy="4034277"/>
          </a:xfrm>
          <a:prstGeom prst="rect">
            <a:avLst/>
          </a:prstGeom>
        </p:spPr>
      </p:pic>
      <p:sp>
        <p:nvSpPr>
          <p:cNvPr id="11" name="TextBox 10">
            <a:extLst>
              <a:ext uri="{FF2B5EF4-FFF2-40B4-BE49-F238E27FC236}">
                <a16:creationId xmlns:a16="http://schemas.microsoft.com/office/drawing/2014/main" id="{1613EC7D-A437-2684-4C50-1188A8A4AE10}"/>
              </a:ext>
            </a:extLst>
          </p:cNvPr>
          <p:cNvSpPr txBox="1"/>
          <p:nvPr/>
        </p:nvSpPr>
        <p:spPr>
          <a:xfrm>
            <a:off x="539906" y="2151727"/>
            <a:ext cx="4966814" cy="2554545"/>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t>The vast majority of users are enrolled in 1-10 courses.</a:t>
            </a:r>
          </a:p>
          <a:p>
            <a:pPr marL="285750" indent="-285750" algn="just">
              <a:buFont typeface="Arial" panose="020B0604020202020204" pitchFamily="34" charset="0"/>
              <a:buChar char="•"/>
            </a:pPr>
            <a:r>
              <a:rPr lang="en-US" sz="2000" dirty="0"/>
              <a:t>The number of users drops sharply as the number of enrolled courses increases.</a:t>
            </a:r>
          </a:p>
          <a:p>
            <a:pPr marL="285750" indent="-285750" algn="just">
              <a:buFont typeface="Arial" panose="020B0604020202020204" pitchFamily="34" charset="0"/>
              <a:buChar char="•"/>
            </a:pPr>
            <a:r>
              <a:rPr lang="en-US" sz="2000" dirty="0"/>
              <a:t>A very small number of "power users" enroll in a large number of courses (e.g., 20+).</a:t>
            </a:r>
          </a:p>
        </p:txBody>
      </p:sp>
    </p:spTree>
    <p:extLst>
      <p:ext uri="{BB962C8B-B14F-4D97-AF65-F5344CB8AC3E}">
        <p14:creationId xmlns:p14="http://schemas.microsoft.com/office/powerpoint/2010/main" val="2945704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dirty="0">
                <a:solidFill>
                  <a:srgbClr val="0B49CB"/>
                </a:solidFill>
                <a:latin typeface="Abadi"/>
              </a:rPr>
              <a:t>20 most popular courses</a:t>
            </a:r>
          </a:p>
        </p:txBody>
      </p:sp>
      <p:pic>
        <p:nvPicPr>
          <p:cNvPr id="5" name="Picture 4" descr="A screenshot of a computer&#10;&#10;AI-generated content may be incorrect.">
            <a:extLst>
              <a:ext uri="{FF2B5EF4-FFF2-40B4-BE49-F238E27FC236}">
                <a16:creationId xmlns:a16="http://schemas.microsoft.com/office/drawing/2014/main" id="{309D553E-060E-D1DC-13A4-2459AFB17F59}"/>
              </a:ext>
            </a:extLst>
          </p:cNvPr>
          <p:cNvPicPr>
            <a:picLocks noChangeAspect="1"/>
          </p:cNvPicPr>
          <p:nvPr/>
        </p:nvPicPr>
        <p:blipFill>
          <a:blip r:embed="rId3"/>
          <a:stretch>
            <a:fillRect/>
          </a:stretch>
        </p:blipFill>
        <p:spPr>
          <a:xfrm>
            <a:off x="7397909" y="1141320"/>
            <a:ext cx="3158331" cy="5442359"/>
          </a:xfrm>
          <a:prstGeom prst="rect">
            <a:avLst/>
          </a:prstGeom>
        </p:spPr>
      </p:pic>
      <p:sp>
        <p:nvSpPr>
          <p:cNvPr id="7" name="TextBox 6">
            <a:extLst>
              <a:ext uri="{FF2B5EF4-FFF2-40B4-BE49-F238E27FC236}">
                <a16:creationId xmlns:a16="http://schemas.microsoft.com/office/drawing/2014/main" id="{E1738F95-446D-F81A-9BC3-E1F677158AB3}"/>
              </a:ext>
            </a:extLst>
          </p:cNvPr>
          <p:cNvSpPr txBox="1"/>
          <p:nvPr/>
        </p:nvSpPr>
        <p:spPr>
          <a:xfrm>
            <a:off x="530637" y="1652577"/>
            <a:ext cx="5161503" cy="4093428"/>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Abadi" panose="020B0604020104020204" pitchFamily="34" charset="0"/>
              </a:rPr>
              <a:t>Foundational courses like "Introduction to Data Science" and “Python for Data Science" are the clear leaders, each with over 10,000 enrollments.</a:t>
            </a:r>
          </a:p>
          <a:p>
            <a:pPr marL="342900" indent="-342900" algn="just">
              <a:buFont typeface="Arial" panose="020B0604020202020204" pitchFamily="34" charset="0"/>
              <a:buChar char="•"/>
            </a:pPr>
            <a:r>
              <a:rPr lang="en-US" sz="2000" dirty="0">
                <a:latin typeface="Abadi" panose="020B0604020104020204" pitchFamily="34" charset="0"/>
              </a:rPr>
              <a:t>AI and Data Science subjects ("Machine Learning for Beginners", "Data Science with Python") form the next most popular group, showing strong interest in this domain.</a:t>
            </a:r>
          </a:p>
          <a:p>
            <a:pPr marL="342900" indent="-342900" algn="just">
              <a:buFont typeface="Arial" panose="020B0604020202020204" pitchFamily="34" charset="0"/>
              <a:buChar char="•"/>
            </a:pPr>
            <a:r>
              <a:rPr lang="en-US" sz="2000" dirty="0">
                <a:latin typeface="Abadi" panose="020B0604020104020204" pitchFamily="34" charset="0"/>
              </a:rPr>
              <a:t>The list also includes many courses on specific, in-demand tools like AWS, React, Docker, and TensorFlow, indicating learners are seeking practical job skills.</a:t>
            </a:r>
          </a:p>
        </p:txBody>
      </p:sp>
    </p:spTree>
    <p:extLst>
      <p:ext uri="{BB962C8B-B14F-4D97-AF65-F5344CB8AC3E}">
        <p14:creationId xmlns:p14="http://schemas.microsoft.com/office/powerpoint/2010/main" val="2818796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dirty="0">
                <a:solidFill>
                  <a:srgbClr val="0B49CB"/>
                </a:solidFill>
                <a:latin typeface="Abadi"/>
              </a:rPr>
              <a:t>Word cloud of course titles</a:t>
            </a:r>
          </a:p>
        </p:txBody>
      </p:sp>
      <p:pic>
        <p:nvPicPr>
          <p:cNvPr id="3" name="Picture 2" descr="A close-up of words&#10;&#10;AI-generated content may be incorrect.">
            <a:extLst>
              <a:ext uri="{FF2B5EF4-FFF2-40B4-BE49-F238E27FC236}">
                <a16:creationId xmlns:a16="http://schemas.microsoft.com/office/drawing/2014/main" id="{573AD646-2011-8D91-2EBA-80B174B9F65C}"/>
              </a:ext>
            </a:extLst>
          </p:cNvPr>
          <p:cNvPicPr>
            <a:picLocks noChangeAspect="1"/>
          </p:cNvPicPr>
          <p:nvPr/>
        </p:nvPicPr>
        <p:blipFill>
          <a:blip r:embed="rId3"/>
          <a:stretch>
            <a:fillRect/>
          </a:stretch>
        </p:blipFill>
        <p:spPr>
          <a:xfrm>
            <a:off x="4975668" y="1930400"/>
            <a:ext cx="6795781" cy="3413868"/>
          </a:xfrm>
          <a:prstGeom prst="rect">
            <a:avLst/>
          </a:prstGeom>
        </p:spPr>
      </p:pic>
      <p:sp>
        <p:nvSpPr>
          <p:cNvPr id="8" name="TextBox 7">
            <a:extLst>
              <a:ext uri="{FF2B5EF4-FFF2-40B4-BE49-F238E27FC236}">
                <a16:creationId xmlns:a16="http://schemas.microsoft.com/office/drawing/2014/main" id="{F4199F84-E5E5-BC75-DE31-77D11DA6C2DA}"/>
              </a:ext>
            </a:extLst>
          </p:cNvPr>
          <p:cNvSpPr txBox="1"/>
          <p:nvPr/>
        </p:nvSpPr>
        <p:spPr>
          <a:xfrm>
            <a:off x="243840" y="1838848"/>
            <a:ext cx="4419600" cy="3477875"/>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t>The most prominent words are "Python", "Data", "Learning", "Web", and "Machine".</a:t>
            </a:r>
          </a:p>
          <a:p>
            <a:pPr marL="342900" indent="-342900" algn="just">
              <a:buFont typeface="Arial" panose="020B0604020202020204" pitchFamily="34" charset="0"/>
              <a:buChar char="•"/>
            </a:pPr>
            <a:r>
              <a:rPr lang="en-US" sz="2000" dirty="0"/>
              <a:t>The size of the words visually confirms the platform's strong focus on Data Science, Python, AI, and Web Development.</a:t>
            </a:r>
          </a:p>
          <a:p>
            <a:pPr marL="342900" indent="-342900" algn="just">
              <a:buFont typeface="Arial" panose="020B0604020202020204" pitchFamily="34" charset="0"/>
              <a:buChar char="•"/>
            </a:pPr>
            <a:r>
              <a:rPr lang="en-US" sz="2000" dirty="0"/>
              <a:t>Keywords like "Introduction" and "Beginners" are also frequent, aligning with the popularity of foundational courses.</a:t>
            </a:r>
          </a:p>
        </p:txBody>
      </p:sp>
    </p:spTree>
    <p:extLst>
      <p:ext uri="{BB962C8B-B14F-4D97-AF65-F5344CB8AC3E}">
        <p14:creationId xmlns:p14="http://schemas.microsoft.com/office/powerpoint/2010/main" val="1268933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FF7BC5-E183-2F4D-BC8D-2C69A220292B}"/>
              </a:ext>
            </a:extLst>
          </p:cNvPr>
          <p:cNvSpPr>
            <a:spLocks noGrp="1"/>
          </p:cNvSpPr>
          <p:nvPr>
            <p:ph type="title"/>
          </p:nvPr>
        </p:nvSpPr>
        <p:spPr>
          <a:xfrm>
            <a:off x="677335" y="1900767"/>
            <a:ext cx="8596668" cy="1826581"/>
          </a:xfrm>
        </p:spPr>
        <p:txBody>
          <a:bodyPr/>
          <a:lstStyle/>
          <a:p>
            <a:r>
              <a:rPr lang="en-US" dirty="0">
                <a:solidFill>
                  <a:schemeClr val="accent3">
                    <a:lumMod val="25000"/>
                  </a:schemeClr>
                </a:solidFill>
                <a:latin typeface="Abadi"/>
              </a:rPr>
              <a:t>Content-based Recommender System using Unsupervised Learning</a:t>
            </a:r>
            <a:endParaRPr lang="en-US" dirty="0"/>
          </a:p>
        </p:txBody>
      </p:sp>
      <p:grpSp>
        <p:nvGrpSpPr>
          <p:cNvPr id="6" name="Group 5">
            <a:extLst>
              <a:ext uri="{FF2B5EF4-FFF2-40B4-BE49-F238E27FC236}">
                <a16:creationId xmlns:a16="http://schemas.microsoft.com/office/drawing/2014/main" id="{3E5A2644-0171-6540-A231-9FCA3C81BFE2}"/>
              </a:ext>
            </a:extLst>
          </p:cNvPr>
          <p:cNvGrpSpPr/>
          <p:nvPr/>
        </p:nvGrpSpPr>
        <p:grpSpPr>
          <a:xfrm>
            <a:off x="10108253" y="4562475"/>
            <a:ext cx="1777449" cy="1936444"/>
            <a:chOff x="6518030" y="1903899"/>
            <a:chExt cx="1777449" cy="1936444"/>
          </a:xfrm>
        </p:grpSpPr>
        <p:grpSp>
          <p:nvGrpSpPr>
            <p:cNvPr id="11" name="Group 10">
              <a:extLst>
                <a:ext uri="{FF2B5EF4-FFF2-40B4-BE49-F238E27FC236}">
                  <a16:creationId xmlns:a16="http://schemas.microsoft.com/office/drawing/2014/main" id="{A41B8904-28C2-BB44-8166-C42C96ED6936}"/>
                </a:ext>
              </a:extLst>
            </p:cNvPr>
            <p:cNvGrpSpPr/>
            <p:nvPr/>
          </p:nvGrpSpPr>
          <p:grpSpPr>
            <a:xfrm>
              <a:off x="6580009" y="2268106"/>
              <a:ext cx="1530912" cy="1268847"/>
              <a:chOff x="6371670" y="1861616"/>
              <a:chExt cx="1530912" cy="1268847"/>
            </a:xfrm>
          </p:grpSpPr>
          <p:grpSp>
            <p:nvGrpSpPr>
              <p:cNvPr id="12" name="Group 11">
                <a:extLst>
                  <a:ext uri="{FF2B5EF4-FFF2-40B4-BE49-F238E27FC236}">
                    <a16:creationId xmlns:a16="http://schemas.microsoft.com/office/drawing/2014/main" id="{7636D0BA-2B52-A240-B7B8-0256F4E2A394}"/>
                  </a:ext>
                </a:extLst>
              </p:cNvPr>
              <p:cNvGrpSpPr/>
              <p:nvPr/>
            </p:nvGrpSpPr>
            <p:grpSpPr>
              <a:xfrm>
                <a:off x="6371670" y="2318149"/>
                <a:ext cx="812314" cy="812314"/>
                <a:chOff x="1306239" y="1551525"/>
                <a:chExt cx="2116181" cy="2116182"/>
              </a:xfrm>
              <a:noFill/>
            </p:grpSpPr>
            <p:sp>
              <p:nvSpPr>
                <p:cNvPr id="25" name="Oval 24">
                  <a:extLst>
                    <a:ext uri="{FF2B5EF4-FFF2-40B4-BE49-F238E27FC236}">
                      <a16:creationId xmlns:a16="http://schemas.microsoft.com/office/drawing/2014/main" id="{24F59816-7FAC-974F-A8D7-19B047D553D1}"/>
                    </a:ext>
                  </a:extLst>
                </p:cNvPr>
                <p:cNvSpPr/>
                <p:nvPr/>
              </p:nvSpPr>
              <p:spPr>
                <a:xfrm>
                  <a:off x="1306239" y="1551525"/>
                  <a:ext cx="2116181" cy="2116182"/>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C838075-FE41-3C47-B7F8-7CD30B06125D}"/>
                    </a:ext>
                  </a:extLst>
                </p:cNvPr>
                <p:cNvSpPr/>
                <p:nvPr/>
              </p:nvSpPr>
              <p:spPr>
                <a:xfrm>
                  <a:off x="2213298" y="2505733"/>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E57CEC24-7385-FC49-A319-AB8C2130A10A}"/>
                    </a:ext>
                  </a:extLst>
                </p:cNvPr>
                <p:cNvSpPr/>
                <p:nvPr/>
              </p:nvSpPr>
              <p:spPr>
                <a:xfrm>
                  <a:off x="2505921" y="2757016"/>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4BC96BD4-7E7A-8445-86C6-6BF36139BBEF}"/>
                    </a:ext>
                  </a:extLst>
                </p:cNvPr>
                <p:cNvSpPr/>
                <p:nvPr/>
              </p:nvSpPr>
              <p:spPr>
                <a:xfrm>
                  <a:off x="2260449" y="1912727"/>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B72FE188-017A-B643-9B83-F2A767174EFF}"/>
                    </a:ext>
                  </a:extLst>
                </p:cNvPr>
                <p:cNvSpPr/>
                <p:nvPr/>
              </p:nvSpPr>
              <p:spPr>
                <a:xfrm>
                  <a:off x="1796755" y="2744815"/>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2A566CA9-49EE-AB41-83BE-DE726A76CE6A}"/>
                    </a:ext>
                  </a:extLst>
                </p:cNvPr>
                <p:cNvSpPr/>
                <p:nvPr/>
              </p:nvSpPr>
              <p:spPr>
                <a:xfrm>
                  <a:off x="2542075" y="3127616"/>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F5C28428-062D-E14C-82E6-DA94F7EF31AB}"/>
                    </a:ext>
                  </a:extLst>
                </p:cNvPr>
                <p:cNvSpPr/>
                <p:nvPr/>
              </p:nvSpPr>
              <p:spPr>
                <a:xfrm>
                  <a:off x="3074398" y="2602676"/>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769CEB11-DD69-474E-BBAE-8C10177D3C3F}"/>
                    </a:ext>
                  </a:extLst>
                </p:cNvPr>
                <p:cNvSpPr/>
                <p:nvPr/>
              </p:nvSpPr>
              <p:spPr>
                <a:xfrm>
                  <a:off x="2846933" y="2941322"/>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0E68BDB6-C52E-DD4A-B920-6CBEF8EE3F5F}"/>
                    </a:ext>
                  </a:extLst>
                </p:cNvPr>
                <p:cNvSpPr/>
                <p:nvPr/>
              </p:nvSpPr>
              <p:spPr>
                <a:xfrm>
                  <a:off x="2480245" y="2335703"/>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E6BE7FA6-4444-D940-BE86-2E836B237A97}"/>
                    </a:ext>
                  </a:extLst>
                </p:cNvPr>
                <p:cNvSpPr/>
                <p:nvPr/>
              </p:nvSpPr>
              <p:spPr>
                <a:xfrm>
                  <a:off x="1360431" y="2433164"/>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53476B79-2F43-EC40-8768-FE48D7B6AA2E}"/>
                    </a:ext>
                  </a:extLst>
                </p:cNvPr>
                <p:cNvSpPr/>
                <p:nvPr/>
              </p:nvSpPr>
              <p:spPr>
                <a:xfrm>
                  <a:off x="2004522" y="3103028"/>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3" name="Group 12">
                <a:extLst>
                  <a:ext uri="{FF2B5EF4-FFF2-40B4-BE49-F238E27FC236}">
                    <a16:creationId xmlns:a16="http://schemas.microsoft.com/office/drawing/2014/main" id="{179D4550-5CE1-9E49-9733-CBA34FE0DD54}"/>
                  </a:ext>
                </a:extLst>
              </p:cNvPr>
              <p:cNvGrpSpPr/>
              <p:nvPr/>
            </p:nvGrpSpPr>
            <p:grpSpPr>
              <a:xfrm>
                <a:off x="7090268" y="1861616"/>
                <a:ext cx="812314" cy="812314"/>
                <a:chOff x="1306241" y="1551525"/>
                <a:chExt cx="2116182" cy="2116182"/>
              </a:xfrm>
              <a:noFill/>
            </p:grpSpPr>
            <p:sp>
              <p:nvSpPr>
                <p:cNvPr id="14" name="Oval 13">
                  <a:extLst>
                    <a:ext uri="{FF2B5EF4-FFF2-40B4-BE49-F238E27FC236}">
                      <a16:creationId xmlns:a16="http://schemas.microsoft.com/office/drawing/2014/main" id="{3EDBC5E1-AEE7-2A4C-9CCE-D6FE884FE831}"/>
                    </a:ext>
                  </a:extLst>
                </p:cNvPr>
                <p:cNvSpPr/>
                <p:nvPr/>
              </p:nvSpPr>
              <p:spPr>
                <a:xfrm>
                  <a:off x="1306241" y="1551525"/>
                  <a:ext cx="2116182" cy="2116182"/>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7DE73D3B-6172-AD4A-8114-5DA3984DA6B8}"/>
                    </a:ext>
                  </a:extLst>
                </p:cNvPr>
                <p:cNvSpPr/>
                <p:nvPr/>
              </p:nvSpPr>
              <p:spPr>
                <a:xfrm>
                  <a:off x="2213298" y="2505733"/>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F962E44D-FBA1-D543-B29E-3BD27B00E509}"/>
                    </a:ext>
                  </a:extLst>
                </p:cNvPr>
                <p:cNvSpPr/>
                <p:nvPr/>
              </p:nvSpPr>
              <p:spPr>
                <a:xfrm>
                  <a:off x="2505921" y="2757016"/>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B6257EEC-3C03-0546-9ACD-4DCDB1819397}"/>
                    </a:ext>
                  </a:extLst>
                </p:cNvPr>
                <p:cNvSpPr/>
                <p:nvPr/>
              </p:nvSpPr>
              <p:spPr>
                <a:xfrm>
                  <a:off x="2260449" y="1912727"/>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C8325B40-CC4B-6445-8AA8-D6AA369D34A4}"/>
                    </a:ext>
                  </a:extLst>
                </p:cNvPr>
                <p:cNvSpPr/>
                <p:nvPr/>
              </p:nvSpPr>
              <p:spPr>
                <a:xfrm>
                  <a:off x="1796755" y="2744815"/>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30369C21-DFFB-4B46-A1A5-A3B9B2BD5D3D}"/>
                    </a:ext>
                  </a:extLst>
                </p:cNvPr>
                <p:cNvSpPr/>
                <p:nvPr/>
              </p:nvSpPr>
              <p:spPr>
                <a:xfrm>
                  <a:off x="2542075" y="3127616"/>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4155E267-602E-DA43-8ADA-80A77E2F6BAA}"/>
                    </a:ext>
                  </a:extLst>
                </p:cNvPr>
                <p:cNvSpPr/>
                <p:nvPr/>
              </p:nvSpPr>
              <p:spPr>
                <a:xfrm>
                  <a:off x="3074398" y="2602676"/>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21EFCDA0-8E24-3F4E-9729-B109832A37F5}"/>
                    </a:ext>
                  </a:extLst>
                </p:cNvPr>
                <p:cNvSpPr/>
                <p:nvPr/>
              </p:nvSpPr>
              <p:spPr>
                <a:xfrm>
                  <a:off x="2846933" y="2941322"/>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D01B9D4C-4986-CE4F-AAC2-0B2B3DE03C87}"/>
                    </a:ext>
                  </a:extLst>
                </p:cNvPr>
                <p:cNvSpPr/>
                <p:nvPr/>
              </p:nvSpPr>
              <p:spPr>
                <a:xfrm>
                  <a:off x="2480245" y="2335703"/>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63D505A4-48AE-AC40-87FA-FC0E50F6B75A}"/>
                    </a:ext>
                  </a:extLst>
                </p:cNvPr>
                <p:cNvSpPr/>
                <p:nvPr/>
              </p:nvSpPr>
              <p:spPr>
                <a:xfrm>
                  <a:off x="1360431" y="2433164"/>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3F6A3959-23EF-B243-97DE-A3CBF9EE4626}"/>
                    </a:ext>
                  </a:extLst>
                </p:cNvPr>
                <p:cNvSpPr/>
                <p:nvPr/>
              </p:nvSpPr>
              <p:spPr>
                <a:xfrm>
                  <a:off x="2004522" y="3103028"/>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8" name="TextBox 7">
              <a:extLst>
                <a:ext uri="{FF2B5EF4-FFF2-40B4-BE49-F238E27FC236}">
                  <a16:creationId xmlns:a16="http://schemas.microsoft.com/office/drawing/2014/main" id="{D36FFD52-F70F-854D-8DC1-D1F09F5ACAD2}"/>
                </a:ext>
              </a:extLst>
            </p:cNvPr>
            <p:cNvSpPr txBox="1"/>
            <p:nvPr/>
          </p:nvSpPr>
          <p:spPr>
            <a:xfrm>
              <a:off x="6518030" y="3471011"/>
              <a:ext cx="1072730" cy="369332"/>
            </a:xfrm>
            <a:prstGeom prst="rect">
              <a:avLst/>
            </a:prstGeom>
            <a:noFill/>
          </p:spPr>
          <p:txBody>
            <a:bodyPr wrap="none" rtlCol="0">
              <a:spAutoFit/>
            </a:bodyPr>
            <a:lstStyle/>
            <a:p>
              <a:r>
                <a:rPr lang="en-US" dirty="0"/>
                <a:t>Cluster1</a:t>
              </a:r>
            </a:p>
          </p:txBody>
        </p:sp>
        <p:sp>
          <p:nvSpPr>
            <p:cNvPr id="9" name="TextBox 8">
              <a:extLst>
                <a:ext uri="{FF2B5EF4-FFF2-40B4-BE49-F238E27FC236}">
                  <a16:creationId xmlns:a16="http://schemas.microsoft.com/office/drawing/2014/main" id="{81858FD9-B27C-0C44-8B7A-44D908A27760}"/>
                </a:ext>
              </a:extLst>
            </p:cNvPr>
            <p:cNvSpPr txBox="1"/>
            <p:nvPr/>
          </p:nvSpPr>
          <p:spPr>
            <a:xfrm>
              <a:off x="7222749" y="1903899"/>
              <a:ext cx="1072730" cy="369332"/>
            </a:xfrm>
            <a:prstGeom prst="rect">
              <a:avLst/>
            </a:prstGeom>
            <a:noFill/>
          </p:spPr>
          <p:txBody>
            <a:bodyPr wrap="none" rtlCol="0">
              <a:spAutoFit/>
            </a:bodyPr>
            <a:lstStyle/>
            <a:p>
              <a:r>
                <a:rPr lang="en-US" dirty="0"/>
                <a:t>Cluster2</a:t>
              </a:r>
            </a:p>
          </p:txBody>
        </p:sp>
      </p:grpSp>
    </p:spTree>
    <p:extLst>
      <p:ext uri="{BB962C8B-B14F-4D97-AF65-F5344CB8AC3E}">
        <p14:creationId xmlns:p14="http://schemas.microsoft.com/office/powerpoint/2010/main" val="1348533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2" ma:contentTypeDescription="Create a new document." ma:contentTypeScope="" ma:versionID="5271f8e20090c87afed7729ac71f61b2">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cf12c133eb44377ebd94fdb7db4757b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2.xml><?xml version="1.0" encoding="utf-8"?>
<ds:datastoreItem xmlns:ds="http://schemas.openxmlformats.org/officeDocument/2006/customXml" ds:itemID="{54DA07C5-A406-4A0D-B3E6-3856C94AC7F3}">
  <ds:schemaRefs>
    <ds:schemaRef ds:uri="http://purl.org/dc/elements/1.1/"/>
    <ds:schemaRef ds:uri="http://www.w3.org/XML/1998/namespace"/>
    <ds:schemaRef ds:uri="http://schemas.microsoft.com/office/2006/metadata/properties"/>
    <ds:schemaRef ds:uri="http://schemas.openxmlformats.org/package/2006/metadata/core-properties"/>
    <ds:schemaRef ds:uri="http://schemas.microsoft.com/office/infopath/2007/PartnerControls"/>
    <ds:schemaRef ds:uri="http://purl.org/dc/dcmitype/"/>
    <ds:schemaRef ds:uri="http://schemas.microsoft.com/office/2006/documentManagement/types"/>
    <ds:schemaRef ds:uri="f80a141d-92ca-4d3d-9308-f7e7b1d44ce8"/>
    <ds:schemaRef ds:uri="155be751-a274-42e8-93fb-f39d3b9bccc8"/>
    <ds:schemaRef ds:uri="http://purl.org/dc/terms/"/>
  </ds:schemaRefs>
</ds:datastoreItem>
</file>

<file path=customXml/itemProps3.xml><?xml version="1.0" encoding="utf-8"?>
<ds:datastoreItem xmlns:ds="http://schemas.openxmlformats.org/officeDocument/2006/customXml" ds:itemID="{FD840426-F08D-42AC-9846-A20E4AB85A26}">
  <ds:schemaRefs>
    <ds:schemaRef ds:uri="155be751-a274-42e8-93fb-f39d3b9bccc8"/>
    <ds:schemaRef ds:uri="f80a141d-92ca-4d3d-9308-f7e7b1d44ce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3526</TotalTime>
  <Words>2975</Words>
  <Application>Microsoft Office PowerPoint</Application>
  <PresentationFormat>Widescreen</PresentationFormat>
  <Paragraphs>169</Paragraphs>
  <Slides>24</Slides>
  <Notes>24</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24</vt:i4>
      </vt:variant>
    </vt:vector>
  </HeadingPairs>
  <TitlesOfParts>
    <vt:vector size="31" baseType="lpstr">
      <vt:lpstr>Abadi</vt:lpstr>
      <vt:lpstr>Arial</vt:lpstr>
      <vt:lpstr>Calibri</vt:lpstr>
      <vt:lpstr>Trebuchet MS</vt:lpstr>
      <vt:lpstr>Wingdings 3</vt:lpstr>
      <vt:lpstr>Custom Design</vt:lpstr>
      <vt:lpstr>Facet</vt:lpstr>
      <vt:lpstr>PowerPoint Presentation</vt:lpstr>
      <vt:lpstr>PowerPoint Presentation</vt:lpstr>
      <vt:lpstr>PowerPoint Presentation</vt:lpstr>
      <vt:lpstr>Exploratory Data Analysis</vt:lpstr>
      <vt:lpstr>Course counts per genre</vt:lpstr>
      <vt:lpstr>Course enrollment distribution</vt:lpstr>
      <vt:lpstr>20 most popular courses</vt:lpstr>
      <vt:lpstr>Word cloud of course titles</vt:lpstr>
      <vt:lpstr>Content-based Recommender System using Unsupervised Learning</vt:lpstr>
      <vt:lpstr>Flowchart of content-based recommender system using user profile and course genres</vt:lpstr>
      <vt:lpstr>Evaluation results of user profile-based recommender system</vt:lpstr>
      <vt:lpstr>Flowchart of content-based recommender system using course similarity</vt:lpstr>
      <vt:lpstr>Evaluation results of course similarity based recommender system</vt:lpstr>
      <vt:lpstr>Flowchart of clustering-based recommender system</vt:lpstr>
      <vt:lpstr>Evaluation results of clustering-based recommender system</vt:lpstr>
      <vt:lpstr>Collaborative-filtering Recommender System using Supervised Learning</vt:lpstr>
      <vt:lpstr>Flowchart of KNN based recommender system</vt:lpstr>
      <vt:lpstr>Flowchart of NMF based recommender system</vt:lpstr>
      <vt:lpstr>Flowchart of Neural Network Embedding based recommender system</vt:lpstr>
      <vt:lpstr>Compare the performance of collaborative-filtering models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&lt;Title&gt;</dc:title>
  <dc:creator>YAN Luo</dc:creator>
  <cp:lastModifiedBy>Software Solution</cp:lastModifiedBy>
  <cp:revision>475</cp:revision>
  <dcterms:created xsi:type="dcterms:W3CDTF">2021-04-29T18:58:34Z</dcterms:created>
  <dcterms:modified xsi:type="dcterms:W3CDTF">2025-07-21T14:19:47Z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0x010100EECD86F56755A646AC8AFCBCBD967F21</vt:lpwstr>
  </property>
</Properties>
</file>