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7" r:id="rId5"/>
    <p:sldId id="258" r:id="rId6"/>
    <p:sldId id="259" r:id="rId7"/>
    <p:sldId id="260" r:id="rId8"/>
    <p:sldId id="287" r:id="rId9"/>
    <p:sldId id="288" r:id="rId10"/>
    <p:sldId id="286" r:id="rId11"/>
    <p:sldId id="280" r:id="rId12"/>
    <p:sldId id="267" r:id="rId13"/>
    <p:sldId id="266" r:id="rId14"/>
    <p:sldId id="261" r:id="rId15"/>
    <p:sldId id="268" r:id="rId16"/>
    <p:sldId id="269" r:id="rId17"/>
    <p:sldId id="270" r:id="rId18"/>
    <p:sldId id="272" r:id="rId19"/>
    <p:sldId id="271" r:id="rId20"/>
    <p:sldId id="275" r:id="rId21"/>
    <p:sldId id="276" r:id="rId22"/>
    <p:sldId id="277" r:id="rId23"/>
    <p:sldId id="278" r:id="rId24"/>
    <p:sldId id="279" r:id="rId25"/>
    <p:sldId id="281" r:id="rId26"/>
    <p:sldId id="283" r:id="rId27"/>
    <p:sldId id="284" r:id="rId28"/>
    <p:sldId id="285" r:id="rId29"/>
    <p:sldId id="289" r:id="rId30"/>
    <p:sldId id="291"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4E2D-6049-492A-865C-9088E9C2FE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5AE4AF-7479-4F4E-B410-B30BD8279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32C1D0-81A6-47AE-B9F6-46CD922B5C3B}"/>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5" name="Footer Placeholder 4">
            <a:extLst>
              <a:ext uri="{FF2B5EF4-FFF2-40B4-BE49-F238E27FC236}">
                <a16:creationId xmlns:a16="http://schemas.microsoft.com/office/drawing/2014/main" id="{3B2B77F7-E29E-4993-8938-D6F79CCC2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169D-4B77-4356-BD07-48AFC5621C08}"/>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305656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740E-0FE5-4464-8BF4-C890A1EE05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C14B9F-82CB-4000-BD9D-F10A893EA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ECBB3-C4FA-4D40-96B5-E6211E2AB0E4}"/>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5" name="Footer Placeholder 4">
            <a:extLst>
              <a:ext uri="{FF2B5EF4-FFF2-40B4-BE49-F238E27FC236}">
                <a16:creationId xmlns:a16="http://schemas.microsoft.com/office/drawing/2014/main" id="{E018FE43-8B71-414C-BCC3-31FC75DF9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0B627-0161-4F86-8190-45355363B76F}"/>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86651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D6D83-E344-465D-9BA0-28F39631E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381FC3-BDCB-4B61-BC2A-0BE5BA3A4A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9D570-43BB-46DB-842A-BC7DDFA92896}"/>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5" name="Footer Placeholder 4">
            <a:extLst>
              <a:ext uri="{FF2B5EF4-FFF2-40B4-BE49-F238E27FC236}">
                <a16:creationId xmlns:a16="http://schemas.microsoft.com/office/drawing/2014/main" id="{881D86FC-87D4-4087-9EB3-F019E8304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D61BC-06AC-452A-8798-E5884693E98C}"/>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84575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9E99-9635-4EB6-A3E4-A0011A625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6C39D-32CC-42E7-B5F3-996E1B5787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E8983-0B37-4536-A04D-399ED5004871}"/>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5" name="Footer Placeholder 4">
            <a:extLst>
              <a:ext uri="{FF2B5EF4-FFF2-40B4-BE49-F238E27FC236}">
                <a16:creationId xmlns:a16="http://schemas.microsoft.com/office/drawing/2014/main" id="{448E6E5E-4DEA-455E-8333-9E95AA6D7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9C915-D362-4F59-A5CE-2C494133D00E}"/>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155324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583D-A099-4F67-907E-B7888C0EF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1D98CE-3837-4C05-93BB-1A6178D69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A438CF-3554-42ED-B82A-D7FB9404A8D9}"/>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5" name="Footer Placeholder 4">
            <a:extLst>
              <a:ext uri="{FF2B5EF4-FFF2-40B4-BE49-F238E27FC236}">
                <a16:creationId xmlns:a16="http://schemas.microsoft.com/office/drawing/2014/main" id="{E29E90FD-AB73-46B7-B0AD-31F44D3B7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2F6E5-2F73-4266-86BE-94604922CF17}"/>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122239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CE3B-B74B-46FA-A96C-611238A4A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B51269-36A6-4277-950C-CF5B71CB5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BE571E-7E0D-4AEE-8B54-21E0A56F0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A8EF9C-A183-457D-8980-8BE5AAEF4D6F}"/>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6" name="Footer Placeholder 5">
            <a:extLst>
              <a:ext uri="{FF2B5EF4-FFF2-40B4-BE49-F238E27FC236}">
                <a16:creationId xmlns:a16="http://schemas.microsoft.com/office/drawing/2014/main" id="{DACA6FFA-9097-441D-B278-85BE9BAB2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84AE1-F381-482F-9154-4EC8681A7279}"/>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303037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4CE3-76A4-4EF4-B751-FB338F4E10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7FE58-F3C0-419F-81D0-74584C6EC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B4941-DB90-4368-9643-AA98EA1BF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7B14B4-833C-427E-8767-75D35D680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55A48-F8EF-4012-BC48-495AF18417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5210ED-BC9A-40E5-B14E-F8FCEC12E515}"/>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8" name="Footer Placeholder 7">
            <a:extLst>
              <a:ext uri="{FF2B5EF4-FFF2-40B4-BE49-F238E27FC236}">
                <a16:creationId xmlns:a16="http://schemas.microsoft.com/office/drawing/2014/main" id="{9CFBECF5-6FF6-456D-9B16-A14E66C7DC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CF519F-7E60-4B05-8634-DED8681020CA}"/>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307579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0535-771C-47A8-9989-CF534FDC2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451658-595E-4858-AFC1-F8A6B60B4979}"/>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4" name="Footer Placeholder 3">
            <a:extLst>
              <a:ext uri="{FF2B5EF4-FFF2-40B4-BE49-F238E27FC236}">
                <a16:creationId xmlns:a16="http://schemas.microsoft.com/office/drawing/2014/main" id="{D930E2C0-1BE7-497A-BA3D-873E13EF80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B5947F-5065-46F0-BB9A-AA4123DE8C97}"/>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74368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5A2088-C541-4A7F-9227-BAFA075CC30C}"/>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3" name="Footer Placeholder 2">
            <a:extLst>
              <a:ext uri="{FF2B5EF4-FFF2-40B4-BE49-F238E27FC236}">
                <a16:creationId xmlns:a16="http://schemas.microsoft.com/office/drawing/2014/main" id="{F6C325E2-D29C-4AB6-95D8-AAD54B4812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B99FEF-F966-4B2F-8DBA-73094E82CD4A}"/>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72793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2604-15D2-4B3E-8EDE-225892C23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C5A67B-5585-4AC6-A776-23AA6BCE4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039E57-216B-4B5A-B750-F228809EB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C1737-7185-4D3C-8AD2-9AE96C3055BE}"/>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6" name="Footer Placeholder 5">
            <a:extLst>
              <a:ext uri="{FF2B5EF4-FFF2-40B4-BE49-F238E27FC236}">
                <a16:creationId xmlns:a16="http://schemas.microsoft.com/office/drawing/2014/main" id="{DB664F9B-931D-4750-ABBF-B9708803D9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4BE81-3F62-4BEE-AFA7-1391C5CF7228}"/>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351603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F11-8D06-4A83-9719-F565537AE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622BE-8766-4B1D-95F4-06E8E8C8E7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44F41F-3D27-413B-9EDE-0B604F6CC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C22BA-CA95-4372-9B75-B7823D98551F}"/>
              </a:ext>
            </a:extLst>
          </p:cNvPr>
          <p:cNvSpPr>
            <a:spLocks noGrp="1"/>
          </p:cNvSpPr>
          <p:nvPr>
            <p:ph type="dt" sz="half" idx="10"/>
          </p:nvPr>
        </p:nvSpPr>
        <p:spPr/>
        <p:txBody>
          <a:bodyPr/>
          <a:lstStyle/>
          <a:p>
            <a:fld id="{B62E6F49-E5EF-4BB7-A22E-D050FE374156}" type="datetimeFigureOut">
              <a:rPr lang="en-US" smtClean="0"/>
              <a:t>3/31/2021</a:t>
            </a:fld>
            <a:endParaRPr lang="en-US"/>
          </a:p>
        </p:txBody>
      </p:sp>
      <p:sp>
        <p:nvSpPr>
          <p:cNvPr id="6" name="Footer Placeholder 5">
            <a:extLst>
              <a:ext uri="{FF2B5EF4-FFF2-40B4-BE49-F238E27FC236}">
                <a16:creationId xmlns:a16="http://schemas.microsoft.com/office/drawing/2014/main" id="{66AA3B7F-1396-42A7-8A7C-31F579B6D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0A88A-AA49-4039-A05E-D189A4902546}"/>
              </a:ext>
            </a:extLst>
          </p:cNvPr>
          <p:cNvSpPr>
            <a:spLocks noGrp="1"/>
          </p:cNvSpPr>
          <p:nvPr>
            <p:ph type="sldNum" sz="quarter" idx="12"/>
          </p:nvPr>
        </p:nvSpPr>
        <p:spPr/>
        <p:txBody>
          <a:bodyPr/>
          <a:lstStyle/>
          <a:p>
            <a:fld id="{C791E53F-BC42-4725-86F4-E58AD59CF4FC}" type="slidenum">
              <a:rPr lang="en-US" smtClean="0"/>
              <a:t>‹#›</a:t>
            </a:fld>
            <a:endParaRPr lang="en-US"/>
          </a:p>
        </p:txBody>
      </p:sp>
    </p:spTree>
    <p:extLst>
      <p:ext uri="{BB962C8B-B14F-4D97-AF65-F5344CB8AC3E}">
        <p14:creationId xmlns:p14="http://schemas.microsoft.com/office/powerpoint/2010/main" val="26588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D8A15-9A94-481D-877B-123966EA5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F32D16-853C-47B5-839B-04012F280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83B50-122A-4E18-A5C8-198EECEB2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E6F49-E5EF-4BB7-A22E-D050FE374156}" type="datetimeFigureOut">
              <a:rPr lang="en-US" smtClean="0"/>
              <a:t>3/31/2021</a:t>
            </a:fld>
            <a:endParaRPr lang="en-US"/>
          </a:p>
        </p:txBody>
      </p:sp>
      <p:sp>
        <p:nvSpPr>
          <p:cNvPr id="5" name="Footer Placeholder 4">
            <a:extLst>
              <a:ext uri="{FF2B5EF4-FFF2-40B4-BE49-F238E27FC236}">
                <a16:creationId xmlns:a16="http://schemas.microsoft.com/office/drawing/2014/main" id="{53F8FBD1-8236-4B99-B7E1-145567BFD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7F0044-2480-4784-B047-1D29D953C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1E53F-BC42-4725-86F4-E58AD59CF4FC}" type="slidenum">
              <a:rPr lang="en-US" smtClean="0"/>
              <a:t>‹#›</a:t>
            </a:fld>
            <a:endParaRPr lang="en-US"/>
          </a:p>
        </p:txBody>
      </p:sp>
    </p:spTree>
    <p:extLst>
      <p:ext uri="{BB962C8B-B14F-4D97-AF65-F5344CB8AC3E}">
        <p14:creationId xmlns:p14="http://schemas.microsoft.com/office/powerpoint/2010/main" val="216036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sri.com/en-us/arcgis/products/arcgis-insights/overvie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orgenproject.org/agiq-app-aids-the-productivity-of-african-farm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CA7F0D-A149-4C7E-ABFA-A908A78601F4}"/>
              </a:ext>
            </a:extLst>
          </p:cNvPr>
          <p:cNvSpPr>
            <a:spLocks noGrp="1"/>
          </p:cNvSpPr>
          <p:nvPr>
            <p:ph type="title"/>
          </p:nvPr>
        </p:nvSpPr>
        <p:spPr>
          <a:solidFill>
            <a:schemeClr val="accent6"/>
          </a:solidFill>
        </p:spPr>
        <p:txBody>
          <a:bodyPr>
            <a:normAutofit fontScale="90000"/>
          </a:bodyPr>
          <a:lstStyle/>
          <a:p>
            <a:pPr algn="ctr"/>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a:effectLst/>
                <a:latin typeface="Arial Black" panose="020B0A04020102020204" pitchFamily="34" charset="0"/>
                <a:ea typeface="Calibri" panose="020F0502020204030204" pitchFamily="34" charset="0"/>
                <a:cs typeface="Times New Roman" panose="02020603050405020304" pitchFamily="18" charset="0"/>
              </a:rPr>
              <a:t>NEXT STEP GLOBAL FARM HAND</a:t>
            </a:r>
            <a:br>
              <a:rPr lang="en-US" sz="4000" dirty="0">
                <a:effectLst/>
                <a:latin typeface="Arial Black" panose="020B0A04020102020204" pitchFamily="34" charset="0"/>
                <a:ea typeface="Calibri" panose="020F0502020204030204" pitchFamily="34" charset="0"/>
                <a:cs typeface="Times New Roman" panose="02020603050405020304" pitchFamily="18" charset="0"/>
              </a:rPr>
            </a:br>
            <a:r>
              <a:rPr lang="en-US" sz="4000" dirty="0">
                <a:effectLst/>
                <a:latin typeface="Arial Black" panose="020B0A04020102020204" pitchFamily="34" charset="0"/>
                <a:ea typeface="Calibri" panose="020F0502020204030204" pitchFamily="34" charset="0"/>
                <a:cs typeface="Times New Roman" panose="02020603050405020304" pitchFamily="18" charset="0"/>
              </a:rPr>
              <a:t>a/k/a “Farm Hand”</a:t>
            </a:r>
            <a:br>
              <a:rPr lang="en-US" sz="4000" dirty="0">
                <a:effectLst/>
                <a:latin typeface="Arial Black" panose="020B0A04020102020204" pitchFamily="34" charset="0"/>
                <a:ea typeface="Calibri" panose="020F0502020204030204" pitchFamily="34" charset="0"/>
                <a:cs typeface="Times New Roman" panose="02020603050405020304" pitchFamily="18" charset="0"/>
              </a:rPr>
            </a:br>
            <a:endParaRPr lang="en-US" sz="4000" dirty="0">
              <a:latin typeface="Arial Black" panose="020B0A04020102020204" pitchFamily="34" charset="0"/>
            </a:endParaRPr>
          </a:p>
        </p:txBody>
      </p:sp>
      <p:sp>
        <p:nvSpPr>
          <p:cNvPr id="5" name="Content Placeholder 4">
            <a:extLst>
              <a:ext uri="{FF2B5EF4-FFF2-40B4-BE49-F238E27FC236}">
                <a16:creationId xmlns:a16="http://schemas.microsoft.com/office/drawing/2014/main" id="{1A47425F-F9D8-4EAE-B349-3E55A3DD6204}"/>
              </a:ext>
            </a:extLst>
          </p:cNvPr>
          <p:cNvSpPr>
            <a:spLocks noGrp="1"/>
          </p:cNvSpPr>
          <p:nvPr>
            <p:ph sz="half" idx="1"/>
          </p:nvPr>
        </p:nvSpPr>
        <p:spPr>
          <a:solidFill>
            <a:schemeClr val="accent5">
              <a:lumMod val="40000"/>
              <a:lumOff val="60000"/>
            </a:schemeClr>
          </a:solidFill>
        </p:spPr>
        <p:txBody>
          <a:bodyPr>
            <a:normAutofit/>
          </a:bodyPr>
          <a:lstStyle/>
          <a:p>
            <a:endParaRPr lang="en-US" dirty="0">
              <a:latin typeface="Arial Black" panose="020B0A04020102020204" pitchFamily="34" charset="0"/>
            </a:endParaRPr>
          </a:p>
          <a:p>
            <a:endParaRPr lang="en-US" dirty="0">
              <a:latin typeface="Arial Black" panose="020B0A04020102020204" pitchFamily="34" charset="0"/>
            </a:endParaRPr>
          </a:p>
          <a:p>
            <a:r>
              <a:rPr lang="en-US" dirty="0">
                <a:latin typeface="Arial Black" panose="020B0A04020102020204" pitchFamily="34" charset="0"/>
              </a:rPr>
              <a:t>Helping the world’s subsistence farmers improve crop yields through GIS mapping, drone technology and data analytics.</a:t>
            </a:r>
          </a:p>
        </p:txBody>
      </p:sp>
      <p:pic>
        <p:nvPicPr>
          <p:cNvPr id="8" name="Content Placeholder 7">
            <a:extLst>
              <a:ext uri="{FF2B5EF4-FFF2-40B4-BE49-F238E27FC236}">
                <a16:creationId xmlns:a16="http://schemas.microsoft.com/office/drawing/2014/main" id="{0D95747B-F375-4B82-B646-E9083F9A20E6}"/>
              </a:ext>
            </a:extLst>
          </p:cNvPr>
          <p:cNvPicPr>
            <a:picLocks noGrp="1" noChangeAspect="1"/>
          </p:cNvPicPr>
          <p:nvPr>
            <p:ph sz="half" idx="2"/>
          </p:nvPr>
        </p:nvPicPr>
        <p:blipFill>
          <a:blip r:embed="rId2"/>
          <a:stretch>
            <a:fillRect/>
          </a:stretch>
        </p:blipFill>
        <p:spPr>
          <a:xfrm>
            <a:off x="6172202" y="1825625"/>
            <a:ext cx="5181598" cy="4351338"/>
          </a:xfrm>
          <a:prstGeom prst="rect">
            <a:avLst/>
          </a:prstGeom>
        </p:spPr>
      </p:pic>
    </p:spTree>
    <p:extLst>
      <p:ext uri="{BB962C8B-B14F-4D97-AF65-F5344CB8AC3E}">
        <p14:creationId xmlns:p14="http://schemas.microsoft.com/office/powerpoint/2010/main" val="148809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1</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1 – INFRASTRUCTURE</a:t>
            </a:r>
          </a:p>
          <a:p>
            <a:pPr marL="457200" lvl="1">
              <a:lnSpc>
                <a:spcPct val="115000"/>
              </a:lnSpc>
              <a:spcBef>
                <a:spcPts val="0"/>
              </a:spcBef>
              <a:spcAft>
                <a:spcPts val="100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Create Non-Profit Entity and create organizational structure</a:t>
            </a:r>
          </a:p>
          <a:p>
            <a:pPr marL="457200" lvl="1">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Raise Funds, Apply for Grants, Obtain licenses (i.e. drone operation)</a:t>
            </a:r>
            <a:endParaRPr lang="en-US" sz="1800" dirty="0">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Expand Team Membership</a:t>
            </a:r>
          </a:p>
          <a:p>
            <a:pPr marL="914400" lvl="2">
              <a:lnSpc>
                <a:spcPct val="115000"/>
              </a:lnSpc>
              <a:spcBef>
                <a:spcPts val="0"/>
              </a:spcBef>
              <a:spcAft>
                <a:spcPts val="1000"/>
              </a:spcAft>
            </a:pPr>
            <a:r>
              <a:rPr lang="en-US" sz="1400" dirty="0">
                <a:latin typeface="Arial Black" panose="020B0A04020102020204" pitchFamily="34" charset="0"/>
                <a:ea typeface="Calibri" panose="020F0502020204030204" pitchFamily="34" charset="0"/>
                <a:cs typeface="Times New Roman" panose="02020603050405020304" pitchFamily="18" charset="0"/>
              </a:rPr>
              <a:t>Add </a:t>
            </a:r>
            <a:r>
              <a:rPr lang="en-US" sz="1400" dirty="0">
                <a:effectLst/>
                <a:latin typeface="Arial Black" panose="020B0A04020102020204" pitchFamily="34" charset="0"/>
                <a:ea typeface="Calibri" panose="020F0502020204030204" pitchFamily="34" charset="0"/>
                <a:cs typeface="Times New Roman" panose="02020603050405020304" pitchFamily="18" charset="0"/>
              </a:rPr>
              <a:t>specialists in agriculture, internet and wireless communications, GIS and data analytics</a:t>
            </a:r>
          </a:p>
          <a:p>
            <a:pPr marL="914400" lvl="2">
              <a:lnSpc>
                <a:spcPct val="115000"/>
              </a:lnSpc>
              <a:spcBef>
                <a:spcPts val="0"/>
              </a:spcBef>
              <a:spcAft>
                <a:spcPts val="1000"/>
              </a:spcAft>
            </a:pPr>
            <a:r>
              <a:rPr lang="en-US" sz="1400" dirty="0">
                <a:latin typeface="Arial Black" panose="020B0A04020102020204" pitchFamily="34" charset="0"/>
                <a:ea typeface="Calibri" panose="020F0502020204030204" pitchFamily="34" charset="0"/>
                <a:cs typeface="Times New Roman" panose="02020603050405020304" pitchFamily="18" charset="0"/>
              </a:rPr>
              <a:t>Recruit Volunteers</a:t>
            </a:r>
            <a:endParaRPr lang="en-US" sz="1400" dirty="0">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sz="1800" dirty="0">
                <a:effectLst/>
                <a:latin typeface="Arial Black" panose="020B0A04020102020204" pitchFamily="34" charset="0"/>
                <a:ea typeface="Calibri" panose="020F0502020204030204" pitchFamily="34" charset="0"/>
              </a:rPr>
              <a:t>Identify and establish partnerships and strategic alliances</a:t>
            </a:r>
          </a:p>
          <a:p>
            <a:pPr marL="914400" lvl="2">
              <a:lnSpc>
                <a:spcPct val="115000"/>
              </a:lnSpc>
              <a:spcBef>
                <a:spcPts val="0"/>
              </a:spcBef>
              <a:spcAft>
                <a:spcPts val="1000"/>
              </a:spcAft>
            </a:pPr>
            <a:r>
              <a:rPr lang="en-US" sz="1400" dirty="0">
                <a:effectLst/>
                <a:latin typeface="Arial Black" panose="020B0A04020102020204" pitchFamily="34" charset="0"/>
                <a:ea typeface="Calibri" panose="020F0502020204030204" pitchFamily="34" charset="0"/>
              </a:rPr>
              <a:t>NGOs</a:t>
            </a:r>
          </a:p>
          <a:p>
            <a:pPr marL="914400" lvl="2">
              <a:lnSpc>
                <a:spcPct val="115000"/>
              </a:lnSpc>
              <a:spcBef>
                <a:spcPts val="0"/>
              </a:spcBef>
              <a:spcAft>
                <a:spcPts val="1000"/>
              </a:spcAft>
            </a:pPr>
            <a:r>
              <a:rPr lang="en-US" sz="1400" dirty="0">
                <a:latin typeface="Arial Black" panose="020B0A04020102020204" pitchFamily="34" charset="0"/>
                <a:ea typeface="Calibri" panose="020F0502020204030204" pitchFamily="34" charset="0"/>
              </a:rPr>
              <a:t>G</a:t>
            </a:r>
            <a:r>
              <a:rPr lang="en-US" sz="1400" dirty="0">
                <a:effectLst/>
                <a:latin typeface="Arial Black" panose="020B0A04020102020204" pitchFamily="34" charset="0"/>
                <a:ea typeface="Calibri" panose="020F0502020204030204" pitchFamily="34" charset="0"/>
              </a:rPr>
              <a:t>overnment actors</a:t>
            </a:r>
          </a:p>
          <a:p>
            <a:pPr marL="914400" lvl="2">
              <a:lnSpc>
                <a:spcPct val="115000"/>
              </a:lnSpc>
              <a:spcBef>
                <a:spcPts val="0"/>
              </a:spcBef>
              <a:spcAft>
                <a:spcPts val="1000"/>
              </a:spcAft>
            </a:pPr>
            <a:r>
              <a:rPr lang="en-US" sz="1400" dirty="0">
                <a:latin typeface="Arial Black" panose="020B0A04020102020204" pitchFamily="34" charset="0"/>
                <a:ea typeface="Calibri" panose="020F0502020204030204" pitchFamily="34" charset="0"/>
              </a:rPr>
              <a:t>B</a:t>
            </a:r>
            <a:r>
              <a:rPr lang="en-US" sz="1400" dirty="0">
                <a:effectLst/>
                <a:latin typeface="Arial Black" panose="020B0A04020102020204" pitchFamily="34" charset="0"/>
                <a:ea typeface="Calibri" panose="020F0502020204030204" pitchFamily="34" charset="0"/>
              </a:rPr>
              <a:t>usiness partners (including </a:t>
            </a:r>
            <a:r>
              <a:rPr lang="en-US" sz="1400" dirty="0" err="1">
                <a:effectLst/>
                <a:latin typeface="Arial Black" panose="020B0A04020102020204" pitchFamily="34" charset="0"/>
                <a:ea typeface="Calibri" panose="020F0502020204030204" pitchFamily="34" charset="0"/>
              </a:rPr>
              <a:t>AgriPrecise</a:t>
            </a:r>
            <a:r>
              <a:rPr lang="en-US" sz="1400" dirty="0">
                <a:effectLst/>
                <a:latin typeface="Arial Black" panose="020B0A04020102020204" pitchFamily="34" charset="0"/>
                <a:ea typeface="Calibri" panose="020F0502020204030204" pitchFamily="34" charset="0"/>
              </a:rPr>
              <a:t>, ESRI)</a:t>
            </a:r>
            <a:endParaRPr lang="en-US" sz="1200" dirty="0">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endParaRPr lang="en-US" sz="16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009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1</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1 – INFRASTRUCTURE</a:t>
            </a:r>
          </a:p>
          <a:p>
            <a:pPr marL="685800">
              <a:lnSpc>
                <a:spcPct val="100000"/>
              </a:lnSpc>
              <a:spcBef>
                <a:spcPts val="0"/>
              </a:spcBef>
            </a:pPr>
            <a:r>
              <a:rPr lang="en-US" sz="1800" dirty="0">
                <a:effectLst/>
                <a:latin typeface="Arial Black" panose="020B0A04020102020204" pitchFamily="34" charset="0"/>
                <a:ea typeface="Calibri" panose="020F0502020204030204" pitchFamily="34" charset="0"/>
              </a:rPr>
              <a:t>Analyze and acquire necessary software, hardware, cloud data storage, computer equipment and tablets, drones and spectrometers.  (Addressed more specifically below)</a:t>
            </a:r>
          </a:p>
          <a:p>
            <a:pPr marL="685800">
              <a:lnSpc>
                <a:spcPct val="100000"/>
              </a:lnSpc>
              <a:spcBef>
                <a:spcPts val="0"/>
              </a:spcBef>
            </a:pPr>
            <a:endParaRPr lang="en-US" sz="1800" dirty="0">
              <a:effectLst/>
              <a:latin typeface="Arial Black" panose="020B0A04020102020204" pitchFamily="34" charset="0"/>
              <a:ea typeface="Calibri" panose="020F0502020204030204" pitchFamily="34" charset="0"/>
            </a:endParaRPr>
          </a:p>
          <a:p>
            <a:pPr marL="685800">
              <a:lnSpc>
                <a:spcPct val="100000"/>
              </a:lnSpc>
              <a:spcBef>
                <a:spcPts val="0"/>
              </a:spcBef>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Conduct research by target region to evaluate whether there are restrictions on export of drones to certain countries; as well as restrictions on operating drones in certain regions (whether through governmental restrictions or technical inability).</a:t>
            </a:r>
          </a:p>
          <a:p>
            <a:pPr marL="685800">
              <a:lnSpc>
                <a:spcPct val="100000"/>
              </a:lnSpc>
              <a:spcBef>
                <a:spcPts val="0"/>
              </a:spcBef>
            </a:pPr>
            <a:endParaRPr lang="en-US" sz="1800" dirty="0">
              <a:effectLst/>
              <a:latin typeface="Arial Black" panose="020B0A04020102020204" pitchFamily="34" charset="0"/>
              <a:ea typeface="Calibri" panose="020F0502020204030204" pitchFamily="34" charset="0"/>
              <a:cs typeface="Times New Roman" panose="02020603050405020304" pitchFamily="18" charset="0"/>
            </a:endParaRPr>
          </a:p>
          <a:p>
            <a:pPr marL="685800">
              <a:lnSpc>
                <a:spcPct val="100000"/>
              </a:lnSpc>
              <a:spcBef>
                <a:spcPts val="0"/>
              </a:spcBef>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Conduct research on best practices for data communications/transmission (i.e. internet access) in target regions.</a:t>
            </a:r>
            <a:endParaRPr lang="en-US" sz="16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4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2A</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2A – CREATE DATABASE OF FARM CONDITIONS</a:t>
            </a:r>
          </a:p>
          <a:p>
            <a:pPr marL="457200" lvl="1">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Creation of GIS Database containing regional and farm specific </a:t>
            </a: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terrain mapping with multiple GIS data overlays for each relevant environmental condition (adjusted for seasonality).  Data layers include:</a:t>
            </a:r>
          </a:p>
          <a:p>
            <a:pPr marL="914400" lvl="2">
              <a:lnSpc>
                <a:spcPct val="115000"/>
              </a:lnSpc>
              <a:spcBef>
                <a:spcPts val="0"/>
              </a:spcBef>
              <a:spcAft>
                <a:spcPts val="1000"/>
              </a:spcAft>
            </a:pPr>
            <a:r>
              <a:rPr lang="en-US"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soil conditions</a:t>
            </a:r>
          </a:p>
          <a:p>
            <a:pPr marL="914400" lvl="2">
              <a:lnSpc>
                <a:spcPct val="115000"/>
              </a:lnSpc>
              <a:spcBef>
                <a:spcPts val="0"/>
              </a:spcBef>
              <a:spcAft>
                <a:spcPts val="1000"/>
              </a:spcAft>
            </a:pPr>
            <a:r>
              <a:rPr lang="en-US"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expected weather patterns</a:t>
            </a:r>
          </a:p>
          <a:p>
            <a:pPr marL="914400" lvl="2">
              <a:lnSpc>
                <a:spcPct val="115000"/>
              </a:lnSpc>
              <a:spcBef>
                <a:spcPts val="0"/>
              </a:spcBef>
              <a:spcAft>
                <a:spcPts val="1000"/>
              </a:spcAft>
            </a:pPr>
            <a:r>
              <a:rPr lang="en-US"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water conditions</a:t>
            </a:r>
          </a:p>
          <a:p>
            <a:pPr marL="914400" lvl="2">
              <a:lnSpc>
                <a:spcPct val="115000"/>
              </a:lnSpc>
              <a:spcBef>
                <a:spcPts val="0"/>
              </a:spcBef>
              <a:spcAft>
                <a:spcPts val="1000"/>
              </a:spcAft>
            </a:pPr>
            <a:r>
              <a:rPr lang="en-US"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prevalent pests</a:t>
            </a:r>
          </a:p>
          <a:p>
            <a:pPr marL="0" marR="0">
              <a:lnSpc>
                <a:spcPct val="115000"/>
              </a:lnSpc>
              <a:spcBef>
                <a:spcPts val="0"/>
              </a:spcBef>
              <a:spcAft>
                <a:spcPts val="1000"/>
              </a:spcAft>
            </a:pPr>
            <a:endParaRPr lang="en-US" sz="20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781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2A</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2A – CREATE DATABASE OF FARM CONDITIONS</a:t>
            </a:r>
          </a:p>
          <a:p>
            <a:pPr marL="457200" lvl="1">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Utilize </a:t>
            </a:r>
            <a:r>
              <a:rPr lang="en-US" sz="2000" dirty="0" err="1">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AcrGIS</a:t>
            </a: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 Insights software </a:t>
            </a:r>
          </a:p>
          <a:p>
            <a:pPr marL="914400" lvl="2">
              <a:lnSpc>
                <a:spcPct val="115000"/>
              </a:lnSpc>
              <a:spcBef>
                <a:spcPts val="0"/>
              </a:spcBef>
              <a:spcAft>
                <a:spcPts val="1000"/>
              </a:spcAft>
            </a:pPr>
            <a:r>
              <a:rPr lang="en-US" b="0" i="0" dirty="0">
                <a:effectLst/>
                <a:latin typeface="Arial Black" panose="020B0A04020102020204" pitchFamily="34" charset="0"/>
              </a:rPr>
              <a:t>“ArcGIS Insights is analysis software that fuses location analytics with open data science and business intelligence workflows. Answer questions you didn’t know to ask, analyze data completely, and unlock new insights.  Empower analyst of all skill levels, across departments, to directly connect data, perform advanced analytics, and take results into 3</a:t>
            </a:r>
            <a:r>
              <a:rPr lang="en-US" b="0" i="0" baseline="30000" dirty="0">
                <a:effectLst/>
                <a:latin typeface="Arial Black" panose="020B0A04020102020204" pitchFamily="34" charset="0"/>
              </a:rPr>
              <a:t>rd</a:t>
            </a:r>
            <a:r>
              <a:rPr lang="en-US" b="0" i="0" dirty="0">
                <a:effectLst/>
                <a:latin typeface="Arial Black" panose="020B0A04020102020204" pitchFamily="34" charset="0"/>
              </a:rPr>
              <a:t> party systems.” </a:t>
            </a:r>
            <a:r>
              <a:rPr lang="en-US" dirty="0">
                <a:effectLst/>
                <a:latin typeface="Arial Black" panose="020B0A04020102020204" pitchFamily="34" charset="0"/>
                <a:ea typeface="Calibri" panose="020F0502020204030204" pitchFamily="34" charset="0"/>
                <a:cs typeface="Times New Roman" panose="02020603050405020304" pitchFamily="18" charset="0"/>
                <a:hlinkClick r:id="rId2"/>
              </a:rPr>
              <a:t>https://www.esri.com/en-us/arcgis/products/arcgis-insights/overview</a:t>
            </a:r>
            <a:r>
              <a:rPr lang="en-US" dirty="0">
                <a:effectLst/>
                <a:latin typeface="Arial Black" panose="020B0A0402010202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4994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2A</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2A – CREATE DATABASE OF FARM CONDITIONS</a:t>
            </a:r>
          </a:p>
          <a:p>
            <a:pPr marL="457200" lvl="1">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Utilize existing available starting data (NASA, Google Earth, satellite imagery, NGOs, governments other GIS data).</a:t>
            </a:r>
          </a:p>
          <a:p>
            <a:pPr marL="457200" lvl="1">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Supplement and update with:</a:t>
            </a:r>
          </a:p>
          <a:p>
            <a:pPr marL="914400" lvl="2">
              <a:lnSpc>
                <a:spcPct val="115000"/>
              </a:lnSpc>
              <a:spcBef>
                <a:spcPts val="0"/>
              </a:spcBef>
              <a:spcAft>
                <a:spcPts val="1000"/>
              </a:spcAft>
            </a:pPr>
            <a:r>
              <a:rPr lang="en-US" sz="18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drone surveillance GIS mapping (NGO and/or government partner assistance operating in relevant geographic theatre).  </a:t>
            </a:r>
          </a:p>
          <a:p>
            <a:pPr marL="914400" lvl="2">
              <a:lnSpc>
                <a:spcPct val="115000"/>
              </a:lnSpc>
              <a:spcBef>
                <a:spcPts val="0"/>
              </a:spcBef>
              <a:spcAft>
                <a:spcPts val="1000"/>
              </a:spcAft>
            </a:pPr>
            <a:r>
              <a:rPr lang="en-US" sz="18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Soil analysis by drone mounted </a:t>
            </a:r>
            <a:r>
              <a:rPr lang="en-US" sz="1800" dirty="0">
                <a:solidFill>
                  <a:srgbClr val="1D1C1D"/>
                </a:solidFill>
                <a:effectLst/>
                <a:latin typeface="Arial Black" panose="020B0A04020102020204" pitchFamily="34" charset="0"/>
                <a:ea typeface="Calibri" panose="020F0502020204030204" pitchFamily="34" charset="0"/>
              </a:rPr>
              <a:t>hyperspectral cameras (NGO Partner assistance)</a:t>
            </a:r>
          </a:p>
          <a:p>
            <a:pPr marL="914400" lvl="2">
              <a:lnSpc>
                <a:spcPct val="115000"/>
              </a:lnSpc>
              <a:spcBef>
                <a:spcPts val="0"/>
              </a:spcBef>
              <a:spcAft>
                <a:spcPts val="1000"/>
              </a:spcAft>
            </a:pPr>
            <a:r>
              <a:rPr lang="en-US" sz="18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Direct soil sampling on samples from farmers and by drone.  Inexpensive remote spectrometer analysis (NGO Partner assistance)</a:t>
            </a:r>
          </a:p>
          <a:p>
            <a:pPr marL="0">
              <a:lnSpc>
                <a:spcPct val="115000"/>
              </a:lnSpc>
              <a:spcBef>
                <a:spcPts val="0"/>
              </a:spcBef>
              <a:spcAft>
                <a:spcPts val="1000"/>
              </a:spcAft>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8401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2B</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2B – CREATE DATABASE OF SUPPORT SERVICES</a:t>
            </a:r>
          </a:p>
          <a:p>
            <a:pPr marL="457200" lvl="1">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Supplemental Database Layers</a:t>
            </a:r>
          </a:p>
          <a:p>
            <a:pPr marL="914400" lvl="2">
              <a:lnSpc>
                <a:spcPct val="115000"/>
              </a:lnSpc>
              <a:spcBef>
                <a:spcPts val="0"/>
              </a:spcBef>
              <a:spcAft>
                <a:spcPts val="1000"/>
              </a:spcAft>
            </a:pPr>
            <a:r>
              <a:rPr lang="en-US"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Additional data on roads and transportation infrastructure</a:t>
            </a:r>
          </a:p>
          <a:p>
            <a:pPr marL="914400" lvl="2">
              <a:lnSpc>
                <a:spcPct val="115000"/>
              </a:lnSpc>
              <a:spcBef>
                <a:spcPts val="0"/>
              </a:spcBef>
              <a:spcAft>
                <a:spcPts val="1000"/>
              </a:spcAft>
            </a:pPr>
            <a:r>
              <a:rPr lang="en-US"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Governmental offices, hospitals, police</a:t>
            </a:r>
          </a:p>
          <a:p>
            <a:pPr marL="914400" lvl="2">
              <a:lnSpc>
                <a:spcPct val="115000"/>
              </a:lnSpc>
              <a:spcBef>
                <a:spcPts val="0"/>
              </a:spcBef>
              <a:spcAft>
                <a:spcPts val="1000"/>
              </a:spcAft>
            </a:pPr>
            <a:r>
              <a:rPr lang="en-US"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Suppliers of farm equipment and other product vendors (to be included in data base for a fee to subsidize Project)</a:t>
            </a:r>
          </a:p>
          <a:p>
            <a:pPr marL="914400" lvl="2">
              <a:lnSpc>
                <a:spcPct val="115000"/>
              </a:lnSpc>
              <a:spcBef>
                <a:spcPts val="0"/>
              </a:spcBef>
              <a:spcAft>
                <a:spcPts val="1000"/>
              </a:spcAft>
            </a:pPr>
            <a:r>
              <a:rPr lang="en-US"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Farmers with an interest in a </a:t>
            </a:r>
            <a:r>
              <a:rPr lang="en-US"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farm equipment share program</a:t>
            </a:r>
          </a:p>
          <a:p>
            <a:pPr marL="914400" lvl="2">
              <a:lnSpc>
                <a:spcPct val="115000"/>
              </a:lnSpc>
              <a:spcBef>
                <a:spcPts val="0"/>
              </a:spcBef>
              <a:spcAft>
                <a:spcPts val="1000"/>
              </a:spcAft>
            </a:pPr>
            <a:r>
              <a:rPr lang="en-US"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Potential buyers and sellers of excess crops</a:t>
            </a:r>
            <a:endParaRPr lang="en-US" dirty="0">
              <a:effectLst/>
              <a:latin typeface="Arial Black" panose="020B0A04020102020204" pitchFamily="34" charset="0"/>
              <a:ea typeface="Calibri" panose="020F0502020204030204" pitchFamily="34" charset="0"/>
              <a:cs typeface="Times New Roman" panose="02020603050405020304" pitchFamily="18" charset="0"/>
            </a:endParaRPr>
          </a:p>
          <a:p>
            <a:pPr marL="0">
              <a:lnSpc>
                <a:spcPct val="115000"/>
              </a:lnSpc>
              <a:spcBef>
                <a:spcPts val="0"/>
              </a:spcBef>
              <a:spcAft>
                <a:spcPts val="1000"/>
              </a:spcAft>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6707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2C</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2C – DATABASE OF FARMING RECOMMENDATIONS</a:t>
            </a: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Farming database will be created or purchased including recommendations on crops, fertilizer, pest control and other farming techniques to every set of distinct site conditions.</a:t>
            </a:r>
          </a:p>
          <a:p>
            <a:pPr marL="457200" lvl="1">
              <a:lnSpc>
                <a:spcPct val="115000"/>
              </a:lnSpc>
              <a:spcBef>
                <a:spcPts val="0"/>
              </a:spcBef>
              <a:spcAft>
                <a:spcPts val="1000"/>
              </a:spcAft>
            </a:pPr>
            <a:r>
              <a:rPr lang="en-US" sz="2000" dirty="0">
                <a:latin typeface="Arial Black" panose="020B0A04020102020204" pitchFamily="34" charset="0"/>
                <a:ea typeface="Calibri" panose="020F0502020204030204" pitchFamily="34" charset="0"/>
                <a:cs typeface="Times New Roman" panose="02020603050405020304" pitchFamily="18" charset="0"/>
              </a:rPr>
              <a:t>Farming recommendations to be regionally adjusted and will include seasonality in weather, dry/rainy season and other seasonal variables.</a:t>
            </a: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Additional development of videos on farming </a:t>
            </a:r>
            <a:r>
              <a:rPr lang="en-US" sz="2000" dirty="0" err="1">
                <a:effectLst/>
                <a:latin typeface="Arial Black" panose="020B0A04020102020204" pitchFamily="34" charset="0"/>
                <a:ea typeface="Calibri" panose="020F0502020204030204" pitchFamily="34" charset="0"/>
                <a:cs typeface="Times New Roman" panose="02020603050405020304" pitchFamily="18" charset="0"/>
              </a:rPr>
              <a:t>techniquest</a:t>
            </a:r>
            <a:r>
              <a:rPr lang="en-US" sz="2000" dirty="0">
                <a:effectLst/>
                <a:latin typeface="Arial Black" panose="020B0A04020102020204" pitchFamily="34" charset="0"/>
                <a:ea typeface="Calibri" panose="020F0502020204030204" pitchFamily="34" charset="0"/>
                <a:cs typeface="Times New Roman" panose="02020603050405020304" pitchFamily="18" charset="0"/>
              </a:rPr>
              <a:t> for farmers (multiple languages) (Assumption that many farmers may be illiterate)</a:t>
            </a:r>
          </a:p>
          <a:p>
            <a:pPr marL="457200" lvl="1">
              <a:lnSpc>
                <a:spcPct val="115000"/>
              </a:lnSpc>
              <a:spcBef>
                <a:spcPts val="0"/>
              </a:spcBef>
              <a:spcAft>
                <a:spcPts val="1000"/>
              </a:spcAft>
            </a:pPr>
            <a:endParaRPr lang="en-US" sz="16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761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3</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3 – DATA ANALYTICS</a:t>
            </a:r>
          </a:p>
          <a:p>
            <a:pPr marL="457200" lvl="1">
              <a:lnSpc>
                <a:spcPct val="115000"/>
              </a:lnSpc>
              <a:spcBef>
                <a:spcPts val="0"/>
              </a:spcBef>
              <a:spcAft>
                <a:spcPts val="1000"/>
              </a:spcAft>
            </a:pPr>
            <a:r>
              <a:rPr lang="en-US" sz="2000" dirty="0">
                <a:latin typeface="Arial Black" panose="020B0A04020102020204" pitchFamily="34" charset="0"/>
                <a:ea typeface="Calibri" panose="020F0502020204030204" pitchFamily="34" charset="0"/>
                <a:cs typeface="Times New Roman" panose="02020603050405020304" pitchFamily="18" charset="0"/>
              </a:rPr>
              <a:t>Implementation of Data Analytics software to match site variables with recommendations for farming techniques to optimize crop yield.  Analytics must include analysis of not only changes in potential improvement in yield—but also potential for decreased yields if conditions change subsequent to implementation of recommendations.</a:t>
            </a:r>
          </a:p>
        </p:txBody>
      </p:sp>
    </p:spTree>
    <p:extLst>
      <p:ext uri="{BB962C8B-B14F-4D97-AF65-F5344CB8AC3E}">
        <p14:creationId xmlns:p14="http://schemas.microsoft.com/office/powerpoint/2010/main" val="3601406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3</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3 – DATA ANALYTICS</a:t>
            </a:r>
          </a:p>
          <a:p>
            <a:pPr marL="457200" lvl="1">
              <a:lnSpc>
                <a:spcPct val="115000"/>
              </a:lnSpc>
              <a:spcBef>
                <a:spcPts val="0"/>
              </a:spcBef>
              <a:spcAft>
                <a:spcPts val="1000"/>
              </a:spcAft>
            </a:pPr>
            <a:r>
              <a:rPr lang="en-US" sz="2000" dirty="0">
                <a:latin typeface="Arial Black" panose="020B0A04020102020204" pitchFamily="34" charset="0"/>
                <a:ea typeface="Calibri" panose="020F0502020204030204" pitchFamily="34" charset="0"/>
                <a:cs typeface="Times New Roman" panose="02020603050405020304" pitchFamily="18" charset="0"/>
              </a:rPr>
              <a:t>Possible use of ArcGIS Insights Software to pair recommendations to site conditions.</a:t>
            </a:r>
          </a:p>
          <a:p>
            <a:pPr marL="457200" lvl="1">
              <a:lnSpc>
                <a:spcPct val="115000"/>
              </a:lnSpc>
              <a:spcBef>
                <a:spcPts val="0"/>
              </a:spcBef>
              <a:spcAft>
                <a:spcPts val="1000"/>
              </a:spcAft>
            </a:pPr>
            <a:r>
              <a:rPr lang="en-US" sz="2000" dirty="0">
                <a:latin typeface="Arial Black" panose="020B0A04020102020204" pitchFamily="34" charset="0"/>
                <a:ea typeface="Calibri" panose="020F0502020204030204" pitchFamily="34" charset="0"/>
                <a:cs typeface="Times New Roman" panose="02020603050405020304" pitchFamily="18" charset="0"/>
              </a:rPr>
              <a:t>Alternative to utilize alternative data analytics techniques.  Additional consideration of best software to be conducted.</a:t>
            </a:r>
            <a:endParaRPr lang="en-US" sz="2000" dirty="0">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Potential Strategic Alliance – </a:t>
            </a:r>
            <a:r>
              <a:rPr lang="en-US" sz="2000" dirty="0" err="1">
                <a:effectLst/>
                <a:latin typeface="Arial Black" panose="020B0A04020102020204" pitchFamily="34" charset="0"/>
                <a:ea typeface="Calibri" panose="020F0502020204030204" pitchFamily="34" charset="0"/>
                <a:cs typeface="Times New Roman" panose="02020603050405020304" pitchFamily="18" charset="0"/>
              </a:rPr>
              <a:t>AgriPrecise</a:t>
            </a:r>
            <a:r>
              <a:rPr lang="en-US" sz="2000" dirty="0">
                <a:effectLst/>
                <a:latin typeface="Arial Black" panose="020B0A04020102020204" pitchFamily="34" charset="0"/>
                <a:ea typeface="Calibri" panose="020F0502020204030204" pitchFamily="34" charset="0"/>
                <a:cs typeface="Times New Roman" panose="02020603050405020304" pitchFamily="18" charset="0"/>
              </a:rPr>
              <a:t> </a:t>
            </a:r>
            <a:r>
              <a:rPr lang="en-US" sz="2000" dirty="0" err="1">
                <a:effectLst/>
                <a:latin typeface="Arial Black" panose="020B0A04020102020204" pitchFamily="34" charset="0"/>
                <a:ea typeface="Calibri" panose="020F0502020204030204" pitchFamily="34" charset="0"/>
                <a:cs typeface="Times New Roman" panose="02020603050405020304" pitchFamily="18" charset="0"/>
              </a:rPr>
              <a:t>AgIQ</a:t>
            </a:r>
            <a:r>
              <a:rPr lang="en-US" sz="2000" dirty="0">
                <a:effectLst/>
                <a:latin typeface="Arial Black" panose="020B0A04020102020204" pitchFamily="34" charset="0"/>
                <a:ea typeface="Calibri" panose="020F0502020204030204" pitchFamily="34" charset="0"/>
                <a:cs typeface="Times New Roman" panose="02020603050405020304" pitchFamily="18" charset="0"/>
              </a:rPr>
              <a:t> App</a:t>
            </a:r>
          </a:p>
          <a:p>
            <a:pPr marL="914400" lvl="2">
              <a:lnSpc>
                <a:spcPct val="115000"/>
              </a:lnSpc>
              <a:spcBef>
                <a:spcPts val="0"/>
              </a:spcBef>
              <a:spcAft>
                <a:spcPts val="1000"/>
              </a:spcAft>
            </a:pPr>
            <a:r>
              <a:rPr lang="en-US" sz="1600" dirty="0">
                <a:effectLst/>
                <a:latin typeface="Arial Black" panose="020B0A04020102020204" pitchFamily="34" charset="0"/>
                <a:ea typeface="Calibri" panose="020F0502020204030204" pitchFamily="34" charset="0"/>
                <a:cs typeface="Times New Roman" panose="02020603050405020304" pitchFamily="18" charset="0"/>
                <a:hlinkClick r:id="rId2"/>
              </a:rPr>
              <a:t>https://borgenproject.org/agiq-app-aids-the-productivity-of-african-farmers/</a:t>
            </a:r>
            <a:endParaRPr lang="en-US" sz="1600" dirty="0">
              <a:effectLst/>
              <a:latin typeface="Arial Black" panose="020B0A0402010202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en-US" sz="1600" dirty="0" err="1">
                <a:effectLst/>
                <a:latin typeface="Arial Black" panose="020B0A04020102020204" pitchFamily="34" charset="0"/>
                <a:ea typeface="Calibri" panose="020F0502020204030204" pitchFamily="34" charset="0"/>
                <a:cs typeface="Times New Roman" panose="02020603050405020304" pitchFamily="18" charset="0"/>
              </a:rPr>
              <a:t>AgIQApp</a:t>
            </a:r>
            <a:r>
              <a:rPr lang="en-US" sz="1600" dirty="0">
                <a:effectLst/>
                <a:latin typeface="Arial Black" panose="020B0A04020102020204" pitchFamily="34" charset="0"/>
                <a:ea typeface="Calibri" panose="020F0502020204030204" pitchFamily="34" charset="0"/>
                <a:cs typeface="Times New Roman" panose="02020603050405020304" pitchFamily="18" charset="0"/>
              </a:rPr>
              <a:t> (developed in South Africa) provides a limited version of farm recommendations based upon soil conditions.</a:t>
            </a:r>
            <a:endParaRPr lang="en-US" sz="2000" dirty="0">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endParaRPr lang="en-US" sz="16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7156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4</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4 – INFRASTRUCTURE AND INTERFACE NEEDS</a:t>
            </a: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Data Transmission</a:t>
            </a:r>
          </a:p>
          <a:p>
            <a:pPr marL="914400" lvl="2">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Initial roll out in areas with better data transmission access (internet, cell phones or alternative transmission modes)</a:t>
            </a:r>
            <a:endParaRPr lang="en-US" sz="1800" dirty="0">
              <a:effectLst/>
              <a:latin typeface="Arial Black" panose="020B0A0402010202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For areas with inadequate data transmission, data communications may need to be through NGOs.</a:t>
            </a:r>
            <a:endParaRPr lang="en-US" sz="1800" dirty="0">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Electricity</a:t>
            </a:r>
          </a:p>
          <a:p>
            <a:pPr marL="914400" lvl="2">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Electricity access assumed.  If inadequate, solar energy may be available option in many regions.  (Cheap solar energy batteries may be used).</a:t>
            </a:r>
            <a:endParaRPr lang="en-US" sz="18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574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CA7F0D-A149-4C7E-ABFA-A908A78601F4}"/>
              </a:ext>
            </a:extLst>
          </p:cNvPr>
          <p:cNvSpPr>
            <a:spLocks noGrp="1"/>
          </p:cNvSpPr>
          <p:nvPr>
            <p:ph type="title"/>
          </p:nvPr>
        </p:nvSpPr>
        <p:spPr>
          <a:solidFill>
            <a:schemeClr val="accent6"/>
          </a:solidFill>
        </p:spPr>
        <p:txBody>
          <a:bodyPr>
            <a:normAutofit fontScale="90000"/>
          </a:bodyPr>
          <a:lstStyle/>
          <a:p>
            <a:pPr algn="ctr"/>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a:latin typeface="Arial Black" panose="020B0A04020102020204" pitchFamily="34" charset="0"/>
                <a:ea typeface="Calibri" panose="020F0502020204030204" pitchFamily="34" charset="0"/>
                <a:cs typeface="Times New Roman" panose="02020603050405020304" pitchFamily="18" charset="0"/>
              </a:rPr>
              <a:t>FARMING AID APPLICATION</a:t>
            </a:r>
            <a:br>
              <a:rPr lang="en-US" sz="4000" dirty="0">
                <a:effectLst/>
                <a:latin typeface="Arial Black" panose="020B0A04020102020204" pitchFamily="34" charset="0"/>
                <a:ea typeface="Calibri" panose="020F0502020204030204" pitchFamily="34" charset="0"/>
                <a:cs typeface="Times New Roman" panose="02020603050405020304" pitchFamily="18" charset="0"/>
              </a:rPr>
            </a:br>
            <a:endParaRPr lang="en-US" sz="4000" dirty="0">
              <a:latin typeface="Arial Black" panose="020B0A04020102020204" pitchFamily="34" charset="0"/>
            </a:endParaRPr>
          </a:p>
        </p:txBody>
      </p:sp>
      <p:sp>
        <p:nvSpPr>
          <p:cNvPr id="5" name="Content Placeholder 4">
            <a:extLst>
              <a:ext uri="{FF2B5EF4-FFF2-40B4-BE49-F238E27FC236}">
                <a16:creationId xmlns:a16="http://schemas.microsoft.com/office/drawing/2014/main" id="{1A47425F-F9D8-4EAE-B349-3E55A3DD6204}"/>
              </a:ext>
            </a:extLst>
          </p:cNvPr>
          <p:cNvSpPr>
            <a:spLocks noGrp="1"/>
          </p:cNvSpPr>
          <p:nvPr>
            <p:ph sz="half" idx="1"/>
          </p:nvPr>
        </p:nvSpPr>
        <p:spPr>
          <a:solidFill>
            <a:schemeClr val="accent5">
              <a:lumMod val="40000"/>
              <a:lumOff val="60000"/>
            </a:schemeClr>
          </a:solidFill>
        </p:spPr>
        <p:txBody>
          <a:bodyPr>
            <a:normAutofit/>
          </a:bodyPr>
          <a:lstStyle/>
          <a:p>
            <a:r>
              <a:rPr lang="en-US" dirty="0">
                <a:latin typeface="Arial Black" panose="020B0A04020102020204" pitchFamily="34" charset="0"/>
              </a:rPr>
              <a:t>Imagine an App that evaluates your farm soil and local environment and provides guidance on how to increase crop yield</a:t>
            </a:r>
          </a:p>
          <a:p>
            <a:r>
              <a:rPr lang="en-US" dirty="0">
                <a:latin typeface="Arial Black" panose="020B0A04020102020204" pitchFamily="34" charset="0"/>
              </a:rPr>
              <a:t>Accessible on a low cost solar powered tablet - and read to you in YOUR language </a:t>
            </a:r>
          </a:p>
          <a:p>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06B7A07-E36E-45B8-9083-E189CF9A8C50}"/>
              </a:ext>
            </a:extLst>
          </p:cNvPr>
          <p:cNvSpPr>
            <a:spLocks noGrp="1"/>
          </p:cNvSpPr>
          <p:nvPr>
            <p:ph sz="half" idx="2"/>
          </p:nvPr>
        </p:nvSpPr>
        <p:spPr/>
        <p:txBody>
          <a:bodyPr>
            <a:normAutofit/>
          </a:bodyPr>
          <a:lstStyle/>
          <a:p>
            <a:r>
              <a:rPr lang="en-US" dirty="0">
                <a:latin typeface="Arial Black" panose="020B0A04020102020204" pitchFamily="34" charset="0"/>
              </a:rPr>
              <a:t>Internet or </a:t>
            </a:r>
            <a:r>
              <a:rPr lang="en-US" dirty="0" err="1">
                <a:latin typeface="Arial Black" panose="020B0A04020102020204" pitchFamily="34" charset="0"/>
              </a:rPr>
              <a:t>Wifi</a:t>
            </a:r>
            <a:r>
              <a:rPr lang="en-US" dirty="0">
                <a:latin typeface="Arial Black" panose="020B0A04020102020204" pitchFamily="34" charset="0"/>
              </a:rPr>
              <a:t> connected</a:t>
            </a:r>
          </a:p>
          <a:p>
            <a:r>
              <a:rPr lang="en-US" dirty="0">
                <a:latin typeface="Arial Black" panose="020B0A04020102020204" pitchFamily="34" charset="0"/>
              </a:rPr>
              <a:t>Containing Educational videos targeted to YOUR farm</a:t>
            </a:r>
          </a:p>
          <a:p>
            <a:r>
              <a:rPr lang="en-US" dirty="0">
                <a:latin typeface="Arial Black" panose="020B0A04020102020204" pitchFamily="34" charset="0"/>
              </a:rPr>
              <a:t>Providing aid in obtaining farm resources, seeds, fertilizer, and even microfinance</a:t>
            </a:r>
          </a:p>
        </p:txBody>
      </p:sp>
    </p:spTree>
    <p:extLst>
      <p:ext uri="{BB962C8B-B14F-4D97-AF65-F5344CB8AC3E}">
        <p14:creationId xmlns:p14="http://schemas.microsoft.com/office/powerpoint/2010/main" val="396016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4</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4 – INFRASTRUCTURE AND INTERFACE NEEDS </a:t>
            </a: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Drone Operations (assess number or required drones needed; training needed and licensing needed to operate)</a:t>
            </a:r>
          </a:p>
          <a:p>
            <a:pPr marL="914400" lvl="2">
              <a:lnSpc>
                <a:spcPct val="115000"/>
              </a:lnSpc>
              <a:spcBef>
                <a:spcPts val="0"/>
              </a:spcBef>
              <a:spcAft>
                <a:spcPts val="100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Drones to be operated by NGO partners, local government or farmers.   Training to be provided.</a:t>
            </a:r>
          </a:p>
          <a:p>
            <a:pPr marL="914400" lvl="2">
              <a:lnSpc>
                <a:spcPct val="115000"/>
              </a:lnSpc>
              <a:spcBef>
                <a:spcPts val="0"/>
              </a:spcBef>
              <a:spcAft>
                <a:spcPts val="1000"/>
              </a:spcAft>
            </a:pPr>
            <a:r>
              <a:rPr lang="en-US" sz="1800" dirty="0">
                <a:effectLst/>
                <a:latin typeface="Arial Black" panose="020B0A04020102020204" pitchFamily="34" charset="0"/>
                <a:ea typeface="Calibri" panose="020F0502020204030204" pitchFamily="34" charset="0"/>
                <a:cs typeface="Times New Roman" panose="02020603050405020304" pitchFamily="18" charset="0"/>
              </a:rPr>
              <a:t>Assess operational range and data transmission limitations</a:t>
            </a:r>
          </a:p>
          <a:p>
            <a:pPr marL="914400" lvl="2">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Drone data collection includes: GIS site conditions; hyperspectral soil analysis; and direct soil samples collected by drones.</a:t>
            </a:r>
          </a:p>
          <a:p>
            <a:pPr marL="914400" lvl="2">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Data transmission to be received and integrated into GIS database.  Ensure adequate interface for data receipt and integration.</a:t>
            </a:r>
          </a:p>
        </p:txBody>
      </p:sp>
    </p:spTree>
    <p:extLst>
      <p:ext uri="{BB962C8B-B14F-4D97-AF65-F5344CB8AC3E}">
        <p14:creationId xmlns:p14="http://schemas.microsoft.com/office/powerpoint/2010/main" val="76590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4</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4 – INFRASTRUCTURE AND INTERFACE NEEDS</a:t>
            </a:r>
          </a:p>
          <a:p>
            <a:pPr marL="0">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Soil Testing - Spectrometer</a:t>
            </a:r>
          </a:p>
          <a:p>
            <a:pPr marL="457200" lvl="1">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Direct soil samples to be analyzed in s</a:t>
            </a:r>
            <a:r>
              <a:rPr lang="en-US" sz="1800" dirty="0">
                <a:effectLst/>
                <a:latin typeface="Arial Black" panose="020B0A04020102020204" pitchFamily="34" charset="0"/>
                <a:ea typeface="Calibri" panose="020F0502020204030204" pitchFamily="34" charset="0"/>
                <a:cs typeface="Times New Roman" panose="02020603050405020304" pitchFamily="18" charset="0"/>
              </a:rPr>
              <a:t>pectrometers.  Spectrometers can be obtained inexpensively but need to be utilized by trained persons.  Data must be integrated into database for location of sample collection. </a:t>
            </a:r>
          </a:p>
          <a:p>
            <a:pPr marL="0">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Data Maintenance</a:t>
            </a:r>
          </a:p>
          <a:p>
            <a:pPr marL="457200" lvl="1">
              <a:lnSpc>
                <a:spcPct val="115000"/>
              </a:lnSpc>
              <a:spcBef>
                <a:spcPts val="0"/>
              </a:spcBef>
              <a:spcAft>
                <a:spcPts val="1000"/>
              </a:spcAft>
            </a:pPr>
            <a:r>
              <a:rPr lang="en-US" sz="18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Data will be maintained in the cloud with appropriate backups and security features</a:t>
            </a:r>
          </a:p>
          <a:p>
            <a:pPr marL="457200" lvl="1">
              <a:lnSpc>
                <a:spcPct val="115000"/>
              </a:lnSpc>
              <a:spcBef>
                <a:spcPts val="0"/>
              </a:spcBef>
              <a:spcAft>
                <a:spcPts val="1000"/>
              </a:spcAft>
            </a:pPr>
            <a:r>
              <a:rPr lang="en-US" sz="18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Transmission via internet</a:t>
            </a:r>
          </a:p>
        </p:txBody>
      </p:sp>
    </p:spTree>
    <p:extLst>
      <p:ext uri="{BB962C8B-B14F-4D97-AF65-F5344CB8AC3E}">
        <p14:creationId xmlns:p14="http://schemas.microsoft.com/office/powerpoint/2010/main" val="3236524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4</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4 – INFRASTRUCTURE AND INTERFACE NEEDS</a:t>
            </a:r>
          </a:p>
          <a:p>
            <a:pPr marL="0">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System Administration</a:t>
            </a:r>
          </a:p>
          <a:p>
            <a:pPr marL="457200" lvl="1">
              <a:lnSpc>
                <a:spcPct val="115000"/>
              </a:lnSpc>
              <a:spcBef>
                <a:spcPts val="0"/>
              </a:spcBef>
              <a:spcAft>
                <a:spcPts val="1000"/>
              </a:spcAft>
            </a:pPr>
            <a:r>
              <a:rPr lang="en-US" sz="18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Software maintenance and upgrades to be centrally administered</a:t>
            </a:r>
          </a:p>
          <a:p>
            <a:pPr marL="457200" lvl="1">
              <a:lnSpc>
                <a:spcPct val="115000"/>
              </a:lnSpc>
              <a:spcBef>
                <a:spcPts val="0"/>
              </a:spcBef>
              <a:spcAft>
                <a:spcPts val="1000"/>
              </a:spcAft>
            </a:pPr>
            <a:r>
              <a:rPr lang="en-US" sz="18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Multiple databases will be maintained with data segregated by region to simplify database administration and analytics process</a:t>
            </a:r>
          </a:p>
          <a:p>
            <a:pPr marL="0">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Data Input Protocols</a:t>
            </a:r>
          </a:p>
          <a:p>
            <a:pPr marL="457200" lvl="1">
              <a:lnSpc>
                <a:spcPct val="115000"/>
              </a:lnSpc>
              <a:spcBef>
                <a:spcPts val="0"/>
              </a:spcBef>
              <a:spcAft>
                <a:spcPts val="1000"/>
              </a:spcAft>
            </a:pPr>
            <a:r>
              <a:rPr lang="en-US" sz="18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Protocols to be established for inputting data into database to maintain data integrity and accuracy.</a:t>
            </a:r>
          </a:p>
        </p:txBody>
      </p:sp>
    </p:spTree>
    <p:extLst>
      <p:ext uri="{BB962C8B-B14F-4D97-AF65-F5344CB8AC3E}">
        <p14:creationId xmlns:p14="http://schemas.microsoft.com/office/powerpoint/2010/main" val="203314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4</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4 – INFRASTRUCTURE AND INTERFACE NEEDS</a:t>
            </a:r>
          </a:p>
          <a:p>
            <a:pPr marL="0">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Staff User Interface</a:t>
            </a:r>
          </a:p>
          <a:p>
            <a:pPr marL="457200" lvl="1">
              <a:lnSpc>
                <a:spcPct val="115000"/>
              </a:lnSpc>
              <a:spcBef>
                <a:spcPts val="0"/>
              </a:spcBef>
              <a:spcAft>
                <a:spcPts val="1000"/>
              </a:spcAft>
            </a:pPr>
            <a:r>
              <a:rPr lang="en-US" sz="18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Laptops to be provided to regional administrators and staff users</a:t>
            </a:r>
          </a:p>
          <a:p>
            <a:pPr marL="457200" lvl="1">
              <a:lnSpc>
                <a:spcPct val="115000"/>
              </a:lnSpc>
              <a:spcBef>
                <a:spcPts val="0"/>
              </a:spcBef>
              <a:spcAft>
                <a:spcPts val="1000"/>
              </a:spcAft>
            </a:pPr>
            <a:r>
              <a:rPr lang="en-US" sz="18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Staff users to be trained on applicable software.  Must be user friendly interface for input of data and retrieval of data.</a:t>
            </a:r>
          </a:p>
          <a:p>
            <a:pPr marL="0">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Farmer User Interface</a:t>
            </a:r>
          </a:p>
          <a:p>
            <a:pPr marL="457200" lvl="1">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Logistics problems are too high to provide farmers direct interface.</a:t>
            </a:r>
          </a:p>
          <a:p>
            <a:pPr marL="457200" lvl="1">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Farmers will be provided output by NGO/government partners.</a:t>
            </a:r>
          </a:p>
          <a:p>
            <a:pPr marL="457200" lvl="1">
              <a:lnSpc>
                <a:spcPct val="115000"/>
              </a:lnSpc>
              <a:spcBef>
                <a:spcPts val="0"/>
              </a:spcBef>
              <a:spcAft>
                <a:spcPts val="1000"/>
              </a:spcAft>
            </a:pPr>
            <a:r>
              <a:rPr lang="en-US" sz="1800" dirty="0">
                <a:latin typeface="Arial Black" panose="020B0A04020102020204" pitchFamily="34" charset="0"/>
                <a:ea typeface="Calibri" panose="020F0502020204030204" pitchFamily="34" charset="0"/>
                <a:cs typeface="Times New Roman" panose="02020603050405020304" pitchFamily="18" charset="0"/>
              </a:rPr>
              <a:t>Farmers will be provided tablet device to borrow to watch instructional videos on farming techniques.  Access also provided at NGO location.</a:t>
            </a:r>
            <a:endParaRPr lang="en-US" sz="16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0627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4</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4 – INFRASTRUCTURE AND INTERFACE NEEDS</a:t>
            </a:r>
          </a:p>
          <a:p>
            <a:pPr marL="0">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Process Evaluation and Incremental Improvement</a:t>
            </a: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sz="2000" dirty="0">
                <a:latin typeface="Arial Black" panose="020B0A04020102020204" pitchFamily="34" charset="0"/>
                <a:ea typeface="Calibri" panose="020F0502020204030204" pitchFamily="34" charset="0"/>
                <a:cs typeface="Times New Roman" panose="02020603050405020304" pitchFamily="18" charset="0"/>
              </a:rPr>
              <a:t>Implement system of surveying farmers about success and failure of recommendations.  Data to be input into database and analyzed for continual process and recommendation refinement.</a:t>
            </a: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Effort to collect data to compare </a:t>
            </a:r>
            <a:r>
              <a:rPr lang="en-US" sz="2000" dirty="0">
                <a:latin typeface="Arial Black" panose="020B0A04020102020204" pitchFamily="34" charset="0"/>
                <a:ea typeface="Calibri" panose="020F0502020204030204" pitchFamily="34" charset="0"/>
                <a:cs typeface="Times New Roman" panose="02020603050405020304" pitchFamily="18" charset="0"/>
              </a:rPr>
              <a:t>yield outcomes of control group versus farmers who implemented recommendations. </a:t>
            </a:r>
            <a:r>
              <a:rPr lang="en-US" sz="2000" dirty="0">
                <a:effectLst/>
                <a:latin typeface="Arial Black" panose="020B0A04020102020204" pitchFamily="34" charset="0"/>
                <a:ea typeface="Calibri" panose="020F0502020204030204" pitchFamily="34" charset="0"/>
                <a:cs typeface="Times New Roman" panose="02020603050405020304" pitchFamily="18" charset="0"/>
              </a:rPr>
              <a:t>A regression analysis and other statistical evaluations will be created to validate and/or modify recommendations on an ongoing basis.  </a:t>
            </a:r>
          </a:p>
        </p:txBody>
      </p:sp>
    </p:spTree>
    <p:extLst>
      <p:ext uri="{BB962C8B-B14F-4D97-AF65-F5344CB8AC3E}">
        <p14:creationId xmlns:p14="http://schemas.microsoft.com/office/powerpoint/2010/main" val="3139844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5</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00000"/>
              </a:lnSpc>
              <a:spcBef>
                <a:spcPts val="0"/>
              </a:spcBef>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5 –  SUPPLEMENTAL SERVICES</a:t>
            </a:r>
          </a:p>
          <a:p>
            <a:pPr marL="0" indent="0">
              <a:lnSpc>
                <a:spcPct val="100000"/>
              </a:lnSpc>
              <a:spcBef>
                <a:spcPts val="0"/>
              </a:spcBef>
              <a:buNone/>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Software will integrate links to product suppliers who will deliver to the specific region (this will be integrated as a GIS data layer for each region)</a:t>
            </a: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Possible assist in implementing improved supply chain to deliver fertilizer and seed through use of drone delivery to expand supplier reach to remote farmers.</a:t>
            </a:r>
            <a:endParaRPr lang="en-US" sz="2000" dirty="0">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Provide access to microfinance through strategic partners.  Links to access microfinance through our product software.  Will enable purchases of seeds, fertilizer and farm equipment</a:t>
            </a:r>
          </a:p>
        </p:txBody>
      </p:sp>
    </p:spTree>
    <p:extLst>
      <p:ext uri="{BB962C8B-B14F-4D97-AF65-F5344CB8AC3E}">
        <p14:creationId xmlns:p14="http://schemas.microsoft.com/office/powerpoint/2010/main" val="2968078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 PHASE 5</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00000"/>
              </a:lnSpc>
              <a:spcBef>
                <a:spcPts val="0"/>
              </a:spcBef>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PHASE 5 –  SUPPLEMENTAL SERVICES</a:t>
            </a:r>
          </a:p>
          <a:p>
            <a:pPr marL="0" indent="0">
              <a:lnSpc>
                <a:spcPct val="100000"/>
              </a:lnSpc>
              <a:spcBef>
                <a:spcPts val="0"/>
              </a:spcBef>
              <a:buNone/>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sz="2000" dirty="0">
                <a:latin typeface="Arial Black" panose="020B0A04020102020204" pitchFamily="34" charset="0"/>
                <a:ea typeface="Calibri" panose="020F0502020204030204" pitchFamily="34" charset="0"/>
                <a:cs typeface="Times New Roman" panose="02020603050405020304" pitchFamily="18" charset="0"/>
              </a:rPr>
              <a:t>Provide access to other farmers/villages for potential acquisition of shared farming equipment (purchases to be enabled by microfinance)</a:t>
            </a:r>
          </a:p>
          <a:p>
            <a:pPr marL="457200" lvl="1">
              <a:lnSpc>
                <a:spcPct val="115000"/>
              </a:lnSpc>
              <a:spcBef>
                <a:spcPts val="0"/>
              </a:spcBef>
              <a:spcAft>
                <a:spcPts val="1000"/>
              </a:spcAft>
            </a:pPr>
            <a:r>
              <a:rPr lang="en-US" sz="2000" dirty="0">
                <a:effectLst/>
                <a:latin typeface="Arial Black" panose="020B0A04020102020204" pitchFamily="34" charset="0"/>
                <a:ea typeface="Calibri" panose="020F0502020204030204" pitchFamily="34" charset="0"/>
                <a:cs typeface="Times New Roman" panose="02020603050405020304" pitchFamily="18" charset="0"/>
              </a:rPr>
              <a:t>Provide network of regional potential buyers and sellers of ex</a:t>
            </a:r>
            <a:r>
              <a:rPr lang="en-US" sz="2000" dirty="0">
                <a:latin typeface="Arial Black" panose="020B0A04020102020204" pitchFamily="34" charset="0"/>
                <a:ea typeface="Calibri" panose="020F0502020204030204" pitchFamily="34" charset="0"/>
                <a:cs typeface="Times New Roman" panose="02020603050405020304" pitchFamily="18" charset="0"/>
              </a:rPr>
              <a:t>cess crop yield</a:t>
            </a:r>
            <a:endParaRPr lang="en-US" sz="20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1155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SUSTAINABILITY </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00000"/>
              </a:lnSpc>
              <a:spcBef>
                <a:spcPts val="0"/>
              </a:spcBef>
            </a:pPr>
            <a:r>
              <a:rPr lang="en-US"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SUSTAINABILITY</a:t>
            </a:r>
          </a:p>
          <a:p>
            <a:pPr marL="0" indent="0">
              <a:lnSpc>
                <a:spcPct val="100000"/>
              </a:lnSpc>
              <a:spcBef>
                <a:spcPts val="0"/>
              </a:spcBef>
              <a:buNone/>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The ultimate goal is to make the project sustainable.</a:t>
            </a:r>
          </a:p>
          <a:p>
            <a:pPr marL="457200" lvl="1">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It is expected that potential fees can be charged to certain vendors for obtaining access to these remote customers.  These fees may assist in defraying operating costs and may aid in making this venture financially self sustaining over the long term.</a:t>
            </a: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9308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OUR TEAM</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a:lnSpc>
                <a:spcPct val="100000"/>
              </a:lnSpc>
              <a:spcBef>
                <a:spcPts val="0"/>
              </a:spcBef>
            </a:pPr>
            <a:r>
              <a:rPr lang="en-US" sz="2000" dirty="0" err="1">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Karinne</a:t>
            </a: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 Dawson</a:t>
            </a:r>
          </a:p>
          <a:p>
            <a:pPr marL="0">
              <a:lnSpc>
                <a:spcPct val="100000"/>
              </a:lnSpc>
              <a:spcBef>
                <a:spcPts val="0"/>
              </a:spcBef>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0">
              <a:lnSpc>
                <a:spcPct val="100000"/>
              </a:lnSpc>
              <a:spcBef>
                <a:spcPts val="0"/>
              </a:spcBef>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0">
              <a:lnSpc>
                <a:spcPct val="100000"/>
              </a:lnSpc>
              <a:spcBef>
                <a:spcPts val="0"/>
              </a:spcBef>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0">
              <a:lnSpc>
                <a:spcPct val="100000"/>
              </a:lnSpc>
              <a:spcBef>
                <a:spcPts val="0"/>
              </a:spcBef>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Mar </a:t>
            </a:r>
            <a:r>
              <a:rPr lang="en-US" sz="2000" dirty="0" err="1">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Fayos</a:t>
            </a: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0">
              <a:lnSpc>
                <a:spcPct val="100000"/>
              </a:lnSpc>
              <a:spcBef>
                <a:spcPts val="0"/>
              </a:spcBef>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0">
              <a:lnSpc>
                <a:spcPct val="100000"/>
              </a:lnSpc>
              <a:spcBef>
                <a:spcPts val="0"/>
              </a:spcBef>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a:p>
            <a:pPr marL="0">
              <a:lnSpc>
                <a:spcPct val="100000"/>
              </a:lnSpc>
              <a:spcBef>
                <a:spcPts val="0"/>
              </a:spcBef>
            </a:pPr>
            <a:endPar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endParaRPr>
          </a:p>
          <a:p>
            <a:pPr marL="0">
              <a:lnSpc>
                <a:spcPct val="100000"/>
              </a:lnSpc>
              <a:spcBef>
                <a:spcPts val="0"/>
              </a:spcBef>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David Schrader is a practicing attorney with degrees in molecular biology, business, international business and law.  He is currently pursuing a Masters in Public Servic</a:t>
            </a: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e at the </a:t>
            </a: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Clinton School of Public Service, University of Arkansas.</a:t>
            </a:r>
          </a:p>
        </p:txBody>
      </p:sp>
    </p:spTree>
    <p:extLst>
      <p:ext uri="{BB962C8B-B14F-4D97-AF65-F5344CB8AC3E}">
        <p14:creationId xmlns:p14="http://schemas.microsoft.com/office/powerpoint/2010/main" val="4080599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REFERENCES</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marR="0">
              <a:lnSpc>
                <a:spcPct val="115000"/>
              </a:lnSpc>
              <a:spcBef>
                <a:spcPts val="0"/>
              </a:spcBef>
              <a:spcAft>
                <a:spcPts val="1000"/>
              </a:spcAft>
            </a:pPr>
            <a:r>
              <a:rPr lang="en-US" sz="1800" b="1" u="sng" dirty="0">
                <a:effectLst/>
                <a:latin typeface="Arial Black" panose="020B0A04020102020204" pitchFamily="34" charset="0"/>
                <a:ea typeface="Calibri" panose="020F0502020204030204" pitchFamily="34" charset="0"/>
                <a:cs typeface="Times New Roman" panose="02020603050405020304" pitchFamily="18" charset="0"/>
              </a:rPr>
              <a:t>REFERENCES</a:t>
            </a:r>
            <a:endParaRPr lang="en-US" sz="1800" dirty="0">
              <a:effectLst/>
              <a:latin typeface="Arial Black" panose="020B0A04020102020204" pitchFamily="34" charset="0"/>
              <a:ea typeface="Calibri" panose="020F0502020204030204" pitchFamily="34" charset="0"/>
              <a:cs typeface="Times New Roman" panose="02020603050405020304" pitchFamily="18" charset="0"/>
            </a:endParaRPr>
          </a:p>
          <a:p>
            <a:pPr marL="360045" marR="0" indent="-360045"/>
            <a:r>
              <a:rPr lang="en-US" sz="1800" i="1" dirty="0">
                <a:effectLst/>
                <a:latin typeface="Arial Black" panose="020B0A04020102020204" pitchFamily="34" charset="0"/>
                <a:ea typeface="Times New Roman" panose="02020603050405020304" pitchFamily="18" charset="0"/>
              </a:rPr>
              <a:t>ArcGIS Insights</a:t>
            </a:r>
            <a:r>
              <a:rPr lang="en-US" sz="1800" dirty="0">
                <a:effectLst/>
                <a:latin typeface="Arial Black" panose="020B0A04020102020204" pitchFamily="34" charset="0"/>
                <a:ea typeface="Times New Roman" panose="02020603050405020304" pitchFamily="18" charset="0"/>
              </a:rPr>
              <a:t>. Location Analytics Software. (2001). https://www.esri.com/en-us/arcgis/products/arcgis-insights/overview. </a:t>
            </a:r>
          </a:p>
          <a:p>
            <a:pPr marL="360045" marR="0" indent="-360045"/>
            <a:r>
              <a:rPr lang="en-US" sz="1800" dirty="0" err="1">
                <a:effectLst/>
                <a:latin typeface="Arial Black" panose="020B0A04020102020204" pitchFamily="34" charset="0"/>
                <a:ea typeface="Times New Roman" panose="02020603050405020304" pitchFamily="18" charset="0"/>
              </a:rPr>
              <a:t>Chabrillat</a:t>
            </a:r>
            <a:r>
              <a:rPr lang="en-US" sz="1800" dirty="0">
                <a:effectLst/>
                <a:latin typeface="Arial Black" panose="020B0A04020102020204" pitchFamily="34" charset="0"/>
                <a:ea typeface="Times New Roman" panose="02020603050405020304" pitchFamily="18" charset="0"/>
              </a:rPr>
              <a:t>, S., Ben-</a:t>
            </a:r>
            <a:r>
              <a:rPr lang="en-US" sz="1800" dirty="0" err="1">
                <a:effectLst/>
                <a:latin typeface="Arial Black" panose="020B0A04020102020204" pitchFamily="34" charset="0"/>
                <a:ea typeface="Times New Roman" panose="02020603050405020304" pitchFamily="18" charset="0"/>
              </a:rPr>
              <a:t>Dor</a:t>
            </a:r>
            <a:r>
              <a:rPr lang="en-US" sz="1800" dirty="0">
                <a:effectLst/>
                <a:latin typeface="Arial Black" panose="020B0A04020102020204" pitchFamily="34" charset="0"/>
                <a:ea typeface="Times New Roman" panose="02020603050405020304" pitchFamily="18" charset="0"/>
              </a:rPr>
              <a:t>, E., </a:t>
            </a:r>
            <a:r>
              <a:rPr lang="en-US" sz="1800" dirty="0" err="1">
                <a:effectLst/>
                <a:latin typeface="Arial Black" panose="020B0A04020102020204" pitchFamily="34" charset="0"/>
                <a:ea typeface="Times New Roman" panose="02020603050405020304" pitchFamily="18" charset="0"/>
              </a:rPr>
              <a:t>Rossel</a:t>
            </a:r>
            <a:r>
              <a:rPr lang="en-US" sz="1800" dirty="0">
                <a:effectLst/>
                <a:latin typeface="Arial Black" panose="020B0A04020102020204" pitchFamily="34" charset="0"/>
                <a:ea typeface="Times New Roman" panose="02020603050405020304" pitchFamily="18" charset="0"/>
              </a:rPr>
              <a:t>, R. A., &amp; </a:t>
            </a:r>
            <a:r>
              <a:rPr lang="en-US" sz="1800" dirty="0" err="1">
                <a:effectLst/>
                <a:latin typeface="Arial Black" panose="020B0A04020102020204" pitchFamily="34" charset="0"/>
                <a:ea typeface="Times New Roman" panose="02020603050405020304" pitchFamily="18" charset="0"/>
              </a:rPr>
              <a:t>Demattê</a:t>
            </a:r>
            <a:r>
              <a:rPr lang="en-US" sz="1800" dirty="0">
                <a:effectLst/>
                <a:latin typeface="Arial Black" panose="020B0A04020102020204" pitchFamily="34" charset="0"/>
                <a:ea typeface="Times New Roman" panose="02020603050405020304" pitchFamily="18" charset="0"/>
              </a:rPr>
              <a:t>, J. A. (2013). Quantitative Soil Spectroscopy. </a:t>
            </a:r>
            <a:r>
              <a:rPr lang="en-US" sz="1800" i="1" dirty="0">
                <a:effectLst/>
                <a:latin typeface="Arial Black" panose="020B0A04020102020204" pitchFamily="34" charset="0"/>
                <a:ea typeface="Times New Roman" panose="02020603050405020304" pitchFamily="18" charset="0"/>
              </a:rPr>
              <a:t>Applied and Environmental Soil Science</a:t>
            </a:r>
            <a:r>
              <a:rPr lang="en-US" sz="1800" dirty="0">
                <a:effectLst/>
                <a:latin typeface="Arial Black" panose="020B0A04020102020204" pitchFamily="34" charset="0"/>
                <a:ea typeface="Times New Roman" panose="02020603050405020304" pitchFamily="18" charset="0"/>
              </a:rPr>
              <a:t>, </a:t>
            </a:r>
            <a:r>
              <a:rPr lang="en-US" sz="1800" i="1" dirty="0">
                <a:effectLst/>
                <a:latin typeface="Arial Black" panose="020B0A04020102020204" pitchFamily="34" charset="0"/>
                <a:ea typeface="Times New Roman" panose="02020603050405020304" pitchFamily="18" charset="0"/>
              </a:rPr>
              <a:t>2013</a:t>
            </a:r>
            <a:r>
              <a:rPr lang="en-US" sz="1800" dirty="0">
                <a:effectLst/>
                <a:latin typeface="Arial Black" panose="020B0A04020102020204" pitchFamily="34" charset="0"/>
                <a:ea typeface="Times New Roman" panose="02020603050405020304" pitchFamily="18" charset="0"/>
              </a:rPr>
              <a:t>, 1–3. https://doi.org/10.1155/2013/616578 </a:t>
            </a:r>
          </a:p>
          <a:p>
            <a:pPr marL="360045" marR="0" indent="-360045"/>
            <a:r>
              <a:rPr lang="en-US" sz="1800" dirty="0" err="1">
                <a:effectLst/>
                <a:latin typeface="Arial Black" panose="020B0A04020102020204" pitchFamily="34" charset="0"/>
                <a:ea typeface="Times New Roman" panose="02020603050405020304" pitchFamily="18" charset="0"/>
              </a:rPr>
              <a:t>Chrol</a:t>
            </a:r>
            <a:r>
              <a:rPr lang="en-US" sz="1800" dirty="0">
                <a:effectLst/>
                <a:latin typeface="Arial Black" panose="020B0A04020102020204" pitchFamily="34" charset="0"/>
                <a:ea typeface="Times New Roman" panose="02020603050405020304" pitchFamily="18" charset="0"/>
              </a:rPr>
              <a:t>, J. (2019, May 12). </a:t>
            </a:r>
            <a:r>
              <a:rPr lang="en-US" sz="1800" i="1" dirty="0" err="1">
                <a:effectLst/>
                <a:latin typeface="Arial Black" panose="020B0A04020102020204" pitchFamily="34" charset="0"/>
                <a:ea typeface="Times New Roman" panose="02020603050405020304" pitchFamily="18" charset="0"/>
              </a:rPr>
              <a:t>AgIQ</a:t>
            </a:r>
            <a:r>
              <a:rPr lang="en-US" sz="1800" i="1" dirty="0">
                <a:effectLst/>
                <a:latin typeface="Arial Black" panose="020B0A04020102020204" pitchFamily="34" charset="0"/>
                <a:ea typeface="Times New Roman" panose="02020603050405020304" pitchFamily="18" charset="0"/>
              </a:rPr>
              <a:t> App Aids the Productivity of African Farmers</a:t>
            </a:r>
            <a:r>
              <a:rPr lang="en-US" sz="1800" dirty="0">
                <a:effectLst/>
                <a:latin typeface="Arial Black" panose="020B0A04020102020204" pitchFamily="34" charset="0"/>
                <a:ea typeface="Times New Roman" panose="02020603050405020304" pitchFamily="18" charset="0"/>
              </a:rPr>
              <a:t>. The </a:t>
            </a:r>
            <a:r>
              <a:rPr lang="en-US" sz="1800" dirty="0" err="1">
                <a:effectLst/>
                <a:latin typeface="Arial Black" panose="020B0A04020102020204" pitchFamily="34" charset="0"/>
                <a:ea typeface="Times New Roman" panose="02020603050405020304" pitchFamily="18" charset="0"/>
              </a:rPr>
              <a:t>Borgen</a:t>
            </a:r>
            <a:r>
              <a:rPr lang="en-US" sz="1800" dirty="0">
                <a:effectLst/>
                <a:latin typeface="Arial Black" panose="020B0A04020102020204" pitchFamily="34" charset="0"/>
                <a:ea typeface="Times New Roman" panose="02020603050405020304" pitchFamily="18" charset="0"/>
              </a:rPr>
              <a:t> Project. https://borgenproject.org/agiq-app-aids-the-productivity-of-african-farmers/. </a:t>
            </a:r>
          </a:p>
          <a:p>
            <a:pPr marL="360045" marR="0" indent="-360045"/>
            <a:r>
              <a:rPr lang="en-US" sz="1800" dirty="0">
                <a:effectLst/>
                <a:latin typeface="Arial Black" panose="020B0A04020102020204" pitchFamily="34" charset="0"/>
                <a:ea typeface="Times New Roman" panose="02020603050405020304" pitchFamily="18" charset="0"/>
              </a:rPr>
              <a:t>ESRI. (2021). </a:t>
            </a:r>
            <a:r>
              <a:rPr lang="en-US" sz="1800" i="1" dirty="0">
                <a:effectLst/>
                <a:latin typeface="Arial Black" panose="020B0A04020102020204" pitchFamily="34" charset="0"/>
                <a:ea typeface="Times New Roman" panose="02020603050405020304" pitchFamily="18" charset="0"/>
              </a:rPr>
              <a:t>What is GIS?</a:t>
            </a:r>
            <a:r>
              <a:rPr lang="en-US" sz="1800" dirty="0">
                <a:effectLst/>
                <a:latin typeface="Arial Black" panose="020B0A04020102020204" pitchFamily="34" charset="0"/>
                <a:ea typeface="Times New Roman" panose="02020603050405020304" pitchFamily="18" charset="0"/>
              </a:rPr>
              <a:t> Geographic Information System Mapping Technology. https://www.esri.com/en-us/what-is-gis/overview. </a:t>
            </a:r>
          </a:p>
          <a:p>
            <a:pPr marL="360045" marR="0" indent="-360045"/>
            <a:r>
              <a:rPr lang="en-US" sz="1800" dirty="0" err="1">
                <a:effectLst/>
                <a:latin typeface="Arial Black" panose="020B0A04020102020204" pitchFamily="34" charset="0"/>
                <a:ea typeface="Times New Roman" panose="02020603050405020304" pitchFamily="18" charset="0"/>
              </a:rPr>
              <a:t>Fanigliulo</a:t>
            </a:r>
            <a:r>
              <a:rPr lang="en-US" sz="1800" dirty="0">
                <a:effectLst/>
                <a:latin typeface="Arial Black" panose="020B0A04020102020204" pitchFamily="34" charset="0"/>
                <a:ea typeface="Times New Roman" panose="02020603050405020304" pitchFamily="18" charset="0"/>
              </a:rPr>
              <a:t>, R., Antonucci, F., </a:t>
            </a:r>
            <a:r>
              <a:rPr lang="en-US" sz="1800" dirty="0" err="1">
                <a:effectLst/>
                <a:latin typeface="Arial Black" panose="020B0A04020102020204" pitchFamily="34" charset="0"/>
                <a:ea typeface="Times New Roman" panose="02020603050405020304" pitchFamily="18" charset="0"/>
              </a:rPr>
              <a:t>Figorilli</a:t>
            </a:r>
            <a:r>
              <a:rPr lang="en-US" sz="1800" dirty="0">
                <a:effectLst/>
                <a:latin typeface="Arial Black" panose="020B0A04020102020204" pitchFamily="34" charset="0"/>
                <a:ea typeface="Times New Roman" panose="02020603050405020304" pitchFamily="18" charset="0"/>
              </a:rPr>
              <a:t>, S., </a:t>
            </a:r>
            <a:r>
              <a:rPr lang="en-US" sz="1800" dirty="0" err="1">
                <a:effectLst/>
                <a:latin typeface="Arial Black" panose="020B0A04020102020204" pitchFamily="34" charset="0"/>
                <a:ea typeface="Times New Roman" panose="02020603050405020304" pitchFamily="18" charset="0"/>
              </a:rPr>
              <a:t>Pochi</a:t>
            </a:r>
            <a:r>
              <a:rPr lang="en-US" sz="1800" dirty="0">
                <a:effectLst/>
                <a:latin typeface="Arial Black" panose="020B0A04020102020204" pitchFamily="34" charset="0"/>
                <a:ea typeface="Times New Roman" panose="02020603050405020304" pitchFamily="18" charset="0"/>
              </a:rPr>
              <a:t>, D., </a:t>
            </a:r>
            <a:r>
              <a:rPr lang="en-US" sz="1800" dirty="0" err="1">
                <a:effectLst/>
                <a:latin typeface="Arial Black" panose="020B0A04020102020204" pitchFamily="34" charset="0"/>
                <a:ea typeface="Times New Roman" panose="02020603050405020304" pitchFamily="18" charset="0"/>
              </a:rPr>
              <a:t>Pallottino</a:t>
            </a:r>
            <a:r>
              <a:rPr lang="en-US" sz="1800" dirty="0">
                <a:effectLst/>
                <a:latin typeface="Arial Black" panose="020B0A04020102020204" pitchFamily="34" charset="0"/>
                <a:ea typeface="Times New Roman" panose="02020603050405020304" pitchFamily="18" charset="0"/>
              </a:rPr>
              <a:t>, F., </a:t>
            </a:r>
            <a:r>
              <a:rPr lang="en-US" sz="1800" dirty="0" err="1">
                <a:effectLst/>
                <a:latin typeface="Arial Black" panose="020B0A04020102020204" pitchFamily="34" charset="0"/>
                <a:ea typeface="Times New Roman" panose="02020603050405020304" pitchFamily="18" charset="0"/>
              </a:rPr>
              <a:t>Fornaciari</a:t>
            </a:r>
            <a:r>
              <a:rPr lang="en-US" sz="1800" dirty="0">
                <a:effectLst/>
                <a:latin typeface="Arial Black" panose="020B0A04020102020204" pitchFamily="34" charset="0"/>
                <a:ea typeface="Times New Roman" panose="02020603050405020304" pitchFamily="18" charset="0"/>
              </a:rPr>
              <a:t>, L., … Costa, C. (2020). Light Drone-Based Application to Assess Soil Tillage Quality Parameters. </a:t>
            </a:r>
            <a:r>
              <a:rPr lang="en-US" sz="1800" i="1" dirty="0">
                <a:effectLst/>
                <a:latin typeface="Arial Black" panose="020B0A04020102020204" pitchFamily="34" charset="0"/>
                <a:ea typeface="Times New Roman" panose="02020603050405020304" pitchFamily="18" charset="0"/>
              </a:rPr>
              <a:t>Sensors</a:t>
            </a:r>
            <a:r>
              <a:rPr lang="en-US" sz="1800" dirty="0">
                <a:effectLst/>
                <a:latin typeface="Arial Black" panose="020B0A04020102020204" pitchFamily="34" charset="0"/>
                <a:ea typeface="Times New Roman" panose="02020603050405020304" pitchFamily="18" charset="0"/>
              </a:rPr>
              <a:t>, </a:t>
            </a:r>
            <a:r>
              <a:rPr lang="en-US" sz="1800" i="1" dirty="0">
                <a:effectLst/>
                <a:latin typeface="Arial Black" panose="020B0A04020102020204" pitchFamily="34" charset="0"/>
                <a:ea typeface="Times New Roman" panose="02020603050405020304" pitchFamily="18" charset="0"/>
              </a:rPr>
              <a:t>20</a:t>
            </a:r>
            <a:r>
              <a:rPr lang="en-US" sz="1800" dirty="0">
                <a:effectLst/>
                <a:latin typeface="Arial Black" panose="020B0A04020102020204" pitchFamily="34" charset="0"/>
                <a:ea typeface="Times New Roman" panose="02020603050405020304" pitchFamily="18" charset="0"/>
              </a:rPr>
              <a:t>(3), 728. https://doi.org/10.3390/s20030728 </a:t>
            </a:r>
          </a:p>
        </p:txBody>
      </p:sp>
    </p:spTree>
    <p:extLst>
      <p:ext uri="{BB962C8B-B14F-4D97-AF65-F5344CB8AC3E}">
        <p14:creationId xmlns:p14="http://schemas.microsoft.com/office/powerpoint/2010/main" val="270176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FD02D40-0F83-4100-95B7-E5F5D4DA1A2F}"/>
              </a:ext>
            </a:extLst>
          </p:cNvPr>
          <p:cNvSpPr>
            <a:spLocks noGrp="1"/>
          </p:cNvSpPr>
          <p:nvPr>
            <p:ph type="title"/>
          </p:nvPr>
        </p:nvSpPr>
        <p:spPr>
          <a:xfrm>
            <a:off x="600075" y="365125"/>
            <a:ext cx="10515600" cy="6092825"/>
          </a:xfrm>
          <a:solidFill>
            <a:srgbClr val="00B0F0"/>
          </a:solidFill>
        </p:spPr>
        <p:txBody>
          <a:bodyPr>
            <a:normAutofit/>
          </a:bodyPr>
          <a:lstStyle/>
          <a:p>
            <a:pPr algn="ctr"/>
            <a:r>
              <a:rPr lang="en-US" sz="6600" dirty="0">
                <a:latin typeface="Arial Black" panose="020B0A04020102020204" pitchFamily="34" charset="0"/>
              </a:rPr>
              <a:t>ITS COMING</a:t>
            </a:r>
          </a:p>
        </p:txBody>
      </p:sp>
    </p:spTree>
    <p:extLst>
      <p:ext uri="{BB962C8B-B14F-4D97-AF65-F5344CB8AC3E}">
        <p14:creationId xmlns:p14="http://schemas.microsoft.com/office/powerpoint/2010/main" val="1722106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REFERENCES</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marR="0">
              <a:lnSpc>
                <a:spcPct val="115000"/>
              </a:lnSpc>
              <a:spcBef>
                <a:spcPts val="0"/>
              </a:spcBef>
              <a:spcAft>
                <a:spcPts val="1000"/>
              </a:spcAft>
            </a:pPr>
            <a:r>
              <a:rPr lang="en-US" sz="1800" b="1" u="sng" dirty="0">
                <a:effectLst/>
                <a:latin typeface="Arial Black" panose="020B0A04020102020204" pitchFamily="34" charset="0"/>
                <a:ea typeface="Calibri" panose="020F0502020204030204" pitchFamily="34" charset="0"/>
                <a:cs typeface="Times New Roman" panose="02020603050405020304" pitchFamily="18" charset="0"/>
              </a:rPr>
              <a:t>REFERENCES</a:t>
            </a:r>
            <a:endParaRPr lang="en-US" sz="1800" dirty="0">
              <a:effectLst/>
              <a:latin typeface="Arial Black" panose="020B0A04020102020204" pitchFamily="34" charset="0"/>
              <a:ea typeface="Calibri" panose="020F0502020204030204" pitchFamily="34" charset="0"/>
              <a:cs typeface="Times New Roman" panose="02020603050405020304" pitchFamily="18" charset="0"/>
            </a:endParaRPr>
          </a:p>
          <a:p>
            <a:pPr marL="360045" marR="0" indent="-360045"/>
            <a:r>
              <a:rPr lang="en-US" sz="1800" dirty="0" err="1">
                <a:effectLst/>
                <a:latin typeface="Arial Black" panose="020B0A04020102020204" pitchFamily="34" charset="0"/>
                <a:ea typeface="Times New Roman" panose="02020603050405020304" pitchFamily="18" charset="0"/>
              </a:rPr>
              <a:t>Giraldo</a:t>
            </a:r>
            <a:r>
              <a:rPr lang="en-US" sz="1800" dirty="0">
                <a:effectLst/>
                <a:latin typeface="Arial Black" panose="020B0A04020102020204" pitchFamily="34" charset="0"/>
                <a:ea typeface="Times New Roman" panose="02020603050405020304" pitchFamily="18" charset="0"/>
              </a:rPr>
              <a:t>, J. P., Wu, H., Newkirk, G. M., &amp; </a:t>
            </a:r>
            <a:r>
              <a:rPr lang="en-US" sz="1800" dirty="0" err="1">
                <a:effectLst/>
                <a:latin typeface="Arial Black" panose="020B0A04020102020204" pitchFamily="34" charset="0"/>
                <a:ea typeface="Times New Roman" panose="02020603050405020304" pitchFamily="18" charset="0"/>
              </a:rPr>
              <a:t>Kruss</a:t>
            </a:r>
            <a:r>
              <a:rPr lang="en-US" sz="1800" dirty="0">
                <a:effectLst/>
                <a:latin typeface="Arial Black" panose="020B0A04020102020204" pitchFamily="34" charset="0"/>
                <a:ea typeface="Times New Roman" panose="02020603050405020304" pitchFamily="18" charset="0"/>
              </a:rPr>
              <a:t>, S. (2019). Nanobiotechnology approaches for engineering smart plant sensors. </a:t>
            </a:r>
            <a:r>
              <a:rPr lang="en-US" sz="1800" i="1" dirty="0">
                <a:effectLst/>
                <a:latin typeface="Arial Black" panose="020B0A04020102020204" pitchFamily="34" charset="0"/>
                <a:ea typeface="Times New Roman" panose="02020603050405020304" pitchFamily="18" charset="0"/>
              </a:rPr>
              <a:t>Nature Nanotechnology</a:t>
            </a:r>
            <a:r>
              <a:rPr lang="en-US" sz="1800" dirty="0">
                <a:effectLst/>
                <a:latin typeface="Arial Black" panose="020B0A04020102020204" pitchFamily="34" charset="0"/>
                <a:ea typeface="Times New Roman" panose="02020603050405020304" pitchFamily="18" charset="0"/>
              </a:rPr>
              <a:t>, </a:t>
            </a:r>
            <a:r>
              <a:rPr lang="en-US" sz="1800" i="1" dirty="0">
                <a:effectLst/>
                <a:latin typeface="Arial Black" panose="020B0A04020102020204" pitchFamily="34" charset="0"/>
                <a:ea typeface="Times New Roman" panose="02020603050405020304" pitchFamily="18" charset="0"/>
              </a:rPr>
              <a:t>14</a:t>
            </a:r>
            <a:r>
              <a:rPr lang="en-US" sz="1800" dirty="0">
                <a:effectLst/>
                <a:latin typeface="Arial Black" panose="020B0A04020102020204" pitchFamily="34" charset="0"/>
                <a:ea typeface="Times New Roman" panose="02020603050405020304" pitchFamily="18" charset="0"/>
              </a:rPr>
              <a:t>(6), 541–553. https://doi.org/10.1038/s41565-019-0470-6 </a:t>
            </a:r>
          </a:p>
          <a:p>
            <a:pPr marL="360045" marR="0" indent="-360045"/>
            <a:r>
              <a:rPr lang="en-US" sz="1800" dirty="0" err="1">
                <a:effectLst/>
                <a:latin typeface="Arial Black" panose="020B0A04020102020204" pitchFamily="34" charset="0"/>
                <a:ea typeface="Times New Roman" panose="02020603050405020304" pitchFamily="18" charset="0"/>
              </a:rPr>
              <a:t>Huuskonen</a:t>
            </a:r>
            <a:r>
              <a:rPr lang="en-US" sz="1800" dirty="0">
                <a:effectLst/>
                <a:latin typeface="Arial Black" panose="020B0A04020102020204" pitchFamily="34" charset="0"/>
                <a:ea typeface="Times New Roman" panose="02020603050405020304" pitchFamily="18" charset="0"/>
              </a:rPr>
              <a:t>, J., &amp; Oksanen, T. (2018). Soil sampling with drones and augmented reality in precision agriculture. </a:t>
            </a:r>
            <a:r>
              <a:rPr lang="en-US" sz="1800" i="1" dirty="0">
                <a:effectLst/>
                <a:latin typeface="Arial Black" panose="020B0A04020102020204" pitchFamily="34" charset="0"/>
                <a:ea typeface="Times New Roman" panose="02020603050405020304" pitchFamily="18" charset="0"/>
              </a:rPr>
              <a:t>Computers and Electronics in Agriculture</a:t>
            </a:r>
            <a:r>
              <a:rPr lang="en-US" sz="1800" dirty="0">
                <a:effectLst/>
                <a:latin typeface="Arial Black" panose="020B0A04020102020204" pitchFamily="34" charset="0"/>
                <a:ea typeface="Times New Roman" panose="02020603050405020304" pitchFamily="18" charset="0"/>
              </a:rPr>
              <a:t>, </a:t>
            </a:r>
            <a:r>
              <a:rPr lang="en-US" sz="1800" i="1" dirty="0">
                <a:effectLst/>
                <a:latin typeface="Arial Black" panose="020B0A04020102020204" pitchFamily="34" charset="0"/>
                <a:ea typeface="Times New Roman" panose="02020603050405020304" pitchFamily="18" charset="0"/>
              </a:rPr>
              <a:t>154</a:t>
            </a:r>
            <a:r>
              <a:rPr lang="en-US" sz="1800" dirty="0">
                <a:effectLst/>
                <a:latin typeface="Arial Black" panose="020B0A04020102020204" pitchFamily="34" charset="0"/>
                <a:ea typeface="Times New Roman" panose="02020603050405020304" pitchFamily="18" charset="0"/>
              </a:rPr>
              <a:t>, 25–35. https://doi.org/10.1016/j.compag.2018.08.039 </a:t>
            </a:r>
          </a:p>
          <a:p>
            <a:pPr marL="360045" marR="0" indent="-360045"/>
            <a:r>
              <a:rPr lang="en-US" sz="1800" dirty="0">
                <a:effectLst/>
                <a:latin typeface="Arial Black" panose="020B0A04020102020204" pitchFamily="34" charset="0"/>
                <a:ea typeface="Times New Roman" panose="02020603050405020304" pitchFamily="18" charset="0"/>
              </a:rPr>
              <a:t>Mazur, M. (2020, April 2). </a:t>
            </a:r>
            <a:r>
              <a:rPr lang="en-US" sz="1800" i="1" dirty="0">
                <a:effectLst/>
                <a:latin typeface="Arial Black" panose="020B0A04020102020204" pitchFamily="34" charset="0"/>
                <a:ea typeface="Times New Roman" panose="02020603050405020304" pitchFamily="18" charset="0"/>
              </a:rPr>
              <a:t>Six Ways Drones Are Revolutionizing Agriculture</a:t>
            </a:r>
            <a:r>
              <a:rPr lang="en-US" sz="1800" dirty="0">
                <a:effectLst/>
                <a:latin typeface="Arial Black" panose="020B0A04020102020204" pitchFamily="34" charset="0"/>
                <a:ea typeface="Times New Roman" panose="02020603050405020304" pitchFamily="18" charset="0"/>
              </a:rPr>
              <a:t>. MIT Technology Review. https://www.technologyreview.com/2016/07/20/158748/six-ways-drones-are-revolutionizing-agriculture/. </a:t>
            </a:r>
          </a:p>
          <a:p>
            <a:pPr marL="360045" marR="0" indent="-360045"/>
            <a:r>
              <a:rPr lang="en-US" sz="1800" dirty="0">
                <a:effectLst/>
                <a:latin typeface="Arial Black" panose="020B0A04020102020204" pitchFamily="34" charset="0"/>
                <a:ea typeface="Times New Roman" panose="02020603050405020304" pitchFamily="18" charset="0"/>
              </a:rPr>
              <a:t>Natesan, S., </a:t>
            </a:r>
            <a:r>
              <a:rPr lang="en-US" sz="1800" dirty="0" err="1">
                <a:effectLst/>
                <a:latin typeface="Arial Black" panose="020B0A04020102020204" pitchFamily="34" charset="0"/>
                <a:ea typeface="Times New Roman" panose="02020603050405020304" pitchFamily="18" charset="0"/>
              </a:rPr>
              <a:t>Armenakis</a:t>
            </a:r>
            <a:r>
              <a:rPr lang="en-US" sz="1800" dirty="0">
                <a:effectLst/>
                <a:latin typeface="Arial Black" panose="020B0A04020102020204" pitchFamily="34" charset="0"/>
                <a:ea typeface="Times New Roman" panose="02020603050405020304" pitchFamily="18" charset="0"/>
              </a:rPr>
              <a:t>, C., </a:t>
            </a:r>
            <a:r>
              <a:rPr lang="en-US" sz="1800" dirty="0" err="1">
                <a:effectLst/>
                <a:latin typeface="Arial Black" panose="020B0A04020102020204" pitchFamily="34" charset="0"/>
                <a:ea typeface="Times New Roman" panose="02020603050405020304" pitchFamily="18" charset="0"/>
              </a:rPr>
              <a:t>Benari</a:t>
            </a:r>
            <a:r>
              <a:rPr lang="en-US" sz="1800" dirty="0">
                <a:effectLst/>
                <a:latin typeface="Arial Black" panose="020B0A04020102020204" pitchFamily="34" charset="0"/>
                <a:ea typeface="Times New Roman" panose="02020603050405020304" pitchFamily="18" charset="0"/>
              </a:rPr>
              <a:t>, G., &amp; Lee, R. (2018). Use of UAV-Borne Spectrometer for Land Cover Classification. </a:t>
            </a:r>
            <a:r>
              <a:rPr lang="en-US" sz="1800" i="1" dirty="0">
                <a:effectLst/>
                <a:latin typeface="Arial Black" panose="020B0A04020102020204" pitchFamily="34" charset="0"/>
                <a:ea typeface="Times New Roman" panose="02020603050405020304" pitchFamily="18" charset="0"/>
              </a:rPr>
              <a:t>Drones</a:t>
            </a:r>
            <a:r>
              <a:rPr lang="en-US" sz="1800" dirty="0">
                <a:effectLst/>
                <a:latin typeface="Arial Black" panose="020B0A04020102020204" pitchFamily="34" charset="0"/>
                <a:ea typeface="Times New Roman" panose="02020603050405020304" pitchFamily="18" charset="0"/>
              </a:rPr>
              <a:t>, </a:t>
            </a:r>
            <a:r>
              <a:rPr lang="en-US" sz="1800" i="1" dirty="0">
                <a:effectLst/>
                <a:latin typeface="Arial Black" panose="020B0A04020102020204" pitchFamily="34" charset="0"/>
                <a:ea typeface="Times New Roman" panose="02020603050405020304" pitchFamily="18" charset="0"/>
              </a:rPr>
              <a:t>2</a:t>
            </a:r>
            <a:r>
              <a:rPr lang="en-US" sz="1800" dirty="0">
                <a:effectLst/>
                <a:latin typeface="Arial Black" panose="020B0A04020102020204" pitchFamily="34" charset="0"/>
                <a:ea typeface="Times New Roman" panose="02020603050405020304" pitchFamily="18" charset="0"/>
              </a:rPr>
              <a:t>(2), 16. https://doi.org/10.3390/drones2020016 </a:t>
            </a:r>
          </a:p>
        </p:txBody>
      </p:sp>
    </p:spTree>
    <p:extLst>
      <p:ext uri="{BB962C8B-B14F-4D97-AF65-F5344CB8AC3E}">
        <p14:creationId xmlns:p14="http://schemas.microsoft.com/office/powerpoint/2010/main" val="1649902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REFERENCES</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marR="0">
              <a:lnSpc>
                <a:spcPct val="115000"/>
              </a:lnSpc>
              <a:spcBef>
                <a:spcPts val="0"/>
              </a:spcBef>
              <a:spcAft>
                <a:spcPts val="1000"/>
              </a:spcAft>
            </a:pPr>
            <a:r>
              <a:rPr lang="en-US" sz="1800" b="1" u="sng" dirty="0">
                <a:effectLst/>
                <a:latin typeface="Arial Black" panose="020B0A04020102020204" pitchFamily="34" charset="0"/>
                <a:ea typeface="Calibri" panose="020F0502020204030204" pitchFamily="34" charset="0"/>
                <a:cs typeface="Times New Roman" panose="02020603050405020304" pitchFamily="18" charset="0"/>
              </a:rPr>
              <a:t>REFERENCES</a:t>
            </a:r>
            <a:endParaRPr lang="en-US" sz="1800" dirty="0">
              <a:effectLst/>
              <a:latin typeface="Arial Black" panose="020B0A04020102020204" pitchFamily="34" charset="0"/>
              <a:ea typeface="Calibri" panose="020F0502020204030204" pitchFamily="34" charset="0"/>
              <a:cs typeface="Times New Roman" panose="02020603050405020304" pitchFamily="18" charset="0"/>
            </a:endParaRPr>
          </a:p>
          <a:p>
            <a:pPr marL="360045" marR="0" indent="-360045"/>
            <a:r>
              <a:rPr lang="en-US" sz="1800" i="1" dirty="0">
                <a:effectLst/>
                <a:latin typeface="Arial Black" panose="020B0A04020102020204" pitchFamily="34" charset="0"/>
                <a:ea typeface="Times New Roman" panose="02020603050405020304" pitchFamily="18" charset="0"/>
              </a:rPr>
              <a:t>Near-Infrared Spectroscopy for soil analysis</a:t>
            </a:r>
            <a:r>
              <a:rPr lang="en-US" sz="1800" dirty="0">
                <a:effectLst/>
                <a:latin typeface="Arial Black" panose="020B0A04020102020204" pitchFamily="34" charset="0"/>
                <a:ea typeface="Times New Roman" panose="02020603050405020304" pitchFamily="18" charset="0"/>
              </a:rPr>
              <a:t>. </a:t>
            </a:r>
            <a:r>
              <a:rPr lang="en-US" sz="1800" dirty="0" err="1">
                <a:effectLst/>
                <a:latin typeface="Arial Black" panose="020B0A04020102020204" pitchFamily="34" charset="0"/>
                <a:ea typeface="Times New Roman" panose="02020603050405020304" pitchFamily="18" charset="0"/>
              </a:rPr>
              <a:t>AgroCares</a:t>
            </a:r>
            <a:r>
              <a:rPr lang="en-US" sz="1800" dirty="0">
                <a:effectLst/>
                <a:latin typeface="Arial Black" panose="020B0A04020102020204" pitchFamily="34" charset="0"/>
                <a:ea typeface="Times New Roman" panose="02020603050405020304" pitchFamily="18" charset="0"/>
              </a:rPr>
              <a:t>. (2020, November 9). https://www.agrocares.com/2020/11/03/near-infrared-spectroscopy-for-soil-analysis/. </a:t>
            </a:r>
          </a:p>
          <a:p>
            <a:pPr marL="360045" marR="0" indent="-360045"/>
            <a:r>
              <a:rPr lang="en-US" sz="1800" i="1" dirty="0">
                <a:effectLst/>
                <a:latin typeface="Arial Black" panose="020B0A04020102020204" pitchFamily="34" charset="0"/>
                <a:ea typeface="Times New Roman" panose="02020603050405020304" pitchFamily="18" charset="0"/>
              </a:rPr>
              <a:t>OCI™ UAV Airborne Hyperspectral Camera</a:t>
            </a:r>
            <a:r>
              <a:rPr lang="en-US" sz="1800" dirty="0">
                <a:effectLst/>
                <a:latin typeface="Arial Black" panose="020B0A04020102020204" pitchFamily="34" charset="0"/>
                <a:ea typeface="Times New Roman" panose="02020603050405020304" pitchFamily="18" charset="0"/>
              </a:rPr>
              <a:t>. </a:t>
            </a:r>
            <a:r>
              <a:rPr lang="en-US" sz="1800" dirty="0" err="1">
                <a:effectLst/>
                <a:latin typeface="Arial Black" panose="020B0A04020102020204" pitchFamily="34" charset="0"/>
                <a:ea typeface="Times New Roman" panose="02020603050405020304" pitchFamily="18" charset="0"/>
              </a:rPr>
              <a:t>BaySpec</a:t>
            </a:r>
            <a:r>
              <a:rPr lang="en-US" sz="1800" dirty="0">
                <a:effectLst/>
                <a:latin typeface="Arial Black" panose="020B0A04020102020204" pitchFamily="34" charset="0"/>
                <a:ea typeface="Times New Roman" panose="02020603050405020304" pitchFamily="18" charset="0"/>
              </a:rPr>
              <a:t>. (2020, December 13). https://www.bayspec.com/spectroscopy/oci-uav-hyperspectral-camera/. </a:t>
            </a:r>
          </a:p>
          <a:p>
            <a:pPr marL="360045" marR="0" indent="-360045"/>
            <a:r>
              <a:rPr lang="en-US" sz="1800" i="1" dirty="0">
                <a:effectLst/>
                <a:latin typeface="Arial Black" panose="020B0A04020102020204" pitchFamily="34" charset="0"/>
                <a:ea typeface="Times New Roman" panose="02020603050405020304" pitchFamily="18" charset="0"/>
              </a:rPr>
              <a:t>Soil Analysis</a:t>
            </a:r>
            <a:r>
              <a:rPr lang="en-US" sz="1800" dirty="0">
                <a:effectLst/>
                <a:latin typeface="Arial Black" panose="020B0A04020102020204" pitchFamily="34" charset="0"/>
                <a:ea typeface="Times New Roman" panose="02020603050405020304" pitchFamily="18" charset="0"/>
              </a:rPr>
              <a:t>. Spectral Evolution. (2020, September 25). https://spectralevolution.com/applications/remote-sensing/soil-analysis/#:~:text=NIR%20spectroscopy%20measures%20the%20reflectance,salinity%2C%20and%20particle%20size%20distribution. </a:t>
            </a:r>
          </a:p>
          <a:p>
            <a:pPr marL="360045" marR="0" indent="-360045"/>
            <a:r>
              <a:rPr lang="en-US" sz="1800" dirty="0">
                <a:effectLst/>
                <a:latin typeface="Arial Black" panose="020B0A04020102020204" pitchFamily="34" charset="0"/>
                <a:ea typeface="Times New Roman" panose="02020603050405020304" pitchFamily="18" charset="0"/>
              </a:rPr>
              <a:t>Thelwell, K. (2020, September 18). </a:t>
            </a:r>
            <a:r>
              <a:rPr lang="en-US" sz="1800" i="1" dirty="0">
                <a:effectLst/>
                <a:latin typeface="Arial Black" panose="020B0A04020102020204" pitchFamily="34" charset="0"/>
                <a:ea typeface="Times New Roman" panose="02020603050405020304" pitchFamily="18" charset="0"/>
              </a:rPr>
              <a:t>Internet Access in Sub-Saharan Africa Promotes Health and Literacy |</a:t>
            </a:r>
            <a:r>
              <a:rPr lang="en-US" sz="1800" dirty="0">
                <a:effectLst/>
                <a:latin typeface="Arial Black" panose="020B0A04020102020204" pitchFamily="34" charset="0"/>
                <a:ea typeface="Times New Roman" panose="02020603050405020304" pitchFamily="18" charset="0"/>
              </a:rPr>
              <a:t>. The </a:t>
            </a:r>
            <a:r>
              <a:rPr lang="en-US" sz="1800" dirty="0" err="1">
                <a:effectLst/>
                <a:latin typeface="Arial Black" panose="020B0A04020102020204" pitchFamily="34" charset="0"/>
                <a:ea typeface="Times New Roman" panose="02020603050405020304" pitchFamily="18" charset="0"/>
              </a:rPr>
              <a:t>Borgen</a:t>
            </a:r>
            <a:r>
              <a:rPr lang="en-US" sz="1800" dirty="0">
                <a:effectLst/>
                <a:latin typeface="Arial Black" panose="020B0A04020102020204" pitchFamily="34" charset="0"/>
                <a:ea typeface="Times New Roman" panose="02020603050405020304" pitchFamily="18" charset="0"/>
              </a:rPr>
              <a:t> Project. https://borgenproject.org/internet-access-in-sub-saharan-africa/. </a:t>
            </a:r>
          </a:p>
          <a:p>
            <a:pPr marL="0">
              <a:lnSpc>
                <a:spcPct val="100000"/>
              </a:lnSpc>
              <a:spcBef>
                <a:spcPts val="0"/>
              </a:spcBef>
            </a:pPr>
            <a:endPar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977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lstStyle/>
          <a:p>
            <a:r>
              <a:rPr lang="en-US" dirty="0">
                <a:latin typeface="Arial Black" panose="020B0A04020102020204" pitchFamily="34" charset="0"/>
              </a:rPr>
              <a:t>WHO ARE WE HELPING</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rmAutofit fontScale="92500" lnSpcReduction="20000"/>
          </a:bodyPr>
          <a:lstStyle/>
          <a:p>
            <a:pPr algn="l" fontAlgn="base"/>
            <a:endParaRPr lang="en-US" sz="4300" b="1" i="0" dirty="0">
              <a:effectLst/>
              <a:latin typeface="Arial Black" panose="020B0A04020102020204" pitchFamily="34" charset="0"/>
            </a:endParaRPr>
          </a:p>
          <a:p>
            <a:pPr algn="l" fontAlgn="base"/>
            <a:r>
              <a:rPr lang="en-US" sz="4300" b="1" i="0" dirty="0">
                <a:effectLst/>
                <a:latin typeface="Arial Black" panose="020B0A04020102020204" pitchFamily="34" charset="0"/>
              </a:rPr>
              <a:t>RURAL SUBSISTENCE FARMERS IN REMOTE REGIONS OF THE WORLD</a:t>
            </a:r>
          </a:p>
          <a:p>
            <a:pPr algn="l" fontAlgn="base"/>
            <a:endParaRPr lang="en-US" b="1" i="0" dirty="0">
              <a:solidFill>
                <a:srgbClr val="265667"/>
              </a:solidFill>
              <a:effectLst/>
              <a:latin typeface="Open Sans"/>
            </a:endParaRPr>
          </a:p>
          <a:p>
            <a:pPr algn="l" fontAlgn="base"/>
            <a:r>
              <a:rPr lang="en-US" b="1" i="0" dirty="0">
                <a:solidFill>
                  <a:srgbClr val="265667"/>
                </a:solidFill>
                <a:effectLst/>
                <a:latin typeface="Open Sans"/>
              </a:rPr>
              <a:t>Definition of </a:t>
            </a:r>
            <a:r>
              <a:rPr lang="en-US" b="1" i="1" dirty="0">
                <a:solidFill>
                  <a:srgbClr val="265667"/>
                </a:solidFill>
                <a:effectLst/>
                <a:latin typeface="inherit"/>
              </a:rPr>
              <a:t>subsistence farming</a:t>
            </a:r>
            <a:endParaRPr lang="en-US" b="1" i="0" dirty="0">
              <a:solidFill>
                <a:srgbClr val="265667"/>
              </a:solidFill>
              <a:effectLst/>
              <a:latin typeface="Open Sans"/>
            </a:endParaRPr>
          </a:p>
          <a:p>
            <a:pPr algn="l" fontAlgn="base"/>
            <a:r>
              <a:rPr lang="en-US" b="1" i="0" dirty="0">
                <a:solidFill>
                  <a:srgbClr val="212529"/>
                </a:solidFill>
                <a:effectLst/>
                <a:latin typeface="Open Sans"/>
              </a:rPr>
              <a:t>1</a:t>
            </a:r>
            <a:r>
              <a:rPr lang="en-US" b="1" i="0" dirty="0">
                <a:solidFill>
                  <a:srgbClr val="303336"/>
                </a:solidFill>
                <a:effectLst/>
                <a:latin typeface="inherit"/>
              </a:rPr>
              <a:t>: </a:t>
            </a:r>
            <a:r>
              <a:rPr lang="en-US" b="0" i="0" dirty="0">
                <a:solidFill>
                  <a:srgbClr val="303336"/>
                </a:solidFill>
                <a:effectLst/>
                <a:latin typeface="Open Sans"/>
              </a:rPr>
              <a:t>farming or a system of farming that provides all or almost all the goods required by the farm family usually without any significant surplus for sale</a:t>
            </a:r>
            <a:endParaRPr lang="en-US" b="0" i="0" dirty="0">
              <a:solidFill>
                <a:srgbClr val="212529"/>
              </a:solidFill>
              <a:effectLst/>
              <a:latin typeface="Open Sans"/>
            </a:endParaRPr>
          </a:p>
          <a:p>
            <a:pPr algn="l" fontAlgn="base"/>
            <a:endParaRPr lang="en-US" b="0" i="0" dirty="0">
              <a:solidFill>
                <a:srgbClr val="212529"/>
              </a:solidFill>
              <a:effectLst/>
              <a:latin typeface="Open Sans"/>
            </a:endParaRPr>
          </a:p>
          <a:p>
            <a:pPr lvl="8"/>
            <a:r>
              <a:rPr lang="en-US" sz="4000" dirty="0"/>
              <a:t>Merriam-Webster.com</a:t>
            </a:r>
          </a:p>
        </p:txBody>
      </p:sp>
    </p:spTree>
    <p:extLst>
      <p:ext uri="{BB962C8B-B14F-4D97-AF65-F5344CB8AC3E}">
        <p14:creationId xmlns:p14="http://schemas.microsoft.com/office/powerpoint/2010/main" val="313062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WHAT ARE THE PROBLEMS</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rmAutofit/>
          </a:bodyPr>
          <a:lstStyle/>
          <a:p>
            <a:pPr marL="0" marR="0">
              <a:lnSpc>
                <a:spcPct val="115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nSpc>
                <a:spcPct val="115000"/>
              </a:lnSpc>
              <a:spcBef>
                <a:spcPts val="0"/>
              </a:spcBef>
              <a:spcAft>
                <a:spcPts val="1000"/>
              </a:spcAft>
            </a:pPr>
            <a:r>
              <a:rPr lang="en-US" dirty="0">
                <a:latin typeface="Arial Black" panose="020B0A04020102020204" pitchFamily="34" charset="0"/>
                <a:ea typeface="Calibri" panose="020F0502020204030204" pitchFamily="34" charset="0"/>
                <a:cs typeface="Times New Roman" panose="02020603050405020304" pitchFamily="18" charset="0"/>
              </a:rPr>
              <a:t>Poor Soil</a:t>
            </a:r>
          </a:p>
          <a:p>
            <a:pPr marL="457200" lvl="1">
              <a:lnSpc>
                <a:spcPct val="115000"/>
              </a:lnSpc>
              <a:spcBef>
                <a:spcPts val="0"/>
              </a:spcBef>
              <a:spcAft>
                <a:spcPts val="1000"/>
              </a:spcAft>
            </a:pPr>
            <a:r>
              <a:rPr lang="en-US" dirty="0">
                <a:latin typeface="Arial Black" panose="020B0A04020102020204" pitchFamily="34" charset="0"/>
                <a:ea typeface="Calibri" panose="020F0502020204030204" pitchFamily="34" charset="0"/>
                <a:cs typeface="Times New Roman" panose="02020603050405020304" pitchFamily="18" charset="0"/>
              </a:rPr>
              <a:t>Extreme Weather Patterns (Heat, Drought or flood conditions)</a:t>
            </a:r>
          </a:p>
          <a:p>
            <a:pPr marL="457200" lvl="1">
              <a:lnSpc>
                <a:spcPct val="115000"/>
              </a:lnSpc>
              <a:spcBef>
                <a:spcPts val="0"/>
              </a:spcBef>
              <a:spcAft>
                <a:spcPts val="1000"/>
              </a:spcAft>
            </a:pPr>
            <a:r>
              <a:rPr lang="en-US" dirty="0">
                <a:latin typeface="Arial Black" panose="020B0A04020102020204" pitchFamily="34" charset="0"/>
                <a:ea typeface="Calibri" panose="020F0502020204030204" pitchFamily="34" charset="0"/>
                <a:cs typeface="Times New Roman" panose="02020603050405020304" pitchFamily="18" charset="0"/>
              </a:rPr>
              <a:t>Lack of Pest Control</a:t>
            </a:r>
          </a:p>
          <a:p>
            <a:pPr marL="457200" lvl="1">
              <a:lnSpc>
                <a:spcPct val="115000"/>
              </a:lnSpc>
              <a:spcBef>
                <a:spcPts val="0"/>
              </a:spcBef>
              <a:spcAft>
                <a:spcPts val="1000"/>
              </a:spcAft>
            </a:pPr>
            <a:r>
              <a:rPr lang="en-US" dirty="0">
                <a:latin typeface="Arial Black" panose="020B0A04020102020204" pitchFamily="34" charset="0"/>
                <a:ea typeface="Calibri" panose="020F0502020204030204" pitchFamily="34" charset="0"/>
                <a:cs typeface="Times New Roman" panose="02020603050405020304" pitchFamily="18" charset="0"/>
              </a:rPr>
              <a:t>Limited Education on Modern Farming Techniques.</a:t>
            </a:r>
          </a:p>
          <a:p>
            <a:pPr marL="457200" lvl="1">
              <a:lnSpc>
                <a:spcPct val="115000"/>
              </a:lnSpc>
              <a:spcBef>
                <a:spcPts val="0"/>
              </a:spcBef>
              <a:spcAft>
                <a:spcPts val="1000"/>
              </a:spcAft>
            </a:pPr>
            <a:r>
              <a:rPr lang="en-US" dirty="0">
                <a:effectLst/>
                <a:latin typeface="Arial Black" panose="020B0A04020102020204" pitchFamily="34" charset="0"/>
                <a:ea typeface="Calibri" panose="020F0502020204030204" pitchFamily="34" charset="0"/>
                <a:cs typeface="Times New Roman" panose="02020603050405020304" pitchFamily="18" charset="0"/>
              </a:rPr>
              <a:t>Limited Access to Farm Equipment, Fertilizer, and Agricultural Training.</a:t>
            </a:r>
          </a:p>
          <a:p>
            <a:pPr marL="0" marR="0">
              <a:lnSpc>
                <a:spcPct val="115000"/>
              </a:lnSpc>
              <a:spcBef>
                <a:spcPts val="0"/>
              </a:spcBef>
              <a:spcAft>
                <a:spcPts val="1000"/>
              </a:spcAft>
            </a:pPr>
            <a:endParaRPr lang="en-US" sz="20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381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TRANSFORMATIONAL OBJECTIVE</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rmAutofit/>
          </a:bodyPr>
          <a:lstStyle/>
          <a:p>
            <a:pPr marL="0" marR="0">
              <a:lnSpc>
                <a:spcPct val="115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a:lnSpc>
                <a:spcPct val="115000"/>
              </a:lnSpc>
              <a:spcBef>
                <a:spcPts val="0"/>
              </a:spcBef>
              <a:spcAft>
                <a:spcPts val="1000"/>
              </a:spcAft>
            </a:pPr>
            <a:r>
              <a:rPr lang="en-US" dirty="0">
                <a:effectLst/>
                <a:latin typeface="Arial Black" panose="020B0A04020102020204" pitchFamily="34" charset="0"/>
                <a:ea typeface="Calibri" panose="020F0502020204030204" pitchFamily="34" charset="0"/>
                <a:cs typeface="Times New Roman" panose="02020603050405020304" pitchFamily="18" charset="0"/>
              </a:rPr>
              <a:t>The purpose of the Project is to boost crop output. </a:t>
            </a:r>
          </a:p>
          <a:p>
            <a:pPr marL="0" marR="0">
              <a:lnSpc>
                <a:spcPct val="115000"/>
              </a:lnSpc>
              <a:spcBef>
                <a:spcPts val="0"/>
              </a:spcBef>
              <a:spcAft>
                <a:spcPts val="1000"/>
              </a:spcAft>
            </a:pPr>
            <a:r>
              <a:rPr lang="en-US" dirty="0">
                <a:effectLst/>
                <a:latin typeface="Arial Black" panose="020B0A04020102020204" pitchFamily="34" charset="0"/>
                <a:ea typeface="Calibri" panose="020F0502020204030204" pitchFamily="34" charset="0"/>
                <a:cs typeface="Times New Roman" panose="02020603050405020304" pitchFamily="18" charset="0"/>
              </a:rPr>
              <a:t>By increasing crop yields, these farmers are able to sell or trade excess crops to others.</a:t>
            </a:r>
          </a:p>
          <a:p>
            <a:pPr marL="0" marR="0">
              <a:lnSpc>
                <a:spcPct val="115000"/>
              </a:lnSpc>
              <a:spcBef>
                <a:spcPts val="0"/>
              </a:spcBef>
              <a:spcAft>
                <a:spcPts val="1000"/>
              </a:spcAft>
            </a:pPr>
            <a:r>
              <a:rPr lang="en-US" dirty="0">
                <a:effectLst/>
                <a:latin typeface="Arial Black" panose="020B0A04020102020204" pitchFamily="34" charset="0"/>
                <a:ea typeface="Calibri" panose="020F0502020204030204" pitchFamily="34" charset="0"/>
                <a:cs typeface="Times New Roman" panose="02020603050405020304" pitchFamily="18" charset="0"/>
              </a:rPr>
              <a:t>  This not only aids in feeding people, but also frees up members of the community to take on other trades creating a trade economy.  </a:t>
            </a:r>
          </a:p>
        </p:txBody>
      </p:sp>
    </p:spTree>
    <p:extLst>
      <p:ext uri="{BB962C8B-B14F-4D97-AF65-F5344CB8AC3E}">
        <p14:creationId xmlns:p14="http://schemas.microsoft.com/office/powerpoint/2010/main" val="84125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OVERVIEW	- PAGE 1 of 2</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marR="0" indent="457200">
              <a:lnSpc>
                <a:spcPct val="115000"/>
              </a:lnSpc>
              <a:spcBef>
                <a:spcPts val="0"/>
              </a:spcBef>
              <a:spcAft>
                <a:spcPts val="1000"/>
              </a:spcAft>
            </a:pPr>
            <a:r>
              <a:rPr lang="en-US" sz="24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The Project focuses on improving crop yields to subsistence farmers in remote areas of the world.  </a:t>
            </a:r>
          </a:p>
          <a:p>
            <a:pPr marL="0" marR="0" indent="457200">
              <a:lnSpc>
                <a:spcPct val="115000"/>
              </a:lnSpc>
              <a:spcBef>
                <a:spcPts val="0"/>
              </a:spcBef>
              <a:spcAft>
                <a:spcPts val="1000"/>
              </a:spcAft>
            </a:pPr>
            <a:r>
              <a:rPr lang="en-US" sz="24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The Project plan is to create a database which will contain extensive site information for specific regions and specific farms, and provide local farmers with targeted recommendation to improving crop yields. The database will include soil conditions, expected weather (including for seasonality), water conditions, pests and other relevant environmental information.  </a:t>
            </a:r>
            <a:endParaRPr lang="en-US" sz="24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377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572D49-510A-498A-A157-0783BB1A01EC}"/>
              </a:ext>
            </a:extLst>
          </p:cNvPr>
          <p:cNvSpPr>
            <a:spLocks noGrp="1"/>
          </p:cNvSpPr>
          <p:nvPr>
            <p:ph type="title"/>
          </p:nvPr>
        </p:nvSpPr>
        <p:spPr>
          <a:solidFill>
            <a:schemeClr val="accent6"/>
          </a:solidFill>
        </p:spPr>
        <p:txBody>
          <a:bodyPr>
            <a:normAutofit/>
          </a:bodyPr>
          <a:lstStyle/>
          <a:p>
            <a:r>
              <a:rPr lang="en-US" dirty="0">
                <a:latin typeface="Arial Black" panose="020B0A04020102020204" pitchFamily="34" charset="0"/>
              </a:rPr>
              <a:t>PLAN OVERVIEW	- PAGE 1 of 2</a:t>
            </a:r>
          </a:p>
        </p:txBody>
      </p:sp>
      <p:sp>
        <p:nvSpPr>
          <p:cNvPr id="6" name="Content Placeholder 5">
            <a:extLst>
              <a:ext uri="{FF2B5EF4-FFF2-40B4-BE49-F238E27FC236}">
                <a16:creationId xmlns:a16="http://schemas.microsoft.com/office/drawing/2014/main" id="{6A4C8E35-3244-4AA5-AF31-E0D6F8C9B8B6}"/>
              </a:ext>
            </a:extLst>
          </p:cNvPr>
          <p:cNvSpPr>
            <a:spLocks noGrp="1"/>
          </p:cNvSpPr>
          <p:nvPr>
            <p:ph idx="1"/>
          </p:nvPr>
        </p:nvSpPr>
        <p:spPr>
          <a:solidFill>
            <a:schemeClr val="accent5">
              <a:lumMod val="40000"/>
              <a:lumOff val="60000"/>
            </a:schemeClr>
          </a:solidFill>
        </p:spPr>
        <p:txBody>
          <a:bodyPr>
            <a:noAutofit/>
          </a:bodyPr>
          <a:lstStyle/>
          <a:p>
            <a:pPr marL="0" marR="0" indent="457200">
              <a:lnSpc>
                <a:spcPct val="115000"/>
              </a:lnSpc>
              <a:spcBef>
                <a:spcPts val="0"/>
              </a:spcBef>
              <a:spcAft>
                <a:spcPts val="1000"/>
              </a:spcAft>
            </a:pP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Data will initially be collected from publicly available data sources. Drones will be utilized and </a:t>
            </a: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operated by trained NGO partners to do overflight surveys of the land features, including GIS mapping.  Drones will also </a:t>
            </a:r>
            <a:r>
              <a:rPr lang="en-US" sz="2000" dirty="0">
                <a:solidFill>
                  <a:srgbClr val="1D1C1D"/>
                </a:solidFill>
                <a:latin typeface="Arial Black" panose="020B0A04020102020204" pitchFamily="34" charset="0"/>
                <a:ea typeface="Calibri" panose="020F0502020204030204" pitchFamily="34" charset="0"/>
                <a:cs typeface="Times New Roman" panose="02020603050405020304" pitchFamily="18" charset="0"/>
              </a:rPr>
              <a:t>conduct </a:t>
            </a: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hyperspectral analysis of soil conditions and will also be used to conduct soil sampling.</a:t>
            </a:r>
            <a:endParaRPr lang="en-US" sz="2000" dirty="0">
              <a:effectLst/>
              <a:latin typeface="Arial Black" panose="020B0A04020102020204" pitchFamily="34" charset="0"/>
              <a:ea typeface="Calibri" panose="020F0502020204030204" pitchFamily="34" charset="0"/>
              <a:cs typeface="Times New Roman" panose="02020603050405020304" pitchFamily="18" charset="0"/>
            </a:endParaRPr>
          </a:p>
          <a:p>
            <a:pPr marL="0" marR="0" indent="457200">
              <a:lnSpc>
                <a:spcPct val="115000"/>
              </a:lnSpc>
              <a:spcBef>
                <a:spcPts val="0"/>
              </a:spcBef>
              <a:spcAft>
                <a:spcPts val="1000"/>
              </a:spcAft>
            </a:pPr>
            <a:r>
              <a:rPr lang="en-US" sz="2000" dirty="0">
                <a:solidFill>
                  <a:srgbClr val="1D1C1D"/>
                </a:solidFill>
                <a:effectLst/>
                <a:latin typeface="Arial Black" panose="020B0A04020102020204" pitchFamily="34" charset="0"/>
                <a:ea typeface="Calibri" panose="020F0502020204030204" pitchFamily="34" charset="0"/>
                <a:cs typeface="Times New Roman" panose="02020603050405020304" pitchFamily="18" charset="0"/>
              </a:rPr>
              <a:t>Data will be integrated into a database and interface will be established to provide this information and other assistance to the farmers.  The plan will be implemented in several phases.</a:t>
            </a:r>
            <a:endParaRPr lang="en-US" sz="20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352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9" name="Rectangle 18">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3">
            <a:extLst>
              <a:ext uri="{FF2B5EF4-FFF2-40B4-BE49-F238E27FC236}">
                <a16:creationId xmlns:a16="http://schemas.microsoft.com/office/drawing/2014/main" id="{2C4909BC-AA19-4D06-B158-3ECD1E689F58}"/>
              </a:ext>
            </a:extLst>
          </p:cNvPr>
          <p:cNvSpPr>
            <a:spLocks noGrp="1"/>
          </p:cNvSpPr>
          <p:nvPr>
            <p:ph type="title"/>
          </p:nvPr>
        </p:nvSpPr>
        <p:spPr>
          <a:xfrm>
            <a:off x="1191966" y="905011"/>
            <a:ext cx="3629555" cy="1889135"/>
          </a:xfrm>
        </p:spPr>
        <p:txBody>
          <a:bodyPr anchor="b">
            <a:normAutofit/>
          </a:bodyPr>
          <a:lstStyle/>
          <a:p>
            <a:r>
              <a:rPr lang="en-US" sz="3400">
                <a:latin typeface="Arial Black" panose="020B0A04020102020204" pitchFamily="34" charset="0"/>
              </a:rPr>
              <a:t>SAMPLE SITE CONDITION MAP</a:t>
            </a:r>
          </a:p>
        </p:txBody>
      </p:sp>
      <p:pic>
        <p:nvPicPr>
          <p:cNvPr id="8" name="Content Placeholder 7">
            <a:extLst>
              <a:ext uri="{FF2B5EF4-FFF2-40B4-BE49-F238E27FC236}">
                <a16:creationId xmlns:a16="http://schemas.microsoft.com/office/drawing/2014/main" id="{C6F2DCA8-12D0-4B9A-9A84-BEFF45B681C0}"/>
              </a:ext>
            </a:extLst>
          </p:cNvPr>
          <p:cNvPicPr>
            <a:picLocks noGrp="1" noChangeAspect="1"/>
          </p:cNvPicPr>
          <p:nvPr>
            <p:ph idx="1"/>
          </p:nvPr>
        </p:nvPicPr>
        <p:blipFill>
          <a:blip r:embed="rId3"/>
          <a:stretch>
            <a:fillRect/>
          </a:stretch>
        </p:blipFill>
        <p:spPr>
          <a:xfrm>
            <a:off x="1192213" y="3247193"/>
            <a:ext cx="3629025" cy="2424188"/>
          </a:xfrm>
          <a:prstGeom prst="rect">
            <a:avLst/>
          </a:prstGeom>
        </p:spPr>
      </p:pic>
      <p:pic>
        <p:nvPicPr>
          <p:cNvPr id="6" name="Content Placeholder 5">
            <a:extLst>
              <a:ext uri="{FF2B5EF4-FFF2-40B4-BE49-F238E27FC236}">
                <a16:creationId xmlns:a16="http://schemas.microsoft.com/office/drawing/2014/main" id="{D0069428-3BE3-4F10-AA28-9545B8E52D43}"/>
              </a:ext>
            </a:extLst>
          </p:cNvPr>
          <p:cNvPicPr>
            <a:picLocks noChangeAspect="1"/>
          </p:cNvPicPr>
          <p:nvPr/>
        </p:nvPicPr>
        <p:blipFill rotWithShape="1">
          <a:blip r:embed="rId4"/>
          <a:srcRect l="15920" r="16464" b="-1"/>
          <a:stretch/>
        </p:blipFill>
        <p:spPr>
          <a:xfrm>
            <a:off x="5359151" y="895610"/>
            <a:ext cx="6107166" cy="5058020"/>
          </a:xfrm>
          <a:prstGeom prst="rect">
            <a:avLst/>
          </a:prstGeom>
        </p:spPr>
      </p:pic>
    </p:spTree>
    <p:extLst>
      <p:ext uri="{BB962C8B-B14F-4D97-AF65-F5344CB8AC3E}">
        <p14:creationId xmlns:p14="http://schemas.microsoft.com/office/powerpoint/2010/main" val="398754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2314</Words>
  <Application>Microsoft Office PowerPoint</Application>
  <PresentationFormat>Widescreen</PresentationFormat>
  <Paragraphs>184</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Calibri Light</vt:lpstr>
      <vt:lpstr>inherit</vt:lpstr>
      <vt:lpstr>Open Sans</vt:lpstr>
      <vt:lpstr>Times New Roman</vt:lpstr>
      <vt:lpstr>Office Theme</vt:lpstr>
      <vt:lpstr> NEXT STEP GLOBAL FARM HAND a/k/a “Farm Hand” </vt:lpstr>
      <vt:lpstr> FARMING AID APPLICATION </vt:lpstr>
      <vt:lpstr>ITS COMING</vt:lpstr>
      <vt:lpstr>WHO ARE WE HELPING</vt:lpstr>
      <vt:lpstr>WHAT ARE THE PROBLEMS</vt:lpstr>
      <vt:lpstr>TRANSFORMATIONAL OBJECTIVE</vt:lpstr>
      <vt:lpstr>PLAN OVERVIEW - PAGE 1 of 2</vt:lpstr>
      <vt:lpstr>PLAN OVERVIEW - PAGE 1 of 2</vt:lpstr>
      <vt:lpstr>SAMPLE SITE CONDITION MAP</vt:lpstr>
      <vt:lpstr>PLAN – PHASE 1</vt:lpstr>
      <vt:lpstr>PLAN - PHASE 1</vt:lpstr>
      <vt:lpstr>PLAN - PHASE 2A</vt:lpstr>
      <vt:lpstr>PLAN - PHASE 2A</vt:lpstr>
      <vt:lpstr>PLAN - PHASE 2A</vt:lpstr>
      <vt:lpstr>PLAN - PHASE 2B</vt:lpstr>
      <vt:lpstr>PLAN - PHASE 2C</vt:lpstr>
      <vt:lpstr>PLAN - PHASE 3</vt:lpstr>
      <vt:lpstr>PLAN – PHASE 3</vt:lpstr>
      <vt:lpstr>PLAN – PHASE 4</vt:lpstr>
      <vt:lpstr>PLAN – PHASE 4</vt:lpstr>
      <vt:lpstr>PLAN – PHASE 4</vt:lpstr>
      <vt:lpstr>PLAN – PHASE 4</vt:lpstr>
      <vt:lpstr>PLAN – PHASE 4</vt:lpstr>
      <vt:lpstr>PLAN – PHASE 4</vt:lpstr>
      <vt:lpstr>PLAN – PHASE 5</vt:lpstr>
      <vt:lpstr>PLAN – PHASE 5</vt:lpstr>
      <vt:lpstr>SUSTAINABILITY </vt:lpstr>
      <vt:lpstr>OUR TEAM</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STEP GLOBAL FARM HAND a/k/a “Farm Hand”</dc:title>
  <dc:creator>David Schrader</dc:creator>
  <cp:lastModifiedBy>David Schrader</cp:lastModifiedBy>
  <cp:revision>38</cp:revision>
  <dcterms:created xsi:type="dcterms:W3CDTF">2021-03-30T02:24:27Z</dcterms:created>
  <dcterms:modified xsi:type="dcterms:W3CDTF">2021-03-31T06:56:17Z</dcterms:modified>
</cp:coreProperties>
</file>