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8" r:id="rId3"/>
    <p:sldId id="260" r:id="rId4"/>
    <p:sldId id="262" r:id="rId5"/>
    <p:sldId id="263" r:id="rId6"/>
    <p:sldId id="265" r:id="rId7"/>
    <p:sldId id="268" r:id="rId8"/>
    <p:sldId id="269" r:id="rId9"/>
    <p:sldId id="270" r:id="rId10"/>
    <p:sldId id="271" r:id="rId11"/>
    <p:sldId id="257" r:id="rId12"/>
    <p:sldId id="259" r:id="rId13"/>
    <p:sldId id="261" r:id="rId14"/>
    <p:sldId id="264" r:id="rId15"/>
    <p:sldId id="266" r:id="rId16"/>
    <p:sldId id="267" r:id="rId17"/>
    <p:sldId id="272" r:id="rId1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EFD3C2-7AFB-4AB4-88BC-C35328ECF835}" v="1252" dt="2022-07-15T12:19:26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3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2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8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8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5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9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1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0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0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93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0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7DD938-79D8-144C-FFA3-AFE6E693C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5300" y="862295"/>
            <a:ext cx="3730839" cy="1974038"/>
          </a:xfrm>
        </p:spPr>
        <p:txBody>
          <a:bodyPr anchor="b">
            <a:normAutofit/>
          </a:bodyPr>
          <a:lstStyle/>
          <a:p>
            <a:r>
              <a:rPr lang="es-AR" sz="4000" cap="none"/>
              <a:t>InundaSafe - Proyecto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72D2F8-6114-49F5-4644-45A4BBCD3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3778588"/>
            <a:ext cx="3137031" cy="979680"/>
          </a:xfrm>
        </p:spPr>
        <p:txBody>
          <a:bodyPr anchor="t">
            <a:normAutofit/>
          </a:bodyPr>
          <a:lstStyle/>
          <a:p>
            <a:r>
              <a:rPr lang="es-AR" sz="1800"/>
              <a:t>David Scoffield</a:t>
            </a:r>
          </a:p>
          <a:p>
            <a:r>
              <a:rPr lang="es-AR" sz="1800"/>
              <a:t>Valentín Giorgetti</a:t>
            </a:r>
          </a:p>
        </p:txBody>
      </p:sp>
      <p:pic>
        <p:nvPicPr>
          <p:cNvPr id="46" name="Picture 3" descr="Vista superior de escritorio de madera con la planta, teclado blanco, café en una taza blanca, cuaderno y bolígrafo">
            <a:extLst>
              <a:ext uri="{FF2B5EF4-FFF2-40B4-BE49-F238E27FC236}">
                <a16:creationId xmlns:a16="http://schemas.microsoft.com/office/drawing/2014/main" id="{2BED6EAD-6250-5CC7-7445-72FC329A90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07" r="13971" b="-1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cxnSp>
        <p:nvCxnSpPr>
          <p:cNvPr id="47" name="Straight Connector 3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42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19" name="Straight Connector 717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5" name="Straight Connector 717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231" name="Rectangle 717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FDEC24A-8303-2047-AB5F-FCEC30609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1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0" name="Rectangle 7180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11E1604-5B56-6315-5D27-4E154FD5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6489699" cy="349704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600" b="1" cap="none" spc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FUNCIONALIDADES AÑADIDAS</a:t>
            </a:r>
            <a:br>
              <a:rPr lang="en-US" sz="4600" b="1" cap="none" spc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2700" b="1" cap="none" spc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CACHEO DE LAS CONSULTAS DE DATOS A LA API</a:t>
            </a:r>
            <a:br>
              <a:rPr lang="en-US" sz="4800" b="1" cap="none" spc="5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br>
              <a:rPr lang="en-US" sz="4600">
                <a:solidFill>
                  <a:srgbClr val="FFFFFF"/>
                </a:solidFill>
              </a:rPr>
            </a:br>
            <a:br>
              <a:rPr lang="en-US" sz="4600">
                <a:solidFill>
                  <a:srgbClr val="FFFFFF"/>
                </a:solidFill>
              </a:rPr>
            </a:br>
            <a:endParaRPr lang="en-US" sz="4600">
              <a:solidFill>
                <a:srgbClr val="FFFFFF"/>
              </a:solidFill>
            </a:endParaRPr>
          </a:p>
        </p:txBody>
      </p:sp>
      <p:cxnSp>
        <p:nvCxnSpPr>
          <p:cNvPr id="6151" name="Straight Connector 718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53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3B4DF52-F763-E3B6-6AC9-46E6B134CFD8}"/>
              </a:ext>
            </a:extLst>
          </p:cNvPr>
          <p:cNvSpPr txBox="1"/>
          <p:nvPr/>
        </p:nvSpPr>
        <p:spPr>
          <a:xfrm>
            <a:off x="2669310" y="810492"/>
            <a:ext cx="68533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600" dirty="0">
                <a:latin typeface="Univers Condensed"/>
              </a:rPr>
              <a:t>¿QUÉ SON LOS  TESTS DE UNIDAD?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AFDCEE-6285-50FF-CC5C-E725C69E2C46}"/>
              </a:ext>
            </a:extLst>
          </p:cNvPr>
          <p:cNvSpPr txBox="1"/>
          <p:nvPr/>
        </p:nvSpPr>
        <p:spPr>
          <a:xfrm>
            <a:off x="976457" y="1773093"/>
            <a:ext cx="1081347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Arial"/>
                <a:ea typeface="+mn-lt"/>
                <a:cs typeface="+mn-lt"/>
              </a:rPr>
              <a:t>Es una forma de comprobar el </a:t>
            </a:r>
            <a:r>
              <a:rPr lang="es-ES" b="1">
                <a:latin typeface="Arial"/>
                <a:ea typeface="+mn-lt"/>
                <a:cs typeface="+mn-lt"/>
              </a:rPr>
              <a:t>correcto funcionamiento</a:t>
            </a:r>
            <a:r>
              <a:rPr lang="es-ES">
                <a:latin typeface="Arial"/>
                <a:ea typeface="+mn-lt"/>
                <a:cs typeface="+mn-lt"/>
              </a:rPr>
              <a:t> de una </a:t>
            </a:r>
            <a:r>
              <a:rPr lang="es-ES" b="1">
                <a:latin typeface="Arial"/>
                <a:ea typeface="+mn-lt"/>
                <a:cs typeface="+mn-lt"/>
              </a:rPr>
              <a:t>unidad de código</a:t>
            </a:r>
            <a:r>
              <a:rPr lang="es-ES">
                <a:latin typeface="Arial"/>
                <a:ea typeface="+mn-lt"/>
                <a:cs typeface="+mn-lt"/>
              </a:rPr>
              <a:t>.</a:t>
            </a:r>
          </a:p>
          <a:p>
            <a:endParaRPr lang="es-ES">
              <a:latin typeface="Arial"/>
              <a:ea typeface="+mn-lt"/>
              <a:cs typeface="+mn-lt"/>
            </a:endParaRPr>
          </a:p>
          <a:p>
            <a:r>
              <a:rPr lang="es-ES">
                <a:latin typeface="Arial"/>
                <a:ea typeface="+mn-lt"/>
                <a:cs typeface="+mn-lt"/>
              </a:rPr>
              <a:t>Cada una de estas pruebas debe ser:</a:t>
            </a:r>
          </a:p>
          <a:p>
            <a:endParaRPr lang="es-ES">
              <a:ea typeface="+mn-lt"/>
              <a:cs typeface="+mn-lt"/>
            </a:endParaRPr>
          </a:p>
          <a:p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C974372-3710-4F67-226E-1605F421370C}"/>
              </a:ext>
            </a:extLst>
          </p:cNvPr>
          <p:cNvSpPr txBox="1"/>
          <p:nvPr/>
        </p:nvSpPr>
        <p:spPr>
          <a:xfrm>
            <a:off x="1226127" y="2923309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Arial"/>
                <a:cs typeface="Segoe UI"/>
              </a:rPr>
              <a:t>- Independiente ​</a:t>
            </a:r>
          </a:p>
          <a:p>
            <a:endParaRPr lang="es-ES">
              <a:latin typeface="Arial"/>
              <a:cs typeface="Segoe UI"/>
            </a:endParaRPr>
          </a:p>
          <a:p>
            <a:r>
              <a:rPr lang="es-ES">
                <a:latin typeface="Arial"/>
                <a:cs typeface="Segoe UI"/>
              </a:rPr>
              <a:t>- Reutilizable 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endParaRPr lang="en-US">
              <a:latin typeface="Arial"/>
              <a:cs typeface="Segoe UI"/>
            </a:endParaRPr>
          </a:p>
          <a:p>
            <a:r>
              <a:rPr lang="es-ES">
                <a:latin typeface="Arial"/>
                <a:cs typeface="Segoe UI"/>
              </a:rPr>
              <a:t>- Automatizable</a:t>
            </a:r>
          </a:p>
        </p:txBody>
      </p:sp>
    </p:spTree>
    <p:extLst>
      <p:ext uri="{BB962C8B-B14F-4D97-AF65-F5344CB8AC3E}">
        <p14:creationId xmlns:p14="http://schemas.microsoft.com/office/powerpoint/2010/main" val="406010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4B27629-0641-EB11-A7CB-210924FD5E19}"/>
              </a:ext>
            </a:extLst>
          </p:cNvPr>
          <p:cNvSpPr txBox="1"/>
          <p:nvPr/>
        </p:nvSpPr>
        <p:spPr>
          <a:xfrm>
            <a:off x="614220" y="845128"/>
            <a:ext cx="10998196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300">
                <a:latin typeface="Univers Condensed"/>
              </a:rPr>
              <a:t>¿QUÉ BENEFICIOS PROVEE IMPLEMENTAR TESTS DE UNIDAD?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A81EA3F-5532-31BF-2DF4-86B4D6F10526}"/>
              </a:ext>
            </a:extLst>
          </p:cNvPr>
          <p:cNvSpPr txBox="1"/>
          <p:nvPr/>
        </p:nvSpPr>
        <p:spPr>
          <a:xfrm>
            <a:off x="653184" y="1807729"/>
            <a:ext cx="10813471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latin typeface="Arial"/>
                <a:ea typeface="+mn-lt"/>
                <a:cs typeface="+mn-lt"/>
              </a:rPr>
              <a:t>- Fomentan el </a:t>
            </a:r>
            <a:r>
              <a:rPr lang="es-ES" b="1" dirty="0">
                <a:latin typeface="Arial"/>
                <a:ea typeface="+mn-lt"/>
                <a:cs typeface="+mn-lt"/>
              </a:rPr>
              <a:t>cambio</a:t>
            </a:r>
          </a:p>
          <a:p>
            <a:endParaRPr lang="es-ES">
              <a:latin typeface="Arial"/>
              <a:ea typeface="+mn-lt"/>
              <a:cs typeface="+mn-lt"/>
            </a:endParaRPr>
          </a:p>
          <a:p>
            <a:r>
              <a:rPr lang="es-ES" dirty="0">
                <a:latin typeface="Arial"/>
                <a:ea typeface="+mn-lt"/>
                <a:cs typeface="+mn-lt"/>
              </a:rPr>
              <a:t>- Simplifica la </a:t>
            </a:r>
            <a:r>
              <a:rPr lang="es-ES" b="1" dirty="0">
                <a:latin typeface="Arial"/>
                <a:ea typeface="+mn-lt"/>
                <a:cs typeface="+mn-lt"/>
              </a:rPr>
              <a:t>integración</a:t>
            </a:r>
            <a:endParaRPr lang="es-ES" b="1" dirty="0">
              <a:latin typeface="Arial"/>
              <a:cs typeface="Arial"/>
            </a:endParaRPr>
          </a:p>
          <a:p>
            <a:endParaRPr lang="es-ES">
              <a:latin typeface="Arial"/>
              <a:cs typeface="Arial"/>
            </a:endParaRPr>
          </a:p>
          <a:p>
            <a:r>
              <a:rPr lang="es-ES" dirty="0">
                <a:latin typeface="Arial"/>
                <a:ea typeface="+mn-lt"/>
                <a:cs typeface="+mn-lt"/>
              </a:rPr>
              <a:t>- </a:t>
            </a:r>
            <a:r>
              <a:rPr lang="es-ES" b="1" dirty="0">
                <a:latin typeface="Arial"/>
                <a:ea typeface="+mn-lt"/>
                <a:cs typeface="+mn-lt"/>
              </a:rPr>
              <a:t>Documenta </a:t>
            </a:r>
            <a:r>
              <a:rPr lang="es-ES" dirty="0">
                <a:latin typeface="Arial"/>
                <a:ea typeface="+mn-lt"/>
                <a:cs typeface="+mn-lt"/>
              </a:rPr>
              <a:t>el código</a:t>
            </a:r>
          </a:p>
          <a:p>
            <a:endParaRPr lang="es-ES">
              <a:latin typeface="Arial"/>
              <a:ea typeface="+mn-lt"/>
              <a:cs typeface="+mn-lt"/>
            </a:endParaRPr>
          </a:p>
          <a:p>
            <a:r>
              <a:rPr lang="es-ES" dirty="0">
                <a:latin typeface="Arial"/>
                <a:ea typeface="+mn-lt"/>
                <a:cs typeface="+mn-lt"/>
              </a:rPr>
              <a:t>- Mejora la </a:t>
            </a:r>
            <a:r>
              <a:rPr lang="es-ES" b="1" dirty="0">
                <a:latin typeface="Arial"/>
                <a:ea typeface="+mn-lt"/>
                <a:cs typeface="+mn-lt"/>
              </a:rPr>
              <a:t>legibilidad </a:t>
            </a:r>
            <a:r>
              <a:rPr lang="es-ES" dirty="0">
                <a:latin typeface="Arial"/>
                <a:ea typeface="+mn-lt"/>
                <a:cs typeface="+mn-lt"/>
              </a:rPr>
              <a:t>del código</a:t>
            </a:r>
            <a:endParaRPr lang="es-ES" dirty="0">
              <a:latin typeface="Arial"/>
              <a:cs typeface="Arial"/>
            </a:endParaRPr>
          </a:p>
          <a:p>
            <a:endParaRPr lang="es-ES">
              <a:latin typeface="Arial"/>
              <a:ea typeface="+mn-lt"/>
              <a:cs typeface="+mn-lt"/>
            </a:endParaRPr>
          </a:p>
          <a:p>
            <a:r>
              <a:rPr lang="es-ES" dirty="0">
                <a:latin typeface="Arial"/>
                <a:ea typeface="+mn-lt"/>
                <a:cs typeface="+mn-lt"/>
              </a:rPr>
              <a:t>- Los errores están más </a:t>
            </a:r>
            <a:r>
              <a:rPr lang="es-ES" b="1" dirty="0">
                <a:latin typeface="Arial"/>
                <a:ea typeface="+mn-lt"/>
                <a:cs typeface="+mn-lt"/>
              </a:rPr>
              <a:t>acotados </a:t>
            </a:r>
            <a:r>
              <a:rPr lang="es-ES" dirty="0">
                <a:latin typeface="Arial"/>
                <a:ea typeface="+mn-lt"/>
                <a:cs typeface="+mn-lt"/>
              </a:rPr>
              <a:t>y son más </a:t>
            </a:r>
            <a:r>
              <a:rPr lang="es-ES" b="1" dirty="0">
                <a:latin typeface="Arial"/>
                <a:ea typeface="+mn-lt"/>
                <a:cs typeface="+mn-lt"/>
              </a:rPr>
              <a:t>fáciles de localizar</a:t>
            </a:r>
          </a:p>
          <a:p>
            <a:endParaRPr lang="es-E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31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ED89515-B15A-F40D-9689-E0BD42EDBF0A}"/>
              </a:ext>
            </a:extLst>
          </p:cNvPr>
          <p:cNvSpPr txBox="1"/>
          <p:nvPr/>
        </p:nvSpPr>
        <p:spPr>
          <a:xfrm>
            <a:off x="710912" y="1623002"/>
            <a:ext cx="10813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Arial"/>
                <a:ea typeface="+mn-lt"/>
                <a:cs typeface="+mn-lt"/>
              </a:rPr>
              <a:t>Es un </a:t>
            </a:r>
            <a:r>
              <a:rPr lang="es-ES" err="1">
                <a:latin typeface="Arial"/>
                <a:ea typeface="+mn-lt"/>
                <a:cs typeface="+mn-lt"/>
              </a:rPr>
              <a:t>framework</a:t>
            </a:r>
            <a:r>
              <a:rPr lang="es-ES">
                <a:latin typeface="Arial"/>
                <a:ea typeface="+mn-lt"/>
                <a:cs typeface="+mn-lt"/>
              </a:rPr>
              <a:t> basado en el diseño de </a:t>
            </a:r>
            <a:r>
              <a:rPr lang="es-ES" err="1">
                <a:latin typeface="Arial"/>
                <a:ea typeface="+mn-lt"/>
                <a:cs typeface="+mn-lt"/>
              </a:rPr>
              <a:t>XUnit</a:t>
            </a:r>
            <a:r>
              <a:rPr lang="es-ES">
                <a:latin typeface="Arial"/>
                <a:ea typeface="+mn-lt"/>
                <a:cs typeface="+mn-lt"/>
              </a:rPr>
              <a:t> para automatización de </a:t>
            </a:r>
            <a:r>
              <a:rPr lang="es-ES" err="1">
                <a:latin typeface="Arial"/>
                <a:ea typeface="+mn-lt"/>
                <a:cs typeface="+mn-lt"/>
              </a:rPr>
              <a:t>tests</a:t>
            </a:r>
            <a:r>
              <a:rPr lang="es-ES">
                <a:latin typeface="Arial"/>
                <a:ea typeface="+mn-lt"/>
                <a:cs typeface="+mn-lt"/>
              </a:rPr>
              <a:t> unitarios el </a:t>
            </a:r>
            <a:r>
              <a:rPr lang="es-ES" err="1">
                <a:latin typeface="Arial"/>
                <a:ea typeface="+mn-lt"/>
                <a:cs typeface="+mn-lt"/>
              </a:rPr>
              <a:t>cuál</a:t>
            </a:r>
            <a:r>
              <a:rPr lang="es-ES">
                <a:latin typeface="Arial"/>
                <a:ea typeface="+mn-lt"/>
                <a:cs typeface="+mn-lt"/>
              </a:rPr>
              <a:t> forma parte de la librería estándar de Python. El mismo da soporte a los siguientes conceptos: 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F83B5D1-003F-ED70-D223-F44C45190248}"/>
              </a:ext>
            </a:extLst>
          </p:cNvPr>
          <p:cNvSpPr txBox="1"/>
          <p:nvPr/>
        </p:nvSpPr>
        <p:spPr>
          <a:xfrm>
            <a:off x="3823855" y="833582"/>
            <a:ext cx="46597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3600">
                <a:latin typeface="Univers Condensed"/>
              </a:rPr>
              <a:t>¿QUÉ ES UNITTEST?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425AC0-4CED-0379-9A93-1C403743168C}"/>
              </a:ext>
            </a:extLst>
          </p:cNvPr>
          <p:cNvSpPr txBox="1"/>
          <p:nvPr/>
        </p:nvSpPr>
        <p:spPr>
          <a:xfrm>
            <a:off x="1226127" y="2773218"/>
            <a:ext cx="27432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latin typeface="Arial"/>
                <a:cs typeface="Segoe UI"/>
              </a:rPr>
              <a:t>- Test fixture</a:t>
            </a:r>
          </a:p>
          <a:p>
            <a:endParaRPr lang="es-ES">
              <a:latin typeface="Arial"/>
              <a:cs typeface="Segoe UI"/>
            </a:endParaRPr>
          </a:p>
          <a:p>
            <a:r>
              <a:rPr lang="es-ES" dirty="0">
                <a:latin typeface="Arial"/>
                <a:cs typeface="Segoe UI"/>
              </a:rPr>
              <a:t>- Test case </a:t>
            </a:r>
            <a:r>
              <a:rPr lang="en-US" dirty="0">
                <a:latin typeface="Arial"/>
                <a:cs typeface="Segoe UI"/>
              </a:rPr>
              <a:t>​</a:t>
            </a:r>
          </a:p>
          <a:p>
            <a:endParaRPr lang="en-US">
              <a:latin typeface="Arial"/>
              <a:cs typeface="Segoe UI"/>
            </a:endParaRPr>
          </a:p>
          <a:p>
            <a:r>
              <a:rPr lang="es-ES" dirty="0">
                <a:latin typeface="Arial"/>
                <a:cs typeface="Segoe UI"/>
              </a:rPr>
              <a:t>- Test suite</a:t>
            </a:r>
          </a:p>
          <a:p>
            <a:endParaRPr lang="es-ES">
              <a:latin typeface="Arial"/>
              <a:cs typeface="Segoe UI"/>
            </a:endParaRPr>
          </a:p>
          <a:p>
            <a:r>
              <a:rPr lang="es-ES" dirty="0">
                <a:latin typeface="Arial"/>
                <a:cs typeface="Segoe UI"/>
              </a:rPr>
              <a:t>- Test runner</a:t>
            </a:r>
          </a:p>
        </p:txBody>
      </p:sp>
    </p:spTree>
    <p:extLst>
      <p:ext uri="{BB962C8B-B14F-4D97-AF65-F5344CB8AC3E}">
        <p14:creationId xmlns:p14="http://schemas.microsoft.com/office/powerpoint/2010/main" val="317858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5B63706-787E-09ED-98EB-3CCE5BAEFBEF}"/>
              </a:ext>
            </a:extLst>
          </p:cNvPr>
          <p:cNvSpPr txBox="1"/>
          <p:nvPr/>
        </p:nvSpPr>
        <p:spPr>
          <a:xfrm>
            <a:off x="807422" y="1575084"/>
            <a:ext cx="105817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latin typeface="Arial"/>
                <a:ea typeface="+mn-lt"/>
                <a:cs typeface="+mn-lt"/>
              </a:rPr>
              <a:t>La estructura es la siguiente: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DA9D80-B165-B58F-566F-77D649D139CE}"/>
              </a:ext>
            </a:extLst>
          </p:cNvPr>
          <p:cNvSpPr txBox="1"/>
          <p:nvPr/>
        </p:nvSpPr>
        <p:spPr>
          <a:xfrm>
            <a:off x="-644235" y="798946"/>
            <a:ext cx="1349201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3200">
                <a:latin typeface="Univers Condensed"/>
                <a:ea typeface="+mn-lt"/>
                <a:cs typeface="+mn-lt"/>
              </a:rPr>
              <a:t>¿CÓMO SE ESCRIBEN LAS PRUEBAS DE UNIDAD EN UNITTEST?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C9FF4C4B-615B-ED38-74E9-0ED2F67BA7E4}"/>
              </a:ext>
            </a:extLst>
          </p:cNvPr>
          <p:cNvGrpSpPr/>
          <p:nvPr/>
        </p:nvGrpSpPr>
        <p:grpSpPr>
          <a:xfrm>
            <a:off x="807423" y="2150581"/>
            <a:ext cx="11297594" cy="3695946"/>
            <a:chOff x="807423" y="2150581"/>
            <a:chExt cx="11297594" cy="3695946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55030731-007D-46A4-6890-B4912A91F91E}"/>
                </a:ext>
              </a:extLst>
            </p:cNvPr>
            <p:cNvSpPr txBox="1"/>
            <p:nvPr/>
          </p:nvSpPr>
          <p:spPr>
            <a:xfrm>
              <a:off x="807423" y="2153208"/>
              <a:ext cx="5756169" cy="369331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rgbClr val="333333"/>
                  </a:solidFill>
                  <a:latin typeface="Consolas"/>
                </a:rPr>
                <a:t>import</a:t>
              </a:r>
              <a:r>
                <a:rPr lang="en-US">
                  <a:solidFill>
                    <a:srgbClr val="333333"/>
                  </a:solidFill>
                  <a:latin typeface="Consolas"/>
                </a:rPr>
                <a:t> </a:t>
              </a:r>
              <a:r>
                <a:rPr lang="en-US" err="1">
                  <a:solidFill>
                    <a:srgbClr val="333333"/>
                  </a:solidFill>
                  <a:latin typeface="Consolas"/>
                </a:rPr>
                <a:t>unittest</a:t>
              </a:r>
              <a:br>
                <a:rPr lang="en-US">
                  <a:latin typeface="Consolas"/>
                </a:rPr>
              </a:br>
              <a:br>
                <a:rPr lang="en-US">
                  <a:latin typeface="Consolas"/>
                </a:rPr>
              </a:br>
              <a:r>
                <a:rPr lang="en-US" b="1">
                  <a:solidFill>
                    <a:srgbClr val="333333"/>
                  </a:solidFill>
                  <a:latin typeface="Consolas"/>
                </a:rPr>
                <a:t>class</a:t>
              </a:r>
              <a:r>
                <a:rPr lang="en-US">
                  <a:solidFill>
                    <a:srgbClr val="333333"/>
                  </a:solidFill>
                  <a:latin typeface="Consolas"/>
                </a:rPr>
                <a:t> </a:t>
              </a:r>
              <a:r>
                <a:rPr lang="en-US" b="1" err="1">
                  <a:solidFill>
                    <a:srgbClr val="445588"/>
                  </a:solidFill>
                  <a:latin typeface="Consolas"/>
                </a:rPr>
                <a:t>TestEjemplo</a:t>
              </a:r>
              <a:r>
                <a:rPr lang="en-US">
                  <a:solidFill>
                    <a:srgbClr val="333333"/>
                  </a:solidFill>
                  <a:latin typeface="Consolas"/>
                </a:rPr>
                <a:t>(</a:t>
              </a:r>
              <a:r>
                <a:rPr lang="en-US" err="1">
                  <a:solidFill>
                    <a:srgbClr val="333333"/>
                  </a:solidFill>
                  <a:latin typeface="Consolas"/>
                </a:rPr>
                <a:t>unittest.TestCase</a:t>
              </a:r>
              <a:r>
                <a:rPr lang="en-US">
                  <a:solidFill>
                    <a:srgbClr val="333333"/>
                  </a:solidFill>
                  <a:latin typeface="Consolas"/>
                </a:rPr>
                <a:t>):</a:t>
              </a:r>
              <a:br>
                <a:rPr lang="en-US">
                  <a:latin typeface="Consolas"/>
                </a:rPr>
              </a:br>
              <a:br>
                <a:rPr lang="en-US">
                  <a:latin typeface="Consolas"/>
                </a:rPr>
              </a:br>
              <a:r>
                <a:rPr lang="en-US">
                  <a:solidFill>
                    <a:srgbClr val="333333"/>
                  </a:solidFill>
                  <a:latin typeface="Consolas"/>
                </a:rPr>
                <a:t>    </a:t>
              </a:r>
              <a:r>
                <a:rPr lang="en-US" b="1">
                  <a:solidFill>
                    <a:srgbClr val="333333"/>
                  </a:solidFill>
                  <a:latin typeface="Consolas"/>
                </a:rPr>
                <a:t>def</a:t>
              </a:r>
              <a:r>
                <a:rPr lang="en-US">
                  <a:solidFill>
                    <a:srgbClr val="333333"/>
                  </a:solidFill>
                  <a:latin typeface="Consolas"/>
                </a:rPr>
                <a:t> </a:t>
              </a:r>
              <a:r>
                <a:rPr lang="en-US" b="1" err="1">
                  <a:solidFill>
                    <a:srgbClr val="990000"/>
                  </a:solidFill>
                  <a:latin typeface="Consolas"/>
                </a:rPr>
                <a:t>setUp</a:t>
              </a:r>
              <a:r>
                <a:rPr lang="en-US">
                  <a:solidFill>
                    <a:srgbClr val="333333"/>
                  </a:solidFill>
                  <a:latin typeface="Consolas"/>
                </a:rPr>
                <a:t>(self):</a:t>
              </a:r>
              <a:br>
                <a:rPr lang="en-US">
                  <a:latin typeface="Consolas"/>
                </a:rPr>
              </a:br>
              <a:r>
                <a:rPr lang="en-US">
                  <a:solidFill>
                    <a:srgbClr val="333333"/>
                  </a:solidFill>
                  <a:latin typeface="Consolas"/>
                </a:rPr>
                <a:t>        </a:t>
              </a:r>
              <a:r>
                <a:rPr lang="en-US" i="1">
                  <a:solidFill>
                    <a:srgbClr val="999988"/>
                  </a:solidFill>
                  <a:latin typeface="Consolas"/>
                </a:rPr>
                <a:t># </a:t>
              </a:r>
              <a:r>
                <a:rPr lang="en-US" i="1" err="1">
                  <a:solidFill>
                    <a:srgbClr val="999988"/>
                  </a:solidFill>
                  <a:latin typeface="Consolas"/>
                </a:rPr>
                <a:t>inicialización</a:t>
              </a:r>
              <a:r>
                <a:rPr lang="en-US" i="1">
                  <a:solidFill>
                    <a:srgbClr val="999988"/>
                  </a:solidFill>
                  <a:latin typeface="Consolas"/>
                </a:rPr>
                <a:t> del test fixture</a:t>
              </a:r>
              <a:br>
                <a:rPr lang="en-US">
                  <a:latin typeface="Consolas"/>
                </a:rPr>
              </a:br>
              <a:br>
                <a:rPr lang="en-US">
                  <a:latin typeface="Consolas"/>
                </a:rPr>
              </a:br>
              <a:r>
                <a:rPr lang="en-US">
                  <a:solidFill>
                    <a:srgbClr val="333333"/>
                  </a:solidFill>
                  <a:latin typeface="Consolas"/>
                </a:rPr>
                <a:t>    </a:t>
              </a:r>
              <a:r>
                <a:rPr lang="en-US" b="1">
                  <a:solidFill>
                    <a:srgbClr val="333333"/>
                  </a:solidFill>
                  <a:latin typeface="Consolas"/>
                </a:rPr>
                <a:t>def</a:t>
              </a:r>
              <a:r>
                <a:rPr lang="en-US">
                  <a:solidFill>
                    <a:srgbClr val="333333"/>
                  </a:solidFill>
                  <a:latin typeface="Consolas"/>
                </a:rPr>
                <a:t> </a:t>
              </a:r>
              <a:r>
                <a:rPr lang="en-US" b="1">
                  <a:solidFill>
                    <a:srgbClr val="990000"/>
                  </a:solidFill>
                  <a:latin typeface="Consolas"/>
                </a:rPr>
                <a:t>test_prueba1</a:t>
              </a:r>
              <a:r>
                <a:rPr lang="en-US">
                  <a:solidFill>
                    <a:srgbClr val="333333"/>
                  </a:solidFill>
                  <a:latin typeface="Consolas"/>
                </a:rPr>
                <a:t>(self):</a:t>
              </a:r>
              <a:br>
                <a:rPr lang="en-US">
                  <a:latin typeface="Consolas"/>
                </a:rPr>
              </a:br>
              <a:r>
                <a:rPr lang="en-US">
                  <a:solidFill>
                    <a:srgbClr val="333333"/>
                  </a:solidFill>
                  <a:latin typeface="Consolas"/>
                </a:rPr>
                <a:t>        ...</a:t>
              </a:r>
              <a:br>
                <a:rPr lang="en-US">
                  <a:latin typeface="Consolas"/>
                </a:rPr>
              </a:br>
              <a:r>
                <a:rPr lang="en-US">
                  <a:solidFill>
                    <a:srgbClr val="333333"/>
                  </a:solidFill>
                  <a:latin typeface="Consolas"/>
                </a:rPr>
                <a:t>        </a:t>
              </a:r>
              <a:r>
                <a:rPr lang="en-US" err="1">
                  <a:solidFill>
                    <a:srgbClr val="333333"/>
                  </a:solidFill>
                  <a:latin typeface="Consolas"/>
                </a:rPr>
                <a:t>self.assertEqual</a:t>
              </a:r>
              <a:r>
                <a:rPr lang="en-US">
                  <a:solidFill>
                    <a:srgbClr val="333333"/>
                  </a:solidFill>
                  <a:latin typeface="Consolas"/>
                </a:rPr>
                <a:t>(...)</a:t>
              </a:r>
              <a:br>
                <a:rPr lang="en-US">
                  <a:latin typeface="Consolas"/>
                </a:rPr>
              </a:br>
              <a:r>
                <a:rPr lang="en-US">
                  <a:solidFill>
                    <a:srgbClr val="333333"/>
                  </a:solidFill>
                  <a:latin typeface="Consolas"/>
                </a:rPr>
                <a:t>        ...</a:t>
              </a:r>
              <a:br>
                <a:rPr lang="en-US">
                  <a:latin typeface="Consolas"/>
                </a:rPr>
              </a:br>
              <a:r>
                <a:rPr lang="en-US">
                  <a:solidFill>
                    <a:srgbClr val="333333"/>
                  </a:solidFill>
                  <a:latin typeface="Consolas"/>
                </a:rPr>
                <a:t>        </a:t>
              </a:r>
              <a:r>
                <a:rPr lang="en-US" err="1">
                  <a:solidFill>
                    <a:srgbClr val="333333"/>
                  </a:solidFill>
                  <a:latin typeface="Consolas"/>
                </a:rPr>
                <a:t>self.assertFalse</a:t>
              </a:r>
              <a:r>
                <a:rPr lang="en-US">
                  <a:solidFill>
                    <a:srgbClr val="333333"/>
                  </a:solidFill>
                  <a:latin typeface="Consolas"/>
                </a:rPr>
                <a:t>(...)</a:t>
              </a:r>
              <a:br>
                <a:rPr lang="en-US">
                  <a:latin typeface="Consolas"/>
                </a:rPr>
              </a:br>
              <a:r>
                <a:rPr lang="en-US">
                  <a:solidFill>
                    <a:srgbClr val="333333"/>
                  </a:solidFill>
                  <a:latin typeface="Consolas"/>
                </a:rPr>
                <a:t>        ...</a:t>
              </a:r>
              <a:r>
                <a:rPr lang="en-US" sz="1100">
                  <a:solidFill>
                    <a:srgbClr val="333333"/>
                  </a:solidFill>
                  <a:latin typeface="Consolas"/>
                </a:rPr>
                <a:t>   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E031DA57-544C-56EF-0614-5D6DE3925174}"/>
                </a:ext>
              </a:extLst>
            </p:cNvPr>
            <p:cNvSpPr txBox="1"/>
            <p:nvPr/>
          </p:nvSpPr>
          <p:spPr>
            <a:xfrm>
              <a:off x="6344226" y="2150581"/>
              <a:ext cx="5760791" cy="369331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333333"/>
                  </a:solidFill>
                  <a:latin typeface="Consolas"/>
                </a:rPr>
                <a:t>...</a:t>
              </a:r>
              <a:endParaRPr lang="es-ES" dirty="0"/>
            </a:p>
            <a:p>
              <a:endParaRPr lang="en-US" b="1">
                <a:solidFill>
                  <a:srgbClr val="333333"/>
                </a:solidFill>
                <a:latin typeface="Consolas"/>
              </a:endParaRPr>
            </a:p>
            <a:p>
              <a:r>
                <a:rPr lang="en-US" b="1" dirty="0">
                  <a:solidFill>
                    <a:srgbClr val="333333"/>
                  </a:solidFill>
                  <a:latin typeface="Consolas"/>
                </a:rPr>
                <a:t>def</a:t>
              </a:r>
              <a:r>
                <a:rPr lang="en-US" dirty="0">
                  <a:solidFill>
                    <a:srgbClr val="333333"/>
                  </a:solidFill>
                  <a:latin typeface="Consolas"/>
                </a:rPr>
                <a:t> </a:t>
              </a:r>
              <a:r>
                <a:rPr lang="en-US" b="1" dirty="0" err="1">
                  <a:solidFill>
                    <a:srgbClr val="990000"/>
                  </a:solidFill>
                  <a:latin typeface="Consolas"/>
                </a:rPr>
                <a:t>test_pruebaN</a:t>
              </a:r>
              <a:r>
                <a:rPr lang="en-US" dirty="0">
                  <a:solidFill>
                    <a:srgbClr val="333333"/>
                  </a:solidFill>
                  <a:latin typeface="Consolas"/>
                </a:rPr>
                <a:t>(self):</a:t>
              </a:r>
              <a:r>
                <a:rPr lang="es-ES" dirty="0">
                  <a:latin typeface="Consolas"/>
                </a:rPr>
                <a:t>​</a:t>
              </a:r>
              <a:br>
                <a:rPr lang="es-ES" dirty="0">
                  <a:latin typeface="Consolas"/>
                </a:rPr>
              </a:br>
              <a:r>
                <a:rPr lang="en-US" dirty="0">
                  <a:solidFill>
                    <a:srgbClr val="333333"/>
                  </a:solidFill>
                  <a:latin typeface="Consolas"/>
                </a:rPr>
                <a:t>    ...</a:t>
              </a:r>
              <a:r>
                <a:rPr lang="es-ES" dirty="0">
                  <a:latin typeface="Consolas"/>
                </a:rPr>
                <a:t>​</a:t>
              </a:r>
              <a:br>
                <a:rPr lang="es-ES" dirty="0">
                  <a:latin typeface="Consolas"/>
                </a:rPr>
              </a:br>
              <a:r>
                <a:rPr lang="en-US" dirty="0">
                  <a:solidFill>
                    <a:srgbClr val="333333"/>
                  </a:solidFill>
                  <a:latin typeface="Consolas"/>
                </a:rPr>
                <a:t>    self.assertTrue(...)</a:t>
              </a:r>
              <a:r>
                <a:rPr lang="es-ES" dirty="0">
                  <a:latin typeface="Consolas"/>
                </a:rPr>
                <a:t>​</a:t>
              </a:r>
              <a:br>
                <a:rPr lang="es-ES" dirty="0">
                  <a:latin typeface="Consolas"/>
                </a:rPr>
              </a:br>
              <a:r>
                <a:rPr lang="en-US" dirty="0">
                  <a:solidFill>
                    <a:srgbClr val="333333"/>
                  </a:solidFill>
                  <a:latin typeface="Consolas"/>
                </a:rPr>
                <a:t>    ...</a:t>
              </a:r>
              <a:r>
                <a:rPr lang="es-ES" dirty="0">
                  <a:latin typeface="Consolas"/>
                </a:rPr>
                <a:t>​</a:t>
              </a:r>
              <a:br>
                <a:rPr lang="es-ES" dirty="0">
                  <a:latin typeface="Consolas"/>
                </a:rPr>
              </a:br>
              <a:r>
                <a:rPr lang="en-US" dirty="0">
                  <a:solidFill>
                    <a:srgbClr val="333333"/>
                  </a:solidFill>
                  <a:latin typeface="Consolas"/>
                </a:rPr>
                <a:t>    </a:t>
              </a:r>
              <a:r>
                <a:rPr lang="en-US" dirty="0" err="1">
                  <a:solidFill>
                    <a:srgbClr val="333333"/>
                  </a:solidFill>
                  <a:latin typeface="Consolas"/>
                </a:rPr>
                <a:t>self.assertNotEqual</a:t>
              </a:r>
              <a:r>
                <a:rPr lang="en-US" dirty="0">
                  <a:solidFill>
                    <a:srgbClr val="333333"/>
                  </a:solidFill>
                  <a:latin typeface="Consolas"/>
                </a:rPr>
                <a:t>(...)</a:t>
              </a:r>
              <a:r>
                <a:rPr lang="es-ES" dirty="0">
                  <a:latin typeface="Consolas"/>
                </a:rPr>
                <a:t>​</a:t>
              </a:r>
              <a:br>
                <a:rPr lang="es-ES" dirty="0">
                  <a:latin typeface="Consolas"/>
                </a:rPr>
              </a:br>
              <a:r>
                <a:rPr lang="es-ES" dirty="0">
                  <a:latin typeface="Consolas"/>
                </a:rPr>
                <a:t>​</a:t>
              </a:r>
              <a:br>
                <a:rPr lang="es-ES" dirty="0">
                  <a:latin typeface="Consolas"/>
                </a:rPr>
              </a:br>
              <a:r>
                <a:rPr lang="en-US" b="1" dirty="0">
                  <a:solidFill>
                    <a:srgbClr val="333333"/>
                  </a:solidFill>
                  <a:latin typeface="Consolas"/>
                </a:rPr>
                <a:t>def</a:t>
              </a:r>
              <a:r>
                <a:rPr lang="en-US" dirty="0">
                  <a:solidFill>
                    <a:srgbClr val="333333"/>
                  </a:solidFill>
                  <a:latin typeface="Consolas"/>
                </a:rPr>
                <a:t> </a:t>
              </a:r>
              <a:r>
                <a:rPr lang="en-US" b="1" dirty="0" err="1">
                  <a:solidFill>
                    <a:srgbClr val="990000"/>
                  </a:solidFill>
                  <a:latin typeface="Consolas"/>
                </a:rPr>
                <a:t>tearDown</a:t>
              </a:r>
              <a:r>
                <a:rPr lang="en-US" dirty="0">
                  <a:solidFill>
                    <a:srgbClr val="333333"/>
                  </a:solidFill>
                  <a:latin typeface="Consolas"/>
                </a:rPr>
                <a:t>(self):</a:t>
              </a:r>
              <a:r>
                <a:rPr lang="es-ES" dirty="0">
                  <a:latin typeface="Consolas"/>
                </a:rPr>
                <a:t>​</a:t>
              </a:r>
              <a:br>
                <a:rPr lang="es-ES" dirty="0">
                  <a:latin typeface="Consolas"/>
                </a:rPr>
              </a:br>
              <a:r>
                <a:rPr lang="en-US" dirty="0">
                  <a:solidFill>
                    <a:srgbClr val="333333"/>
                  </a:solidFill>
                  <a:latin typeface="Consolas"/>
                </a:rPr>
                <a:t>    </a:t>
              </a:r>
              <a:r>
                <a:rPr lang="en-US" i="1" dirty="0">
                  <a:solidFill>
                    <a:srgbClr val="999988"/>
                  </a:solidFill>
                  <a:latin typeface="Consolas"/>
                </a:rPr>
                <a:t># limpieza luego de ejecutar el test</a:t>
              </a:r>
              <a:r>
                <a:rPr lang="es-ES" dirty="0">
                  <a:latin typeface="Consolas"/>
                </a:rPr>
                <a:t>​</a:t>
              </a:r>
              <a:br>
                <a:rPr lang="es-ES" dirty="0">
                  <a:latin typeface="Consolas"/>
                </a:rPr>
              </a:br>
              <a:r>
                <a:rPr lang="es-ES" dirty="0">
                  <a:latin typeface="Consolas"/>
                </a:rPr>
                <a:t>​</a:t>
              </a:r>
              <a:br>
                <a:rPr lang="es-ES" dirty="0">
                  <a:latin typeface="Consolas"/>
                </a:rPr>
              </a:br>
              <a:r>
                <a:rPr lang="en-US" b="1" dirty="0">
                  <a:solidFill>
                    <a:srgbClr val="333333"/>
                  </a:solidFill>
                  <a:latin typeface="Consolas"/>
                </a:rPr>
                <a:t>if</a:t>
              </a:r>
              <a:r>
                <a:rPr lang="en-US" dirty="0">
                  <a:solidFill>
                    <a:srgbClr val="333333"/>
                  </a:solidFill>
                  <a:latin typeface="Consolas"/>
                </a:rPr>
                <a:t> __name__ == </a:t>
              </a:r>
              <a:r>
                <a:rPr lang="en-US" dirty="0">
                  <a:solidFill>
                    <a:srgbClr val="DD1144"/>
                  </a:solidFill>
                  <a:latin typeface="Consolas"/>
                </a:rPr>
                <a:t>'__main__'</a:t>
              </a:r>
              <a:r>
                <a:rPr lang="en-US" dirty="0">
                  <a:solidFill>
                    <a:srgbClr val="333333"/>
                  </a:solidFill>
                  <a:latin typeface="Consolas"/>
                </a:rPr>
                <a:t>:</a:t>
              </a:r>
              <a:r>
                <a:rPr lang="es-ES" dirty="0">
                  <a:latin typeface="Consolas"/>
                </a:rPr>
                <a:t>​</a:t>
              </a:r>
              <a:br>
                <a:rPr lang="es-ES" dirty="0">
                  <a:latin typeface="Consolas"/>
                </a:rPr>
              </a:br>
              <a:r>
                <a:rPr lang="en-US" dirty="0">
                  <a:solidFill>
                    <a:srgbClr val="333333"/>
                  </a:solidFill>
                  <a:latin typeface="Consolas"/>
                </a:rPr>
                <a:t>    </a:t>
              </a:r>
              <a:r>
                <a:rPr lang="en-US" dirty="0" err="1">
                  <a:solidFill>
                    <a:srgbClr val="333333"/>
                  </a:solidFill>
                  <a:latin typeface="Consolas"/>
                </a:rPr>
                <a:t>unittest.main</a:t>
              </a:r>
              <a:r>
                <a:rPr lang="en-US" dirty="0">
                  <a:solidFill>
                    <a:srgbClr val="333333"/>
                  </a:solidFill>
                  <a:latin typeface="Consolas"/>
                </a:rPr>
                <a:t>()</a:t>
              </a:r>
              <a:r>
                <a:rPr lang="es-ES" dirty="0">
                  <a:latin typeface="Consolas"/>
                </a:rPr>
                <a:t>​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921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7BD65AA-B97F-A64B-E7F6-119D72F87411}"/>
              </a:ext>
            </a:extLst>
          </p:cNvPr>
          <p:cNvSpPr txBox="1"/>
          <p:nvPr/>
        </p:nvSpPr>
        <p:spPr>
          <a:xfrm>
            <a:off x="802257" y="822037"/>
            <a:ext cx="105673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3200">
                <a:latin typeface="Univers Condensed"/>
                <a:ea typeface="+mn-lt"/>
                <a:cs typeface="+mn-lt"/>
              </a:rPr>
              <a:t>¿CÓMO EJECUTAR LAS PRUEBAS DE UNIDAD DE UNITTEST?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D8721E-CAA5-9FE2-220C-20058892F99D}"/>
              </a:ext>
            </a:extLst>
          </p:cNvPr>
          <p:cNvSpPr txBox="1"/>
          <p:nvPr/>
        </p:nvSpPr>
        <p:spPr>
          <a:xfrm>
            <a:off x="976457" y="1672670"/>
            <a:ext cx="10813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latin typeface="Arial"/>
                <a:ea typeface="+mn-lt"/>
                <a:cs typeface="+mn-lt"/>
              </a:rPr>
              <a:t>Se debe correr el comando </a:t>
            </a:r>
            <a:r>
              <a:rPr lang="es-ES" b="1" dirty="0" err="1">
                <a:latin typeface="Arial"/>
                <a:ea typeface="+mn-lt"/>
                <a:cs typeface="+mn-lt"/>
              </a:rPr>
              <a:t>python</a:t>
            </a:r>
            <a:r>
              <a:rPr lang="es-ES" b="1" dirty="0">
                <a:latin typeface="Arial"/>
                <a:ea typeface="+mn-lt"/>
                <a:cs typeface="+mn-lt"/>
              </a:rPr>
              <a:t> -m </a:t>
            </a:r>
            <a:r>
              <a:rPr lang="es-ES" b="1" dirty="0" err="1">
                <a:latin typeface="Arial"/>
                <a:ea typeface="+mn-lt"/>
                <a:cs typeface="+mn-lt"/>
              </a:rPr>
              <a:t>unittest</a:t>
            </a:r>
            <a:r>
              <a:rPr lang="es-ES" b="1" dirty="0">
                <a:latin typeface="Arial"/>
                <a:ea typeface="+mn-lt"/>
                <a:cs typeface="+mn-lt"/>
              </a:rPr>
              <a:t> -v</a:t>
            </a:r>
            <a:r>
              <a:rPr lang="es-ES" dirty="0">
                <a:latin typeface="Arial"/>
                <a:ea typeface="+mn-lt"/>
                <a:cs typeface="+mn-lt"/>
              </a:rPr>
              <a:t>. Los posibles resultados son: </a:t>
            </a:r>
          </a:p>
          <a:p>
            <a:endParaRPr lang="es-ES">
              <a:ea typeface="+mn-lt"/>
              <a:cs typeface="+mn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100B59-44F3-6C7D-EEBD-6B04A871CD0F}"/>
              </a:ext>
            </a:extLst>
          </p:cNvPr>
          <p:cNvSpPr txBox="1"/>
          <p:nvPr/>
        </p:nvSpPr>
        <p:spPr>
          <a:xfrm>
            <a:off x="1226127" y="2245613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Arial"/>
                <a:ea typeface="+mn-lt"/>
                <a:cs typeface="+mn-lt"/>
              </a:rPr>
              <a:t>- “ok” </a:t>
            </a:r>
            <a:endParaRPr lang="es-ES">
              <a:latin typeface="Arial"/>
              <a:cs typeface="Arial"/>
            </a:endParaRPr>
          </a:p>
          <a:p>
            <a:endParaRPr lang="es-ES">
              <a:latin typeface="Arial"/>
              <a:cs typeface="Arial"/>
            </a:endParaRPr>
          </a:p>
          <a:p>
            <a:r>
              <a:rPr lang="es-ES">
                <a:latin typeface="Arial"/>
                <a:ea typeface="+mn-lt"/>
                <a:cs typeface="+mn-lt"/>
              </a:rPr>
              <a:t>- “FAIL” </a:t>
            </a:r>
            <a:endParaRPr lang="en-US">
              <a:latin typeface="Arial"/>
              <a:cs typeface="Arial"/>
            </a:endParaRPr>
          </a:p>
          <a:p>
            <a:endParaRPr lang="es-ES">
              <a:latin typeface="Arial"/>
              <a:cs typeface="Arial"/>
            </a:endParaRPr>
          </a:p>
          <a:p>
            <a:r>
              <a:rPr lang="es-ES">
                <a:latin typeface="Arial"/>
                <a:ea typeface="+mn-lt"/>
                <a:cs typeface="+mn-lt"/>
              </a:rPr>
              <a:t>- “ERROR”</a:t>
            </a:r>
            <a:endParaRPr lang="es-E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790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30077D6-8612-1DC8-1718-8B0317D8CDC1}"/>
              </a:ext>
            </a:extLst>
          </p:cNvPr>
          <p:cNvSpPr txBox="1"/>
          <p:nvPr/>
        </p:nvSpPr>
        <p:spPr>
          <a:xfrm>
            <a:off x="1988128" y="787401"/>
            <a:ext cx="82041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3600" dirty="0">
                <a:latin typeface="Univers Condensed"/>
                <a:ea typeface="+mn-lt"/>
                <a:cs typeface="+mn-lt"/>
              </a:rPr>
              <a:t>TESTS IMPLEMENTADOS EN EL PROYECTO</a:t>
            </a:r>
            <a:endParaRPr lang="es-ES" sz="3600" dirty="0">
              <a:latin typeface="Univers Condensed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E95A5A1-BC1F-A9AC-DCE9-24F690D26DAB}"/>
              </a:ext>
            </a:extLst>
          </p:cNvPr>
          <p:cNvSpPr txBox="1"/>
          <p:nvPr/>
        </p:nvSpPr>
        <p:spPr>
          <a:xfrm>
            <a:off x="699366" y="1623002"/>
            <a:ext cx="1099819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latin typeface="Arial"/>
                <a:ea typeface="+mn-lt"/>
                <a:cs typeface="+mn-lt"/>
              </a:rPr>
              <a:t>Se implementaron </a:t>
            </a:r>
            <a:r>
              <a:rPr lang="es-ES" dirty="0" err="1">
                <a:latin typeface="Arial"/>
                <a:ea typeface="+mn-lt"/>
                <a:cs typeface="+mn-lt"/>
              </a:rPr>
              <a:t>tests</a:t>
            </a:r>
            <a:r>
              <a:rPr lang="es-ES" dirty="0">
                <a:latin typeface="Arial"/>
                <a:ea typeface="+mn-lt"/>
                <a:cs typeface="+mn-lt"/>
              </a:rPr>
              <a:t> de unidad sobre los modelos de </a:t>
            </a:r>
            <a:r>
              <a:rPr lang="es-ES" b="1" dirty="0">
                <a:latin typeface="Arial"/>
                <a:ea typeface="+mn-lt"/>
                <a:cs typeface="+mn-lt"/>
              </a:rPr>
              <a:t>usuario</a:t>
            </a:r>
            <a:r>
              <a:rPr lang="es-ES" dirty="0">
                <a:latin typeface="Arial"/>
                <a:ea typeface="+mn-lt"/>
                <a:cs typeface="+mn-lt"/>
              </a:rPr>
              <a:t>, </a:t>
            </a:r>
            <a:r>
              <a:rPr lang="es-ES" b="1" dirty="0">
                <a:latin typeface="Arial"/>
                <a:ea typeface="+mn-lt"/>
                <a:cs typeface="+mn-lt"/>
              </a:rPr>
              <a:t>recorridos de evacuación</a:t>
            </a:r>
            <a:r>
              <a:rPr lang="es-ES" dirty="0">
                <a:latin typeface="Arial"/>
                <a:ea typeface="+mn-lt"/>
                <a:cs typeface="+mn-lt"/>
              </a:rPr>
              <a:t> y </a:t>
            </a:r>
            <a:r>
              <a:rPr lang="es-ES" b="1" dirty="0">
                <a:latin typeface="Arial"/>
                <a:ea typeface="+mn-lt"/>
                <a:cs typeface="+mn-lt"/>
              </a:rPr>
              <a:t>zonas de </a:t>
            </a:r>
            <a:endParaRPr lang="es-ES" b="1" dirty="0"/>
          </a:p>
          <a:p>
            <a:r>
              <a:rPr lang="es-ES" b="1" dirty="0">
                <a:latin typeface="Arial"/>
                <a:ea typeface="+mn-lt"/>
                <a:cs typeface="+mn-lt"/>
              </a:rPr>
              <a:t>inundación</a:t>
            </a:r>
            <a:r>
              <a:rPr lang="es-ES" dirty="0">
                <a:latin typeface="Arial"/>
                <a:ea typeface="+mn-lt"/>
                <a:cs typeface="+mn-lt"/>
              </a:rPr>
              <a:t>. Para ello se definieron los siguientes archivos:</a:t>
            </a:r>
            <a:endParaRPr lang="es-ES" dirty="0"/>
          </a:p>
          <a:p>
            <a:endParaRPr lang="es-ES" dirty="0">
              <a:ea typeface="+mn-lt"/>
              <a:cs typeface="+mn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50B697D-6AF9-BD8C-05B8-4AE8E2E3464E}"/>
              </a:ext>
            </a:extLst>
          </p:cNvPr>
          <p:cNvSpPr txBox="1"/>
          <p:nvPr/>
        </p:nvSpPr>
        <p:spPr>
          <a:xfrm>
            <a:off x="1226127" y="2426854"/>
            <a:ext cx="1037474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Arial"/>
                <a:ea typeface="+mn-lt"/>
                <a:cs typeface="+mn-lt"/>
              </a:rPr>
              <a:t>- __init__.py</a:t>
            </a:r>
          </a:p>
          <a:p>
            <a:endParaRPr lang="es-ES">
              <a:latin typeface="Arial"/>
              <a:ea typeface="+mn-lt"/>
              <a:cs typeface="+mn-lt"/>
            </a:endParaRPr>
          </a:p>
          <a:p>
            <a:r>
              <a:rPr lang="es-ES">
                <a:latin typeface="Arial"/>
                <a:ea typeface="+mn-lt"/>
                <a:cs typeface="+mn-lt"/>
              </a:rPr>
              <a:t>- test_user.py</a:t>
            </a:r>
            <a:endParaRPr lang="es-ES">
              <a:latin typeface="Arial"/>
              <a:cs typeface="Arial"/>
            </a:endParaRPr>
          </a:p>
          <a:p>
            <a:endParaRPr lang="es-ES">
              <a:latin typeface="Arial"/>
              <a:ea typeface="+mn-lt"/>
              <a:cs typeface="+mn-lt"/>
            </a:endParaRPr>
          </a:p>
          <a:p>
            <a:r>
              <a:rPr lang="es-ES">
                <a:latin typeface="Arial"/>
                <a:ea typeface="+mn-lt"/>
                <a:cs typeface="+mn-lt"/>
              </a:rPr>
              <a:t>- test_evacuation_route.py</a:t>
            </a:r>
            <a:endParaRPr lang="es-ES">
              <a:latin typeface="Arial"/>
              <a:cs typeface="Arial"/>
            </a:endParaRPr>
          </a:p>
          <a:p>
            <a:endParaRPr lang="es-ES">
              <a:latin typeface="Arial"/>
              <a:ea typeface="+mn-lt"/>
              <a:cs typeface="+mn-lt"/>
            </a:endParaRPr>
          </a:p>
          <a:p>
            <a:r>
              <a:rPr lang="es-ES">
                <a:latin typeface="Arial"/>
                <a:ea typeface="+mn-lt"/>
                <a:cs typeface="+mn-lt"/>
              </a:rPr>
              <a:t>- test_flood_zones.py</a:t>
            </a:r>
            <a:endParaRPr lang="es-E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549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3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3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36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 descr="Dibujo animado de un personaje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2299ADC5-FB57-5B0F-3C9F-3171C77646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74" r="4892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80" name="Rectangle 38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8B30A98-2C12-3F63-40AF-CDEF3A30D9C1}"/>
              </a:ext>
            </a:extLst>
          </p:cNvPr>
          <p:cNvSpPr txBox="1"/>
          <p:nvPr/>
        </p:nvSpPr>
        <p:spPr>
          <a:xfrm>
            <a:off x="1833541" y="990599"/>
            <a:ext cx="5619054" cy="484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cap="all" spc="3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¿Preguntas?</a:t>
            </a:r>
          </a:p>
        </p:txBody>
      </p:sp>
      <p:cxnSp>
        <p:nvCxnSpPr>
          <p:cNvPr id="81" name="Straight Connector 40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9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11E1604-5B56-6315-5D27-4E154FD5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62771"/>
          </a:xfrm>
        </p:spPr>
        <p:txBody>
          <a:bodyPr/>
          <a:lstStyle/>
          <a:p>
            <a:r>
              <a:rPr lang="es-AR"/>
              <a:t>PWA</a:t>
            </a:r>
            <a:r>
              <a:rPr lang="es-AR" dirty="0"/>
              <a:t> </a:t>
            </a:r>
            <a:r>
              <a:rPr lang="es-AR" sz="2000"/>
              <a:t>(</a:t>
            </a:r>
            <a:r>
              <a:rPr lang="es-AR" sz="2000" dirty="0" err="1"/>
              <a:t>Progressive</a:t>
            </a:r>
            <a:r>
              <a:rPr lang="es-AR" sz="2000"/>
              <a:t> Web Apps)</a:t>
            </a:r>
            <a:endParaRPr lang="es-AR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B3B7A89-60EE-41EC-ECC1-DA140840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94933"/>
            <a:ext cx="10691265" cy="41342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000000"/>
                </a:solidFill>
                <a:latin typeface="Arial"/>
                <a:cs typeface="Arial"/>
              </a:rPr>
              <a:t>“Aplicaciones web</a:t>
            </a:r>
            <a:r>
              <a:rPr lang="es-ES" sz="1800" dirty="0">
                <a:solidFill>
                  <a:srgbClr val="000000"/>
                </a:solidFill>
                <a:latin typeface="Arial"/>
                <a:cs typeface="Arial"/>
              </a:rPr>
              <a:t> que utilizan </a:t>
            </a:r>
            <a:r>
              <a:rPr lang="es-ES" sz="1800" b="1" dirty="0" err="1">
                <a:solidFill>
                  <a:srgbClr val="000000"/>
                </a:solidFill>
                <a:latin typeface="Arial"/>
                <a:cs typeface="Arial"/>
              </a:rPr>
              <a:t>APIs</a:t>
            </a:r>
            <a:r>
              <a:rPr lang="es-ES" sz="1800" dirty="0">
                <a:solidFill>
                  <a:srgbClr val="000000"/>
                </a:solidFill>
                <a:latin typeface="Arial"/>
                <a:cs typeface="Arial"/>
              </a:rPr>
              <a:t> y </a:t>
            </a:r>
            <a:r>
              <a:rPr lang="es-ES" sz="1800" b="1" dirty="0">
                <a:solidFill>
                  <a:srgbClr val="000000"/>
                </a:solidFill>
                <a:latin typeface="Arial"/>
                <a:cs typeface="Arial"/>
              </a:rPr>
              <a:t>funciones emergentes del navegador web</a:t>
            </a:r>
            <a:r>
              <a:rPr lang="es-ES" sz="1800" dirty="0">
                <a:solidFill>
                  <a:srgbClr val="000000"/>
                </a:solidFill>
                <a:latin typeface="Arial"/>
                <a:cs typeface="Arial"/>
              </a:rPr>
              <a:t> junto a una estrategia tradicional de mejora progresiva para ofrecer una </a:t>
            </a:r>
            <a:r>
              <a:rPr lang="es-ES" sz="1800" b="1" dirty="0">
                <a:solidFill>
                  <a:srgbClr val="000000"/>
                </a:solidFill>
                <a:latin typeface="Arial"/>
                <a:cs typeface="Arial"/>
              </a:rPr>
              <a:t>aplicación nativa --</a:t>
            </a:r>
            <a:r>
              <a:rPr lang="es-ES" sz="1800" dirty="0">
                <a:solidFill>
                  <a:srgbClr val="000000"/>
                </a:solidFill>
                <a:latin typeface="Arial"/>
                <a:cs typeface="Arial"/>
              </a:rPr>
              <a:t> como la experiencia del usuario para aplicaciones web multiplataforma. (…)”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Necesitarán de ciertas características básicas para su funcionamiento:</a:t>
            </a:r>
            <a:endParaRPr lang="es-ES" b="0" dirty="0">
              <a:effectLst/>
              <a:latin typeface="Arial"/>
              <a:cs typeface="Arial"/>
            </a:endParaRPr>
          </a:p>
          <a:p>
            <a:pPr>
              <a:buFontTx/>
              <a:buChar char="-"/>
            </a:pPr>
            <a:r>
              <a:rPr lang="es-AR" sz="1800" b="1" i="1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Contexto Seguro</a:t>
            </a:r>
            <a:r>
              <a:rPr lang="es-AR" sz="1800" b="1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s-AR" sz="1800" b="1" i="1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(HTTPS)</a:t>
            </a:r>
          </a:p>
          <a:p>
            <a:pPr>
              <a:buFontTx/>
              <a:buChar char="-"/>
            </a:pPr>
            <a:r>
              <a:rPr lang="es-AR" sz="1800" b="1" i="1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Servicio </a:t>
            </a:r>
            <a:r>
              <a:rPr lang="es-AR" sz="1800" b="1" i="1" u="none" strike="noStrike" dirty="0" err="1">
                <a:solidFill>
                  <a:srgbClr val="000000"/>
                </a:solidFill>
                <a:effectLst/>
                <a:latin typeface="Arial"/>
                <a:cs typeface="Arial"/>
              </a:rPr>
              <a:t>workers</a:t>
            </a:r>
          </a:p>
          <a:p>
            <a:pPr>
              <a:buFontTx/>
              <a:buChar char="-"/>
            </a:pPr>
            <a:r>
              <a:rPr lang="es-AR" sz="1800" b="1" i="1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El archivo </a:t>
            </a:r>
            <a:r>
              <a:rPr lang="es-AR" sz="1800" b="1" i="1" u="none" strike="noStrike" dirty="0" err="1">
                <a:solidFill>
                  <a:srgbClr val="000000"/>
                </a:solidFill>
                <a:effectLst/>
                <a:latin typeface="Arial"/>
                <a:cs typeface="Arial"/>
              </a:rPr>
              <a:t>manifest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br>
              <a:rPr lang="es-ES"/>
            </a:b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221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11E1604-5B56-6315-5D27-4E154FD5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62771"/>
          </a:xfrm>
        </p:spPr>
        <p:txBody>
          <a:bodyPr/>
          <a:lstStyle/>
          <a:p>
            <a:r>
              <a:rPr lang="es-AR"/>
              <a:t>Creación de La pwa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B3B7A89-60EE-41EC-ECC1-DA140840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94934"/>
            <a:ext cx="10691265" cy="508000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s-ES" sz="72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Dos maneras para intergrarlas al desarrollo:</a:t>
            </a:r>
            <a:endParaRPr lang="es-ES" sz="7200"/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br>
              <a:rPr lang="es-ES"/>
            </a:br>
            <a:endParaRPr lang="es-A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4DD48F1-9220-00FC-5514-171C10CE9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67" y="3254134"/>
            <a:ext cx="4725865" cy="2457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41EEDF0-1179-92CF-B9E2-C0B2656ACA59}"/>
              </a:ext>
            </a:extLst>
          </p:cNvPr>
          <p:cNvSpPr txBox="1"/>
          <p:nvPr/>
        </p:nvSpPr>
        <p:spPr>
          <a:xfrm>
            <a:off x="0" y="241300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s-ES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 la aplicación recién se está creando, </a:t>
            </a:r>
          </a:p>
          <a:p>
            <a:pPr marL="0" indent="0" algn="ctr">
              <a:buNone/>
            </a:pPr>
            <a:r>
              <a:rPr lang="es-ES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utilizando vue-cli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35A993E-03F6-EBF4-9145-58C92CECCCC3}"/>
              </a:ext>
            </a:extLst>
          </p:cNvPr>
          <p:cNvSpPr txBox="1"/>
          <p:nvPr/>
        </p:nvSpPr>
        <p:spPr>
          <a:xfrm>
            <a:off x="7053801" y="2413001"/>
            <a:ext cx="39359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s-ES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 proyecto ya haya sido creado,</a:t>
            </a:r>
          </a:p>
          <a:p>
            <a:pPr algn="ctr"/>
            <a:r>
              <a:rPr lang="es-AR" sz="1600">
                <a:solidFill>
                  <a:srgbClr val="000000"/>
                </a:solidFill>
                <a:latin typeface="Arial" panose="020B0604020202020204" pitchFamily="34" charset="0"/>
              </a:rPr>
              <a:t>Utilizando </a:t>
            </a:r>
            <a:r>
              <a:rPr lang="es-AR" sz="16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‘</a:t>
            </a:r>
            <a:r>
              <a:rPr lang="es-AR" sz="16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vue</a:t>
            </a:r>
            <a:r>
              <a:rPr lang="es-AR" sz="16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AR" sz="16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</a:t>
            </a:r>
            <a:r>
              <a:rPr lang="es-AR" sz="16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pwa’</a:t>
            </a:r>
            <a:endParaRPr lang="es-AR" sz="160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6A20FA2-10A1-D020-9C3E-2FAC247D9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200" y="3107843"/>
            <a:ext cx="3659133" cy="2750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54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11E1604-5B56-6315-5D27-4E154FD53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Creación de La pwa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900991-DF0B-57D9-CBCE-DA81F11CB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468"/>
            <a:ext cx="10691265" cy="4142746"/>
          </a:xfrm>
        </p:spPr>
        <p:txBody>
          <a:bodyPr/>
          <a:lstStyle/>
          <a:p>
            <a:r>
              <a:rPr lang="es-ES" sz="180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s-E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 plugin se encargará: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 la creación del archivo registerServiceWorker.js.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junto con su importación en el archivo main.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1600">
                <a:solidFill>
                  <a:srgbClr val="000000"/>
                </a:solidFill>
                <a:latin typeface="Arial" panose="020B0604020202020204" pitchFamily="34" charset="0"/>
              </a:rPr>
              <a:t>generará en la carpeta public/img/icons las imágenes por defecto.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s-ES" sz="16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Arial" panose="020B0604020202020204" pitchFamily="34" charset="0"/>
              </a:rPr>
              <a:t>Tenemos una PWA totalmente funcional</a:t>
            </a:r>
            <a:endParaRPr lang="es-AR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28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8" name="Rectangle 206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11E1604-5B56-6315-5D27-4E154FD5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7037"/>
            <a:ext cx="3819821" cy="1955690"/>
          </a:xfrm>
        </p:spPr>
        <p:txBody>
          <a:bodyPr>
            <a:normAutofit/>
          </a:bodyPr>
          <a:lstStyle/>
          <a:p>
            <a:r>
              <a:rPr lang="es-AR" err="1"/>
              <a:t>CONFIGURACIóN</a:t>
            </a:r>
            <a:r>
              <a:rPr lang="es-AR"/>
              <a:t> de La pwa</a:t>
            </a:r>
          </a:p>
        </p:txBody>
      </p:sp>
      <p:cxnSp>
        <p:nvCxnSpPr>
          <p:cNvPr id="2079" name="Straight Connector 206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35287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900991-DF0B-57D9-CBCE-DA81F11CB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862727"/>
            <a:ext cx="3706113" cy="3372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0" i="0" u="none" strike="noStrike">
                <a:effectLst/>
                <a:latin typeface="Arial" panose="020B0604020202020204" pitchFamily="34" charset="0"/>
              </a:rPr>
              <a:t>Para poder configurar los parámetros básicos de la PWA, el directorio root, creamos el archivo </a:t>
            </a:r>
            <a:r>
              <a:rPr lang="es-ES" b="1" i="0" u="none" strike="noStrike">
                <a:effectLst/>
                <a:latin typeface="Arial" panose="020B0604020202020204" pitchFamily="34" charset="0"/>
              </a:rPr>
              <a:t>“vue.config.js”</a:t>
            </a:r>
            <a:endParaRPr lang="es-AR"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43C75-A39E-D356-7109-D6C651418E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" r="18559"/>
          <a:stretch/>
        </p:blipFill>
        <p:spPr bwMode="auto">
          <a:xfrm>
            <a:off x="4876800" y="735286"/>
            <a:ext cx="6515100" cy="539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28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4" name="Rectangle 307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11E1604-5B56-6315-5D27-4E154FD5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902447"/>
            <a:ext cx="4316507" cy="1928741"/>
          </a:xfrm>
        </p:spPr>
        <p:txBody>
          <a:bodyPr>
            <a:normAutofit/>
          </a:bodyPr>
          <a:lstStyle/>
          <a:p>
            <a:r>
              <a:rPr lang="es-AR" err="1"/>
              <a:t>CONFIGURACIóN</a:t>
            </a:r>
            <a:r>
              <a:rPr lang="es-AR"/>
              <a:t> de La pwa</a:t>
            </a:r>
          </a:p>
        </p:txBody>
      </p:sp>
      <p:cxnSp>
        <p:nvCxnSpPr>
          <p:cNvPr id="3085" name="Straight Connector 308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0575" y="723900"/>
            <a:ext cx="1060132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900991-DF0B-57D9-CBCE-DA81F11CB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0100" y="968377"/>
            <a:ext cx="6781800" cy="173218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1600" b="0" i="0" u="none" strike="noStrike">
                <a:effectLst/>
                <a:latin typeface="Arial" panose="020B0604020202020204" pitchFamily="34" charset="0"/>
              </a:rPr>
              <a:t>El plugin nos ofrece dos clases, </a:t>
            </a:r>
          </a:p>
          <a:p>
            <a:pPr lvl="1">
              <a:lnSpc>
                <a:spcPct val="110000"/>
              </a:lnSpc>
            </a:pPr>
            <a:r>
              <a:rPr lang="es-ES" sz="1600" b="1" i="0" u="none" strike="noStrike" err="1">
                <a:effectLst/>
                <a:latin typeface="Arial" panose="020B0604020202020204" pitchFamily="34" charset="0"/>
              </a:rPr>
              <a:t>GenerateSW</a:t>
            </a:r>
            <a:r>
              <a:rPr lang="es-ES" sz="1600" b="0" i="0" u="none" strike="noStrike">
                <a:effectLst/>
                <a:latin typeface="Arial" panose="020B0604020202020204" pitchFamily="34" charset="0"/>
              </a:rPr>
              <a:t> (por defecto)</a:t>
            </a:r>
          </a:p>
          <a:p>
            <a:pPr lvl="1">
              <a:lnSpc>
                <a:spcPct val="110000"/>
              </a:lnSpc>
            </a:pPr>
            <a:r>
              <a:rPr lang="es-ES" sz="1600" b="1" i="0" u="none" strike="noStrike" err="1">
                <a:effectLst/>
                <a:latin typeface="Arial" panose="020B0604020202020204" pitchFamily="34" charset="0"/>
              </a:rPr>
              <a:t>InjectManifest</a:t>
            </a:r>
            <a:r>
              <a:rPr lang="es-ES" sz="1600" b="1" i="0" u="none" strike="noStrike">
                <a:effectLst/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s-ES" sz="1600">
                <a:latin typeface="Arial" panose="020B0604020202020204" pitchFamily="34" charset="0"/>
              </a:rPr>
              <a:t>El modo </a:t>
            </a:r>
            <a:r>
              <a:rPr lang="es-ES" sz="1600" err="1">
                <a:latin typeface="Arial" panose="020B0604020202020204" pitchFamily="34" charset="0"/>
              </a:rPr>
              <a:t>InjectManifest</a:t>
            </a:r>
            <a:r>
              <a:rPr lang="es-ES" sz="1600">
                <a:latin typeface="Arial" panose="020B0604020202020204" pitchFamily="34" charset="0"/>
              </a:rPr>
              <a:t> nos obliga a crear el archivo </a:t>
            </a:r>
            <a:r>
              <a:rPr lang="es-AR" sz="1600" b="1">
                <a:latin typeface="Arial" panose="020B0604020202020204" pitchFamily="34" charset="0"/>
              </a:rPr>
              <a:t>service-worker.js</a:t>
            </a:r>
            <a:endParaRPr lang="es-ES" sz="1600" b="1"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3591EDD-0573-FA8B-7E99-4EDB936A3E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9" b="17209"/>
          <a:stretch/>
        </p:blipFill>
        <p:spPr bwMode="auto">
          <a:xfrm>
            <a:off x="809065" y="3039591"/>
            <a:ext cx="10582835" cy="2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echa: hacia abajo 1">
            <a:extLst>
              <a:ext uri="{FF2B5EF4-FFF2-40B4-BE49-F238E27FC236}">
                <a16:creationId xmlns:a16="http://schemas.microsoft.com/office/drawing/2014/main" id="{EAE66FB9-254E-35F5-EC60-F7AD6B51EC4C}"/>
              </a:ext>
            </a:extLst>
          </p:cNvPr>
          <p:cNvSpPr/>
          <p:nvPr/>
        </p:nvSpPr>
        <p:spPr>
          <a:xfrm>
            <a:off x="10241592" y="2392802"/>
            <a:ext cx="284341" cy="516160"/>
          </a:xfrm>
          <a:prstGeom prst="down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724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4" name="Rectangle 307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11E1604-5B56-6315-5D27-4E154FD5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902447"/>
            <a:ext cx="10706101" cy="850153"/>
          </a:xfrm>
        </p:spPr>
        <p:txBody>
          <a:bodyPr>
            <a:normAutofit/>
          </a:bodyPr>
          <a:lstStyle/>
          <a:p>
            <a:r>
              <a:rPr lang="es-AR"/>
              <a:t>Funcionalidades añadidas</a:t>
            </a:r>
          </a:p>
        </p:txBody>
      </p:sp>
      <p:cxnSp>
        <p:nvCxnSpPr>
          <p:cNvPr id="3085" name="Straight Connector 308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0575" y="723900"/>
            <a:ext cx="1060132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0DE358B-D872-EEDF-10EC-063473875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31147"/>
            <a:ext cx="5528715" cy="3998068"/>
          </a:xfrm>
        </p:spPr>
        <p:txBody>
          <a:bodyPr/>
          <a:lstStyle/>
          <a:p>
            <a:r>
              <a:rPr lang="es-ES" sz="1800" b="1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s-E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etectar cuando hay contenido nuevo disponible </a:t>
            </a:r>
            <a:r>
              <a:rPr lang="es-ES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(cuando se encuentra un nuevo </a:t>
            </a:r>
            <a:r>
              <a:rPr lang="es-ES" sz="16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service</a:t>
            </a:r>
            <a:r>
              <a:rPr lang="es-ES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16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worker</a:t>
            </a:r>
            <a:r>
              <a:rPr lang="es-ES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s-E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r>
              <a:rPr lang="es-ES" sz="1800" b="1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s-E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otificar al usuario </a:t>
            </a:r>
          </a:p>
          <a:p>
            <a:r>
              <a:rPr lang="es-E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 dar la opción de actualizar la página</a:t>
            </a:r>
            <a:endParaRPr lang="es-A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7B0DDB5-EA7D-A983-BEC8-CA44DA832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286" y="1639261"/>
            <a:ext cx="4347614" cy="422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94F64F6-DB4C-087D-CC82-77682CCA2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65" y="4359646"/>
            <a:ext cx="5648885" cy="150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40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11E1604-5B56-6315-5D27-4E154FD5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906366"/>
            <a:ext cx="4772024" cy="1616771"/>
          </a:xfrm>
        </p:spPr>
        <p:txBody>
          <a:bodyPr>
            <a:normAutofit/>
          </a:bodyPr>
          <a:lstStyle/>
          <a:p>
            <a:r>
              <a:rPr lang="es-AR"/>
              <a:t>Funcionalidades añadidas</a:t>
            </a:r>
          </a:p>
        </p:txBody>
      </p:sp>
      <p:cxnSp>
        <p:nvCxnSpPr>
          <p:cNvPr id="5129" name="Straight Connector 5128">
            <a:extLst>
              <a:ext uri="{FF2B5EF4-FFF2-40B4-BE49-F238E27FC236}">
                <a16:creationId xmlns:a16="http://schemas.microsoft.com/office/drawing/2014/main" id="{9BFA7F3E-7868-4A4D-9F5E-C21489710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0DE358B-D872-EEDF-10EC-063473875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067" y="982683"/>
            <a:ext cx="6316133" cy="233857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1800" b="1">
                <a:latin typeface="Arial" panose="020B0604020202020204" pitchFamily="34" charset="0"/>
              </a:rPr>
              <a:t>I</a:t>
            </a:r>
            <a:r>
              <a:rPr lang="es-ES" sz="1800" b="1" i="0" u="none" strike="noStrike">
                <a:effectLst/>
                <a:latin typeface="Arial" panose="020B0604020202020204" pitchFamily="34" charset="0"/>
              </a:rPr>
              <a:t>ncorporar visualmente </a:t>
            </a:r>
            <a:r>
              <a:rPr lang="es-ES" sz="1800" b="0" i="0" u="none" strike="noStrike">
                <a:effectLst/>
                <a:latin typeface="Arial" panose="020B0604020202020204" pitchFamily="34" charset="0"/>
              </a:rPr>
              <a:t>a la página un acceso (botón) que permita instalar la aplicación de escritorio/móvil</a:t>
            </a:r>
          </a:p>
          <a:p>
            <a:pPr lvl="1">
              <a:lnSpc>
                <a:spcPct val="110000"/>
              </a:lnSpc>
            </a:pPr>
            <a:r>
              <a:rPr lang="es-ES" sz="1600">
                <a:latin typeface="Arial" panose="020B0604020202020204" pitchFamily="34" charset="0"/>
              </a:rPr>
              <a:t>no fue necesario modificar el service-worker</a:t>
            </a:r>
          </a:p>
          <a:p>
            <a:pPr lvl="1">
              <a:lnSpc>
                <a:spcPct val="110000"/>
              </a:lnSpc>
            </a:pPr>
            <a:r>
              <a:rPr lang="es-ES" sz="1600" b="0" i="0" u="none" strike="noStrike">
                <a:effectLst/>
                <a:latin typeface="Arial" panose="020B0604020202020204" pitchFamily="34" charset="0"/>
              </a:rPr>
              <a:t>se podía hacer con la configuración predeterminada de </a:t>
            </a:r>
            <a:r>
              <a:rPr lang="es-ES" sz="1600" b="0" i="0" u="none" strike="noStrike" err="1">
                <a:effectLst/>
                <a:latin typeface="Arial" panose="020B0604020202020204" pitchFamily="34" charset="0"/>
              </a:rPr>
              <a:t>Vue</a:t>
            </a:r>
            <a:r>
              <a:rPr lang="es-ES" sz="1600" b="0" i="0" u="none" strike="noStrike">
                <a:effectLst/>
                <a:latin typeface="Arial" panose="020B0604020202020204" pitchFamily="34" charset="0"/>
              </a:rPr>
              <a:t>/PWA</a:t>
            </a:r>
            <a:endParaRPr lang="es-AR" sz="1600"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7B05F71-C19D-6472-12B7-337EE5A7B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0" y="3325709"/>
            <a:ext cx="10591800" cy="211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276AB626-F2F4-41D1-94FC-3258BA678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57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5" name="Rectangle 615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11E1604-5B56-6315-5D27-4E154FD5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7037"/>
            <a:ext cx="3819821" cy="97256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AR" sz="3600"/>
              <a:t>Funcionalidades añadidas</a:t>
            </a:r>
            <a:br>
              <a:rPr lang="es-AR" sz="2500"/>
            </a:br>
            <a:endParaRPr lang="es-AR" sz="2500"/>
          </a:p>
        </p:txBody>
      </p:sp>
      <p:cxnSp>
        <p:nvCxnSpPr>
          <p:cNvPr id="6156" name="Straight Connector 615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35287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3FC16DA-B42E-57ED-5239-98512B063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133600"/>
            <a:ext cx="3910542" cy="41013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000" b="1" u="none" strike="noStrike">
                <a:effectLst/>
                <a:latin typeface="Arial" panose="020B0604020202020204" pitchFamily="34" charset="0"/>
              </a:rPr>
              <a:t>CACHEO DE LAS CONSULTAS DE DATOS A LA API</a:t>
            </a:r>
            <a:endParaRPr lang="es-AR" b="1" i="0" u="none" strike="noStrike">
              <a:effectLst/>
              <a:latin typeface="Arial" panose="020B0604020202020204" pitchFamily="34" charset="0"/>
            </a:endParaRPr>
          </a:p>
          <a:p>
            <a:r>
              <a:rPr lang="es-AR" b="0" i="0" u="none" strike="noStrike">
                <a:effectLst/>
                <a:latin typeface="Arial" panose="020B0604020202020204" pitchFamily="34" charset="0"/>
              </a:rPr>
              <a:t>Estrategias de caching en service workers</a:t>
            </a:r>
          </a:p>
          <a:p>
            <a:pPr lvl="1"/>
            <a:r>
              <a:rPr lang="es-AR" b="0" i="0" u="none" strike="noStrike">
                <a:effectLst/>
                <a:latin typeface="Arial" panose="020B0604020202020204" pitchFamily="34" charset="0"/>
              </a:rPr>
              <a:t>Workbox a través de la api de “workbox-strategies” nos provee diferentes opciones.</a:t>
            </a:r>
            <a:endParaRPr lang="es-AR">
              <a:latin typeface="Arial" panose="020B0604020202020204" pitchFamily="34" charset="0"/>
            </a:endParaRPr>
          </a:p>
          <a:p>
            <a:pPr lvl="2"/>
            <a:r>
              <a:rPr lang="es-AR" b="0" i="1" u="none" strike="noStrike">
                <a:effectLst/>
                <a:latin typeface="Arial" panose="020B0604020202020204" pitchFamily="34" charset="0"/>
              </a:rPr>
              <a:t>Cache First</a:t>
            </a:r>
            <a:endParaRPr lang="es-AR" i="1">
              <a:latin typeface="Arial" panose="020B0604020202020204" pitchFamily="34" charset="0"/>
            </a:endParaRPr>
          </a:p>
          <a:p>
            <a:pPr lvl="2"/>
            <a:r>
              <a:rPr lang="es-AR" b="1" i="1" u="none" strike="noStrike">
                <a:effectLst/>
                <a:latin typeface="Arial" panose="020B0604020202020204" pitchFamily="34" charset="0"/>
              </a:rPr>
              <a:t>Network First</a:t>
            </a:r>
          </a:p>
          <a:p>
            <a:pPr lvl="2"/>
            <a:r>
              <a:rPr lang="es-AR" b="0" i="1" u="none" strike="noStrike">
                <a:effectLst/>
                <a:latin typeface="Arial" panose="020B0604020202020204" pitchFamily="34" charset="0"/>
              </a:rPr>
              <a:t>Network only</a:t>
            </a:r>
            <a:endParaRPr lang="es-AR" i="1">
              <a:latin typeface="Arial" panose="020B0604020202020204" pitchFamily="34" charset="0"/>
            </a:endParaRPr>
          </a:p>
          <a:p>
            <a:pPr lvl="2"/>
            <a:r>
              <a:rPr lang="es-AR" b="0" i="1" u="none" strike="noStrike">
                <a:effectLst/>
                <a:latin typeface="Arial" panose="020B0604020202020204" pitchFamily="34" charset="0"/>
              </a:rPr>
              <a:t>Cache only</a:t>
            </a:r>
            <a:endParaRPr lang="es-AR" i="1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6A779E6-BB15-798A-A9BD-D9C1D31B1D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6" b="1"/>
          <a:stretch/>
        </p:blipFill>
        <p:spPr bwMode="auto">
          <a:xfrm>
            <a:off x="4995332" y="735286"/>
            <a:ext cx="6396567" cy="539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46540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705</Words>
  <Application>Microsoft Office PowerPoint</Application>
  <PresentationFormat>Panorámica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Calisto MT</vt:lpstr>
      <vt:lpstr>Consolas</vt:lpstr>
      <vt:lpstr>Univers Condensed</vt:lpstr>
      <vt:lpstr>Wingdings</vt:lpstr>
      <vt:lpstr>ChronicleVTI</vt:lpstr>
      <vt:lpstr>InundaSafe - Proyecto de Software</vt:lpstr>
      <vt:lpstr>PWA (Progressive Web Apps)</vt:lpstr>
      <vt:lpstr>Creación de La pwa</vt:lpstr>
      <vt:lpstr>Creación de La pwa</vt:lpstr>
      <vt:lpstr>CONFIGURACIóN de La pwa</vt:lpstr>
      <vt:lpstr>CONFIGURACIóN de La pwa</vt:lpstr>
      <vt:lpstr>Funcionalidades añadidas</vt:lpstr>
      <vt:lpstr>Funcionalidades añadidas</vt:lpstr>
      <vt:lpstr>Funcionalidades añadidas </vt:lpstr>
      <vt:lpstr>FUNCIONALIDADES AÑADIDAS CACHEO DE LAS CONSULTAS DE DATOS A LA API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Scoffield</dc:creator>
  <cp:lastModifiedBy>David Scoffield</cp:lastModifiedBy>
  <cp:revision>2</cp:revision>
  <dcterms:created xsi:type="dcterms:W3CDTF">2022-06-27T23:06:37Z</dcterms:created>
  <dcterms:modified xsi:type="dcterms:W3CDTF">2022-07-15T12:19:26Z</dcterms:modified>
</cp:coreProperties>
</file>