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EBF9-8658-43CB-A8BC-B866FD045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92BB7-856B-4966-8AC3-5D5351A9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2C60-BF8C-4B37-B4CC-2F590213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E815-144B-42A0-88EA-E1D2EE9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7E77-4F83-4C47-8A81-4A558094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4B6F-3E9E-4A33-A30F-E882EFD1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8DA6-175D-4BB6-BF28-E9FBEFC3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B3AB-BAE0-4A56-83A9-BB2E96C1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905C-A6BB-4B16-8383-6E0C386C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CBDE-8D72-4322-9D55-7976627F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32C99-1B73-4B3F-9339-3C80D73F9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F6C07-62C6-471D-B6DC-069C5A4F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1B2D-1016-48D1-8C21-25D8DD9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B342A-2D6D-4B34-8773-E84A7EED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5DF4-8CEC-41F6-B73A-0B3F81EB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C922-EAC7-4543-AA20-A7942FB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2C59-7BD4-4558-836B-C8032BE4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3279-3B23-475E-A2E5-0BBD85F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2ABC-4D8E-4AF4-B62F-4BCA587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77B8-60BA-4F86-B368-7083E4F8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5FE-A654-486B-B1A6-74B069DD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980D1-7126-4CA4-A492-8E106F82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771-1B27-431E-9CB8-D01A96B0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DF47-6F20-4EF5-B9F8-6B4C5795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2FC2-CF99-4165-9F88-AE014D2D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4A18-5157-4134-A49D-D9D7FDFC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0C42-C9E4-41AB-9BF8-ABA23488A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7F5EB-36F6-4274-B270-01EDCC3EF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CAC4-ABE5-47FF-94AE-CCDDF34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BA683-4D84-4ABA-BC62-727C7B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7807-1603-414D-9340-C58B1296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DD37-95F7-4F51-8321-370B031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CE27-C233-4745-98BA-8127D11F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1C54-AD86-48F2-96B7-7855E88F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56BDC-D6FC-48A5-BB45-B0417983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84396-9CA1-49A3-93F9-BE113F3B0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2B6DC-E5F1-490F-B2DB-FF6ADE79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5FAB7-22CE-4594-9A80-095FA0B1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7ECFA-9430-4201-859F-02258167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F3E9-7921-4551-BB1F-2BA808A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05C72-7580-4FAD-8563-C4A3EAD9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DF58B-D744-48E3-BC3E-BA5069D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98748-35C3-415E-A27B-7E4EF2B7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61CD8-B4E1-4D1E-BDD2-645C4CCF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04EDF-9D7B-4327-A1E0-AD7BAD3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5314-68DA-4A0C-A477-3B796CD7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705A-C81B-4081-9BB8-CA90C10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E000-4D09-4C0F-9D01-57B85B28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2F943-0044-4E51-BC4B-1EEC584A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1354-2971-46C1-BBDD-04474D84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AEB5-E6DD-4D8F-9D64-404F775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CE29-BDEE-42E6-BDDA-D8C368F2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00B2-5A80-4485-8162-51F7C691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3CF4E-4ED5-42F1-BBF4-80E8B856B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FFB6-E3DA-4861-9B38-59D821FF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6110-02D6-48FC-AAB4-2499C723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F56A-957B-4A85-8601-FAACE67F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8D041-0983-482E-8EC9-04F9657A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279EA-3642-4E1C-A1B4-D2FFCD0C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5CBE-248B-46BB-9E94-1B386364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4A8D-CBE5-4B68-B6C1-C7C536914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785F-74D4-4723-B470-977969472FD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DD74-8522-42FD-8F7C-493C7913F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F99C-14C1-4972-B4CB-850F1353E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A57-4C28-4F36-A802-FE63ACB9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5C755-E4D5-4B54-83FD-61ABE77B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 interest in Neuroscience?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6BB0-B772-47AE-8AC0-C9097F99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6"/>
            <a:ext cx="10515600" cy="4760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Neural networks can be treated as CS networks.</a:t>
            </a:r>
          </a:p>
          <a:p>
            <a:pPr lvl="1"/>
            <a:r>
              <a:rPr lang="en-US" dirty="0"/>
              <a:t>Need to know the basic operation of a neuron</a:t>
            </a:r>
          </a:p>
          <a:p>
            <a:pPr lvl="1"/>
            <a:r>
              <a:rPr lang="en-US" dirty="0"/>
              <a:t>Need to know how neurons are connected</a:t>
            </a:r>
          </a:p>
          <a:p>
            <a:pPr lvl="1"/>
            <a:r>
              <a:rPr lang="en-US" dirty="0"/>
              <a:t>Network constraints imposed by neural development</a:t>
            </a:r>
          </a:p>
          <a:p>
            <a:pPr lvl="2"/>
            <a:r>
              <a:rPr lang="en-US" dirty="0"/>
              <a:t>Care needed in applying randomization</a:t>
            </a:r>
          </a:p>
          <a:p>
            <a:pPr lvl="1"/>
            <a:r>
              <a:rPr lang="en-US" dirty="0" err="1"/>
              <a:t>Connectomics</a:t>
            </a:r>
            <a:r>
              <a:rPr lang="en-US" dirty="0"/>
              <a:t> </a:t>
            </a:r>
          </a:p>
          <a:p>
            <a:r>
              <a:rPr lang="en-US" dirty="0"/>
              <a:t>Learning and storage of information</a:t>
            </a:r>
          </a:p>
          <a:p>
            <a:r>
              <a:rPr lang="en-US" dirty="0"/>
              <a:t>New advances</a:t>
            </a:r>
          </a:p>
          <a:p>
            <a:pPr lvl="1"/>
            <a:r>
              <a:rPr lang="en-US" dirty="0"/>
              <a:t>A million spiking-neuron integrated circuit …, by </a:t>
            </a:r>
            <a:r>
              <a:rPr lang="en-US" dirty="0" err="1"/>
              <a:t>Merolla</a:t>
            </a:r>
            <a:r>
              <a:rPr lang="en-US" dirty="0"/>
              <a:t> et al, Science 2014</a:t>
            </a:r>
          </a:p>
          <a:p>
            <a:pPr lvl="2"/>
            <a:r>
              <a:rPr lang="en-US" dirty="0"/>
              <a:t>256 million synapses, 63 milliwatts power, 5.4 billion transistors</a:t>
            </a:r>
          </a:p>
          <a:p>
            <a:pPr lvl="1"/>
            <a:r>
              <a:rPr lang="en-US" dirty="0" err="1"/>
              <a:t>Neurolink</a:t>
            </a:r>
            <a:endParaRPr lang="en-US" dirty="0"/>
          </a:p>
          <a:p>
            <a:pPr lvl="1"/>
            <a:r>
              <a:rPr lang="en-US" dirty="0"/>
              <a:t>Brain-on-a-chip</a:t>
            </a:r>
          </a:p>
          <a:p>
            <a:pPr lvl="2"/>
            <a:r>
              <a:rPr lang="en-US" dirty="0"/>
              <a:t>Progress will be slower than </a:t>
            </a:r>
            <a:r>
              <a:rPr lang="en-US" dirty="0">
                <a:solidFill>
                  <a:srgbClr val="FF0000"/>
                </a:solidFill>
              </a:rPr>
              <a:t>organ-on-a-chip initiative of NIH NCATS </a:t>
            </a:r>
            <a:r>
              <a:rPr lang="en-US" dirty="0"/>
              <a:t>(too many inputs and outputs)</a:t>
            </a:r>
          </a:p>
          <a:p>
            <a:pPr lvl="1"/>
            <a:r>
              <a:rPr lang="en-US" dirty="0"/>
              <a:t>Cutaneous chip for hearing (illustrative of extreme adaptability)</a:t>
            </a:r>
          </a:p>
          <a:p>
            <a:pPr lvl="1"/>
            <a:endParaRPr lang="en-US" dirty="0"/>
          </a:p>
          <a:p>
            <a:r>
              <a:rPr lang="en-US" dirty="0"/>
              <a:t>Data Analytics benefit from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26012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021-0BCE-4C85-97FF-02B8A0F7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Caution needed in formulating Neural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D33F-E40F-4EFD-A357-57B05D37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CS, RAM (Random Access Machine) as a computer model</a:t>
            </a:r>
          </a:p>
          <a:p>
            <a:pPr lvl="1"/>
            <a:r>
              <a:rPr lang="en-US" dirty="0"/>
              <a:t>Its programs closely correspond to the programs in any general purpose computer</a:t>
            </a:r>
          </a:p>
          <a:p>
            <a:pPr lvl="1"/>
            <a:r>
              <a:rPr lang="en-US" dirty="0"/>
              <a:t>Even Turing Machine is not too unrealistic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Need to ask similar questions while formulating neural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0656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5A65-94E3-4A55-9641-19E8BB59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ATP – energy source for the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012E-0FBD-4BA5-AE9C-D3C38679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24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good book for cells: </a:t>
            </a:r>
            <a:r>
              <a:rPr lang="en-US" b="1" dirty="0"/>
              <a:t>Essential Cell Biology by B. Alberts et al</a:t>
            </a:r>
            <a:r>
              <a:rPr lang="en-US" dirty="0"/>
              <a:t>, Garland Publishing, Inc. New York – any edition</a:t>
            </a:r>
          </a:p>
          <a:p>
            <a:r>
              <a:rPr lang="en-US" dirty="0"/>
              <a:t>A cell contains an outer lipid bilayer membrane enclosing cytosol, nucleus, mitochondria and other organelles</a:t>
            </a:r>
          </a:p>
          <a:p>
            <a:r>
              <a:rPr lang="en-US" dirty="0"/>
              <a:t>Most cells have one nucleus and many mitochondria</a:t>
            </a:r>
          </a:p>
          <a:p>
            <a:r>
              <a:rPr lang="en-US" dirty="0">
                <a:solidFill>
                  <a:srgbClr val="FF0000"/>
                </a:solidFill>
              </a:rPr>
              <a:t>Exceptions</a:t>
            </a:r>
            <a:r>
              <a:rPr lang="en-US" dirty="0"/>
              <a:t>: RBCs are </a:t>
            </a:r>
            <a:r>
              <a:rPr lang="en-US" dirty="0" err="1"/>
              <a:t>anuclear</a:t>
            </a:r>
            <a:r>
              <a:rPr lang="en-US" dirty="0"/>
              <a:t>; Muscle cells can be multi-nuclear</a:t>
            </a:r>
          </a:p>
          <a:p>
            <a:r>
              <a:rPr lang="en-US" dirty="0"/>
              <a:t>The energy source for the cells is ATP (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ri </a:t>
            </a:r>
            <a:r>
              <a:rPr lang="en-US" b="1" dirty="0"/>
              <a:t>P</a:t>
            </a:r>
            <a:r>
              <a:rPr lang="en-US" dirty="0"/>
              <a:t>hosphate)</a:t>
            </a:r>
          </a:p>
          <a:p>
            <a:pPr lvl="1"/>
            <a:r>
              <a:rPr lang="en-US" dirty="0"/>
              <a:t>ATP -&gt; ADP + P (releases energy); ADP+P -&gt; ATP (requires energy)</a:t>
            </a:r>
          </a:p>
          <a:p>
            <a:r>
              <a:rPr lang="en-US" dirty="0"/>
              <a:t>Every cell uses energy from the  food intake  to convert ADP to ATP</a:t>
            </a:r>
          </a:p>
          <a:p>
            <a:pPr lvl="1"/>
            <a:r>
              <a:rPr lang="en-US" b="1" dirty="0"/>
              <a:t>Glucose catabolism: Glycolysis</a:t>
            </a:r>
            <a:r>
              <a:rPr lang="en-US" dirty="0"/>
              <a:t> in cytosol, </a:t>
            </a:r>
            <a:r>
              <a:rPr lang="en-US" b="1" dirty="0"/>
              <a:t>Citric Acid Cycle </a:t>
            </a:r>
            <a:r>
              <a:rPr lang="en-US" dirty="0"/>
              <a:t>and </a:t>
            </a:r>
            <a:r>
              <a:rPr lang="en-US" b="1" dirty="0"/>
              <a:t>Electron Transport Chain </a:t>
            </a:r>
            <a:r>
              <a:rPr lang="en-US" dirty="0"/>
              <a:t>in mitochondria (4 Cals/gm)</a:t>
            </a:r>
          </a:p>
          <a:p>
            <a:pPr lvl="1"/>
            <a:r>
              <a:rPr lang="en-US" dirty="0"/>
              <a:t>Proteins and Fat catabolism: skip  (Proteins: 4 Cals/gm; Fats: 9 Cals/gm)</a:t>
            </a:r>
          </a:p>
          <a:p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neuron</a:t>
            </a:r>
            <a:r>
              <a:rPr lang="en-US" dirty="0"/>
              <a:t> is like any other cell</a:t>
            </a:r>
          </a:p>
          <a:p>
            <a:pPr lvl="1"/>
            <a:endParaRPr lang="en-US" dirty="0"/>
          </a:p>
          <a:p>
            <a:r>
              <a:rPr lang="en-US" dirty="0"/>
              <a:t>Units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mole</a:t>
            </a:r>
            <a:r>
              <a:rPr lang="en-US" dirty="0"/>
              <a:t> = 6 x 10</a:t>
            </a:r>
            <a:r>
              <a:rPr lang="en-US" baseline="30000" dirty="0"/>
              <a:t>23 (</a:t>
            </a:r>
            <a:r>
              <a:rPr lang="en-US" baseline="30000" dirty="0" err="1"/>
              <a:t>Avagadro</a:t>
            </a:r>
            <a:r>
              <a:rPr lang="en-US" baseline="30000" dirty="0"/>
              <a:t> Number)</a:t>
            </a:r>
          </a:p>
          <a:p>
            <a:pPr lvl="1"/>
            <a:r>
              <a:rPr lang="en-US" dirty="0"/>
              <a:t>1 mole of ATP releases   7.3 Cals of energy</a:t>
            </a:r>
          </a:p>
        </p:txBody>
      </p:sp>
    </p:spTree>
    <p:extLst>
      <p:ext uri="{BB962C8B-B14F-4D97-AF65-F5344CB8AC3E}">
        <p14:creationId xmlns:p14="http://schemas.microsoft.com/office/powerpoint/2010/main" val="39633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8B199-DD09-4C1B-89B1-0ECC6167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919A7-A6BC-411A-B52F-DF9D4327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Energy Details</a:t>
            </a:r>
          </a:p>
          <a:p>
            <a:pPr lvl="1"/>
            <a:r>
              <a:rPr lang="en-US" dirty="0"/>
              <a:t>Nutrition: 2,000 Cals  (Note: 1 Cal = 1,000 </a:t>
            </a:r>
            <a:r>
              <a:rPr lang="en-US" dirty="0" err="1"/>
              <a:t>cals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Equivalent energy: 2,324 Watt-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/>
              <a:t>Human power: 2,324/24 = </a:t>
            </a:r>
            <a:r>
              <a:rPr lang="en-US" dirty="0">
                <a:solidFill>
                  <a:srgbClr val="FF0000"/>
                </a:solidFill>
              </a:rPr>
              <a:t>97 Watts</a:t>
            </a:r>
          </a:p>
          <a:p>
            <a:r>
              <a:rPr lang="en-US" dirty="0"/>
              <a:t>Human brain has 100 billion neurons (87 B?)</a:t>
            </a:r>
          </a:p>
          <a:p>
            <a:pPr lvl="1"/>
            <a:r>
              <a:rPr lang="en-US" dirty="0"/>
              <a:t>Cerebellum – over 50% of the neurons (mostly granule cells)</a:t>
            </a:r>
          </a:p>
          <a:p>
            <a:pPr lvl="1"/>
            <a:r>
              <a:rPr lang="en-US" dirty="0"/>
              <a:t>Pioneering work on counting: </a:t>
            </a:r>
            <a:r>
              <a:rPr lang="en-US" dirty="0" err="1"/>
              <a:t>Suzana</a:t>
            </a:r>
            <a:r>
              <a:rPr lang="en-US" dirty="0"/>
              <a:t> </a:t>
            </a:r>
            <a:r>
              <a:rPr lang="en-US" dirty="0" err="1"/>
              <a:t>Herculano-Houzel</a:t>
            </a:r>
            <a:endParaRPr lang="en-US" dirty="0"/>
          </a:p>
          <a:p>
            <a:r>
              <a:rPr lang="en-US" dirty="0"/>
              <a:t>Human body has 30 trillion cells (RBCs – 70%)</a:t>
            </a:r>
          </a:p>
          <a:p>
            <a:pPr lvl="1"/>
            <a:r>
              <a:rPr lang="en-US" dirty="0"/>
              <a:t>Bacteria – 1 cell; Virus – 0 cells; C. elegans – a few thousand cells</a:t>
            </a:r>
          </a:p>
          <a:p>
            <a:r>
              <a:rPr lang="en-US" dirty="0"/>
              <a:t>Brain consumption rate: </a:t>
            </a:r>
            <a:r>
              <a:rPr lang="en-US" dirty="0">
                <a:solidFill>
                  <a:srgbClr val="FF0000"/>
                </a:solidFill>
              </a:rPr>
              <a:t>30 - 40 watts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Neuron energy demand – 100 times that of a typical cell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17E5-DAF5-490E-A2E9-331F8E88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Brain vs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5048-C0A8-4EB2-A75B-7B9FC0E7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46662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Neurons operate at  ~100 mv pulse; electronic gates 1 v.</a:t>
            </a:r>
          </a:p>
          <a:p>
            <a:pPr lvl="1"/>
            <a:r>
              <a:rPr lang="en-US" dirty="0"/>
              <a:t>Neuronal power advantage ~ (1000/100)^2  = 100</a:t>
            </a:r>
          </a:p>
          <a:p>
            <a:r>
              <a:rPr lang="en-US" dirty="0"/>
              <a:t>Neural conduction is slower</a:t>
            </a:r>
          </a:p>
          <a:p>
            <a:r>
              <a:rPr lang="en-US" dirty="0"/>
              <a:t>Neurons perform a significant level of analog-like computations</a:t>
            </a:r>
          </a:p>
          <a:p>
            <a:pPr lvl="1"/>
            <a:r>
              <a:rPr lang="en-US" dirty="0"/>
              <a:t>More reliant on pulse trains than individual spiking?</a:t>
            </a:r>
          </a:p>
          <a:p>
            <a:r>
              <a:rPr lang="en-US" dirty="0"/>
              <a:t>Neuronal network connectivity is  limited.</a:t>
            </a:r>
          </a:p>
          <a:p>
            <a:r>
              <a:rPr lang="en-US" dirty="0"/>
              <a:t>Neurons are highly adaptable; electronic gates have fixed properties</a:t>
            </a:r>
          </a:p>
          <a:p>
            <a:pPr lvl="1"/>
            <a:r>
              <a:rPr lang="en-US" dirty="0"/>
              <a:t>Every operation modifies the properties of the neuron?</a:t>
            </a:r>
          </a:p>
          <a:p>
            <a:r>
              <a:rPr lang="en-US" dirty="0"/>
              <a:t>Both neurons and electronic gates spend energy in resting state</a:t>
            </a:r>
          </a:p>
          <a:p>
            <a:r>
              <a:rPr lang="en-US" dirty="0"/>
              <a:t>Computational power?</a:t>
            </a:r>
          </a:p>
          <a:p>
            <a:r>
              <a:rPr lang="en-US" dirty="0"/>
              <a:t>Learning and Cognition?</a:t>
            </a:r>
          </a:p>
          <a:p>
            <a:r>
              <a:rPr lang="en-US" dirty="0"/>
              <a:t>Computers have more deterministic computation and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5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54D8-7F7D-4AFC-81B1-F3FB68D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Neuron to Neuron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7266-EFF9-45B4-9C78-F6A6FE7F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8903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Neurotransmitter synapses </a:t>
            </a:r>
            <a:r>
              <a:rPr lang="en-US" dirty="0"/>
              <a:t>(Vast majority of connections)</a:t>
            </a:r>
          </a:p>
          <a:p>
            <a:pPr lvl="1"/>
            <a:r>
              <a:rPr lang="en-US" dirty="0"/>
              <a:t>Unidirectional – from axon to dendrite</a:t>
            </a:r>
          </a:p>
          <a:p>
            <a:pPr lvl="1"/>
            <a:r>
              <a:rPr lang="en-US" dirty="0"/>
              <a:t>Excitatory or Inhibitory</a:t>
            </a:r>
          </a:p>
          <a:p>
            <a:pPr lvl="1"/>
            <a:r>
              <a:rPr lang="en-US" dirty="0"/>
              <a:t>Good ref.: PNS book by Kandel et al</a:t>
            </a:r>
          </a:p>
          <a:p>
            <a:r>
              <a:rPr lang="en-US" dirty="0">
                <a:solidFill>
                  <a:srgbClr val="FF0000"/>
                </a:solidFill>
              </a:rPr>
              <a:t>Gap Junctions</a:t>
            </a:r>
          </a:p>
          <a:p>
            <a:pPr lvl="1"/>
            <a:r>
              <a:rPr lang="en-US" dirty="0"/>
              <a:t>Bidirectional</a:t>
            </a:r>
          </a:p>
          <a:p>
            <a:pPr lvl="1"/>
            <a:r>
              <a:rPr lang="en-US" dirty="0"/>
              <a:t>Mostly Connexin3 channels (Cx36)</a:t>
            </a:r>
          </a:p>
          <a:p>
            <a:pPr lvl="1"/>
            <a:r>
              <a:rPr lang="en-US" dirty="0"/>
              <a:t>Many are dendro-dendritic junctions</a:t>
            </a:r>
          </a:p>
          <a:p>
            <a:pPr lvl="2"/>
            <a:r>
              <a:rPr lang="en-US" dirty="0"/>
              <a:t>Prime example – Inferior Olive neurons (source of climbing fibers of  cerebellum)</a:t>
            </a:r>
          </a:p>
          <a:p>
            <a:pPr lvl="3"/>
            <a:r>
              <a:rPr lang="en-US" dirty="0"/>
              <a:t>Inputs to Purkinje cells of cerebellum: climbing fibers, parallel fibers of granule cells</a:t>
            </a:r>
          </a:p>
          <a:p>
            <a:pPr lvl="2"/>
            <a:r>
              <a:rPr lang="en-US" dirty="0"/>
              <a:t>Function – synchronization?</a:t>
            </a:r>
          </a:p>
          <a:p>
            <a:pPr lvl="1"/>
            <a:r>
              <a:rPr lang="en-US" dirty="0"/>
              <a:t>Others</a:t>
            </a:r>
          </a:p>
          <a:p>
            <a:pPr lvl="2"/>
            <a:r>
              <a:rPr lang="en-US" dirty="0"/>
              <a:t>In Retina:  Amacrine cells, Bipolar cells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Good ref.: B.W. Connors, M.A. Long, Electrical synapses in the mammalian brain, </a:t>
            </a:r>
            <a:r>
              <a:rPr lang="en-US" dirty="0" err="1"/>
              <a:t>Annu</a:t>
            </a:r>
            <a:r>
              <a:rPr lang="en-US" dirty="0"/>
              <a:t>. Rev. </a:t>
            </a:r>
            <a:r>
              <a:rPr lang="en-US" dirty="0" err="1"/>
              <a:t>Neurosci</a:t>
            </a:r>
            <a:r>
              <a:rPr lang="en-US" dirty="0"/>
              <a:t> 2004, 393-418.</a:t>
            </a:r>
          </a:p>
        </p:txBody>
      </p:sp>
    </p:spTree>
    <p:extLst>
      <p:ext uri="{BB962C8B-B14F-4D97-AF65-F5344CB8AC3E}">
        <p14:creationId xmlns:p14="http://schemas.microsoft.com/office/powerpoint/2010/main" val="29822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659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 interest in Neuroscience?</vt:lpstr>
      <vt:lpstr>Caution needed in formulating Neural Computation</vt:lpstr>
      <vt:lpstr>ATP – energy source for the cells</vt:lpstr>
      <vt:lpstr>Big picture</vt:lpstr>
      <vt:lpstr>Brain vs Computer</vt:lpstr>
      <vt:lpstr>Neuron to Neuron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 Kosaraju</dc:creator>
  <cp:lastModifiedBy>Rao Kosaraju</cp:lastModifiedBy>
  <cp:revision>52</cp:revision>
  <dcterms:created xsi:type="dcterms:W3CDTF">2022-04-13T19:50:33Z</dcterms:created>
  <dcterms:modified xsi:type="dcterms:W3CDTF">2023-01-24T18:04:30Z</dcterms:modified>
</cp:coreProperties>
</file>