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41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38DF32-6053-4F86-AD79-CA6A447571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DBFDE4-C4B8-4DD5-820E-13324608FE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6451A0-EA7F-4F5A-B266-BBFE064676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265C46-2CEF-460F-B712-0EDCC3FCC0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627523-3A35-4F12-9538-2B5DFB9840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1BF55D-CA11-4666-A44E-16455C0CD2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AE811C-8C9A-4A9E-AF7C-DAA6E3C7D4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BE2203-1F90-403D-B51E-F2A356C7FF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CFCCF4-BDDF-424E-9D97-A69D8130BD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DC4103-27D0-484E-B5DC-DF5D60497A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D44731-C624-4738-A754-F5AAD70F91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8B3C94-FB64-412C-AD0E-9B4D1410CD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BA11DF-CB22-46AE-B470-A36D7D422E0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792080" y="1935000"/>
            <a:ext cx="6494760" cy="179892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5794200" y="2666880"/>
            <a:ext cx="7776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Capacity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60" y="1636920"/>
            <a:ext cx="10078560" cy="239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206440" y="1177920"/>
            <a:ext cx="5666040" cy="3313440"/>
          </a:xfrm>
          <a:prstGeom prst="rect">
            <a:avLst/>
          </a:prstGeom>
          <a:ln w="0">
            <a:noFill/>
          </a:ln>
        </p:spPr>
      </p:pic>
      <p:sp>
        <p:nvSpPr>
          <p:cNvPr id="61" name=""/>
          <p:cNvSpPr/>
          <p:nvPr/>
        </p:nvSpPr>
        <p:spPr>
          <a:xfrm>
            <a:off x="2738880" y="1540080"/>
            <a:ext cx="287136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Opening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341040" y="1540080"/>
            <a:ext cx="287136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Closing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797120" y="1268280"/>
            <a:ext cx="6485040" cy="313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473120" y="716040"/>
            <a:ext cx="7132680" cy="4237200"/>
          </a:xfrm>
          <a:prstGeom prst="rect">
            <a:avLst/>
          </a:prstGeom>
          <a:ln w="0">
            <a:noFill/>
          </a:ln>
        </p:spPr>
      </p:pic>
      <p:sp>
        <p:nvSpPr>
          <p:cNvPr id="65" name=""/>
          <p:cNvSpPr/>
          <p:nvPr/>
        </p:nvSpPr>
        <p:spPr>
          <a:xfrm>
            <a:off x="4593960" y="2420640"/>
            <a:ext cx="1069560" cy="2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Alice’s signature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4593960" y="2603520"/>
            <a:ext cx="1069560" cy="2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Bob’s signature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106280" y="1249200"/>
            <a:ext cx="7866360" cy="317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939600" y="1187280"/>
            <a:ext cx="8199720" cy="329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177920" y="701640"/>
            <a:ext cx="7723440" cy="4265640"/>
          </a:xfrm>
          <a:prstGeom prst="rect">
            <a:avLst/>
          </a:prstGeom>
          <a:ln w="0">
            <a:noFill/>
          </a:ln>
        </p:spPr>
      </p:pic>
      <p:sp>
        <p:nvSpPr>
          <p:cNvPr id="70" name=""/>
          <p:cNvSpPr/>
          <p:nvPr/>
        </p:nvSpPr>
        <p:spPr>
          <a:xfrm>
            <a:off x="4894560" y="2259000"/>
            <a:ext cx="192636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Funds blocked until Block 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5143680" y="3417120"/>
            <a:ext cx="199224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Alice’s secret + Bob’s secret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8560" cy="558612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/>
          <p:nvPr/>
        </p:nvSpPr>
        <p:spPr>
          <a:xfrm>
            <a:off x="4454640" y="3167640"/>
            <a:ext cx="88632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Bob’s secret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3619800" y="3314520"/>
            <a:ext cx="235152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Alice’s signature if Bob revealed his secret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4278960" y="3468240"/>
            <a:ext cx="88632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Alice’s secret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3744360" y="3600360"/>
            <a:ext cx="235152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Bob’s signature if Alice revealed his secret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539360" y="1094760"/>
            <a:ext cx="10832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Where we want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8938800" y="4865040"/>
            <a:ext cx="1054440" cy="2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Where we want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60" y="793440"/>
            <a:ext cx="10078560" cy="408204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/>
          <p:nvPr/>
        </p:nvSpPr>
        <p:spPr>
          <a:xfrm>
            <a:off x="1539360" y="1095120"/>
            <a:ext cx="10832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Where we want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1539360" y="1095120"/>
            <a:ext cx="10832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Where we want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1539360" y="1095120"/>
            <a:ext cx="10832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Where we want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5351040" y="3447360"/>
            <a:ext cx="1054440" cy="2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Where we want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8917560" y="3436920"/>
            <a:ext cx="1054440" cy="2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Where we want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125360" y="1482840"/>
            <a:ext cx="7828200" cy="270360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/>
          <p:nvPr/>
        </p:nvSpPr>
        <p:spPr>
          <a:xfrm>
            <a:off x="1598400" y="2362680"/>
            <a:ext cx="1124640" cy="2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Opening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1672560" y="3246480"/>
            <a:ext cx="1124640" cy="2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Published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4275720" y="3940560"/>
            <a:ext cx="104724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Unpublished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3735720" y="2391840"/>
            <a:ext cx="25714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Lots of intermediary transactions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7339320" y="2374920"/>
            <a:ext cx="793080" cy="2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Closing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7329240" y="3940560"/>
            <a:ext cx="79308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Published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934920" y="1454040"/>
            <a:ext cx="8209080" cy="2760840"/>
          </a:xfrm>
          <a:prstGeom prst="rect">
            <a:avLst/>
          </a:prstGeom>
          <a:ln w="0">
            <a:noFill/>
          </a:ln>
        </p:spPr>
      </p:pic>
      <p:sp>
        <p:nvSpPr>
          <p:cNvPr id="44" name=""/>
          <p:cNvSpPr/>
          <p:nvPr/>
        </p:nvSpPr>
        <p:spPr>
          <a:xfrm>
            <a:off x="1524240" y="3802320"/>
            <a:ext cx="7776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Capacity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795000" y="3802320"/>
            <a:ext cx="7776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Capacity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259000" y="1278000"/>
            <a:ext cx="5561280" cy="3113280"/>
          </a:xfrm>
          <a:prstGeom prst="rect">
            <a:avLst/>
          </a:prstGeom>
          <a:ln w="0">
            <a:noFill/>
          </a:ln>
        </p:spPr>
      </p:pic>
      <p:sp>
        <p:nvSpPr>
          <p:cNvPr id="93" name=""/>
          <p:cNvSpPr/>
          <p:nvPr/>
        </p:nvSpPr>
        <p:spPr>
          <a:xfrm>
            <a:off x="2741040" y="1633680"/>
            <a:ext cx="98136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Opening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6667560" y="1602000"/>
            <a:ext cx="94680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Closing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806560" y="601560"/>
            <a:ext cx="4465800" cy="446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616120" y="1368360"/>
            <a:ext cx="4846680" cy="293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592360" y="1001880"/>
            <a:ext cx="4894560" cy="366552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/>
          <p:nvPr/>
        </p:nvSpPr>
        <p:spPr>
          <a:xfrm>
            <a:off x="6080400" y="2205000"/>
            <a:ext cx="140652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Timelock revocation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60" y="1685520"/>
            <a:ext cx="10078560" cy="229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53960" y="382680"/>
            <a:ext cx="9171000" cy="490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996920" y="658800"/>
            <a:ext cx="6085080" cy="435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177920" y="1101600"/>
            <a:ext cx="7723440" cy="346572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/>
          <p:nvPr/>
        </p:nvSpPr>
        <p:spPr>
          <a:xfrm>
            <a:off x="1447200" y="1308240"/>
            <a:ext cx="79308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Before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8051040" y="1308240"/>
            <a:ext cx="79308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After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615960" y="1797120"/>
            <a:ext cx="8847360" cy="207504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/>
          <p:nvPr/>
        </p:nvSpPr>
        <p:spPr>
          <a:xfrm>
            <a:off x="2413080" y="1991160"/>
            <a:ext cx="93636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Susie’s fee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2333880" y="3261240"/>
            <a:ext cx="99180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Alice’s fee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544840" y="663480"/>
            <a:ext cx="4989600" cy="434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934920" y="2225520"/>
            <a:ext cx="8209080" cy="121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777960" y="458640"/>
            <a:ext cx="8523360" cy="4751640"/>
          </a:xfrm>
          <a:prstGeom prst="rect">
            <a:avLst/>
          </a:prstGeom>
          <a:ln w="0">
            <a:noFill/>
          </a:ln>
        </p:spPr>
      </p:pic>
      <p:sp>
        <p:nvSpPr>
          <p:cNvPr id="110" name=""/>
          <p:cNvSpPr/>
          <p:nvPr/>
        </p:nvSpPr>
        <p:spPr>
          <a:xfrm>
            <a:off x="833760" y="650160"/>
            <a:ext cx="93636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Before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8556840" y="642600"/>
            <a:ext cx="93636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After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1095480" y="4269600"/>
            <a:ext cx="93636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Fee 1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881440" y="4253400"/>
            <a:ext cx="219852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(Fee paid by Alice to herself)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095480" y="4428720"/>
            <a:ext cx="56340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Fee 2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1095480" y="4611240"/>
            <a:ext cx="93636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Fee 3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60" y="1282320"/>
            <a:ext cx="10078560" cy="310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249200" y="787320"/>
            <a:ext cx="7580520" cy="409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021120" y="987480"/>
            <a:ext cx="4037040" cy="369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359000" y="692280"/>
            <a:ext cx="7361280" cy="428472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3775320" y="1919880"/>
            <a:ext cx="1002600" cy="6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Timelock revocation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2698560" y="4346280"/>
            <a:ext cx="2206440" cy="86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Susie with Alice preimage in case of expiration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6183360" y="4343400"/>
            <a:ext cx="2301480" cy="101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Susie with Alice preimage in case of expiration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7331400" y="2885400"/>
            <a:ext cx="1026360" cy="6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Timelock revocation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940040" y="1020600"/>
            <a:ext cx="6199200" cy="362772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/>
          <p:nvPr/>
        </p:nvSpPr>
        <p:spPr>
          <a:xfrm>
            <a:off x="4016520" y="2085480"/>
            <a:ext cx="936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Timelock revocation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6886800" y="2898000"/>
            <a:ext cx="936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Timelock revocation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706400" y="573120"/>
            <a:ext cx="6666120" cy="452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60" y="311400"/>
            <a:ext cx="10078560" cy="504648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/>
          <p:nvPr/>
        </p:nvSpPr>
        <p:spPr>
          <a:xfrm>
            <a:off x="143280" y="3875760"/>
            <a:ext cx="93636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Criteria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380880" y="4136760"/>
            <a:ext cx="182844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probability of success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380880" y="4308840"/>
            <a:ext cx="182844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costs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380880" y="4479840"/>
            <a:ext cx="1828440" cy="28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HTLCs expiration time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380880" y="4683600"/>
            <a:ext cx="248904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number of intermediate nodes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80880" y="4874400"/>
            <a:ext cx="248904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random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3759480" y="3998160"/>
            <a:ext cx="248904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Classification of possible routes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8179200" y="4153680"/>
            <a:ext cx="248904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Bob route doesn’t work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8255520" y="4367160"/>
            <a:ext cx="248904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Bob route works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754280" y="906480"/>
            <a:ext cx="6570720" cy="3856320"/>
          </a:xfrm>
          <a:prstGeom prst="rect">
            <a:avLst/>
          </a:prstGeom>
          <a:ln w="0">
            <a:noFill/>
          </a:ln>
        </p:spPr>
      </p:pic>
      <p:sp>
        <p:nvSpPr>
          <p:cNvPr id="139" name=""/>
          <p:cNvSpPr/>
          <p:nvPr/>
        </p:nvSpPr>
        <p:spPr>
          <a:xfrm>
            <a:off x="5071680" y="4416480"/>
            <a:ext cx="290520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Private channel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2316600" y="1068840"/>
            <a:ext cx="5447160" cy="35326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4559400" y="4188960"/>
            <a:ext cx="8251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Payment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939600" y="2359080"/>
            <a:ext cx="8199720" cy="95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292400" y="730440"/>
            <a:ext cx="7495200" cy="4209120"/>
          </a:xfrm>
          <a:prstGeom prst="rect">
            <a:avLst/>
          </a:prstGeom>
          <a:ln w="0">
            <a:noFill/>
          </a:ln>
        </p:spPr>
      </p:pic>
      <p:sp>
        <p:nvSpPr>
          <p:cNvPr id="143" name=""/>
          <p:cNvSpPr/>
          <p:nvPr/>
        </p:nvSpPr>
        <p:spPr>
          <a:xfrm>
            <a:off x="3899520" y="2436480"/>
            <a:ext cx="248904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Indicate the amount to withdraw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3632040" y="2697480"/>
            <a:ext cx="306036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Show the field where to past the invoice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3632040" y="3060360"/>
            <a:ext cx="328896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Generate and paste the invoice into the field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3708360" y="3459960"/>
            <a:ext cx="294588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Indicate the amount to withdraw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4267080" y="3797280"/>
            <a:ext cx="306036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Show a QR code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4178160" y="4058280"/>
            <a:ext cx="16380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Scan the QR code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649880" y="1130760"/>
            <a:ext cx="6780600" cy="3408840"/>
          </a:xfrm>
          <a:prstGeom prst="rect">
            <a:avLst/>
          </a:prstGeom>
          <a:ln w="0">
            <a:noFill/>
          </a:ln>
        </p:spPr>
      </p:pic>
      <p:sp>
        <p:nvSpPr>
          <p:cNvPr id="150" name=""/>
          <p:cNvSpPr/>
          <p:nvPr/>
        </p:nvSpPr>
        <p:spPr>
          <a:xfrm>
            <a:off x="3886200" y="1130760"/>
            <a:ext cx="327636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Invoice (amount, preimage, hash, id)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4177800" y="2070720"/>
            <a:ext cx="327636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Payment (amount, hash, id)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4165560" y="3734640"/>
            <a:ext cx="327636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Payment (amount, preimage, id)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1649880" y="2070720"/>
            <a:ext cx="3276360" cy="2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Classic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806840" y="1502280"/>
            <a:ext cx="6466320" cy="2665800"/>
          </a:xfrm>
          <a:prstGeom prst="rect">
            <a:avLst/>
          </a:prstGeom>
          <a:ln w="0">
            <a:noFill/>
          </a:ln>
        </p:spPr>
      </p:pic>
      <p:sp>
        <p:nvSpPr>
          <p:cNvPr id="155" name=""/>
          <p:cNvSpPr/>
          <p:nvPr/>
        </p:nvSpPr>
        <p:spPr>
          <a:xfrm>
            <a:off x="5003640" y="3709080"/>
            <a:ext cx="138420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Intermediate Router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1705320" y="1905840"/>
            <a:ext cx="119016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Payer - Buyer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7594560" y="1893240"/>
            <a:ext cx="10026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Paid seller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2816640" y="1449720"/>
            <a:ext cx="4447080" cy="2770560"/>
          </a:xfrm>
          <a:prstGeom prst="rect">
            <a:avLst/>
          </a:prstGeom>
          <a:ln w="0">
            <a:noFill/>
          </a:ln>
        </p:spPr>
      </p:pic>
      <p:sp>
        <p:nvSpPr>
          <p:cNvPr id="159" name=""/>
          <p:cNvSpPr/>
          <p:nvPr/>
        </p:nvSpPr>
        <p:spPr>
          <a:xfrm>
            <a:off x="2260440" y="3760200"/>
            <a:ext cx="1498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Channel purchase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906840" y="1459440"/>
            <a:ext cx="8266680" cy="275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878480" y="1006920"/>
            <a:ext cx="6323400" cy="3656520"/>
          </a:xfrm>
          <a:prstGeom prst="rect">
            <a:avLst/>
          </a:prstGeom>
          <a:ln w="0">
            <a:noFill/>
          </a:ln>
        </p:spPr>
      </p:pic>
      <p:sp>
        <p:nvSpPr>
          <p:cNvPr id="162" name=""/>
          <p:cNvSpPr/>
          <p:nvPr/>
        </p:nvSpPr>
        <p:spPr>
          <a:xfrm>
            <a:off x="7410240" y="1547640"/>
            <a:ext cx="68544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Loop 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7172640" y="3119400"/>
            <a:ext cx="68544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Loop 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773720" y="787680"/>
            <a:ext cx="6532920" cy="4094640"/>
          </a:xfrm>
          <a:prstGeom prst="rect">
            <a:avLst/>
          </a:prstGeom>
          <a:ln w="0">
            <a:noFill/>
          </a:ln>
        </p:spPr>
      </p:pic>
      <p:sp>
        <p:nvSpPr>
          <p:cNvPr id="165" name=""/>
          <p:cNvSpPr/>
          <p:nvPr/>
        </p:nvSpPr>
        <p:spPr>
          <a:xfrm>
            <a:off x="4726800" y="893160"/>
            <a:ext cx="3762000" cy="3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Alice can now receive payments!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402280" y="1616400"/>
            <a:ext cx="5275800" cy="2437200"/>
          </a:xfrm>
          <a:prstGeom prst="rect">
            <a:avLst/>
          </a:prstGeom>
          <a:ln w="0">
            <a:noFill/>
          </a:ln>
        </p:spPr>
      </p:pic>
      <p:sp>
        <p:nvSpPr>
          <p:cNvPr id="167" name=""/>
          <p:cNvSpPr/>
          <p:nvPr/>
        </p:nvSpPr>
        <p:spPr>
          <a:xfrm>
            <a:off x="7053480" y="2059920"/>
            <a:ext cx="68544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Loop 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2493360" y="2119680"/>
            <a:ext cx="68544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Seller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078200" y="1635480"/>
            <a:ext cx="7923600" cy="239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968760" y="383040"/>
            <a:ext cx="8142840" cy="4904280"/>
          </a:xfrm>
          <a:prstGeom prst="rect">
            <a:avLst/>
          </a:prstGeom>
          <a:ln w="0">
            <a:noFill/>
          </a:ln>
        </p:spPr>
      </p:pic>
      <p:sp>
        <p:nvSpPr>
          <p:cNvPr id="171" name=""/>
          <p:cNvSpPr/>
          <p:nvPr/>
        </p:nvSpPr>
        <p:spPr>
          <a:xfrm>
            <a:off x="2614680" y="3755520"/>
            <a:ext cx="100440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Timelock revocation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8107200" y="1861920"/>
            <a:ext cx="100440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Timelock revocation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2630880" y="1065240"/>
            <a:ext cx="100440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Timelock revocation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544760" y="1568520"/>
            <a:ext cx="6989760" cy="253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3273840" y="1387800"/>
            <a:ext cx="3532680" cy="289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2283120" y="1173600"/>
            <a:ext cx="5513760" cy="3323160"/>
          </a:xfrm>
          <a:prstGeom prst="rect">
            <a:avLst/>
          </a:prstGeom>
          <a:ln w="0">
            <a:noFill/>
          </a:ln>
        </p:spPr>
      </p:pic>
      <p:sp>
        <p:nvSpPr>
          <p:cNvPr id="176" name=""/>
          <p:cNvSpPr/>
          <p:nvPr/>
        </p:nvSpPr>
        <p:spPr>
          <a:xfrm>
            <a:off x="4486320" y="4024800"/>
            <a:ext cx="174384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Invoice (amount, r)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202120" y="897120"/>
            <a:ext cx="5675760" cy="387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60" y="1209240"/>
            <a:ext cx="10078560" cy="325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754280" y="1487520"/>
            <a:ext cx="6570720" cy="269424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/>
          <p:nvPr/>
        </p:nvSpPr>
        <p:spPr>
          <a:xfrm>
            <a:off x="5453640" y="1643760"/>
            <a:ext cx="3185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(Lightning Network Protocol)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5319360" y="2703960"/>
            <a:ext cx="352152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(Lightning Network Protocol)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5342040" y="3850560"/>
            <a:ext cx="29829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(Bitcoin Protocol)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3305880" y="1643760"/>
            <a:ext cx="2330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P2P communication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3406320" y="2770920"/>
            <a:ext cx="20394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Payment channel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3350880" y="3850560"/>
            <a:ext cx="21394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Bitcoin transaction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087720" y="2211480"/>
            <a:ext cx="3903840" cy="124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549440" y="1725480"/>
            <a:ext cx="6980400" cy="221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2024-10-19T16:57:36Z</dcterms:created>
  <dc:creator/>
  <dc:description/>
  <dc:language>it-IT</dc:language>
  <cp:lastModifiedBy/>
  <dcterms:modified xsi:type="dcterms:W3CDTF">2024-10-19T20:00:04Z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