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CE854B-923D-4373-892D-E2C29D32E3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C4B1BE-A6CA-4E95-9924-865B04B185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B3015-8064-47D7-A68E-92E1855E8D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E17852-62BA-47C8-A609-F83DE223CD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1172D-3DF9-4E11-A2D1-31CC464085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3EEE2B-496B-4885-A9AE-A2159F0008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F8E031-1E5F-4DCA-A466-1E0D4F3795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BDBC8-8F48-4D38-800F-DF4CEA1B8F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142BA1-9A0A-43BA-97A1-718E9927DF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81A13E-137F-4302-A4C0-188B43332C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C86493-2B46-4936-ADD0-27E0C9BA1C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127FF-319A-4838-B968-1514DF80C8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5F4046-07AF-45CC-AF98-F2A64309E93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Fai clic per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modificare il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testo del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titolo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792080" y="1935000"/>
            <a:ext cx="6493320" cy="17974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763600" y="2621520"/>
            <a:ext cx="748800" cy="292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5763600" y="2686680"/>
            <a:ext cx="96048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Capacity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0" y="1636920"/>
            <a:ext cx="10077120" cy="23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206440" y="1177920"/>
            <a:ext cx="5664600" cy="331200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6284160" y="1100520"/>
            <a:ext cx="286992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1953360" y="2132640"/>
            <a:ext cx="1033920" cy="21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2539800" y="1494720"/>
            <a:ext cx="1025640" cy="35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599560" y="1494720"/>
            <a:ext cx="109800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9000" y="1401120"/>
            <a:ext cx="1195920" cy="433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6399000" y="1465560"/>
            <a:ext cx="109800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797120" y="1268280"/>
            <a:ext cx="6483600" cy="31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473120" y="716040"/>
            <a:ext cx="7131240" cy="423576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4593960" y="2420640"/>
            <a:ext cx="10681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4593960" y="2420640"/>
            <a:ext cx="673560" cy="48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4477680" y="2420640"/>
            <a:ext cx="102528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Alice’s signature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4477680" y="2602080"/>
            <a:ext cx="102528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Bob’s signature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4550760" y="1731240"/>
            <a:ext cx="439200" cy="200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rot="21107400">
            <a:off x="4485240" y="1709640"/>
            <a:ext cx="57744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invoice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106280" y="1249200"/>
            <a:ext cx="7864920" cy="316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939600" y="1187280"/>
            <a:ext cx="8198280" cy="329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77920" y="701640"/>
            <a:ext cx="7722000" cy="426420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016880" y="2816280"/>
            <a:ext cx="8762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937400" y="2317320"/>
            <a:ext cx="1794600" cy="374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5033160" y="2259000"/>
            <a:ext cx="192492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Funds blocked until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Block 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189400" y="3416400"/>
            <a:ext cx="185868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5143680" y="3371760"/>
            <a:ext cx="1990800" cy="2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secret + Bob’s secret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818520" y="3420360"/>
            <a:ext cx="1213200" cy="202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922560" y="3420360"/>
            <a:ext cx="10159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revocation key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029840" y="2297160"/>
            <a:ext cx="7808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45320" y="2297160"/>
            <a:ext cx="7653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961440" y="2816280"/>
            <a:ext cx="1081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120" cy="558468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4454640" y="3128040"/>
            <a:ext cx="88488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Bob’s secret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705840" y="3287880"/>
            <a:ext cx="2173680" cy="200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3619800" y="3261960"/>
            <a:ext cx="235008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signature if Bob revealed his secret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369680" y="3452760"/>
            <a:ext cx="669600" cy="161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4270320" y="3400560"/>
            <a:ext cx="884880" cy="2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secret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835080" y="3593520"/>
            <a:ext cx="2165400" cy="159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3744360" y="3530520"/>
            <a:ext cx="23500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Bob’s signature if Alice revealed his secret</a:t>
            </a:r>
            <a:endParaRPr b="0" lang="en-US" sz="9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624320" y="1105560"/>
            <a:ext cx="653760" cy="200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1539360" y="1094760"/>
            <a:ext cx="1081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9025200" y="4926600"/>
            <a:ext cx="704520" cy="200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8938800" y="4865040"/>
            <a:ext cx="105300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354920" y="2612160"/>
            <a:ext cx="439200" cy="200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 rot="79800">
            <a:off x="4311720" y="2618640"/>
            <a:ext cx="57744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invoice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455480" y="151560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455480" y="1515600"/>
            <a:ext cx="10159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revocation key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487160" y="431388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550520" y="4253040"/>
            <a:ext cx="10159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revocation key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8636040" y="2462400"/>
            <a:ext cx="12074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8827560" y="2401560"/>
            <a:ext cx="10159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revocation key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8837280" y="5382720"/>
            <a:ext cx="1015920" cy="260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8837280" y="5382720"/>
            <a:ext cx="10159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revocation key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455480" y="6901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617120" y="639360"/>
            <a:ext cx="678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445040" y="343620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693800" y="3430800"/>
            <a:ext cx="678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821440" y="150480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9018360" y="1487520"/>
            <a:ext cx="678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8874360" y="44629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075600" y="4430520"/>
            <a:ext cx="678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600" y="793440"/>
            <a:ext cx="10077120" cy="40806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1560960" y="1095120"/>
            <a:ext cx="10602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598040" y="1095120"/>
            <a:ext cx="10231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415120" y="3496320"/>
            <a:ext cx="687240" cy="213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5351040" y="3447360"/>
            <a:ext cx="105300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7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9014040" y="3485880"/>
            <a:ext cx="687240" cy="213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8974440" y="3472200"/>
            <a:ext cx="8884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Where we want</a:t>
            </a:r>
            <a:endParaRPr b="0" lang="en-US" sz="7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354280" y="310320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5450400" y="3074400"/>
            <a:ext cx="68796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8840520" y="309528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9038520" y="3064320"/>
            <a:ext cx="68796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601640" y="30859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799640" y="3048120"/>
            <a:ext cx="68796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265360" y="390024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5265360" y="3900240"/>
            <a:ext cx="10159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revocation key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603800" y="392868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550520" y="3906000"/>
            <a:ext cx="10159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revocation key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8850240" y="390096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8911080" y="3900960"/>
            <a:ext cx="10159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revocation key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125360" y="1482840"/>
            <a:ext cx="7826760" cy="270216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/>
          <p:nvPr/>
        </p:nvSpPr>
        <p:spPr>
          <a:xfrm>
            <a:off x="1625760" y="236520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598400" y="2362680"/>
            <a:ext cx="112320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Opening</a:t>
            </a:r>
            <a:endParaRPr b="0" lang="en-US" sz="1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638720" y="330588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672560" y="3246480"/>
            <a:ext cx="112320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Published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193280" y="394056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4275720" y="3940560"/>
            <a:ext cx="1045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Unpublished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735720" y="2378880"/>
            <a:ext cx="25700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735720" y="2391840"/>
            <a:ext cx="2570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Lots of intermediary transactions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7303320" y="23983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339320" y="2374920"/>
            <a:ext cx="79164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Closing</a:t>
            </a:r>
            <a:endParaRPr b="0" lang="en-US" sz="1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126200" y="397656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7329240" y="3940560"/>
            <a:ext cx="90972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Published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2846880" y="9421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2846880" y="9421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2846880" y="9421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2846880" y="9421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934920" y="1454040"/>
            <a:ext cx="8207640" cy="27594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1611360" y="3793320"/>
            <a:ext cx="776160" cy="259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Capacity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6821280" y="3760200"/>
            <a:ext cx="776160" cy="259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Capacity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259000" y="1278000"/>
            <a:ext cx="5559840" cy="311184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2663280" y="168372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2741040" y="1633680"/>
            <a:ext cx="97992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Opening</a:t>
            </a:r>
            <a:endParaRPr b="0" lang="en-US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773040" y="160200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728760" y="1602000"/>
            <a:ext cx="100692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Closing</a:t>
            </a:r>
            <a:endParaRPr b="0" lang="en-US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806560" y="601560"/>
            <a:ext cx="4464360" cy="446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616120" y="1368360"/>
            <a:ext cx="4845240" cy="2930760"/>
          </a:xfrm>
          <a:prstGeom prst="rect">
            <a:avLst/>
          </a:prstGeom>
          <a:ln w="0">
            <a:noFill/>
          </a:ln>
        </p:spPr>
      </p:pic>
      <p:sp>
        <p:nvSpPr>
          <p:cNvPr id="162" name=""/>
          <p:cNvSpPr/>
          <p:nvPr/>
        </p:nvSpPr>
        <p:spPr>
          <a:xfrm>
            <a:off x="5742360" y="2640600"/>
            <a:ext cx="962640" cy="285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884920" y="2640600"/>
            <a:ext cx="9633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Timelock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592360" y="1001880"/>
            <a:ext cx="4893120" cy="366408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6080400" y="2205000"/>
            <a:ext cx="1263600" cy="757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6080400" y="2205000"/>
            <a:ext cx="140508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60" y="1685520"/>
            <a:ext cx="10077120" cy="22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53960" y="382680"/>
            <a:ext cx="9169560" cy="490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996920" y="658800"/>
            <a:ext cx="6083640" cy="434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177920" y="1101600"/>
            <a:ext cx="7722000" cy="346428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/>
          <p:nvPr/>
        </p:nvSpPr>
        <p:spPr>
          <a:xfrm>
            <a:off x="1447200" y="1292040"/>
            <a:ext cx="7916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Before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106840" y="1316880"/>
            <a:ext cx="439200" cy="185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051040" y="1287000"/>
            <a:ext cx="7916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After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15960" y="1797120"/>
            <a:ext cx="8845920" cy="207360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/>
          <p:nvPr/>
        </p:nvSpPr>
        <p:spPr>
          <a:xfrm>
            <a:off x="2413080" y="1991160"/>
            <a:ext cx="93492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Susie’s fee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2448000" y="3336120"/>
            <a:ext cx="649800" cy="185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2333880" y="3261240"/>
            <a:ext cx="9903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Alice’s fee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544840" y="663480"/>
            <a:ext cx="4988160" cy="43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34920" y="2225520"/>
            <a:ext cx="8207640" cy="121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777960" y="458640"/>
            <a:ext cx="8521920" cy="475020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/>
          <p:nvPr/>
        </p:nvSpPr>
        <p:spPr>
          <a:xfrm>
            <a:off x="833760" y="650160"/>
            <a:ext cx="93492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Before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556840" y="642600"/>
            <a:ext cx="439200" cy="185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556840" y="642600"/>
            <a:ext cx="93492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After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095480" y="4269600"/>
            <a:ext cx="93492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Fee 1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2990880" y="4298760"/>
            <a:ext cx="1945080" cy="185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2881440" y="4253400"/>
            <a:ext cx="219708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(Fee paid by Alice to herself)</a:t>
            </a:r>
            <a:endParaRPr b="0" lang="en-US" sz="10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1095480" y="4428720"/>
            <a:ext cx="56196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Fee 2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095480" y="4611240"/>
            <a:ext cx="93492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Fee 3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887600" y="374040"/>
            <a:ext cx="439200" cy="185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60" y="1282320"/>
            <a:ext cx="10077120" cy="310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249200" y="787320"/>
            <a:ext cx="7579080" cy="409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021120" y="987480"/>
            <a:ext cx="4035600" cy="36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359000" y="692280"/>
            <a:ext cx="7359840" cy="4283280"/>
          </a:xfrm>
          <a:prstGeom prst="rect">
            <a:avLst/>
          </a:prstGeom>
          <a:ln w="0">
            <a:noFill/>
          </a:ln>
        </p:spPr>
      </p:pic>
      <p:sp>
        <p:nvSpPr>
          <p:cNvPr id="193" name=""/>
          <p:cNvSpPr/>
          <p:nvPr/>
        </p:nvSpPr>
        <p:spPr>
          <a:xfrm>
            <a:off x="3657240" y="1919880"/>
            <a:ext cx="1119240" cy="506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3775320" y="1919880"/>
            <a:ext cx="100116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2581920" y="4346280"/>
            <a:ext cx="2239920" cy="506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2698560" y="4346280"/>
            <a:ext cx="220500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Susie with Alice preimage in case of expiration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183360" y="4343400"/>
            <a:ext cx="2210400" cy="506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6183360" y="4343400"/>
            <a:ext cx="2300040" cy="100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Susie with Alice preimage in case of expiration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237080" y="2885400"/>
            <a:ext cx="1119240" cy="506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7331400" y="2885400"/>
            <a:ext cx="102492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3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940040" y="1020600"/>
            <a:ext cx="6197760" cy="362628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3964680" y="214200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4016520" y="2085480"/>
            <a:ext cx="9349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6886800" y="289800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6886800" y="2898000"/>
            <a:ext cx="9349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706400" y="573120"/>
            <a:ext cx="6664680" cy="452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60" y="311400"/>
            <a:ext cx="10077120" cy="504504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>
            <a:off x="89280" y="375516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143280" y="3875760"/>
            <a:ext cx="934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Criteria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426960" y="4134960"/>
            <a:ext cx="2170800" cy="948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380880" y="4136760"/>
            <a:ext cx="18270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probability of success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80880" y="4308840"/>
            <a:ext cx="18270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costs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380880" y="4479840"/>
            <a:ext cx="182700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HTLCs expiration time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80880" y="4683600"/>
            <a:ext cx="24876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number of intermediate nodes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80880" y="4874400"/>
            <a:ext cx="24876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random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3838680" y="3827520"/>
            <a:ext cx="235260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3759480" y="3998160"/>
            <a:ext cx="24876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Classification of possible routes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8278560" y="4172760"/>
            <a:ext cx="152136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8259480" y="4153680"/>
            <a:ext cx="24073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 route doesn’t work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8255520" y="4367160"/>
            <a:ext cx="24876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Bob route works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754280" y="906480"/>
            <a:ext cx="6569280" cy="385488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5156640" y="4416480"/>
            <a:ext cx="981360" cy="285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5071680" y="4416480"/>
            <a:ext cx="29037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Private channel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/>
          <p:nvPr/>
        </p:nvSpPr>
        <p:spPr>
          <a:xfrm>
            <a:off x="2316600" y="1068840"/>
            <a:ext cx="5445720" cy="3531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4633920" y="4170240"/>
            <a:ext cx="718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4559400" y="4188960"/>
            <a:ext cx="8236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Payment</a:t>
            </a:r>
            <a:endParaRPr b="0" lang="en-US" sz="1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817880" y="1174680"/>
            <a:ext cx="547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4707000" y="1174680"/>
            <a:ext cx="71424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&lt;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Invoice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939600" y="2359080"/>
            <a:ext cx="8198280" cy="94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292400" y="730440"/>
            <a:ext cx="7493760" cy="4207680"/>
          </a:xfrm>
          <a:prstGeom prst="rect">
            <a:avLst/>
          </a:prstGeom>
          <a:ln w="0">
            <a:noFill/>
          </a:ln>
        </p:spPr>
      </p:pic>
      <p:sp>
        <p:nvSpPr>
          <p:cNvPr id="230" name=""/>
          <p:cNvSpPr/>
          <p:nvPr/>
        </p:nvSpPr>
        <p:spPr>
          <a:xfrm>
            <a:off x="3960720" y="2334600"/>
            <a:ext cx="214596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3899520" y="2436480"/>
            <a:ext cx="248760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Indicate the amount to withdraw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3632040" y="2697480"/>
            <a:ext cx="3058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Show the field where to past the invoice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3632040" y="2929680"/>
            <a:ext cx="300888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3632040" y="3060360"/>
            <a:ext cx="328752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Generate and paste the invoice into the field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3708360" y="3459960"/>
            <a:ext cx="2944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Indicate the amount to withdraw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320360" y="3660120"/>
            <a:ext cx="138384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267080" y="3797280"/>
            <a:ext cx="3058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Show a QR code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4257000" y="4089960"/>
            <a:ext cx="127260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4178160" y="4058280"/>
            <a:ext cx="163656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Scan the QR code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7525080" y="272448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1505160" y="2705040"/>
            <a:ext cx="107640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419480" y="2705040"/>
            <a:ext cx="1276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7449120" y="2724480"/>
            <a:ext cx="1276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649880" y="1130760"/>
            <a:ext cx="6779160" cy="340740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3953160" y="1130760"/>
            <a:ext cx="297180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3886200" y="1130760"/>
            <a:ext cx="3274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Invoice (amount, preimage, hash, id)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4286520" y="1981440"/>
            <a:ext cx="224784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4177800" y="2070720"/>
            <a:ext cx="3274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Payment (amount, hash, id)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4165560" y="3657960"/>
            <a:ext cx="256860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165560" y="3734640"/>
            <a:ext cx="3274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Payment (amount, preimage, id)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1724400" y="201960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1649880" y="2070720"/>
            <a:ext cx="327492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Classic</a:t>
            </a:r>
            <a:endParaRPr b="0" lang="en-US" sz="1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7525080" y="272448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806840" y="1502280"/>
            <a:ext cx="6464880" cy="266436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>
            <a:off x="5003640" y="370908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003640" y="3709080"/>
            <a:ext cx="138276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Intermediate router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1552680" y="1829160"/>
            <a:ext cx="107640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505160" y="1905840"/>
            <a:ext cx="128592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Payer - Buyer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7660800" y="189324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7594560" y="1893240"/>
            <a:ext cx="100116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Paid seller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2816640" y="1449720"/>
            <a:ext cx="4445640" cy="276912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2210040" y="3760200"/>
            <a:ext cx="140976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2260440" y="3760200"/>
            <a:ext cx="14968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Channel purchase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906840" y="1459440"/>
            <a:ext cx="8265240" cy="275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1878480" y="1006920"/>
            <a:ext cx="6321960" cy="365508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7458120" y="154764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7410240" y="1547640"/>
            <a:ext cx="6840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7172640" y="3154320"/>
            <a:ext cx="934920" cy="42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7172640" y="3119400"/>
            <a:ext cx="6840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2103840" y="1298520"/>
            <a:ext cx="1143000" cy="38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2103840" y="1298520"/>
            <a:ext cx="1246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Loop out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773720" y="787680"/>
            <a:ext cx="6531480" cy="4093200"/>
          </a:xfrm>
          <a:prstGeom prst="rect">
            <a:avLst/>
          </a:prstGeom>
          <a:ln w="0">
            <a:noFill/>
          </a:ln>
        </p:spPr>
      </p:pic>
      <p:sp>
        <p:nvSpPr>
          <p:cNvPr id="273" name=""/>
          <p:cNvSpPr/>
          <p:nvPr/>
        </p:nvSpPr>
        <p:spPr>
          <a:xfrm>
            <a:off x="4648320" y="787680"/>
            <a:ext cx="3656880" cy="412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4726800" y="893160"/>
            <a:ext cx="37605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Alice can now receive payments!</a:t>
            </a:r>
            <a:endParaRPr b="0" lang="en-US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773720" y="904680"/>
            <a:ext cx="2131200" cy="38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773720" y="900360"/>
            <a:ext cx="237384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Post loop out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402280" y="1616400"/>
            <a:ext cx="5274360" cy="243576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7105680" y="2076840"/>
            <a:ext cx="970920" cy="412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7053480" y="2059920"/>
            <a:ext cx="6840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Loop Server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2402280" y="2136600"/>
            <a:ext cx="571320" cy="412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493360" y="2119680"/>
            <a:ext cx="68400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Seller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078200" y="1635480"/>
            <a:ext cx="7922160" cy="239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968760" y="383040"/>
            <a:ext cx="8141400" cy="490284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2659320" y="3755520"/>
            <a:ext cx="784080" cy="38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2614680" y="3755520"/>
            <a:ext cx="100296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8107200" y="1890000"/>
            <a:ext cx="842760" cy="427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8107200" y="1861920"/>
            <a:ext cx="100296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2693880" y="1111320"/>
            <a:ext cx="784080" cy="38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2630880" y="1065240"/>
            <a:ext cx="100296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Timelock revocation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544760" y="1568520"/>
            <a:ext cx="6988320" cy="253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3273840" y="1387800"/>
            <a:ext cx="3531240" cy="289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2283120" y="1173600"/>
            <a:ext cx="5512320" cy="3321720"/>
          </a:xfrm>
          <a:prstGeom prst="rect">
            <a:avLst/>
          </a:prstGeom>
          <a:ln w="0">
            <a:noFill/>
          </a:ln>
        </p:spPr>
      </p:pic>
      <p:sp>
        <p:nvSpPr>
          <p:cNvPr id="292" name=""/>
          <p:cNvSpPr/>
          <p:nvPr/>
        </p:nvSpPr>
        <p:spPr>
          <a:xfrm>
            <a:off x="4555800" y="3942720"/>
            <a:ext cx="1427400" cy="38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4486320" y="4024800"/>
            <a:ext cx="174240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Invoice (amount, r)</a:t>
            </a:r>
            <a:endParaRPr b="0" lang="en-US" sz="1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2202120" y="897120"/>
            <a:ext cx="5674320" cy="387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1209240"/>
            <a:ext cx="10077120" cy="32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754280" y="1430640"/>
            <a:ext cx="6569280" cy="269280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5388480" y="1521720"/>
            <a:ext cx="3184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275440" y="2621160"/>
            <a:ext cx="35640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305880" y="1521720"/>
            <a:ext cx="51933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P2P communication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(Lightning Network Protocol)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3406320" y="2621160"/>
            <a:ext cx="526392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Payment channel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(Lightning Network Protocol)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3280680" y="3622680"/>
            <a:ext cx="4110480" cy="511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3354120" y="3777840"/>
            <a:ext cx="40208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Bitcoin transaction (Bitcoin protocol)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087720" y="2211480"/>
            <a:ext cx="3902400" cy="124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549440" y="1725480"/>
            <a:ext cx="6978960" cy="221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2024-10-19T16:57:36Z</dcterms:created>
  <dc:creator/>
  <dc:description/>
  <dc:language>it-IT</dc:language>
  <cp:lastModifiedBy/>
  <dcterms:modified xsi:type="dcterms:W3CDTF">2024-10-23T22:48:16Z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