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Old Standard TT" panose="020B0604020202020204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aeb0d96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aeb0d96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aeb0d96c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aeb0d96c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aeb0d96c4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aeb0d96c4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aeb0d96c4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aeb0d96c4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aeb0d96c4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aeb0d96c4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eb0d96c4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eb0d96c4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dae70c7f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dae70c7f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dc98279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dc98279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dc98279d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dc98279d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aeb0d96c4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aeb0d96c4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aeb0d96c4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aeb0d96c4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ae70c7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dae70c7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aeb0d96c4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aeb0d96c4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eb0d96c4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eb0d96c4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aeb0d96c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aeb0d96c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aeb0d96c4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aeb0d96c4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dae70c7f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dae70c7f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aeb0d96c4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aeb0d96c4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dae70c7f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dae70c7f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Personal Key Indicators of Heart Disease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Seo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2900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Impact of Smoking and Does Heavy Drinking Matter?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155700" y="969850"/>
            <a:ext cx="4224900" cy="1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column consists of asking participants “Have you smoked at least 100 cigarettes in your entire life?”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12% chance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of having heart disease if you smoke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6% increased from No group to Yes group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714200" y="969850"/>
            <a:ext cx="4224900" cy="15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This column consists of asking participants “Heavy drinkers (adult men having more than 14 drinks and adult women having more than 7 drinks per week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5% chance</a:t>
            </a:r>
            <a:r>
              <a:rPr lang="en" sz="1100">
                <a:solidFill>
                  <a:schemeClr val="dk1"/>
                </a:solidFill>
              </a:rPr>
              <a:t> to have heart disease if you are a heavy drinker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3% drop from No group to Yes group</a:t>
            </a:r>
            <a:endParaRPr sz="11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50" y="2528450"/>
            <a:ext cx="3930875" cy="24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674" y="2528450"/>
            <a:ext cx="3982626" cy="24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2379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Difficulty Walking or Having a Stroke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851175"/>
            <a:ext cx="3949200" cy="1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Column consists of asking participants “Do you have serious difficulty walking or climbing stairs?”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22% chance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of having heart disease if you have difficulty walking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16% increase from No group to Yes group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572000" y="851175"/>
            <a:ext cx="38358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984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Column consists of asking participants “(Ever told) (you had) a stroke?”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chemeClr val="dk1"/>
                </a:solidFill>
              </a:rPr>
              <a:t>36% chance</a:t>
            </a:r>
            <a:r>
              <a:rPr lang="en" sz="1100">
                <a:solidFill>
                  <a:schemeClr val="dk1"/>
                </a:solidFill>
              </a:rPr>
              <a:t> to have heart disease if you ever had a stroke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29% increase from No group to Yes group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63525"/>
            <a:ext cx="3949200" cy="24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000" y="2425646"/>
            <a:ext cx="3949201" cy="2584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3033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Impact of being Diabetic or Having Asthma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4080000" cy="15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Column consists of asking participants “(Ever told) (you had) diabetes?”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21% chance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to have heart disease if you are diabetic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15% increase from No group to Yes group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00037" algn="l" rtl="0">
              <a:spcBef>
                <a:spcPts val="1000"/>
              </a:spcBef>
              <a:spcAft>
                <a:spcPts val="120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Note: No clarification if they are Type 1 or Type 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827475" y="1058225"/>
            <a:ext cx="36069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Column consists of asking participants “(Ever told) (you had) asthma?”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chemeClr val="dk1"/>
                </a:solidFill>
              </a:rPr>
              <a:t>11% chance</a:t>
            </a:r>
            <a:r>
              <a:rPr lang="en" sz="1100">
                <a:solidFill>
                  <a:schemeClr val="dk1"/>
                </a:solidFill>
              </a:rPr>
              <a:t> to have heart disease if you have asthma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3% increase from No group to Yes group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00" y="2708900"/>
            <a:ext cx="4489825" cy="2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100" y="2708900"/>
            <a:ext cx="3791200" cy="22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2815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Impact Kidney Disease or Skin Cancer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894763"/>
            <a:ext cx="4559400" cy="1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Column consists of asking participants “Not including kidney stones, bladder infection or incontinence, were you ever told you had kidney disease?”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29% chance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have heart disease if you have kidney disease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120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22% increase from No group to Yes group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871100" y="894775"/>
            <a:ext cx="4068900" cy="13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Column consists of asking participants “(Ever told) (you had) skin cancer?”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chemeClr val="dk1"/>
                </a:solidFill>
              </a:rPr>
              <a:t>16% chance</a:t>
            </a:r>
            <a:r>
              <a:rPr lang="en" sz="1100">
                <a:solidFill>
                  <a:schemeClr val="dk1"/>
                </a:solidFill>
              </a:rPr>
              <a:t> to have heart disease if you have skin cancer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9% increase from No group to Yes group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50" y="2505250"/>
            <a:ext cx="3925750" cy="24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099" y="2505250"/>
            <a:ext cx="3980751" cy="24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Does Physical Activity or Sleeping Matter?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242025" y="1058500"/>
            <a:ext cx="45267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Column consists of asking participants “Adults who reported doing physical activity or exercise during the past 30 days other than their regular job”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13% chance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of having heart disease if you do not exercise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6% increase from Yes group to No group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4838400" y="1058500"/>
            <a:ext cx="3803100" cy="1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Column consists of asking participants “On average, how many hours of sleep do you get in a 24-hour period?”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Higher the chance to get heart disease the less hours of sleep you get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Highest chance to get heart disease from 3 hours of sleep with it being</a:t>
            </a:r>
            <a:r>
              <a:rPr lang="en" sz="1100" b="1"/>
              <a:t> 17%</a:t>
            </a:r>
            <a:endParaRPr sz="1100" b="1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50" y="2685075"/>
            <a:ext cx="3914250" cy="23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526" y="2685075"/>
            <a:ext cx="3803100" cy="23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2706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Are Men More Likely To Get Heart Disease and Does Generational Health Matter?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311700" y="1304525"/>
            <a:ext cx="39600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Column asked participants “Are you Male or Female”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have 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6% chance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get heart disease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1200"/>
              </a:spcAft>
              <a:buSzPts val="1100"/>
              <a:buFont typeface="Arial"/>
              <a:buChar char="●"/>
            </a:pPr>
            <a:r>
              <a:rPr lang="en" sz="11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Men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10% chance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get heart disease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906375" y="1306763"/>
            <a:ext cx="36669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Column asked participants “Would you say that in general your health is…”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34% chance</a:t>
            </a:r>
            <a:r>
              <a:rPr lang="en" sz="1100"/>
              <a:t> to get heart disease if your gen health is </a:t>
            </a:r>
            <a:r>
              <a:rPr lang="en" sz="1100">
                <a:highlight>
                  <a:srgbClr val="FFFF00"/>
                </a:highlight>
              </a:rPr>
              <a:t>poor</a:t>
            </a:r>
            <a:endParaRPr sz="1100">
              <a:highlight>
                <a:srgbClr val="FFFF00"/>
              </a:highlight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2626"/>
            <a:ext cx="4162976" cy="27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651" y="2482400"/>
            <a:ext cx="4364524" cy="25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11700" y="1181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Does Race Affect Heart Disease?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11700" y="676825"/>
            <a:ext cx="4260300" cy="1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Column consists of asking participants “What is your race?”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Chance to get heart disease: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American Indian/Alaskan Native -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10%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Asian -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3%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38" y="2037775"/>
            <a:ext cx="6699524" cy="29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4751200" y="676825"/>
            <a:ext cx="39774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Black - </a:t>
            </a:r>
            <a:r>
              <a:rPr lang="en" sz="1100" b="1"/>
              <a:t>7%</a:t>
            </a:r>
            <a:endParaRPr sz="1100" b="1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Hispanic - </a:t>
            </a:r>
            <a:r>
              <a:rPr lang="en" sz="1100" b="1"/>
              <a:t>5%</a:t>
            </a:r>
            <a:endParaRPr sz="1100" b="1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Other -</a:t>
            </a:r>
            <a:r>
              <a:rPr lang="en" sz="1100" b="1"/>
              <a:t> 8%</a:t>
            </a:r>
            <a:endParaRPr sz="1100" b="1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White -</a:t>
            </a:r>
            <a:r>
              <a:rPr lang="en" sz="1100" b="1"/>
              <a:t> 9%</a:t>
            </a:r>
            <a:endParaRPr sz="11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Is Age Related to Heart Disease?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235400" y="1171600"/>
            <a:ext cx="4156200" cy="3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95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8"/>
              <a:buFont typeface="Arial"/>
              <a:buChar char="●"/>
            </a:pPr>
            <a:r>
              <a:rPr lang="en" sz="1117">
                <a:latin typeface="Arial"/>
                <a:ea typeface="Arial"/>
                <a:cs typeface="Arial"/>
                <a:sym typeface="Arial"/>
              </a:rPr>
              <a:t>Note: individuals 65 or older are more susceptible to heart disease</a:t>
            </a:r>
            <a:endParaRPr sz="1117">
              <a:latin typeface="Arial"/>
              <a:ea typeface="Arial"/>
              <a:cs typeface="Arial"/>
              <a:sym typeface="Arial"/>
            </a:endParaRPr>
          </a:p>
          <a:p>
            <a:pPr marL="457200" lvl="0" indent="-299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18"/>
              <a:buFont typeface="Arial"/>
              <a:buChar char="●"/>
            </a:pPr>
            <a:r>
              <a:rPr lang="en" sz="1117" b="1">
                <a:latin typeface="Arial"/>
                <a:ea typeface="Arial"/>
                <a:cs typeface="Arial"/>
                <a:sym typeface="Arial"/>
              </a:rPr>
              <a:t>12% chance</a:t>
            </a:r>
            <a:r>
              <a:rPr lang="en" sz="1117">
                <a:latin typeface="Arial"/>
                <a:ea typeface="Arial"/>
                <a:cs typeface="Arial"/>
                <a:sym typeface="Arial"/>
              </a:rPr>
              <a:t> to get heart disease if you are between </a:t>
            </a:r>
            <a:r>
              <a:rPr lang="en" sz="1117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65-69</a:t>
            </a:r>
            <a:endParaRPr sz="1117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9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18"/>
              <a:buFont typeface="Arial"/>
              <a:buChar char="●"/>
            </a:pPr>
            <a:r>
              <a:rPr lang="en" sz="1117" b="1">
                <a:latin typeface="Arial"/>
                <a:ea typeface="Arial"/>
                <a:cs typeface="Arial"/>
                <a:sym typeface="Arial"/>
              </a:rPr>
              <a:t>15% chance</a:t>
            </a:r>
            <a:r>
              <a:rPr lang="en" sz="1117">
                <a:latin typeface="Arial"/>
                <a:ea typeface="Arial"/>
                <a:cs typeface="Arial"/>
                <a:sym typeface="Arial"/>
              </a:rPr>
              <a:t> to get heart disease if you are between </a:t>
            </a:r>
            <a:r>
              <a:rPr lang="en" sz="1117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70-74</a:t>
            </a:r>
            <a:endParaRPr sz="1117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9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18"/>
              <a:buFont typeface="Arial"/>
              <a:buChar char="●"/>
            </a:pPr>
            <a:r>
              <a:rPr lang="en" sz="1117" b="1">
                <a:latin typeface="Arial"/>
                <a:ea typeface="Arial"/>
                <a:cs typeface="Arial"/>
                <a:sym typeface="Arial"/>
              </a:rPr>
              <a:t>18% chance</a:t>
            </a:r>
            <a:r>
              <a:rPr lang="en" sz="1117">
                <a:latin typeface="Arial"/>
                <a:ea typeface="Arial"/>
                <a:cs typeface="Arial"/>
                <a:sym typeface="Arial"/>
              </a:rPr>
              <a:t> to get heart disease if you are between </a:t>
            </a:r>
            <a:r>
              <a:rPr lang="en" sz="1117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75-79</a:t>
            </a:r>
            <a:endParaRPr sz="1117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9561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18"/>
              <a:buFont typeface="Arial"/>
              <a:buChar char="●"/>
            </a:pPr>
            <a:r>
              <a:rPr lang="en" sz="1117" b="1">
                <a:latin typeface="Arial"/>
                <a:ea typeface="Arial"/>
                <a:cs typeface="Arial"/>
                <a:sym typeface="Arial"/>
              </a:rPr>
              <a:t>22% chance</a:t>
            </a:r>
            <a:r>
              <a:rPr lang="en" sz="1117">
                <a:latin typeface="Arial"/>
                <a:ea typeface="Arial"/>
                <a:cs typeface="Arial"/>
                <a:sym typeface="Arial"/>
              </a:rPr>
              <a:t> to get heart disease if you are </a:t>
            </a:r>
            <a:r>
              <a:rPr lang="en" sz="1117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80 or older</a:t>
            </a:r>
            <a:endParaRPr sz="1117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225" y="1171600"/>
            <a:ext cx="4328757" cy="38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Likelihood to get Heart Disease by Findings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2859300" cy="3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Preventable Factors: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120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Difficulty Walking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22% </a:t>
            </a:r>
            <a:endParaRPr sz="14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3 Hours of Sleep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17%</a:t>
            </a:r>
            <a:endParaRPr sz="14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No Physical Activity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13%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 </a:t>
            </a:r>
            <a:endParaRPr sz="14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Smoking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12% 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 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Heavy Drinking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5%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BMI above 28%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52% had heart disease </a:t>
            </a:r>
            <a:endParaRPr sz="14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Bad PhysicalHealth Days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7.8 </a:t>
            </a:r>
            <a:endParaRPr sz="14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Bad MentalHealth Days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4.6</a:t>
            </a:r>
            <a:endParaRPr sz="145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4294967295"/>
          </p:nvPr>
        </p:nvSpPr>
        <p:spPr>
          <a:xfrm>
            <a:off x="3225600" y="1171600"/>
            <a:ext cx="2560800" cy="29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Diseases: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120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Stroke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36% </a:t>
            </a:r>
            <a:endParaRPr sz="14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Kidney Disease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29%</a:t>
            </a:r>
            <a:endParaRPr sz="14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Diabetic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21% </a:t>
            </a:r>
            <a:endParaRPr sz="14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Skin Cancer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16% </a:t>
            </a:r>
            <a:endParaRPr sz="14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Asthma - </a:t>
            </a:r>
            <a:r>
              <a:rPr lang="en" sz="1450" b="1">
                <a:latin typeface="Arial"/>
                <a:ea typeface="Arial"/>
                <a:cs typeface="Arial"/>
                <a:sym typeface="Arial"/>
              </a:rPr>
              <a:t>11%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2767900" y="4304400"/>
            <a:ext cx="370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Correlation does not equal causation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5884500" y="1171600"/>
            <a:ext cx="2811600" cy="3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Non-Preventable Factors: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Poor GenHealth - </a:t>
            </a:r>
            <a:r>
              <a:rPr lang="en" b="1">
                <a:solidFill>
                  <a:schemeClr val="dk1"/>
                </a:solidFill>
              </a:rPr>
              <a:t>34%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Men - </a:t>
            </a:r>
            <a:r>
              <a:rPr lang="en" b="1">
                <a:solidFill>
                  <a:schemeClr val="dk1"/>
                </a:solidFill>
              </a:rPr>
              <a:t>10%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Women - </a:t>
            </a:r>
            <a:r>
              <a:rPr lang="en" b="1">
                <a:solidFill>
                  <a:schemeClr val="dk1"/>
                </a:solidFill>
              </a:rPr>
              <a:t>6%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Age: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65-69 - </a:t>
            </a:r>
            <a:r>
              <a:rPr lang="en" b="1">
                <a:solidFill>
                  <a:schemeClr val="dk1"/>
                </a:solidFill>
              </a:rPr>
              <a:t>12%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70-74 - </a:t>
            </a:r>
            <a:r>
              <a:rPr lang="en" b="1">
                <a:solidFill>
                  <a:schemeClr val="dk1"/>
                </a:solidFill>
              </a:rPr>
              <a:t>15%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75-79 - </a:t>
            </a:r>
            <a:r>
              <a:rPr lang="en" b="1">
                <a:solidFill>
                  <a:schemeClr val="dk1"/>
                </a:solidFill>
              </a:rPr>
              <a:t>18%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80 or older - </a:t>
            </a:r>
            <a:r>
              <a:rPr lang="en" b="1">
                <a:solidFill>
                  <a:schemeClr val="dk1"/>
                </a:solidFill>
              </a:rPr>
              <a:t>22%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Race: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American Indian/Alaskan Native - </a:t>
            </a:r>
            <a:r>
              <a:rPr lang="en" b="1">
                <a:solidFill>
                  <a:schemeClr val="dk1"/>
                </a:solidFill>
              </a:rPr>
              <a:t>10% (Highest)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Preventative Actions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Exercise to avoid physical issues such as difficulty walking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May also help mental health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Quit or do not start smoking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Get enough hours of sleep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Get screened if you have had a stroke, kidney disease, or skin cancer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Get screened if you are diabetic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Discover your generational health and get tested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you are American Indian/Alaskan Native, get tested frequently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Why Preventing Heart Disease is Significant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Heart Disease is the leading cause of death in the United States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About 1 person passes away from heart disease every 36 seconds in the U.S.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Costs the U.S. $363 Billion dollars per year (including: health care services, medicines, lost productivity due to death)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Individuals 65 or older are more likely to get heart disease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Black, Native American, and Alaska Natives are more likely to experience heart disease than any other race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About the 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133600" cy="1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Dataset was downloaded from Kaggle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Originally, from the 2020 Annual CDC survey data of adults related to their health status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Consists of 400K participants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Consists of 18 columns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Separated into three categories: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342" y="0"/>
            <a:ext cx="2144659" cy="10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11700" y="2353900"/>
            <a:ext cx="2423400" cy="25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Preventable Factors: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BMI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Smoking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AlcoholDrinking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PhysicalHealth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MentalHealth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PhysicalActivity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DiffWalking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SleepTime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735100" y="2353900"/>
            <a:ext cx="23322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Diseases: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HeartDisease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Stroke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Diabetic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Asthma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Kidney Disease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Skin Cancer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067300" y="2353900"/>
            <a:ext cx="2669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Non-Preventable Factors: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Sex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 Category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GenHealth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Prevalence of Heart Disease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7422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Column consists of respondents that have ever reported having coronary heart disease (CHD)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Around 1 in every 10 individuals have heart disease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836050"/>
            <a:ext cx="4520700" cy="30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963" y="969263"/>
            <a:ext cx="16859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Is BMI associated with heart disease?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927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column consists of Body Mass Index which is a measure of your body fat based on height and weight.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Average BMI was not significantly different between the two groups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20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However, after the permutation test…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163" y="2058350"/>
            <a:ext cx="4151850" cy="27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2525" y="1058225"/>
            <a:ext cx="21431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BMI Permutation Test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722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After running a permutation test, we see that there is a </a:t>
            </a:r>
            <a:r>
              <a:rPr lang="en" sz="1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correlation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between BMI and Heart Disease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Ran the Permutation test for the rest of the columns and got the same result of a small p-value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likely means that the columns selected went through a screening process since they are all correlated to Heart Disease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250" y="1601900"/>
            <a:ext cx="3686001" cy="32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625" y="1260300"/>
            <a:ext cx="3686000" cy="2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Percentage of Heart Disease in +28 BMI Group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52% had heart disease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when their BMI was above 28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150" y="1896125"/>
            <a:ext cx="4975675" cy="30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Impact of Physical and Mental Health in Heart Disease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2859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940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30"/>
              <a:buFont typeface="Arial"/>
              <a:buChar char="●"/>
            </a:pPr>
            <a:r>
              <a:rPr lang="en" sz="1430">
                <a:latin typeface="Arial"/>
                <a:ea typeface="Arial"/>
                <a:cs typeface="Arial"/>
                <a:sym typeface="Arial"/>
              </a:rPr>
              <a:t>Column consisted of asking participants: “Over the past 30 days, how many days would you consider them to be bad mental health or bad physical health days”</a:t>
            </a:r>
            <a:endParaRPr sz="1430">
              <a:latin typeface="Arial"/>
              <a:ea typeface="Arial"/>
              <a:cs typeface="Arial"/>
              <a:sym typeface="Arial"/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430"/>
              <a:buFont typeface="Arial"/>
              <a:buChar char="●"/>
            </a:pPr>
            <a:r>
              <a:rPr lang="en" sz="1430">
                <a:latin typeface="Arial"/>
                <a:ea typeface="Arial"/>
                <a:cs typeface="Arial"/>
                <a:sym typeface="Arial"/>
              </a:rPr>
              <a:t>People with heart disease tends to have </a:t>
            </a:r>
            <a:r>
              <a:rPr lang="en" sz="1430" b="1">
                <a:latin typeface="Arial"/>
                <a:ea typeface="Arial"/>
                <a:cs typeface="Arial"/>
                <a:sym typeface="Arial"/>
              </a:rPr>
              <a:t>more </a:t>
            </a:r>
            <a:r>
              <a:rPr lang="en" sz="1430">
                <a:latin typeface="Arial"/>
                <a:ea typeface="Arial"/>
                <a:cs typeface="Arial"/>
                <a:sym typeface="Arial"/>
              </a:rPr>
              <a:t>bad days of physical and mental health</a:t>
            </a:r>
            <a:endParaRPr sz="143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500" y="2571750"/>
            <a:ext cx="5656825" cy="230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575" y="1571625"/>
            <a:ext cx="43624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Physical/Mental Health Trend with Heart Disease 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42425"/>
            <a:ext cx="8520600" cy="9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Linear Progression for both columns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120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Mental Health as more outliers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25" y="2202025"/>
            <a:ext cx="3099166" cy="28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420" y="2202025"/>
            <a:ext cx="3199305" cy="2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Microsoft Office PowerPoint</Application>
  <PresentationFormat>On-screen Show (16:9)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Old Standard TT</vt:lpstr>
      <vt:lpstr>Paperback</vt:lpstr>
      <vt:lpstr>Personal Key Indicators of Heart Disease</vt:lpstr>
      <vt:lpstr>Why Preventing Heart Disease is Significant</vt:lpstr>
      <vt:lpstr>About the Dataset</vt:lpstr>
      <vt:lpstr>Prevalence of Heart Disease</vt:lpstr>
      <vt:lpstr>Is BMI associated with heart disease? </vt:lpstr>
      <vt:lpstr>BMI Permutation Test</vt:lpstr>
      <vt:lpstr>Percentage of Heart Disease in +28 BMI Group</vt:lpstr>
      <vt:lpstr>Impact of Physical and Mental Health in Heart Disease</vt:lpstr>
      <vt:lpstr>Physical/Mental Health Trend with Heart Disease   </vt:lpstr>
      <vt:lpstr>Impact of Smoking and Does Heavy Drinking Matter?</vt:lpstr>
      <vt:lpstr>Difficulty Walking or Having a Stroke</vt:lpstr>
      <vt:lpstr>Impact of being Diabetic or Having Asthma</vt:lpstr>
      <vt:lpstr>Impact Kidney Disease or Skin Cancer</vt:lpstr>
      <vt:lpstr>Does Physical Activity or Sleeping Matter?</vt:lpstr>
      <vt:lpstr>Are Men More Likely To Get Heart Disease and Does Generational Health Matter?</vt:lpstr>
      <vt:lpstr>Does Race Affect Heart Disease?</vt:lpstr>
      <vt:lpstr>Is Age Related to Heart Disease?</vt:lpstr>
      <vt:lpstr>Likelihood to get Heart Disease by Findings</vt:lpstr>
      <vt:lpstr>Preventative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Key Indicators of Heart Disease</dc:title>
  <cp:lastModifiedBy>David seo</cp:lastModifiedBy>
  <cp:revision>1</cp:revision>
  <dcterms:modified xsi:type="dcterms:W3CDTF">2022-05-23T16:34:15Z</dcterms:modified>
</cp:coreProperties>
</file>