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61" r:id="rId5"/>
    <p:sldId id="262" r:id="rId6"/>
    <p:sldId id="264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029421"/>
            <a:ext cx="7766936" cy="1646302"/>
          </a:xfrm>
        </p:spPr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Shahbazyan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March 16, 2017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7067" y="3649132"/>
            <a:ext cx="776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With JUnit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TestNG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 err="1">
                <a:solidFill>
                  <a:schemeClr val="accent1"/>
                </a:solidFill>
              </a:rPr>
              <a:t>Mockito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2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</a:t>
            </a:r>
            <a:r>
              <a:rPr lang="en-US" dirty="0" smtClean="0"/>
              <a:t>ill discuss…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unit testing</a:t>
            </a:r>
          </a:p>
          <a:p>
            <a:r>
              <a:rPr lang="en-US" dirty="0" smtClean="0"/>
              <a:t>What are JUnit and </a:t>
            </a:r>
            <a:r>
              <a:rPr lang="en-US" dirty="0" err="1" smtClean="0"/>
              <a:t>TestNG</a:t>
            </a:r>
            <a:r>
              <a:rPr lang="en-US" dirty="0" smtClean="0"/>
              <a:t> for</a:t>
            </a:r>
          </a:p>
          <a:p>
            <a:r>
              <a:rPr lang="en-US" dirty="0" smtClean="0"/>
              <a:t>The differences between JUnit and </a:t>
            </a:r>
            <a:r>
              <a:rPr lang="en-US" dirty="0" err="1" smtClean="0"/>
              <a:t>TestNG</a:t>
            </a:r>
            <a:r>
              <a:rPr lang="en-US" dirty="0" smtClean="0"/>
              <a:t> (advantages and disadvantages)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Mockito</a:t>
            </a:r>
            <a:r>
              <a:rPr lang="en-US" dirty="0" smtClean="0"/>
              <a:t> (in programming context of-course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Mocking API-s with </a:t>
            </a:r>
            <a:r>
              <a:rPr lang="en-US" dirty="0" err="1" smtClean="0"/>
              <a:t>Mockito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3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Support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911239"/>
              </p:ext>
            </p:extLst>
          </p:nvPr>
        </p:nvGraphicFramePr>
        <p:xfrm>
          <a:off x="677863" y="2160589"/>
          <a:ext cx="8596311" cy="3874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13919260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46667717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698854023"/>
                    </a:ext>
                  </a:extLst>
                </a:gridCol>
              </a:tblGrid>
              <a:tr h="27372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Feature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JUnit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TestNG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011562"/>
                  </a:ext>
                </a:extLst>
              </a:tr>
              <a:tr h="1976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Test annotation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@Test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@Test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0291117"/>
                  </a:ext>
                </a:extLst>
              </a:tr>
              <a:tr h="1976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Run before all tests in this suite have run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BeforeSuite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9662899"/>
                  </a:ext>
                </a:extLst>
              </a:tr>
              <a:tr h="1976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Run after all tests in this suite have run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AfterSuite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4375684"/>
                  </a:ext>
                </a:extLst>
              </a:tr>
              <a:tr h="1976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Run before the test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BeforeTest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7966585"/>
                  </a:ext>
                </a:extLst>
              </a:tr>
              <a:tr h="1976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Run after the test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AfterTest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5664742"/>
                  </a:ext>
                </a:extLst>
              </a:tr>
              <a:tr h="364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Run before the first test method that belongs to any of these groups is invoked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BeforeGroups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2432223"/>
                  </a:ext>
                </a:extLst>
              </a:tr>
              <a:tr h="364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Run after the last test method that belongs to any of these groups is invoked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AfterGroups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1747289"/>
                  </a:ext>
                </a:extLst>
              </a:tr>
              <a:tr h="364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Run before the first test method in the current class is invoked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@BeforeClass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BeforeClass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278740"/>
                  </a:ext>
                </a:extLst>
              </a:tr>
              <a:tr h="364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Run after all the test methods in the current class have been run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@AfterClass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AfterClass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205004"/>
                  </a:ext>
                </a:extLst>
              </a:tr>
              <a:tr h="1976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Run before each test method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@Before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BeforeMethod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0281163"/>
                  </a:ext>
                </a:extLst>
              </a:tr>
              <a:tr h="1976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Run after each test method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@After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AfterMethod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3220844"/>
                  </a:ext>
                </a:extLst>
              </a:tr>
              <a:tr h="1976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Ignore test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@ignore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@Test(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enbale</a:t>
                      </a:r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=false)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437635"/>
                  </a:ext>
                </a:extLst>
              </a:tr>
              <a:tr h="364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Expected exception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@Test(expected = ArithmeticException.class)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@Test(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expectedExceptions</a:t>
                      </a:r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ArithmeticException.class</a:t>
                      </a:r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1448611"/>
                  </a:ext>
                </a:extLst>
              </a:tr>
              <a:tr h="1976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Timeout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@Test(timeout = 1000)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@</a:t>
                      </a:r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Test(</a:t>
                      </a:r>
                      <a:r>
                        <a:rPr lang="en-US" sz="1100" b="0" i="0" u="none" strike="noStrike" dirty="0" err="1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timeOut</a:t>
                      </a:r>
                      <a:r>
                        <a:rPr lang="en-US" sz="11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= 1000)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0011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53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Parametrized tests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656570"/>
            <a:ext cx="390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JUnit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677334" y="2160589"/>
            <a:ext cx="3902978" cy="38807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RunWith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Parameterized.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class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class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StringUtilsTest_JUnit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{</a:t>
            </a: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</a:rPr>
              <a:t/>
            </a:r>
            <a:b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@Parameter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(value =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0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s1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@Parameter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(value =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1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s2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@Parameter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(value =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2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delimiter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@Parameter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(value =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3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expected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@Parameter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(value =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4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String[] 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expectedArray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</a:rPr>
              <a:t/>
            </a:r>
            <a:b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</a:rPr>
            </a:br>
            <a:r>
              <a:rPr kumimoji="0" lang="en-US" altLang="en-US" sz="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@Parameters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static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Collection&lt;Object[]&gt;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getConcatStrings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 {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return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Arrays.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asList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new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Object[][]{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   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"a"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"b"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", 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"a, b"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},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   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"b"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"c"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 - 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"b - c"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},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   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"c"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"d"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 : 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"c : d"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},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   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"d"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"e"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 &lt;=&gt; 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"d &lt;=&gt; e"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});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@Parameters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static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Object[][]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getSplitStrings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 {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return new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Object[][] {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   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"a, b"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", 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new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String[]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"a"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"b"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}},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   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"b - c"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 - 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new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String[]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"b"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"c"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}},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   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"c : d"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 : 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new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String[]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"c"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"d"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}},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   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"d &lt;=&gt; e"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 &lt;=&gt; 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new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String[] {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"d"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"e"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}}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};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@Test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void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testConcat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throws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Exception {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assertEquals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expected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StringUtils.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concat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s1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s2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delimiter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));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@Test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   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void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testSplit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throws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Exception {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assertArrayEquals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7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expectedArray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StringUtils.</a:t>
            </a:r>
            <a:r>
              <a:rPr kumimoji="0" lang="en-US" altLang="en-US" sz="7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split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s1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delimiter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));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4638502" y="2160589"/>
            <a:ext cx="4635499" cy="38807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public class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StringUtilsTest_TestNG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@</a:t>
            </a:r>
            <a:r>
              <a:rPr lang="en-US" altLang="en-US" sz="900" dirty="0" err="1" smtClean="0">
                <a:solidFill>
                  <a:srgbClr val="808000"/>
                </a:solidFill>
                <a:latin typeface="Fira Code"/>
              </a:rPr>
              <a:t>DataProvider</a:t>
            </a: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/>
            </a:r>
            <a:br>
              <a:rPr lang="en-US" altLang="en-US" sz="900" dirty="0" smtClean="0">
                <a:solidFill>
                  <a:srgbClr val="808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private static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Object[][]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getConcatStrings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()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return new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Object[][]{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       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"a"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"b"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", 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"a, b"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},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       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"b"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"c"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 - 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"b - c"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},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       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"c"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"d"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 : 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"c : d"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},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       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"d"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"e"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 &lt;=&gt; 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"d &lt;=&gt; e"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};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@</a:t>
            </a:r>
            <a:r>
              <a:rPr lang="en-US" altLang="en-US" sz="900" dirty="0" err="1" smtClean="0">
                <a:solidFill>
                  <a:srgbClr val="808000"/>
                </a:solidFill>
                <a:latin typeface="Fira Code"/>
              </a:rPr>
              <a:t>DataProvider</a:t>
            </a: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/>
            </a:r>
            <a:br>
              <a:rPr lang="en-US" altLang="en-US" sz="900" dirty="0" smtClean="0">
                <a:solidFill>
                  <a:srgbClr val="808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private static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Object[][]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getSplitStrings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()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return new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Object[][]{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       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"a, b"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", 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new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String[]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"a"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"b"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}},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       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"b - c"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 - 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new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String[]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"b"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"c"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}},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       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"c : d"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 : 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new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String[]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"c"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"d"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}},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       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"d &lt;=&gt; e"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 &lt;=&gt; 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new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String[] {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"d"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"e"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}}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};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@Test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dataProvider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=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</a:t>
            </a:r>
            <a:r>
              <a:rPr lang="en-US" altLang="en-US" sz="900" b="1" dirty="0" err="1" smtClean="0">
                <a:solidFill>
                  <a:srgbClr val="008000"/>
                </a:solidFill>
                <a:latin typeface="Fira Code"/>
              </a:rPr>
              <a:t>getConcatStrings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public void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testConcat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(String s1, String s2, String delimiter, String expected)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throws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Exception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i="1" dirty="0" err="1" smtClean="0">
                <a:solidFill>
                  <a:srgbClr val="000000"/>
                </a:solidFill>
                <a:latin typeface="Fira Code"/>
              </a:rPr>
              <a:t>assertEquals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StringUtils.</a:t>
            </a:r>
            <a:r>
              <a:rPr lang="en-US" altLang="en-US" sz="900" i="1" dirty="0" err="1" smtClean="0">
                <a:solidFill>
                  <a:srgbClr val="000000"/>
                </a:solidFill>
                <a:latin typeface="Fira Code"/>
              </a:rPr>
              <a:t>concat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(s1, s2, delimiter), expected);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@Test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dataProvider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= 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</a:t>
            </a:r>
            <a:r>
              <a:rPr lang="en-US" altLang="en-US" sz="900" b="1" dirty="0" err="1" smtClean="0">
                <a:solidFill>
                  <a:srgbClr val="008000"/>
                </a:solidFill>
                <a:latin typeface="Fira Code"/>
              </a:rPr>
              <a:t>getSplitStrings</a:t>
            </a:r>
            <a:r>
              <a:rPr lang="en-US" altLang="en-US" sz="900" b="1" dirty="0" smtClean="0">
                <a:solidFill>
                  <a:srgbClr val="008000"/>
                </a:solidFill>
                <a:latin typeface="Fira Code"/>
              </a:rPr>
              <a:t>"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public void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testSplit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(String s1, String delimiter, String[] expected)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throws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Exception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i="1" dirty="0" err="1" smtClean="0">
                <a:solidFill>
                  <a:srgbClr val="000000"/>
                </a:solidFill>
                <a:latin typeface="Fira Code"/>
              </a:rPr>
              <a:t>assertEquals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StringUtils.</a:t>
            </a:r>
            <a:r>
              <a:rPr lang="en-US" altLang="en-US" sz="900" i="1" dirty="0" err="1" smtClean="0">
                <a:solidFill>
                  <a:srgbClr val="000000"/>
                </a:solidFill>
                <a:latin typeface="Fira Code"/>
              </a:rPr>
              <a:t>split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(s1, delimiter), expected);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}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8502" y="1656570"/>
            <a:ext cx="463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1"/>
                </a:solidFill>
              </a:rPr>
              <a:t>TestNG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Expecting exceptions tests</a:t>
            </a:r>
            <a:endParaRPr lang="en-US" dirty="0"/>
          </a:p>
        </p:txBody>
      </p:sp>
      <p:sp>
        <p:nvSpPr>
          <p:cNvPr id="1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012574" y="2160588"/>
            <a:ext cx="4261428" cy="38814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class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ListTest_TestNG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private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List&lt;Integer&gt;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BeforeMethod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initMethodData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new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ArrayList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&lt;&gt;(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Arrays.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asList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5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7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8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9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@Test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testListRemoveOneItem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System.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out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.println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.remove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5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System.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out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.println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@Test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(description 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“Will proceed with no exceptions."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testListCyclicRemoveItem_for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System.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out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.println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for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int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&lt;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.size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();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++)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.remove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System.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out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.println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ira Co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@Test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expectedExceptions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ConcurrentModificationException.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description 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“Will cause an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ConcurrentModificationException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Fira Code"/>
              </a:rPr>
              <a:t>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testListCyclicRemoveItem_foreach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System.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out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.println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for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(Integer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integer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.remove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(integer);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System.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out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.println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ira Co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AfterMethod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removeMethodData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() {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list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null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677335" y="2160588"/>
            <a:ext cx="4277052" cy="38814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public class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ListTest_JUnit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private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List&lt;Integer&gt; </a:t>
            </a:r>
            <a:r>
              <a:rPr lang="en-US" altLang="en-US" sz="900" b="1" dirty="0" smtClean="0">
                <a:solidFill>
                  <a:srgbClr val="660E7A"/>
                </a:solidFill>
                <a:latin typeface="Fira Code"/>
              </a:rPr>
              <a:t>list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@Before</a:t>
            </a:r>
            <a:br>
              <a:rPr lang="en-US" altLang="en-US" sz="900" dirty="0" smtClean="0">
                <a:solidFill>
                  <a:srgbClr val="808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public void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initMethodData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()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b="1" dirty="0" smtClean="0">
                <a:solidFill>
                  <a:srgbClr val="660E7A"/>
                </a:solidFill>
                <a:latin typeface="Fira Code"/>
              </a:rPr>
              <a:t>list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=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new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ArrayList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&lt;&gt;(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Arrays.</a:t>
            </a:r>
            <a:r>
              <a:rPr lang="en-US" altLang="en-US" sz="900" i="1" dirty="0" err="1" smtClean="0">
                <a:solidFill>
                  <a:srgbClr val="000000"/>
                </a:solidFill>
                <a:latin typeface="Fira Code"/>
              </a:rPr>
              <a:t>asList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0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1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2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3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4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5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6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7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8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9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));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@Test</a:t>
            </a:r>
            <a:br>
              <a:rPr lang="en-US" altLang="en-US" sz="900" dirty="0" smtClean="0">
                <a:solidFill>
                  <a:srgbClr val="808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public void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testListRemoveOneItem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()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System.</a:t>
            </a:r>
            <a:r>
              <a:rPr lang="en-US" altLang="en-US" sz="900" b="1" i="1" dirty="0" err="1" smtClean="0">
                <a:solidFill>
                  <a:srgbClr val="660E7A"/>
                </a:solidFill>
                <a:latin typeface="Fira Code"/>
              </a:rPr>
              <a:t>out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.println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b="1" dirty="0" smtClean="0">
                <a:solidFill>
                  <a:srgbClr val="660E7A"/>
                </a:solidFill>
                <a:latin typeface="Fira Code"/>
              </a:rPr>
              <a:t>list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b="1" dirty="0" err="1" smtClean="0">
                <a:solidFill>
                  <a:srgbClr val="660E7A"/>
                </a:solidFill>
                <a:latin typeface="Fira Code"/>
              </a:rPr>
              <a:t>list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.remove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5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System.</a:t>
            </a:r>
            <a:r>
              <a:rPr lang="en-US" altLang="en-US" sz="900" b="1" i="1" dirty="0" err="1" smtClean="0">
                <a:solidFill>
                  <a:srgbClr val="660E7A"/>
                </a:solidFill>
                <a:latin typeface="Fira Code"/>
              </a:rPr>
              <a:t>out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.println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b="1" dirty="0" smtClean="0">
                <a:solidFill>
                  <a:srgbClr val="660E7A"/>
                </a:solidFill>
                <a:latin typeface="Fira Code"/>
              </a:rPr>
              <a:t>list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@Test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(expected =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ConcurrentModificationException.</a:t>
            </a:r>
            <a:r>
              <a:rPr lang="en-US" altLang="en-US" sz="900" b="1" dirty="0" err="1" smtClean="0">
                <a:solidFill>
                  <a:srgbClr val="000080"/>
                </a:solidFill>
                <a:latin typeface="Fira Code"/>
              </a:rPr>
              <a:t>class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public void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testListCyclicRemoveItem_foreach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()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System.</a:t>
            </a:r>
            <a:r>
              <a:rPr lang="en-US" altLang="en-US" sz="900" b="1" i="1" dirty="0" err="1" smtClean="0">
                <a:solidFill>
                  <a:srgbClr val="660E7A"/>
                </a:solidFill>
                <a:latin typeface="Fira Code"/>
              </a:rPr>
              <a:t>out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.println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b="1" dirty="0" smtClean="0">
                <a:solidFill>
                  <a:srgbClr val="660E7A"/>
                </a:solidFill>
                <a:latin typeface="Fira Code"/>
              </a:rPr>
              <a:t>list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for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(Integer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integer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: </a:t>
            </a:r>
            <a:r>
              <a:rPr lang="en-US" altLang="en-US" sz="900" b="1" dirty="0" smtClean="0">
                <a:solidFill>
                  <a:srgbClr val="660E7A"/>
                </a:solidFill>
                <a:latin typeface="Fira Code"/>
              </a:rPr>
              <a:t>list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    </a:t>
            </a:r>
            <a:r>
              <a:rPr lang="en-US" altLang="en-US" sz="900" b="1" dirty="0" err="1" smtClean="0">
                <a:solidFill>
                  <a:srgbClr val="660E7A"/>
                </a:solidFill>
                <a:latin typeface="Fira Code"/>
              </a:rPr>
              <a:t>list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.remove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(integer);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System.</a:t>
            </a:r>
            <a:r>
              <a:rPr lang="en-US" altLang="en-US" sz="900" b="1" i="1" dirty="0" err="1" smtClean="0">
                <a:solidFill>
                  <a:srgbClr val="660E7A"/>
                </a:solidFill>
                <a:latin typeface="Fira Code"/>
              </a:rPr>
              <a:t>out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.println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b="1" dirty="0" smtClean="0">
                <a:solidFill>
                  <a:srgbClr val="660E7A"/>
                </a:solidFill>
                <a:latin typeface="Fira Code"/>
              </a:rPr>
              <a:t>list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/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@After</a:t>
            </a:r>
            <a:br>
              <a:rPr lang="en-US" altLang="en-US" sz="900" dirty="0" smtClean="0">
                <a:solidFill>
                  <a:srgbClr val="808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808000"/>
                </a:solidFill>
                <a:latin typeface="Fira Code"/>
              </a:rPr>
              <a:t>    </a:t>
            </a:r>
            <a:r>
              <a:rPr lang="en-US" altLang="en-US" sz="900" b="1" dirty="0" smtClean="0">
                <a:solidFill>
                  <a:srgbClr val="000080"/>
                </a:solidFill>
                <a:latin typeface="Fira Code"/>
              </a:rPr>
              <a:t>public void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removeMethodData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() {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    </a:t>
            </a:r>
            <a:r>
              <a:rPr lang="en-US" altLang="en-US" sz="900" b="1" dirty="0" smtClean="0">
                <a:solidFill>
                  <a:srgbClr val="660E7A"/>
                </a:solidFill>
                <a:latin typeface="Fira Code"/>
              </a:rPr>
              <a:t>list 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= </a:t>
            </a:r>
            <a:r>
              <a:rPr lang="en-US" altLang="en-US" sz="900" dirty="0" err="1" smtClean="0">
                <a:solidFill>
                  <a:srgbClr val="000000"/>
                </a:solidFill>
                <a:latin typeface="Fira Code"/>
              </a:rPr>
              <a:t>Arrays.</a:t>
            </a:r>
            <a:r>
              <a:rPr lang="en-US" altLang="en-US" sz="900" i="1" dirty="0" err="1" smtClean="0">
                <a:solidFill>
                  <a:srgbClr val="000000"/>
                </a:solidFill>
                <a:latin typeface="Fira Code"/>
              </a:rPr>
              <a:t>asList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(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0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1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2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3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4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5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6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7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8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900" dirty="0" smtClean="0">
                <a:solidFill>
                  <a:srgbClr val="0000FF"/>
                </a:solidFill>
                <a:latin typeface="Fira Code"/>
              </a:rPr>
              <a:t>9</a:t>
            </a: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);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    }</a:t>
            </a:r>
            <a:br>
              <a:rPr lang="en-US" altLang="en-US" sz="9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Fira Code"/>
              </a:rPr>
              <a:t>}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7334" y="1656570"/>
            <a:ext cx="4277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JUnit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12574" y="1656570"/>
            <a:ext cx="426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1"/>
                </a:solidFill>
              </a:rPr>
              <a:t>TestNG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84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smtClean="0"/>
              <a:t>Mock</a:t>
            </a:r>
          </a:p>
          <a:p>
            <a:r>
              <a:rPr lang="en-US" dirty="0" smtClean="0"/>
              <a:t>What is a Stub</a:t>
            </a:r>
          </a:p>
          <a:p>
            <a:r>
              <a:rPr lang="en-US" dirty="0" smtClean="0"/>
              <a:t>Why </a:t>
            </a:r>
            <a:r>
              <a:rPr lang="en-US" dirty="0" smtClean="0"/>
              <a:t>we need Mocks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8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and </a:t>
            </a:r>
            <a:r>
              <a:rPr lang="en-US" dirty="0" err="1" smtClean="0"/>
              <a:t>TestNG</a:t>
            </a:r>
            <a:r>
              <a:rPr lang="en-US" dirty="0" smtClean="0"/>
              <a:t> are both grate frameworks for unit testing</a:t>
            </a:r>
          </a:p>
          <a:p>
            <a:r>
              <a:rPr lang="en-US" dirty="0" err="1" smtClean="0"/>
              <a:t>TestNG</a:t>
            </a:r>
            <a:r>
              <a:rPr lang="en-US" dirty="0" smtClean="0"/>
              <a:t>, as we already saw, a is little bit better than JUnit </a:t>
            </a:r>
            <a:r>
              <a:rPr lang="en-US" dirty="0"/>
              <a:t>is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It supports almost all features provided by JUnit, but is more flexible</a:t>
            </a:r>
          </a:p>
          <a:p>
            <a:r>
              <a:rPr lang="en-US" dirty="0" err="1" smtClean="0"/>
              <a:t>Mockito</a:t>
            </a:r>
            <a:r>
              <a:rPr lang="en-US" dirty="0" smtClean="0"/>
              <a:t> - another grate framework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6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0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2253</TotalTime>
  <Words>286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Fira Code</vt:lpstr>
      <vt:lpstr>Trebuchet MS</vt:lpstr>
      <vt:lpstr>Wingdings</vt:lpstr>
      <vt:lpstr>Wingdings 3</vt:lpstr>
      <vt:lpstr>Facet</vt:lpstr>
      <vt:lpstr>Unit Testing</vt:lpstr>
      <vt:lpstr>We will discuss…</vt:lpstr>
      <vt:lpstr>Annotation Support</vt:lpstr>
      <vt:lpstr>Parametrized tests</vt:lpstr>
      <vt:lpstr>Expecting exceptions tests</vt:lpstr>
      <vt:lpstr>Mocking</vt:lpstr>
      <vt:lpstr>Conclusion</vt:lpstr>
      <vt:lpstr>Questions?</vt:lpstr>
    </vt:vector>
  </TitlesOfParts>
  <Company>Synergy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 vs TestNG</dc:title>
  <dc:creator>David Shahbazyan</dc:creator>
  <cp:lastModifiedBy>David Shahbazyan</cp:lastModifiedBy>
  <cp:revision>19</cp:revision>
  <dcterms:created xsi:type="dcterms:W3CDTF">2017-03-16T06:43:42Z</dcterms:created>
  <dcterms:modified xsi:type="dcterms:W3CDTF">2017-04-28T14:02:21Z</dcterms:modified>
</cp:coreProperties>
</file>