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grAQUZEvkpq/M0+23B5XERC22O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D24C1C-AC79-485B-8A3E-86C8E4EB2EB3}">
  <a:tblStyle styleId="{ACD24C1C-AC79-485B-8A3E-86C8E4EB2EB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1649448E-A6BA-4F64-824C-716BFDBBD70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aseline="30000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aseline="30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aseline="30000"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aseline="30000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aseline="30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aseline="30000"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9555f49cd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9555f49cd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aseline="30000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aseline="30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aseline="30000"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96e94af40e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96e94af40e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9d87cf7db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9d87cf7db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96e94af40e_0_178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196e94af40e_0_178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g196e94af40e_0_178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196e94af40e_0_178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196e94af40e_0_178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196e94af40e_0_178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196e94af40e_0_178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g196e94af40e_0_178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g196e94af40e_0_1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96e94af40e_0_27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g196e94af40e_0_27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196e94af40e_0_27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196e94af40e_0_27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196e94af40e_0_27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196e94af40e_0_27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196e94af40e_0_27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196e94af40e_0_27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196e94af40e_0_27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196e94af40e_0_27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196e94af40e_0_27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196e94af40e_0_27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196e94af40e_0_27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196e94af40e_0_27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196e94af40e_0_27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196e94af40e_0_27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196e94af40e_0_27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196e94af40e_0_27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196e94af40e_0_27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g196e94af40e_0_274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g196e94af40e_0_274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g196e94af40e_0_2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6e94af40e_0_2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6e94af40e_0_29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g196e94af40e_0_299"/>
          <p:cNvSpPr txBox="1"/>
          <p:nvPr>
            <p:ph idx="1" type="body"/>
          </p:nvPr>
        </p:nvSpPr>
        <p:spPr>
          <a:xfrm>
            <a:off x="628650" y="1369219"/>
            <a:ext cx="7886700" cy="29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g196e94af40e_0_299"/>
          <p:cNvSpPr txBox="1"/>
          <p:nvPr>
            <p:ph idx="12" type="sldNum"/>
          </p:nvPr>
        </p:nvSpPr>
        <p:spPr>
          <a:xfrm>
            <a:off x="65624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96e94af40e_0_30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g196e94af40e_0_303"/>
          <p:cNvSpPr txBox="1"/>
          <p:nvPr>
            <p:ph idx="1" type="body"/>
          </p:nvPr>
        </p:nvSpPr>
        <p:spPr>
          <a:xfrm>
            <a:off x="628650" y="1369219"/>
            <a:ext cx="7886700" cy="29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g196e94af40e_0_303"/>
          <p:cNvSpPr txBox="1"/>
          <p:nvPr>
            <p:ph idx="12" type="sldNum"/>
          </p:nvPr>
        </p:nvSpPr>
        <p:spPr>
          <a:xfrm>
            <a:off x="65624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196e94af40e_0_18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g196e94af40e_0_18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196e94af40e_0_18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196e94af40e_0_18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196e94af40e_0_18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196e94af40e_0_18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196e94af40e_0_18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196e94af40e_0_18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196e94af40e_0_18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196e94af40e_0_18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196e94af40e_0_18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196e94af40e_0_18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196e94af40e_0_18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196e94af40e_0_18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196e94af40e_0_18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196e94af40e_0_18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196e94af40e_0_18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196e94af40e_0_18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196e94af40e_0_18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196e94af40e_0_18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g196e94af40e_0_1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196e94af40e_0_210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g196e94af40e_0_2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196e94af40e_0_2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196e94af40e_0_2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g196e94af40e_0_2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g196e94af40e_0_2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196e94af40e_0_2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g196e94af40e_0_2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196e94af40e_0_2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196e94af40e_0_2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g196e94af40e_0_2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g196e94af40e_0_2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g196e94af40e_0_2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196e94af40e_0_22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g196e94af40e_0_22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196e94af40e_0_22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g196e94af40e_0_2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g196e94af40e_0_2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196e94af40e_0_23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g196e94af40e_0_23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196e94af40e_0_23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196e94af40e_0_231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g196e94af40e_0_231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g196e94af40e_0_2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196e94af40e_0_23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g196e94af40e_0_23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196e94af40e_0_23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196e94af40e_0_23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196e94af40e_0_23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196e94af40e_0_23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196e94af40e_0_23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196e94af40e_0_23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196e94af40e_0_23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196e94af40e_0_23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196e94af40e_0_23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196e94af40e_0_23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196e94af40e_0_23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196e94af40e_0_23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196e94af40e_0_23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196e94af40e_0_23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196e94af40e_0_23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196e94af40e_0_23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196e94af40e_0_23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g196e94af40e_0_23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g196e94af40e_0_2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196e94af40e_0_260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g196e94af40e_0_26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196e94af40e_0_26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196e94af40e_0_260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g196e94af40e_0_260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g196e94af40e_0_260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g196e94af40e_0_2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196e94af40e_0_268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g196e94af40e_0_268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196e94af40e_0_268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196e94af40e_0_268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g196e94af40e_0_2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96e94af40e_0_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196e94af40e_0_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196e94af40e_0_1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ieeexplore.ieee.org/document/949520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/>
          <p:nvPr>
            <p:ph type="ctrTitle"/>
          </p:nvPr>
        </p:nvSpPr>
        <p:spPr>
          <a:xfrm>
            <a:off x="652300" y="3231575"/>
            <a:ext cx="27996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" sz="3600"/>
              <a:t>QuickPlay QOE Forecasting</a:t>
            </a:r>
            <a:endParaRPr sz="3600"/>
          </a:p>
        </p:txBody>
      </p:sp>
      <p:sp>
        <p:nvSpPr>
          <p:cNvPr id="143" name="Google Shape;143;p2"/>
          <p:cNvSpPr txBox="1"/>
          <p:nvPr>
            <p:ph idx="1" type="subTitle"/>
          </p:nvPr>
        </p:nvSpPr>
        <p:spPr>
          <a:xfrm>
            <a:off x="803400" y="4198476"/>
            <a:ext cx="6858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i="1" lang="en" sz="1500"/>
              <a:t>November 23, 2022</a:t>
            </a:r>
            <a:endParaRPr i="1" sz="15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i="1"/>
          </a:p>
        </p:txBody>
      </p:sp>
      <p:pic>
        <p:nvPicPr>
          <p:cNvPr id="144" name="Google Shape;14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7638" y="1413425"/>
            <a:ext cx="1346376" cy="13463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"/>
          <p:cNvSpPr txBox="1"/>
          <p:nvPr/>
        </p:nvSpPr>
        <p:spPr>
          <a:xfrm>
            <a:off x="4354238" y="3231575"/>
            <a:ext cx="185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David Shan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Master of Data Science &amp; AI, University of Waterloo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"/>
          <p:cNvSpPr txBox="1"/>
          <p:nvPr/>
        </p:nvSpPr>
        <p:spPr>
          <a:xfrm>
            <a:off x="6832063" y="3231575"/>
            <a:ext cx="185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Peiyi Zheng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Master of Data Science &amp; AI, University of Waterloo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"/>
          <p:cNvPicPr preferRelativeResize="0"/>
          <p:nvPr/>
        </p:nvPicPr>
        <p:blipFill rotWithShape="1">
          <a:blip r:embed="rId4">
            <a:alphaModFix/>
          </a:blip>
          <a:srcRect b="21469" l="11924" r="11931" t="21475"/>
          <a:stretch/>
        </p:blipFill>
        <p:spPr>
          <a:xfrm>
            <a:off x="6766225" y="1262974"/>
            <a:ext cx="1854601" cy="18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4238" y="1262975"/>
            <a:ext cx="1854600" cy="18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3800" y="0"/>
            <a:ext cx="16002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"/>
          <p:cNvPicPr preferRelativeResize="0"/>
          <p:nvPr/>
        </p:nvPicPr>
        <p:blipFill rotWithShape="1">
          <a:blip r:embed="rId7">
            <a:alphaModFix/>
          </a:blip>
          <a:srcRect b="14230" l="0" r="0" t="-14230"/>
          <a:stretch/>
        </p:blipFill>
        <p:spPr>
          <a:xfrm>
            <a:off x="6389588" y="4467225"/>
            <a:ext cx="2739562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3"/>
          <p:cNvGraphicFramePr/>
          <p:nvPr/>
        </p:nvGraphicFramePr>
        <p:xfrm>
          <a:off x="1417875" y="148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{ACD24C1C-AC79-485B-8A3E-86C8E4EB2EB3}</a:tableStyleId>
              </a:tblPr>
              <a:tblGrid>
                <a:gridCol w="5948950"/>
              </a:tblGrid>
              <a:tr h="31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</a:t>
                      </a:r>
                      <a:endParaRPr b="1" sz="18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008B"/>
                    </a:solidFill>
                  </a:tcPr>
                </a:tc>
              </a:tr>
              <a:tr h="22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Case Restatement</a:t>
                      </a:r>
                      <a:r>
                        <a:rPr lang="en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Timeline - Milestones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 to the Company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6" name="Google Shape;156;p3"/>
          <p:cNvSpPr txBox="1"/>
          <p:nvPr>
            <p:ph type="title"/>
          </p:nvPr>
        </p:nvSpPr>
        <p:spPr>
          <a:xfrm>
            <a:off x="242888" y="52983"/>
            <a:ext cx="59151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/>
              <a:t>Agenda</a:t>
            </a:r>
            <a:endParaRPr/>
          </a:p>
        </p:txBody>
      </p:sp>
      <p:pic>
        <p:nvPicPr>
          <p:cNvPr id="157" name="Google Shape;15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74100"/>
            <a:ext cx="9144000" cy="2057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"/>
          <p:cNvSpPr txBox="1"/>
          <p:nvPr>
            <p:ph idx="12" type="sldNum"/>
          </p:nvPr>
        </p:nvSpPr>
        <p:spPr>
          <a:xfrm>
            <a:off x="8532440" y="4778096"/>
            <a:ext cx="490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3800" y="0"/>
            <a:ext cx="16002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"/>
          <p:cNvPicPr preferRelativeResize="0"/>
          <p:nvPr/>
        </p:nvPicPr>
        <p:blipFill rotWithShape="1">
          <a:blip r:embed="rId5">
            <a:alphaModFix/>
          </a:blip>
          <a:srcRect b="14230" l="0" r="0" t="-14230"/>
          <a:stretch/>
        </p:blipFill>
        <p:spPr>
          <a:xfrm>
            <a:off x="6389588" y="4467225"/>
            <a:ext cx="2739562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>
            <p:ph type="title"/>
          </p:nvPr>
        </p:nvSpPr>
        <p:spPr>
          <a:xfrm>
            <a:off x="242900" y="52975"/>
            <a:ext cx="86274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Use Case Restatement/Context/Motivation</a:t>
            </a:r>
            <a:endParaRPr/>
          </a:p>
        </p:txBody>
      </p:sp>
      <p:pic>
        <p:nvPicPr>
          <p:cNvPr id="166" name="Google Shape;16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74100"/>
            <a:ext cx="9144000" cy="2057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"/>
          <p:cNvSpPr/>
          <p:nvPr/>
        </p:nvSpPr>
        <p:spPr>
          <a:xfrm>
            <a:off x="9590425" y="2207750"/>
            <a:ext cx="2555100" cy="1032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Describe in your own words the business problem you are trying to address to make sure you are aligned with the company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759775" y="1409175"/>
            <a:ext cx="4731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Problem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we will do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3025" y="0"/>
            <a:ext cx="1160975" cy="4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"/>
          <p:cNvPicPr preferRelativeResize="0"/>
          <p:nvPr/>
        </p:nvPicPr>
        <p:blipFill rotWithShape="1">
          <a:blip r:embed="rId5">
            <a:alphaModFix/>
          </a:blip>
          <a:srcRect b="14230" l="0" r="0" t="-14230"/>
          <a:stretch/>
        </p:blipFill>
        <p:spPr>
          <a:xfrm>
            <a:off x="6389588" y="4467225"/>
            <a:ext cx="2739562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242904" y="52975"/>
            <a:ext cx="77262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Timeline - Milestones</a:t>
            </a:r>
            <a:endParaRPr/>
          </a:p>
        </p:txBody>
      </p:sp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74100"/>
            <a:ext cx="9144000" cy="2057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/>
          <p:nvPr/>
        </p:nvSpPr>
        <p:spPr>
          <a:xfrm>
            <a:off x="3500775" y="5237525"/>
            <a:ext cx="4893000" cy="1088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would you distribute your tasks during the execution of the project? Include timelines with expected deliverables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example is not completed. Try to include between 3-8 milestones at most.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8" name="Google Shape;178;p5"/>
          <p:cNvGraphicFramePr/>
          <p:nvPr/>
        </p:nvGraphicFramePr>
        <p:xfrm>
          <a:off x="952475" y="102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{1649448E-A6BA-4F64-824C-716BFDBBD703}</a:tableStyleId>
              </a:tblPr>
              <a:tblGrid>
                <a:gridCol w="1275350"/>
                <a:gridCol w="1338675"/>
                <a:gridCol w="4625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Time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Milestone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Tasks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Week 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Use case understanding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Use case understanding, literature review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Possible Article: "Forecasting Video QoE With Deep Learning From Multivariate Time-Series” [1]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Week 2-3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Data exploration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EDA (Missing Value, 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O</a:t>
                      </a: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utliers), literature review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6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Week 4-10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Design proof of concepts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Create pipeline, experimental design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Week 11-13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Model optimization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Change parameters and generate additional prototypes, A/B testing, Optimization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Week 14-17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Add value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</a:rPr>
                        <a:t>Real-time Execution, Prepare documentation and report, Github repo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9" name="Google Shape;17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3800" y="0"/>
            <a:ext cx="16002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5"/>
          <p:cNvPicPr preferRelativeResize="0"/>
          <p:nvPr/>
        </p:nvPicPr>
        <p:blipFill rotWithShape="1">
          <a:blip r:embed="rId5">
            <a:alphaModFix/>
          </a:blip>
          <a:srcRect b="14230" l="0" r="0" t="-14230"/>
          <a:stretch/>
        </p:blipFill>
        <p:spPr>
          <a:xfrm>
            <a:off x="6389588" y="4467225"/>
            <a:ext cx="2739562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9555f49cdd_0_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19555f49cdd_0_9"/>
          <p:cNvSpPr txBox="1"/>
          <p:nvPr>
            <p:ph idx="1" type="body"/>
          </p:nvPr>
        </p:nvSpPr>
        <p:spPr>
          <a:xfrm>
            <a:off x="628650" y="1369219"/>
            <a:ext cx="7886700" cy="29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87" name="Google Shape;187;g19555f49cdd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0"/>
            <a:ext cx="761884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19555f49cdd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3800" y="0"/>
            <a:ext cx="16002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9555f49cdd_0_9"/>
          <p:cNvPicPr preferRelativeResize="0"/>
          <p:nvPr/>
        </p:nvPicPr>
        <p:blipFill rotWithShape="1">
          <a:blip r:embed="rId5">
            <a:alphaModFix/>
          </a:blip>
          <a:srcRect b="14230" l="0" r="0" t="-14230"/>
          <a:stretch/>
        </p:blipFill>
        <p:spPr>
          <a:xfrm>
            <a:off x="6389588" y="4467225"/>
            <a:ext cx="2739562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>
            <p:ph type="title"/>
          </p:nvPr>
        </p:nvSpPr>
        <p:spPr>
          <a:xfrm>
            <a:off x="242904" y="52975"/>
            <a:ext cx="77262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Value to the Company</a:t>
            </a:r>
            <a:endParaRPr/>
          </a:p>
        </p:txBody>
      </p:sp>
      <p:pic>
        <p:nvPicPr>
          <p:cNvPr id="195" name="Google Shape;19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74100"/>
            <a:ext cx="9144000" cy="2057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6"/>
          <p:cNvSpPr/>
          <p:nvPr/>
        </p:nvSpPr>
        <p:spPr>
          <a:xfrm>
            <a:off x="10065225" y="1791000"/>
            <a:ext cx="2176800" cy="1561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deliverables are you expecting to have at the end of the project? What metrics do you consider relevant to measure success? 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what way your proposal is adding value to the company?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"/>
          <p:cNvSpPr txBox="1"/>
          <p:nvPr/>
        </p:nvSpPr>
        <p:spPr>
          <a:xfrm>
            <a:off x="759775" y="1409175"/>
            <a:ext cx="4731900" cy="1939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Expected Outcome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Marketable - How we make sure the success: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○"/>
            </a:pPr>
            <a:r>
              <a:rPr b="0" i="0" lang="e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○"/>
            </a:pPr>
            <a:r>
              <a:rPr b="0" i="0" lang="e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Execution Time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○"/>
            </a:pPr>
            <a:r>
              <a:rPr b="0" i="0" lang="e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Ethics - no bias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3800" y="0"/>
            <a:ext cx="16002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6"/>
          <p:cNvPicPr preferRelativeResize="0"/>
          <p:nvPr/>
        </p:nvPicPr>
        <p:blipFill rotWithShape="1">
          <a:blip r:embed="rId5">
            <a:alphaModFix/>
          </a:blip>
          <a:srcRect b="14230" l="0" r="0" t="-14230"/>
          <a:stretch/>
        </p:blipFill>
        <p:spPr>
          <a:xfrm>
            <a:off x="6389588" y="4467225"/>
            <a:ext cx="2739562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96e94af40e_0_307"/>
          <p:cNvSpPr txBox="1"/>
          <p:nvPr>
            <p:ph type="title"/>
          </p:nvPr>
        </p:nvSpPr>
        <p:spPr>
          <a:xfrm>
            <a:off x="628650" y="15775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Thanks for watching</a:t>
            </a:r>
            <a:endParaRPr sz="3300"/>
          </a:p>
        </p:txBody>
      </p:sp>
      <p:sp>
        <p:nvSpPr>
          <p:cNvPr id="205" name="Google Shape;205;g196e94af40e_0_307"/>
          <p:cNvSpPr txBox="1"/>
          <p:nvPr>
            <p:ph idx="1" type="body"/>
          </p:nvPr>
        </p:nvSpPr>
        <p:spPr>
          <a:xfrm>
            <a:off x="-5923850" y="1577544"/>
            <a:ext cx="7886700" cy="296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9d87cf7db5_1_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</a:t>
            </a:r>
            <a:endParaRPr/>
          </a:p>
        </p:txBody>
      </p:sp>
      <p:sp>
        <p:nvSpPr>
          <p:cNvPr id="211" name="Google Shape;211;g19d87cf7db5_1_1"/>
          <p:cNvSpPr txBox="1"/>
          <p:nvPr>
            <p:ph idx="1" type="body"/>
          </p:nvPr>
        </p:nvSpPr>
        <p:spPr>
          <a:xfrm>
            <a:off x="628650" y="1369219"/>
            <a:ext cx="7886700" cy="296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Article[1]:  </a:t>
            </a:r>
            <a:r>
              <a:rPr lang="en" sz="15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https://ieeexplore.ieee.org/document/9495207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