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fkAKjv+oTgtrj0r5FQ6oq1GP+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0A6C56-6D08-4C48-95CC-83727B2955E6}">
  <a:tblStyle styleId="{9B0A6C56-6D08-4C48-95CC-83727B2955E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A81D2B6-5441-4DE7-AAAD-A8F77C13A9B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70a573ad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970a573add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aseline="30000"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aseline="30000"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555f49c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555f49c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aseline="30000"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70a573add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70a573add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970a573add_0_130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970a573add_0_130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1970a573add_0_130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970a573add_0_130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1970a573add_0_130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1970a573add_0_130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1970a573add_0_130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1970a573add_0_130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1970a573add_0_13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970a573add_0_139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1970a573add_0_139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970a573add_0_139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970a573add_0_139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1970a573add_0_139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970a573add_0_139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970a573add_0_139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970a573add_0_139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970a573add_0_139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1970a573add_0_139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1970a573add_0_139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970a573add_0_139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970a573add_0_139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1970a573add_0_139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1970a573add_0_139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970a573add_0_139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1970a573add_0_139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1970a573add_0_139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1970a573add_0_139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1970a573add_0_139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1970a573add_0_139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1970a573add_0_13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70a573add_0_14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70a573add_0_14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1970a573add_0_1423"/>
          <p:cNvSpPr txBox="1"/>
          <p:nvPr>
            <p:ph idx="1" type="body"/>
          </p:nvPr>
        </p:nvSpPr>
        <p:spPr>
          <a:xfrm>
            <a:off x="628650" y="1369219"/>
            <a:ext cx="78867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g1970a573add_0_1423"/>
          <p:cNvSpPr txBox="1"/>
          <p:nvPr>
            <p:ph idx="12" type="sldNum"/>
          </p:nvPr>
        </p:nvSpPr>
        <p:spPr>
          <a:xfrm>
            <a:off x="65624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70a573add_0_14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g1970a573add_0_1427"/>
          <p:cNvSpPr txBox="1"/>
          <p:nvPr>
            <p:ph idx="1" type="body"/>
          </p:nvPr>
        </p:nvSpPr>
        <p:spPr>
          <a:xfrm>
            <a:off x="628650" y="1369219"/>
            <a:ext cx="78867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g1970a573add_0_1427"/>
          <p:cNvSpPr txBox="1"/>
          <p:nvPr>
            <p:ph idx="12" type="sldNum"/>
          </p:nvPr>
        </p:nvSpPr>
        <p:spPr>
          <a:xfrm>
            <a:off x="65624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970a573add_0_131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1970a573add_0_13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1970a573add_0_13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1970a573add_0_13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970a573add_0_13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970a573add_0_13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1970a573add_0_13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970a573add_0_13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970a573add_0_13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970a573add_0_13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1970a573add_0_13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970a573add_0_13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970a573add_0_13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970a573add_0_13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1970a573add_0_13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970a573add_0_13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1970a573add_0_13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1970a573add_0_13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1970a573add_0_13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1970a573add_0_131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1970a573add_0_1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1970a573add_0_133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1970a573add_0_133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970a573add_0_133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970a573add_0_13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1970a573add_0_13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1970a573add_0_13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1970a573add_0_134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1970a573add_0_134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970a573add_0_134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970a573add_0_13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1970a573add_0_13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1970a573add_0_134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1970a573add_0_1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970a573add_0_13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1970a573add_0_134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1970a573add_0_134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1970a573add_0_13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1970a573add_0_13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970a573add_0_135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1970a573add_0_135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970a573add_0_135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970a573add_0_135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1970a573add_0_135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1970a573add_0_13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970a573add_0_136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1970a573add_0_136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970a573add_0_136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1970a573add_0_136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1970a573add_0_136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1970a573add_0_136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970a573add_0_136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1970a573add_0_136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1970a573add_0_136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1970a573add_0_136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970a573add_0_136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1970a573add_0_136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970a573add_0_136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970a573add_0_136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1970a573add_0_136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1970a573add_0_136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1970a573add_0_136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970a573add_0_136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970a573add_0_136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1970a573add_0_136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1970a573add_0_13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970a573add_0_138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1970a573add_0_138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970a573add_0_138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1970a573add_0_138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1970a573add_0_138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1970a573add_0_138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1970a573add_0_13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970a573add_0_139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1970a573add_0_139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970a573add_0_139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1970a573add_0_139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1970a573add_0_13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970a573add_0_1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1970a573add_0_12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970a573add_0_12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70a573add_1_6"/>
          <p:cNvSpPr txBox="1"/>
          <p:nvPr>
            <p:ph type="ctrTitle"/>
          </p:nvPr>
        </p:nvSpPr>
        <p:spPr>
          <a:xfrm>
            <a:off x="502994" y="3408900"/>
            <a:ext cx="2680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3600"/>
              <a:t>SpassMed  Fatal Shocks Detection</a:t>
            </a:r>
            <a:endParaRPr sz="3600"/>
          </a:p>
        </p:txBody>
      </p:sp>
      <p:sp>
        <p:nvSpPr>
          <p:cNvPr id="143" name="Google Shape;143;g1970a573add_1_6"/>
          <p:cNvSpPr txBox="1"/>
          <p:nvPr>
            <p:ph idx="1" type="subTitle"/>
          </p:nvPr>
        </p:nvSpPr>
        <p:spPr>
          <a:xfrm>
            <a:off x="503000" y="4375801"/>
            <a:ext cx="6858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i="1" lang="en" sz="1500"/>
              <a:t>November 23, 2022</a:t>
            </a:r>
            <a:endParaRPr i="1"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i="1"/>
          </a:p>
        </p:txBody>
      </p:sp>
      <p:pic>
        <p:nvPicPr>
          <p:cNvPr id="144" name="Google Shape;144;g1970a573add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7638" y="1413425"/>
            <a:ext cx="1346376" cy="13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970a573add_1_6"/>
          <p:cNvSpPr txBox="1"/>
          <p:nvPr/>
        </p:nvSpPr>
        <p:spPr>
          <a:xfrm>
            <a:off x="4354238" y="3231575"/>
            <a:ext cx="185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David Shan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 of Data Science &amp; AI, University of Waterloo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970a573add_1_6"/>
          <p:cNvSpPr txBox="1"/>
          <p:nvPr/>
        </p:nvSpPr>
        <p:spPr>
          <a:xfrm>
            <a:off x="6832063" y="3231575"/>
            <a:ext cx="185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Peiyi Zheng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 of Data Science &amp; AI, University of Waterloo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1970a573add_1_6"/>
          <p:cNvPicPr preferRelativeResize="0"/>
          <p:nvPr/>
        </p:nvPicPr>
        <p:blipFill rotWithShape="1">
          <a:blip r:embed="rId4">
            <a:alphaModFix/>
          </a:blip>
          <a:srcRect b="21469" l="11924" r="11931" t="21475"/>
          <a:stretch/>
        </p:blipFill>
        <p:spPr>
          <a:xfrm>
            <a:off x="6766225" y="1262974"/>
            <a:ext cx="1854601" cy="18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970a573add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4238" y="1262975"/>
            <a:ext cx="1854600" cy="18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970a573add_1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3800" y="0"/>
            <a:ext cx="1600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970a573add_1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0764" y="4467225"/>
            <a:ext cx="260848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"/>
          <p:cNvGraphicFramePr/>
          <p:nvPr/>
        </p:nvGraphicFramePr>
        <p:xfrm>
          <a:off x="1417875" y="148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{9B0A6C56-6D08-4C48-95CC-83727B2955E6}</a:tableStyleId>
              </a:tblPr>
              <a:tblGrid>
                <a:gridCol w="5948950"/>
              </a:tblGrid>
              <a:tr h="3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08B"/>
                    </a:solidFill>
                  </a:tcPr>
                </a:tc>
              </a:tr>
              <a:tr h="2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 Restatement</a:t>
                      </a:r>
                      <a:r>
                        <a:rPr lang="e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Timeline - Milestones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to the Company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3"/>
          <p:cNvSpPr txBox="1"/>
          <p:nvPr>
            <p:ph type="title"/>
          </p:nvPr>
        </p:nvSpPr>
        <p:spPr>
          <a:xfrm>
            <a:off x="242888" y="529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4100"/>
            <a:ext cx="9144000" cy="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 txBox="1"/>
          <p:nvPr>
            <p:ph idx="12" type="sldNum"/>
          </p:nvPr>
        </p:nvSpPr>
        <p:spPr>
          <a:xfrm>
            <a:off x="8532440" y="4778096"/>
            <a:ext cx="490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500" y="0"/>
            <a:ext cx="1600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764" y="4467225"/>
            <a:ext cx="260848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242900" y="52975"/>
            <a:ext cx="8627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Use Case Restatement/Context/Motivation</a:t>
            </a:r>
            <a:endParaRPr/>
          </a:p>
        </p:txBody>
      </p:sp>
      <p:pic>
        <p:nvPicPr>
          <p:cNvPr id="166" name="Google Shape;1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4100"/>
            <a:ext cx="9144000" cy="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9590425" y="2207750"/>
            <a:ext cx="2555100" cy="103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in your own words the business problem you are trying to address to make sure you are aligned with the company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59775" y="1409175"/>
            <a:ext cx="4731900" cy="13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Business Problem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Objective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Motivation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What we will do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4550" y="0"/>
            <a:ext cx="1077150" cy="4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764" y="4467225"/>
            <a:ext cx="260848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242904" y="52975"/>
            <a:ext cx="77262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Timeline - Milestones</a:t>
            </a:r>
            <a:endParaRPr/>
          </a:p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4100"/>
            <a:ext cx="9144000" cy="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500775" y="5237525"/>
            <a:ext cx="4893000" cy="108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would you distribute your tasks during the execution of the project? Include timelines with expected deliverables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example is not completed. Try to include between 3-8 milestones at most.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5"/>
          <p:cNvGraphicFramePr/>
          <p:nvPr/>
        </p:nvGraphicFramePr>
        <p:xfrm>
          <a:off x="952488" y="93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{DA81D2B6-5441-4DE7-AAAD-A8F77C13A9BD}</a:tableStyleId>
              </a:tblPr>
              <a:tblGrid>
                <a:gridCol w="1275350"/>
                <a:gridCol w="1338675"/>
                <a:gridCol w="4625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Time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Milestone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Tasks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 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 case understanding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Use case understanding, literature review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2-3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Data exploration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EDA (Missing Value), literature review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4-10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Design proof of concepts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Create pipeline from scratch, experimental design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 11-1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Model optimization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Change parameters and generate additional prototypes, A/B testing,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Optimization (GPU, Parallelization, source code, optimize packages efficiency)  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 14-17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Add value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Real-time Execution,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Prepare documentation and report, Github repo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9" name="Google Shape;17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500" y="0"/>
            <a:ext cx="1600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764" y="4467225"/>
            <a:ext cx="260848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9555f49cd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50" y="798475"/>
            <a:ext cx="6148225" cy="42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9555f49cdd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500" y="0"/>
            <a:ext cx="1600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9555f49cdd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764" y="4467225"/>
            <a:ext cx="260848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9555f49cdd_0_9"/>
          <p:cNvSpPr txBox="1"/>
          <p:nvPr>
            <p:ph type="title"/>
          </p:nvPr>
        </p:nvSpPr>
        <p:spPr>
          <a:xfrm>
            <a:off x="242904" y="52975"/>
            <a:ext cx="77262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Simple Workflow</a:t>
            </a:r>
            <a:endParaRPr/>
          </a:p>
        </p:txBody>
      </p:sp>
      <p:pic>
        <p:nvPicPr>
          <p:cNvPr id="189" name="Google Shape;189;g19555f49cdd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74100"/>
            <a:ext cx="9144000" cy="2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42904" y="52975"/>
            <a:ext cx="77262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Value to the Company</a:t>
            </a:r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4100"/>
            <a:ext cx="9144000" cy="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10065225" y="1791000"/>
            <a:ext cx="2176800" cy="1561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deliverables are you expecting to have at the end of the project? What metrics do you consider relevant to measure success?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what way your proposal is adding value to the company?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759775" y="1409175"/>
            <a:ext cx="47319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Expected Outcome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Marketable - How we make sure the </a:t>
            </a:r>
            <a:r>
              <a:rPr lang="en" sz="1900">
                <a:solidFill>
                  <a:schemeClr val="lt1"/>
                </a:solidFill>
              </a:rPr>
              <a:t>success: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en" sz="1900">
                <a:solidFill>
                  <a:schemeClr val="lt1"/>
                </a:solidFill>
              </a:rPr>
              <a:t>Accuracy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en" sz="1900">
                <a:solidFill>
                  <a:schemeClr val="lt1"/>
                </a:solidFill>
              </a:rPr>
              <a:t>Execution Time - within a hour or even better until real-time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</a:pPr>
            <a:r>
              <a:rPr lang="en" sz="1900">
                <a:solidFill>
                  <a:schemeClr val="lt1"/>
                </a:solidFill>
              </a:rPr>
              <a:t>Ethics - no bias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500" y="0"/>
            <a:ext cx="1600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764" y="4467225"/>
            <a:ext cx="260848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70a573add_1_1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970a573add_1_151"/>
          <p:cNvSpPr txBox="1"/>
          <p:nvPr>
            <p:ph idx="1" type="body"/>
          </p:nvPr>
        </p:nvSpPr>
        <p:spPr>
          <a:xfrm>
            <a:off x="628650" y="1369219"/>
            <a:ext cx="7886700" cy="296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970a573add_1_151"/>
          <p:cNvSpPr txBox="1"/>
          <p:nvPr/>
        </p:nvSpPr>
        <p:spPr>
          <a:xfrm>
            <a:off x="628650" y="15775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Thanks for watching</a:t>
            </a:r>
            <a:endParaRPr sz="3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