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Fira Sans Medium"/>
      <p:regular r:id="rId20"/>
      <p:bold r:id="rId21"/>
      <p:italic r:id="rId22"/>
      <p:boldItalic r:id="rId23"/>
    </p:embeddedFont>
    <p:embeddedFont>
      <p:font typeface="Fira Sans SemiBold"/>
      <p:regular r:id="rId24"/>
      <p:bold r:id="rId25"/>
      <p:italic r:id="rId26"/>
      <p:boldItalic r:id="rId27"/>
    </p:embeddedFont>
    <p:embeddedFont>
      <p:font typeface="Fira Sans"/>
      <p:regular r:id="rId28"/>
      <p:bold r:id="rId29"/>
      <p:italic r:id="rId30"/>
      <p:boldItalic r:id="rId31"/>
    </p:embeddedFont>
    <p:embeddedFont>
      <p:font typeface="Fira Sans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0B985A-04BF-400D-83A3-63AF8FCAD763}">
  <a:tblStyle styleId="{B10B985A-04BF-400D-83A3-63AF8FCAD7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iraSansMedium-regular.fntdata"/><Relationship Id="rId22" Type="http://schemas.openxmlformats.org/officeDocument/2006/relationships/font" Target="fonts/FiraSansMedium-italic.fntdata"/><Relationship Id="rId21" Type="http://schemas.openxmlformats.org/officeDocument/2006/relationships/font" Target="fonts/FiraSansMedium-bold.fntdata"/><Relationship Id="rId24" Type="http://schemas.openxmlformats.org/officeDocument/2006/relationships/font" Target="fonts/FiraSansSemiBold-regular.fntdata"/><Relationship Id="rId23" Type="http://schemas.openxmlformats.org/officeDocument/2006/relationships/font" Target="fonts/FiraSans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SemiBold-italic.fntdata"/><Relationship Id="rId25" Type="http://schemas.openxmlformats.org/officeDocument/2006/relationships/font" Target="fonts/FiraSansSemiBold-bold.fntdata"/><Relationship Id="rId28" Type="http://schemas.openxmlformats.org/officeDocument/2006/relationships/font" Target="fonts/FiraSans-regular.fntdata"/><Relationship Id="rId27" Type="http://schemas.openxmlformats.org/officeDocument/2006/relationships/font" Target="fonts/FiraSans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boldItalic.fntdata"/><Relationship Id="rId30" Type="http://schemas.openxmlformats.org/officeDocument/2006/relationships/font" Target="fonts/FiraSans-italic.fntdata"/><Relationship Id="rId11" Type="http://schemas.openxmlformats.org/officeDocument/2006/relationships/slide" Target="slides/slide6.xml"/><Relationship Id="rId33" Type="http://schemas.openxmlformats.org/officeDocument/2006/relationships/font" Target="fonts/FiraSansLight-bold.fntdata"/><Relationship Id="rId10" Type="http://schemas.openxmlformats.org/officeDocument/2006/relationships/slide" Target="slides/slide5.xml"/><Relationship Id="rId32" Type="http://schemas.openxmlformats.org/officeDocument/2006/relationships/font" Target="fonts/FiraSansLight-regular.fntdata"/><Relationship Id="rId13" Type="http://schemas.openxmlformats.org/officeDocument/2006/relationships/slide" Target="slides/slide8.xml"/><Relationship Id="rId35" Type="http://schemas.openxmlformats.org/officeDocument/2006/relationships/font" Target="fonts/FiraSansLight-boldItalic.fntdata"/><Relationship Id="rId12" Type="http://schemas.openxmlformats.org/officeDocument/2006/relationships/slide" Target="slides/slide7.xml"/><Relationship Id="rId34" Type="http://schemas.openxmlformats.org/officeDocument/2006/relationships/font" Target="fonts/FiraSans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aa4308135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aa430813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aa4308135_1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aa430813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aa430813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aa43081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latin typeface="Roboto"/>
                <a:ea typeface="Roboto"/>
                <a:cs typeface="Roboto"/>
                <a:sym typeface="Roboto"/>
              </a:rPr>
              <a:t>Fraud is a complex issue that can be driven by a variety of factors. Accounting to our analysis on the reason of why fraud phenomenon would exist, people’s pressure can be one of the reason. Pressure can come in the form of financial stress, such as high levels of debt or a lack of job opportunity. Especially in recent years, under the impact of COVID-19 pandemic, many people may have been under financial pressure due to job loss, reduced income and health problem. Additionally, in Canada, average debts per person have been increasing over the past few years, which could provide an opportunity for someone to commit fraud in order to gain financial support easily.</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So we </a:t>
            </a:r>
            <a:r>
              <a:rPr lang="en" sz="1200">
                <a:solidFill>
                  <a:srgbClr val="374151"/>
                </a:solidFill>
                <a:latin typeface="Roboto"/>
                <a:ea typeface="Roboto"/>
                <a:cs typeface="Roboto"/>
                <a:sym typeface="Roboto"/>
              </a:rPr>
              <a:t>choose</a:t>
            </a:r>
            <a:r>
              <a:rPr lang="en" sz="1200">
                <a:solidFill>
                  <a:srgbClr val="374151"/>
                </a:solidFill>
                <a:latin typeface="Roboto"/>
                <a:ea typeface="Roboto"/>
                <a:cs typeface="Roboto"/>
                <a:sym typeface="Roboto"/>
              </a:rPr>
              <a:t> to add another two extra data set from outside, Canada’s 2021 Covid-19 positive and death rate, Canada’s 2021 bank of interest rates.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aa4308135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aa430813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f7c811ed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2f7c811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aa4308135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aa430813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aa4308135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aa43081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When it comes to preventing fraud, it's important to focus on the transactions that are most likely to be fraudulent. That's why we </a:t>
            </a:r>
            <a:r>
              <a:rPr lang="en" sz="1300">
                <a:solidFill>
                  <a:schemeClr val="dk1"/>
                </a:solidFill>
              </a:rPr>
              <a:t>used </a:t>
            </a:r>
            <a:r>
              <a:rPr lang="en" sz="1300">
                <a:solidFill>
                  <a:schemeClr val="dk1"/>
                </a:solidFill>
              </a:rPr>
              <a:t>machine learning models to predict the likelihood of fraud based on historical data, and automatically decline transactions that are predicted to be fraudulent.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But we don't stop there. To minimize the negative effect on customer experience, we will not decline every suspected fraud. We will </a:t>
            </a:r>
            <a:r>
              <a:rPr lang="en" sz="1300"/>
              <a:t>introduce </a:t>
            </a:r>
            <a:r>
              <a:rPr lang="en" sz="1300"/>
              <a:t>a dynamic fraud scoring system, which assigns a fraud score to each transaction based on a set of predefined parameters. The system are designed to classify them and treat each level of scoring differently.</a:t>
            </a:r>
            <a:endParaRPr sz="1300"/>
          </a:p>
          <a:p>
            <a:pPr indent="0" lvl="0" marL="0" rtl="0" algn="l">
              <a:spcBef>
                <a:spcPts val="0"/>
              </a:spcBef>
              <a:spcAft>
                <a:spcPts val="0"/>
              </a:spcAft>
              <a:buNone/>
            </a:pPr>
            <a:r>
              <a:rPr lang="en" sz="1300"/>
              <a:t>(scoring system 韬哥请讲)</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solidFill>
                  <a:schemeClr val="dk1"/>
                </a:solidFill>
              </a:rPr>
              <a:t>By both techniques, we can significantly reduce the risk of fraudulent activity and keep customers' financial information secure.</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aa4308135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aa43081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As we have mentioned before,</a:t>
            </a:r>
            <a:r>
              <a:rPr lang="en" sz="1300"/>
              <a:t> we implemented a dynamic fraud scoring system that utilizes machine learning models to predict the likelihood of fraud, assigns risk scores to transactions, and automatically declines high-risk transactions.</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solidFill>
                  <a:schemeClr val="dk1"/>
                </a:solidFill>
              </a:rPr>
              <a:t>We understand that preventing fraud is important, but we also want to ensure that the customer experience is not negatively impacted. So each time our algorithm detect a suspected fraud and declined it, we'll make sure to provide clear and detailed explanations to customers regarding how our system treating different levels of scoring and how our customers can prevent future declines.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Additionally, we propose implementing a 'second chance' option for customers whose transactions are declined due to suspected fraud. This allows them to verify their identity and complete the transaction.</a:t>
            </a:r>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aa4308135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faa430813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Preventing fraud is an ongoing process, and it's important to stay ahead of new types of fraud. That's why we suggest continuously monitoring and gathering data from various sources, updating our model to improve its performance and adapt to new types of fraud.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Additionally, we suggest exploring the use of other technologies such as AI or NLP to enhance the detection and prevention of fraud.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And by collaborating with other organizations, such as other banks or financial institutions, we can share information and intelligence on fraud, making us all better equipped to combat it.</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1"/>
            </a:gs>
            <a:gs pos="100000">
              <a:schemeClr val="dk1"/>
            </a:gs>
          </a:gsLst>
          <a:lin ang="0" scaled="0"/>
        </a:gradFill>
      </p:bgPr>
    </p:bg>
    <p:spTree>
      <p:nvGrpSpPr>
        <p:cNvPr id="9" name="Shape 9"/>
        <p:cNvGrpSpPr/>
        <p:nvPr/>
      </p:nvGrpSpPr>
      <p:grpSpPr>
        <a:xfrm>
          <a:off x="0" y="0"/>
          <a:ext cx="0" cy="0"/>
          <a:chOff x="0" y="0"/>
          <a:chExt cx="0" cy="0"/>
        </a:xfrm>
      </p:grpSpPr>
      <p:sp>
        <p:nvSpPr>
          <p:cNvPr id="10" name="Google Shape;10;p2"/>
          <p:cNvSpPr/>
          <p:nvPr/>
        </p:nvSpPr>
        <p:spPr>
          <a:xfrm>
            <a:off x="4745725" y="0"/>
            <a:ext cx="4406366" cy="5143500"/>
          </a:xfrm>
          <a:custGeom>
            <a:rect b="b" l="l" r="r" t="t"/>
            <a:pathLst>
              <a:path extrusionOk="0" h="6858000" w="6228079">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4907910" y="0"/>
            <a:ext cx="4243868" cy="5143500"/>
          </a:xfrm>
          <a:custGeom>
            <a:rect b="b" l="l" r="r" t="t"/>
            <a:pathLst>
              <a:path extrusionOk="0" h="6858000" w="599840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rotWithShape="0" algn="bl" dir="10800000" dist="19050">
              <a:schemeClr val="dk1">
                <a:alpha val="3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451122" y="0"/>
            <a:ext cx="2697686" cy="3605879"/>
          </a:xfrm>
          <a:custGeom>
            <a:rect b="b" l="l" r="r" t="t"/>
            <a:pathLst>
              <a:path extrusionOk="0" h="4807839" w="3812984">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txBox="1"/>
          <p:nvPr>
            <p:ph type="ctrTitle"/>
          </p:nvPr>
        </p:nvSpPr>
        <p:spPr>
          <a:xfrm>
            <a:off x="779100" y="1991825"/>
            <a:ext cx="5577600" cy="11598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bg>
      <p:bgPr>
        <a:gradFill>
          <a:gsLst>
            <a:gs pos="0">
              <a:schemeClr val="accent2"/>
            </a:gs>
            <a:gs pos="72000">
              <a:schemeClr val="accent3"/>
            </a:gs>
            <a:gs pos="100000">
              <a:schemeClr val="accent3"/>
            </a:gs>
          </a:gsLst>
          <a:lin ang="5400700" scaled="0"/>
        </a:gradFill>
      </p:bgPr>
    </p:bg>
    <p:spTree>
      <p:nvGrpSpPr>
        <p:cNvPr id="72" name="Shape 72"/>
        <p:cNvGrpSpPr/>
        <p:nvPr/>
      </p:nvGrpSpPr>
      <p:grpSpPr>
        <a:xfrm>
          <a:off x="0" y="0"/>
          <a:ext cx="0" cy="0"/>
          <a:chOff x="0" y="0"/>
          <a:chExt cx="0" cy="0"/>
        </a:xfrm>
      </p:grpSpPr>
      <p:sp>
        <p:nvSpPr>
          <p:cNvPr id="73" name="Google Shape;7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5" name="Google Shape;75;p11"/>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6" name="Google Shape;76;p11"/>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7" name="Google Shape;77;p11"/>
          <p:cNvSpPr/>
          <p:nvPr/>
        </p:nvSpPr>
        <p:spPr>
          <a:xfrm rot="10800000">
            <a:off x="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8" name="Google Shape;78;p11"/>
          <p:cNvSpPr/>
          <p:nvPr/>
        </p:nvSpPr>
        <p:spPr>
          <a:xfrm rot="10800000">
            <a:off x="7"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9" name="Google Shape;79;p11"/>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4"/>
            </a:gs>
            <a:gs pos="100000">
              <a:schemeClr val="accent2"/>
            </a:gs>
          </a:gsLst>
          <a:lin ang="0" scaled="0"/>
        </a:gradFill>
      </p:bgPr>
    </p:bg>
    <p:spTree>
      <p:nvGrpSpPr>
        <p:cNvPr id="14" name="Shape 14"/>
        <p:cNvGrpSpPr/>
        <p:nvPr/>
      </p:nvGrpSpPr>
      <p:grpSpPr>
        <a:xfrm>
          <a:off x="0" y="0"/>
          <a:ext cx="0" cy="0"/>
          <a:chOff x="0" y="0"/>
          <a:chExt cx="0" cy="0"/>
        </a:xfrm>
      </p:grpSpPr>
      <p:sp>
        <p:nvSpPr>
          <p:cNvPr id="15" name="Google Shape;15;p3"/>
          <p:cNvSpPr/>
          <p:nvPr/>
        </p:nvSpPr>
        <p:spPr>
          <a:xfrm>
            <a:off x="4745725" y="0"/>
            <a:ext cx="4406366" cy="5143500"/>
          </a:xfrm>
          <a:custGeom>
            <a:rect b="b" l="l" r="r" t="t"/>
            <a:pathLst>
              <a:path extrusionOk="0" h="6858000" w="6228079">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rotWithShape="0" algn="bl" dir="10800000" dist="19050">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 name="Google Shape;16;p3"/>
          <p:cNvSpPr/>
          <p:nvPr/>
        </p:nvSpPr>
        <p:spPr>
          <a:xfrm>
            <a:off x="4907910" y="0"/>
            <a:ext cx="4243868" cy="5143500"/>
          </a:xfrm>
          <a:custGeom>
            <a:rect b="b" l="l" r="r" t="t"/>
            <a:pathLst>
              <a:path extrusionOk="0" h="6858000" w="599840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7" name="Google Shape;17;p3"/>
          <p:cNvSpPr/>
          <p:nvPr/>
        </p:nvSpPr>
        <p:spPr>
          <a:xfrm>
            <a:off x="6451122" y="0"/>
            <a:ext cx="2697686" cy="3605879"/>
          </a:xfrm>
          <a:custGeom>
            <a:rect b="b" l="l" r="r" t="t"/>
            <a:pathLst>
              <a:path extrusionOk="0" h="4807839" w="3812984">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txBox="1"/>
          <p:nvPr>
            <p:ph type="ctrTitle"/>
          </p:nvPr>
        </p:nvSpPr>
        <p:spPr>
          <a:xfrm>
            <a:off x="779100" y="1984688"/>
            <a:ext cx="5040600" cy="6321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p:txBody>
      </p:sp>
      <p:sp>
        <p:nvSpPr>
          <p:cNvPr id="19" name="Google Shape;19;p3"/>
          <p:cNvSpPr txBox="1"/>
          <p:nvPr>
            <p:ph idx="1" type="subTitle"/>
          </p:nvPr>
        </p:nvSpPr>
        <p:spPr>
          <a:xfrm>
            <a:off x="779100" y="2713913"/>
            <a:ext cx="5040600" cy="4449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1777400" y="2161800"/>
            <a:ext cx="5589300" cy="819900"/>
          </a:xfrm>
          <a:prstGeom prst="rect">
            <a:avLst/>
          </a:prstGeom>
        </p:spPr>
        <p:txBody>
          <a:bodyPr anchorCtr="0" anchor="ctr" bIns="0" lIns="0" spcFirstLastPara="1" rIns="0" wrap="square" tIns="0">
            <a:noAutofit/>
          </a:bodyPr>
          <a:lstStyle>
            <a:lvl1pPr indent="-406400" lvl="0" marL="457200" rtl="0" algn="ctr">
              <a:spcBef>
                <a:spcPts val="0"/>
              </a:spcBef>
              <a:spcAft>
                <a:spcPts val="0"/>
              </a:spcAft>
              <a:buSzPts val="2800"/>
              <a:buFont typeface="Fira Sans Medium"/>
              <a:buChar char="●"/>
              <a:defRPr sz="2800">
                <a:latin typeface="Fira Sans Medium"/>
                <a:ea typeface="Fira Sans Medium"/>
                <a:cs typeface="Fira Sans Medium"/>
                <a:sym typeface="Fira Sans Medium"/>
              </a:defRPr>
            </a:lvl1pPr>
            <a:lvl2pPr indent="-406400" lvl="1" marL="9144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2pPr>
            <a:lvl3pPr indent="-406400" lvl="2" marL="13716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3pPr>
            <a:lvl4pPr indent="-406400" lvl="3" marL="18288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4pPr>
            <a:lvl5pPr indent="-406400" lvl="4" marL="22860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5pPr>
            <a:lvl6pPr indent="-406400" lvl="5" marL="27432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6pPr>
            <a:lvl7pPr indent="-406400" lvl="6" marL="32004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7pPr>
            <a:lvl8pPr indent="-406400" lvl="7" marL="36576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8pPr>
            <a:lvl9pPr indent="-406400" lvl="8" marL="4114800" rtl="0" algn="ctr">
              <a:spcBef>
                <a:spcPts val="800"/>
              </a:spcBef>
              <a:spcAft>
                <a:spcPts val="800"/>
              </a:spcAft>
              <a:buSzPts val="2800"/>
              <a:buFont typeface="Fira Sans Medium"/>
              <a:buChar char="■"/>
              <a:defRPr sz="2800">
                <a:latin typeface="Fira Sans Medium"/>
                <a:ea typeface="Fira Sans Medium"/>
                <a:cs typeface="Fira Sans Medium"/>
                <a:sym typeface="Fira Sans Medium"/>
              </a:defRPr>
            </a:lvl9pPr>
          </a:lstStyle>
          <a:p/>
        </p:txBody>
      </p:sp>
      <p:sp>
        <p:nvSpPr>
          <p:cNvPr id="22" name="Google Shape;22;p4"/>
          <p:cNvSpPr txBox="1"/>
          <p:nvPr/>
        </p:nvSpPr>
        <p:spPr>
          <a:xfrm>
            <a:off x="3593400" y="286244"/>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3"/>
                </a:solidFill>
                <a:latin typeface="Fira Sans"/>
                <a:ea typeface="Fira Sans"/>
                <a:cs typeface="Fira Sans"/>
                <a:sym typeface="Fira Sans"/>
              </a:rPr>
              <a:t>“</a:t>
            </a:r>
            <a:endParaRPr sz="9600">
              <a:solidFill>
                <a:schemeClr val="accent3"/>
              </a:solidFill>
              <a:latin typeface="Fira Sans"/>
              <a:ea typeface="Fira Sans"/>
              <a:cs typeface="Fira Sans"/>
              <a:sym typeface="Fira Sans"/>
            </a:endParaRPr>
          </a:p>
        </p:txBody>
      </p:sp>
      <p:sp>
        <p:nvSpPr>
          <p:cNvPr id="23" name="Google Shape;23;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5" name="Google Shape;25;p4"/>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6" name="Google Shape;26;p4"/>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7" name="Google Shape;27;p4"/>
          <p:cNvSpPr/>
          <p:nvPr/>
        </p:nvSpPr>
        <p:spPr>
          <a:xfrm rot="10800000">
            <a:off x="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8" name="Google Shape;28;p4"/>
          <p:cNvSpPr/>
          <p:nvPr/>
        </p:nvSpPr>
        <p:spPr>
          <a:xfrm rot="10800000">
            <a:off x="7"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9" name="Google Shape;29;p4"/>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sp>
        <p:nvSpPr>
          <p:cNvPr id="31" name="Google Shape;31;p5"/>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2" name="Google Shape;32;p5"/>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3" name="Google Shape;33;p5"/>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4" name="Google Shape;34;p5"/>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Google Shape;35;p5"/>
          <p:cNvSpPr txBox="1"/>
          <p:nvPr>
            <p:ph idx="1" type="body"/>
          </p:nvPr>
        </p:nvSpPr>
        <p:spPr>
          <a:xfrm>
            <a:off x="779100" y="1492425"/>
            <a:ext cx="6962100" cy="28953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6" name="Google Shape;3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7" name="Shape 37"/>
        <p:cNvGrpSpPr/>
        <p:nvPr/>
      </p:nvGrpSpPr>
      <p:grpSpPr>
        <a:xfrm>
          <a:off x="0" y="0"/>
          <a:ext cx="0" cy="0"/>
          <a:chOff x="0" y="0"/>
          <a:chExt cx="0" cy="0"/>
        </a:xfrm>
      </p:grpSpPr>
      <p:sp>
        <p:nvSpPr>
          <p:cNvPr id="38" name="Google Shape;38;p6"/>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9" name="Google Shape;39;p6"/>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0" name="Google Shape;40;p6"/>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1" name="Google Shape;41;p6"/>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 name="Google Shape;42;p6"/>
          <p:cNvSpPr txBox="1"/>
          <p:nvPr>
            <p:ph idx="1" type="body"/>
          </p:nvPr>
        </p:nvSpPr>
        <p:spPr>
          <a:xfrm>
            <a:off x="779100" y="1492425"/>
            <a:ext cx="3252900" cy="29217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3" name="Google Shape;43;p6"/>
          <p:cNvSpPr txBox="1"/>
          <p:nvPr>
            <p:ph idx="2" type="body"/>
          </p:nvPr>
        </p:nvSpPr>
        <p:spPr>
          <a:xfrm>
            <a:off x="4488203" y="1492425"/>
            <a:ext cx="3252900" cy="29217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4" name="Google Shape;44;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5" name="Shape 45"/>
        <p:cNvGrpSpPr/>
        <p:nvPr/>
      </p:nvGrpSpPr>
      <p:grpSpPr>
        <a:xfrm>
          <a:off x="0" y="0"/>
          <a:ext cx="0" cy="0"/>
          <a:chOff x="0" y="0"/>
          <a:chExt cx="0" cy="0"/>
        </a:xfrm>
      </p:grpSpPr>
      <p:sp>
        <p:nvSpPr>
          <p:cNvPr id="46" name="Google Shape;46;p7"/>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7" name="Google Shape;47;p7"/>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8" name="Google Shape;48;p7"/>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9" name="Google Shape;49;p7"/>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 name="Google Shape;50;p7"/>
          <p:cNvSpPr txBox="1"/>
          <p:nvPr>
            <p:ph idx="1" type="body"/>
          </p:nvPr>
        </p:nvSpPr>
        <p:spPr>
          <a:xfrm>
            <a:off x="779100" y="1492425"/>
            <a:ext cx="2168700" cy="2969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1" name="Google Shape;51;p7"/>
          <p:cNvSpPr txBox="1"/>
          <p:nvPr>
            <p:ph idx="2" type="body"/>
          </p:nvPr>
        </p:nvSpPr>
        <p:spPr>
          <a:xfrm>
            <a:off x="3175738" y="1492425"/>
            <a:ext cx="2168700" cy="2969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2" name="Google Shape;52;p7"/>
          <p:cNvSpPr txBox="1"/>
          <p:nvPr>
            <p:ph idx="3" type="body"/>
          </p:nvPr>
        </p:nvSpPr>
        <p:spPr>
          <a:xfrm>
            <a:off x="5572375" y="1492425"/>
            <a:ext cx="2168700" cy="2969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3" name="Google Shape;53;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6" name="Google Shape;56;p8"/>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7" name="Google Shape;57;p8"/>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8" name="Google Shape;58;p8"/>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9" name="Google Shape;59;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9"/>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2" name="Google Shape;62;p9"/>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3" name="Google Shape;63;p9"/>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3F3F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4" name="Google Shape;64;p9"/>
          <p:cNvSpPr txBox="1"/>
          <p:nvPr>
            <p:ph idx="1" type="body"/>
          </p:nvPr>
        </p:nvSpPr>
        <p:spPr>
          <a:xfrm>
            <a:off x="779100" y="4406300"/>
            <a:ext cx="6477600" cy="519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65" name="Google Shape;65;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6" name="Shape 66"/>
        <p:cNvGrpSpPr/>
        <p:nvPr/>
      </p:nvGrpSpPr>
      <p:grpSpPr>
        <a:xfrm>
          <a:off x="0" y="0"/>
          <a:ext cx="0" cy="0"/>
          <a:chOff x="0" y="0"/>
          <a:chExt cx="0" cy="0"/>
        </a:xfrm>
      </p:grpSpPr>
      <p:sp>
        <p:nvSpPr>
          <p:cNvPr id="67" name="Google Shape;67;p10"/>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8" name="Google Shape;68;p10"/>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9" name="Google Shape;69;p10"/>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0" name="Google Shape;7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0"/>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836000"/>
            <a:ext cx="69621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p:txBody>
      </p:sp>
      <p:sp>
        <p:nvSpPr>
          <p:cNvPr id="7" name="Google Shape;7;p1"/>
          <p:cNvSpPr txBox="1"/>
          <p:nvPr>
            <p:ph idx="1" type="body"/>
          </p:nvPr>
        </p:nvSpPr>
        <p:spPr>
          <a:xfrm>
            <a:off x="779100" y="1492425"/>
            <a:ext cx="6962100" cy="28953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indent="-381000" lvl="1" marL="9144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indent="-381000" lvl="2" marL="13716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indent="-381000" lvl="3" marL="18288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indent="-381000" lvl="4" marL="2286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indent="-381000" lvl="5" marL="27432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indent="-381000" lvl="6" marL="32004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indent="-381000" lvl="7" marL="36576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indent="-381000" lvl="8" marL="41148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lt1"/>
                </a:solidFill>
                <a:latin typeface="Fira Sans SemiBold"/>
                <a:ea typeface="Fira Sans SemiBold"/>
                <a:cs typeface="Fira Sans SemiBold"/>
                <a:sym typeface="Fira Sans SemiBold"/>
              </a:defRPr>
            </a:lvl1pPr>
            <a:lvl2pPr lvl="1" rtl="0" algn="r">
              <a:buNone/>
              <a:defRPr sz="1300">
                <a:solidFill>
                  <a:schemeClr val="lt1"/>
                </a:solidFill>
                <a:latin typeface="Fira Sans SemiBold"/>
                <a:ea typeface="Fira Sans SemiBold"/>
                <a:cs typeface="Fira Sans SemiBold"/>
                <a:sym typeface="Fira Sans SemiBold"/>
              </a:defRPr>
            </a:lvl2pPr>
            <a:lvl3pPr lvl="2" rtl="0" algn="r">
              <a:buNone/>
              <a:defRPr sz="1300">
                <a:solidFill>
                  <a:schemeClr val="lt1"/>
                </a:solidFill>
                <a:latin typeface="Fira Sans SemiBold"/>
                <a:ea typeface="Fira Sans SemiBold"/>
                <a:cs typeface="Fira Sans SemiBold"/>
                <a:sym typeface="Fira Sans SemiBold"/>
              </a:defRPr>
            </a:lvl3pPr>
            <a:lvl4pPr lvl="3" rtl="0" algn="r">
              <a:buNone/>
              <a:defRPr sz="1300">
                <a:solidFill>
                  <a:schemeClr val="lt1"/>
                </a:solidFill>
                <a:latin typeface="Fira Sans SemiBold"/>
                <a:ea typeface="Fira Sans SemiBold"/>
                <a:cs typeface="Fira Sans SemiBold"/>
                <a:sym typeface="Fira Sans SemiBold"/>
              </a:defRPr>
            </a:lvl4pPr>
            <a:lvl5pPr lvl="4" rtl="0" algn="r">
              <a:buNone/>
              <a:defRPr sz="1300">
                <a:solidFill>
                  <a:schemeClr val="lt1"/>
                </a:solidFill>
                <a:latin typeface="Fira Sans SemiBold"/>
                <a:ea typeface="Fira Sans SemiBold"/>
                <a:cs typeface="Fira Sans SemiBold"/>
                <a:sym typeface="Fira Sans SemiBold"/>
              </a:defRPr>
            </a:lvl5pPr>
            <a:lvl6pPr lvl="5" rtl="0" algn="r">
              <a:buNone/>
              <a:defRPr sz="1300">
                <a:solidFill>
                  <a:schemeClr val="lt1"/>
                </a:solidFill>
                <a:latin typeface="Fira Sans SemiBold"/>
                <a:ea typeface="Fira Sans SemiBold"/>
                <a:cs typeface="Fira Sans SemiBold"/>
                <a:sym typeface="Fira Sans SemiBold"/>
              </a:defRPr>
            </a:lvl6pPr>
            <a:lvl7pPr lvl="6" rtl="0" algn="r">
              <a:buNone/>
              <a:defRPr sz="1300">
                <a:solidFill>
                  <a:schemeClr val="lt1"/>
                </a:solidFill>
                <a:latin typeface="Fira Sans SemiBold"/>
                <a:ea typeface="Fira Sans SemiBold"/>
                <a:cs typeface="Fira Sans SemiBold"/>
                <a:sym typeface="Fira Sans SemiBold"/>
              </a:defRPr>
            </a:lvl7pPr>
            <a:lvl8pPr lvl="7" rtl="0" algn="r">
              <a:buNone/>
              <a:defRPr sz="1300">
                <a:solidFill>
                  <a:schemeClr val="lt1"/>
                </a:solidFill>
                <a:latin typeface="Fira Sans SemiBold"/>
                <a:ea typeface="Fira Sans SemiBold"/>
                <a:cs typeface="Fira Sans SemiBold"/>
                <a:sym typeface="Fira Sans SemiBold"/>
              </a:defRPr>
            </a:lvl8pPr>
            <a:lvl9pPr lvl="8" rtl="0" algn="r">
              <a:buNone/>
              <a:defRPr sz="1300">
                <a:solidFill>
                  <a:schemeClr val="lt1"/>
                </a:solidFill>
                <a:latin typeface="Fira Sans SemiBold"/>
                <a:ea typeface="Fira Sans SemiBold"/>
                <a:cs typeface="Fira Sans SemiBold"/>
                <a:sym typeface="Fira Sans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type="ctrTitle"/>
          </p:nvPr>
        </p:nvSpPr>
        <p:spPr>
          <a:xfrm>
            <a:off x="518550" y="1846650"/>
            <a:ext cx="59643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Fraud Prevention</a:t>
            </a:r>
            <a:endParaRPr/>
          </a:p>
        </p:txBody>
      </p:sp>
      <p:sp>
        <p:nvSpPr>
          <p:cNvPr id="85" name="Google Shape;85;p12"/>
          <p:cNvSpPr txBox="1"/>
          <p:nvPr/>
        </p:nvSpPr>
        <p:spPr>
          <a:xfrm>
            <a:off x="3147450" y="4288575"/>
            <a:ext cx="579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solidFill>
                  <a:schemeClr val="lt1"/>
                </a:solidFill>
              </a:rPr>
              <a:t>                                     			             Team B4U</a:t>
            </a:r>
            <a:endParaRPr b="1" i="1" sz="1800">
              <a:solidFill>
                <a:schemeClr val="lt1"/>
              </a:solidFill>
            </a:endParaRPr>
          </a:p>
          <a:p>
            <a:pPr indent="0" lvl="0" marL="0" rtl="0" algn="l">
              <a:spcBef>
                <a:spcPts val="0"/>
              </a:spcBef>
              <a:spcAft>
                <a:spcPts val="0"/>
              </a:spcAft>
              <a:buNone/>
            </a:pPr>
            <a:r>
              <a:rPr b="1" i="1" lang="en" sz="1800">
                <a:solidFill>
                  <a:schemeClr val="lt1"/>
                </a:solidFill>
              </a:rPr>
              <a:t>       Tao Shan, Yuxuan Liu, Fanghe Lin, Peiyi Zheng</a:t>
            </a:r>
            <a:endParaRPr b="1" i="1"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016575" y="573225"/>
            <a:ext cx="7464000" cy="47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209" name="Google Shape;209;p21"/>
          <p:cNvSpPr txBox="1"/>
          <p:nvPr>
            <p:ph idx="2" type="body"/>
          </p:nvPr>
        </p:nvSpPr>
        <p:spPr>
          <a:xfrm>
            <a:off x="904138" y="1492425"/>
            <a:ext cx="4440300" cy="24294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Analytical Steps for raw dataset</a:t>
            </a:r>
            <a:endParaRPr sz="1800"/>
          </a:p>
          <a:p>
            <a:pPr indent="-342900" lvl="0" marL="457200" rtl="0" algn="l">
              <a:spcBef>
                <a:spcPts val="0"/>
              </a:spcBef>
              <a:spcAft>
                <a:spcPts val="0"/>
              </a:spcAft>
              <a:buSzPts val="1800"/>
              <a:buChar char="➢"/>
            </a:pPr>
            <a:r>
              <a:rPr lang="en" sz="1800"/>
              <a:t>Key Attributes</a:t>
            </a:r>
            <a:endParaRPr sz="1800"/>
          </a:p>
          <a:p>
            <a:pPr indent="-342900" lvl="0" marL="457200" rtl="0" algn="l">
              <a:spcBef>
                <a:spcPts val="0"/>
              </a:spcBef>
              <a:spcAft>
                <a:spcPts val="0"/>
              </a:spcAft>
              <a:buSzPts val="1800"/>
              <a:buChar char="➢"/>
            </a:pPr>
            <a:r>
              <a:rPr lang="en" sz="1800"/>
              <a:t>Treat groups of people </a:t>
            </a:r>
            <a:r>
              <a:rPr lang="en" sz="1800"/>
              <a:t>differently - Fraud Score System</a:t>
            </a:r>
            <a:endParaRPr sz="1800"/>
          </a:p>
          <a:p>
            <a:pPr indent="-342900" lvl="0" marL="457200" rtl="0" algn="l">
              <a:spcBef>
                <a:spcPts val="0"/>
              </a:spcBef>
              <a:spcAft>
                <a:spcPts val="0"/>
              </a:spcAft>
              <a:buSzPts val="1800"/>
              <a:buChar char="➢"/>
            </a:pPr>
            <a:r>
              <a:rPr lang="en" sz="1800"/>
              <a:t>Insights and Recommendations</a:t>
            </a:r>
            <a:endParaRPr sz="1800"/>
          </a:p>
          <a:p>
            <a:pPr indent="-342900" lvl="0" marL="457200" rtl="0" algn="l">
              <a:spcBef>
                <a:spcPts val="0"/>
              </a:spcBef>
              <a:spcAft>
                <a:spcPts val="0"/>
              </a:spcAft>
              <a:buSzPts val="1800"/>
              <a:buChar char="➢"/>
            </a:pPr>
            <a:r>
              <a:rPr lang="en" sz="1800"/>
              <a:t>Suggestions - More data such as demographic and personal profile</a:t>
            </a:r>
            <a:endParaRPr sz="1800"/>
          </a:p>
          <a:p>
            <a:pPr indent="-342900" lvl="0" marL="457200" rtl="0" algn="l">
              <a:spcBef>
                <a:spcPts val="0"/>
              </a:spcBef>
              <a:spcAft>
                <a:spcPts val="0"/>
              </a:spcAft>
              <a:buSzPts val="1800"/>
              <a:buChar char="➢"/>
            </a:pPr>
            <a:r>
              <a:rPr lang="en" sz="1800"/>
              <a:t>Q&amp;A</a:t>
            </a:r>
            <a:endParaRPr sz="1800"/>
          </a:p>
          <a:p>
            <a:pPr indent="0" lvl="0" marL="457200" rtl="0" algn="l">
              <a:spcBef>
                <a:spcPts val="800"/>
              </a:spcBef>
              <a:spcAft>
                <a:spcPts val="800"/>
              </a:spcAft>
              <a:buNone/>
            </a:pPr>
            <a:r>
              <a:t/>
            </a:r>
            <a:endParaRPr sz="1800"/>
          </a:p>
        </p:txBody>
      </p:sp>
      <p:sp>
        <p:nvSpPr>
          <p:cNvPr id="210" name="Google Shape;210;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99350" y="60312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a:t>
            </a:r>
            <a:endParaRPr/>
          </a:p>
        </p:txBody>
      </p:sp>
      <p:sp>
        <p:nvSpPr>
          <p:cNvPr id="91" name="Google Shape;91;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2" name="Google Shape;92;p13"/>
          <p:cNvGrpSpPr/>
          <p:nvPr/>
        </p:nvGrpSpPr>
        <p:grpSpPr>
          <a:xfrm>
            <a:off x="301995" y="2426525"/>
            <a:ext cx="2136142" cy="1289700"/>
            <a:chOff x="1139495" y="1986800"/>
            <a:chExt cx="2136142" cy="1289700"/>
          </a:xfrm>
        </p:grpSpPr>
        <p:sp>
          <p:nvSpPr>
            <p:cNvPr id="93" name="Google Shape;93;p13"/>
            <p:cNvSpPr txBox="1"/>
            <p:nvPr/>
          </p:nvSpPr>
          <p:spPr>
            <a:xfrm>
              <a:off x="1139495" y="1986800"/>
              <a:ext cx="1308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500">
                  <a:solidFill>
                    <a:schemeClr val="dk1"/>
                  </a:solidFill>
                  <a:latin typeface="Fira Sans"/>
                  <a:ea typeface="Fira Sans"/>
                  <a:cs typeface="Fira Sans"/>
                  <a:sym typeface="Fira Sans"/>
                </a:rPr>
                <a:t>Dataset</a:t>
              </a:r>
              <a:endParaRPr b="1" sz="1500">
                <a:solidFill>
                  <a:schemeClr val="dk1"/>
                </a:solidFill>
                <a:latin typeface="Fira Sans"/>
                <a:ea typeface="Fira Sans"/>
                <a:cs typeface="Fira Sans"/>
                <a:sym typeface="Fira Sans"/>
              </a:endParaRPr>
            </a:p>
            <a:p>
              <a:pPr indent="0" lvl="0" marL="0" rtl="0" algn="r">
                <a:spcBef>
                  <a:spcPts val="0"/>
                </a:spcBef>
                <a:spcAft>
                  <a:spcPts val="0"/>
                </a:spcAft>
                <a:buNone/>
              </a:pPr>
              <a:r>
                <a:t/>
              </a:r>
              <a:endParaRPr b="1" sz="900">
                <a:solidFill>
                  <a:schemeClr val="dk1"/>
                </a:solidFill>
                <a:latin typeface="Fira Sans"/>
                <a:ea typeface="Fira Sans"/>
                <a:cs typeface="Fira Sans"/>
                <a:sym typeface="Fira Sans"/>
              </a:endParaRPr>
            </a:p>
            <a:p>
              <a:pPr indent="0" lvl="0" marL="0" rtl="0" algn="r">
                <a:spcBef>
                  <a:spcPts val="0"/>
                </a:spcBef>
                <a:spcAft>
                  <a:spcPts val="1600"/>
                </a:spcAft>
                <a:buNone/>
              </a:pPr>
              <a:r>
                <a:rPr lang="en" sz="1200">
                  <a:solidFill>
                    <a:schemeClr val="dk1"/>
                  </a:solidFill>
                  <a:latin typeface="Fira Sans"/>
                  <a:ea typeface="Fira Sans"/>
                  <a:cs typeface="Fira Sans"/>
                  <a:sym typeface="Fira Sans"/>
                </a:rPr>
                <a:t>credit card transaction - 89230 records and 173 features, External data</a:t>
              </a:r>
              <a:r>
                <a:rPr lang="en" sz="900">
                  <a:solidFill>
                    <a:schemeClr val="dk1"/>
                  </a:solidFill>
                  <a:latin typeface="Fira Sans"/>
                  <a:ea typeface="Fira Sans"/>
                  <a:cs typeface="Fira Sans"/>
                  <a:sym typeface="Fira Sans"/>
                </a:rPr>
                <a:t> </a:t>
              </a:r>
              <a:endParaRPr b="1" sz="900">
                <a:solidFill>
                  <a:schemeClr val="dk1"/>
                </a:solidFill>
                <a:latin typeface="Fira Sans"/>
                <a:ea typeface="Fira Sans"/>
                <a:cs typeface="Fira Sans"/>
                <a:sym typeface="Fira Sans"/>
              </a:endParaRPr>
            </a:p>
          </p:txBody>
        </p:sp>
        <p:cxnSp>
          <p:nvCxnSpPr>
            <p:cNvPr id="94" name="Google Shape;94;p13"/>
            <p:cNvCxnSpPr/>
            <p:nvPr/>
          </p:nvCxnSpPr>
          <p:spPr>
            <a:xfrm rot="10800000">
              <a:off x="2642038" y="2647950"/>
              <a:ext cx="633600" cy="0"/>
            </a:xfrm>
            <a:prstGeom prst="straightConnector1">
              <a:avLst/>
            </a:prstGeom>
            <a:noFill/>
            <a:ln cap="flat" cmpd="sng" w="9525">
              <a:solidFill>
                <a:srgbClr val="249C90"/>
              </a:solidFill>
              <a:prstDash val="solid"/>
              <a:round/>
              <a:headEnd len="sm" w="sm" type="none"/>
              <a:tailEnd len="med" w="med" type="oval"/>
            </a:ln>
          </p:spPr>
        </p:cxnSp>
      </p:grpSp>
      <p:grpSp>
        <p:nvGrpSpPr>
          <p:cNvPr id="95" name="Google Shape;95;p13"/>
          <p:cNvGrpSpPr/>
          <p:nvPr/>
        </p:nvGrpSpPr>
        <p:grpSpPr>
          <a:xfrm>
            <a:off x="4372338" y="1500075"/>
            <a:ext cx="2976459" cy="1289700"/>
            <a:chOff x="5209838" y="1060350"/>
            <a:chExt cx="2976459" cy="1289700"/>
          </a:xfrm>
        </p:grpSpPr>
        <p:sp>
          <p:nvSpPr>
            <p:cNvPr id="96" name="Google Shape;96;p13"/>
            <p:cNvSpPr txBox="1"/>
            <p:nvPr/>
          </p:nvSpPr>
          <p:spPr>
            <a:xfrm>
              <a:off x="6696496" y="1060350"/>
              <a:ext cx="14898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a:ea typeface="Fira Sans"/>
                  <a:cs typeface="Fira Sans"/>
                  <a:sym typeface="Fira Sans"/>
                </a:rPr>
                <a:t>Business Outcome</a:t>
              </a:r>
              <a:endParaRPr b="1" sz="15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b="1" sz="900">
                <a:solidFill>
                  <a:schemeClr val="dk1"/>
                </a:solidFill>
                <a:latin typeface="Fira Sans"/>
                <a:ea typeface="Fira Sans"/>
                <a:cs typeface="Fira Sans"/>
                <a:sym typeface="Fira Sans"/>
              </a:endParaRPr>
            </a:p>
            <a:p>
              <a:pPr indent="0" lvl="0" marL="0" rtl="0" algn="l">
                <a:spcBef>
                  <a:spcPts val="0"/>
                </a:spcBef>
                <a:spcAft>
                  <a:spcPts val="1600"/>
                </a:spcAft>
                <a:buNone/>
              </a:pPr>
              <a:r>
                <a:rPr lang="en" sz="1200">
                  <a:solidFill>
                    <a:schemeClr val="dk1"/>
                  </a:solidFill>
                  <a:latin typeface="Fira Sans"/>
                  <a:ea typeface="Fira Sans"/>
                  <a:cs typeface="Fira Sans"/>
                  <a:sym typeface="Fira Sans"/>
                </a:rPr>
                <a:t>Detect Fraud Transactions - minimize financial lost, customer satisfaction</a:t>
              </a:r>
              <a:endParaRPr b="1" sz="1200">
                <a:solidFill>
                  <a:schemeClr val="dk1"/>
                </a:solidFill>
                <a:latin typeface="Fira Sans"/>
                <a:ea typeface="Fira Sans"/>
                <a:cs typeface="Fira Sans"/>
                <a:sym typeface="Fira Sans"/>
              </a:endParaRPr>
            </a:p>
          </p:txBody>
        </p:sp>
        <p:cxnSp>
          <p:nvCxnSpPr>
            <p:cNvPr id="97" name="Google Shape;97;p13"/>
            <p:cNvCxnSpPr/>
            <p:nvPr/>
          </p:nvCxnSpPr>
          <p:spPr>
            <a:xfrm>
              <a:off x="5209838"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98" name="Google Shape;98;p13"/>
          <p:cNvGrpSpPr/>
          <p:nvPr/>
        </p:nvGrpSpPr>
        <p:grpSpPr>
          <a:xfrm>
            <a:off x="4372338" y="3460175"/>
            <a:ext cx="2976463" cy="1289700"/>
            <a:chOff x="5209838" y="3020450"/>
            <a:chExt cx="2976463" cy="1289700"/>
          </a:xfrm>
        </p:grpSpPr>
        <p:sp>
          <p:nvSpPr>
            <p:cNvPr id="99" name="Google Shape;99;p13"/>
            <p:cNvSpPr txBox="1"/>
            <p:nvPr/>
          </p:nvSpPr>
          <p:spPr>
            <a:xfrm>
              <a:off x="6696500" y="3020450"/>
              <a:ext cx="14898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a:ea typeface="Fira Sans"/>
                  <a:cs typeface="Fira Sans"/>
                  <a:sym typeface="Fira Sans"/>
                </a:rPr>
                <a:t>Data Analytics</a:t>
              </a:r>
              <a:endParaRPr b="1" sz="15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b="1" sz="900">
                <a:solidFill>
                  <a:schemeClr val="dk1"/>
                </a:solidFill>
                <a:latin typeface="Fira Sans"/>
                <a:ea typeface="Fira Sans"/>
                <a:cs typeface="Fira Sans"/>
                <a:sym typeface="Fira Sans"/>
              </a:endParaRPr>
            </a:p>
            <a:p>
              <a:pPr indent="0" lvl="0" marL="0" rtl="0" algn="l">
                <a:spcBef>
                  <a:spcPts val="0"/>
                </a:spcBef>
                <a:spcAft>
                  <a:spcPts val="1600"/>
                </a:spcAft>
                <a:buNone/>
              </a:pPr>
              <a:r>
                <a:rPr lang="en" sz="1200">
                  <a:solidFill>
                    <a:schemeClr val="dk1"/>
                  </a:solidFill>
                  <a:latin typeface="Fira Sans"/>
                  <a:ea typeface="Fira Sans"/>
                  <a:cs typeface="Fira Sans"/>
                  <a:sym typeface="Fira Sans"/>
                </a:rPr>
                <a:t>Data Cleaning, Data Exploration, Data Preprocessing, Data Modeling, Business Idea Generation</a:t>
              </a:r>
              <a:endParaRPr b="1" sz="1200">
                <a:solidFill>
                  <a:schemeClr val="dk1"/>
                </a:solidFill>
                <a:latin typeface="Fira Sans"/>
                <a:ea typeface="Fira Sans"/>
                <a:cs typeface="Fira Sans"/>
                <a:sym typeface="Fira Sans"/>
              </a:endParaRPr>
            </a:p>
          </p:txBody>
        </p:sp>
        <p:cxnSp>
          <p:nvCxnSpPr>
            <p:cNvPr id="100" name="Google Shape;100;p13"/>
            <p:cNvCxnSpPr/>
            <p:nvPr/>
          </p:nvCxnSpPr>
          <p:spPr>
            <a:xfrm>
              <a:off x="5209838" y="3648300"/>
              <a:ext cx="1286700" cy="0"/>
            </a:xfrm>
            <a:prstGeom prst="straightConnector1">
              <a:avLst/>
            </a:prstGeom>
            <a:noFill/>
            <a:ln cap="flat" cmpd="sng" w="9525">
              <a:solidFill>
                <a:srgbClr val="1D7E74"/>
              </a:solidFill>
              <a:prstDash val="solid"/>
              <a:round/>
              <a:headEnd len="sm" w="sm" type="none"/>
              <a:tailEnd len="med" w="med" type="oval"/>
            </a:ln>
          </p:spPr>
        </p:cxnSp>
      </p:grpSp>
      <p:grpSp>
        <p:nvGrpSpPr>
          <p:cNvPr id="101" name="Google Shape;101;p13"/>
          <p:cNvGrpSpPr/>
          <p:nvPr/>
        </p:nvGrpSpPr>
        <p:grpSpPr>
          <a:xfrm>
            <a:off x="1824713" y="1168188"/>
            <a:ext cx="3814835" cy="3790597"/>
            <a:chOff x="2662213" y="676344"/>
            <a:chExt cx="3814835" cy="3790597"/>
          </a:xfrm>
        </p:grpSpPr>
        <p:sp>
          <p:nvSpPr>
            <p:cNvPr id="102" name="Google Shape;102;p13"/>
            <p:cNvSpPr/>
            <p:nvPr/>
          </p:nvSpPr>
          <p:spPr>
            <a:xfrm rot="3600185">
              <a:off x="3169983" y="1184511"/>
              <a:ext cx="2774659" cy="2774659"/>
            </a:xfrm>
            <a:prstGeom prst="blockArc">
              <a:avLst>
                <a:gd fmla="val 12622480" name="adj1"/>
                <a:gd fmla="val 19781569" name="adj2"/>
                <a:gd fmla="val 20773" name="adj3"/>
              </a:avLst>
            </a:prstGeom>
            <a:gradFill>
              <a:gsLst>
                <a:gs pos="0">
                  <a:schemeClr val="accent2"/>
                </a:gs>
                <a:gs pos="72000">
                  <a:schemeClr val="accent3"/>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10800000">
              <a:off x="3183490" y="1163229"/>
              <a:ext cx="2774700" cy="2774700"/>
            </a:xfrm>
            <a:prstGeom prst="blockArc">
              <a:avLst>
                <a:gd fmla="val 12622480" name="adj1"/>
                <a:gd fmla="val 19662822" name="adj2"/>
                <a:gd fmla="val 20729" name="adj3"/>
              </a:avLst>
            </a:prstGeom>
            <a:gradFill>
              <a:gsLst>
                <a:gs pos="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3600185">
              <a:off x="3194618" y="1184114"/>
              <a:ext cx="2774659" cy="2774659"/>
            </a:xfrm>
            <a:prstGeom prst="blockArc">
              <a:avLst>
                <a:gd fmla="val 12622480" name="adj1"/>
                <a:gd fmla="val 19703271" name="adj2"/>
                <a:gd fmla="val 20851" name="adj3"/>
              </a:avLst>
            </a:prstGeom>
            <a:gradFill>
              <a:gsLst>
                <a:gs pos="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3"/>
            <p:cNvGrpSpPr/>
            <p:nvPr/>
          </p:nvGrpSpPr>
          <p:grpSpPr>
            <a:xfrm rot="-7200165">
              <a:off x="3337679" y="2826785"/>
              <a:ext cx="585011" cy="585536"/>
              <a:chOff x="1967628" y="812211"/>
              <a:chExt cx="588000" cy="588000"/>
            </a:xfrm>
          </p:grpSpPr>
          <p:sp>
            <p:nvSpPr>
              <p:cNvPr id="106" name="Google Shape;106;p13"/>
              <p:cNvSpPr/>
              <p:nvPr/>
            </p:nvSpPr>
            <p:spPr>
              <a:xfrm rot="39023">
                <a:off x="1970909" y="815492"/>
                <a:ext cx="581437" cy="581437"/>
              </a:xfrm>
              <a:prstGeom prst="pie">
                <a:avLst>
                  <a:gd fmla="val 6190354" name="adj1"/>
                  <a:gd fmla="val 14996165" name="adj2"/>
                </a:avLst>
              </a:prstGeom>
              <a:solidFill>
                <a:schemeClr val="accent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10800000">
                <a:off x="1970875" y="815525"/>
                <a:ext cx="581400" cy="581400"/>
              </a:xfrm>
              <a:prstGeom prst="pie">
                <a:avLst>
                  <a:gd fmla="val 4028252" name="adj1"/>
                  <a:gd fmla="val 17183677"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3"/>
            <p:cNvGrpSpPr/>
            <p:nvPr/>
          </p:nvGrpSpPr>
          <p:grpSpPr>
            <a:xfrm>
              <a:off x="4264097" y="1180331"/>
              <a:ext cx="585001" cy="585530"/>
              <a:chOff x="1970048" y="811613"/>
              <a:chExt cx="588000" cy="588000"/>
            </a:xfrm>
          </p:grpSpPr>
          <p:sp>
            <p:nvSpPr>
              <p:cNvPr id="109" name="Google Shape;109;p13"/>
              <p:cNvSpPr/>
              <p:nvPr/>
            </p:nvSpPr>
            <p:spPr>
              <a:xfrm rot="39023">
                <a:off x="1973329" y="814894"/>
                <a:ext cx="581437" cy="581437"/>
              </a:xfrm>
              <a:prstGeom prst="pie">
                <a:avLst>
                  <a:gd fmla="val 6190354" name="adj1"/>
                  <a:gd fmla="val 14996165" name="adj2"/>
                </a:avLst>
              </a:prstGeom>
              <a:solidFill>
                <a:schemeClr val="accent2"/>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10800000">
                <a:off x="1973295" y="814927"/>
                <a:ext cx="581400" cy="581400"/>
              </a:xfrm>
              <a:prstGeom prst="pie">
                <a:avLst>
                  <a:gd fmla="val 4028252" name="adj1"/>
                  <a:gd fmla="val 17183677"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3"/>
            <p:cNvGrpSpPr/>
            <p:nvPr/>
          </p:nvGrpSpPr>
          <p:grpSpPr>
            <a:xfrm rot="7200165">
              <a:off x="5229930" y="2804716"/>
              <a:ext cx="585011" cy="585536"/>
              <a:chOff x="1977085" y="811649"/>
              <a:chExt cx="588000" cy="588000"/>
            </a:xfrm>
          </p:grpSpPr>
          <p:sp>
            <p:nvSpPr>
              <p:cNvPr id="112" name="Google Shape;112;p13"/>
              <p:cNvSpPr/>
              <p:nvPr/>
            </p:nvSpPr>
            <p:spPr>
              <a:xfrm rot="39023">
                <a:off x="1980366" y="814930"/>
                <a:ext cx="581437" cy="581437"/>
              </a:xfrm>
              <a:prstGeom prst="pie">
                <a:avLst>
                  <a:gd fmla="val 6190354" name="adj1"/>
                  <a:gd fmla="val 14996165" name="adj2"/>
                </a:avLst>
              </a:prstGeom>
              <a:solidFill>
                <a:schemeClr val="accent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rot="10800000">
                <a:off x="1980332" y="814963"/>
                <a:ext cx="581400" cy="581400"/>
              </a:xfrm>
              <a:prstGeom prst="pie">
                <a:avLst>
                  <a:gd fmla="val 4028252" name="adj1"/>
                  <a:gd fmla="val 1718367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3"/>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a:ea typeface="Fira Sans"/>
                  <a:cs typeface="Fira Sans"/>
                  <a:sym typeface="Fira Sans"/>
                </a:rPr>
                <a:t>03 </a:t>
              </a:r>
              <a:endParaRPr b="1" sz="1600">
                <a:solidFill>
                  <a:srgbClr val="FFFFFF"/>
                </a:solidFill>
                <a:latin typeface="Fira Sans"/>
                <a:ea typeface="Fira Sans"/>
                <a:cs typeface="Fira Sans"/>
                <a:sym typeface="Fira Sans"/>
              </a:endParaRPr>
            </a:p>
          </p:txBody>
        </p:sp>
        <p:sp>
          <p:nvSpPr>
            <p:cNvPr id="115" name="Google Shape;115;p13"/>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a:ea typeface="Fira Sans"/>
                  <a:cs typeface="Fira Sans"/>
                  <a:sym typeface="Fira Sans"/>
                </a:rPr>
                <a:t>01 </a:t>
              </a:r>
              <a:endParaRPr b="1" sz="1600">
                <a:solidFill>
                  <a:srgbClr val="FFFFFF"/>
                </a:solidFill>
                <a:latin typeface="Fira Sans"/>
                <a:ea typeface="Fira Sans"/>
                <a:cs typeface="Fira Sans"/>
                <a:sym typeface="Fira Sans"/>
              </a:endParaRPr>
            </a:p>
          </p:txBody>
        </p:sp>
        <p:sp>
          <p:nvSpPr>
            <p:cNvPr id="116" name="Google Shape;116;p13"/>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a:ea typeface="Fira Sans"/>
                  <a:cs typeface="Fira Sans"/>
                  <a:sym typeface="Fira Sans"/>
                </a:rPr>
                <a:t>02 </a:t>
              </a:r>
              <a:endParaRPr b="1" sz="1600">
                <a:solidFill>
                  <a:srgbClr val="FFFFFF"/>
                </a:solidFill>
                <a:latin typeface="Fira Sans"/>
                <a:ea typeface="Fira Sans"/>
                <a:cs typeface="Fira Sans"/>
                <a:sym typeface="Fira Sans"/>
              </a:endParaRPr>
            </a:p>
          </p:txBody>
        </p:sp>
      </p:grpSp>
      <p:pic>
        <p:nvPicPr>
          <p:cNvPr id="117" name="Google Shape;117;p13" title="Points scored"/>
          <p:cNvPicPr preferRelativeResize="0"/>
          <p:nvPr/>
        </p:nvPicPr>
        <p:blipFill>
          <a:blip r:embed="rId3">
            <a:alphaModFix/>
          </a:blip>
          <a:stretch>
            <a:fillRect/>
          </a:stretch>
        </p:blipFill>
        <p:spPr>
          <a:xfrm>
            <a:off x="1599825" y="1062150"/>
            <a:ext cx="4370424" cy="3594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type="title"/>
          </p:nvPr>
        </p:nvSpPr>
        <p:spPr>
          <a:xfrm>
            <a:off x="779100" y="308675"/>
            <a:ext cx="6962100" cy="822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Extra Data and Preprocessing</a:t>
            </a:r>
            <a:endParaRPr/>
          </a:p>
        </p:txBody>
      </p:sp>
      <p:sp>
        <p:nvSpPr>
          <p:cNvPr id="123" name="Google Shape;123;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idx="1" type="body"/>
          </p:nvPr>
        </p:nvSpPr>
        <p:spPr>
          <a:xfrm>
            <a:off x="860250" y="1355950"/>
            <a:ext cx="7019700" cy="16644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Why people fraud?</a:t>
            </a:r>
            <a:endParaRPr sz="1800"/>
          </a:p>
          <a:p>
            <a:pPr indent="-342900" lvl="1" marL="914400" rtl="0" algn="l">
              <a:spcBef>
                <a:spcPts val="0"/>
              </a:spcBef>
              <a:spcAft>
                <a:spcPts val="0"/>
              </a:spcAft>
              <a:buSzPts val="1800"/>
              <a:buChar char="○"/>
            </a:pPr>
            <a:r>
              <a:rPr lang="en" sz="1800"/>
              <a:t>Pressure - Health problems, No income, Crippling debts</a:t>
            </a:r>
            <a:endParaRPr sz="1800"/>
          </a:p>
          <a:p>
            <a:pPr indent="-342900" lvl="1" marL="914400" rtl="0" algn="l">
              <a:spcBef>
                <a:spcPts val="0"/>
              </a:spcBef>
              <a:spcAft>
                <a:spcPts val="0"/>
              </a:spcAft>
              <a:buSzPts val="1800"/>
              <a:buChar char="○"/>
            </a:pPr>
            <a:r>
              <a:rPr lang="en" sz="1800"/>
              <a:t>O</a:t>
            </a:r>
            <a:r>
              <a:rPr lang="en" sz="1800"/>
              <a:t>pportunity to commit fraud</a:t>
            </a:r>
            <a:endParaRPr sz="1800"/>
          </a:p>
          <a:p>
            <a:pPr indent="-342900" lvl="1" marL="914400" rtl="0" algn="l">
              <a:spcBef>
                <a:spcPts val="0"/>
              </a:spcBef>
              <a:spcAft>
                <a:spcPts val="0"/>
              </a:spcAft>
              <a:buSzPts val="1800"/>
              <a:buChar char="○"/>
            </a:pPr>
            <a:r>
              <a:rPr lang="en" sz="1800"/>
              <a:t>Possible data: COVID positive rate, </a:t>
            </a:r>
            <a:r>
              <a:rPr lang="en" sz="1800"/>
              <a:t>hospitality</a:t>
            </a:r>
            <a:r>
              <a:rPr lang="en" sz="1800"/>
              <a:t> service, Canada average debts per person</a:t>
            </a:r>
            <a:endParaRPr sz="1800"/>
          </a:p>
          <a:p>
            <a:pPr indent="-342900" lvl="0" marL="457200" rtl="0" algn="l">
              <a:spcBef>
                <a:spcPts val="0"/>
              </a:spcBef>
              <a:spcAft>
                <a:spcPts val="0"/>
              </a:spcAft>
              <a:buSzPts val="1800"/>
              <a:buChar char="➢"/>
            </a:pPr>
            <a:r>
              <a:rPr lang="en" sz="1800"/>
              <a:t>Extra Data we selected:</a:t>
            </a:r>
            <a:endParaRPr sz="1800"/>
          </a:p>
          <a:p>
            <a:pPr indent="-342900" lvl="1" marL="914400" rtl="0" algn="l">
              <a:spcBef>
                <a:spcPts val="0"/>
              </a:spcBef>
              <a:spcAft>
                <a:spcPts val="0"/>
              </a:spcAft>
              <a:buSzPts val="1800"/>
              <a:buChar char="○"/>
            </a:pPr>
            <a:r>
              <a:rPr lang="en" sz="1800"/>
              <a:t>Covid Data</a:t>
            </a:r>
            <a:endParaRPr sz="1800"/>
          </a:p>
          <a:p>
            <a:pPr indent="-342900" lvl="1" marL="914400" rtl="0" algn="l">
              <a:spcBef>
                <a:spcPts val="0"/>
              </a:spcBef>
              <a:spcAft>
                <a:spcPts val="0"/>
              </a:spcAft>
              <a:buSzPts val="1800"/>
              <a:buChar char="○"/>
            </a:pPr>
            <a:r>
              <a:rPr lang="en" sz="1800"/>
              <a:t>Bank of Canada, money market and other interest rates</a:t>
            </a:r>
            <a:endParaRPr sz="1800"/>
          </a:p>
          <a:p>
            <a:pPr indent="-342900" lvl="0" marL="457200" rtl="0" algn="l">
              <a:spcBef>
                <a:spcPts val="0"/>
              </a:spcBef>
              <a:spcAft>
                <a:spcPts val="0"/>
              </a:spcAft>
              <a:buSzPts val="1800"/>
              <a:buChar char="➢"/>
            </a:pPr>
            <a:r>
              <a:rPr lang="en" sz="1800"/>
              <a:t>Min-max Scaler, Frequency Encoding, Remove Duplicate/Similar Columns, Sparse dataset, Distribution Analysis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5"/>
          <p:cNvSpPr txBox="1"/>
          <p:nvPr>
            <p:ph type="title"/>
          </p:nvPr>
        </p:nvSpPr>
        <p:spPr>
          <a:xfrm>
            <a:off x="856575" y="60362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Model</a:t>
            </a:r>
            <a:endParaRPr/>
          </a:p>
        </p:txBody>
      </p:sp>
      <p:sp>
        <p:nvSpPr>
          <p:cNvPr id="130" name="Google Shape;130;p15"/>
          <p:cNvSpPr txBox="1"/>
          <p:nvPr>
            <p:ph idx="1" type="body"/>
          </p:nvPr>
        </p:nvSpPr>
        <p:spPr>
          <a:xfrm>
            <a:off x="779100" y="1369200"/>
            <a:ext cx="6413700" cy="13431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Candidate Models: Logistic Regression, Rigid Regression, XGBoost</a:t>
            </a:r>
            <a:endParaRPr sz="1800"/>
          </a:p>
          <a:p>
            <a:pPr indent="-342900" lvl="0" marL="457200" rtl="0" algn="l">
              <a:spcBef>
                <a:spcPts val="0"/>
              </a:spcBef>
              <a:spcAft>
                <a:spcPts val="0"/>
              </a:spcAft>
              <a:buSzPts val="1800"/>
              <a:buChar char="➢"/>
            </a:pPr>
            <a:r>
              <a:rPr lang="en" sz="1800"/>
              <a:t>Parameter Pruning for XGBoost, Maximize AUC</a:t>
            </a:r>
            <a:endParaRPr sz="1800"/>
          </a:p>
          <a:p>
            <a:pPr indent="-342900" lvl="0" marL="457200" rtl="0" algn="l">
              <a:spcBef>
                <a:spcPts val="0"/>
              </a:spcBef>
              <a:spcAft>
                <a:spcPts val="0"/>
              </a:spcAft>
              <a:buSzPts val="1800"/>
              <a:buChar char="➢"/>
            </a:pPr>
            <a:r>
              <a:rPr lang="en" sz="1800"/>
              <a:t>Best XGBoost Model: AUC = 0.962</a:t>
            </a:r>
            <a:endParaRPr sz="1800"/>
          </a:p>
        </p:txBody>
      </p:sp>
      <p:sp>
        <p:nvSpPr>
          <p:cNvPr id="131" name="Google Shape;131;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2" name="Google Shape;132;p15"/>
          <p:cNvGraphicFramePr/>
          <p:nvPr/>
        </p:nvGraphicFramePr>
        <p:xfrm>
          <a:off x="542950" y="2831175"/>
          <a:ext cx="3000000" cy="3000000"/>
        </p:xfrm>
        <a:graphic>
          <a:graphicData uri="http://schemas.openxmlformats.org/drawingml/2006/table">
            <a:tbl>
              <a:tblPr>
                <a:noFill/>
                <a:tableStyleId>{B10B985A-04BF-400D-83A3-63AF8FCAD763}</a:tableStyleId>
              </a:tblPr>
              <a:tblGrid>
                <a:gridCol w="1067800"/>
                <a:gridCol w="1779775"/>
                <a:gridCol w="1576475"/>
                <a:gridCol w="954950"/>
                <a:gridCol w="2037375"/>
              </a:tblGrid>
              <a:tr h="388550">
                <a:tc>
                  <a:txBody>
                    <a:bodyPr/>
                    <a:lstStyle/>
                    <a:p>
                      <a:pPr indent="0" lvl="0" marL="0" rtl="0" algn="l">
                        <a:spcBef>
                          <a:spcPts val="0"/>
                        </a:spcBef>
                        <a:spcAft>
                          <a:spcPts val="0"/>
                        </a:spcAft>
                        <a:buNone/>
                      </a:pPr>
                      <a:r>
                        <a:t/>
                      </a:r>
                      <a:endParaRPr/>
                    </a:p>
                  </a:txBody>
                  <a:tcPr marT="91425" marB="91425" marR="91425" marL="91425">
                    <a:gradFill>
                      <a:gsLst>
                        <a:gs pos="0">
                          <a:schemeClr val="lt1"/>
                        </a:gs>
                        <a:gs pos="100000">
                          <a:schemeClr val="lt2"/>
                        </a:gs>
                      </a:gsLst>
                      <a:lin ang="5400700" scaled="0"/>
                    </a:gradFill>
                  </a:tcPr>
                </a:tc>
                <a:tc>
                  <a:txBody>
                    <a:bodyPr/>
                    <a:lstStyle/>
                    <a:p>
                      <a:pPr indent="0" lvl="0" marL="0" rtl="0" algn="l">
                        <a:spcBef>
                          <a:spcPts val="0"/>
                        </a:spcBef>
                        <a:spcAft>
                          <a:spcPts val="0"/>
                        </a:spcAft>
                        <a:buNone/>
                      </a:pPr>
                      <a:r>
                        <a:rPr lang="en"/>
                        <a:t>Logistic Regression</a:t>
                      </a:r>
                      <a:endParaRPr/>
                    </a:p>
                  </a:txBody>
                  <a:tcPr marT="91425" marB="91425" marR="91425" marL="91425">
                    <a:gradFill>
                      <a:gsLst>
                        <a:gs pos="0">
                          <a:schemeClr val="lt1"/>
                        </a:gs>
                        <a:gs pos="100000">
                          <a:schemeClr val="lt2"/>
                        </a:gs>
                      </a:gsLst>
                      <a:lin ang="5400700" scaled="0"/>
                    </a:gradFill>
                  </a:tcPr>
                </a:tc>
                <a:tc>
                  <a:txBody>
                    <a:bodyPr/>
                    <a:lstStyle/>
                    <a:p>
                      <a:pPr indent="0" lvl="0" marL="0" rtl="0" algn="l">
                        <a:spcBef>
                          <a:spcPts val="0"/>
                        </a:spcBef>
                        <a:spcAft>
                          <a:spcPts val="0"/>
                        </a:spcAft>
                        <a:buNone/>
                      </a:pPr>
                      <a:r>
                        <a:rPr lang="en"/>
                        <a:t>Rigid Regression</a:t>
                      </a:r>
                      <a:endParaRPr/>
                    </a:p>
                  </a:txBody>
                  <a:tcPr marT="91425" marB="91425" marR="91425" marL="91425">
                    <a:gradFill>
                      <a:gsLst>
                        <a:gs pos="0">
                          <a:schemeClr val="lt1"/>
                        </a:gs>
                        <a:gs pos="100000">
                          <a:schemeClr val="lt2"/>
                        </a:gs>
                      </a:gsLst>
                      <a:lin ang="5400700" scaled="0"/>
                    </a:gradFill>
                  </a:tcPr>
                </a:tc>
                <a:tc>
                  <a:txBody>
                    <a:bodyPr/>
                    <a:lstStyle/>
                    <a:p>
                      <a:pPr indent="0" lvl="0" marL="0" rtl="0" algn="l">
                        <a:spcBef>
                          <a:spcPts val="0"/>
                        </a:spcBef>
                        <a:spcAft>
                          <a:spcPts val="0"/>
                        </a:spcAft>
                        <a:buNone/>
                      </a:pPr>
                      <a:r>
                        <a:rPr lang="en"/>
                        <a:t>XGBoost</a:t>
                      </a:r>
                      <a:endParaRPr/>
                    </a:p>
                  </a:txBody>
                  <a:tcPr marT="91425" marB="91425" marR="91425" marL="91425">
                    <a:gradFill>
                      <a:gsLst>
                        <a:gs pos="0">
                          <a:schemeClr val="lt1"/>
                        </a:gs>
                        <a:gs pos="100000">
                          <a:schemeClr val="lt2"/>
                        </a:gs>
                      </a:gsLst>
                      <a:lin ang="5400700" scaled="0"/>
                    </a:gradFill>
                  </a:tcPr>
                </a:tc>
                <a:tc>
                  <a:txBody>
                    <a:bodyPr/>
                    <a:lstStyle/>
                    <a:p>
                      <a:pPr indent="0" lvl="0" marL="0" rtl="0" algn="l">
                        <a:spcBef>
                          <a:spcPts val="0"/>
                        </a:spcBef>
                        <a:spcAft>
                          <a:spcPts val="0"/>
                        </a:spcAft>
                        <a:buNone/>
                      </a:pPr>
                      <a:r>
                        <a:rPr lang="en"/>
                        <a:t>XGBoost (Fine Tuning)</a:t>
                      </a:r>
                      <a:endParaRPr/>
                    </a:p>
                  </a:txBody>
                  <a:tcPr marT="91425" marB="91425" marR="91425" marL="91425">
                    <a:gradFill>
                      <a:gsLst>
                        <a:gs pos="0">
                          <a:schemeClr val="lt1"/>
                        </a:gs>
                        <a:gs pos="100000">
                          <a:schemeClr val="lt2"/>
                        </a:gs>
                      </a:gsLst>
                      <a:lin ang="5400700" scaled="0"/>
                    </a:gradFill>
                  </a:tcPr>
                </a:tc>
              </a:tr>
              <a:tr h="396200">
                <a:tc>
                  <a:txBody>
                    <a:bodyPr/>
                    <a:lstStyle/>
                    <a:p>
                      <a:pPr indent="0" lvl="0" marL="0" rtl="0" algn="l">
                        <a:spcBef>
                          <a:spcPts val="0"/>
                        </a:spcBef>
                        <a:spcAft>
                          <a:spcPts val="0"/>
                        </a:spcAft>
                        <a:buNone/>
                      </a:pPr>
                      <a:r>
                        <a:rPr lang="en"/>
                        <a:t>ROC-AUC</a:t>
                      </a:r>
                      <a:endParaRPr/>
                    </a:p>
                  </a:txBody>
                  <a:tcPr marT="91425" marB="91425" marR="91425" marL="91425"/>
                </a:tc>
                <a:tc>
                  <a:txBody>
                    <a:bodyPr/>
                    <a:lstStyle/>
                    <a:p>
                      <a:pPr indent="0" lvl="0" marL="0" rtl="0" algn="l">
                        <a:spcBef>
                          <a:spcPts val="0"/>
                        </a:spcBef>
                        <a:spcAft>
                          <a:spcPts val="0"/>
                        </a:spcAft>
                        <a:buNone/>
                      </a:pPr>
                      <a:r>
                        <a:rPr lang="en"/>
                        <a:t>0.922</a:t>
                      </a:r>
                      <a:endParaRPr/>
                    </a:p>
                  </a:txBody>
                  <a:tcPr marT="91425" marB="91425" marR="91425" marL="91425"/>
                </a:tc>
                <a:tc>
                  <a:txBody>
                    <a:bodyPr/>
                    <a:lstStyle/>
                    <a:p>
                      <a:pPr indent="0" lvl="0" marL="0" rtl="0" algn="l">
                        <a:spcBef>
                          <a:spcPts val="0"/>
                        </a:spcBef>
                        <a:spcAft>
                          <a:spcPts val="0"/>
                        </a:spcAft>
                        <a:buNone/>
                      </a:pPr>
                      <a:r>
                        <a:rPr lang="en"/>
                        <a:t>0.914</a:t>
                      </a:r>
                      <a:endParaRPr/>
                    </a:p>
                  </a:txBody>
                  <a:tcPr marT="91425" marB="91425" marR="91425" marL="91425"/>
                </a:tc>
                <a:tc>
                  <a:txBody>
                    <a:bodyPr/>
                    <a:lstStyle/>
                    <a:p>
                      <a:pPr indent="0" lvl="0" marL="0" rtl="0" algn="l">
                        <a:spcBef>
                          <a:spcPts val="0"/>
                        </a:spcBef>
                        <a:spcAft>
                          <a:spcPts val="0"/>
                        </a:spcAft>
                        <a:buNone/>
                      </a:pPr>
                      <a:r>
                        <a:rPr lang="en"/>
                        <a:t>0.956</a:t>
                      </a:r>
                      <a:endParaRPr/>
                    </a:p>
                  </a:txBody>
                  <a:tcPr marT="91425" marB="91425" marR="91425" marL="91425"/>
                </a:tc>
                <a:tc>
                  <a:txBody>
                    <a:bodyPr/>
                    <a:lstStyle/>
                    <a:p>
                      <a:pPr indent="0" lvl="0" marL="0" rtl="0" algn="l">
                        <a:spcBef>
                          <a:spcPts val="0"/>
                        </a:spcBef>
                        <a:spcAft>
                          <a:spcPts val="0"/>
                        </a:spcAft>
                        <a:buNone/>
                      </a:pPr>
                      <a:r>
                        <a:rPr lang="en"/>
                        <a:t>0.962</a:t>
                      </a:r>
                      <a:endParaRPr/>
                    </a:p>
                  </a:txBody>
                  <a:tcPr marT="91425" marB="91425" marR="91425" marL="91425"/>
                </a:tc>
              </a:tr>
              <a:tr h="3962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0.165</a:t>
                      </a:r>
                      <a:endParaRPr/>
                    </a:p>
                  </a:txBody>
                  <a:tcPr marT="91425" marB="91425" marR="91425" marL="91425"/>
                </a:tc>
                <a:tc>
                  <a:txBody>
                    <a:bodyPr/>
                    <a:lstStyle/>
                    <a:p>
                      <a:pPr indent="0" lvl="0" marL="0" rtl="0" algn="l">
                        <a:spcBef>
                          <a:spcPts val="0"/>
                        </a:spcBef>
                        <a:spcAft>
                          <a:spcPts val="0"/>
                        </a:spcAft>
                        <a:buNone/>
                      </a:pPr>
                      <a:r>
                        <a:rPr lang="en"/>
                        <a:t>0.026</a:t>
                      </a:r>
                      <a:endParaRPr/>
                    </a:p>
                  </a:txBody>
                  <a:tcPr marT="91425" marB="91425" marR="91425" marL="91425"/>
                </a:tc>
                <a:tc>
                  <a:txBody>
                    <a:bodyPr/>
                    <a:lstStyle/>
                    <a:p>
                      <a:pPr indent="0" lvl="0" marL="0" rtl="0" algn="l">
                        <a:spcBef>
                          <a:spcPts val="0"/>
                        </a:spcBef>
                        <a:spcAft>
                          <a:spcPts val="0"/>
                        </a:spcAft>
                        <a:buNone/>
                      </a:pPr>
                      <a:r>
                        <a:rPr lang="en"/>
                        <a:t>0.270</a:t>
                      </a:r>
                      <a:endParaRPr/>
                    </a:p>
                  </a:txBody>
                  <a:tcPr marT="91425" marB="91425" marR="91425" marL="91425"/>
                </a:tc>
                <a:tc>
                  <a:txBody>
                    <a:bodyPr/>
                    <a:lstStyle/>
                    <a:p>
                      <a:pPr indent="0" lvl="0" marL="0" rtl="0" algn="l">
                        <a:spcBef>
                          <a:spcPts val="0"/>
                        </a:spcBef>
                        <a:spcAft>
                          <a:spcPts val="0"/>
                        </a:spcAft>
                        <a:buNone/>
                      </a:pPr>
                      <a:r>
                        <a:rPr lang="en"/>
                        <a:t>0.383</a:t>
                      </a:r>
                      <a:endParaRPr/>
                    </a:p>
                  </a:txBody>
                  <a:tcPr marT="91425" marB="91425" marR="91425" marL="91425"/>
                </a:tc>
              </a:tr>
              <a:tr h="3962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0.706</a:t>
                      </a:r>
                      <a:endParaRPr/>
                    </a:p>
                  </a:txBody>
                  <a:tcPr marT="91425" marB="91425" marR="91425" marL="91425"/>
                </a:tc>
                <a:tc>
                  <a:txBody>
                    <a:bodyPr/>
                    <a:lstStyle/>
                    <a:p>
                      <a:pPr indent="0" lvl="0" marL="0" rtl="0" algn="l">
                        <a:spcBef>
                          <a:spcPts val="0"/>
                        </a:spcBef>
                        <a:spcAft>
                          <a:spcPts val="0"/>
                        </a:spcAft>
                        <a:buNone/>
                      </a:pPr>
                      <a:r>
                        <a:rPr lang="en"/>
                        <a:t>0.772</a:t>
                      </a:r>
                      <a:endParaRPr/>
                    </a:p>
                  </a:txBody>
                  <a:tcPr marT="91425" marB="91425" marR="91425" marL="91425"/>
                </a:tc>
                <a:tc>
                  <a:txBody>
                    <a:bodyPr/>
                    <a:lstStyle/>
                    <a:p>
                      <a:pPr indent="0" lvl="0" marL="0" rtl="0" algn="l">
                        <a:spcBef>
                          <a:spcPts val="0"/>
                        </a:spcBef>
                        <a:spcAft>
                          <a:spcPts val="0"/>
                        </a:spcAft>
                        <a:buNone/>
                      </a:pPr>
                      <a:r>
                        <a:rPr lang="en"/>
                        <a:t>0.764</a:t>
                      </a:r>
                      <a:endParaRPr/>
                    </a:p>
                  </a:txBody>
                  <a:tcPr marT="91425" marB="91425" marR="91425" marL="91425"/>
                </a:tc>
                <a:tc>
                  <a:txBody>
                    <a:bodyPr/>
                    <a:lstStyle/>
                    <a:p>
                      <a:pPr indent="0" lvl="0" marL="0" rtl="0" algn="l">
                        <a:spcBef>
                          <a:spcPts val="0"/>
                        </a:spcBef>
                        <a:spcAft>
                          <a:spcPts val="0"/>
                        </a:spcAft>
                        <a:buNone/>
                      </a:pPr>
                      <a:r>
                        <a:rPr lang="en"/>
                        <a:t>0.777</a:t>
                      </a:r>
                      <a:endParaRPr/>
                    </a:p>
                  </a:txBody>
                  <a:tcPr marT="91425" marB="91425" marR="91425" marL="91425"/>
                </a:tc>
              </a:tr>
              <a:tr h="3962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0.978</a:t>
                      </a:r>
                      <a:endParaRPr/>
                    </a:p>
                  </a:txBody>
                  <a:tcPr marT="91425" marB="91425" marR="91425" marL="91425"/>
                </a:tc>
                <a:tc>
                  <a:txBody>
                    <a:bodyPr/>
                    <a:lstStyle/>
                    <a:p>
                      <a:pPr indent="0" lvl="0" marL="0" rtl="0" algn="l">
                        <a:spcBef>
                          <a:spcPts val="0"/>
                        </a:spcBef>
                        <a:spcAft>
                          <a:spcPts val="0"/>
                        </a:spcAft>
                        <a:buNone/>
                      </a:pPr>
                      <a:r>
                        <a:rPr lang="en"/>
                        <a:t>0.976</a:t>
                      </a:r>
                      <a:endParaRPr/>
                    </a:p>
                  </a:txBody>
                  <a:tcPr marT="91425" marB="91425" marR="91425" marL="91425"/>
                </a:tc>
                <a:tc>
                  <a:txBody>
                    <a:bodyPr/>
                    <a:lstStyle/>
                    <a:p>
                      <a:pPr indent="0" lvl="0" marL="0" rtl="0" algn="l">
                        <a:spcBef>
                          <a:spcPts val="0"/>
                        </a:spcBef>
                        <a:spcAft>
                          <a:spcPts val="0"/>
                        </a:spcAft>
                        <a:buNone/>
                      </a:pPr>
                      <a:r>
                        <a:rPr lang="en"/>
                        <a:t>0.980</a:t>
                      </a:r>
                      <a:endParaRPr/>
                    </a:p>
                  </a:txBody>
                  <a:tcPr marT="91425" marB="91425" marR="91425" marL="91425"/>
                </a:tc>
                <a:tc>
                  <a:txBody>
                    <a:bodyPr/>
                    <a:lstStyle/>
                    <a:p>
                      <a:pPr indent="0" lvl="0" marL="0" rtl="0" algn="l">
                        <a:spcBef>
                          <a:spcPts val="0"/>
                        </a:spcBef>
                        <a:spcAft>
                          <a:spcPts val="0"/>
                        </a:spcAft>
                        <a:buNone/>
                      </a:pPr>
                      <a:r>
                        <a:rPr lang="en"/>
                        <a:t>0.982</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752975" y="606150"/>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Key Attributes - </a:t>
            </a:r>
            <a:r>
              <a:rPr lang="en" sz="2200"/>
              <a:t>Feature Importance by F-score</a:t>
            </a:r>
            <a:endParaRPr sz="2200"/>
          </a:p>
        </p:txBody>
      </p:sp>
      <p:sp>
        <p:nvSpPr>
          <p:cNvPr id="138" name="Google Shape;138;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39" name="Google Shape;139;p16"/>
          <p:cNvGrpSpPr/>
          <p:nvPr/>
        </p:nvGrpSpPr>
        <p:grpSpPr>
          <a:xfrm>
            <a:off x="779220" y="1482047"/>
            <a:ext cx="3395267" cy="3052346"/>
            <a:chOff x="3778727" y="4460423"/>
            <a:chExt cx="720160" cy="647438"/>
          </a:xfrm>
        </p:grpSpPr>
        <p:sp>
          <p:nvSpPr>
            <p:cNvPr id="140" name="Google Shape;140;p16"/>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CREDIT_LIMIT</a:t>
              </a:r>
              <a:endParaRPr b="1" i="0" sz="1200" u="none" cap="none" strike="noStrike">
                <a:solidFill>
                  <a:schemeClr val="lt1"/>
                </a:solidFill>
                <a:latin typeface="Fira Sans"/>
                <a:ea typeface="Fira Sans"/>
                <a:cs typeface="Fira Sans"/>
                <a:sym typeface="Fira Sans"/>
              </a:endParaRPr>
            </a:p>
          </p:txBody>
        </p:sp>
        <p:sp>
          <p:nvSpPr>
            <p:cNvPr id="141" name="Google Shape;141;p16"/>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COUNT_PHONE_ORDER_7D</a:t>
              </a:r>
              <a:endParaRPr b="1" i="0" sz="1200" u="none" cap="none" strike="noStrike">
                <a:solidFill>
                  <a:schemeClr val="lt1"/>
                </a:solidFill>
                <a:latin typeface="Fira Sans"/>
                <a:ea typeface="Fira Sans"/>
                <a:cs typeface="Fira Sans"/>
                <a:sym typeface="Fira Sans"/>
              </a:endParaRPr>
            </a:p>
          </p:txBody>
        </p:sp>
        <p:sp>
          <p:nvSpPr>
            <p:cNvPr id="142" name="Google Shape;142;p16"/>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AMOUNT</a:t>
              </a:r>
              <a:endParaRPr b="1" i="0" sz="1200" u="none" cap="none" strike="noStrike">
                <a:solidFill>
                  <a:schemeClr val="lt1"/>
                </a:solidFill>
                <a:latin typeface="Fira Sans"/>
                <a:ea typeface="Fira Sans"/>
                <a:cs typeface="Fira Sans"/>
                <a:sym typeface="Fira Sans"/>
              </a:endParaRPr>
            </a:p>
          </p:txBody>
        </p:sp>
        <p:sp>
          <p:nvSpPr>
            <p:cNvPr id="143" name="Google Shape;143;p16"/>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AVAIL_CRDT</a:t>
              </a:r>
              <a:endParaRPr b="1" i="0" sz="1200" u="none" cap="none" strike="noStrike">
                <a:solidFill>
                  <a:schemeClr val="lt1"/>
                </a:solidFill>
                <a:latin typeface="Fira Sans"/>
                <a:ea typeface="Fira Sans"/>
                <a:cs typeface="Fira Sans"/>
                <a:sym typeface="Fira Sans"/>
              </a:endParaRPr>
            </a:p>
          </p:txBody>
        </p:sp>
        <p:sp>
          <p:nvSpPr>
            <p:cNvPr id="144" name="Google Shape;144;p16"/>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USER_AGENT</a:t>
              </a:r>
              <a:endParaRPr b="1" i="0" sz="1200" u="none" cap="none" strike="noStrike">
                <a:solidFill>
                  <a:schemeClr val="lt1"/>
                </a:solidFill>
                <a:latin typeface="Fira Sans"/>
                <a:ea typeface="Fira Sans"/>
                <a:cs typeface="Fira Sans"/>
                <a:sym typeface="Fira Sans"/>
              </a:endParaRPr>
            </a:p>
          </p:txBody>
        </p:sp>
        <p:sp>
          <p:nvSpPr>
            <p:cNvPr id="145" name="Google Shape;145;p16"/>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EVENT_TIME</a:t>
              </a:r>
              <a:endParaRPr b="1" i="0" sz="1200" u="none" cap="none" strike="noStrike">
                <a:solidFill>
                  <a:schemeClr val="lt1"/>
                </a:solidFill>
                <a:latin typeface="Fira Sans"/>
                <a:ea typeface="Fira Sans"/>
                <a:cs typeface="Fira Sans"/>
                <a:sym typeface="Fira Sans"/>
              </a:endParaRPr>
            </a:p>
          </p:txBody>
        </p:sp>
        <p:sp>
          <p:nvSpPr>
            <p:cNvPr id="146" name="Google Shape;146;p16"/>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Fira Sans"/>
                <a:ea typeface="Fira Sans"/>
                <a:cs typeface="Fira Sans"/>
                <a:sym typeface="Fira Sans"/>
              </a:endParaRPr>
            </a:p>
          </p:txBody>
        </p:sp>
      </p:grpSp>
      <p:cxnSp>
        <p:nvCxnSpPr>
          <p:cNvPr id="147" name="Google Shape;147;p16"/>
          <p:cNvCxnSpPr/>
          <p:nvPr/>
        </p:nvCxnSpPr>
        <p:spPr>
          <a:xfrm>
            <a:off x="4099103" y="1987581"/>
            <a:ext cx="994500" cy="0"/>
          </a:xfrm>
          <a:prstGeom prst="straightConnector1">
            <a:avLst/>
          </a:prstGeom>
          <a:noFill/>
          <a:ln cap="flat" cmpd="sng" w="9525">
            <a:solidFill>
              <a:schemeClr val="accent1"/>
            </a:solidFill>
            <a:prstDash val="solid"/>
            <a:round/>
            <a:headEnd len="med" w="med" type="oval"/>
            <a:tailEnd len="med" w="med" type="oval"/>
          </a:ln>
        </p:spPr>
      </p:cxnSp>
      <p:sp>
        <p:nvSpPr>
          <p:cNvPr id="148" name="Google Shape;148;p16"/>
          <p:cNvSpPr txBox="1"/>
          <p:nvPr/>
        </p:nvSpPr>
        <p:spPr>
          <a:xfrm>
            <a:off x="5151584" y="1825687"/>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Transaction amount</a:t>
            </a:r>
            <a:endParaRPr sz="1000">
              <a:solidFill>
                <a:schemeClr val="dk2"/>
              </a:solidFill>
              <a:latin typeface="Fira Sans"/>
              <a:ea typeface="Fira Sans"/>
              <a:cs typeface="Fira Sans"/>
              <a:sym typeface="Fira Sans"/>
            </a:endParaRPr>
          </a:p>
        </p:txBody>
      </p:sp>
      <p:cxnSp>
        <p:nvCxnSpPr>
          <p:cNvPr id="149" name="Google Shape;149;p16"/>
          <p:cNvCxnSpPr/>
          <p:nvPr/>
        </p:nvCxnSpPr>
        <p:spPr>
          <a:xfrm>
            <a:off x="3952617" y="2440776"/>
            <a:ext cx="1140900" cy="0"/>
          </a:xfrm>
          <a:prstGeom prst="straightConnector1">
            <a:avLst/>
          </a:prstGeom>
          <a:noFill/>
          <a:ln cap="flat" cmpd="sng" w="9525">
            <a:solidFill>
              <a:schemeClr val="accent2"/>
            </a:solidFill>
            <a:prstDash val="solid"/>
            <a:round/>
            <a:headEnd len="med" w="med" type="oval"/>
            <a:tailEnd len="med" w="med" type="oval"/>
          </a:ln>
        </p:spPr>
      </p:cxnSp>
      <p:sp>
        <p:nvSpPr>
          <p:cNvPr id="150" name="Google Shape;150;p16"/>
          <p:cNvSpPr txBox="1"/>
          <p:nvPr/>
        </p:nvSpPr>
        <p:spPr>
          <a:xfrm>
            <a:off x="5151584" y="2278873"/>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Client’s transactions operating system, vendor, and/or versions</a:t>
            </a:r>
            <a:endParaRPr sz="1000">
              <a:solidFill>
                <a:schemeClr val="dk2"/>
              </a:solidFill>
              <a:latin typeface="Fira Sans"/>
              <a:ea typeface="Fira Sans"/>
              <a:cs typeface="Fira Sans"/>
              <a:sym typeface="Fira Sans"/>
            </a:endParaRPr>
          </a:p>
        </p:txBody>
      </p:sp>
      <p:cxnSp>
        <p:nvCxnSpPr>
          <p:cNvPr id="151" name="Google Shape;151;p16"/>
          <p:cNvCxnSpPr/>
          <p:nvPr/>
        </p:nvCxnSpPr>
        <p:spPr>
          <a:xfrm>
            <a:off x="3744450" y="2893971"/>
            <a:ext cx="1349100" cy="0"/>
          </a:xfrm>
          <a:prstGeom prst="straightConnector1">
            <a:avLst/>
          </a:prstGeom>
          <a:noFill/>
          <a:ln cap="flat" cmpd="sng" w="9525">
            <a:solidFill>
              <a:schemeClr val="accent3"/>
            </a:solidFill>
            <a:prstDash val="solid"/>
            <a:round/>
            <a:headEnd len="med" w="med" type="oval"/>
            <a:tailEnd len="med" w="med" type="oval"/>
          </a:ln>
        </p:spPr>
      </p:cxnSp>
      <p:sp>
        <p:nvSpPr>
          <p:cNvPr id="152" name="Google Shape;152;p16"/>
          <p:cNvSpPr txBox="1"/>
          <p:nvPr/>
        </p:nvSpPr>
        <p:spPr>
          <a:xfrm>
            <a:off x="5151584" y="2732058"/>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Available Credit for the card</a:t>
            </a:r>
            <a:endParaRPr sz="1000">
              <a:solidFill>
                <a:schemeClr val="dk2"/>
              </a:solidFill>
              <a:latin typeface="Fira Sans"/>
              <a:ea typeface="Fira Sans"/>
              <a:cs typeface="Fira Sans"/>
              <a:sym typeface="Fira Sans"/>
            </a:endParaRPr>
          </a:p>
        </p:txBody>
      </p:sp>
      <p:cxnSp>
        <p:nvCxnSpPr>
          <p:cNvPr id="153" name="Google Shape;153;p16"/>
          <p:cNvCxnSpPr/>
          <p:nvPr/>
        </p:nvCxnSpPr>
        <p:spPr>
          <a:xfrm>
            <a:off x="3567123" y="3347143"/>
            <a:ext cx="1526400" cy="0"/>
          </a:xfrm>
          <a:prstGeom prst="straightConnector1">
            <a:avLst/>
          </a:prstGeom>
          <a:noFill/>
          <a:ln cap="flat" cmpd="sng" w="9525">
            <a:solidFill>
              <a:schemeClr val="accent4"/>
            </a:solidFill>
            <a:prstDash val="solid"/>
            <a:round/>
            <a:headEnd len="med" w="med" type="oval"/>
            <a:tailEnd len="med" w="med" type="oval"/>
          </a:ln>
        </p:spPr>
      </p:cxnSp>
      <p:sp>
        <p:nvSpPr>
          <p:cNvPr id="154" name="Google Shape;154;p16"/>
          <p:cNvSpPr txBox="1"/>
          <p:nvPr/>
        </p:nvSpPr>
        <p:spPr>
          <a:xfrm>
            <a:off x="5151584" y="3185244"/>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Time for current transaction</a:t>
            </a:r>
            <a:endParaRPr sz="1000">
              <a:solidFill>
                <a:schemeClr val="dk2"/>
              </a:solidFill>
              <a:latin typeface="Fira Sans"/>
              <a:ea typeface="Fira Sans"/>
              <a:cs typeface="Fira Sans"/>
              <a:sym typeface="Fira Sans"/>
            </a:endParaRPr>
          </a:p>
        </p:txBody>
      </p:sp>
      <p:cxnSp>
        <p:nvCxnSpPr>
          <p:cNvPr id="155" name="Google Shape;155;p16"/>
          <p:cNvCxnSpPr/>
          <p:nvPr/>
        </p:nvCxnSpPr>
        <p:spPr>
          <a:xfrm>
            <a:off x="3374364" y="3800338"/>
            <a:ext cx="1719300" cy="0"/>
          </a:xfrm>
          <a:prstGeom prst="straightConnector1">
            <a:avLst/>
          </a:prstGeom>
          <a:noFill/>
          <a:ln cap="flat" cmpd="sng" w="9525">
            <a:solidFill>
              <a:schemeClr val="accent5"/>
            </a:solidFill>
            <a:prstDash val="solid"/>
            <a:round/>
            <a:headEnd len="med" w="med" type="oval"/>
            <a:tailEnd len="med" w="med" type="oval"/>
          </a:ln>
        </p:spPr>
      </p:cxnSp>
      <p:sp>
        <p:nvSpPr>
          <p:cNvPr id="156" name="Google Shape;156;p16"/>
          <p:cNvSpPr txBox="1"/>
          <p:nvPr/>
        </p:nvSpPr>
        <p:spPr>
          <a:xfrm>
            <a:off x="5151584" y="3638429"/>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Credit limit for the card</a:t>
            </a:r>
            <a:endParaRPr sz="1000">
              <a:solidFill>
                <a:schemeClr val="dk2"/>
              </a:solidFill>
              <a:latin typeface="Fira Sans"/>
              <a:ea typeface="Fira Sans"/>
              <a:cs typeface="Fira Sans"/>
              <a:sym typeface="Fira Sans"/>
            </a:endParaRPr>
          </a:p>
        </p:txBody>
      </p:sp>
      <p:cxnSp>
        <p:nvCxnSpPr>
          <p:cNvPr id="157" name="Google Shape;157;p16"/>
          <p:cNvCxnSpPr/>
          <p:nvPr/>
        </p:nvCxnSpPr>
        <p:spPr>
          <a:xfrm>
            <a:off x="3173913" y="4253509"/>
            <a:ext cx="1911600" cy="0"/>
          </a:xfrm>
          <a:prstGeom prst="straightConnector1">
            <a:avLst/>
          </a:prstGeom>
          <a:noFill/>
          <a:ln cap="flat" cmpd="sng" w="9525">
            <a:solidFill>
              <a:schemeClr val="accent6"/>
            </a:solidFill>
            <a:prstDash val="solid"/>
            <a:round/>
            <a:headEnd len="med" w="med" type="oval"/>
            <a:tailEnd len="med" w="med" type="oval"/>
          </a:ln>
        </p:spPr>
      </p:cxnSp>
      <p:sp>
        <p:nvSpPr>
          <p:cNvPr id="158" name="Google Shape;158;p16"/>
          <p:cNvSpPr txBox="1"/>
          <p:nvPr/>
        </p:nvSpPr>
        <p:spPr>
          <a:xfrm>
            <a:off x="5151584" y="4091615"/>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Total Number of PHONE_ORDER transactions in the past 7 days</a:t>
            </a:r>
            <a:endParaRPr sz="1000">
              <a:solidFill>
                <a:schemeClr val="dk2"/>
              </a:solidFill>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3"/>
            </a:gs>
            <a:gs pos="100000">
              <a:schemeClr val="accent4"/>
            </a:gs>
          </a:gsLst>
          <a:lin ang="5400700" scaled="0"/>
        </a:gradFill>
      </p:bgPr>
    </p:bg>
    <p:spTree>
      <p:nvGrpSpPr>
        <p:cNvPr id="162" name="Shape 162"/>
        <p:cNvGrpSpPr/>
        <p:nvPr/>
      </p:nvGrpSpPr>
      <p:grpSpPr>
        <a:xfrm>
          <a:off x="0" y="0"/>
          <a:ext cx="0" cy="0"/>
          <a:chOff x="0" y="0"/>
          <a:chExt cx="0" cy="0"/>
        </a:xfrm>
      </p:grpSpPr>
      <p:sp>
        <p:nvSpPr>
          <p:cNvPr id="163" name="Google Shape;163;p17"/>
          <p:cNvSpPr txBox="1"/>
          <p:nvPr>
            <p:ph idx="4294967295" type="ctrTitle"/>
          </p:nvPr>
        </p:nvSpPr>
        <p:spPr>
          <a:xfrm>
            <a:off x="1398300" y="3637875"/>
            <a:ext cx="6347400" cy="921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lt1"/>
                </a:solidFill>
              </a:rPr>
              <a:t>Modelling!</a:t>
            </a:r>
            <a:endParaRPr sz="6000">
              <a:solidFill>
                <a:schemeClr val="lt1"/>
              </a:solidFill>
            </a:endParaRPr>
          </a:p>
        </p:txBody>
      </p:sp>
      <p:sp>
        <p:nvSpPr>
          <p:cNvPr id="164" name="Google Shape;164;p17"/>
          <p:cNvSpPr txBox="1"/>
          <p:nvPr>
            <p:ph idx="4294967295" type="subTitle"/>
          </p:nvPr>
        </p:nvSpPr>
        <p:spPr>
          <a:xfrm>
            <a:off x="1398300" y="2782238"/>
            <a:ext cx="6347400" cy="784800"/>
          </a:xfrm>
          <a:prstGeom prst="rect">
            <a:avLst/>
          </a:prstGeom>
        </p:spPr>
        <p:txBody>
          <a:bodyPr anchorCtr="0" anchor="t" bIns="0" lIns="0" spcFirstLastPara="1" rIns="0" wrap="square" tIns="0">
            <a:noAutofit/>
          </a:bodyPr>
          <a:lstStyle/>
          <a:p>
            <a:pPr indent="0" lvl="0" marL="0" rtl="0" algn="ctr">
              <a:spcBef>
                <a:spcPts val="0"/>
              </a:spcBef>
              <a:spcAft>
                <a:spcPts val="800"/>
              </a:spcAft>
              <a:buNone/>
            </a:pPr>
            <a:r>
              <a:rPr lang="en">
                <a:solidFill>
                  <a:schemeClr val="lt1"/>
                </a:solidFill>
              </a:rPr>
              <a:t>How to prevent fraud more effectively without creating operation overhead?</a:t>
            </a:r>
            <a:endParaRPr>
              <a:solidFill>
                <a:schemeClr val="lt1"/>
              </a:solidFill>
            </a:endParaRPr>
          </a:p>
        </p:txBody>
      </p:sp>
      <p:sp>
        <p:nvSpPr>
          <p:cNvPr id="165" name="Google Shape;165;p17"/>
          <p:cNvSpPr/>
          <p:nvPr/>
        </p:nvSpPr>
        <p:spPr>
          <a:xfrm>
            <a:off x="4837146" y="2184280"/>
            <a:ext cx="294437" cy="28113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7"/>
          <p:cNvGrpSpPr/>
          <p:nvPr/>
        </p:nvGrpSpPr>
        <p:grpSpPr>
          <a:xfrm>
            <a:off x="4472037" y="605739"/>
            <a:ext cx="1261378" cy="1261701"/>
            <a:chOff x="6654650" y="3665275"/>
            <a:chExt cx="409100" cy="409125"/>
          </a:xfrm>
        </p:grpSpPr>
        <p:sp>
          <p:nvSpPr>
            <p:cNvPr id="167" name="Google Shape;167;p17"/>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7"/>
          <p:cNvGrpSpPr/>
          <p:nvPr/>
        </p:nvGrpSpPr>
        <p:grpSpPr>
          <a:xfrm rot="1056940">
            <a:off x="3255870" y="1597598"/>
            <a:ext cx="833338" cy="833456"/>
            <a:chOff x="570875" y="4322250"/>
            <a:chExt cx="443300" cy="443325"/>
          </a:xfrm>
        </p:grpSpPr>
        <p:sp>
          <p:nvSpPr>
            <p:cNvPr id="170" name="Google Shape;170;p17"/>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7"/>
          <p:cNvSpPr/>
          <p:nvPr/>
        </p:nvSpPr>
        <p:spPr>
          <a:xfrm rot="2466725">
            <a:off x="3349622" y="850119"/>
            <a:ext cx="409039" cy="39056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rot="-1609523">
            <a:off x="3947860" y="1095872"/>
            <a:ext cx="294391" cy="28109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rot="2926012">
            <a:off x="5732794" y="1318561"/>
            <a:ext cx="220454" cy="21049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rot="-1609141">
            <a:off x="4567259" y="381492"/>
            <a:ext cx="198625" cy="18965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2"/>
            </a:gs>
          </a:gsLst>
          <a:lin ang="0" scaled="0"/>
        </a:gradFill>
      </p:bgPr>
    </p:bg>
    <p:spTree>
      <p:nvGrpSpPr>
        <p:cNvPr id="182" name="Shape 182"/>
        <p:cNvGrpSpPr/>
        <p:nvPr/>
      </p:nvGrpSpPr>
      <p:grpSpPr>
        <a:xfrm>
          <a:off x="0" y="0"/>
          <a:ext cx="0" cy="0"/>
          <a:chOff x="0" y="0"/>
          <a:chExt cx="0" cy="0"/>
        </a:xfrm>
      </p:grpSpPr>
      <p:sp>
        <p:nvSpPr>
          <p:cNvPr id="183" name="Google Shape;183;p18"/>
          <p:cNvSpPr txBox="1"/>
          <p:nvPr>
            <p:ph idx="4294967295" type="title"/>
          </p:nvPr>
        </p:nvSpPr>
        <p:spPr>
          <a:xfrm>
            <a:off x="2590500" y="693050"/>
            <a:ext cx="3963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lt1"/>
                </a:solidFill>
              </a:rPr>
              <a:t>F</a:t>
            </a:r>
            <a:r>
              <a:rPr lang="en">
                <a:solidFill>
                  <a:schemeClr val="lt1"/>
                </a:solidFill>
              </a:rPr>
              <a:t>raud Scoring System</a:t>
            </a:r>
            <a:endParaRPr>
              <a:solidFill>
                <a:schemeClr val="lt1"/>
              </a:solidFill>
            </a:endParaRPr>
          </a:p>
        </p:txBody>
      </p:sp>
      <p:sp>
        <p:nvSpPr>
          <p:cNvPr id="184" name="Google Shape;184;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18"/>
          <p:cNvPicPr preferRelativeResize="0"/>
          <p:nvPr/>
        </p:nvPicPr>
        <p:blipFill>
          <a:blip r:embed="rId3">
            <a:alphaModFix/>
          </a:blip>
          <a:stretch>
            <a:fillRect/>
          </a:stretch>
        </p:blipFill>
        <p:spPr>
          <a:xfrm>
            <a:off x="1357313" y="1659200"/>
            <a:ext cx="6429375"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idx="1" type="body"/>
          </p:nvPr>
        </p:nvSpPr>
        <p:spPr>
          <a:xfrm>
            <a:off x="779100" y="1492425"/>
            <a:ext cx="3252900" cy="325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Transactions to Decline</a:t>
            </a:r>
            <a:endParaRPr b="1"/>
          </a:p>
          <a:p>
            <a:pPr indent="-330200" lvl="0" marL="457200" rtl="0" algn="l">
              <a:spcBef>
                <a:spcPts val="800"/>
              </a:spcBef>
              <a:spcAft>
                <a:spcPts val="0"/>
              </a:spcAft>
              <a:buSzPts val="1600"/>
              <a:buChar char="●"/>
            </a:pPr>
            <a:r>
              <a:rPr lang="en" sz="1600"/>
              <a:t>Fraud Scoring System</a:t>
            </a:r>
            <a:endParaRPr sz="1600"/>
          </a:p>
          <a:p>
            <a:pPr indent="-330200" lvl="0" marL="457200" rtl="0" algn="l">
              <a:spcBef>
                <a:spcPts val="0"/>
              </a:spcBef>
              <a:spcAft>
                <a:spcPts val="0"/>
              </a:spcAft>
              <a:buSzPts val="1600"/>
              <a:buChar char="●"/>
            </a:pPr>
            <a:r>
              <a:rPr lang="en" sz="1600"/>
              <a:t>Automatically decline transactions that are predicted to be fraud</a:t>
            </a:r>
            <a:endParaRPr sz="1600"/>
          </a:p>
          <a:p>
            <a:pPr indent="-330200" lvl="0" marL="457200" rtl="0" algn="l">
              <a:spcBef>
                <a:spcPts val="0"/>
              </a:spcBef>
              <a:spcAft>
                <a:spcPts val="0"/>
              </a:spcAft>
              <a:buSzPts val="1600"/>
              <a:buChar char="●"/>
            </a:pPr>
            <a:r>
              <a:rPr lang="en" sz="1600"/>
              <a:t>Example insights from data:</a:t>
            </a:r>
            <a:endParaRPr sz="1600"/>
          </a:p>
          <a:p>
            <a:pPr indent="-330200" lvl="1" marL="914400" rtl="0" algn="l">
              <a:spcBef>
                <a:spcPts val="0"/>
              </a:spcBef>
              <a:spcAft>
                <a:spcPts val="0"/>
              </a:spcAft>
              <a:buSzPts val="1600"/>
              <a:buChar char="○"/>
            </a:pPr>
            <a:r>
              <a:rPr lang="en" sz="1600"/>
              <a:t>12:00 am and 8:45 each day - fraud rate is more than twice</a:t>
            </a:r>
            <a:endParaRPr sz="1600"/>
          </a:p>
          <a:p>
            <a:pPr indent="-330200" lvl="1" marL="914400" rtl="0" algn="l">
              <a:spcBef>
                <a:spcPts val="0"/>
              </a:spcBef>
              <a:spcAft>
                <a:spcPts val="0"/>
              </a:spcAft>
              <a:buSzPts val="1600"/>
              <a:buChar char="○"/>
            </a:pPr>
            <a:r>
              <a:rPr lang="en" sz="1600"/>
              <a:t>Less credit limit will cause more fraud</a:t>
            </a:r>
            <a:endParaRPr sz="1600"/>
          </a:p>
          <a:p>
            <a:pPr indent="0" lvl="0" marL="457200" rtl="0" algn="l">
              <a:spcBef>
                <a:spcPts val="800"/>
              </a:spcBef>
              <a:spcAft>
                <a:spcPts val="800"/>
              </a:spcAft>
              <a:buNone/>
            </a:pPr>
            <a:r>
              <a:t/>
            </a:r>
            <a:endParaRPr sz="1600"/>
          </a:p>
        </p:txBody>
      </p:sp>
      <p:sp>
        <p:nvSpPr>
          <p:cNvPr id="191" name="Google Shape;191;p19"/>
          <p:cNvSpPr txBox="1"/>
          <p:nvPr>
            <p:ph type="title"/>
          </p:nvPr>
        </p:nvSpPr>
        <p:spPr>
          <a:xfrm>
            <a:off x="779100" y="61237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Insights and Recommendations</a:t>
            </a:r>
            <a:endParaRPr/>
          </a:p>
        </p:txBody>
      </p:sp>
      <p:sp>
        <p:nvSpPr>
          <p:cNvPr id="192" name="Google Shape;192;p19"/>
          <p:cNvSpPr txBox="1"/>
          <p:nvPr>
            <p:ph idx="2" type="body"/>
          </p:nvPr>
        </p:nvSpPr>
        <p:spPr>
          <a:xfrm>
            <a:off x="4488203" y="1492425"/>
            <a:ext cx="3252900" cy="292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Minimize Impact on Customer Experience</a:t>
            </a:r>
            <a:endParaRPr b="1"/>
          </a:p>
          <a:p>
            <a:pPr indent="-355600" lvl="0" marL="457200" rtl="0" algn="l">
              <a:spcBef>
                <a:spcPts val="800"/>
              </a:spcBef>
              <a:spcAft>
                <a:spcPts val="0"/>
              </a:spcAft>
              <a:buSzPts val="2000"/>
              <a:buChar char="●"/>
            </a:pPr>
            <a:r>
              <a:rPr lang="en"/>
              <a:t>Provide clear and detailed explanations about our Fraud Scoring System</a:t>
            </a:r>
            <a:endParaRPr/>
          </a:p>
          <a:p>
            <a:pPr indent="-355600" lvl="0" marL="457200" rtl="0" algn="l">
              <a:spcBef>
                <a:spcPts val="0"/>
              </a:spcBef>
              <a:spcAft>
                <a:spcPts val="0"/>
              </a:spcAft>
              <a:buSzPts val="2000"/>
              <a:buChar char="●"/>
            </a:pPr>
            <a:r>
              <a:rPr lang="en"/>
              <a:t>'Second Chance' Option</a:t>
            </a:r>
            <a:endParaRPr/>
          </a:p>
          <a:p>
            <a:pPr indent="0" lvl="0" marL="0" rtl="0" algn="l">
              <a:spcBef>
                <a:spcPts val="800"/>
              </a:spcBef>
              <a:spcAft>
                <a:spcPts val="800"/>
              </a:spcAft>
              <a:buNone/>
            </a:pPr>
            <a:r>
              <a:t/>
            </a:r>
            <a:endParaRPr/>
          </a:p>
        </p:txBody>
      </p:sp>
      <p:sp>
        <p:nvSpPr>
          <p:cNvPr id="193" name="Google Shape;193;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0"/>
          <p:cNvPicPr preferRelativeResize="0"/>
          <p:nvPr/>
        </p:nvPicPr>
        <p:blipFill rotWithShape="1">
          <a:blip r:embed="rId3">
            <a:alphaModFix/>
          </a:blip>
          <a:srcRect b="4603" l="0" r="0" t="4603"/>
          <a:stretch/>
        </p:blipFill>
        <p:spPr>
          <a:xfrm>
            <a:off x="3468826" y="0"/>
            <a:ext cx="5675184" cy="5143500"/>
          </a:xfrm>
          <a:custGeom>
            <a:rect b="b" l="l" r="r" t="t"/>
            <a:pathLst>
              <a:path extrusionOk="0" h="21600" w="21600">
                <a:moveTo>
                  <a:pt x="0" y="0"/>
                </a:moveTo>
                <a:cubicBezTo>
                  <a:pt x="3358" y="3729"/>
                  <a:pt x="5435" y="8863"/>
                  <a:pt x="5435" y="14535"/>
                </a:cubicBezTo>
                <a:cubicBezTo>
                  <a:pt x="5437" y="16944"/>
                  <a:pt x="5056" y="19336"/>
                  <a:pt x="4309" y="21600"/>
                </a:cubicBezTo>
                <a:lnTo>
                  <a:pt x="21600" y="21600"/>
                </a:lnTo>
                <a:lnTo>
                  <a:pt x="21600" y="0"/>
                </a:lnTo>
                <a:lnTo>
                  <a:pt x="0" y="0"/>
                </a:lnTo>
                <a:close/>
              </a:path>
            </a:pathLst>
          </a:custGeom>
          <a:noFill/>
          <a:ln>
            <a:noFill/>
          </a:ln>
        </p:spPr>
      </p:pic>
      <p:sp>
        <p:nvSpPr>
          <p:cNvPr id="199" name="Google Shape;199;p20"/>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00" name="Google Shape;200;p20"/>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01" name="Google Shape;201;p20"/>
          <p:cNvSpPr txBox="1"/>
          <p:nvPr>
            <p:ph type="title"/>
          </p:nvPr>
        </p:nvSpPr>
        <p:spPr>
          <a:xfrm>
            <a:off x="933250" y="1480575"/>
            <a:ext cx="33525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Long-term Suggestions</a:t>
            </a:r>
            <a:endParaRPr/>
          </a:p>
        </p:txBody>
      </p:sp>
      <p:sp>
        <p:nvSpPr>
          <p:cNvPr id="202" name="Google Shape;202;p20"/>
          <p:cNvSpPr txBox="1"/>
          <p:nvPr>
            <p:ph idx="1" type="body"/>
          </p:nvPr>
        </p:nvSpPr>
        <p:spPr>
          <a:xfrm>
            <a:off x="546600" y="2368550"/>
            <a:ext cx="4302600" cy="165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Continuous Updating</a:t>
            </a:r>
            <a:endParaRPr sz="2000"/>
          </a:p>
          <a:p>
            <a:pPr indent="-355600" lvl="0" marL="457200" rtl="0" algn="l">
              <a:spcBef>
                <a:spcPts val="0"/>
              </a:spcBef>
              <a:spcAft>
                <a:spcPts val="0"/>
              </a:spcAft>
              <a:buSzPts val="2000"/>
              <a:buChar char="➢"/>
            </a:pPr>
            <a:r>
              <a:rPr lang="en" sz="2000"/>
              <a:t>Exploring AI or NLP technologies</a:t>
            </a:r>
            <a:endParaRPr sz="2000"/>
          </a:p>
          <a:p>
            <a:pPr indent="-355600" lvl="0" marL="457200" rtl="0" algn="l">
              <a:spcBef>
                <a:spcPts val="0"/>
              </a:spcBef>
              <a:spcAft>
                <a:spcPts val="0"/>
              </a:spcAft>
              <a:buSzPts val="2000"/>
              <a:buChar char="➢"/>
            </a:pPr>
            <a:r>
              <a:rPr lang="en" sz="2000"/>
              <a:t>Collaborating with other organizations</a:t>
            </a:r>
            <a:endParaRPr sz="2000"/>
          </a:p>
        </p:txBody>
      </p:sp>
      <p:sp>
        <p:nvSpPr>
          <p:cNvPr id="203" name="Google Shape;203;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