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1"/>
  </p:notesMasterIdLst>
  <p:sldIdLst>
    <p:sldId id="261" r:id="rId2"/>
    <p:sldId id="257" r:id="rId3"/>
    <p:sldId id="256" r:id="rId4"/>
    <p:sldId id="264" r:id="rId5"/>
    <p:sldId id="262" r:id="rId6"/>
    <p:sldId id="283" r:id="rId7"/>
    <p:sldId id="284" r:id="rId8"/>
    <p:sldId id="287" r:id="rId9"/>
    <p:sldId id="288" r:id="rId10"/>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7945"/>
  </p:normalViewPr>
  <p:slideViewPr>
    <p:cSldViewPr snapToGrid="0">
      <p:cViewPr varScale="1">
        <p:scale>
          <a:sx n="84" d="100"/>
          <a:sy n="84" d="100"/>
        </p:scale>
        <p:origin x="21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F600C-CAAF-AC4C-9937-4A665CD089D8}" type="datetimeFigureOut">
              <a:rPr lang="es-GT" smtClean="0"/>
              <a:t>31/03/25</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5698C-2C46-624D-84A3-DAFA2591FA3E}" type="slidenum">
              <a:rPr lang="es-GT" smtClean="0"/>
              <a:t>‹Nº›</a:t>
            </a:fld>
            <a:endParaRPr lang="es-GT"/>
          </a:p>
        </p:txBody>
      </p:sp>
    </p:spTree>
    <p:extLst>
      <p:ext uri="{BB962C8B-B14F-4D97-AF65-F5344CB8AC3E}">
        <p14:creationId xmlns:p14="http://schemas.microsoft.com/office/powerpoint/2010/main" val="1706243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dirty="0"/>
              <a:t>Que es MVC </a:t>
            </a:r>
          </a:p>
          <a:p>
            <a:r>
              <a:rPr lang="es-GT" dirty="0"/>
              <a:t>Mvc es un patron de diseño </a:t>
            </a:r>
          </a:p>
        </p:txBody>
      </p:sp>
      <p:sp>
        <p:nvSpPr>
          <p:cNvPr id="4" name="Marcador de número de diapositiva 3"/>
          <p:cNvSpPr>
            <a:spLocks noGrp="1"/>
          </p:cNvSpPr>
          <p:nvPr>
            <p:ph type="sldNum" sz="quarter" idx="5"/>
          </p:nvPr>
        </p:nvSpPr>
        <p:spPr/>
        <p:txBody>
          <a:bodyPr/>
          <a:lstStyle/>
          <a:p>
            <a:fld id="{5805698C-2C46-624D-84A3-DAFA2591FA3E}" type="slidenum">
              <a:rPr lang="es-GT" smtClean="0"/>
              <a:t>3</a:t>
            </a:fld>
            <a:endParaRPr lang="es-GT"/>
          </a:p>
        </p:txBody>
      </p:sp>
    </p:spTree>
    <p:extLst>
      <p:ext uri="{BB962C8B-B14F-4D97-AF65-F5344CB8AC3E}">
        <p14:creationId xmlns:p14="http://schemas.microsoft.com/office/powerpoint/2010/main" val="13868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GT" b="1" i="0" u="none" strike="noStrike" dirty="0">
                <a:solidFill>
                  <a:srgbClr val="000000"/>
                </a:solidFill>
                <a:effectLst/>
              </a:rPr>
              <a:t>Solución:</a:t>
            </a:r>
          </a:p>
          <a:p>
            <a:endParaRPr lang="es-GT" b="1" i="0" u="none" strike="noStrike" dirty="0">
              <a:solidFill>
                <a:srgbClr val="000000"/>
              </a:solidFill>
              <a:effectLst/>
            </a:endParaRPr>
          </a:p>
          <a:p>
            <a:r>
              <a:rPr lang="es-GT" dirty="0"/>
              <a:t>string nombre = "Carlos";</a:t>
            </a:r>
          </a:p>
          <a:p>
            <a:r>
              <a:rPr lang="es-GT" dirty="0"/>
              <a:t>int edad = 25;</a:t>
            </a:r>
          </a:p>
          <a:p>
            <a:r>
              <a:rPr lang="es-GT" dirty="0"/>
              <a:t>bool meGustaProgramar = true;</a:t>
            </a:r>
          </a:p>
          <a:p>
            <a:endParaRPr lang="es-GT" dirty="0"/>
          </a:p>
          <a:p>
            <a:r>
              <a:rPr lang="es-GT" dirty="0"/>
              <a:t>Console.WriteLine("Nombre: " + nombre);</a:t>
            </a:r>
          </a:p>
          <a:p>
            <a:r>
              <a:rPr lang="es-GT" dirty="0"/>
              <a:t>Console.WriteLine("Edad: " + edad);</a:t>
            </a:r>
          </a:p>
          <a:p>
            <a:r>
              <a:rPr lang="es-GT" dirty="0"/>
              <a:t>Console.WriteLine("¿Me gusta programar? " + meGustaProgramar);</a:t>
            </a:r>
          </a:p>
          <a:p>
            <a:endParaRPr lang="es-GT" dirty="0"/>
          </a:p>
        </p:txBody>
      </p:sp>
      <p:sp>
        <p:nvSpPr>
          <p:cNvPr id="4" name="Marcador de número de diapositiva 3"/>
          <p:cNvSpPr>
            <a:spLocks noGrp="1"/>
          </p:cNvSpPr>
          <p:nvPr>
            <p:ph type="sldNum" sz="quarter" idx="5"/>
          </p:nvPr>
        </p:nvSpPr>
        <p:spPr/>
        <p:txBody>
          <a:bodyPr/>
          <a:lstStyle/>
          <a:p>
            <a:fld id="{5805698C-2C46-624D-84A3-DAFA2591FA3E}" type="slidenum">
              <a:rPr lang="es-GT" smtClean="0"/>
              <a:t>4</a:t>
            </a:fld>
            <a:endParaRPr lang="es-GT"/>
          </a:p>
        </p:txBody>
      </p:sp>
    </p:spTree>
    <p:extLst>
      <p:ext uri="{BB962C8B-B14F-4D97-AF65-F5344CB8AC3E}">
        <p14:creationId xmlns:p14="http://schemas.microsoft.com/office/powerpoint/2010/main" val="381231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0A6DC-7BC7-1A92-E331-1248A99EF0C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1A04389-EF7E-625A-442C-0A0E0833E83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29F5001-7EF0-0620-EF86-50D501F9570B}"/>
              </a:ext>
            </a:extLst>
          </p:cNvPr>
          <p:cNvSpPr>
            <a:spLocks noGrp="1"/>
          </p:cNvSpPr>
          <p:nvPr>
            <p:ph type="body" idx="1"/>
          </p:nvPr>
        </p:nvSpPr>
        <p:spPr/>
        <p:txBody>
          <a:bodyPr/>
          <a:lstStyle/>
          <a:p>
            <a:r>
              <a:rPr lang="es-GT" b="1" i="0" u="none" strike="noStrike" dirty="0">
                <a:solidFill>
                  <a:srgbClr val="000000"/>
                </a:solidFill>
                <a:effectLst/>
              </a:rPr>
              <a:t>Solución:</a:t>
            </a:r>
          </a:p>
          <a:p>
            <a:endParaRPr lang="es-GT" b="1" i="0" u="none" strike="noStrike" dirty="0">
              <a:solidFill>
                <a:srgbClr val="000000"/>
              </a:solidFill>
              <a:effectLst/>
            </a:endParaRPr>
          </a:p>
          <a:p>
            <a:r>
              <a:rPr lang="es-GT" dirty="0"/>
              <a:t>int numeroEntero = 42;</a:t>
            </a:r>
          </a:p>
          <a:p>
            <a:r>
              <a:rPr lang="es-GT" dirty="0"/>
              <a:t>string texto = "Aprendiendo C#";</a:t>
            </a:r>
          </a:p>
          <a:p>
            <a:r>
              <a:rPr lang="es-GT" dirty="0"/>
              <a:t>bool esVerdadero = true;</a:t>
            </a:r>
          </a:p>
          <a:p>
            <a:endParaRPr lang="es-GT" dirty="0"/>
          </a:p>
          <a:p>
            <a:r>
              <a:rPr lang="es-GT" dirty="0"/>
              <a:t>Console.WriteLine("Número: " + numeroEntero);</a:t>
            </a:r>
          </a:p>
          <a:p>
            <a:r>
              <a:rPr lang="es-GT" dirty="0"/>
              <a:t>Console.WriteLine("Texto: " + texto);</a:t>
            </a:r>
          </a:p>
          <a:p>
            <a:r>
              <a:rPr lang="es-GT" dirty="0"/>
              <a:t>Console.WriteLine("Booleano: " + esVerdadero);</a:t>
            </a:r>
          </a:p>
          <a:p>
            <a:endParaRPr lang="es-GT" dirty="0"/>
          </a:p>
        </p:txBody>
      </p:sp>
      <p:sp>
        <p:nvSpPr>
          <p:cNvPr id="4" name="Marcador de número de diapositiva 3">
            <a:extLst>
              <a:ext uri="{FF2B5EF4-FFF2-40B4-BE49-F238E27FC236}">
                <a16:creationId xmlns:a16="http://schemas.microsoft.com/office/drawing/2014/main" id="{F031C712-CCCC-B64D-7F35-E253F180BDB0}"/>
              </a:ext>
            </a:extLst>
          </p:cNvPr>
          <p:cNvSpPr>
            <a:spLocks noGrp="1"/>
          </p:cNvSpPr>
          <p:nvPr>
            <p:ph type="sldNum" sz="quarter" idx="5"/>
          </p:nvPr>
        </p:nvSpPr>
        <p:spPr/>
        <p:txBody>
          <a:bodyPr/>
          <a:lstStyle/>
          <a:p>
            <a:fld id="{5805698C-2C46-624D-84A3-DAFA2591FA3E}" type="slidenum">
              <a:rPr lang="es-GT" smtClean="0"/>
              <a:t>6</a:t>
            </a:fld>
            <a:endParaRPr lang="es-GT"/>
          </a:p>
        </p:txBody>
      </p:sp>
    </p:spTree>
    <p:extLst>
      <p:ext uri="{BB962C8B-B14F-4D97-AF65-F5344CB8AC3E}">
        <p14:creationId xmlns:p14="http://schemas.microsoft.com/office/powerpoint/2010/main" val="27325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9E94BE-B589-99E5-BA42-019B519DA81C}"/>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GT"/>
          </a:p>
        </p:txBody>
      </p:sp>
      <p:sp>
        <p:nvSpPr>
          <p:cNvPr id="3" name="Subtítulo 2">
            <a:extLst>
              <a:ext uri="{FF2B5EF4-FFF2-40B4-BE49-F238E27FC236}">
                <a16:creationId xmlns:a16="http://schemas.microsoft.com/office/drawing/2014/main" id="{2C03D461-ADBB-E952-6802-9EEB36430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GT"/>
          </a:p>
        </p:txBody>
      </p:sp>
      <p:sp>
        <p:nvSpPr>
          <p:cNvPr id="4" name="Marcador de fecha 3">
            <a:extLst>
              <a:ext uri="{FF2B5EF4-FFF2-40B4-BE49-F238E27FC236}">
                <a16:creationId xmlns:a16="http://schemas.microsoft.com/office/drawing/2014/main" id="{5B216E0C-48AF-DCD6-9720-3E8A34342AAF}"/>
              </a:ext>
            </a:extLst>
          </p:cNvPr>
          <p:cNvSpPr>
            <a:spLocks noGrp="1"/>
          </p:cNvSpPr>
          <p:nvPr>
            <p:ph type="dt" sz="half" idx="10"/>
          </p:nvPr>
        </p:nvSpPr>
        <p:spPr/>
        <p:txBody>
          <a:bodyPr/>
          <a:lstStyle/>
          <a:p>
            <a:fld id="{87DE6118-2437-4B30-8E3C-4D2BE6020583}" type="datetimeFigureOut">
              <a:rPr lang="en-US" smtClean="0"/>
              <a:pPr/>
              <a:t>3/31/25</a:t>
            </a:fld>
            <a:endParaRPr lang="en-US" dirty="0"/>
          </a:p>
        </p:txBody>
      </p:sp>
      <p:sp>
        <p:nvSpPr>
          <p:cNvPr id="5" name="Marcador de pie de página 4">
            <a:extLst>
              <a:ext uri="{FF2B5EF4-FFF2-40B4-BE49-F238E27FC236}">
                <a16:creationId xmlns:a16="http://schemas.microsoft.com/office/drawing/2014/main" id="{E75E2F4E-2233-27BD-73A6-923A4A6D6E3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C1A64269-7397-FC3A-288A-471EF9CE60FA}"/>
              </a:ext>
            </a:extLst>
          </p:cNvPr>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39544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C2A3D-1DA4-5AF0-E5AB-0F0F55D1A51F}"/>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texto vertical 2">
            <a:extLst>
              <a:ext uri="{FF2B5EF4-FFF2-40B4-BE49-F238E27FC236}">
                <a16:creationId xmlns:a16="http://schemas.microsoft.com/office/drawing/2014/main" id="{FE4B5903-B798-87CB-7CA5-2864763E4555}"/>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B870F5C2-430F-4180-CB61-64413893FEB8}"/>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5" name="Marcador de pie de página 4">
            <a:extLst>
              <a:ext uri="{FF2B5EF4-FFF2-40B4-BE49-F238E27FC236}">
                <a16:creationId xmlns:a16="http://schemas.microsoft.com/office/drawing/2014/main" id="{3D255B7A-C030-423D-283B-ED2C7B83B4AB}"/>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B31DB0F7-51BB-C7F8-305F-205E092D7A6C}"/>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143881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8C97A4A-C961-A627-4DF2-AD2D0866ACC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GT"/>
          </a:p>
        </p:txBody>
      </p:sp>
      <p:sp>
        <p:nvSpPr>
          <p:cNvPr id="3" name="Marcador de texto vertical 2">
            <a:extLst>
              <a:ext uri="{FF2B5EF4-FFF2-40B4-BE49-F238E27FC236}">
                <a16:creationId xmlns:a16="http://schemas.microsoft.com/office/drawing/2014/main" id="{DB0B1B8A-E919-618C-5D43-49CE7390CCF5}"/>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44080C68-089C-F648-C92E-FD4FC1499F03}"/>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5" name="Marcador de pie de página 4">
            <a:extLst>
              <a:ext uri="{FF2B5EF4-FFF2-40B4-BE49-F238E27FC236}">
                <a16:creationId xmlns:a16="http://schemas.microsoft.com/office/drawing/2014/main" id="{11ABEF10-4315-951B-3BDA-66A7989281EE}"/>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1F50440-8AE1-9486-C7AE-2E311CFD0E97}"/>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189022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D078B-9D60-6919-2359-9F6EAA420B66}"/>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644D49FA-2A87-5727-D14C-F0D54BEE7E82}"/>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7792E75A-CCEA-ECCD-1A35-E886A2A175DC}"/>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5" name="Marcador de pie de página 4">
            <a:extLst>
              <a:ext uri="{FF2B5EF4-FFF2-40B4-BE49-F238E27FC236}">
                <a16:creationId xmlns:a16="http://schemas.microsoft.com/office/drawing/2014/main" id="{4226030A-E196-3CD8-4C57-DD652B394781}"/>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B4833197-65BF-A7BD-85BD-8CC10246DBA1}"/>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46032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FED4B-6C2B-2546-75D5-D998B9295D18}"/>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C50E775B-147D-309A-7106-262BFF884D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053CA92-CEE2-B629-53BF-62946CA51720}"/>
              </a:ext>
            </a:extLst>
          </p:cNvPr>
          <p:cNvSpPr>
            <a:spLocks noGrp="1"/>
          </p:cNvSpPr>
          <p:nvPr>
            <p:ph type="dt" sz="half" idx="10"/>
          </p:nvPr>
        </p:nvSpPr>
        <p:spPr/>
        <p:txBody>
          <a:bodyPr/>
          <a:lstStyle/>
          <a:p>
            <a:fld id="{87DE6118-2437-4B30-8E3C-4D2BE6020583}" type="datetimeFigureOut">
              <a:rPr lang="en-US" smtClean="0"/>
              <a:pPr/>
              <a:t>3/31/25</a:t>
            </a:fld>
            <a:endParaRPr lang="en-US" dirty="0"/>
          </a:p>
        </p:txBody>
      </p:sp>
      <p:sp>
        <p:nvSpPr>
          <p:cNvPr id="5" name="Marcador de pie de página 4">
            <a:extLst>
              <a:ext uri="{FF2B5EF4-FFF2-40B4-BE49-F238E27FC236}">
                <a16:creationId xmlns:a16="http://schemas.microsoft.com/office/drawing/2014/main" id="{0A2EBB47-7EF6-DD9E-A96F-9BF9256483A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023BA89-93E1-222C-4721-14A66CFB2D81}"/>
              </a:ext>
            </a:extLst>
          </p:cNvPr>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83092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0E323-3120-4178-A0A6-B756FF094D78}"/>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D70EBA59-AA5A-59D8-9C48-A95956FDD2B3}"/>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contenido 3">
            <a:extLst>
              <a:ext uri="{FF2B5EF4-FFF2-40B4-BE49-F238E27FC236}">
                <a16:creationId xmlns:a16="http://schemas.microsoft.com/office/drawing/2014/main" id="{AA87F1C6-03D9-26FC-2049-71EFFC26F315}"/>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5" name="Marcador de fecha 4">
            <a:extLst>
              <a:ext uri="{FF2B5EF4-FFF2-40B4-BE49-F238E27FC236}">
                <a16:creationId xmlns:a16="http://schemas.microsoft.com/office/drawing/2014/main" id="{603CF1F2-A181-A882-9B2F-849E117FA0E9}"/>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6" name="Marcador de pie de página 5">
            <a:extLst>
              <a:ext uri="{FF2B5EF4-FFF2-40B4-BE49-F238E27FC236}">
                <a16:creationId xmlns:a16="http://schemas.microsoft.com/office/drawing/2014/main" id="{FFE1CA58-99B5-5E9B-9CE2-75C6045BE89C}"/>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B89E15B5-80FF-5499-D38B-4A2EA04DD498}"/>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05118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CF608-F530-25A6-4626-7E1C957A9150}"/>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212B7F9E-947E-458F-6466-9675CB95C5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93AFA658-4F58-7050-16D0-E36C69753636}"/>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5" name="Marcador de texto 4">
            <a:extLst>
              <a:ext uri="{FF2B5EF4-FFF2-40B4-BE49-F238E27FC236}">
                <a16:creationId xmlns:a16="http://schemas.microsoft.com/office/drawing/2014/main" id="{F568995F-4B72-B520-18E3-08C985A57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73B04F78-A9B5-2F08-E3DB-0EC0E0652952}"/>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7" name="Marcador de fecha 6">
            <a:extLst>
              <a:ext uri="{FF2B5EF4-FFF2-40B4-BE49-F238E27FC236}">
                <a16:creationId xmlns:a16="http://schemas.microsoft.com/office/drawing/2014/main" id="{35CA219B-4423-8832-3A4F-020239A9C23A}"/>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8" name="Marcador de pie de página 7">
            <a:extLst>
              <a:ext uri="{FF2B5EF4-FFF2-40B4-BE49-F238E27FC236}">
                <a16:creationId xmlns:a16="http://schemas.microsoft.com/office/drawing/2014/main" id="{AEE15604-60F4-18BB-E96D-0B5341296775}"/>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DCA1EEB2-0959-C42C-E661-6643A6FDD7BC}"/>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147351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7E9D5-E65D-B364-80C6-8CF2725AD604}"/>
              </a:ext>
            </a:extLst>
          </p:cNvPr>
          <p:cNvSpPr>
            <a:spLocks noGrp="1"/>
          </p:cNvSpPr>
          <p:nvPr>
            <p:ph type="title"/>
          </p:nvPr>
        </p:nvSpPr>
        <p:spPr/>
        <p:txBody>
          <a:bodyPr/>
          <a:lstStyle/>
          <a:p>
            <a:r>
              <a:rPr lang="es-MX"/>
              <a:t>Haz clic para modificar el estilo de título del patrón</a:t>
            </a:r>
            <a:endParaRPr lang="es-GT"/>
          </a:p>
        </p:txBody>
      </p:sp>
      <p:sp>
        <p:nvSpPr>
          <p:cNvPr id="3" name="Marcador de fecha 2">
            <a:extLst>
              <a:ext uri="{FF2B5EF4-FFF2-40B4-BE49-F238E27FC236}">
                <a16:creationId xmlns:a16="http://schemas.microsoft.com/office/drawing/2014/main" id="{CDBD444C-19AF-C722-4044-BA171464B5F0}"/>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4" name="Marcador de pie de página 3">
            <a:extLst>
              <a:ext uri="{FF2B5EF4-FFF2-40B4-BE49-F238E27FC236}">
                <a16:creationId xmlns:a16="http://schemas.microsoft.com/office/drawing/2014/main" id="{B03D1865-C9F8-DA9D-B174-5E98A0D2BFD7}"/>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9D456495-8907-B3C9-6D5F-410EAF67759C}"/>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346956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FF04FF6-AE68-FF25-7F06-719DED115064}"/>
              </a:ext>
            </a:extLst>
          </p:cNvPr>
          <p:cNvSpPr>
            <a:spLocks noGrp="1"/>
          </p:cNvSpPr>
          <p:nvPr>
            <p:ph type="dt" sz="half" idx="10"/>
          </p:nvPr>
        </p:nvSpPr>
        <p:spPr/>
        <p:txBody>
          <a:bodyPr/>
          <a:lstStyle/>
          <a:p>
            <a:fld id="{87DE6118-2437-4B30-8E3C-4D2BE6020583}" type="datetimeFigureOut">
              <a:rPr lang="en-US" smtClean="0"/>
              <a:t>3/31/25</a:t>
            </a:fld>
            <a:endParaRPr lang="en-US" dirty="0"/>
          </a:p>
        </p:txBody>
      </p:sp>
      <p:sp>
        <p:nvSpPr>
          <p:cNvPr id="3" name="Marcador de pie de página 2">
            <a:extLst>
              <a:ext uri="{FF2B5EF4-FFF2-40B4-BE49-F238E27FC236}">
                <a16:creationId xmlns:a16="http://schemas.microsoft.com/office/drawing/2014/main" id="{DB05AC5A-D76B-8688-432A-E0E7158376C6}"/>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4D304EDB-80DC-5BFB-6275-4BCCC5310716}"/>
              </a:ext>
            </a:extLst>
          </p:cNvPr>
          <p:cNvSpPr>
            <a:spLocks noGrp="1"/>
          </p:cNvSpPr>
          <p:nvPr>
            <p:ph type="sldNum" sz="quarter" idx="12"/>
          </p:nvPr>
        </p:nvSpPr>
        <p:spPr/>
        <p:txBody>
          <a:bodyPr/>
          <a:lstStyle/>
          <a:p>
            <a:fld id="{69E57DC2-970A-4B3E-BB1C-7A09969E49DF}" type="slidenum">
              <a:rPr lang="en-US" smtClean="0"/>
              <a:t>‹Nº›</a:t>
            </a:fld>
            <a:endParaRPr lang="en-US" dirty="0"/>
          </a:p>
        </p:txBody>
      </p:sp>
    </p:spTree>
    <p:extLst>
      <p:ext uri="{BB962C8B-B14F-4D97-AF65-F5344CB8AC3E}">
        <p14:creationId xmlns:p14="http://schemas.microsoft.com/office/powerpoint/2010/main" val="16313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3DB8C-C51F-D071-84D8-36E7D522CEF3}"/>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GT"/>
          </a:p>
        </p:txBody>
      </p:sp>
      <p:sp>
        <p:nvSpPr>
          <p:cNvPr id="3" name="Marcador de contenido 2">
            <a:extLst>
              <a:ext uri="{FF2B5EF4-FFF2-40B4-BE49-F238E27FC236}">
                <a16:creationId xmlns:a16="http://schemas.microsoft.com/office/drawing/2014/main" id="{C98C4F83-DC5E-B079-C458-419AB41AC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texto 3">
            <a:extLst>
              <a:ext uri="{FF2B5EF4-FFF2-40B4-BE49-F238E27FC236}">
                <a16:creationId xmlns:a16="http://schemas.microsoft.com/office/drawing/2014/main" id="{C691BB32-46BF-9F65-D8F4-82C4CB957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0E381635-7F1A-892F-4AC6-EFB491F783AC}"/>
              </a:ext>
            </a:extLst>
          </p:cNvPr>
          <p:cNvSpPr>
            <a:spLocks noGrp="1"/>
          </p:cNvSpPr>
          <p:nvPr>
            <p:ph type="dt" sz="half" idx="10"/>
          </p:nvPr>
        </p:nvSpPr>
        <p:spPr/>
        <p:txBody>
          <a:bodyPr/>
          <a:lstStyle/>
          <a:p>
            <a:fld id="{87DE6118-2437-4B30-8E3C-4D2BE6020583}" type="datetimeFigureOut">
              <a:rPr lang="en-US" smtClean="0"/>
              <a:pPr/>
              <a:t>3/31/25</a:t>
            </a:fld>
            <a:endParaRPr lang="en-US" dirty="0"/>
          </a:p>
        </p:txBody>
      </p:sp>
      <p:sp>
        <p:nvSpPr>
          <p:cNvPr id="6" name="Marcador de pie de página 5">
            <a:extLst>
              <a:ext uri="{FF2B5EF4-FFF2-40B4-BE49-F238E27FC236}">
                <a16:creationId xmlns:a16="http://schemas.microsoft.com/office/drawing/2014/main" id="{58AA09A3-4084-728E-E217-E8940109E9C8}"/>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E6F4621-3D5E-15BB-5B28-35AD7601592E}"/>
              </a:ext>
            </a:extLst>
          </p:cNvPr>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22698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4F1FE-4EFB-4DFE-4076-273FCF345CC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GT"/>
          </a:p>
        </p:txBody>
      </p:sp>
      <p:sp>
        <p:nvSpPr>
          <p:cNvPr id="3" name="Marcador de posición de imagen 2">
            <a:extLst>
              <a:ext uri="{FF2B5EF4-FFF2-40B4-BE49-F238E27FC236}">
                <a16:creationId xmlns:a16="http://schemas.microsoft.com/office/drawing/2014/main" id="{F01F401D-0645-9A59-BDBE-3D89EC4C6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a:extLst>
              <a:ext uri="{FF2B5EF4-FFF2-40B4-BE49-F238E27FC236}">
                <a16:creationId xmlns:a16="http://schemas.microsoft.com/office/drawing/2014/main" id="{BF12165E-1AEE-D512-4778-C767BB23F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202D0D4-BED2-BA52-F140-7382273ED8E6}"/>
              </a:ext>
            </a:extLst>
          </p:cNvPr>
          <p:cNvSpPr>
            <a:spLocks noGrp="1"/>
          </p:cNvSpPr>
          <p:nvPr>
            <p:ph type="dt" sz="half" idx="10"/>
          </p:nvPr>
        </p:nvSpPr>
        <p:spPr/>
        <p:txBody>
          <a:bodyPr/>
          <a:lstStyle/>
          <a:p>
            <a:fld id="{87DE6118-2437-4B30-8E3C-4D2BE6020583}" type="datetimeFigureOut">
              <a:rPr lang="en-US" smtClean="0"/>
              <a:pPr/>
              <a:t>3/31/25</a:t>
            </a:fld>
            <a:endParaRPr lang="en-US" dirty="0"/>
          </a:p>
        </p:txBody>
      </p:sp>
      <p:sp>
        <p:nvSpPr>
          <p:cNvPr id="6" name="Marcador de pie de página 5">
            <a:extLst>
              <a:ext uri="{FF2B5EF4-FFF2-40B4-BE49-F238E27FC236}">
                <a16:creationId xmlns:a16="http://schemas.microsoft.com/office/drawing/2014/main" id="{505748DD-856E-592C-04AE-A08298114997}"/>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3BAABF92-A67D-7ACC-9735-C5425E42890F}"/>
              </a:ext>
            </a:extLst>
          </p:cNvPr>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40515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D33EFAC-CB4A-1486-5255-CFCA2BD8F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GT"/>
          </a:p>
        </p:txBody>
      </p:sp>
      <p:sp>
        <p:nvSpPr>
          <p:cNvPr id="3" name="Marcador de texto 2">
            <a:extLst>
              <a:ext uri="{FF2B5EF4-FFF2-40B4-BE49-F238E27FC236}">
                <a16:creationId xmlns:a16="http://schemas.microsoft.com/office/drawing/2014/main" id="{D87236D3-B438-EA36-7F01-B61D435A1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GT"/>
          </a:p>
        </p:txBody>
      </p:sp>
      <p:sp>
        <p:nvSpPr>
          <p:cNvPr id="4" name="Marcador de fecha 3">
            <a:extLst>
              <a:ext uri="{FF2B5EF4-FFF2-40B4-BE49-F238E27FC236}">
                <a16:creationId xmlns:a16="http://schemas.microsoft.com/office/drawing/2014/main" id="{7014BC16-1CE6-ABD1-0C61-1BD6CA61E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E6118-2437-4B30-8E3C-4D2BE6020583}" type="datetimeFigureOut">
              <a:rPr lang="en-US" smtClean="0"/>
              <a:pPr/>
              <a:t>3/31/25</a:t>
            </a:fld>
            <a:endParaRPr lang="en-US" dirty="0"/>
          </a:p>
        </p:txBody>
      </p:sp>
      <p:sp>
        <p:nvSpPr>
          <p:cNvPr id="5" name="Marcador de pie de página 4">
            <a:extLst>
              <a:ext uri="{FF2B5EF4-FFF2-40B4-BE49-F238E27FC236}">
                <a16:creationId xmlns:a16="http://schemas.microsoft.com/office/drawing/2014/main" id="{55FB3C54-8256-20F1-8285-33CF237405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D93C1D7E-F421-7ED5-CDBF-3E05F12BF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818644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en-us/aspnet/core/mvc/overview?WT.mc_id=dotnet-35129-website&amp;view=aspnetcore-7.0#razor-view-engine"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6ED72-9144-E047-60C0-0774B600A94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E993C10-B3AC-9AA2-6874-2124CD5AF7C0}"/>
              </a:ext>
            </a:extLst>
          </p:cNvPr>
          <p:cNvSpPr>
            <a:spLocks noGrp="1"/>
          </p:cNvSpPr>
          <p:nvPr>
            <p:ph type="ctrTitle"/>
          </p:nvPr>
        </p:nvSpPr>
        <p:spPr>
          <a:xfrm>
            <a:off x="1524000" y="1600200"/>
            <a:ext cx="9144000" cy="861356"/>
          </a:xfrm>
        </p:spPr>
        <p:txBody>
          <a:bodyPr>
            <a:normAutofit fontScale="90000"/>
          </a:bodyPr>
          <a:lstStyle/>
          <a:p>
            <a:r>
              <a:rPr lang="es-GT" dirty="0">
                <a:solidFill>
                  <a:srgbClr val="000000"/>
                </a:solidFill>
                <a:latin typeface="-webkit-standard"/>
              </a:rPr>
              <a:t>Que hemos visto hasta ahora?</a:t>
            </a:r>
            <a:endParaRPr lang="es-GT" dirty="0"/>
          </a:p>
        </p:txBody>
      </p:sp>
      <p:sp>
        <p:nvSpPr>
          <p:cNvPr id="3" name="Subtítulo 2">
            <a:extLst>
              <a:ext uri="{FF2B5EF4-FFF2-40B4-BE49-F238E27FC236}">
                <a16:creationId xmlns:a16="http://schemas.microsoft.com/office/drawing/2014/main" id="{C21592F0-AD21-925F-E8AD-78E05BC19A94}"/>
              </a:ext>
            </a:extLst>
          </p:cNvPr>
          <p:cNvSpPr>
            <a:spLocks noGrp="1"/>
          </p:cNvSpPr>
          <p:nvPr>
            <p:ph type="subTitle" idx="1"/>
          </p:nvPr>
        </p:nvSpPr>
        <p:spPr>
          <a:xfrm>
            <a:off x="1524000" y="3102358"/>
            <a:ext cx="9144000" cy="2588172"/>
          </a:xfrm>
        </p:spPr>
        <p:txBody>
          <a:bodyPr>
            <a:normAutofit fontScale="92500" lnSpcReduction="20000"/>
          </a:bodyPr>
          <a:lstStyle/>
          <a:p>
            <a:pPr algn="just"/>
            <a:r>
              <a:rPr lang="es-GT" b="0" i="0" u="none" strike="noStrike" dirty="0">
                <a:solidFill>
                  <a:srgbClr val="000000"/>
                </a:solidFill>
                <a:effectLst/>
                <a:latin typeface="-webkit-standard"/>
              </a:rPr>
              <a:t>1. Tipos de Variables en C#</a:t>
            </a:r>
          </a:p>
          <a:p>
            <a:pPr algn="just"/>
            <a:r>
              <a:rPr lang="es-GT" b="0" i="0" u="none" strike="noStrike" dirty="0">
                <a:solidFill>
                  <a:srgbClr val="000000"/>
                </a:solidFill>
                <a:effectLst/>
                <a:latin typeface="-webkit-standard"/>
              </a:rPr>
              <a:t>2. Operadores en C#</a:t>
            </a:r>
          </a:p>
          <a:p>
            <a:pPr algn="just"/>
            <a:r>
              <a:rPr lang="es-GT" dirty="0">
                <a:solidFill>
                  <a:srgbClr val="000000"/>
                </a:solidFill>
                <a:latin typeface="-webkit-standard"/>
              </a:rPr>
              <a:t>3. </a:t>
            </a:r>
            <a:r>
              <a:rPr lang="es-GT" b="0" i="0" u="none" strike="noStrike" dirty="0">
                <a:solidFill>
                  <a:srgbClr val="000000"/>
                </a:solidFill>
                <a:effectLst/>
                <a:latin typeface="-webkit-standard"/>
              </a:rPr>
              <a:t>Estructuras de Control en C#</a:t>
            </a:r>
          </a:p>
          <a:p>
            <a:pPr algn="just"/>
            <a:r>
              <a:rPr lang="es-GT" dirty="0">
                <a:solidFill>
                  <a:srgbClr val="000000"/>
                </a:solidFill>
                <a:latin typeface="-webkit-standard"/>
              </a:rPr>
              <a:t>4. </a:t>
            </a:r>
            <a:r>
              <a:rPr lang="es-GT" b="0" i="0" u="none" strike="noStrike" dirty="0">
                <a:solidFill>
                  <a:srgbClr val="000000"/>
                </a:solidFill>
                <a:effectLst/>
                <a:latin typeface="-webkit-standard"/>
              </a:rPr>
              <a:t>Manejo de Errores y Try-Catch en C#</a:t>
            </a:r>
            <a:endParaRPr lang="es-GT" dirty="0">
              <a:solidFill>
                <a:srgbClr val="000000"/>
              </a:solidFill>
              <a:latin typeface="-webkit-standard"/>
            </a:endParaRPr>
          </a:p>
          <a:p>
            <a:pPr algn="just"/>
            <a:r>
              <a:rPr lang="es-GT" b="0" i="0" u="none" strike="noStrike" dirty="0">
                <a:solidFill>
                  <a:srgbClr val="000000"/>
                </a:solidFill>
                <a:effectLst/>
                <a:latin typeface="-webkit-standard"/>
              </a:rPr>
              <a:t>5. Creación de Logs en C#</a:t>
            </a:r>
          </a:p>
          <a:p>
            <a:pPr algn="just"/>
            <a:r>
              <a:rPr lang="es-GT" dirty="0">
                <a:solidFill>
                  <a:srgbClr val="000000"/>
                </a:solidFill>
                <a:latin typeface="-webkit-standard"/>
              </a:rPr>
              <a:t>6. </a:t>
            </a:r>
            <a:r>
              <a:rPr lang="es-GT" b="0" i="0" u="none" strike="noStrike" dirty="0">
                <a:solidFill>
                  <a:srgbClr val="000000"/>
                </a:solidFill>
                <a:effectLst/>
                <a:latin typeface="-webkit-standard"/>
              </a:rPr>
              <a:t>Programación Orientada a Objetos (POO) en C#</a:t>
            </a:r>
          </a:p>
          <a:p>
            <a:pPr algn="just"/>
            <a:r>
              <a:rPr lang="es-GT" dirty="0">
                <a:solidFill>
                  <a:srgbClr val="000000"/>
                </a:solidFill>
                <a:latin typeface="-webkit-standard"/>
              </a:rPr>
              <a:t>7. Etc etc.</a:t>
            </a:r>
            <a:endParaRPr lang="es-GT" b="0" i="0" u="none" strike="noStrike" dirty="0">
              <a:solidFill>
                <a:srgbClr val="000000"/>
              </a:solidFill>
              <a:effectLst/>
              <a:latin typeface="-webkit-standard"/>
            </a:endParaRPr>
          </a:p>
        </p:txBody>
      </p:sp>
    </p:spTree>
    <p:extLst>
      <p:ext uri="{BB962C8B-B14F-4D97-AF65-F5344CB8AC3E}">
        <p14:creationId xmlns:p14="http://schemas.microsoft.com/office/powerpoint/2010/main" val="199396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15F79-8818-1D56-60BA-6EB0B9D02CDC}"/>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B0C8BBC2-0D70-39B3-2741-0380E9AA8D89}"/>
              </a:ext>
            </a:extLst>
          </p:cNvPr>
          <p:cNvSpPr>
            <a:spLocks noGrp="1"/>
          </p:cNvSpPr>
          <p:nvPr>
            <p:ph type="ctrTitle"/>
          </p:nvPr>
        </p:nvSpPr>
        <p:spPr>
          <a:xfrm>
            <a:off x="1524000" y="2281367"/>
            <a:ext cx="9144000" cy="2387600"/>
          </a:xfrm>
        </p:spPr>
        <p:txBody>
          <a:bodyPr/>
          <a:lstStyle/>
          <a:p>
            <a:r>
              <a:rPr lang="es-GT" b="0" i="0" u="none" strike="noStrike" dirty="0">
                <a:solidFill>
                  <a:srgbClr val="000000"/>
                </a:solidFill>
                <a:effectLst/>
                <a:latin typeface="-webkit-standard"/>
              </a:rPr>
              <a:t>Ahora que sigue?</a:t>
            </a:r>
            <a:br>
              <a:rPr lang="es-GT" dirty="0"/>
            </a:br>
            <a:endParaRPr lang="es-GT" dirty="0"/>
          </a:p>
        </p:txBody>
      </p:sp>
    </p:spTree>
    <p:extLst>
      <p:ext uri="{BB962C8B-B14F-4D97-AF65-F5344CB8AC3E}">
        <p14:creationId xmlns:p14="http://schemas.microsoft.com/office/powerpoint/2010/main" val="136842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83A1C-0ABD-1D61-39E8-31C2B841DD25}"/>
              </a:ext>
            </a:extLst>
          </p:cNvPr>
          <p:cNvSpPr>
            <a:spLocks noGrp="1"/>
          </p:cNvSpPr>
          <p:nvPr>
            <p:ph type="ctrTitle"/>
          </p:nvPr>
        </p:nvSpPr>
        <p:spPr>
          <a:xfrm>
            <a:off x="1524000" y="1041400"/>
            <a:ext cx="9144000" cy="2387600"/>
          </a:xfrm>
        </p:spPr>
        <p:txBody>
          <a:bodyPr/>
          <a:lstStyle/>
          <a:p>
            <a:r>
              <a:rPr lang="es-GT" b="1" i="0" u="none" strike="noStrike" dirty="0">
                <a:solidFill>
                  <a:srgbClr val="000000"/>
                </a:solidFill>
                <a:effectLst/>
                <a:latin typeface="-webkit-standard"/>
              </a:rPr>
              <a:t>MVC</a:t>
            </a:r>
            <a:r>
              <a:rPr lang="es-GT" b="0" i="0" u="none" strike="noStrike" dirty="0">
                <a:solidFill>
                  <a:srgbClr val="000000"/>
                </a:solidFill>
                <a:effectLst/>
                <a:latin typeface="-webkit-standard"/>
              </a:rPr>
              <a:t> </a:t>
            </a:r>
            <a:r>
              <a:rPr lang="es-GT" i="0" u="none" strike="noStrike" dirty="0">
                <a:solidFill>
                  <a:srgbClr val="000000"/>
                </a:solidFill>
                <a:effectLst/>
                <a:latin typeface="-webkit-standard"/>
              </a:rPr>
              <a:t>en ASP.NET Core</a:t>
            </a:r>
            <a:endParaRPr lang="es-GT" dirty="0"/>
          </a:p>
        </p:txBody>
      </p:sp>
    </p:spTree>
    <p:extLst>
      <p:ext uri="{BB962C8B-B14F-4D97-AF65-F5344CB8AC3E}">
        <p14:creationId xmlns:p14="http://schemas.microsoft.com/office/powerpoint/2010/main" val="142324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CE433-D046-A67D-0FD3-6B76D7789B1C}"/>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23B0CEA0-FBB5-774A-2D8C-B8BC96F4620E}"/>
              </a:ext>
            </a:extLst>
          </p:cNvPr>
          <p:cNvSpPr>
            <a:spLocks noGrp="1"/>
          </p:cNvSpPr>
          <p:nvPr>
            <p:ph type="ctrTitle"/>
          </p:nvPr>
        </p:nvSpPr>
        <p:spPr/>
        <p:txBody>
          <a:bodyPr/>
          <a:lstStyle/>
          <a:p>
            <a:r>
              <a:rPr lang="es-GT" b="0" i="0" u="none" strike="noStrike" dirty="0">
                <a:solidFill>
                  <a:srgbClr val="000000"/>
                </a:solidFill>
                <a:effectLst/>
                <a:latin typeface="-webkit-standard"/>
              </a:rPr>
              <a:t>Patron MVC</a:t>
            </a:r>
            <a:br>
              <a:rPr lang="es-GT" dirty="0"/>
            </a:br>
            <a:endParaRPr lang="es-GT" dirty="0"/>
          </a:p>
        </p:txBody>
      </p:sp>
      <p:sp>
        <p:nvSpPr>
          <p:cNvPr id="7" name="CuadroTexto 6">
            <a:extLst>
              <a:ext uri="{FF2B5EF4-FFF2-40B4-BE49-F238E27FC236}">
                <a16:creationId xmlns:a16="http://schemas.microsoft.com/office/drawing/2014/main" id="{E55592D1-A0E9-E10B-1E18-63A33F4E7757}"/>
              </a:ext>
            </a:extLst>
          </p:cNvPr>
          <p:cNvSpPr txBox="1"/>
          <p:nvPr/>
        </p:nvSpPr>
        <p:spPr>
          <a:xfrm>
            <a:off x="3048886" y="3105835"/>
            <a:ext cx="6097772" cy="923330"/>
          </a:xfrm>
          <a:prstGeom prst="rect">
            <a:avLst/>
          </a:prstGeom>
          <a:noFill/>
        </p:spPr>
        <p:txBody>
          <a:bodyPr wrap="square">
            <a:spAutoFit/>
          </a:bodyPr>
          <a:lstStyle/>
          <a:p>
            <a:r>
              <a:rPr lang="es-GT" b="0" i="0" u="none" strike="noStrike" dirty="0">
                <a:effectLst/>
                <a:latin typeface="Segoe UI" panose="020B0502040204020203" pitchFamily="34" charset="0"/>
              </a:rPr>
              <a:t>El patrón arquitectónico Model-View-Controller (MVC) separa una aplicación en tres grupos principales de componentes: Modelos, Vistas y Controladores.</a:t>
            </a:r>
            <a:endParaRPr lang="es-GT" dirty="0"/>
          </a:p>
        </p:txBody>
      </p:sp>
    </p:spTree>
    <p:extLst>
      <p:ext uri="{BB962C8B-B14F-4D97-AF65-F5344CB8AC3E}">
        <p14:creationId xmlns:p14="http://schemas.microsoft.com/office/powerpoint/2010/main" val="235915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75DF8-3AD2-2CA1-E1AC-161776BFA032}"/>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D404F431-A705-FF7E-7DCA-7C81ABEED7FC}"/>
              </a:ext>
            </a:extLst>
          </p:cNvPr>
          <p:cNvSpPr>
            <a:spLocks noGrp="1"/>
          </p:cNvSpPr>
          <p:nvPr>
            <p:ph type="ctrTitle"/>
          </p:nvPr>
        </p:nvSpPr>
        <p:spPr>
          <a:xfrm>
            <a:off x="1524000" y="491743"/>
            <a:ext cx="9144000" cy="2387600"/>
          </a:xfrm>
        </p:spPr>
        <p:txBody>
          <a:bodyPr/>
          <a:lstStyle/>
          <a:p>
            <a:br>
              <a:rPr lang="es-GT" dirty="0"/>
            </a:br>
            <a:endParaRPr lang="es-GT" dirty="0"/>
          </a:p>
        </p:txBody>
      </p:sp>
      <p:pic>
        <p:nvPicPr>
          <p:cNvPr id="1026" name="Picture 2" descr="Patrón MVC">
            <a:extLst>
              <a:ext uri="{FF2B5EF4-FFF2-40B4-BE49-F238E27FC236}">
                <a16:creationId xmlns:a16="http://schemas.microsoft.com/office/drawing/2014/main" id="{EF383575-12C5-F685-2F7C-649B64383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0" y="1435100"/>
            <a:ext cx="4152900" cy="398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02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63862-8C56-6FB8-FA84-04F737E25461}"/>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5EF65C0-FF6A-7AC2-1575-96733426D23E}"/>
              </a:ext>
            </a:extLst>
          </p:cNvPr>
          <p:cNvSpPr>
            <a:spLocks noGrp="1"/>
          </p:cNvSpPr>
          <p:nvPr>
            <p:ph type="ctrTitle"/>
          </p:nvPr>
        </p:nvSpPr>
        <p:spPr/>
        <p:txBody>
          <a:bodyPr/>
          <a:lstStyle/>
          <a:p>
            <a:r>
              <a:rPr lang="es-GT" b="0" i="0" u="none" strike="noStrike" dirty="0">
                <a:solidFill>
                  <a:srgbClr val="000000"/>
                </a:solidFill>
                <a:effectLst/>
                <a:latin typeface="-webkit-standard"/>
              </a:rPr>
              <a:t>Porque MVC?</a:t>
            </a:r>
            <a:br>
              <a:rPr lang="es-GT" dirty="0"/>
            </a:br>
            <a:endParaRPr lang="es-GT" dirty="0"/>
          </a:p>
        </p:txBody>
      </p:sp>
      <p:sp>
        <p:nvSpPr>
          <p:cNvPr id="7" name="CuadroTexto 6">
            <a:extLst>
              <a:ext uri="{FF2B5EF4-FFF2-40B4-BE49-F238E27FC236}">
                <a16:creationId xmlns:a16="http://schemas.microsoft.com/office/drawing/2014/main" id="{C6A00E13-A022-B44C-216D-A973FF25B3DB}"/>
              </a:ext>
            </a:extLst>
          </p:cNvPr>
          <p:cNvSpPr txBox="1"/>
          <p:nvPr/>
        </p:nvSpPr>
        <p:spPr>
          <a:xfrm>
            <a:off x="3048886" y="3105835"/>
            <a:ext cx="6097772" cy="1200329"/>
          </a:xfrm>
          <a:prstGeom prst="rect">
            <a:avLst/>
          </a:prstGeom>
          <a:noFill/>
        </p:spPr>
        <p:txBody>
          <a:bodyPr wrap="square">
            <a:spAutoFit/>
          </a:bodyPr>
          <a:lstStyle/>
          <a:p>
            <a:pPr algn="l">
              <a:buNone/>
            </a:pPr>
            <a:r>
              <a:rPr lang="es-GT" b="0" i="0" u="none" strike="noStrike" dirty="0">
                <a:effectLst/>
                <a:latin typeface="Segoe UI" panose="020B0502040204020203" pitchFamily="34" charset="0"/>
              </a:rPr>
              <a:t>Esta delineación de responsabilidades le ayuda a escalar la aplicación en términos de complejidad porque es más fácil codificar, depurar y probar algo (modelo, vista o controlador) que tiene un solo trabajo</a:t>
            </a:r>
            <a:endParaRPr lang="es-GT" b="0" i="0" u="none" strike="noStrike" dirty="0">
              <a:effectLst/>
            </a:endParaRPr>
          </a:p>
        </p:txBody>
      </p:sp>
    </p:spTree>
    <p:extLst>
      <p:ext uri="{BB962C8B-B14F-4D97-AF65-F5344CB8AC3E}">
        <p14:creationId xmlns:p14="http://schemas.microsoft.com/office/powerpoint/2010/main" val="347912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04D6F-28C3-F87E-D56D-C27D48041839}"/>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07017BA9-2C54-C335-5F3B-899E313F3403}"/>
              </a:ext>
            </a:extLst>
          </p:cNvPr>
          <p:cNvSpPr>
            <a:spLocks noGrp="1"/>
          </p:cNvSpPr>
          <p:nvPr>
            <p:ph type="ctrTitle"/>
          </p:nvPr>
        </p:nvSpPr>
        <p:spPr>
          <a:xfrm>
            <a:off x="1524000" y="491743"/>
            <a:ext cx="9144000" cy="2387600"/>
          </a:xfrm>
        </p:spPr>
        <p:txBody>
          <a:bodyPr>
            <a:normAutofit fontScale="90000"/>
          </a:bodyPr>
          <a:lstStyle/>
          <a:p>
            <a:r>
              <a:rPr lang="es-GT" b="1" i="0" u="none" strike="noStrike" dirty="0">
                <a:effectLst/>
                <a:latin typeface="Segoe UI" panose="020B0502040204020203" pitchFamily="34" charset="0"/>
              </a:rPr>
              <a:t>Responsabilidades del modelo</a:t>
            </a:r>
            <a:br>
              <a:rPr lang="es-GT" dirty="0"/>
            </a:br>
            <a:endParaRPr lang="es-GT" dirty="0"/>
          </a:p>
        </p:txBody>
      </p:sp>
      <p:sp>
        <p:nvSpPr>
          <p:cNvPr id="7" name="CuadroTexto 6">
            <a:extLst>
              <a:ext uri="{FF2B5EF4-FFF2-40B4-BE49-F238E27FC236}">
                <a16:creationId xmlns:a16="http://schemas.microsoft.com/office/drawing/2014/main" id="{46BD75E0-B2F5-F421-A1BC-BFE39B20EF2F}"/>
              </a:ext>
            </a:extLst>
          </p:cNvPr>
          <p:cNvSpPr txBox="1"/>
          <p:nvPr/>
        </p:nvSpPr>
        <p:spPr>
          <a:xfrm>
            <a:off x="3047114" y="2485725"/>
            <a:ext cx="6097772" cy="1754326"/>
          </a:xfrm>
          <a:prstGeom prst="rect">
            <a:avLst/>
          </a:prstGeom>
          <a:noFill/>
        </p:spPr>
        <p:txBody>
          <a:bodyPr wrap="square">
            <a:spAutoFit/>
          </a:bodyPr>
          <a:lstStyle/>
          <a:p>
            <a:r>
              <a:rPr lang="es-GT" b="0" i="0" u="none" strike="noStrike" dirty="0">
                <a:effectLst/>
                <a:latin typeface="Segoe UI" panose="020B0502040204020203" pitchFamily="34" charset="0"/>
              </a:rPr>
              <a:t>El modelo en una aplicación MVC representa el estado de la aplicación y cualquier lógica comercial u operaciones que deban realizar. La lógica empresarial debe encapsularse en el modelo, junto con cualquier lógica de implementación para persistir en el estado de la aplicación.</a:t>
            </a:r>
            <a:endParaRPr lang="es-GT" dirty="0"/>
          </a:p>
        </p:txBody>
      </p:sp>
    </p:spTree>
    <p:extLst>
      <p:ext uri="{BB962C8B-B14F-4D97-AF65-F5344CB8AC3E}">
        <p14:creationId xmlns:p14="http://schemas.microsoft.com/office/powerpoint/2010/main" val="17661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9DDB4-DE33-3090-7DDD-0803724435F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4AFD96AE-A8BA-D599-D4E5-476CC5D6ACF8}"/>
              </a:ext>
            </a:extLst>
          </p:cNvPr>
          <p:cNvSpPr>
            <a:spLocks noGrp="1"/>
          </p:cNvSpPr>
          <p:nvPr>
            <p:ph type="ctrTitle"/>
          </p:nvPr>
        </p:nvSpPr>
        <p:spPr>
          <a:xfrm>
            <a:off x="1524000" y="491743"/>
            <a:ext cx="9144000" cy="2387600"/>
          </a:xfrm>
        </p:spPr>
        <p:txBody>
          <a:bodyPr>
            <a:normAutofit fontScale="90000"/>
          </a:bodyPr>
          <a:lstStyle/>
          <a:p>
            <a:r>
              <a:rPr lang="es-GT" b="1" i="0" u="none" strike="noStrike" dirty="0">
                <a:effectLst/>
                <a:latin typeface="Segoe UI" panose="020B0502040204020203" pitchFamily="34" charset="0"/>
              </a:rPr>
              <a:t>Responsabilidades de la vista</a:t>
            </a:r>
            <a:br>
              <a:rPr lang="es-GT" dirty="0"/>
            </a:br>
            <a:endParaRPr lang="es-GT" dirty="0"/>
          </a:p>
        </p:txBody>
      </p:sp>
      <p:sp>
        <p:nvSpPr>
          <p:cNvPr id="7" name="CuadroTexto 6">
            <a:extLst>
              <a:ext uri="{FF2B5EF4-FFF2-40B4-BE49-F238E27FC236}">
                <a16:creationId xmlns:a16="http://schemas.microsoft.com/office/drawing/2014/main" id="{942B3FA1-E70D-6AA0-0D29-C5AE8F3892D7}"/>
              </a:ext>
            </a:extLst>
          </p:cNvPr>
          <p:cNvSpPr txBox="1"/>
          <p:nvPr/>
        </p:nvSpPr>
        <p:spPr>
          <a:xfrm>
            <a:off x="3047114" y="2485725"/>
            <a:ext cx="6097772" cy="1754326"/>
          </a:xfrm>
          <a:prstGeom prst="rect">
            <a:avLst/>
          </a:prstGeom>
          <a:noFill/>
        </p:spPr>
        <p:txBody>
          <a:bodyPr wrap="square">
            <a:spAutoFit/>
          </a:bodyPr>
          <a:lstStyle/>
          <a:p>
            <a:r>
              <a:rPr lang="es-GT" b="0" i="0" u="none" strike="noStrike" dirty="0">
                <a:effectLst/>
                <a:latin typeface="Segoe UI" panose="020B0502040204020203" pitchFamily="34" charset="0"/>
              </a:rPr>
              <a:t>Las vistas son responsables de presentar el contenido a través de la interfaz de usuario. Utilizan el </a:t>
            </a:r>
            <a:r>
              <a:rPr lang="es-GT" b="0" i="0" u="none" strike="noStrike" dirty="0">
                <a:effectLst/>
                <a:latin typeface="Segoe UI" panose="020B0502040204020203" pitchFamily="34" charset="0"/>
                <a:hlinkClick r:id="rId2">
                  <a:extLst>
                    <a:ext uri="{A12FA001-AC4F-418D-AE19-62706E023703}">
                      <ahyp:hlinkClr xmlns:ahyp="http://schemas.microsoft.com/office/drawing/2018/hyperlinkcolor" val="tx"/>
                    </a:ext>
                  </a:extLst>
                </a:hlinkClick>
              </a:rPr>
              <a:t>motor de vista Razor </a:t>
            </a:r>
            <a:r>
              <a:rPr lang="es-GT" b="0" i="0" u="none" strike="noStrike" dirty="0">
                <a:effectLst/>
                <a:latin typeface="Segoe UI" panose="020B0502040204020203" pitchFamily="34" charset="0"/>
              </a:rPr>
              <a:t>para incrustar. Código NET en marcado HTML. Debe haber una lógica mínima dentro de las vistas, y cualquier lógica en ellas debe relacionarse con la presentación del contenido. </a:t>
            </a:r>
            <a:endParaRPr lang="es-GT" dirty="0"/>
          </a:p>
        </p:txBody>
      </p:sp>
    </p:spTree>
    <p:extLst>
      <p:ext uri="{BB962C8B-B14F-4D97-AF65-F5344CB8AC3E}">
        <p14:creationId xmlns:p14="http://schemas.microsoft.com/office/powerpoint/2010/main" val="347300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B3E9F-9F75-32E8-7040-7FCF0B5843C5}"/>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180D2CF1-EBB1-74FB-C3CA-5C963B884745}"/>
              </a:ext>
            </a:extLst>
          </p:cNvPr>
          <p:cNvSpPr>
            <a:spLocks noGrp="1"/>
          </p:cNvSpPr>
          <p:nvPr>
            <p:ph type="ctrTitle"/>
          </p:nvPr>
        </p:nvSpPr>
        <p:spPr>
          <a:xfrm>
            <a:off x="1524000" y="491743"/>
            <a:ext cx="9144000" cy="2387600"/>
          </a:xfrm>
        </p:spPr>
        <p:txBody>
          <a:bodyPr>
            <a:normAutofit fontScale="90000"/>
          </a:bodyPr>
          <a:lstStyle/>
          <a:p>
            <a:r>
              <a:rPr lang="es-GT" b="1" i="0" u="none" strike="noStrike" dirty="0">
                <a:effectLst/>
                <a:latin typeface="Segoe UI" panose="020B0502040204020203" pitchFamily="34" charset="0"/>
              </a:rPr>
              <a:t>Responsabilidades del controlador</a:t>
            </a:r>
            <a:br>
              <a:rPr lang="es-GT" b="1" i="0" u="none" strike="noStrike" dirty="0">
                <a:effectLst/>
                <a:latin typeface="Segoe UI" panose="020B0502040204020203" pitchFamily="34" charset="0"/>
              </a:rPr>
            </a:br>
            <a:endParaRPr lang="es-GT" dirty="0"/>
          </a:p>
        </p:txBody>
      </p:sp>
      <p:sp>
        <p:nvSpPr>
          <p:cNvPr id="7" name="CuadroTexto 6">
            <a:extLst>
              <a:ext uri="{FF2B5EF4-FFF2-40B4-BE49-F238E27FC236}">
                <a16:creationId xmlns:a16="http://schemas.microsoft.com/office/drawing/2014/main" id="{43FC1F5B-46AF-D951-B08D-32403D2A3142}"/>
              </a:ext>
            </a:extLst>
          </p:cNvPr>
          <p:cNvSpPr txBox="1"/>
          <p:nvPr/>
        </p:nvSpPr>
        <p:spPr>
          <a:xfrm>
            <a:off x="3047114" y="2485725"/>
            <a:ext cx="6097772" cy="3139321"/>
          </a:xfrm>
          <a:prstGeom prst="rect">
            <a:avLst/>
          </a:prstGeom>
          <a:noFill/>
        </p:spPr>
        <p:txBody>
          <a:bodyPr wrap="square">
            <a:spAutoFit/>
          </a:bodyPr>
          <a:lstStyle/>
          <a:p>
            <a:r>
              <a:rPr lang="es-GT" b="0" i="0" u="none" strike="noStrike" dirty="0">
                <a:effectLst/>
                <a:latin typeface="Segoe UI" panose="020B0502040204020203" pitchFamily="34" charset="0"/>
              </a:rPr>
              <a:t>Los controladores son los componentes que manejan la interacción del usuario, trabajan con el modelo y, en última instancia, seleccionan una vista para renderizar. En una aplicación MVC, la vista solo muestra información; el controlador maneja y responde a la entrada y la interacción del usuario. </a:t>
            </a:r>
          </a:p>
          <a:p>
            <a:r>
              <a:rPr lang="es-GT" b="0" i="0" u="none" strike="noStrike" dirty="0">
                <a:effectLst/>
                <a:latin typeface="Segoe UI" panose="020B0502040204020203" pitchFamily="34" charset="0"/>
              </a:rPr>
              <a:t>En el patrón MVC, el controlador es el punto de entrada inicial, y es responsable de seleccionar con qué tipos de modelo trabajar y qué vista representar (de ahí su nombre: controla cómo responde la aplicación a una solicitud determinada).</a:t>
            </a:r>
            <a:endParaRPr lang="es-GT" dirty="0"/>
          </a:p>
        </p:txBody>
      </p:sp>
    </p:spTree>
    <p:extLst>
      <p:ext uri="{BB962C8B-B14F-4D97-AF65-F5344CB8AC3E}">
        <p14:creationId xmlns:p14="http://schemas.microsoft.com/office/powerpoint/2010/main" val="960098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554</TotalTime>
  <Words>463</Words>
  <Application>Microsoft Macintosh PowerPoint</Application>
  <PresentationFormat>Panorámica</PresentationFormat>
  <Paragraphs>45</Paragraphs>
  <Slides>9</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-webkit-standard</vt:lpstr>
      <vt:lpstr>Aptos</vt:lpstr>
      <vt:lpstr>Aptos Display</vt:lpstr>
      <vt:lpstr>Arial</vt:lpstr>
      <vt:lpstr>Segoe UI</vt:lpstr>
      <vt:lpstr>Tema de Office</vt:lpstr>
      <vt:lpstr>Que hemos visto hasta ahora?</vt:lpstr>
      <vt:lpstr>Ahora que sigue? </vt:lpstr>
      <vt:lpstr>MVC en ASP.NET Core</vt:lpstr>
      <vt:lpstr>Patron MVC </vt:lpstr>
      <vt:lpstr> </vt:lpstr>
      <vt:lpstr>Porque MVC? </vt:lpstr>
      <vt:lpstr>Responsabilidades del modelo </vt:lpstr>
      <vt:lpstr>Responsabilidades de la vista </vt:lpstr>
      <vt:lpstr>Responsabilidades del controlador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David  Sian Hernández</dc:creator>
  <cp:lastModifiedBy>Juan David  Sian Hernández</cp:lastModifiedBy>
  <cp:revision>9</cp:revision>
  <dcterms:created xsi:type="dcterms:W3CDTF">2025-03-27T06:03:40Z</dcterms:created>
  <dcterms:modified xsi:type="dcterms:W3CDTF">2025-03-31T22:00:09Z</dcterms:modified>
</cp:coreProperties>
</file>