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7" r:id="rId4"/>
    <p:sldId id="268" r:id="rId5"/>
    <p:sldId id="271" r:id="rId6"/>
    <p:sldId id="266" r:id="rId7"/>
    <p:sldId id="259" r:id="rId8"/>
    <p:sldId id="260" r:id="rId9"/>
    <p:sldId id="261" r:id="rId10"/>
    <p:sldId id="262" r:id="rId11"/>
    <p:sldId id="263" r:id="rId12"/>
    <p:sldId id="264" r:id="rId13"/>
    <p:sldId id="265"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74222" autoAdjust="0"/>
  </p:normalViewPr>
  <p:slideViewPr>
    <p:cSldViewPr snapToGrid="0">
      <p:cViewPr varScale="1">
        <p:scale>
          <a:sx n="80" d="100"/>
          <a:sy n="80" d="100"/>
        </p:scale>
        <p:origin x="17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1457B-2B60-43C3-AE68-3C3833D7FC46}" type="datetimeFigureOut">
              <a:rPr lang="es-GT" smtClean="0"/>
              <a:t>12/05/2025</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9284B-0E91-4BA4-A7EC-228C5439358E}" type="slidenum">
              <a:rPr lang="es-GT" smtClean="0"/>
              <a:t>‹Nº›</a:t>
            </a:fld>
            <a:endParaRPr lang="es-GT"/>
          </a:p>
        </p:txBody>
      </p:sp>
    </p:spTree>
    <p:extLst>
      <p:ext uri="{BB962C8B-B14F-4D97-AF65-F5344CB8AC3E}">
        <p14:creationId xmlns:p14="http://schemas.microsoft.com/office/powerpoint/2010/main" val="97077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"Imagina que tienes una lista de datos, como una tabla en Excel. Normalmente, SQL trabaja con todas las filas al mismo tiempo. Pero, ¿y si necesitas trabajar fila por fila, como si leyeras la tabla con el dedo? Ahí es donde entran los cursores. Un cursor es una herramienta que te permite procesar una fila a la vez."</a:t>
            </a:r>
          </a:p>
          <a:p>
            <a:endParaRPr lang="es-GT" dirty="0"/>
          </a:p>
        </p:txBody>
      </p:sp>
      <p:sp>
        <p:nvSpPr>
          <p:cNvPr id="4" name="Marcador de número de diapositiva 3"/>
          <p:cNvSpPr>
            <a:spLocks noGrp="1"/>
          </p:cNvSpPr>
          <p:nvPr>
            <p:ph type="sldNum" sz="quarter" idx="5"/>
          </p:nvPr>
        </p:nvSpPr>
        <p:spPr/>
        <p:txBody>
          <a:bodyPr/>
          <a:lstStyle/>
          <a:p>
            <a:fld id="{A069284B-0E91-4BA4-A7EC-228C5439358E}" type="slidenum">
              <a:rPr lang="es-GT" smtClean="0"/>
              <a:t>3</a:t>
            </a:fld>
            <a:endParaRPr lang="es-GT"/>
          </a:p>
        </p:txBody>
      </p:sp>
    </p:spTree>
    <p:extLst>
      <p:ext uri="{BB962C8B-B14F-4D97-AF65-F5344CB8AC3E}">
        <p14:creationId xmlns:p14="http://schemas.microsoft.com/office/powerpoint/2010/main" val="9527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Sintaxis básica de un cursor</a:t>
            </a:r>
          </a:p>
          <a:p>
            <a:pPr marL="171450" indent="-171450">
              <a:buFont typeface="Wingdings" panose="05000000000000000000" pitchFamily="2" charset="2"/>
              <a:buChar char="n"/>
            </a:pPr>
            <a:r>
              <a:rPr lang="es-GT" dirty="0"/>
              <a:t>1. Declarar el cursor</a:t>
            </a:r>
          </a:p>
          <a:p>
            <a:r>
              <a:rPr lang="es-ES" dirty="0"/>
              <a:t>Declaras qué datos vas a recorrer.</a:t>
            </a:r>
          </a:p>
          <a:p>
            <a:endParaRPr lang="es-ES" dirty="0"/>
          </a:p>
          <a:p>
            <a:pPr marL="171450" indent="-171450">
              <a:buFont typeface="Wingdings" panose="05000000000000000000" pitchFamily="2" charset="2"/>
              <a:buChar char="n"/>
            </a:pPr>
            <a:r>
              <a:rPr lang="es-GT" dirty="0"/>
              <a:t>-- 2. Abrir el cursor</a:t>
            </a:r>
          </a:p>
          <a:p>
            <a:r>
              <a:rPr lang="es-ES" dirty="0"/>
              <a:t>Abres el cursor para iniciar la lectura.</a:t>
            </a:r>
          </a:p>
          <a:p>
            <a:endParaRPr lang="es-ES" dirty="0"/>
          </a:p>
          <a:p>
            <a:pPr marL="171450" indent="-171450">
              <a:buFont typeface="Wingdings" panose="05000000000000000000" pitchFamily="2" charset="2"/>
              <a:buChar char="n"/>
            </a:pPr>
            <a:r>
              <a:rPr lang="es-GT" dirty="0"/>
              <a:t>-- 3. Leer la primera fila</a:t>
            </a:r>
          </a:p>
          <a:p>
            <a:pPr>
              <a:buFont typeface="+mj-lt"/>
              <a:buAutoNum type="arabicPeriod"/>
            </a:pPr>
            <a:endParaRPr lang="es-ES" dirty="0"/>
          </a:p>
          <a:p>
            <a:pPr>
              <a:buFont typeface="+mj-lt"/>
              <a:buNone/>
            </a:pPr>
            <a:r>
              <a:rPr lang="es-ES" dirty="0"/>
              <a:t>Lees la primera fila y la guardas en variables.</a:t>
            </a:r>
          </a:p>
          <a:p>
            <a:pPr>
              <a:buFont typeface="+mj-lt"/>
              <a:buAutoNum type="arabicPeriod"/>
            </a:pPr>
            <a:endParaRPr lang="es-ES" dirty="0"/>
          </a:p>
          <a:p>
            <a:pPr>
              <a:buFont typeface="+mj-lt"/>
              <a:buAutoNum type="arabicPeriod"/>
            </a:pPr>
            <a:endParaRPr lang="es-ES" dirty="0"/>
          </a:p>
          <a:p>
            <a:pPr marL="171450" indent="-171450">
              <a:buFont typeface="Wingdings" panose="05000000000000000000" pitchFamily="2" charset="2"/>
              <a:buChar char="n"/>
            </a:pPr>
            <a:r>
              <a:rPr lang="es-ES" dirty="0"/>
              <a:t>-- 4. Procesar en un WHILE</a:t>
            </a:r>
          </a:p>
          <a:p>
            <a:r>
              <a:rPr lang="es-ES" dirty="0"/>
              <a:t>En el ciclo WHILE, procesas cada fila.</a:t>
            </a:r>
          </a:p>
          <a:p>
            <a:endParaRPr lang="es-ES" dirty="0"/>
          </a:p>
          <a:p>
            <a:pPr marL="628650" lvl="1" indent="-171450">
              <a:buFont typeface="Wingdings" panose="05000000000000000000" pitchFamily="2" charset="2"/>
              <a:buChar char="n"/>
            </a:pPr>
            <a:r>
              <a:rPr lang="es-ES" dirty="0"/>
              <a:t>-- Aquí va la lógica personalizada por fila</a:t>
            </a:r>
            <a:endParaRPr lang="es-GT" dirty="0"/>
          </a:p>
          <a:p>
            <a:pPr marL="628650" lvl="1" indent="-171450">
              <a:buFont typeface="Wingdings" panose="05000000000000000000" pitchFamily="2" charset="2"/>
              <a:buChar char="n"/>
            </a:pPr>
            <a:r>
              <a:rPr lang="es-GT" dirty="0"/>
              <a:t>-- Leer siguiente fila</a:t>
            </a:r>
          </a:p>
          <a:p>
            <a:pPr marL="628650" lvl="1" indent="-171450">
              <a:buFont typeface="Wingdings" panose="05000000000000000000" pitchFamily="2" charset="2"/>
              <a:buChar char="n"/>
            </a:pPr>
            <a:endParaRPr lang="es-GT" dirty="0"/>
          </a:p>
          <a:p>
            <a:pPr marL="628650" lvl="1" indent="-171450">
              <a:buFont typeface="Wingdings" panose="05000000000000000000" pitchFamily="2" charset="2"/>
              <a:buChar char="n"/>
            </a:pPr>
            <a:r>
              <a:rPr lang="es-GT" dirty="0"/>
              <a:t>5. Cerrar y liberar</a:t>
            </a:r>
          </a:p>
          <a:p>
            <a:r>
              <a:rPr lang="es-ES" dirty="0"/>
              <a:t>Cuando ya no hay más filas, cierras y liberas el cursor.</a:t>
            </a:r>
          </a:p>
        </p:txBody>
      </p:sp>
      <p:sp>
        <p:nvSpPr>
          <p:cNvPr id="4" name="Marcador de número de diapositiva 3"/>
          <p:cNvSpPr>
            <a:spLocks noGrp="1"/>
          </p:cNvSpPr>
          <p:nvPr>
            <p:ph type="sldNum" sz="quarter" idx="5"/>
          </p:nvPr>
        </p:nvSpPr>
        <p:spPr/>
        <p:txBody>
          <a:bodyPr/>
          <a:lstStyle/>
          <a:p>
            <a:fld id="{A069284B-0E91-4BA4-A7EC-228C5439358E}" type="slidenum">
              <a:rPr lang="es-GT" smtClean="0"/>
              <a:t>5</a:t>
            </a:fld>
            <a:endParaRPr lang="es-GT"/>
          </a:p>
        </p:txBody>
      </p:sp>
    </p:spTree>
    <p:extLst>
      <p:ext uri="{BB962C8B-B14F-4D97-AF65-F5344CB8AC3E}">
        <p14:creationId xmlns:p14="http://schemas.microsoft.com/office/powerpoint/2010/main" val="177338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6062A-A80E-3BA4-D5D9-B8E34FEC68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1330B0F6-13CC-7247-3AD0-FA81778E1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F6C18ABF-54AB-BBAE-98B2-33EED64D8B8B}"/>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B90FFDE4-195F-2ED1-1255-F23851DB95F2}"/>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A31AC846-15C2-B375-2292-E469C7540249}"/>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295808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48A87-1483-BBF2-6877-880323F390C4}"/>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67414524-CC30-EEBA-128D-59CF8255D7A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A8D074A6-875F-31CE-D9B1-B6C69CB722DA}"/>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33675F26-E257-77DE-A4DA-2FEDB7245F4F}"/>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2DE15CE1-3D3B-0930-46A3-FECED6B5D5CE}"/>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392867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C173C5-261D-A713-8729-61F66D8FDED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2A771CA2-BA6C-0B62-C6DF-6C73795FED9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3137D21-CECD-C6F4-90D0-B790686BFC6C}"/>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3AFA0962-AF70-5E36-EE5E-1BD8B00ABAA0}"/>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E76E0B91-9346-FC8E-12DE-9F67C3BB47D6}"/>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34358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00C6-31CF-5082-2C48-679F84B7E79D}"/>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5D8C5DED-1209-9D2B-8716-CF481AB12FE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FEAF9A90-492A-6F6C-BE5B-CBA1E0A74684}"/>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BD5F0FD5-87AA-0E62-815F-F310927096CA}"/>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00E9C831-8FD1-27FE-A28C-352E4B425A34}"/>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418548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C4AF6-2FCC-F09B-F084-494F9CC627C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9DA82749-30D4-86D4-116C-3564CBF477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AB3B8D3-C5EE-850A-A139-BE385661552E}"/>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1BFD590E-B508-3E68-6131-5A3BA6C74E8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8E67FB77-5BE6-F1D4-37D3-8D10929CA0C9}"/>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94202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D9C7-7CE9-32F4-02AD-FAAF547B674B}"/>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AFC96813-BEE5-B930-BC60-ED8E80B760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1FA2DF4F-2AEC-566C-B90A-45EE425E3F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EF4F9D2A-A118-9D8A-EC40-80C985894197}"/>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6" name="Marcador de pie de página 5">
            <a:extLst>
              <a:ext uri="{FF2B5EF4-FFF2-40B4-BE49-F238E27FC236}">
                <a16:creationId xmlns:a16="http://schemas.microsoft.com/office/drawing/2014/main" id="{6F3CC944-8989-F92D-ED1C-E84198E6DA22}"/>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C8A3074C-961D-883A-1AC2-600413EBCCD1}"/>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167953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C8C57-034D-C1BC-15E4-BD3E0809237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004E6D56-12A8-D5D8-FFDF-370C1604F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CDB8BF3-6331-0B33-FA37-945B3DA79C5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3D4A7775-9EE4-B335-681D-01AAC61E6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0A847D-52D6-6BA8-ADAC-E5E124EE916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40771D36-E7F4-FB11-4252-F09EB5FE4DCE}"/>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8" name="Marcador de pie de página 7">
            <a:extLst>
              <a:ext uri="{FF2B5EF4-FFF2-40B4-BE49-F238E27FC236}">
                <a16:creationId xmlns:a16="http://schemas.microsoft.com/office/drawing/2014/main" id="{1D2E4E03-15BA-2185-1FB4-C4AFA3113B14}"/>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261DB6C1-96AD-D4C8-028E-2116759650B1}"/>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188707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C685-2F3C-3D46-DEF0-87BD3607ABE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E30DDE7C-1963-56DB-2292-74B64D92D405}"/>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4" name="Marcador de pie de página 3">
            <a:extLst>
              <a:ext uri="{FF2B5EF4-FFF2-40B4-BE49-F238E27FC236}">
                <a16:creationId xmlns:a16="http://schemas.microsoft.com/office/drawing/2014/main" id="{3780D80D-CA01-7452-BEA6-1EE32864F219}"/>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0035AFC9-EADB-644D-898B-34D867707504}"/>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350464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0FE5AC-072D-0CB8-2479-F517920E45CD}"/>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3" name="Marcador de pie de página 2">
            <a:extLst>
              <a:ext uri="{FF2B5EF4-FFF2-40B4-BE49-F238E27FC236}">
                <a16:creationId xmlns:a16="http://schemas.microsoft.com/office/drawing/2014/main" id="{2263E9D4-F4FE-3A12-6825-A8022C391713}"/>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D730BF79-F5D6-AEF7-E405-0A6DF3DE7F0C}"/>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86992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11145-6155-1D0D-81E5-18F77B499B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7145BD1C-203A-F6DE-357E-423585F42D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C1A6CBE1-8924-B5B8-C8DE-FE039222E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7F307F-D005-A1B8-FCF5-AE6265334E1B}"/>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6" name="Marcador de pie de página 5">
            <a:extLst>
              <a:ext uri="{FF2B5EF4-FFF2-40B4-BE49-F238E27FC236}">
                <a16:creationId xmlns:a16="http://schemas.microsoft.com/office/drawing/2014/main" id="{793D1C01-7A23-0485-50C3-0AA96DB54EBC}"/>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D58F795A-02E0-3162-B8D5-42D6C982635D}"/>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393374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72D5A-8258-C066-2F82-049AA99F85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1BA66FD0-2ED0-2EDE-2D12-97762CBB5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1D705E26-B9EC-43A2-6F5E-627B26174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770739-D03A-0F1A-EC5D-001C8CDEB25A}"/>
              </a:ext>
            </a:extLst>
          </p:cNvPr>
          <p:cNvSpPr>
            <a:spLocks noGrp="1"/>
          </p:cNvSpPr>
          <p:nvPr>
            <p:ph type="dt" sz="half" idx="10"/>
          </p:nvPr>
        </p:nvSpPr>
        <p:spPr/>
        <p:txBody>
          <a:bodyPr/>
          <a:lstStyle/>
          <a:p>
            <a:fld id="{F67073A1-0875-4D21-9843-3BE57CAFF9A8}" type="datetimeFigureOut">
              <a:rPr lang="es-GT" smtClean="0"/>
              <a:t>12/05/2025</a:t>
            </a:fld>
            <a:endParaRPr lang="es-GT"/>
          </a:p>
        </p:txBody>
      </p:sp>
      <p:sp>
        <p:nvSpPr>
          <p:cNvPr id="6" name="Marcador de pie de página 5">
            <a:extLst>
              <a:ext uri="{FF2B5EF4-FFF2-40B4-BE49-F238E27FC236}">
                <a16:creationId xmlns:a16="http://schemas.microsoft.com/office/drawing/2014/main" id="{421D77CF-F3BC-3FB3-CEDE-9B44B39223A9}"/>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BE4A9812-77AA-A61A-AFA8-0AA58C422648}"/>
              </a:ext>
            </a:extLst>
          </p:cNvPr>
          <p:cNvSpPr>
            <a:spLocks noGrp="1"/>
          </p:cNvSpPr>
          <p:nvPr>
            <p:ph type="sldNum" sz="quarter" idx="12"/>
          </p:nvPr>
        </p:nvSpPr>
        <p:spPr/>
        <p:txBody>
          <a:bodyPr/>
          <a:lstStyle/>
          <a:p>
            <a:fld id="{AEF983BE-878C-408C-903D-FB014B0B2C8B}" type="slidenum">
              <a:rPr lang="es-GT" smtClean="0"/>
              <a:t>‹Nº›</a:t>
            </a:fld>
            <a:endParaRPr lang="es-GT"/>
          </a:p>
        </p:txBody>
      </p:sp>
    </p:spTree>
    <p:extLst>
      <p:ext uri="{BB962C8B-B14F-4D97-AF65-F5344CB8AC3E}">
        <p14:creationId xmlns:p14="http://schemas.microsoft.com/office/powerpoint/2010/main" val="20532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D086E8-7897-F004-0CA1-8A0B1F057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A2227AE1-2F6F-A78E-5490-B9CFE62E0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50750F93-108B-C82F-9A35-CCA614AA6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7073A1-0875-4D21-9843-3BE57CAFF9A8}" type="datetimeFigureOut">
              <a:rPr lang="es-GT" smtClean="0"/>
              <a:t>12/05/2025</a:t>
            </a:fld>
            <a:endParaRPr lang="es-GT"/>
          </a:p>
        </p:txBody>
      </p:sp>
      <p:sp>
        <p:nvSpPr>
          <p:cNvPr id="5" name="Marcador de pie de página 4">
            <a:extLst>
              <a:ext uri="{FF2B5EF4-FFF2-40B4-BE49-F238E27FC236}">
                <a16:creationId xmlns:a16="http://schemas.microsoft.com/office/drawing/2014/main" id="{48AAF8B8-D5D7-FA06-55E4-7E2216348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Marcador de número de diapositiva 5">
            <a:extLst>
              <a:ext uri="{FF2B5EF4-FFF2-40B4-BE49-F238E27FC236}">
                <a16:creationId xmlns:a16="http://schemas.microsoft.com/office/drawing/2014/main" id="{153867B8-9509-9ED9-75D8-A8E769377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F983BE-878C-408C-903D-FB014B0B2C8B}" type="slidenum">
              <a:rPr lang="es-GT" smtClean="0"/>
              <a:t>‹Nº›</a:t>
            </a:fld>
            <a:endParaRPr lang="es-GT"/>
          </a:p>
        </p:txBody>
      </p:sp>
    </p:spTree>
    <p:extLst>
      <p:ext uri="{BB962C8B-B14F-4D97-AF65-F5344CB8AC3E}">
        <p14:creationId xmlns:p14="http://schemas.microsoft.com/office/powerpoint/2010/main" val="3748712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82BB7-1464-6E45-011C-F345B7AAB928}"/>
              </a:ext>
            </a:extLst>
          </p:cNvPr>
          <p:cNvSpPr>
            <a:spLocks noGrp="1"/>
          </p:cNvSpPr>
          <p:nvPr>
            <p:ph type="ctrTitle"/>
          </p:nvPr>
        </p:nvSpPr>
        <p:spPr/>
        <p:txBody>
          <a:bodyPr/>
          <a:lstStyle/>
          <a:p>
            <a:r>
              <a:rPr lang="en-US" dirty="0"/>
              <a:t>Repaso a </a:t>
            </a:r>
            <a:r>
              <a:rPr lang="en-US" dirty="0" err="1"/>
              <a:t>tema</a:t>
            </a:r>
            <a:endParaRPr lang="es-GT" dirty="0"/>
          </a:p>
        </p:txBody>
      </p:sp>
      <p:sp>
        <p:nvSpPr>
          <p:cNvPr id="3" name="Subtítulo 2">
            <a:extLst>
              <a:ext uri="{FF2B5EF4-FFF2-40B4-BE49-F238E27FC236}">
                <a16:creationId xmlns:a16="http://schemas.microsoft.com/office/drawing/2014/main" id="{E1894181-1F5C-A15B-A024-917E17F21BAE}"/>
              </a:ext>
            </a:extLst>
          </p:cNvPr>
          <p:cNvSpPr>
            <a:spLocks noGrp="1"/>
          </p:cNvSpPr>
          <p:nvPr>
            <p:ph type="subTitle" idx="1"/>
          </p:nvPr>
        </p:nvSpPr>
        <p:spPr/>
        <p:txBody>
          <a:bodyPr/>
          <a:lstStyle/>
          <a:p>
            <a:r>
              <a:rPr lang="en-US" dirty="0" err="1"/>
              <a:t>Cursores</a:t>
            </a:r>
            <a:endParaRPr lang="es-GT" dirty="0"/>
          </a:p>
        </p:txBody>
      </p:sp>
    </p:spTree>
    <p:extLst>
      <p:ext uri="{BB962C8B-B14F-4D97-AF65-F5344CB8AC3E}">
        <p14:creationId xmlns:p14="http://schemas.microsoft.com/office/powerpoint/2010/main" val="326008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B7FB0-CC4E-B5B3-1BA9-309AC15326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A4B4332-777F-5739-12BA-35358DD32707}"/>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B0133A0F-A224-7A0D-1D06-ED9682165716}"/>
              </a:ext>
            </a:extLst>
          </p:cNvPr>
          <p:cNvSpPr>
            <a:spLocks noGrp="1"/>
          </p:cNvSpPr>
          <p:nvPr>
            <p:ph idx="1"/>
          </p:nvPr>
        </p:nvSpPr>
        <p:spPr>
          <a:xfrm>
            <a:off x="838200" y="1825625"/>
            <a:ext cx="10515600" cy="4351338"/>
          </a:xfrm>
        </p:spPr>
        <p:txBody>
          <a:bodyPr/>
          <a:lstStyle/>
          <a:p>
            <a:pPr marL="0" indent="0">
              <a:buNone/>
            </a:pPr>
            <a:r>
              <a:rPr lang="es-ES" sz="2400" dirty="0"/>
              <a:t>Llamadas a procedimientos almacenados por fila:</a:t>
            </a:r>
          </a:p>
          <a:p>
            <a:pPr marL="0" indent="0">
              <a:buNone/>
            </a:pPr>
            <a:r>
              <a:rPr lang="es-ES" sz="2400" dirty="0"/>
              <a:t>Cuando necesitas ejecutar un procedimiento para cada fila</a:t>
            </a:r>
          </a:p>
          <a:p>
            <a:pPr marL="0" indent="0">
              <a:buNone/>
            </a:pPr>
            <a:r>
              <a:rPr lang="es-ES" sz="2400" dirty="0"/>
              <a:t>Ejemplo: ejecutar un </a:t>
            </a:r>
            <a:r>
              <a:rPr lang="es-ES" sz="2400" b="1" i="1" dirty="0" err="1"/>
              <a:t>sp_generar_factura</a:t>
            </a:r>
            <a:r>
              <a:rPr lang="es-ES" sz="2400" b="1" i="1" dirty="0"/>
              <a:t> </a:t>
            </a:r>
            <a:r>
              <a:rPr lang="es-ES" sz="2400" dirty="0"/>
              <a:t>para cada cliente.</a:t>
            </a:r>
            <a:endParaRPr lang="es-ES" dirty="0"/>
          </a:p>
        </p:txBody>
      </p:sp>
    </p:spTree>
    <p:extLst>
      <p:ext uri="{BB962C8B-B14F-4D97-AF65-F5344CB8AC3E}">
        <p14:creationId xmlns:p14="http://schemas.microsoft.com/office/powerpoint/2010/main" val="94186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A114B-A6F4-1B66-3D24-EB59380A200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F71167-7C94-A6A5-80D8-2CC8A1E1B3E5}"/>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71E20218-2217-9816-FF19-3E1F633C3F25}"/>
              </a:ext>
            </a:extLst>
          </p:cNvPr>
          <p:cNvSpPr>
            <a:spLocks noGrp="1"/>
          </p:cNvSpPr>
          <p:nvPr>
            <p:ph idx="1"/>
          </p:nvPr>
        </p:nvSpPr>
        <p:spPr>
          <a:xfrm>
            <a:off x="838200" y="1825625"/>
            <a:ext cx="10515600" cy="4351338"/>
          </a:xfrm>
        </p:spPr>
        <p:txBody>
          <a:bodyPr/>
          <a:lstStyle/>
          <a:p>
            <a:pPr marL="0" indent="0">
              <a:buNone/>
            </a:pPr>
            <a:r>
              <a:rPr lang="es-ES" sz="2400" dirty="0"/>
              <a:t>Procesos de mantenimiento de datos:</a:t>
            </a:r>
          </a:p>
          <a:p>
            <a:pPr marL="0" indent="0">
              <a:buNone/>
            </a:pPr>
            <a:r>
              <a:rPr lang="es-ES" sz="2400" dirty="0"/>
              <a:t>Limpiar datos o aplicar correcciones uno a uno.</a:t>
            </a:r>
          </a:p>
          <a:p>
            <a:pPr marL="0" indent="0">
              <a:buNone/>
            </a:pPr>
            <a:r>
              <a:rPr lang="es-ES" sz="2400" dirty="0"/>
              <a:t>Ejemplo: formatear nombres, actualizar campos vacíos con lógica condicional.</a:t>
            </a:r>
            <a:endParaRPr lang="es-ES" dirty="0"/>
          </a:p>
        </p:txBody>
      </p:sp>
    </p:spTree>
    <p:extLst>
      <p:ext uri="{BB962C8B-B14F-4D97-AF65-F5344CB8AC3E}">
        <p14:creationId xmlns:p14="http://schemas.microsoft.com/office/powerpoint/2010/main" val="32625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35EA8-A8D3-C395-359B-7AC835C058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E92211-9C40-BF17-68D3-E3BF2F692463}"/>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2D5BEB0C-E082-7C21-9246-819291CA05DA}"/>
              </a:ext>
            </a:extLst>
          </p:cNvPr>
          <p:cNvSpPr>
            <a:spLocks noGrp="1"/>
          </p:cNvSpPr>
          <p:nvPr>
            <p:ph idx="1"/>
          </p:nvPr>
        </p:nvSpPr>
        <p:spPr>
          <a:xfrm>
            <a:off x="838200" y="1825625"/>
            <a:ext cx="10515600" cy="4351338"/>
          </a:xfrm>
        </p:spPr>
        <p:txBody>
          <a:bodyPr/>
          <a:lstStyle/>
          <a:p>
            <a:pPr marL="0" indent="0">
              <a:buNone/>
            </a:pPr>
            <a:r>
              <a:rPr lang="es-ES" sz="2400" dirty="0"/>
              <a:t>Migración o transformación de datos compleja:</a:t>
            </a:r>
          </a:p>
          <a:p>
            <a:pPr marL="0" indent="0">
              <a:buNone/>
            </a:pPr>
            <a:endParaRPr lang="es-ES" sz="2400" dirty="0"/>
          </a:p>
          <a:p>
            <a:pPr marL="0" indent="0">
              <a:buNone/>
            </a:pPr>
            <a:r>
              <a:rPr lang="es-ES" sz="2400" dirty="0"/>
              <a:t>Cuando mueves datos entre sistemas y necesitas validar fila por fila.</a:t>
            </a:r>
          </a:p>
          <a:p>
            <a:pPr marL="0" indent="0">
              <a:buNone/>
            </a:pPr>
            <a:endParaRPr lang="es-ES" sz="2400" dirty="0"/>
          </a:p>
          <a:p>
            <a:pPr marL="0" indent="0">
              <a:buNone/>
            </a:pPr>
            <a:r>
              <a:rPr lang="es-ES" sz="2400" dirty="0"/>
              <a:t>Ejemplo: migrar clientes desde una tabla antigua a una nueva con validaciones.</a:t>
            </a:r>
            <a:endParaRPr lang="es-ES" dirty="0"/>
          </a:p>
        </p:txBody>
      </p:sp>
    </p:spTree>
    <p:extLst>
      <p:ext uri="{BB962C8B-B14F-4D97-AF65-F5344CB8AC3E}">
        <p14:creationId xmlns:p14="http://schemas.microsoft.com/office/powerpoint/2010/main" val="1593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E06DA-1D8A-14AF-5182-9C1A154625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1F1A42-6F68-1BD0-B6F1-0D900D808690}"/>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8DD8C631-6FBF-55AC-E5C2-CACCBDF9A7F5}"/>
              </a:ext>
            </a:extLst>
          </p:cNvPr>
          <p:cNvSpPr>
            <a:spLocks noGrp="1"/>
          </p:cNvSpPr>
          <p:nvPr>
            <p:ph idx="1"/>
          </p:nvPr>
        </p:nvSpPr>
        <p:spPr>
          <a:xfrm>
            <a:off x="838200" y="1825625"/>
            <a:ext cx="10515600" cy="4351338"/>
          </a:xfrm>
        </p:spPr>
        <p:txBody>
          <a:bodyPr/>
          <a:lstStyle/>
          <a:p>
            <a:pPr marL="0" indent="0">
              <a:buNone/>
            </a:pPr>
            <a:r>
              <a:rPr lang="es-ES" sz="2400" dirty="0"/>
              <a:t>Procesos dependientes:</a:t>
            </a:r>
          </a:p>
          <a:p>
            <a:pPr marL="0" indent="0">
              <a:buNone/>
            </a:pPr>
            <a:r>
              <a:rPr lang="es-ES" dirty="0"/>
              <a:t>Si el procesamiento de una fila depende del resultado anterior.</a:t>
            </a:r>
          </a:p>
          <a:p>
            <a:pPr marL="0" indent="0">
              <a:buNone/>
            </a:pPr>
            <a:endParaRPr lang="es-ES" dirty="0"/>
          </a:p>
          <a:p>
            <a:pPr marL="0" indent="0">
              <a:buNone/>
            </a:pPr>
            <a:r>
              <a:rPr lang="es-ES" dirty="0"/>
              <a:t>Ejemplo: calcular comisiones acumuladas, donde cada comisión se suma a la anterior.</a:t>
            </a:r>
          </a:p>
        </p:txBody>
      </p:sp>
    </p:spTree>
    <p:extLst>
      <p:ext uri="{BB962C8B-B14F-4D97-AF65-F5344CB8AC3E}">
        <p14:creationId xmlns:p14="http://schemas.microsoft.com/office/powerpoint/2010/main" val="323057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731B4-C6B3-687F-49A9-3BB4333D51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5096CBA-3BF9-940C-33F9-0AF214F1C25D}"/>
              </a:ext>
            </a:extLst>
          </p:cNvPr>
          <p:cNvSpPr>
            <a:spLocks noGrp="1"/>
          </p:cNvSpPr>
          <p:nvPr>
            <p:ph type="title"/>
          </p:nvPr>
        </p:nvSpPr>
        <p:spPr/>
        <p:txBody>
          <a:bodyPr/>
          <a:lstStyle/>
          <a:p>
            <a:r>
              <a:rPr lang="es-GT" b="1" dirty="0"/>
              <a:t>Índice de la clase</a:t>
            </a:r>
          </a:p>
        </p:txBody>
      </p:sp>
      <p:sp>
        <p:nvSpPr>
          <p:cNvPr id="3" name="Marcador de contenido 2">
            <a:extLst>
              <a:ext uri="{FF2B5EF4-FFF2-40B4-BE49-F238E27FC236}">
                <a16:creationId xmlns:a16="http://schemas.microsoft.com/office/drawing/2014/main" id="{615D3DBF-FFC1-01AE-950F-359A6CE97235}"/>
              </a:ext>
            </a:extLst>
          </p:cNvPr>
          <p:cNvSpPr>
            <a:spLocks noGrp="1"/>
          </p:cNvSpPr>
          <p:nvPr>
            <p:ph idx="1"/>
          </p:nvPr>
        </p:nvSpPr>
        <p:spPr/>
        <p:txBody>
          <a:bodyPr/>
          <a:lstStyle/>
          <a:p>
            <a:pPr>
              <a:buFont typeface="+mj-lt"/>
              <a:buAutoNum type="arabicPeriod"/>
            </a:pPr>
            <a:r>
              <a:rPr lang="es-ES" dirty="0"/>
              <a:t>¿Qué es un cursor?</a:t>
            </a:r>
          </a:p>
          <a:p>
            <a:pPr>
              <a:buFont typeface="+mj-lt"/>
              <a:buAutoNum type="arabicPeriod"/>
            </a:pPr>
            <a:r>
              <a:rPr lang="es-ES" dirty="0"/>
              <a:t>¿Por qué usar cursores?</a:t>
            </a:r>
          </a:p>
          <a:p>
            <a:pPr>
              <a:buFont typeface="+mj-lt"/>
              <a:buAutoNum type="arabicPeriod"/>
            </a:pPr>
            <a:r>
              <a:rPr lang="es-ES" dirty="0"/>
              <a:t>Sintaxis básica de un cursor</a:t>
            </a:r>
          </a:p>
          <a:p>
            <a:pPr>
              <a:buFont typeface="+mj-lt"/>
              <a:buAutoNum type="arabicPeriod"/>
            </a:pPr>
            <a:r>
              <a:rPr lang="es-ES" dirty="0"/>
              <a:t>Tipos de cursores</a:t>
            </a:r>
          </a:p>
          <a:p>
            <a:pPr>
              <a:buFont typeface="+mj-lt"/>
              <a:buAutoNum type="arabicPeriod"/>
            </a:pPr>
            <a:r>
              <a:rPr lang="es-ES" dirty="0"/>
              <a:t>Casos prácticos comunes</a:t>
            </a:r>
          </a:p>
          <a:p>
            <a:pPr>
              <a:buFont typeface="+mj-lt"/>
              <a:buAutoNum type="arabicPeriod"/>
            </a:pPr>
            <a:r>
              <a:rPr lang="es-ES" dirty="0"/>
              <a:t>Demo en vivo (creación de una base de datos de prueba)</a:t>
            </a:r>
          </a:p>
          <a:p>
            <a:pPr>
              <a:buFont typeface="+mj-lt"/>
              <a:buAutoNum type="arabicPeriod"/>
            </a:pPr>
            <a:r>
              <a:rPr lang="es-ES" dirty="0"/>
              <a:t>Preguntas frecuentes</a:t>
            </a:r>
          </a:p>
          <a:p>
            <a:pPr>
              <a:buFont typeface="+mj-lt"/>
              <a:buAutoNum type="arabicPeriod"/>
            </a:pPr>
            <a:r>
              <a:rPr lang="es-ES" dirty="0"/>
              <a:t>Recomendaciones finales</a:t>
            </a:r>
          </a:p>
          <a:p>
            <a:endParaRPr lang="es-GT" dirty="0"/>
          </a:p>
        </p:txBody>
      </p:sp>
    </p:spTree>
    <p:extLst>
      <p:ext uri="{BB962C8B-B14F-4D97-AF65-F5344CB8AC3E}">
        <p14:creationId xmlns:p14="http://schemas.microsoft.com/office/powerpoint/2010/main" val="72593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B338-7F56-D9F1-88C9-560917999F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42F544F-7E76-682B-81ED-94EE4C6414A3}"/>
              </a:ext>
            </a:extLst>
          </p:cNvPr>
          <p:cNvSpPr>
            <a:spLocks noGrp="1"/>
          </p:cNvSpPr>
          <p:nvPr>
            <p:ph type="title"/>
          </p:nvPr>
        </p:nvSpPr>
        <p:spPr/>
        <p:txBody>
          <a:bodyPr/>
          <a:lstStyle/>
          <a:p>
            <a:r>
              <a:rPr lang="es-GT" b="1" dirty="0"/>
              <a:t>¿Qué es un cursor?</a:t>
            </a:r>
          </a:p>
        </p:txBody>
      </p:sp>
      <p:sp>
        <p:nvSpPr>
          <p:cNvPr id="3" name="Marcador de contenido 2">
            <a:extLst>
              <a:ext uri="{FF2B5EF4-FFF2-40B4-BE49-F238E27FC236}">
                <a16:creationId xmlns:a16="http://schemas.microsoft.com/office/drawing/2014/main" id="{AECAE38F-0A81-2C6C-CAB1-BE5B2EB9AD9D}"/>
              </a:ext>
            </a:extLst>
          </p:cNvPr>
          <p:cNvSpPr>
            <a:spLocks noGrp="1"/>
          </p:cNvSpPr>
          <p:nvPr>
            <p:ph idx="1"/>
          </p:nvPr>
        </p:nvSpPr>
        <p:spPr/>
        <p:txBody>
          <a:bodyPr/>
          <a:lstStyle/>
          <a:p>
            <a:r>
              <a:rPr lang="es-ES" dirty="0"/>
              <a:t>Un cursor es un mecanismo que permite recorrer fila por fila los resultados de una consulta.</a:t>
            </a:r>
          </a:p>
          <a:p>
            <a:endParaRPr lang="es-GT" dirty="0"/>
          </a:p>
        </p:txBody>
      </p:sp>
    </p:spTree>
    <p:extLst>
      <p:ext uri="{BB962C8B-B14F-4D97-AF65-F5344CB8AC3E}">
        <p14:creationId xmlns:p14="http://schemas.microsoft.com/office/powerpoint/2010/main" val="92765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1B2B4-994F-19E2-B002-EF940B7081D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5F257C-2DFC-0ACA-BA58-5A6E4E8DEE2F}"/>
              </a:ext>
            </a:extLst>
          </p:cNvPr>
          <p:cNvSpPr>
            <a:spLocks noGrp="1"/>
          </p:cNvSpPr>
          <p:nvPr>
            <p:ph type="title"/>
          </p:nvPr>
        </p:nvSpPr>
        <p:spPr/>
        <p:txBody>
          <a:bodyPr/>
          <a:lstStyle/>
          <a:p>
            <a:r>
              <a:rPr lang="es-GT" b="1" dirty="0"/>
              <a:t>¿Por qué usar cursores?</a:t>
            </a:r>
          </a:p>
        </p:txBody>
      </p:sp>
      <p:sp>
        <p:nvSpPr>
          <p:cNvPr id="5" name="Marcador de contenido 4">
            <a:extLst>
              <a:ext uri="{FF2B5EF4-FFF2-40B4-BE49-F238E27FC236}">
                <a16:creationId xmlns:a16="http://schemas.microsoft.com/office/drawing/2014/main" id="{7A69C6B7-2883-D613-6E21-4699829C0FEF}"/>
              </a:ext>
            </a:extLst>
          </p:cNvPr>
          <p:cNvSpPr>
            <a:spLocks noGrp="1"/>
          </p:cNvSpPr>
          <p:nvPr>
            <p:ph idx="1"/>
          </p:nvPr>
        </p:nvSpPr>
        <p:spPr/>
        <p:txBody>
          <a:bodyPr/>
          <a:lstStyle/>
          <a:p>
            <a:pPr>
              <a:buNone/>
            </a:pPr>
            <a:r>
              <a:rPr lang="es-ES" dirty="0"/>
              <a:t>Casos donde tiene sentido usar cursores:</a:t>
            </a:r>
          </a:p>
          <a:p>
            <a:pPr>
              <a:buFont typeface="Arial" panose="020B0604020202020204" pitchFamily="34" charset="0"/>
              <a:buChar char="•"/>
            </a:pPr>
            <a:r>
              <a:rPr lang="es-ES" dirty="0"/>
              <a:t>Aplicar reglas distintas a cada fila.</a:t>
            </a:r>
          </a:p>
          <a:p>
            <a:pPr>
              <a:buFont typeface="Arial" panose="020B0604020202020204" pitchFamily="34" charset="0"/>
              <a:buChar char="•"/>
            </a:pPr>
            <a:r>
              <a:rPr lang="es-ES" dirty="0"/>
              <a:t>Procesar en un orden específico.</a:t>
            </a:r>
          </a:p>
          <a:p>
            <a:pPr>
              <a:buFont typeface="Arial" panose="020B0604020202020204" pitchFamily="34" charset="0"/>
              <a:buChar char="•"/>
            </a:pPr>
            <a:r>
              <a:rPr lang="es-ES" dirty="0"/>
              <a:t>Enviar correos fila por fila.</a:t>
            </a:r>
          </a:p>
          <a:p>
            <a:pPr>
              <a:buFont typeface="Arial" panose="020B0604020202020204" pitchFamily="34" charset="0"/>
              <a:buChar char="•"/>
            </a:pPr>
            <a:r>
              <a:rPr lang="es-ES" dirty="0"/>
              <a:t>Ejecutar un SP para cada fila.</a:t>
            </a:r>
          </a:p>
          <a:p>
            <a:pPr>
              <a:buFont typeface="Arial" panose="020B0604020202020204" pitchFamily="34" charset="0"/>
              <a:buChar char="•"/>
            </a:pPr>
            <a:r>
              <a:rPr lang="es-ES" dirty="0"/>
              <a:t>Validar datos antes de migrar o transformar.</a:t>
            </a:r>
          </a:p>
          <a:p>
            <a:endParaRPr lang="es-GT" dirty="0"/>
          </a:p>
        </p:txBody>
      </p:sp>
    </p:spTree>
    <p:extLst>
      <p:ext uri="{BB962C8B-B14F-4D97-AF65-F5344CB8AC3E}">
        <p14:creationId xmlns:p14="http://schemas.microsoft.com/office/powerpoint/2010/main" val="421021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281E7-CA17-0FAE-111A-C7ED60B4E8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C53BAC9-E729-C646-7E13-FF504DE707C7}"/>
              </a:ext>
            </a:extLst>
          </p:cNvPr>
          <p:cNvSpPr>
            <a:spLocks noGrp="1"/>
          </p:cNvSpPr>
          <p:nvPr>
            <p:ph type="title"/>
          </p:nvPr>
        </p:nvSpPr>
        <p:spPr/>
        <p:txBody>
          <a:bodyPr/>
          <a:lstStyle/>
          <a:p>
            <a:r>
              <a:rPr lang="es-GT" b="1" dirty="0"/>
              <a:t>¿Por qué usar cursores?</a:t>
            </a:r>
          </a:p>
        </p:txBody>
      </p:sp>
      <p:sp>
        <p:nvSpPr>
          <p:cNvPr id="5" name="Marcador de contenido 4">
            <a:extLst>
              <a:ext uri="{FF2B5EF4-FFF2-40B4-BE49-F238E27FC236}">
                <a16:creationId xmlns:a16="http://schemas.microsoft.com/office/drawing/2014/main" id="{9C6F6BE9-740C-D5B6-1A08-70C7BC0842E2}"/>
              </a:ext>
            </a:extLst>
          </p:cNvPr>
          <p:cNvSpPr>
            <a:spLocks noGrp="1"/>
          </p:cNvSpPr>
          <p:nvPr>
            <p:ph idx="1"/>
          </p:nvPr>
        </p:nvSpPr>
        <p:spPr/>
        <p:txBody>
          <a:bodyPr/>
          <a:lstStyle/>
          <a:p>
            <a:r>
              <a:rPr lang="es-ES" dirty="0"/>
              <a:t>Cuando el rendimiento es clave (cursores son más lentos).</a:t>
            </a:r>
          </a:p>
          <a:p>
            <a:r>
              <a:rPr lang="es-ES" dirty="0"/>
              <a:t>Cuando se puede hacer con una sola consulta UPDATE, INSERT o DELETE.</a:t>
            </a:r>
          </a:p>
          <a:p>
            <a:endParaRPr lang="es-ES" dirty="0"/>
          </a:p>
          <a:p>
            <a:endParaRPr lang="es-GT" dirty="0"/>
          </a:p>
        </p:txBody>
      </p:sp>
    </p:spTree>
    <p:extLst>
      <p:ext uri="{BB962C8B-B14F-4D97-AF65-F5344CB8AC3E}">
        <p14:creationId xmlns:p14="http://schemas.microsoft.com/office/powerpoint/2010/main" val="127526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B97D7-08B6-9742-4C1D-F945D7CF1AE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D41AF1E-F3FC-557E-AC17-9D22AA7F410C}"/>
              </a:ext>
            </a:extLst>
          </p:cNvPr>
          <p:cNvSpPr>
            <a:spLocks noGrp="1"/>
          </p:cNvSpPr>
          <p:nvPr>
            <p:ph type="title"/>
          </p:nvPr>
        </p:nvSpPr>
        <p:spPr/>
        <p:txBody>
          <a:bodyPr/>
          <a:lstStyle/>
          <a:p>
            <a:r>
              <a:rPr lang="es-ES" dirty="0"/>
              <a:t>¿Para qué sirven los cursores?</a:t>
            </a:r>
            <a:endParaRPr lang="es-GT" dirty="0"/>
          </a:p>
        </p:txBody>
      </p:sp>
      <p:sp>
        <p:nvSpPr>
          <p:cNvPr id="3" name="Marcador de contenido 2">
            <a:extLst>
              <a:ext uri="{FF2B5EF4-FFF2-40B4-BE49-F238E27FC236}">
                <a16:creationId xmlns:a16="http://schemas.microsoft.com/office/drawing/2014/main" id="{B436896B-D66B-7CAC-C743-99A7490D674C}"/>
              </a:ext>
            </a:extLst>
          </p:cNvPr>
          <p:cNvSpPr>
            <a:spLocks noGrp="1"/>
          </p:cNvSpPr>
          <p:nvPr>
            <p:ph idx="1"/>
          </p:nvPr>
        </p:nvSpPr>
        <p:spPr/>
        <p:txBody>
          <a:bodyPr/>
          <a:lstStyle/>
          <a:p>
            <a:r>
              <a:rPr lang="es-ES" dirty="0"/>
              <a:t>Procesar registros uno a uno.</a:t>
            </a:r>
          </a:p>
          <a:p>
            <a:r>
              <a:rPr lang="es-ES" dirty="0"/>
              <a:t>Ejecutar operaciones que no pueden hacerse fácilmente con SQL puro (como llamadas a procedimientos almacenados por fila).</a:t>
            </a:r>
          </a:p>
          <a:p>
            <a:r>
              <a:rPr lang="es-ES" dirty="0"/>
              <a:t>Controlar el flujo de datos cuando no es posible realizar todo con una sola consulta </a:t>
            </a:r>
            <a:r>
              <a:rPr lang="es-ES" b="1" dirty="0"/>
              <a:t>SELECT</a:t>
            </a:r>
            <a:r>
              <a:rPr lang="es-ES" dirty="0"/>
              <a:t>, </a:t>
            </a:r>
            <a:r>
              <a:rPr lang="es-ES" b="1" dirty="0"/>
              <a:t>UPDATE</a:t>
            </a:r>
            <a:r>
              <a:rPr lang="es-ES" dirty="0"/>
              <a:t> o </a:t>
            </a:r>
            <a:r>
              <a:rPr lang="es-ES" b="1" dirty="0"/>
              <a:t>DELETE</a:t>
            </a:r>
            <a:r>
              <a:rPr lang="es-ES" dirty="0"/>
              <a:t>.</a:t>
            </a:r>
          </a:p>
          <a:p>
            <a:endParaRPr lang="es-GT" dirty="0"/>
          </a:p>
        </p:txBody>
      </p:sp>
    </p:spTree>
    <p:extLst>
      <p:ext uri="{BB962C8B-B14F-4D97-AF65-F5344CB8AC3E}">
        <p14:creationId xmlns:p14="http://schemas.microsoft.com/office/powerpoint/2010/main" val="160840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0C59-F7E6-6AE5-6FEF-E8AFB0E5295C}"/>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76225E81-10B0-AC7F-3648-86AF9276943E}"/>
              </a:ext>
            </a:extLst>
          </p:cNvPr>
          <p:cNvSpPr>
            <a:spLocks noGrp="1"/>
          </p:cNvSpPr>
          <p:nvPr>
            <p:ph idx="1"/>
          </p:nvPr>
        </p:nvSpPr>
        <p:spPr>
          <a:xfrm>
            <a:off x="838200" y="1825625"/>
            <a:ext cx="10515600" cy="4351338"/>
          </a:xfrm>
        </p:spPr>
        <p:txBody>
          <a:bodyPr/>
          <a:lstStyle/>
          <a:p>
            <a:pPr marL="0" indent="0">
              <a:buNone/>
            </a:pPr>
            <a:r>
              <a:rPr lang="es-GT" sz="2400" dirty="0"/>
              <a:t>Actualizaciones personalizadas por fila:</a:t>
            </a:r>
          </a:p>
          <a:p>
            <a:pPr marL="0" indent="0">
              <a:buNone/>
            </a:pPr>
            <a:r>
              <a:rPr lang="es-ES" sz="2400" dirty="0"/>
              <a:t>Cuando necesitas aplicar reglas específicas para cada fila.</a:t>
            </a:r>
          </a:p>
          <a:p>
            <a:pPr marL="0" indent="0">
              <a:buNone/>
            </a:pPr>
            <a:endParaRPr lang="es-ES" sz="2400" dirty="0"/>
          </a:p>
          <a:p>
            <a:pPr marL="0" indent="0">
              <a:buNone/>
            </a:pPr>
            <a:r>
              <a:rPr lang="es-ES" sz="2400" dirty="0"/>
              <a:t>Ejemplo: aplicar un porcentaje de aumento de salario distinto según la antigüedad o cargo.</a:t>
            </a:r>
            <a:endParaRPr lang="es-GT" sz="2400" dirty="0"/>
          </a:p>
          <a:p>
            <a:pPr marL="0" indent="0">
              <a:buNone/>
            </a:pPr>
            <a:r>
              <a:rPr lang="es-ES" sz="2400" i="1" dirty="0"/>
              <a:t>-- Si el cargo es 'Gerente', aumentar 10%, si es 'Asistente', aumentar 5%</a:t>
            </a:r>
          </a:p>
          <a:p>
            <a:pPr marL="0" indent="0">
              <a:buNone/>
            </a:pPr>
            <a:endParaRPr lang="es-ES" dirty="0"/>
          </a:p>
        </p:txBody>
      </p:sp>
    </p:spTree>
    <p:extLst>
      <p:ext uri="{BB962C8B-B14F-4D97-AF65-F5344CB8AC3E}">
        <p14:creationId xmlns:p14="http://schemas.microsoft.com/office/powerpoint/2010/main" val="408497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76F4-C1CC-AD3F-1324-7C611E0BE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938BCB0-6523-F267-CBEF-7E7CD206295E}"/>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514165C3-8014-7E6E-A3DB-1D886D819EC7}"/>
              </a:ext>
            </a:extLst>
          </p:cNvPr>
          <p:cNvSpPr>
            <a:spLocks noGrp="1"/>
          </p:cNvSpPr>
          <p:nvPr>
            <p:ph idx="1"/>
          </p:nvPr>
        </p:nvSpPr>
        <p:spPr>
          <a:xfrm>
            <a:off x="838200" y="1825625"/>
            <a:ext cx="10515600" cy="4351338"/>
          </a:xfrm>
        </p:spPr>
        <p:txBody>
          <a:bodyPr/>
          <a:lstStyle/>
          <a:p>
            <a:pPr marL="0" indent="0">
              <a:buNone/>
            </a:pPr>
            <a:r>
              <a:rPr lang="es-GT" sz="2400" dirty="0"/>
              <a:t>Procesamiento secuencial de datos:</a:t>
            </a:r>
          </a:p>
          <a:p>
            <a:pPr marL="0" indent="0">
              <a:buNone/>
            </a:pPr>
            <a:r>
              <a:rPr lang="es-ES" sz="2400" dirty="0"/>
              <a:t>Si necesitas procesar datos en un orden específico, como registros históricos.</a:t>
            </a:r>
          </a:p>
          <a:p>
            <a:pPr marL="0" indent="0">
              <a:buNone/>
            </a:pPr>
            <a:endParaRPr lang="es-ES" sz="2400" dirty="0"/>
          </a:p>
          <a:p>
            <a:pPr marL="0" indent="0">
              <a:buNone/>
            </a:pPr>
            <a:r>
              <a:rPr lang="es-ES" sz="2400" dirty="0"/>
              <a:t>Ejemplo: calcular el saldo acumulado en una cuenta día por día (tipo “running total”).</a:t>
            </a:r>
            <a:endParaRPr lang="es-ES" dirty="0"/>
          </a:p>
        </p:txBody>
      </p:sp>
    </p:spTree>
    <p:extLst>
      <p:ext uri="{BB962C8B-B14F-4D97-AF65-F5344CB8AC3E}">
        <p14:creationId xmlns:p14="http://schemas.microsoft.com/office/powerpoint/2010/main" val="49687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6FF4D-7430-1C4D-8581-FDC604B6A0C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68A20BE-5E95-7CCB-5DC4-44473CA28FA5}"/>
              </a:ext>
            </a:extLst>
          </p:cNvPr>
          <p:cNvSpPr>
            <a:spLocks noGrp="1"/>
          </p:cNvSpPr>
          <p:nvPr>
            <p:ph type="title"/>
          </p:nvPr>
        </p:nvSpPr>
        <p:spPr>
          <a:xfrm>
            <a:off x="838200" y="365126"/>
            <a:ext cx="10515600" cy="586982"/>
          </a:xfrm>
        </p:spPr>
        <p:txBody>
          <a:bodyPr>
            <a:normAutofit fontScale="90000"/>
          </a:bodyPr>
          <a:lstStyle/>
          <a:p>
            <a:r>
              <a:rPr lang="es-ES" dirty="0"/>
              <a:t>Ejemplos prácticos </a:t>
            </a:r>
            <a:endParaRPr lang="es-GT" dirty="0"/>
          </a:p>
        </p:txBody>
      </p:sp>
      <p:sp>
        <p:nvSpPr>
          <p:cNvPr id="10" name="Marcador de contenido 2">
            <a:extLst>
              <a:ext uri="{FF2B5EF4-FFF2-40B4-BE49-F238E27FC236}">
                <a16:creationId xmlns:a16="http://schemas.microsoft.com/office/drawing/2014/main" id="{25D2B488-C5F4-1B5C-155B-564F4463D61B}"/>
              </a:ext>
            </a:extLst>
          </p:cNvPr>
          <p:cNvSpPr>
            <a:spLocks noGrp="1"/>
          </p:cNvSpPr>
          <p:nvPr>
            <p:ph idx="1"/>
          </p:nvPr>
        </p:nvSpPr>
        <p:spPr>
          <a:xfrm>
            <a:off x="838200" y="1825625"/>
            <a:ext cx="10515600" cy="4351338"/>
          </a:xfrm>
        </p:spPr>
        <p:txBody>
          <a:bodyPr/>
          <a:lstStyle/>
          <a:p>
            <a:pPr marL="0" indent="0">
              <a:buNone/>
            </a:pPr>
            <a:r>
              <a:rPr lang="es-ES" sz="2400" dirty="0"/>
              <a:t>Envío de correos electrónicos o notificaciones uno por uno:</a:t>
            </a:r>
          </a:p>
          <a:p>
            <a:pPr marL="0" indent="0">
              <a:buNone/>
            </a:pPr>
            <a:r>
              <a:rPr lang="es-ES" sz="2400" dirty="0"/>
              <a:t>Cuando necesitas enviar notificaciones personalizadas a cada usuario desde SQL.</a:t>
            </a:r>
          </a:p>
          <a:p>
            <a:pPr marL="0" indent="0">
              <a:buNone/>
            </a:pPr>
            <a:endParaRPr lang="es-ES" sz="2400" dirty="0"/>
          </a:p>
          <a:p>
            <a:pPr marL="0" indent="0">
              <a:buNone/>
            </a:pPr>
            <a:r>
              <a:rPr lang="es-ES" sz="2400" dirty="0"/>
              <a:t>Ejemplo: enviar un correo si la fecha de vencimiento de pago está cerca.</a:t>
            </a:r>
            <a:endParaRPr lang="es-ES" dirty="0"/>
          </a:p>
        </p:txBody>
      </p:sp>
    </p:spTree>
    <p:extLst>
      <p:ext uri="{BB962C8B-B14F-4D97-AF65-F5344CB8AC3E}">
        <p14:creationId xmlns:p14="http://schemas.microsoft.com/office/powerpoint/2010/main" val="18304732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372</TotalTime>
  <Words>617</Words>
  <Application>Microsoft Office PowerPoint</Application>
  <PresentationFormat>Panorámica</PresentationFormat>
  <Paragraphs>85</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Aptos</vt:lpstr>
      <vt:lpstr>Aptos Display</vt:lpstr>
      <vt:lpstr>Arial</vt:lpstr>
      <vt:lpstr>Wingdings</vt:lpstr>
      <vt:lpstr>Tema de Office</vt:lpstr>
      <vt:lpstr>Repaso a tema</vt:lpstr>
      <vt:lpstr>Índice de la clase</vt:lpstr>
      <vt:lpstr>¿Qué es un cursor?</vt:lpstr>
      <vt:lpstr>¿Por qué usar cursores?</vt:lpstr>
      <vt:lpstr>¿Por qué usar cursores?</vt:lpstr>
      <vt:lpstr>¿Para qué sirven los cursores?</vt:lpstr>
      <vt:lpstr>Ejemplos prácticos </vt:lpstr>
      <vt:lpstr>Ejemplos prácticos </vt:lpstr>
      <vt:lpstr>Ejemplos prácticos </vt:lpstr>
      <vt:lpstr>Ejemplos prácticos </vt:lpstr>
      <vt:lpstr>Ejemplos prácticos </vt:lpstr>
      <vt:lpstr>Ejemplos prácticos </vt:lpstr>
      <vt:lpstr>Ejemplos prácticos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David  Sian Hernández</dc:creator>
  <cp:lastModifiedBy>Juan David  Sian Hernández</cp:lastModifiedBy>
  <cp:revision>1</cp:revision>
  <dcterms:created xsi:type="dcterms:W3CDTF">2025-05-12T15:21:33Z</dcterms:created>
  <dcterms:modified xsi:type="dcterms:W3CDTF">2025-05-12T21:33:55Z</dcterms:modified>
</cp:coreProperties>
</file>