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485" autoAdjust="0"/>
  </p:normalViewPr>
  <p:slideViewPr>
    <p:cSldViewPr snapToGrid="0">
      <p:cViewPr varScale="1">
        <p:scale>
          <a:sx n="70" d="100"/>
          <a:sy n="70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2A126-A35E-45A1-A270-B4CE3713ED19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42B7-0CE6-4033-A7A9-194D38C3C6B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43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42B7-0CE6-4033-A7A9-194D38C3C6BE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492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Ejemplo de una modificación o inserción es más fácil en el modelo normalizado</a:t>
            </a:r>
          </a:p>
          <a:p>
            <a:pPr>
              <a:buNone/>
            </a:pPr>
            <a:r>
              <a:rPr lang="es-ES" dirty="0"/>
              <a:t>Habla del trade-off: normalización mejora integridad, pero a veces complica las consultas</a:t>
            </a:r>
          </a:p>
          <a:p>
            <a:r>
              <a:rPr lang="es-ES" dirty="0"/>
              <a:t>Comenta que en algunos casos se desnormaliza para rendimiento (data warehousing)</a:t>
            </a:r>
          </a:p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42B7-0CE6-4033-A7A9-194D38C3C6BE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013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466BA-DA40-2E36-F448-9BAD0DC5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0992" y="719453"/>
            <a:ext cx="3676397" cy="3070737"/>
          </a:xfrm>
        </p:spPr>
        <p:txBody>
          <a:bodyPr anchor="b">
            <a:normAutofit/>
          </a:bodyPr>
          <a:lstStyle/>
          <a:p>
            <a:r>
              <a:rPr lang="es-GT" sz="3700"/>
              <a:t>Normalizacion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504E-0079-0EAE-B0DE-3379125A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994" y="4514097"/>
            <a:ext cx="3076126" cy="1619999"/>
          </a:xfrm>
        </p:spPr>
        <p:txBody>
          <a:bodyPr anchor="t">
            <a:normAutofit/>
          </a:bodyPr>
          <a:lstStyle/>
          <a:p>
            <a:r>
              <a:rPr lang="es-GT" sz="1800" dirty="0"/>
              <a:t>DigitalGeko</a:t>
            </a:r>
            <a:endParaRPr lang="es-GT" sz="180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8DBEA7B-0FA6-E211-102E-DC637BAF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396240" y="1360502"/>
            <a:ext cx="7548880" cy="42462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9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777C-67D0-B388-A675-B77A0355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EEDC-E39A-4782-6AE7-6873A811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195F-D7C0-BFE8-280C-FAA17AE1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Pensum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PensumID | CarreraID | CodigoCurso | Año</a:t>
            </a:r>
          </a:p>
          <a:p>
            <a:pPr marL="0" indent="0">
              <a:buNone/>
            </a:pPr>
            <a:r>
              <a:rPr lang="es-GT" dirty="0"/>
              <a:t>---------|-----------|-------------|-----</a:t>
            </a:r>
          </a:p>
          <a:p>
            <a:pPr marL="0" indent="0">
              <a:buNone/>
            </a:pPr>
            <a:r>
              <a:rPr lang="es-GT" dirty="0"/>
              <a:t>1        | 1         | BD101       | 2023</a:t>
            </a:r>
          </a:p>
          <a:p>
            <a:pPr marL="0" indent="0">
              <a:buNone/>
            </a:pPr>
            <a:r>
              <a:rPr lang="es-GT" dirty="0"/>
              <a:t>2        | 1         | MAT101      | 2023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221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0CC3-22FB-045D-DD2A-C28983B3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F48-D390-04A0-BC8D-99BEDB2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B6E2-91D4-B461-7CF4-EA59FF8B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AlumnoCurso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AlumnoID | CodigoCurso</a:t>
            </a:r>
          </a:p>
          <a:p>
            <a:pPr marL="0" indent="0">
              <a:buNone/>
            </a:pPr>
            <a:r>
              <a:rPr lang="es-GT" dirty="0"/>
              <a:t>---------|-------------</a:t>
            </a:r>
          </a:p>
          <a:p>
            <a:pPr marL="0" indent="0">
              <a:buNone/>
            </a:pPr>
            <a:r>
              <a:rPr lang="es-GT" dirty="0"/>
              <a:t>1        | BD101</a:t>
            </a:r>
          </a:p>
          <a:p>
            <a:pPr marL="0" indent="0">
              <a:buNone/>
            </a:pPr>
            <a:r>
              <a:rPr lang="es-GT" dirty="0"/>
              <a:t>1        | MAT101</a:t>
            </a:r>
          </a:p>
          <a:p>
            <a:pPr marL="0" indent="0">
              <a:buNone/>
            </a:pPr>
            <a:r>
              <a:rPr lang="es-GT" dirty="0"/>
              <a:t>2        | BD101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137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E15F-38EC-56BE-D91D-B5F9E500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🔹 ¿Qué es la normalización?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D10F-0470-0726-094D-972A2E6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800" dirty="0"/>
              <a:t>Es el proceso de organizar los datos en una base de datos para reducir la redundancia y mejorar la integridad de los datos.</a:t>
            </a:r>
          </a:p>
          <a:p>
            <a:pPr>
              <a:buNone/>
            </a:pPr>
            <a:r>
              <a:rPr lang="es-ES" sz="2800" b="1" dirty="0"/>
              <a:t>🔸 Objetivos:</a:t>
            </a:r>
          </a:p>
          <a:p>
            <a:r>
              <a:rPr lang="es-ES" sz="2800" dirty="0"/>
              <a:t>Evitar la duplicidad de datos</a:t>
            </a:r>
          </a:p>
          <a:p>
            <a:r>
              <a:rPr lang="es-ES" sz="2800" dirty="0"/>
              <a:t>Facilitar mantenimiento y actualizaciones</a:t>
            </a:r>
          </a:p>
          <a:p>
            <a:r>
              <a:rPr lang="es-ES" sz="2800" dirty="0"/>
              <a:t>Aumentar la eficiencia de las consultas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288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A62-9DAB-C38C-053C-EC279C5F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🔹 Formas </a:t>
            </a:r>
            <a:r>
              <a:rPr lang="en-US" dirty="0" err="1"/>
              <a:t>Normales</a:t>
            </a:r>
            <a:endParaRPr lang="es-G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46D896-10DE-F3BD-BA47-10BFBC799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44393"/>
              </p:ext>
            </p:extLst>
          </p:nvPr>
        </p:nvGraphicFramePr>
        <p:xfrm>
          <a:off x="700088" y="2355215"/>
          <a:ext cx="10691811" cy="3566160"/>
        </p:xfrm>
        <a:graphic>
          <a:graphicData uri="http://schemas.openxmlformats.org/drawingml/2006/table">
            <a:tbl>
              <a:tblPr/>
              <a:tblGrid>
                <a:gridCol w="3563937">
                  <a:extLst>
                    <a:ext uri="{9D8B030D-6E8A-4147-A177-3AD203B41FA5}">
                      <a16:colId xmlns:a16="http://schemas.microsoft.com/office/drawing/2014/main" val="29157804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43386040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443204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Forma 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Criterio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Reglas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1FN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Eliminar grupos repetitivos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Cada celda debe tener un solo valor. No listas ni 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1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2FN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Eliminar dependencias parciales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Debe estar en 1FN y todos los atributos deben depender de la clave completa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62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3FN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dependencias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transitivas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Estar en 2FN y ningún campo no clave debe depender de otro campo no clave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18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BCNF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Versión más estricta de 3FN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Toda determinante debe ser una clave candidata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3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2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5FC-5F8E-FA06-03B5-E49508F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1FN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multivaluados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642B-9469-9145-3F8B-7DC5051D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2075"/>
            <a:ext cx="10691265" cy="1051125"/>
          </a:xfrm>
        </p:spPr>
        <p:txBody>
          <a:bodyPr>
            <a:normAutofit/>
          </a:bodyPr>
          <a:lstStyle/>
          <a:p>
            <a:r>
              <a:rPr lang="es-ES" sz="2400" b="1" dirty="0"/>
              <a:t>Regla</a:t>
            </a:r>
            <a:r>
              <a:rPr lang="es-ES" sz="2400" dirty="0"/>
              <a:t>: Cada celda debe tener un único valor y cada registro debe ser único.</a:t>
            </a:r>
          </a:p>
          <a:p>
            <a:r>
              <a:rPr lang="es-ES" sz="2400" dirty="0"/>
              <a:t>✔ Ya está en 1FN, pues cada celda tiene un solo valor.</a:t>
            </a:r>
            <a:endParaRPr lang="es-GT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0BABF-8D39-0A77-812A-19BEFEAD4C18}"/>
              </a:ext>
            </a:extLst>
          </p:cNvPr>
          <p:cNvSpPr txBox="1">
            <a:spLocks/>
          </p:cNvSpPr>
          <p:nvPr/>
        </p:nvSpPr>
        <p:spPr>
          <a:xfrm>
            <a:off x="750367" y="3128336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✅ 2FN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parciales</a:t>
            </a:r>
            <a:endParaRPr lang="es-G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D280-7CD4-8BDF-4D86-104DB50773D1}"/>
              </a:ext>
            </a:extLst>
          </p:cNvPr>
          <p:cNvSpPr txBox="1"/>
          <p:nvPr/>
        </p:nvSpPr>
        <p:spPr>
          <a:xfrm>
            <a:off x="816427" y="4523992"/>
            <a:ext cx="9568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/>
              <a:t>Regla</a:t>
            </a:r>
            <a:r>
              <a:rPr lang="es-ES" sz="2400" dirty="0"/>
              <a:t>: Toda columna no clave debe depender de la clave completa.</a:t>
            </a:r>
          </a:p>
          <a:p>
            <a:r>
              <a:rPr lang="es-ES" sz="2400" b="1" dirty="0"/>
              <a:t>Entonces</a:t>
            </a:r>
            <a:r>
              <a:rPr lang="es-ES" sz="2400" dirty="0"/>
              <a:t>: Debemos separar datos repetidos en otras tablas. (factoricemos)</a:t>
            </a:r>
          </a:p>
        </p:txBody>
      </p:sp>
    </p:spTree>
    <p:extLst>
      <p:ext uri="{BB962C8B-B14F-4D97-AF65-F5344CB8AC3E}">
        <p14:creationId xmlns:p14="http://schemas.microsoft.com/office/powerpoint/2010/main" val="28566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5C2-F0D8-39AA-C0C2-B77C8F16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¿Dónde están las dependencias parciales?</a:t>
            </a:r>
            <a:endParaRPr lang="es-G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7522AA-C690-E770-B646-AC72E35FB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9349" y="1802297"/>
            <a:ext cx="75568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NombreAlumno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Carrera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AlumnoID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CursoNombre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PensumAño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CodigoCurso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Pero la clave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CodigoCurso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lo tanto,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dependencias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parciales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❌ Viola 2FN</a:t>
            </a:r>
          </a:p>
        </p:txBody>
      </p:sp>
    </p:spTree>
    <p:extLst>
      <p:ext uri="{BB962C8B-B14F-4D97-AF65-F5344CB8AC3E}">
        <p14:creationId xmlns:p14="http://schemas.microsoft.com/office/powerpoint/2010/main" val="48430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5DA-BEF6-F6B8-02D3-65C15FB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📌 ¿Qué es una dependencia parcial?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BC92-CF2D-4A30-51E0-119C53C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dependencia parcial</a:t>
            </a:r>
            <a:r>
              <a:rPr lang="es-ES" dirty="0"/>
              <a:t> ocurre cuando una columna </a:t>
            </a:r>
            <a:r>
              <a:rPr lang="es-ES" b="1" dirty="0"/>
              <a:t>depende solo de una parte de la clave primaria compuesta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🧨 Ejemplo:</a:t>
            </a:r>
          </a:p>
          <a:p>
            <a:pPr marL="0" indent="0">
              <a:buNone/>
            </a:pPr>
            <a:r>
              <a:rPr lang="es-ES" dirty="0"/>
              <a:t>Imagina esta tabla:</a:t>
            </a:r>
          </a:p>
          <a:p>
            <a:pPr marL="0" indent="0">
              <a:buNone/>
            </a:pPr>
            <a:r>
              <a:rPr lang="es-ES" dirty="0"/>
              <a:t>Clave primaria compuesta: (AlumnoID, CodigoCurso)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AlumnoID | CodigoCurso | NombreAlumno | Carrera        | CursoNombre | PensumAño</a:t>
            </a:r>
          </a:p>
          <a:p>
            <a:pPr marL="0" indent="0">
              <a:buNone/>
            </a:pPr>
            <a:r>
              <a:rPr lang="es-ES" dirty="0"/>
              <a:t>---------|-------------|--------------|----------------|-------------|-----------</a:t>
            </a:r>
          </a:p>
          <a:p>
            <a:pPr marL="0" indent="0">
              <a:buNone/>
            </a:pPr>
            <a:r>
              <a:rPr lang="es-ES" dirty="0"/>
              <a:t>1        | BD101       | Ana Pérez    | Ing. Sistemas  | Bases Datos | 2023</a:t>
            </a:r>
          </a:p>
          <a:p>
            <a:pPr marL="0" indent="0">
              <a:buNone/>
            </a:pPr>
            <a:r>
              <a:rPr lang="es-ES" dirty="0"/>
              <a:t>1        | MAT101      | Ana Pérez    | Ing. Sistemas  | Matemática  | 2023</a:t>
            </a:r>
          </a:p>
          <a:p>
            <a:pPr marL="0" indent="0">
              <a:buNone/>
            </a:pPr>
            <a:r>
              <a:rPr lang="es-ES" dirty="0"/>
              <a:t>2        | BD101       | Carlos Ruiz  | Ing. Sistemas  | Bases Datos | 2023</a:t>
            </a:r>
          </a:p>
          <a:p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322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DA3D-A070-A966-C349-78384A9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✅ 3FN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transitivas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B9B2-2737-9B2C-9B7E-C4A2D0C2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6821"/>
            <a:ext cx="10691265" cy="13075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2600" dirty="0"/>
              <a:t>Ya está en 3FN, porque: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dirty="0"/>
              <a:t>Todos los campos no clave dependen únicamente de la clave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dirty="0"/>
              <a:t>No hay atributos que dependan entre sí</a:t>
            </a:r>
          </a:p>
          <a:p>
            <a:endParaRPr lang="es-G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9FDD8-4156-0D8C-2FE5-8360093837A8}"/>
              </a:ext>
            </a:extLst>
          </p:cNvPr>
          <p:cNvSpPr txBox="1">
            <a:spLocks/>
          </p:cNvSpPr>
          <p:nvPr/>
        </p:nvSpPr>
        <p:spPr>
          <a:xfrm>
            <a:off x="700634" y="3229792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✅ BCNF — Boyce-Codd Normal Form</a:t>
            </a:r>
            <a:endParaRPr lang="es-G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1DEA2-9B72-3A0B-CB8C-F9B3712F3516}"/>
              </a:ext>
            </a:extLst>
          </p:cNvPr>
          <p:cNvSpPr txBox="1"/>
          <p:nvPr/>
        </p:nvSpPr>
        <p:spPr>
          <a:xfrm>
            <a:off x="700633" y="4192598"/>
            <a:ext cx="10304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/>
              <a:t>Regla</a:t>
            </a:r>
            <a:r>
              <a:rPr lang="es-ES" sz="2400" dirty="0"/>
              <a:t>: Toda dependencia funcional X → Y implica que X es una clave candidata.</a:t>
            </a:r>
          </a:p>
          <a:p>
            <a:pPr>
              <a:buNone/>
            </a:pPr>
            <a:endParaRPr lang="es-ES" sz="2400" dirty="0"/>
          </a:p>
          <a:p>
            <a:r>
              <a:rPr lang="es-ES" sz="2400" dirty="0"/>
              <a:t>En este diseño también estamos en BCNF porque todas las determinantes son claves candidatas o claves primarias.</a:t>
            </a:r>
          </a:p>
        </p:txBody>
      </p:sp>
    </p:spTree>
    <p:extLst>
      <p:ext uri="{BB962C8B-B14F-4D97-AF65-F5344CB8AC3E}">
        <p14:creationId xmlns:p14="http://schemas.microsoft.com/office/powerpoint/2010/main" val="345140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1ECA-8F73-DEF4-89FF-E4316AC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C199-8832-335B-F452-5F32CEB6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Alumno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AlumnoID | NombreAlumno | Carrera</a:t>
            </a:r>
          </a:p>
          <a:p>
            <a:pPr marL="0" indent="0">
              <a:buNone/>
            </a:pPr>
            <a:r>
              <a:rPr lang="es-GT" dirty="0"/>
              <a:t>---------|--------------|--------------------</a:t>
            </a:r>
          </a:p>
          <a:p>
            <a:pPr marL="0" indent="0">
              <a:buNone/>
            </a:pPr>
            <a:r>
              <a:rPr lang="es-GT" dirty="0"/>
              <a:t>1        | Ana Pérez    | Ingeniería en Sistemas</a:t>
            </a:r>
          </a:p>
          <a:p>
            <a:pPr marL="0" indent="0">
              <a:buNone/>
            </a:pPr>
            <a:r>
              <a:rPr lang="es-GT" dirty="0"/>
              <a:t>2        | Carlos Ruiz  | Ingeniería en Sistemas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748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9A2F-4633-801B-FD40-D2F5E192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1EC-7F9B-321C-BD79-6B34A109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3F11-35AC-AD1A-EEC1-1C1DA7A8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Curso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CodigoCurso | CursoNombre</a:t>
            </a:r>
          </a:p>
          <a:p>
            <a:pPr marL="0" indent="0">
              <a:buNone/>
            </a:pPr>
            <a:r>
              <a:rPr lang="es-GT" dirty="0"/>
              <a:t>------------|----------------</a:t>
            </a:r>
          </a:p>
          <a:p>
            <a:pPr marL="0" indent="0">
              <a:buNone/>
            </a:pPr>
            <a:r>
              <a:rPr lang="es-GT" dirty="0"/>
              <a:t>BD101       | Bases de Datos</a:t>
            </a:r>
          </a:p>
          <a:p>
            <a:pPr marL="0" indent="0">
              <a:buNone/>
            </a:pPr>
            <a:r>
              <a:rPr lang="es-GT" dirty="0"/>
              <a:t>MAT101      | Matemática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647309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557</Words>
  <Application>Microsoft Office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Normalizacion</vt:lpstr>
      <vt:lpstr>🔹 ¿Qué es la normalización?</vt:lpstr>
      <vt:lpstr>🔹 Formas Normales</vt:lpstr>
      <vt:lpstr>✅ 1FN — Eliminar valores multivaluados</vt:lpstr>
      <vt:lpstr>¿Dónde están las dependencias parciales?</vt:lpstr>
      <vt:lpstr>📌 ¿Qué es una dependencia parcial?</vt:lpstr>
      <vt:lpstr>✅ 3FN — Eliminar dependencias transitivas</vt:lpstr>
      <vt:lpstr>✅ Solución: Aplicar 2FN separando en múltiples tablas</vt:lpstr>
      <vt:lpstr>✅ Solución: Aplicar 2FN separando en múltiples tablas</vt:lpstr>
      <vt:lpstr>✅ Solución: Aplicar 2FN separando en múltiples tablas</vt:lpstr>
      <vt:lpstr>✅ Solución: Aplicar 2FN separando en múltiples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Prisila Judith Flores Taracena</dc:creator>
  <cp:lastModifiedBy>Prisila Judith Flores Taracena</cp:lastModifiedBy>
  <cp:revision>4</cp:revision>
  <dcterms:created xsi:type="dcterms:W3CDTF">2025-05-14T21:22:44Z</dcterms:created>
  <dcterms:modified xsi:type="dcterms:W3CDTF">2025-05-14T22:02:34Z</dcterms:modified>
</cp:coreProperties>
</file>