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3"/>
  </p:notesMasterIdLst>
  <p:sldIdLst>
    <p:sldId id="256" r:id="rId2"/>
    <p:sldId id="261" r:id="rId3"/>
    <p:sldId id="257" r:id="rId4"/>
    <p:sldId id="264" r:id="rId5"/>
    <p:sldId id="262" r:id="rId6"/>
    <p:sldId id="283" r:id="rId7"/>
    <p:sldId id="284" r:id="rId8"/>
    <p:sldId id="285" r:id="rId9"/>
    <p:sldId id="263" r:id="rId10"/>
    <p:sldId id="282" r:id="rId11"/>
    <p:sldId id="265" r:id="rId12"/>
    <p:sldId id="28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60" r:id="rId28"/>
    <p:sldId id="258" r:id="rId29"/>
    <p:sldId id="259" r:id="rId30"/>
    <p:sldId id="280" r:id="rId31"/>
    <p:sldId id="281" r:id="rId3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67944"/>
  </p:normalViewPr>
  <p:slideViewPr>
    <p:cSldViewPr snapToGrid="0">
      <p:cViewPr varScale="1">
        <p:scale>
          <a:sx n="91" d="100"/>
          <a:sy n="91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600C-CAAF-AC4C-9937-4A665CD089D8}" type="datetimeFigureOut">
              <a:rPr lang="es-GT" smtClean="0"/>
              <a:t>27/03/25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5698C-2C46-624D-84A3-DAFA2591FA3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624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</a:p>
          <a:p>
            <a:endParaRPr lang="es-GT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s-GT" dirty="0"/>
              <a:t>string nombre = "Carlos";</a:t>
            </a:r>
          </a:p>
          <a:p>
            <a:r>
              <a:rPr lang="es-GT" dirty="0"/>
              <a:t>int edad = 25;</a:t>
            </a:r>
          </a:p>
          <a:p>
            <a:r>
              <a:rPr lang="es-GT" dirty="0"/>
              <a:t>bool meGustaProgramar = true;</a:t>
            </a:r>
          </a:p>
          <a:p>
            <a:endParaRPr lang="es-GT" dirty="0"/>
          </a:p>
          <a:p>
            <a:r>
              <a:rPr lang="es-GT" dirty="0"/>
              <a:t>Console.WriteLine("Nombre: " + nombre);</a:t>
            </a:r>
          </a:p>
          <a:p>
            <a:r>
              <a:rPr lang="es-GT" dirty="0"/>
              <a:t>Console.WriteLine("Edad: " + edad);</a:t>
            </a:r>
          </a:p>
          <a:p>
            <a:r>
              <a:rPr lang="es-GT" dirty="0"/>
              <a:t>Console.WriteLine("¿Me gusta programar? " + meGustaProgramar);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231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class Animal {</a:t>
            </a:r>
          </a:p>
          <a:p>
            <a:r>
              <a:rPr lang="es-GT" dirty="0"/>
              <a:t>    public void HacerSonido() {</a:t>
            </a:r>
          </a:p>
          <a:p>
            <a:r>
              <a:rPr lang="es-GT" dirty="0"/>
              <a:t>        Console.WriteLine("Hace un sonido...");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class Perro : Animal {</a:t>
            </a:r>
          </a:p>
          <a:p>
            <a:r>
              <a:rPr lang="es-GT" dirty="0"/>
              <a:t>    public void Ladrar() {</a:t>
            </a:r>
          </a:p>
          <a:p>
            <a:r>
              <a:rPr lang="es-GT" dirty="0"/>
              <a:t>        Console.WriteLine("¡Guau, guau!");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Crear un objeto de la clase Perro</a:t>
            </a:r>
          </a:p>
          <a:p>
            <a:r>
              <a:rPr lang="es-GT" dirty="0"/>
              <a:t>Perro miPerro = new Perro();</a:t>
            </a:r>
          </a:p>
          <a:p>
            <a:r>
              <a:rPr lang="es-GT" dirty="0"/>
              <a:t>miPerro.HacerSonido();</a:t>
            </a:r>
          </a:p>
          <a:p>
            <a:r>
              <a:rPr lang="es-GT" dirty="0"/>
              <a:t>miPerro.Ladrar();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227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abstract class Figura {</a:t>
            </a:r>
          </a:p>
          <a:p>
            <a:r>
              <a:rPr lang="es-GT" dirty="0"/>
              <a:t>    public abstract double CalcularArea();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class Cuadrado : Figura {</a:t>
            </a:r>
          </a:p>
          <a:p>
            <a:r>
              <a:rPr lang="es-GT" dirty="0"/>
              <a:t>    public double Lado;</a:t>
            </a:r>
          </a:p>
          <a:p>
            <a:endParaRPr lang="es-GT" dirty="0"/>
          </a:p>
          <a:p>
            <a:r>
              <a:rPr lang="es-GT" dirty="0"/>
              <a:t>    public Cuadrado(double lado) {</a:t>
            </a:r>
          </a:p>
          <a:p>
            <a:r>
              <a:rPr lang="es-GT" dirty="0"/>
              <a:t>        Lado = lado;</a:t>
            </a:r>
          </a:p>
          <a:p>
            <a:r>
              <a:rPr lang="es-GT" dirty="0"/>
              <a:t>    }</a:t>
            </a:r>
          </a:p>
          <a:p>
            <a:endParaRPr lang="es-GT" dirty="0"/>
          </a:p>
          <a:p>
            <a:r>
              <a:rPr lang="es-GT" dirty="0"/>
              <a:t>    public override double CalcularArea() {</a:t>
            </a:r>
          </a:p>
          <a:p>
            <a:r>
              <a:rPr lang="es-GT" dirty="0"/>
              <a:t>        return Lado * Lado;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class Circulo : Figura {</a:t>
            </a:r>
          </a:p>
          <a:p>
            <a:r>
              <a:rPr lang="es-GT" dirty="0"/>
              <a:t>    public double Radio;</a:t>
            </a:r>
          </a:p>
          <a:p>
            <a:endParaRPr lang="es-GT" dirty="0"/>
          </a:p>
          <a:p>
            <a:r>
              <a:rPr lang="es-GT" dirty="0"/>
              <a:t>    public Circulo(double radio) {</a:t>
            </a:r>
          </a:p>
          <a:p>
            <a:r>
              <a:rPr lang="es-GT" dirty="0"/>
              <a:t>        Radio = radio;</a:t>
            </a:r>
          </a:p>
          <a:p>
            <a:r>
              <a:rPr lang="es-GT" dirty="0"/>
              <a:t>    }</a:t>
            </a:r>
          </a:p>
          <a:p>
            <a:endParaRPr lang="es-GT" dirty="0"/>
          </a:p>
          <a:p>
            <a:r>
              <a:rPr lang="es-GT" dirty="0"/>
              <a:t>    public override double CalcularArea() {</a:t>
            </a:r>
          </a:p>
          <a:p>
            <a:r>
              <a:rPr lang="es-GT" dirty="0"/>
              <a:t>        return Math.PI * Radio * Radio;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Crear objetos y calcular áreas</a:t>
            </a:r>
          </a:p>
          <a:p>
            <a:r>
              <a:rPr lang="es-GT" dirty="0"/>
              <a:t>Cuadrado cuadrado = new Cuadrado(5);</a:t>
            </a:r>
          </a:p>
          <a:p>
            <a:r>
              <a:rPr lang="es-GT" dirty="0"/>
              <a:t>Circulo circulo = new Circulo(3);</a:t>
            </a:r>
          </a:p>
          <a:p>
            <a:endParaRPr lang="es-GT" dirty="0"/>
          </a:p>
          <a:p>
            <a:r>
              <a:rPr lang="es-GT" dirty="0"/>
              <a:t>Console.WriteLine("Área del cuadrado: " + cuadrado.CalcularArea());</a:t>
            </a:r>
          </a:p>
          <a:p>
            <a:r>
              <a:rPr lang="es-GT" dirty="0"/>
              <a:t>Console.WriteLine("Área del círculo: " + circulo.CalcularArea());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073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PREGUNTA: Se acurdan del ejemplo del cajero que les di ayer?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694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using System;</a:t>
            </a:r>
          </a:p>
          <a:p>
            <a:endParaRPr lang="es-GT" dirty="0"/>
          </a:p>
          <a:p>
            <a:r>
              <a:rPr lang="es-GT" dirty="0"/>
              <a:t>abstract class Figura {</a:t>
            </a:r>
          </a:p>
          <a:p>
            <a:r>
              <a:rPr lang="es-GT" dirty="0"/>
              <a:t>    // Método abstracto que será implementado en las clases hijas</a:t>
            </a:r>
          </a:p>
          <a:p>
            <a:r>
              <a:rPr lang="es-GT" dirty="0"/>
              <a:t>    public abstract double CalcularArea();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Clase Cuadrado que hereda de Figura</a:t>
            </a:r>
          </a:p>
          <a:p>
            <a:r>
              <a:rPr lang="es-GT" dirty="0"/>
              <a:t>class Cuadrado : Figura {</a:t>
            </a:r>
          </a:p>
          <a:p>
            <a:r>
              <a:rPr lang="es-GT" dirty="0"/>
              <a:t>    public double Lado;</a:t>
            </a:r>
          </a:p>
          <a:p>
            <a:endParaRPr lang="es-GT" dirty="0"/>
          </a:p>
          <a:p>
            <a:r>
              <a:rPr lang="es-GT" dirty="0"/>
              <a:t>    public Cuadrado(double lado) {</a:t>
            </a:r>
          </a:p>
          <a:p>
            <a:r>
              <a:rPr lang="es-GT" dirty="0"/>
              <a:t>        Lado = lado;</a:t>
            </a:r>
          </a:p>
          <a:p>
            <a:r>
              <a:rPr lang="es-GT" dirty="0"/>
              <a:t>    }</a:t>
            </a:r>
          </a:p>
          <a:p>
            <a:endParaRPr lang="es-GT" dirty="0"/>
          </a:p>
          <a:p>
            <a:r>
              <a:rPr lang="es-GT" dirty="0"/>
              <a:t>    public override double CalcularArea() {</a:t>
            </a:r>
          </a:p>
          <a:p>
            <a:r>
              <a:rPr lang="es-GT" dirty="0"/>
              <a:t>        return Lado * Lado; // Fórmula: Lado²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Clase Círculo que hereda de Figura</a:t>
            </a:r>
          </a:p>
          <a:p>
            <a:r>
              <a:rPr lang="es-GT" dirty="0"/>
              <a:t>class Circulo : Figura {</a:t>
            </a:r>
          </a:p>
          <a:p>
            <a:r>
              <a:rPr lang="es-GT" dirty="0"/>
              <a:t>    public double Radio;</a:t>
            </a:r>
          </a:p>
          <a:p>
            <a:endParaRPr lang="es-GT" dirty="0"/>
          </a:p>
          <a:p>
            <a:r>
              <a:rPr lang="es-GT" dirty="0"/>
              <a:t>    public Circulo(double radio) {</a:t>
            </a:r>
          </a:p>
          <a:p>
            <a:r>
              <a:rPr lang="es-GT" dirty="0"/>
              <a:t>        Radio = radio;</a:t>
            </a:r>
          </a:p>
          <a:p>
            <a:r>
              <a:rPr lang="es-GT" dirty="0"/>
              <a:t>    }</a:t>
            </a:r>
          </a:p>
          <a:p>
            <a:endParaRPr lang="es-GT" dirty="0"/>
          </a:p>
          <a:p>
            <a:r>
              <a:rPr lang="es-GT" dirty="0"/>
              <a:t>    public override double CalcularArea() {</a:t>
            </a:r>
          </a:p>
          <a:p>
            <a:r>
              <a:rPr lang="es-GT" dirty="0"/>
              <a:t>        return Math.PI * Radio * Radio; // Fórmula: </a:t>
            </a:r>
            <a:r>
              <a:rPr lang="el-GR" dirty="0"/>
              <a:t>π * </a:t>
            </a:r>
            <a:r>
              <a:rPr lang="es-GT" dirty="0"/>
              <a:t>r²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Programa Principal</a:t>
            </a:r>
          </a:p>
          <a:p>
            <a:r>
              <a:rPr lang="es-GT" dirty="0"/>
              <a:t>class Program {</a:t>
            </a:r>
          </a:p>
          <a:p>
            <a:r>
              <a:rPr lang="es-GT" dirty="0"/>
              <a:t>    static void Main() {</a:t>
            </a:r>
          </a:p>
          <a:p>
            <a:r>
              <a:rPr lang="es-GT" dirty="0"/>
              <a:t>        // Crear un objeto de tipo Cuadrado</a:t>
            </a:r>
          </a:p>
          <a:p>
            <a:r>
              <a:rPr lang="es-GT" dirty="0"/>
              <a:t>        Cuadrado miCuadrado = new Cuadrado(5);</a:t>
            </a:r>
          </a:p>
          <a:p>
            <a:r>
              <a:rPr lang="es-GT" dirty="0"/>
              <a:t>        Console.WriteLine("Área del cuadrado: " + miCuadrado.CalcularArea());</a:t>
            </a:r>
          </a:p>
          <a:p>
            <a:endParaRPr lang="es-GT" dirty="0"/>
          </a:p>
          <a:p>
            <a:r>
              <a:rPr lang="es-GT" dirty="0"/>
              <a:t>        // Crear un objeto de tipo Círculo</a:t>
            </a:r>
          </a:p>
          <a:p>
            <a:r>
              <a:rPr lang="es-GT" dirty="0"/>
              <a:t>        Circulo miCirculo = new Circulo(3);</a:t>
            </a:r>
          </a:p>
          <a:p>
            <a:r>
              <a:rPr lang="es-GT" dirty="0"/>
              <a:t>        Console.WriteLine("Área del círculo: " + miCirculo.CalcularArea());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89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Preparar el visual studio para realizar ejemplos basicos  y volver a la presentacion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396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397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Pero cuales son las diferencias? Y porque nos confunde tanto?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Estos dos tipos suelen ser confusos porque parecen similares, pero a la vez son muy distintos.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Como asi?...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la Explicación sencilla seria que: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object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: Puede almacenar cualquier tipo de dato, pero necesita conversión (cast) para usarse correctamente y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dynamic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: Puede cambiar su tipo de datos en tiempo de ejecución, sin necesidad de conversiones.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endParaRPr lang="es-GT" dirty="0"/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934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Ejemplo en código (para escribir en vivo)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dirty="0"/>
              <a:t>dynamic variableDinamica = 10;</a:t>
            </a:r>
          </a:p>
          <a:p>
            <a:r>
              <a:rPr lang="es-GT" dirty="0"/>
              <a:t>Console.WriteLine(variableDinamica); // Imprime 10</a:t>
            </a:r>
          </a:p>
          <a:p>
            <a:endParaRPr lang="es-GT" dirty="0"/>
          </a:p>
          <a:p>
            <a:r>
              <a:rPr lang="es-GT" dirty="0"/>
              <a:t>variableDinamica = "Hola Mundo";</a:t>
            </a:r>
          </a:p>
          <a:p>
            <a:r>
              <a:rPr lang="es-GT" dirty="0"/>
              <a:t>Console.WriteLine(variableDinamica); // Ahora imprime "Hola Mundo"</a:t>
            </a:r>
          </a:p>
          <a:p>
            <a:endParaRPr lang="es-GT" dirty="0"/>
          </a:p>
          <a:p>
            <a:r>
              <a:rPr lang="es-GT" dirty="0"/>
              <a:t>object variableObjeto = 20;</a:t>
            </a:r>
          </a:p>
          <a:p>
            <a:r>
              <a:rPr lang="es-GT" dirty="0"/>
              <a:t>// Para operar con `object`, se debe convertir a un tipoo de dato en especifico, por ejemplo en este caso un INT:</a:t>
            </a:r>
          </a:p>
          <a:p>
            <a:r>
              <a:rPr lang="es-GT" dirty="0"/>
              <a:t>int numero = (int)variableObjeto;</a:t>
            </a:r>
          </a:p>
          <a:p>
            <a:r>
              <a:rPr lang="es-GT" dirty="0"/>
              <a:t>Console.WriteLine(numero * 2); // 40</a:t>
            </a:r>
          </a:p>
          <a:p>
            <a:endParaRPr lang="es-GT" dirty="0"/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520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30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423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31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50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A6DC-7BC7-1A92-E331-1248A99EF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A04389-EF7E-625A-442C-0A0E0833E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29F5001-7EF0-0620-EF86-50D501F95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</a:p>
          <a:p>
            <a:endParaRPr lang="es-GT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s-GT" dirty="0"/>
              <a:t>int numeroEntero = 42;</a:t>
            </a:r>
          </a:p>
          <a:p>
            <a:r>
              <a:rPr lang="es-GT" dirty="0"/>
              <a:t>string texto = "Aprendiendo C#";</a:t>
            </a:r>
          </a:p>
          <a:p>
            <a:r>
              <a:rPr lang="es-GT" dirty="0"/>
              <a:t>bool esVerdadero = true;</a:t>
            </a:r>
          </a:p>
          <a:p>
            <a:endParaRPr lang="es-GT" dirty="0"/>
          </a:p>
          <a:p>
            <a:r>
              <a:rPr lang="es-GT" dirty="0"/>
              <a:t>Console.WriteLine("Número: " + numeroEntero);</a:t>
            </a:r>
          </a:p>
          <a:p>
            <a:r>
              <a:rPr lang="es-GT" dirty="0"/>
              <a:t>Console.WriteLine("Texto: " + texto);</a:t>
            </a:r>
          </a:p>
          <a:p>
            <a:r>
              <a:rPr lang="es-GT" dirty="0"/>
              <a:t>Console.WriteLine("Booleano: " + esVerdadero);</a:t>
            </a:r>
          </a:p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1C712-CCCC-B64D-7F35-E253F180B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25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F39B-BFDA-F533-6F4C-00D1F5EC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8C0B1CF-7DAD-7EF2-F678-21F0488DA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826439-11A0-CD65-2ADF-8E0272809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</a:p>
          <a:p>
            <a:endParaRPr lang="es-GT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s-GT" dirty="0"/>
              <a:t>int baseRectangulo = 5;</a:t>
            </a:r>
          </a:p>
          <a:p>
            <a:r>
              <a:rPr lang="es-GT" dirty="0"/>
              <a:t>int alturaRectangulo = 10;</a:t>
            </a:r>
          </a:p>
          <a:p>
            <a:r>
              <a:rPr lang="es-GT" dirty="0"/>
              <a:t>int area = baseRectangulo * alturaRectangulo;</a:t>
            </a:r>
          </a:p>
          <a:p>
            <a:endParaRPr lang="es-GT" dirty="0"/>
          </a:p>
          <a:p>
            <a:r>
              <a:rPr lang="es-GT" dirty="0"/>
              <a:t>Console.WriteLine("El área del rectángulo es: " + area);</a:t>
            </a:r>
          </a:p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7AC8D7-0A1D-DC1C-19A2-BD6886B0D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6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dirty="0"/>
          </a:p>
          <a:p>
            <a:endParaRPr lang="es-GT" dirty="0"/>
          </a:p>
          <a:p>
            <a:r>
              <a:rPr lang="es-GT" dirty="0"/>
              <a:t>int numero = 7;</a:t>
            </a:r>
          </a:p>
          <a:p>
            <a:endParaRPr lang="es-GT" dirty="0"/>
          </a:p>
          <a:p>
            <a:r>
              <a:rPr lang="es-GT" dirty="0"/>
              <a:t>if (numero % 2 == 0) {</a:t>
            </a:r>
          </a:p>
          <a:p>
            <a:r>
              <a:rPr lang="es-GT" dirty="0"/>
              <a:t>    Console.WriteLine("El número " + numero + " es par.");</a:t>
            </a:r>
          </a:p>
          <a:p>
            <a:r>
              <a:rPr lang="es-GT" dirty="0"/>
              <a:t>} else {</a:t>
            </a:r>
          </a:p>
          <a:p>
            <a:r>
              <a:rPr lang="es-GT" dirty="0"/>
              <a:t>    Console.WriteLine("El número " + numero + " es impar.");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549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05A48-385F-45E5-6498-29D8867A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D6B004-D40D-C022-11E3-690084C5A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60436E5-8D94-A0BE-9B6B-883163BE4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dirty="0"/>
          </a:p>
          <a:p>
            <a:endParaRPr lang="es-GT" dirty="0"/>
          </a:p>
          <a:p>
            <a:r>
              <a:rPr lang="es-GT" dirty="0"/>
              <a:t>void Saludar(string nombre) {</a:t>
            </a:r>
          </a:p>
          <a:p>
            <a:r>
              <a:rPr lang="es-GT" dirty="0"/>
              <a:t>    Console.WriteLine("Hola, " + nombre + "!");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Llamar al método</a:t>
            </a:r>
          </a:p>
          <a:p>
            <a:r>
              <a:rPr lang="es-GT" dirty="0"/>
              <a:t>Saludar("Carlos");</a:t>
            </a:r>
          </a:p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D4FA2E-AB78-E0ED-0BBD-AF26610D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775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Console.WriteLine("Ingresa tu edad:");</a:t>
            </a:r>
          </a:p>
          <a:p>
            <a:r>
              <a:rPr lang="es-GT" dirty="0"/>
              <a:t>int edad = int.Parse(Console.ReadLine());</a:t>
            </a:r>
          </a:p>
          <a:p>
            <a:endParaRPr lang="es-GT" dirty="0"/>
          </a:p>
          <a:p>
            <a:r>
              <a:rPr lang="es-GT" dirty="0"/>
              <a:t>int edadFutura = edad + 10;</a:t>
            </a:r>
          </a:p>
          <a:p>
            <a:r>
              <a:rPr lang="es-GT" dirty="0"/>
              <a:t>Console.WriteLine("En 10 años tendrás: " + edadFutura + " años.");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947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class Persona {</a:t>
            </a:r>
          </a:p>
          <a:p>
            <a:pPr>
              <a:buNone/>
            </a:pPr>
            <a:r>
              <a:rPr lang="es-GT" dirty="0"/>
              <a:t>    public string Nombre;</a:t>
            </a:r>
          </a:p>
          <a:p>
            <a:pPr>
              <a:buNone/>
            </a:pPr>
            <a:r>
              <a:rPr lang="es-GT" dirty="0"/>
              <a:t>    public int Edad;</a:t>
            </a:r>
          </a:p>
          <a:p>
            <a:pPr>
              <a:buNone/>
            </a:pPr>
            <a:r>
              <a:rPr lang="es-GT" dirty="0"/>
              <a:t>}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// Crear un objeto de la clase Persona</a:t>
            </a:r>
          </a:p>
          <a:p>
            <a:pPr>
              <a:buNone/>
            </a:pPr>
            <a:r>
              <a:rPr lang="es-GT" dirty="0"/>
              <a:t>Persona persona1 = new Persona();</a:t>
            </a:r>
          </a:p>
          <a:p>
            <a:pPr>
              <a:buNone/>
            </a:pPr>
            <a:r>
              <a:rPr lang="es-GT" dirty="0"/>
              <a:t>persona1.Nombre = "Carlos";</a:t>
            </a:r>
          </a:p>
          <a:p>
            <a:pPr>
              <a:buNone/>
            </a:pPr>
            <a:r>
              <a:rPr lang="es-GT" dirty="0"/>
              <a:t>persona1.Edad = 25;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Console.WriteLine("Nombre: " + persona1.Nombre);</a:t>
            </a:r>
          </a:p>
          <a:p>
            <a:pPr>
              <a:buNone/>
            </a:pPr>
            <a:r>
              <a:rPr lang="es-GT" dirty="0"/>
              <a:t>Console.WriteLine("Edad: " + persona1.Edad);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324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class Coche {</a:t>
            </a:r>
          </a:p>
          <a:p>
            <a:r>
              <a:rPr lang="es-GT" dirty="0"/>
              <a:t>    private int velocidad;</a:t>
            </a:r>
          </a:p>
          <a:p>
            <a:endParaRPr lang="es-GT" dirty="0"/>
          </a:p>
          <a:p>
            <a:r>
              <a:rPr lang="es-GT" dirty="0"/>
              <a:t>    public void SetVelocidad(int nuevaVelocidad) {</a:t>
            </a:r>
          </a:p>
          <a:p>
            <a:r>
              <a:rPr lang="es-GT" dirty="0"/>
              <a:t>        velocidad = nuevaVelocidad;</a:t>
            </a:r>
          </a:p>
          <a:p>
            <a:r>
              <a:rPr lang="es-GT" dirty="0"/>
              <a:t>    }</a:t>
            </a:r>
          </a:p>
          <a:p>
            <a:endParaRPr lang="es-GT" dirty="0"/>
          </a:p>
          <a:p>
            <a:r>
              <a:rPr lang="es-GT" dirty="0"/>
              <a:t>    public int GetVelocidad() {</a:t>
            </a:r>
          </a:p>
          <a:p>
            <a:r>
              <a:rPr lang="es-GT" dirty="0"/>
              <a:t>        return velocidad;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Crear un objeto de la clase Coche</a:t>
            </a:r>
          </a:p>
          <a:p>
            <a:r>
              <a:rPr lang="es-GT" dirty="0"/>
              <a:t>Coche miCoche = new Coche();</a:t>
            </a:r>
          </a:p>
          <a:p>
            <a:r>
              <a:rPr lang="es-GT" dirty="0"/>
              <a:t>miCoche.SetVelocidad(100);</a:t>
            </a:r>
          </a:p>
          <a:p>
            <a:endParaRPr lang="es-GT" dirty="0"/>
          </a:p>
          <a:p>
            <a:r>
              <a:rPr lang="es-GT" dirty="0"/>
              <a:t>Console.WriteLine("Velocidad actual: " + miCoche.GetVelocidad() + " km/h");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001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39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94BE-B589-99E5-BA42-019B519DA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03D461-ADBB-E952-6802-9EEB3643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16E0C-48AF-DCD6-9720-3E8A3434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E2F4E-2233-27BD-73A6-923A4A6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64269-7397-FC3A-288A-471EF9C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C2A3D-1DA4-5AF0-E5AB-0F0F55D1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B5903-B798-87CB-7CA5-2864763E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0F5C2-430F-4180-CB61-64413893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55B7A-C030-423D-283B-ED2C7B8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DB0F7-51BB-C7F8-305F-205E092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97A4A-C961-A627-4DF2-AD2D0866A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B1B8A-E919-618C-5D43-49CE7390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80C68-089C-F648-C92E-FD4FC149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BEF10-4315-951B-3BDA-66A7989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50440-8AE1-9486-C7AE-2E311CFD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078B-9D60-6919-2359-9F6EAA42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D49FA-2A87-5727-D14C-F0D54BEE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2E75A-CCEA-ECCD-1A35-E886A2A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6030A-E196-3CD8-4C57-DD652B39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33197-65BF-A7BD-85BD-8CC1024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ED4B-6C2B-2546-75D5-D998B929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E775B-147D-309A-7106-262BFF88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3CA92-CEE2-B629-53BF-62946CA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EBB47-7EF6-DD9E-A96F-9BF92564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3BA89-93E1-222C-4721-14A66CFB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E323-3120-4178-A0A6-B756FF0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EBA59-AA5A-59D8-9C48-A95956FD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7F1C6-03D9-26FC-2049-71EFFC26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CF1F2-A181-A882-9B2F-849E117F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1CA58-99B5-5E9B-9CE2-75C6045B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E15B5-80FF-5499-D38B-4A2EA04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CF608-F530-25A6-4626-7E1C957A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B7F9E-947E-458F-6466-9675CB95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AFA658-4F58-7050-16D0-E36C6975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8995F-4B72-B520-18E3-08C985A5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04F78-A9B5-2F08-E3DB-0EC0E065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CA219B-4423-8832-3A4F-020239A9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15604-60F4-18BB-E96D-0B534129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1EEB2-0959-C42C-E661-6643A6F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7E9D5-E65D-B364-80C6-8CF2725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BD444C-19AF-C722-4044-BA171464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3D1865-C9F8-DA9D-B174-5E98A0D2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456495-8907-B3C9-6D5F-410EAF67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F04FF6-AE68-FF25-7F06-719DED11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05AC5A-D76B-8688-432A-E0E71583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304EDB-80DC-5BFB-6275-4BCCC531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3DB8C-C51F-D071-84D8-36E7D522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C4F83-DC5E-B079-C458-419AB41A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1BB32-46BF-9F65-D8F4-82C4CB957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81635-7F1A-892F-4AC6-EFB491F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A09A3-4084-728E-E217-E8940109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F4621-3D5E-15BB-5B28-35AD7601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4F1FE-4EFB-4DFE-4076-273FCF34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1F401D-0645-9A59-BDBE-3D89EC4C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12165E-1AEE-D512-4778-C767BB2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2D0D4-BED2-BA52-F140-7382273E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748DD-856E-592C-04AE-A0829811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AABF92-A67D-7ACC-9735-C5425E42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33EFAC-CB4A-1486-5255-CFCA2BD8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236D3-B438-EA36-7F01-B61D435A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4BC16-1CE6-ABD1-0C61-1BD6CA61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B3C54-8256-20F1-8285-33CF23740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1D7E-F421-7ED5-CDBF-3E05F12B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83A1C-0ABD-1D61-39E8-31C2B841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Segunda Parte de la Clase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5D7AE-A42F-198F-FE11-273D4683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Repaso General de C#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232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20F8-951C-0D5E-F017-42D0891A0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D281DEF-BBD2-AB05-54BB-78D2B8D2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6BEA69-5488-6181-FC2B-8937CCB48202}"/>
              </a:ext>
            </a:extLst>
          </p:cNvPr>
          <p:cNvSpPr txBox="1"/>
          <p:nvPr/>
        </p:nvSpPr>
        <p:spPr>
          <a:xfrm>
            <a:off x="3048886" y="31058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if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que verifique si un número es par o impar.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0647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878E-3ADE-FBE6-F566-ACE44C81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67547F-5586-4F66-8DF7-236A890C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464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Métodos (Funciones)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E6CCAE-442B-FD4B-D310-C55C1DEC8597}"/>
              </a:ext>
            </a:extLst>
          </p:cNvPr>
          <p:cNvSpPr txBox="1"/>
          <p:nvPr/>
        </p:nvSpPr>
        <p:spPr>
          <a:xfrm>
            <a:off x="3047114" y="2316564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Un método es un bloque de código que realiza una tarea específica.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 método es como una receta de cocina: sigues los pasos y obtienes un resultado.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void Saludar() {</a:t>
            </a:r>
          </a:p>
          <a:p>
            <a:r>
              <a:rPr lang="es-GT" dirty="0"/>
              <a:t>    Console.WriteLine("Hola, bienvenido!");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 Llamar al método</a:t>
            </a:r>
          </a:p>
          <a:p>
            <a:r>
              <a:rPr lang="es-GT" dirty="0"/>
              <a:t>Saludar();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305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28105-E96F-1FBF-6620-6131EFE3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F5DF30-30C6-DEF5-1F1B-B38FDEA21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B5A7A9-7BBA-8817-A792-EE33AC9D3F74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 método que reciba tu nombre y lo imprima en pantalla.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2188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1D8F-7D4A-3A24-4142-DD08DB3CA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6F492D-6C21-C7CA-E4C0-0F8C5E01B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845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Entrada y Salida de Datos en C#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5D6453-C43D-6728-EB92-D976223EED21}"/>
              </a:ext>
            </a:extLst>
          </p:cNvPr>
          <p:cNvSpPr txBox="1"/>
          <p:nvPr/>
        </p:nvSpPr>
        <p:spPr>
          <a:xfrm>
            <a:off x="3048886" y="3105835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Permiten interactuar con el usuario.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Es como cuando alguien te pregunta tu nombre y tú respondes.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Console.WriteLine("¿Cómo te llamas?");</a:t>
            </a:r>
          </a:p>
          <a:p>
            <a:r>
              <a:rPr lang="es-GT" dirty="0"/>
              <a:t>string nombre = Console.ReadLine();</a:t>
            </a:r>
          </a:p>
          <a:p>
            <a:r>
              <a:rPr lang="es-GT" dirty="0"/>
              <a:t>Console.WriteLine("Hola, " + nombre);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1541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47B3-699D-7662-2F89-6E7EBFD0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D0C985-C4F6-4E5A-9912-681EB27D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A7EB93-078D-D2C5-9709-91EFF0DF5718}"/>
              </a:ext>
            </a:extLst>
          </p:cNvPr>
          <p:cNvSpPr txBox="1"/>
          <p:nvPr/>
        </p:nvSpPr>
        <p:spPr>
          <a:xfrm>
            <a:off x="3048886" y="31058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Pide al usuario su edad y dile cuántos años tendrá en 10 años.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099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82E0-1BE4-B5CE-384A-29C8361F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9BC276-CEB4-530E-460C-1F1BCC75F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Programación Orientada a Objetos (POO)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3B0DE1-32EC-892B-43D8-562361E42532}"/>
              </a:ext>
            </a:extLst>
          </p:cNvPr>
          <p:cNvSpPr txBox="1"/>
          <p:nvPr/>
        </p:nvSpPr>
        <p:spPr>
          <a:xfrm>
            <a:off x="3048886" y="3105835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Clases y Objetos en C#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Una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clase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es un modelo y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objeto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es una instancia de esa clase.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clase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es como un molde para hacer galletas, y cada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objeto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es una galleta diferente hecha con ese molde.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2814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C3038-6784-0361-3D48-B711A5B1D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1F6B1F2-4E93-C2B2-C85D-708B305A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11"/>
            <a:ext cx="9144000" cy="2387600"/>
          </a:xfrm>
        </p:spPr>
        <p:txBody>
          <a:bodyPr/>
          <a:lstStyle/>
          <a:p>
            <a:r>
              <a:rPr lang="es-GT" dirty="0"/>
              <a:t>Ejemplo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B947DC-0986-970E-1A8E-3A4224D2A199}"/>
              </a:ext>
            </a:extLst>
          </p:cNvPr>
          <p:cNvSpPr txBox="1"/>
          <p:nvPr/>
        </p:nvSpPr>
        <p:spPr>
          <a:xfrm>
            <a:off x="3047114" y="2335031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class Persona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public string Nombre;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public int Edad;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public void Saludar()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Console.WriteLine("Hola, mi nombre es " + Nombre);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}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}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// Crear un objeto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Persona persona1 = new Persona();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persona1.Nombre = "Carlos";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persona1.Edad = 30;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persona1.Saludar();</a:t>
            </a:r>
          </a:p>
        </p:txBody>
      </p:sp>
    </p:spTree>
    <p:extLst>
      <p:ext uri="{BB962C8B-B14F-4D97-AF65-F5344CB8AC3E}">
        <p14:creationId xmlns:p14="http://schemas.microsoft.com/office/powerpoint/2010/main" val="354903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741D-8DE0-D386-432D-EA4196A9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5F7324-5B37-F0FF-B8BE-76BFC93D1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3AC71D-4533-D5D3-B8CD-EDB4D4C2EFD0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una clase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Persona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 las propiedades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nombre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edad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Luego crea un objeto e imprime sus valores.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8975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99AD-0AF5-42B3-4264-9768598C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DE302B6-8CA8-C273-9985-FE00E10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Encapsulamiento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686AF2-326E-80FC-F75B-CACB5B5A1E34}"/>
              </a:ext>
            </a:extLst>
          </p:cNvPr>
          <p:cNvSpPr txBox="1"/>
          <p:nvPr/>
        </p:nvSpPr>
        <p:spPr>
          <a:xfrm>
            <a:off x="3048886" y="3105835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Protege los datos dentro de una clase.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caja fuerte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que solo puede abrirse con la clave correcta.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class Banco {</a:t>
            </a:r>
          </a:p>
          <a:p>
            <a:r>
              <a:rPr lang="es-GT" dirty="0"/>
              <a:t>    private double saldo = 1000;</a:t>
            </a:r>
          </a:p>
          <a:p>
            <a:endParaRPr lang="es-GT" dirty="0"/>
          </a:p>
          <a:p>
            <a:r>
              <a:rPr lang="es-GT" dirty="0"/>
              <a:t>    public void MostrarSaldo() {</a:t>
            </a:r>
          </a:p>
          <a:p>
            <a:r>
              <a:rPr lang="es-GT" dirty="0"/>
              <a:t>        Console.WriteLine("Tu saldo es: " + saldo);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3412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81CD-287F-CD1E-8E5D-A9C0B88A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295A432-5AC4-50F4-3DEE-0E941A351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5FA03B-80C9-D0C9-F7E4-B41B3A294A92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una clase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Coche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 una propiedad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velocidad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privada y un método público para establecer su valor.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1383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6ED72-9144-E047-60C0-0774B600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3C10-B3AC-9AA2-6874-2124CD5AF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861356"/>
          </a:xfrm>
        </p:spPr>
        <p:txBody>
          <a:bodyPr>
            <a:normAutofit fontScale="90000"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Conceptos Básicos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1592F0-AD21-925F-E8AD-78E05BC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2358"/>
            <a:ext cx="9144000" cy="2588172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C# es un lenguaje de programación orientado a objetos desarrollado por Microsoft.</a:t>
            </a:r>
          </a:p>
          <a:p>
            <a:pPr algn="just"/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/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2. Se utiliza para crear aplicaciones de escritorio, web, móviles y videojuegos.</a:t>
            </a:r>
          </a:p>
          <a:p>
            <a:pPr algn="just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9396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B3E17-861A-0C59-663C-17B131705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C8B9AFB-0A31-791C-B3AF-A50DA0C9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0420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Herencia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C044A5-A77A-E532-6121-10BF72EC5D43}"/>
              </a:ext>
            </a:extLst>
          </p:cNvPr>
          <p:cNvSpPr txBox="1"/>
          <p:nvPr/>
        </p:nvSpPr>
        <p:spPr>
          <a:xfrm>
            <a:off x="3047114" y="1951672"/>
            <a:ext cx="60977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Una clase puede heredar atributos y métodos de otra.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perro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hereda características de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animal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class Animal {</a:t>
            </a:r>
          </a:p>
          <a:p>
            <a:r>
              <a:rPr lang="es-GT" dirty="0"/>
              <a:t>    public void HacerSonido() {</a:t>
            </a:r>
          </a:p>
          <a:p>
            <a:r>
              <a:rPr lang="es-GT" dirty="0"/>
              <a:t>        Console.WriteLine("Hace un sonido...");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class Perro : Animal {</a:t>
            </a:r>
          </a:p>
          <a:p>
            <a:r>
              <a:rPr lang="es-GT" dirty="0"/>
              <a:t>    public void Ladrar() {</a:t>
            </a:r>
          </a:p>
          <a:p>
            <a:r>
              <a:rPr lang="es-GT" dirty="0"/>
              <a:t>        Console.WriteLine("¡Guau Guau!");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4011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44DF6-51AB-E48C-2351-59B1C853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A4A092-0B7E-DAAD-E4AB-0C7ED584E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61CD9D-AAB9-FD21-9C74-171A3FB1275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una clase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Animal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 un método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HacerSonido()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 una clase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Perro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que herede de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Animal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1424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3F52A-2F5C-5B3A-1C2C-0E6F6DECE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223EF8-2589-3440-1697-871E7D281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045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Polimorfismo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E6CDDB-5D97-ABFA-4C69-686F3491CE3C}"/>
              </a:ext>
            </a:extLst>
          </p:cNvPr>
          <p:cNvSpPr txBox="1"/>
          <p:nvPr/>
        </p:nvSpPr>
        <p:spPr>
          <a:xfrm>
            <a:off x="3047114" y="1604294"/>
            <a:ext cx="60977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Un mismo método con diferentes comportamientos.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pájaro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avión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vuelan, pero de manera diferente.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class Ave {</a:t>
            </a:r>
          </a:p>
          <a:p>
            <a:r>
              <a:rPr lang="es-GT" dirty="0"/>
              <a:t>    public virtual void Volar() {</a:t>
            </a:r>
          </a:p>
          <a:p>
            <a:r>
              <a:rPr lang="es-GT" dirty="0"/>
              <a:t>        Console.WriteLine("El ave vuela.");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class Aguila : Ave {</a:t>
            </a:r>
          </a:p>
          <a:p>
            <a:r>
              <a:rPr lang="es-GT" dirty="0"/>
              <a:t>    public override void Volar() {</a:t>
            </a:r>
          </a:p>
          <a:p>
            <a:r>
              <a:rPr lang="es-GT" dirty="0"/>
              <a:t>        Console.WriteLine("El águila planea.");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5732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EF61F-E531-0FBE-4F92-73026DF99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19F8F0-5399-1C19-541D-E40B3FF6A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496C2A-9A2F-357D-00A1-F7D66DEC01C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una clase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Figura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 un método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CalcularArea()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y dos clases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Cuadrado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Círculo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que lo implementen.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9235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78CA-CE8F-10B3-5E73-31236F589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DE6C2CF-5168-E3B8-C0BE-42A47BCF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209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Abstracción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418C98-1523-8480-25F3-19159150DAAD}"/>
              </a:ext>
            </a:extLst>
          </p:cNvPr>
          <p:cNvSpPr txBox="1"/>
          <p:nvPr/>
        </p:nvSpPr>
        <p:spPr>
          <a:xfrm>
            <a:off x="3047114" y="2135034"/>
            <a:ext cx="6097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Oculta los detalles y muestra solo lo necesario.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Cuando manejan un carro, solo usas el volante y los pedales sin ver el motor.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abstract class Animal {</a:t>
            </a:r>
          </a:p>
          <a:p>
            <a:r>
              <a:rPr lang="es-GT" dirty="0"/>
              <a:t>    public abstract void HacerSonido();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class Perro : Animal {</a:t>
            </a:r>
          </a:p>
          <a:p>
            <a:r>
              <a:rPr lang="es-GT" dirty="0"/>
              <a:t>    public override void HacerSonido() {</a:t>
            </a:r>
          </a:p>
          <a:p>
            <a:r>
              <a:rPr lang="es-GT" dirty="0"/>
              <a:t>        Console.WriteLine(”Sonido de ladrido!");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4491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4B56A-8386-8FB7-B7B5-7CF8C4708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5FC0C2-01A3-930C-6BA6-ADB33EA60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91FBB7-03E7-1D31-15E2-E3C277E61111}"/>
              </a:ext>
            </a:extLst>
          </p:cNvPr>
          <p:cNvSpPr txBox="1"/>
          <p:nvPr/>
        </p:nvSpPr>
        <p:spPr>
          <a:xfrm>
            <a:off x="3048886" y="3105835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Crea una clase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abstracta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llamada Figura con un método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abstracto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CalcularArea(), y luego crea dos clases que la hereden:</a:t>
            </a:r>
          </a:p>
          <a:p>
            <a:pPr algn="l">
              <a:buFont typeface="+mj-lt"/>
              <a:buAutoNum type="arabicPeriod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Cuadrado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(con atributo lado).</a:t>
            </a:r>
          </a:p>
          <a:p>
            <a:pPr algn="l">
              <a:buFont typeface="+mj-lt"/>
              <a:buAutoNum type="arabicPeriod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Círculo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(con atributo radio).</a:t>
            </a:r>
            <a:br>
              <a:rPr lang="es-GT" b="0" i="0" u="none" strike="noStrike" dirty="0">
                <a:solidFill>
                  <a:srgbClr val="000000"/>
                </a:solidFill>
                <a:effectLst/>
              </a:rPr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Cada una debe implementar el método CalcularArea() según su fórmula matemática.</a:t>
            </a:r>
          </a:p>
        </p:txBody>
      </p:sp>
    </p:spTree>
    <p:extLst>
      <p:ext uri="{BB962C8B-B14F-4D97-AF65-F5344CB8AC3E}">
        <p14:creationId xmlns:p14="http://schemas.microsoft.com/office/powerpoint/2010/main" val="415584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6A41-F6AC-2685-AF25-8E98EB635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0DCE88A-B3D2-F894-6621-3B1032958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Cual fue el objetivo de esta sesion?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18564-2C6D-F785-1733-23A5A684EFEC}"/>
              </a:ext>
            </a:extLst>
          </p:cNvPr>
          <p:cNvSpPr txBox="1"/>
          <p:nvPr/>
        </p:nvSpPr>
        <p:spPr>
          <a:xfrm>
            <a:off x="3048886" y="31058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Reforzar los conceptos </a:t>
            </a:r>
            <a:r>
              <a:rPr lang="es-GT" dirty="0">
                <a:solidFill>
                  <a:srgbClr val="000000"/>
                </a:solidFill>
                <a:latin typeface="-webkit-standard"/>
              </a:rPr>
              <a:t>basicos vistos en la sesion anterior pero reforzar los temas 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dynamic, object, herencia y polimorfismo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8179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10CF0-F17D-F7AB-6834-D6D49BE33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D58B01-E836-CC51-1400-D4E26A2B3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GT" b="1" dirty="0">
                <a:solidFill>
                  <a:srgbClr val="000000"/>
                </a:solidFill>
              </a:rPr>
              <a:t>Existen diferencias entre 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"dynamic" y "object”?</a:t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1151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4BB4C-4398-FB3C-9BB2-180456A0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CCDF39-3678-AEA3-2CBF-14CCA7E7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Respuesta corta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463AC3-D125-9075-10FE-FA07D23D6C8F}"/>
              </a:ext>
            </a:extLst>
          </p:cNvPr>
          <p:cNvSpPr txBox="1"/>
          <p:nvPr/>
        </p:nvSpPr>
        <p:spPr>
          <a:xfrm>
            <a:off x="5310380" y="3144336"/>
            <a:ext cx="1571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9600" b="1" dirty="0">
                <a:solidFill>
                  <a:srgbClr val="000000"/>
                </a:solidFill>
                <a:latin typeface="-webkit-standard"/>
              </a:rPr>
              <a:t>SI!</a:t>
            </a:r>
            <a:endParaRPr lang="es-GT" sz="9600" b="1" dirty="0"/>
          </a:p>
        </p:txBody>
      </p:sp>
    </p:spTree>
    <p:extLst>
      <p:ext uri="{BB962C8B-B14F-4D97-AF65-F5344CB8AC3E}">
        <p14:creationId xmlns:p14="http://schemas.microsoft.com/office/powerpoint/2010/main" val="423918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633-8319-5940-133F-FAF2028D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8F16C56-4939-8E90-FE27-8B0639895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Pero cuales son las diferencias?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43EE50-C123-CBBE-A61A-6D4DBA4F85F9}"/>
              </a:ext>
            </a:extLst>
          </p:cNvPr>
          <p:cNvSpPr txBox="1"/>
          <p:nvPr/>
        </p:nvSpPr>
        <p:spPr>
          <a:xfrm>
            <a:off x="3048886" y="3105835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GT" b="1" dirty="0"/>
              <a:t>dynamic</a:t>
            </a:r>
            <a:r>
              <a:rPr lang="es-GT" dirty="0"/>
              <a:t>: Puede cambiar de tipo en tiempo de ejecución.</a:t>
            </a:r>
          </a:p>
          <a:p>
            <a:pPr>
              <a:buNone/>
            </a:pPr>
            <a:endParaRPr lang="es-GT" dirty="0"/>
          </a:p>
          <a:p>
            <a:r>
              <a:rPr lang="es-GT" b="1" dirty="0"/>
              <a:t>object</a:t>
            </a:r>
            <a:r>
              <a:rPr lang="es-GT" dirty="0"/>
              <a:t>: Puede almacenar cualquier tipo, pero necesita conversión para usarse.</a:t>
            </a:r>
          </a:p>
        </p:txBody>
      </p:sp>
    </p:spTree>
    <p:extLst>
      <p:ext uri="{BB962C8B-B14F-4D97-AF65-F5344CB8AC3E}">
        <p14:creationId xmlns:p14="http://schemas.microsoft.com/office/powerpoint/2010/main" val="197443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15F79-8818-1D56-60BA-6EB0B9D0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0C8BBC2-0D70-39B3-2741-0380E9AA8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Variables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60E89B-C780-5DA3-698E-F4613D066D9C}"/>
              </a:ext>
            </a:extLst>
          </p:cNvPr>
          <p:cNvSpPr txBox="1"/>
          <p:nvPr/>
        </p:nvSpPr>
        <p:spPr>
          <a:xfrm>
            <a:off x="3048886" y="3105835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Una variable es un espacio en la memoria que almacena datos.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variable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es como una caja donde guardamos algo y le ponemos una etiqueta.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>
                <a:solidFill>
                  <a:srgbClr val="FF0000"/>
                </a:solidFill>
              </a:rPr>
              <a:t>int</a:t>
            </a:r>
            <a:r>
              <a:rPr lang="es-GT" dirty="0"/>
              <a:t> edad = 25;</a:t>
            </a:r>
          </a:p>
          <a:p>
            <a:r>
              <a:rPr lang="es-GT" dirty="0">
                <a:solidFill>
                  <a:srgbClr val="FF0000"/>
                </a:solidFill>
              </a:rPr>
              <a:t>string</a:t>
            </a:r>
            <a:r>
              <a:rPr lang="es-GT" dirty="0"/>
              <a:t> nombre = "Carlos";</a:t>
            </a:r>
          </a:p>
          <a:p>
            <a:r>
              <a:rPr lang="es-GT" dirty="0">
                <a:solidFill>
                  <a:srgbClr val="FF0000"/>
                </a:solidFill>
              </a:rPr>
              <a:t>double</a:t>
            </a:r>
            <a:r>
              <a:rPr lang="es-GT" dirty="0"/>
              <a:t> precio = 9.99;</a:t>
            </a:r>
          </a:p>
          <a:p>
            <a:r>
              <a:rPr lang="es-GT" dirty="0">
                <a:solidFill>
                  <a:srgbClr val="FF0000"/>
                </a:solidFill>
              </a:rPr>
              <a:t>bool</a:t>
            </a:r>
            <a:r>
              <a:rPr lang="es-GT" dirty="0"/>
              <a:t> esProgramador = true;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6842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048C4-0EBB-204A-9BA2-6EF3F039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BC1B315-B528-C8A7-0CCC-4CDC9665A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Y como lo aplicariamos en la vida real?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5F9E0A-23B4-DF16-76BC-3086A3314980}"/>
              </a:ext>
            </a:extLst>
          </p:cNvPr>
          <p:cNvSpPr txBox="1"/>
          <p:nvPr/>
        </p:nvSpPr>
        <p:spPr>
          <a:xfrm>
            <a:off x="3048886" y="3105835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</a:t>
            </a:r>
          </a:p>
          <a:p>
            <a:pPr>
              <a:buNone/>
            </a:pPr>
            <a:r>
              <a:rPr lang="es-GT" b="1" dirty="0"/>
              <a:t>dynamic</a:t>
            </a:r>
            <a:r>
              <a:rPr lang="es-GT" dirty="0"/>
              <a:t>: Es como una caja mágica donde metes cualquier cosa y cambia de forma según lo que pongas.</a:t>
            </a:r>
          </a:p>
          <a:p>
            <a:pPr>
              <a:buNone/>
            </a:pPr>
            <a:endParaRPr lang="es-GT" dirty="0"/>
          </a:p>
          <a:p>
            <a:r>
              <a:rPr lang="es-GT" b="1" dirty="0"/>
              <a:t>object</a:t>
            </a:r>
            <a:r>
              <a:rPr lang="es-GT" dirty="0"/>
              <a:t>: Es como una caja cerrada donde puedes guardar cualquier cosa, pero para usar su contenido, primero debes abrirla y verificar qué hay adentro.</a:t>
            </a:r>
          </a:p>
          <a:p>
            <a:pPr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79534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3406-9048-C2FF-8F3A-12D1EF3F0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AECEBE1-B42D-BE11-DB83-0A22200FE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EBAD34-FF73-D3BF-79AD-95DCF46087B2}"/>
              </a:ext>
            </a:extLst>
          </p:cNvPr>
          <p:cNvSpPr txBox="1"/>
          <p:nvPr/>
        </p:nvSpPr>
        <p:spPr>
          <a:xfrm>
            <a:off x="3048886" y="3105835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una variable </a:t>
            </a:r>
            <a:r>
              <a:rPr lang="es-GT" dirty="0"/>
              <a:t>dynamic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almacena un número y luego cámbiala a un texto.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Usa </a:t>
            </a:r>
            <a:r>
              <a:rPr lang="es-GT" dirty="0"/>
              <a:t>object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para almacenar un número decimal y conviértelo a </a:t>
            </a:r>
            <a:r>
              <a:rPr lang="es-GT" dirty="0"/>
              <a:t>double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antes de imprimirlo.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9844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E433-D046-A67D-0FD3-6B76D7789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B0CEA0-FBB5-774A-2D8C-B8BC96F46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5592D1-A0E9-E10B-1E18-63A33F4E7757}"/>
              </a:ext>
            </a:extLst>
          </p:cNvPr>
          <p:cNvSpPr txBox="1"/>
          <p:nvPr/>
        </p:nvSpPr>
        <p:spPr>
          <a:xfrm>
            <a:off x="3048886" y="31058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 variables para almacenar: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Tu nombre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Tu edad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5915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75DF8-3AD2-2CA1-E1AC-161776BF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04F431-A705-FF7E-7DCA-7C81ABEE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743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Tipos de Datos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449FC6-F8D1-78A6-C396-B24AD54C570F}"/>
              </a:ext>
            </a:extLst>
          </p:cNvPr>
          <p:cNvSpPr txBox="1"/>
          <p:nvPr/>
        </p:nvSpPr>
        <p:spPr>
          <a:xfrm>
            <a:off x="3047114" y="2485725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Especifican qué tipo de información puede almacenar una variable.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 tienen un estante con cajas de diferentes tamaños, cada tipo de caja solo puede guardar ciertos objetos (dinero, ropa, documentos).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>
                <a:solidFill>
                  <a:schemeClr val="accent2"/>
                </a:solidFill>
              </a:rPr>
              <a:t>int</a:t>
            </a:r>
            <a:r>
              <a:rPr lang="es-GT" dirty="0"/>
              <a:t> numero = 10;        // Número entero</a:t>
            </a:r>
          </a:p>
          <a:p>
            <a:r>
              <a:rPr lang="es-GT" dirty="0">
                <a:solidFill>
                  <a:schemeClr val="accent2"/>
                </a:solidFill>
              </a:rPr>
              <a:t>double</a:t>
            </a:r>
            <a:r>
              <a:rPr lang="es-GT" dirty="0"/>
              <a:t> decimal = 5.75;  // Número con decimales</a:t>
            </a:r>
          </a:p>
          <a:p>
            <a:r>
              <a:rPr lang="es-GT" dirty="0">
                <a:solidFill>
                  <a:schemeClr val="accent2"/>
                </a:solidFill>
              </a:rPr>
              <a:t>char</a:t>
            </a:r>
            <a:r>
              <a:rPr lang="es-GT" dirty="0"/>
              <a:t> letra = 'A';       // Un solo carácter</a:t>
            </a:r>
          </a:p>
          <a:p>
            <a:r>
              <a:rPr lang="es-GT" dirty="0">
                <a:solidFill>
                  <a:schemeClr val="accent2"/>
                </a:solidFill>
              </a:rPr>
              <a:t>string</a:t>
            </a:r>
            <a:r>
              <a:rPr lang="es-GT" dirty="0"/>
              <a:t> texto = "Hola";  // Texto</a:t>
            </a:r>
          </a:p>
          <a:p>
            <a:r>
              <a:rPr lang="es-GT" dirty="0">
                <a:solidFill>
                  <a:schemeClr val="accent2"/>
                </a:solidFill>
              </a:rPr>
              <a:t>bool</a:t>
            </a:r>
            <a:r>
              <a:rPr lang="es-GT" dirty="0"/>
              <a:t> esVerdadero = true; // Booleano (true o false)</a:t>
            </a:r>
          </a:p>
        </p:txBody>
      </p:sp>
    </p:spTree>
    <p:extLst>
      <p:ext uri="{BB962C8B-B14F-4D97-AF65-F5344CB8AC3E}">
        <p14:creationId xmlns:p14="http://schemas.microsoft.com/office/powerpoint/2010/main" val="40800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3862-8C56-6FB8-FA84-04F737E2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5EF65C0-FF6A-7AC2-1575-96733426D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A00E13-A022-B44C-216D-A973FF25B3DB}"/>
              </a:ext>
            </a:extLst>
          </p:cNvPr>
          <p:cNvSpPr txBox="1"/>
          <p:nvPr/>
        </p:nvSpPr>
        <p:spPr>
          <a:xfrm>
            <a:off x="3048886" y="3105835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Declara tres variables:</a:t>
            </a:r>
          </a:p>
          <a:p>
            <a:pPr algn="l">
              <a:buFont typeface="+mj-lt"/>
              <a:buAutoNum type="arabicPeriod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Un número entero</a:t>
            </a:r>
          </a:p>
          <a:p>
            <a:pPr algn="l">
              <a:buFont typeface="+mj-lt"/>
              <a:buAutoNum type="arabicPeriod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Un texto</a:t>
            </a:r>
          </a:p>
          <a:p>
            <a:pPr algn="l">
              <a:buFont typeface="+mj-lt"/>
              <a:buAutoNum type="arabicPeriod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Un valor booleano</a:t>
            </a:r>
          </a:p>
        </p:txBody>
      </p:sp>
    </p:spTree>
    <p:extLst>
      <p:ext uri="{BB962C8B-B14F-4D97-AF65-F5344CB8AC3E}">
        <p14:creationId xmlns:p14="http://schemas.microsoft.com/office/powerpoint/2010/main" val="34791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04D6F-28C3-F87E-D56D-C27D4804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017BA9-2C54-C335-5F3B-899E313F3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743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Operadores en C#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BD75E0-B2F5-F421-A1BC-BFE39B20EF2F}"/>
              </a:ext>
            </a:extLst>
          </p:cNvPr>
          <p:cNvSpPr txBox="1"/>
          <p:nvPr/>
        </p:nvSpPr>
        <p:spPr>
          <a:xfrm>
            <a:off x="3047114" y="2485725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Los operadores realizan operaciones matemáticas o lógicas.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Los operadores son como las herramientas que usamos para sumar, comparar o tomar decisiones.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int suma = 10 + 5;  // Operador de suma</a:t>
            </a:r>
          </a:p>
          <a:p>
            <a:r>
              <a:rPr lang="es-GT" dirty="0"/>
              <a:t>int resta = 10 - 5; // Operador de resta</a:t>
            </a:r>
          </a:p>
          <a:p>
            <a:r>
              <a:rPr lang="es-GT" dirty="0"/>
              <a:t>bool comparacion = (10 &gt; 5); // Comparación (true)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6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2490-D85B-7D72-BA2D-C181B1EE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DCE599-9C32-CCC5-9208-4B411456E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EC65F3-E3E6-F392-19A2-22304581FAC9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Calcula el área de un rectángulo con dos variables: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base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altura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503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7B0CA-7009-DEBD-2CDD-A4FA1F96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5A42B0-FCAA-986C-F6B7-570589669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422"/>
            <a:ext cx="9144000" cy="11999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Estructuras de Control en C#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C501A1-5D28-DA4F-CAF4-8D826B3E2305}"/>
              </a:ext>
            </a:extLst>
          </p:cNvPr>
          <p:cNvSpPr txBox="1"/>
          <p:nvPr/>
        </p:nvSpPr>
        <p:spPr>
          <a:xfrm>
            <a:off x="3047114" y="1812744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Permiten tomar decisiones y repetir acciones.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 llueve, llevamos paraguas; si no llueve, no lo llevamos.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dirty="0"/>
              <a:t>int edad = 18;</a:t>
            </a:r>
          </a:p>
          <a:p>
            <a:endParaRPr lang="es-GT" dirty="0"/>
          </a:p>
          <a:p>
            <a:r>
              <a:rPr lang="es-GT" dirty="0"/>
              <a:t>if (edad &gt;= 18) {</a:t>
            </a:r>
          </a:p>
          <a:p>
            <a:r>
              <a:rPr lang="es-GT" dirty="0"/>
              <a:t>    Console.WriteLine("Eres mayor de edad.");</a:t>
            </a:r>
          </a:p>
          <a:p>
            <a:r>
              <a:rPr lang="es-GT" dirty="0"/>
              <a:t>} else {</a:t>
            </a:r>
          </a:p>
          <a:p>
            <a:r>
              <a:rPr lang="es-GT" dirty="0"/>
              <a:t>    Console.WriteLine("Eres menor de edad.");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r>
              <a:rPr lang="es-GT" dirty="0"/>
              <a:t>//E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jemplo de bucle</a:t>
            </a:r>
            <a:endParaRPr lang="es-GT" dirty="0"/>
          </a:p>
          <a:p>
            <a:r>
              <a:rPr lang="es-GT" dirty="0"/>
              <a:t>for (int i = 1; i &lt;= 5; i++) {</a:t>
            </a:r>
          </a:p>
          <a:p>
            <a:r>
              <a:rPr lang="es-GT" dirty="0"/>
              <a:t>    Console.WriteLine("Número: " + i);</a:t>
            </a:r>
          </a:p>
          <a:p>
            <a:r>
              <a:rPr lang="es-GT" dirty="0"/>
              <a:t>}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46539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2339</Words>
  <Application>Microsoft Macintosh PowerPoint</Application>
  <PresentationFormat>Panorámica</PresentationFormat>
  <Paragraphs>427</Paragraphs>
  <Slides>31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-webkit-standard</vt:lpstr>
      <vt:lpstr>Aptos</vt:lpstr>
      <vt:lpstr>Aptos Display</vt:lpstr>
      <vt:lpstr>Arial</vt:lpstr>
      <vt:lpstr>Tema de Office</vt:lpstr>
      <vt:lpstr>Segunda Parte de la Clase</vt:lpstr>
      <vt:lpstr>Conceptos Básicos</vt:lpstr>
      <vt:lpstr>Variables en C# </vt:lpstr>
      <vt:lpstr>Mini reto </vt:lpstr>
      <vt:lpstr>Tipos de Datos en C# </vt:lpstr>
      <vt:lpstr>Mini reto </vt:lpstr>
      <vt:lpstr>Operadores en C# </vt:lpstr>
      <vt:lpstr>Mini reto </vt:lpstr>
      <vt:lpstr>Estructuras de Control en C#</vt:lpstr>
      <vt:lpstr>Mini reto </vt:lpstr>
      <vt:lpstr>Métodos (Funciones) en C# </vt:lpstr>
      <vt:lpstr>Mini reto </vt:lpstr>
      <vt:lpstr>Entrada y Salida de Datos en C#</vt:lpstr>
      <vt:lpstr>Mini reto </vt:lpstr>
      <vt:lpstr>Programación Orientada a Objetos (POO) en C# </vt:lpstr>
      <vt:lpstr>Ejemplo </vt:lpstr>
      <vt:lpstr>Mini reto </vt:lpstr>
      <vt:lpstr>Encapsulamiento en C# </vt:lpstr>
      <vt:lpstr>Mini reto </vt:lpstr>
      <vt:lpstr>Herencia en C# </vt:lpstr>
      <vt:lpstr>Mini reto </vt:lpstr>
      <vt:lpstr>Polimorfismo en C# </vt:lpstr>
      <vt:lpstr>Mini reto </vt:lpstr>
      <vt:lpstr>Abstracción en C# </vt:lpstr>
      <vt:lpstr>Mini reto </vt:lpstr>
      <vt:lpstr>Cual fue el objetivo de esta sesion? </vt:lpstr>
      <vt:lpstr>Existen diferencias entre "dynamic" y "object”? </vt:lpstr>
      <vt:lpstr>Respuesta corta </vt:lpstr>
      <vt:lpstr>Pero cuales son las diferencias? </vt:lpstr>
      <vt:lpstr>Y como lo aplicariamos en la vida real? </vt:lpstr>
      <vt:lpstr>Mini reto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 Sian Hernández</dc:creator>
  <cp:lastModifiedBy>Juan David  Sian Hernández</cp:lastModifiedBy>
  <cp:revision>8</cp:revision>
  <dcterms:created xsi:type="dcterms:W3CDTF">2025-03-27T06:03:40Z</dcterms:created>
  <dcterms:modified xsi:type="dcterms:W3CDTF">2025-03-27T07:16:17Z</dcterms:modified>
</cp:coreProperties>
</file>