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6" r:id="rId11"/>
    <p:sldId id="271" r:id="rId12"/>
    <p:sldId id="272" r:id="rId13"/>
    <p:sldId id="273" r:id="rId14"/>
    <p:sldId id="274" r:id="rId15"/>
    <p:sldId id="275" r:id="rId16"/>
    <p:sldId id="263" r:id="rId17"/>
    <p:sldId id="277" r:id="rId18"/>
    <p:sldId id="264" r:id="rId19"/>
    <p:sldId id="265" r:id="rId20"/>
    <p:sldId id="266" r:id="rId21"/>
    <p:sldId id="267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787" autoAdjust="0"/>
  </p:normalViewPr>
  <p:slideViewPr>
    <p:cSldViewPr snapToGrid="0">
      <p:cViewPr varScale="1">
        <p:scale>
          <a:sx n="84" d="100"/>
          <a:sy n="84" d="100"/>
        </p:scale>
        <p:origin x="16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B27CD-DBA2-430B-B80C-8E73D82D9066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865CD-80A1-448F-BF5C-7E11D2229D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49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"MVC es un patrón de arquitectura que separa la lógica de la aplicación en tres componentes principales: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Modelo, Vista y Controlador. Esto permite un código más mantenible, escalable y organizado."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087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2CF3A-6710-ED0E-ED04-72793E819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905E6F4-92E2-7236-7E0E-530FE7DEF6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433368A-91B0-E63A-3EDB-91BABA9F0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D7F31A-C7B8-BAE8-FB89-E6D1C852B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439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020CA-1030-472B-082A-6E313982C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4B1F5F5-F634-3C54-17B2-6F23E3501C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329F17F-1BAD-5777-A9B4-A882BB800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D1F5C2-B594-F416-998A-9D45AEAA0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610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1CE0F-A8A4-0705-3F86-007875DBC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A08E28F-D94B-0387-E7D9-23EF730A6F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3388484-C9CC-5888-6B5E-A822BF9C9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6B8955-C024-5D90-69B7-35F4FE325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6856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3D8CB-C068-5D6C-509A-FFCD0E8F3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C8E34E-7B3A-8320-3A95-C5FBB8CBD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D93021C-F52B-01FB-7641-D35B7AB65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E2B4AB-5CBF-A69D-7291-5A27F02D3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266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"Este ejemplo muestra cómo el controlador recibe un objeto modelo y lo pasa a la vista. Las vistas se conectan con el modelo usando @model."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835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B8740-775B-846F-963A-8A598512C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BC5D204-CEE0-D7CF-78FE-6E345AE1D1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9B6AC84-925F-4CC3-A34E-D2F4D80F5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"Este ejemplo muestra cómo el controlador recibe un objeto modelo y lo pasa a la vista. Las vistas se conectan con el modelo usando @model."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5FF0A1-7E35-BD62-9D2B-F52763802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529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"Las validaciones ayudan a prevenir datos incorrectos antes de llegar al servidor."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5568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"Cuando conectamos la base de datos usamos </a:t>
            </a:r>
            <a:r>
              <a:rPr lang="es-ES" dirty="0" err="1"/>
              <a:t>DbContext</a:t>
            </a:r>
            <a:r>
              <a:rPr lang="es-ES" dirty="0"/>
              <a:t>. Podemos generar tablas desde nuestros modelos usando migraciones con EF Core."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0181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"MVC no solo organiza el código, sino que permite trabajar en equipo y crecer sin que el proyecto se vuelva caótico."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599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"El usuario realiza una acción en la interfaz.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Esa acción es capturada por el controlador, quien decide qué hacer.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Si necesita datos, va al modelo. Luego devuelve una vista que se muestra al usuario."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333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"El modelo es una clase C# que representa datos. Se puede validar con atributos como [</a:t>
            </a:r>
            <a:r>
              <a:rPr lang="es-ES" dirty="0" err="1"/>
              <a:t>Required</a:t>
            </a:r>
            <a:r>
              <a:rPr lang="es-ES" dirty="0"/>
              <a:t>], [</a:t>
            </a:r>
            <a:r>
              <a:rPr lang="es-ES" dirty="0" err="1"/>
              <a:t>EmailAddress</a:t>
            </a:r>
            <a:r>
              <a:rPr lang="es-ES" dirty="0"/>
              <a:t>], etc."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805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"Las vistas muestran los datos.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Usamos </a:t>
            </a:r>
            <a:r>
              <a:rPr lang="es-ES" dirty="0" err="1"/>
              <a:t>Razor</a:t>
            </a:r>
            <a:r>
              <a:rPr lang="es-ES" dirty="0"/>
              <a:t> para insertar datos del modelo, como por ejemplo @Model.Nombre o con etiquetas como </a:t>
            </a:r>
            <a:r>
              <a:rPr lang="es-ES" dirty="0" err="1"/>
              <a:t>asp-for</a:t>
            </a:r>
            <a:r>
              <a:rPr lang="es-ES" dirty="0"/>
              <a:t>."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13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D7468-C016-19AE-39F4-288E7DEAE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8F7E3DC-32AE-FE66-4FE2-2D55E9224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B783181-B6B4-073F-E2C4-4A993CF75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"Las vistas muestran los datos.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Usamos </a:t>
            </a:r>
            <a:r>
              <a:rPr lang="es-ES" dirty="0" err="1"/>
              <a:t>Razor</a:t>
            </a:r>
            <a:r>
              <a:rPr lang="es-ES" dirty="0"/>
              <a:t> para insertar datos del modelo, como por ejemplo @Model.Nombre o con etiquetas como </a:t>
            </a:r>
            <a:r>
              <a:rPr lang="es-ES" dirty="0" err="1"/>
              <a:t>asp-for</a:t>
            </a:r>
            <a:r>
              <a:rPr lang="es-ES" dirty="0"/>
              <a:t>."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526E51-C7D2-494E-8B7C-7A8182931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63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6721E-EACF-44F7-854C-DF85EC0E4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7081090-BFAF-7C2B-603C-8079D711B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D88AFEC-C7EC-D3EF-0F4E-273995A6E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"El controlador actúa como intermediario. Recibe la solicitud del usuario, usa el modelo para obtener o enviar datos, y retorna una vista."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18428F-7A56-2F6F-A10D-08E6EAD27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1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C7472-3B18-71C2-76EB-5E42E7420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A45CF0A-5A99-5231-D18F-61DC31EF92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12156D3-D9B6-E1C5-8099-BFC5F313C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"El controlador actúa como intermediario. Recibe la solicitud del usuario, usa el modelo para obtener o enviar datos, y retorna una vista."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47A1C3-0B01-5B64-09EF-31B212E99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4656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FD333-CFCC-CA08-B5F1-A1EC4E168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4FCD0B3-E0E0-1456-F3DB-153EE0781A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D7CA18B-11C8-5582-EDED-2363303A9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"Este ejemplo muestra cómo el controlador recibe un objeto modelo y lo pasa a la vista. Las vistas se conectan con el modelo usando @model."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EDA2E6-AFF2-1E19-340D-FE8308433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1137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241C0-BC31-BF86-B771-23871FD4E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836B25-892B-7C38-7D2A-4AE2FF4CDA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2C190B-25D1-E858-247F-F3CA0DAD3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"El controlador actúa como intermediario. Recibe la solicitud del usuario, usa el modelo para obtener o enviar datos, y retorna una vista."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088406-4AEB-AE9B-9923-89CB9B7C7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865CD-80A1-448F-BF5C-7E11D2229DA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143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50F6E-AB41-F68B-7BF4-48731DD19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44240B-A1B3-D52B-AD81-C1825A32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8F8947-F1A9-54C3-560A-81A23EF0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103F-E7B3-46FF-AAD3-125D4DFFBD9F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AE76D-D020-0EA3-7BA5-27963464E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1F9B49-52C7-B523-4C30-62EEA8DB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40A-3F13-427D-8E84-F4054331C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76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1AA59-BDAE-293A-C8C7-9B693507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BCE767-7875-2251-5E36-8FA693417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DE8BC2-EF54-8DDF-0781-6D2D540A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103F-E7B3-46FF-AAD3-125D4DFFBD9F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47EC2-2740-AFE3-338E-B6292CB0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208E1C-A76B-2317-7023-E0C3EA12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40A-3F13-427D-8E84-F4054331C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5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62343E-9003-F525-EBBB-1F907CBB0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356581-AD5E-4C58-F042-5CEF1D7AB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F37DC0-C670-9DC3-3773-FC4D09BC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103F-E7B3-46FF-AAD3-125D4DFFBD9F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2D978-901E-CA36-EA58-CCAA2B4D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53E245-4755-30E4-6A84-208196C7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40A-3F13-427D-8E84-F4054331C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74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1E306-8EEA-ED52-0C64-6A2FA227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0C869-57E9-6001-CAA9-6BC6E0E4A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A59FC1-35BF-D48D-0BAA-7EAE14E2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103F-E7B3-46FF-AAD3-125D4DFFBD9F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F50AA-DDB4-9476-71ED-1A30F472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1E0EF-C26E-5089-5287-F18C0405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40A-3F13-427D-8E84-F4054331C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44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34D8D-ABB3-3670-3884-7D730A2F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D8C823-2979-0148-D4E2-D2D9DC8EC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F2B80F-3639-AD85-1F16-24CFCA69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103F-E7B3-46FF-AAD3-125D4DFFBD9F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29510-31F2-9451-D6A3-795D469D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D3BAE-AD71-3654-195A-AB59BAF7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40A-3F13-427D-8E84-F4054331C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79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570AA-1A1D-CE03-C0BB-F4E6975C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75C74-E4CF-8D41-CB53-E1FE02B05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5239C9-E414-A093-CE93-F3A48A984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C6F030-A4EF-5CEB-148D-5A2C6203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103F-E7B3-46FF-AAD3-125D4DFFBD9F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DECA29-8EA5-2AB7-129D-5CF696ED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ED9FAC-16AA-3FE6-3A82-28759322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40A-3F13-427D-8E84-F4054331C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66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D38A3-C101-AEF2-FD7F-013F2F12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9429F3-CE7D-672D-CDD8-72AC0C2C9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CC37F6-2E9D-B86B-E795-5CCF8C7B4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57AD1E-CADC-FE4C-DCEB-06C71D9AA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3D8C34-2280-7F33-5E54-C663710A8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5A4FA66-0DD6-1396-F75C-DFA600EB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103F-E7B3-46FF-AAD3-125D4DFFBD9F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79C2E8-1E8C-5D81-1BFD-2299146A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43DDB93-7A09-9420-1DA0-DD632D17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40A-3F13-427D-8E84-F4054331C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6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6997C-B370-6B83-D5D6-D24FB481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60EDFF-E916-DE84-5578-8D4013E8F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103F-E7B3-46FF-AAD3-125D4DFFBD9F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9F8588-7789-E9AD-8B53-97805DF0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B68060-6D99-641B-F60B-38DAB40D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40A-3F13-427D-8E84-F4054331C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00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C12199-1B79-9BF3-B496-A391E26F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103F-E7B3-46FF-AAD3-125D4DFFBD9F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9881A1-8D07-3001-671F-F5FB9FA4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392CCB-8DA8-8032-07FA-39C84D05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40A-3F13-427D-8E84-F4054331C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28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4F0FC-54DA-016B-98F2-1AF06ADA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85AB8E-237C-2E01-8309-CB866DD4F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D220B8-F94B-D7C1-4F62-674DC631D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E886DA-C409-8F3B-9BF3-4CBE4E3F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103F-E7B3-46FF-AAD3-125D4DFFBD9F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154094-D1BD-29D4-42CE-9F84366C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1F6705-D235-656E-DA85-8987D94E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40A-3F13-427D-8E84-F4054331C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52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0C2E0-2CD4-358A-0EA2-13B121F5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77803B8-A87A-DF64-5EDC-65BDAB7E1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1B7BC1-CBEC-C87B-350F-54F529D18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F38018-C15C-D70D-8AD9-802A566E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6103F-E7B3-46FF-AAD3-125D4DFFBD9F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A6CBB6-2A0F-A7A7-D5E8-EF8E2FFB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A8C8B8-9BB7-2B37-0789-B9974BCE0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3D40A-3F13-427D-8E84-F4054331C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10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A6FF8C-9C01-401D-03BE-7A023FE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867F08-D90E-0CE4-985D-B5A9DDE7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D35469-44EA-6CC5-0EA4-FB470C43B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6103F-E7B3-46FF-AAD3-125D4DFFBD9F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F483DE-CF47-75AB-B43B-AAE9604E1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0C258-5A3E-49B4-B327-1E50D2524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03D40A-3F13-427D-8E84-F4054331CC6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15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50CDE-FF64-19E5-9BA1-1FC2993B4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Explicación del Patrón MVC en ASP.NET Core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45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7475D-7F13-1B18-D3DD-A0F70BAAC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864A4-0C11-8268-A470-3A0D05C4A5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Conexión entre componentes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1A81C-778E-56E5-CCD4-A0E62B769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Ejemplo de código: controlador que recibe modelo y retorna vista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211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72FB2-0FA3-10AB-E366-16AE98F8C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38BFED-119D-CA30-5682-8A64E6596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2114550"/>
            <a:ext cx="9391650" cy="26289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7256E6B-12BE-2027-57BD-D3BE3790C03B}"/>
              </a:ext>
            </a:extLst>
          </p:cNvPr>
          <p:cNvSpPr txBox="1"/>
          <p:nvPr/>
        </p:nvSpPr>
        <p:spPr>
          <a:xfrm>
            <a:off x="1400174" y="496332"/>
            <a:ext cx="6577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vista usa @model para indicar qué tipo de datos está recibiendo.</a:t>
            </a:r>
          </a:p>
          <a:p>
            <a:endParaRPr lang="es-ES" dirty="0"/>
          </a:p>
          <a:p>
            <a:r>
              <a:rPr lang="es-ES" dirty="0"/>
              <a:t>Luego accede a las propiedades del modelo con @Model.Propiedad.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446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5F426-BBB0-13DB-8511-1141E7B28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6550754-7DA6-3131-6B8E-8DEF46113642}"/>
              </a:ext>
            </a:extLst>
          </p:cNvPr>
          <p:cNvSpPr txBox="1"/>
          <p:nvPr/>
        </p:nvSpPr>
        <p:spPr>
          <a:xfrm>
            <a:off x="1349692" y="839232"/>
            <a:ext cx="949261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sz="2800" b="1" dirty="0"/>
              <a:t>¿Qué está pasando?</a:t>
            </a:r>
          </a:p>
          <a:p>
            <a:pPr marL="342900" indent="-342900">
              <a:buAutoNum type="arabicPeriod"/>
            </a:pPr>
            <a:r>
              <a:rPr lang="es-ES" sz="2800" dirty="0"/>
              <a:t>El modelo Usuario es creado y llenado en el controlador.</a:t>
            </a:r>
          </a:p>
          <a:p>
            <a:endParaRPr lang="es-ES" sz="2800" dirty="0"/>
          </a:p>
          <a:p>
            <a:pPr>
              <a:buNone/>
            </a:pPr>
            <a:r>
              <a:rPr lang="es-ES" sz="2800" dirty="0"/>
              <a:t>2. El controlador pasa ese modelo a la vista.</a:t>
            </a:r>
          </a:p>
          <a:p>
            <a:pPr>
              <a:buNone/>
            </a:pPr>
            <a:endParaRPr lang="es-ES" sz="2800" dirty="0"/>
          </a:p>
          <a:p>
            <a:pPr>
              <a:buNone/>
            </a:pPr>
            <a:r>
              <a:rPr lang="es-ES" sz="2800" dirty="0"/>
              <a:t>3. La vista usa @model para indicar qué tipo de datos está recibiendo.</a:t>
            </a:r>
          </a:p>
          <a:p>
            <a:pPr>
              <a:buNone/>
            </a:pPr>
            <a:endParaRPr lang="es-ES" sz="2800" dirty="0"/>
          </a:p>
          <a:p>
            <a:r>
              <a:rPr lang="es-ES" sz="2800" dirty="0"/>
              <a:t>4. Luego accede a las propiedades del modelo con @Model.Propiedad.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452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CD28E7-3949-5D6F-05D4-F187F1568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1D65DF-E970-D2E5-A80D-6AF7597EBDF9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Cuando </a:t>
            </a:r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usuario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envía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datos</a:t>
            </a:r>
            <a:endParaRPr lang="en-US" sz="3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tienes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formulario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ejemplo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para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crear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un nuevo </a:t>
            </a:r>
            <a:r>
              <a:rPr lang="en-US" sz="3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usuario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28801"/>
            <a:ext cx="105156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4823F9-8D12-C388-BC91-D35541342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2689176"/>
            <a:ext cx="9875520" cy="26417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503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8F6DA-02DD-1277-CD05-51C63DFE8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8F6FA2-D796-5161-11AB-306483BB7BA8}"/>
              </a:ext>
            </a:extLst>
          </p:cNvPr>
          <p:cNvSpPr txBox="1"/>
          <p:nvPr/>
        </p:nvSpPr>
        <p:spPr>
          <a:xfrm>
            <a:off x="489098" y="1106034"/>
            <a:ext cx="5019074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>
                <a:latin typeface="+mj-lt"/>
                <a:ea typeface="+mj-ea"/>
                <a:cs typeface="+mj-cs"/>
              </a:rPr>
              <a:t>Cuando el usuario envía datos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latin typeface="+mj-lt"/>
                <a:ea typeface="+mj-ea"/>
                <a:cs typeface="+mj-cs"/>
              </a:rPr>
              <a:t>Si tienes un formulario, por ejemplo para crear un nuevo usuario: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8133BC2-EC1E-D417-9C79-42121B5B357C}"/>
              </a:ext>
            </a:extLst>
          </p:cNvPr>
          <p:cNvSpPr txBox="1"/>
          <p:nvPr/>
        </p:nvSpPr>
        <p:spPr>
          <a:xfrm>
            <a:off x="494124" y="4872922"/>
            <a:ext cx="5013698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800" b="1"/>
              <a:t>Y el controlador recibe los datos así: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361E5EDC-4D14-D28B-14DD-19D2B9DF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2086"/>
            <a:ext cx="5503680" cy="189622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BCA7A6C-097A-9FC6-1B9F-5A4EF8407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436" y="4006886"/>
            <a:ext cx="5554808" cy="24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9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826B1-0250-F78D-24D8-C610A7C34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4EB38FF-680D-B852-AA50-F6D28E417A26}"/>
              </a:ext>
            </a:extLst>
          </p:cNvPr>
          <p:cNvSpPr txBox="1"/>
          <p:nvPr/>
        </p:nvSpPr>
        <p:spPr>
          <a:xfrm>
            <a:off x="2157878" y="514350"/>
            <a:ext cx="8894932" cy="1016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4000" b="1" dirty="0"/>
              <a:t>Validaciones desde el modelo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b="1" dirty="0"/>
              <a:t>Con Data </a:t>
            </a:r>
            <a:r>
              <a:rPr lang="es-ES" b="1" dirty="0" err="1"/>
              <a:t>Annotations</a:t>
            </a:r>
            <a:r>
              <a:rPr lang="es-ES" dirty="0"/>
              <a:t> puedes validar desde el modelo:</a:t>
            </a:r>
            <a:endParaRPr lang="en-US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2F2E80-18AB-F50F-AB46-F369AB961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297" y="1577065"/>
            <a:ext cx="7281406" cy="258331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38A5CFA-4376-9B89-E775-53A09DA8C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297" y="5619792"/>
            <a:ext cx="7873707" cy="73528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FFB5D40-D44A-E3A2-A3A8-A49BA42019C8}"/>
              </a:ext>
            </a:extLst>
          </p:cNvPr>
          <p:cNvSpPr txBox="1"/>
          <p:nvPr/>
        </p:nvSpPr>
        <p:spPr>
          <a:xfrm>
            <a:off x="2367428" y="4495800"/>
            <a:ext cx="8894932" cy="1016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400" dirty="0"/>
              <a:t>Y en la vista puedes mostrar los mensajes de error con:</a:t>
            </a:r>
            <a:endParaRPr lang="en-US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517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11F77-BBA2-40E9-6040-420C9E97A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338B-54E8-FD20-724A-F2DF59C5C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0767"/>
          </a:xfrm>
        </p:spPr>
        <p:txBody>
          <a:bodyPr>
            <a:normAutofit/>
          </a:bodyPr>
          <a:lstStyle/>
          <a:p>
            <a:r>
              <a:rPr lang="es-ES" dirty="0"/>
              <a:t>Nota importante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61A031-9EBA-E748-BB99-B1D901700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1. El modelo se usa tanto para mostrar como para recibir datos.</a:t>
            </a:r>
          </a:p>
          <a:p>
            <a:r>
              <a:rPr lang="es-ES" dirty="0"/>
              <a:t>2. La vista no debe tener lógica, solo mostrar información y recoger datos del usuario.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152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4E406-70C6-2FFD-CD53-95EB5ACB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44D9A-E827-565E-A549-92FD4D203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0767"/>
          </a:xfrm>
        </p:spPr>
        <p:txBody>
          <a:bodyPr>
            <a:normAutofit/>
          </a:bodyPr>
          <a:lstStyle/>
          <a:p>
            <a:r>
              <a:rPr lang="es-ES" dirty="0"/>
              <a:t>Conclusión: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EBD321-D7E6-BC96-AA59-635B46550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2958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/>
              <a:t>1. La vista y el modelo se relacionan porque:</a:t>
            </a:r>
          </a:p>
          <a:p>
            <a:pPr>
              <a:buNone/>
            </a:pPr>
            <a:r>
              <a:rPr lang="es-ES" dirty="0"/>
              <a:t>2. La vista muestra los datos del modelo.</a:t>
            </a:r>
          </a:p>
          <a:p>
            <a:pPr>
              <a:buNone/>
            </a:pPr>
            <a:r>
              <a:rPr lang="es-ES" dirty="0"/>
              <a:t>3. El modelo recibe los datos del usuario a través de formularios.</a:t>
            </a:r>
          </a:p>
          <a:p>
            <a:r>
              <a:rPr lang="es-ES" dirty="0"/>
              <a:t>4. Todo esto es gestionado por el controlador, que actúa como intermediario.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4153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DD668-39B4-B790-94F1-FAC3DF084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6B359-A44F-25D9-F3D7-85FF87843B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Validaciones en el Modelo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F7623F-A43B-C6FA-9A8D-29DCE12E8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Uso de [</a:t>
            </a:r>
            <a:r>
              <a:rPr lang="es-ES" dirty="0" err="1"/>
              <a:t>Required</a:t>
            </a:r>
            <a:r>
              <a:rPr lang="es-ES" dirty="0"/>
              <a:t>], [</a:t>
            </a:r>
            <a:r>
              <a:rPr lang="es-ES" dirty="0" err="1"/>
              <a:t>Range</a:t>
            </a:r>
            <a:r>
              <a:rPr lang="es-ES" dirty="0"/>
              <a:t>],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Mostrar errores en la vista con </a:t>
            </a:r>
            <a:r>
              <a:rPr lang="es-ES" dirty="0" err="1"/>
              <a:t>asp-validation-for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011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398AD-EEB8-092E-774D-B33007A28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80D90-C925-6F47-BD30-3ED68D92D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Conexión con Base de Datos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438C54-A81D-E944-BA46-BFCA09A355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Contexto </a:t>
            </a:r>
            <a:r>
              <a:rPr lang="es-ES" dirty="0" err="1"/>
              <a:t>DbContext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appsettings.json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Entity</a:t>
            </a:r>
            <a:r>
              <a:rPr lang="es-ES" dirty="0"/>
              <a:t> Framework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44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B93D6-A9AC-23EB-BC7C-E3D1B3FC2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1897C-8D80-6EE3-B29C-7D8EF79F3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Entendiendo MVC en ASP.NET Core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600D58-BBAD-605E-ACFA-FB2FECDA5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"Modelo - Vista - Controlador"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7A6CFA-2616-7922-2CC5-067F0223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05" y="4228873"/>
            <a:ext cx="4758789" cy="205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90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2EA25-4690-77D3-ABF7-5CF7AFBF9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ABE99-DB6F-045C-2B43-1A1F9A65F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Preguntas Frecuentes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E78653-A806-1E82-3CB1-A63F4E068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¿Cómo se conectan Vista, Modelo y Controlador?</a:t>
            </a:r>
          </a:p>
          <a:p>
            <a:pPr>
              <a:buFont typeface="+mj-lt"/>
              <a:buAutoNum type="arabicPeriod"/>
            </a:pPr>
            <a:r>
              <a:rPr lang="es-ES" dirty="0"/>
              <a:t>¿Dónde van las validaciones?</a:t>
            </a:r>
          </a:p>
          <a:p>
            <a:pPr>
              <a:buFont typeface="+mj-lt"/>
              <a:buAutoNum type="arabicPeriod"/>
            </a:pPr>
            <a:r>
              <a:rPr lang="es-ES" dirty="0"/>
              <a:t>¿Cómo se conecta la BD?</a:t>
            </a:r>
          </a:p>
          <a:p>
            <a:pPr>
              <a:buFont typeface="+mj-lt"/>
              <a:buAutoNum type="arabicPeriod"/>
            </a:pPr>
            <a:r>
              <a:rPr lang="es-ES" dirty="0"/>
              <a:t>¿Diferencia entre controladores, vistas, archivos </a:t>
            </a:r>
            <a:r>
              <a:rPr lang="es-ES" dirty="0" err="1"/>
              <a:t>Razor</a:t>
            </a:r>
            <a:r>
              <a:rPr lang="es-ES" dirty="0"/>
              <a:t>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438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80D64-D4D6-EC65-677F-076F58C87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AB363F-D991-B988-88E8-A68DF1751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Conclusión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0ED947-072F-4529-FEBE-DC902F6F6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MVC mejora la estructura del código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Cada componente tiene su 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clave para proyectos escalables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622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A5D27-2F65-C1B6-A35B-1571A35EC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9A291-3190-6DB3-E1D2-D3FF12D51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Repaso a MVC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6DAD7-BB1E-A068-A032-08470464E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Definición breve del patrón MVC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73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24550-B332-AD43-94AA-20B51902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52325-2D71-4652-FF0E-BA7DF92C8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17867"/>
          </a:xfrm>
        </p:spPr>
        <p:txBody>
          <a:bodyPr>
            <a:normAutofit fontScale="90000"/>
          </a:bodyPr>
          <a:lstStyle/>
          <a:p>
            <a:r>
              <a:rPr lang="es-ES" b="1" i="1" dirty="0"/>
              <a:t>Di</a:t>
            </a:r>
            <a:r>
              <a:rPr lang="es-ES" b="1" dirty="0"/>
              <a:t>agrama MVC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172A21-61C9-90E2-ED32-01FF08361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0230"/>
            <a:ext cx="9144000" cy="1017270"/>
          </a:xfrm>
        </p:spPr>
        <p:txBody>
          <a:bodyPr/>
          <a:lstStyle/>
          <a:p>
            <a:r>
              <a:rPr lang="es-ES" dirty="0"/>
              <a:t>Diagrama visual del flujo MVC</a:t>
            </a:r>
          </a:p>
          <a:p>
            <a:r>
              <a:rPr lang="es-ES" dirty="0"/>
              <a:t>Usuario ➞ Controlador ➞ Modelo ➞ Vista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52667E-8164-2F26-2E33-940FD96E2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825" y="2857500"/>
            <a:ext cx="4956349" cy="361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8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18113-40CA-1587-DEAC-6D6507B6F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817F3-80E7-A42F-97A5-84D28CC53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853"/>
            <a:ext cx="9144000" cy="87788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El Modelo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170BEF-598B-08C6-AA00-963977F0C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3208"/>
            <a:ext cx="9144000" cy="1655762"/>
          </a:xfrm>
        </p:spPr>
        <p:txBody>
          <a:bodyPr/>
          <a:lstStyle/>
          <a:p>
            <a:r>
              <a:rPr lang="es-ES" dirty="0"/>
              <a:t>1. Clase C#, representa los datos</a:t>
            </a:r>
          </a:p>
          <a:p>
            <a:r>
              <a:rPr lang="es-ES" dirty="0"/>
              <a:t>2. Incluye validaciones con Data </a:t>
            </a:r>
            <a:r>
              <a:rPr lang="es-ES" dirty="0" err="1"/>
              <a:t>Annotations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0A91A5-3E7E-68A9-F29E-7815D57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72" y="3188970"/>
            <a:ext cx="8682655" cy="1655762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01842976-28CA-5ED1-5616-CF6B72A18821}"/>
              </a:ext>
            </a:extLst>
          </p:cNvPr>
          <p:cNvCxnSpPr>
            <a:cxnSpLocks/>
          </p:cNvCxnSpPr>
          <p:nvPr/>
        </p:nvCxnSpPr>
        <p:spPr>
          <a:xfrm flipH="1" flipV="1">
            <a:off x="6652260" y="4606290"/>
            <a:ext cx="662940" cy="1040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CFF389-0FE8-23B3-2B13-EB19F1CFAAB4}"/>
              </a:ext>
            </a:extLst>
          </p:cNvPr>
          <p:cNvSpPr txBox="1"/>
          <p:nvPr/>
        </p:nvSpPr>
        <p:spPr>
          <a:xfrm>
            <a:off x="6229350" y="5892720"/>
            <a:ext cx="550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Propiedad</a:t>
            </a:r>
            <a:r>
              <a:rPr lang="en-US" dirty="0"/>
              <a:t>: </a:t>
            </a:r>
            <a:r>
              <a:rPr lang="en-US" dirty="0" err="1"/>
              <a:t>representa</a:t>
            </a:r>
            <a:r>
              <a:rPr lang="en-US" dirty="0"/>
              <a:t> un </a:t>
            </a:r>
            <a:r>
              <a:rPr lang="en-US" dirty="0" err="1"/>
              <a:t>espacio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endParaRPr lang="es-ES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CC8FE3A-13E7-7958-3A39-4D450F6C4C58}"/>
              </a:ext>
            </a:extLst>
          </p:cNvPr>
          <p:cNvCxnSpPr/>
          <p:nvPr/>
        </p:nvCxnSpPr>
        <p:spPr>
          <a:xfrm flipH="1">
            <a:off x="7909560" y="2583180"/>
            <a:ext cx="1874520" cy="845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0CEF4B6-7A36-250E-7E09-F7E9DB3A2620}"/>
              </a:ext>
            </a:extLst>
          </p:cNvPr>
          <p:cNvSpPr txBox="1"/>
          <p:nvPr/>
        </p:nvSpPr>
        <p:spPr>
          <a:xfrm>
            <a:off x="9784080" y="2110978"/>
            <a:ext cx="122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Validaci</a:t>
            </a:r>
            <a:r>
              <a:rPr lang="es-GT" dirty="0" err="1"/>
              <a:t>ó</a:t>
            </a:r>
            <a:r>
              <a:rPr lang="en-US" dirty="0"/>
              <a:t>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447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4CC8E-A47A-C370-E6E0-488587898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0239F-BCBC-1516-827F-F4C7E19F0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5143"/>
            <a:ext cx="9144000" cy="889317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La Vista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77E194-83E1-1018-31FE-97A91CD12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10348"/>
            <a:ext cx="9144000" cy="16557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Archivos .</a:t>
            </a:r>
            <a:r>
              <a:rPr lang="es-ES" dirty="0" err="1"/>
              <a:t>cshtml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Contienen HTML + </a:t>
            </a:r>
            <a:r>
              <a:rPr lang="es-ES" dirty="0" err="1"/>
              <a:t>Razor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vinculan al modelo con @model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F677BC-6DB1-19B4-66EF-88304FA55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3179128"/>
            <a:ext cx="5238750" cy="290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6558A-CB6C-B2F7-1655-C6032AB4E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DABA3-5B07-A980-E7B2-421357425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331"/>
            <a:ext cx="9144000" cy="2354580"/>
          </a:xfrm>
        </p:spPr>
        <p:txBody>
          <a:bodyPr>
            <a:normAutofit/>
          </a:bodyPr>
          <a:lstStyle/>
          <a:p>
            <a:r>
              <a:rPr lang="es-ES" b="1" dirty="0"/>
              <a:t>¿Como se relaciona la vista y el modelo?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DBAA79-0F41-3797-B144-96C1AC5F4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4798"/>
            <a:ext cx="9144000" cy="332454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dirty="0"/>
              <a:t>Concepto General: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br>
              <a:rPr lang="es-ES" dirty="0"/>
            </a:br>
            <a:r>
              <a:rPr lang="es-ES" dirty="0"/>
              <a:t>En el patrón </a:t>
            </a:r>
            <a:r>
              <a:rPr lang="es-ES" b="1" dirty="0"/>
              <a:t>MVC</a:t>
            </a:r>
            <a:r>
              <a:rPr lang="es-ES" dirty="0"/>
              <a:t>, la </a:t>
            </a:r>
            <a:r>
              <a:rPr lang="es-ES" b="1" dirty="0"/>
              <a:t>Vista</a:t>
            </a:r>
            <a:r>
              <a:rPr lang="es-ES" dirty="0"/>
              <a:t> (View) es la encargada de mostrar la información al usuario, mientras que el </a:t>
            </a:r>
            <a:r>
              <a:rPr lang="es-ES" b="1" dirty="0"/>
              <a:t>Modelo</a:t>
            </a:r>
            <a:r>
              <a:rPr lang="es-ES" dirty="0"/>
              <a:t> (</a:t>
            </a:r>
            <a:r>
              <a:rPr lang="es-ES" dirty="0" err="1"/>
              <a:t>Model</a:t>
            </a:r>
            <a:r>
              <a:rPr lang="es-ES" dirty="0"/>
              <a:t>) contiene los datos y la lógica de negocio.</a:t>
            </a:r>
          </a:p>
          <a:p>
            <a:r>
              <a:rPr lang="es-ES" dirty="0"/>
              <a:t>La Vista </a:t>
            </a:r>
            <a:r>
              <a:rPr lang="es-ES" b="1" dirty="0"/>
              <a:t>no debería contener lógica compleja</a:t>
            </a:r>
            <a:r>
              <a:rPr lang="es-ES" dirty="0"/>
              <a:t>, solo la presentación de datos. Por eso, la relación entre ambos es </a:t>
            </a:r>
            <a:r>
              <a:rPr lang="es-ES" b="1" dirty="0"/>
              <a:t>a través de datos que el controlador pasa a la vista</a:t>
            </a:r>
            <a:r>
              <a:rPr lang="es-ES" dirty="0"/>
              <a:t>, casi siempre en forma de un objeto del modelo.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844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CC616-1EFB-17C5-949C-CC1122743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94E10-63DC-0076-0BA2-2CC0FF196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El Controlador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7E4918-04DD-0CD1-CFFB-9BDDF0940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Clase que recibe las peticiones del usuario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Conecta modelo y vista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485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9E468-85F5-701F-A628-EEAC728A8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FC67695-D10F-EA44-FCB3-8EC89F55B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2631476"/>
            <a:ext cx="4742993" cy="158890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9D7B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F1824B9B-C254-88B3-0608-123BD31AC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240" y="1818402"/>
            <a:ext cx="4728015" cy="32150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E5CE5D3-36B2-E7F5-B99A-13DD4CFB82A5}"/>
              </a:ext>
            </a:extLst>
          </p:cNvPr>
          <p:cNvSpPr txBox="1"/>
          <p:nvPr/>
        </p:nvSpPr>
        <p:spPr>
          <a:xfrm>
            <a:off x="1115614" y="1818402"/>
            <a:ext cx="390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USUARIO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E468EA8-ED59-7AF0-9018-1C8D1E640D4F}"/>
              </a:ext>
            </a:extLst>
          </p:cNvPr>
          <p:cNvSpPr txBox="1"/>
          <p:nvPr/>
        </p:nvSpPr>
        <p:spPr>
          <a:xfrm>
            <a:off x="6343240" y="656352"/>
            <a:ext cx="446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Tu controlador recibe ese modelo y lo pasa a la vista:</a:t>
            </a:r>
            <a:r>
              <a:rPr lang="en-US" dirty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31288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959</Words>
  <Application>Microsoft Office PowerPoint</Application>
  <PresentationFormat>Panorámica</PresentationFormat>
  <Paragraphs>109</Paragraphs>
  <Slides>21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Tema de Office</vt:lpstr>
      <vt:lpstr>Explicación del Patrón MVC en ASP.NET Core </vt:lpstr>
      <vt:lpstr>Entendiendo MVC en ASP.NET Core</vt:lpstr>
      <vt:lpstr>Repaso a MVC</vt:lpstr>
      <vt:lpstr>Diagrama MVC</vt:lpstr>
      <vt:lpstr>El Modelo</vt:lpstr>
      <vt:lpstr>La Vista</vt:lpstr>
      <vt:lpstr>¿Como se relaciona la vista y el modelo?</vt:lpstr>
      <vt:lpstr>El Controlador</vt:lpstr>
      <vt:lpstr>Presentación de PowerPoint</vt:lpstr>
      <vt:lpstr>Conexión entre componentes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Nota importante</vt:lpstr>
      <vt:lpstr>Conclusión:</vt:lpstr>
      <vt:lpstr>Validaciones en el Modelo</vt:lpstr>
      <vt:lpstr>Conexión con Base de Datos</vt:lpstr>
      <vt:lpstr>Preguntas Frecuentes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David  Sian Hernández</dc:creator>
  <cp:lastModifiedBy>Juan David  Sian Hernández</cp:lastModifiedBy>
  <cp:revision>1</cp:revision>
  <dcterms:created xsi:type="dcterms:W3CDTF">2025-04-04T21:19:11Z</dcterms:created>
  <dcterms:modified xsi:type="dcterms:W3CDTF">2025-04-04T23:13:34Z</dcterms:modified>
</cp:coreProperties>
</file>