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52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3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96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2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0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7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28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09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53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33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022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stcountries.com/" TargetMode="External"/><Relationship Id="rId7" Type="http://schemas.openxmlformats.org/officeDocument/2006/relationships/hyperlink" Target="https://newsapi.org/" TargetMode="External"/><Relationship Id="rId2" Type="http://schemas.openxmlformats.org/officeDocument/2006/relationships/hyperlink" Target="https://jsonplaceholder.typico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oredapi.com/" TargetMode="External"/><Relationship Id="rId5" Type="http://schemas.openxmlformats.org/officeDocument/2006/relationships/hyperlink" Target="https://pokeapi.co/" TargetMode="External"/><Relationship Id="rId4" Type="http://schemas.openxmlformats.org/officeDocument/2006/relationships/hyperlink" Target="https://thecatapi.com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3vt36bXJP0" TargetMode="External"/><Relationship Id="rId2" Type="http://schemas.openxmlformats.org/officeDocument/2006/relationships/hyperlink" Target="https://www.youtube.com/watch?v=OuiExAqVap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diego.coder/las-mejores-apis-p%C3%BAblicas-para-practicar-programaci%C3%B3n-a7419ecc968e" TargetMode="External"/><Relationship Id="rId4" Type="http://schemas.openxmlformats.org/officeDocument/2006/relationships/hyperlink" Target="https://ed.team/blog/las-mejores-apis-publicas-para-practica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118AE-DAE4-0DD8-2896-447F2E9D8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s-GT" dirty="0"/>
              <a:t>CONSUMIENDO API’S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C83EC-D47C-23A1-FBBB-7445D298A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r>
              <a:rPr lang="es-GT" dirty="0"/>
              <a:t>JAVASCRIPT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98E4D2-1DC6-B0F0-D9B5-7F48258A85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52" r="52537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53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B5A97-A956-D9DE-5BB0-5A9C6ADDB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Tipos de api’s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8D3F9-1305-DBE9-293C-103BFCDA0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s-ES" dirty="0"/>
              <a:t>Una </a:t>
            </a:r>
            <a:r>
              <a:rPr lang="es-ES" b="1" dirty="0"/>
              <a:t>API pública (o abierta)</a:t>
            </a:r>
            <a:r>
              <a:rPr lang="es-ES" dirty="0"/>
              <a:t> es una interfaz de programación accesible libremente por cualquier persona, sin autenticación o con autenticación sencilla. Se usa para obtener datos o interactuar con servicios de terceros.</a:t>
            </a:r>
          </a:p>
          <a:p>
            <a:pPr>
              <a:buNone/>
            </a:pPr>
            <a:r>
              <a:rPr lang="es-ES" dirty="0"/>
              <a:t>Ejemplos comunes de datos que ofrecen: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Clima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Noticias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Datos financieros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Información de películas, libros, videojuegos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Simulación de usuarios o tareas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78335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E496-5246-39AC-89E8-6153EA466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METODOS UTILIZADOS EN LAS API’S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6679F-7816-A9BB-A27D-A3BF6E03A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fontAlgn="ctr">
              <a:spcAft>
                <a:spcPts val="1500"/>
              </a:spcAft>
              <a:buNone/>
            </a:pPr>
            <a:r>
              <a:rPr lang="es-ES" b="0" i="0" u="sng" dirty="0">
                <a:solidFill>
                  <a:srgbClr val="001D35"/>
                </a:solidFill>
                <a:effectLst/>
                <a:latin typeface="Google Sans"/>
              </a:rPr>
              <a:t>Los métodos más comunes utilizados en las APIs, especialmente en las APIs REST, son GET, POST, PUT, PATCH y DELETE. Cada uno de estos métodos tiene un propósito específico para interactuar con los recursos del servidor. </a:t>
            </a:r>
            <a:endParaRPr lang="es-ES" b="0" i="0" u="sng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lnSpc>
                <a:spcPts val="1950"/>
              </a:lnSpc>
              <a:spcBef>
                <a:spcPts val="1500"/>
              </a:spcBef>
              <a:spcAft>
                <a:spcPts val="750"/>
              </a:spcAft>
              <a:buNone/>
            </a:pPr>
            <a:r>
              <a:rPr lang="es-ES" b="0" i="0" dirty="0">
                <a:solidFill>
                  <a:srgbClr val="001D35"/>
                </a:solidFill>
                <a:effectLst/>
                <a:latin typeface="Google Sans"/>
              </a:rPr>
              <a:t>En detalle:</a:t>
            </a:r>
          </a:p>
          <a:p>
            <a:pPr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1D35"/>
                </a:solidFill>
                <a:effectLst/>
                <a:latin typeface="Google Sans"/>
              </a:rPr>
              <a:t>GET:</a:t>
            </a:r>
            <a:r>
              <a:rPr lang="es-ES" b="0" i="0" dirty="0">
                <a:solidFill>
                  <a:srgbClr val="001D35"/>
                </a:solidFill>
                <a:effectLst/>
                <a:latin typeface="Google Sans"/>
              </a:rPr>
              <a:t> Se usa para recuperar (leer) información de un recurso. </a:t>
            </a:r>
            <a:endParaRPr lang="es-E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1D35"/>
                </a:solidFill>
                <a:effectLst/>
                <a:latin typeface="Google Sans"/>
              </a:rPr>
              <a:t>POST:</a:t>
            </a:r>
            <a:r>
              <a:rPr lang="es-ES" b="0" i="0" dirty="0">
                <a:solidFill>
                  <a:srgbClr val="001D35"/>
                </a:solidFill>
                <a:effectLst/>
                <a:latin typeface="Google Sans"/>
              </a:rPr>
              <a:t> Se utiliza para crear un nuevo recurso. También se puede usar para enviar datos a un recurso existente para su procesamiento. </a:t>
            </a:r>
            <a:endParaRPr lang="es-E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1D35"/>
                </a:solidFill>
                <a:effectLst/>
                <a:latin typeface="Google Sans"/>
              </a:rPr>
              <a:t>PUT:</a:t>
            </a:r>
            <a:r>
              <a:rPr lang="es-ES" b="0" i="0" dirty="0">
                <a:solidFill>
                  <a:srgbClr val="001D35"/>
                </a:solidFill>
                <a:effectLst/>
                <a:latin typeface="Google Sans"/>
              </a:rPr>
              <a:t> Se utiliza para actualizar un recurso completo. Si el recurso no existe, se crea. En la petición, se debe enviar la representación completa del recurso. </a:t>
            </a:r>
            <a:endParaRPr lang="es-E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 fontAlgn="ctr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1D35"/>
                </a:solidFill>
                <a:effectLst/>
                <a:latin typeface="Google Sans"/>
              </a:rPr>
              <a:t>PATCH:</a:t>
            </a:r>
            <a:r>
              <a:rPr lang="es-ES" b="0" i="0" dirty="0">
                <a:solidFill>
                  <a:srgbClr val="001D35"/>
                </a:solidFill>
                <a:effectLst/>
                <a:latin typeface="Google Sans"/>
              </a:rPr>
              <a:t> Se utiliza para actualizar solo parte de un recurso. En la petición, se deben enviar los cambios que se desean aplicar. </a:t>
            </a:r>
            <a:endParaRPr lang="es-E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1D35"/>
                </a:solidFill>
                <a:effectLst/>
                <a:latin typeface="Google Sans"/>
              </a:rPr>
              <a:t>DELETE:</a:t>
            </a:r>
            <a:r>
              <a:rPr lang="es-ES" b="0" i="0" dirty="0">
                <a:solidFill>
                  <a:srgbClr val="001D35"/>
                </a:solidFill>
                <a:effectLst/>
                <a:latin typeface="Google Sans"/>
              </a:rPr>
              <a:t> Se usa para eliminar un recurso. 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41281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7A26B-3E99-0D3F-9E91-9B697442E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Buenas prácticas al consumir APIs públicas</a:t>
            </a:r>
            <a:endParaRPr lang="es-GT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2C39A5A3-52E4-3DF0-825B-59258F5763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0090954"/>
              </p:ext>
            </p:extLst>
          </p:nvPr>
        </p:nvGraphicFramePr>
        <p:xfrm>
          <a:off x="700088" y="2222500"/>
          <a:ext cx="10691812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5906">
                  <a:extLst>
                    <a:ext uri="{9D8B030D-6E8A-4147-A177-3AD203B41FA5}">
                      <a16:colId xmlns:a16="http://schemas.microsoft.com/office/drawing/2014/main" val="52036142"/>
                    </a:ext>
                  </a:extLst>
                </a:gridCol>
                <a:gridCol w="5345906">
                  <a:extLst>
                    <a:ext uri="{9D8B030D-6E8A-4147-A177-3AD203B41FA5}">
                      <a16:colId xmlns:a16="http://schemas.microsoft.com/office/drawing/2014/main" val="3866948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GT" dirty="0"/>
                        <a:t>Pràctica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GT" dirty="0"/>
                        <a:t>Descripciòn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958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🔐 </a:t>
                      </a:r>
                      <a:r>
                        <a:rPr lang="en-US" b="1" dirty="0"/>
                        <a:t>Lee la </a:t>
                      </a:r>
                      <a:r>
                        <a:rPr lang="en-US" b="1" dirty="0" err="1"/>
                        <a:t>documentación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Asegúrate de entender los endpoints, parámetros, métodos (GET, POST, etc.)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195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📏 </a:t>
                      </a:r>
                      <a:r>
                        <a:rPr lang="en-US" b="1" dirty="0"/>
                        <a:t>Maneja </a:t>
                      </a:r>
                      <a:r>
                        <a:rPr lang="en-US" b="1" dirty="0" err="1"/>
                        <a:t>errores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Siempre usa try...catch y revisa el status de la respuesta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478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💾 </a:t>
                      </a:r>
                      <a:r>
                        <a:rPr lang="en-US" b="1" dirty="0"/>
                        <a:t>Valida </a:t>
                      </a:r>
                      <a:r>
                        <a:rPr lang="en-US" b="1" dirty="0" err="1"/>
                        <a:t>datos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Verifica que los datos recibidos sean correctos antes de mostrarlos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691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📦 </a:t>
                      </a:r>
                      <a:r>
                        <a:rPr lang="en-US" b="1" dirty="0"/>
                        <a:t>Usa async/await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Para un código más limpio y fácil de entender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2208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🧪 </a:t>
                      </a:r>
                      <a:r>
                        <a:rPr lang="es-ES" b="1" dirty="0"/>
                        <a:t>Prueba primero en Postman o el navegador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Asegura que el endpoint responde correctamente antes de integrarlo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98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🔒 </a:t>
                      </a:r>
                      <a:r>
                        <a:rPr lang="es-ES" b="1" dirty="0"/>
                        <a:t>No pongas claves de API en el frontend</a:t>
                      </a:r>
                      <a:endParaRPr lang="es-G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Usa el backend para mantenerlas seguras, si aplica</a:t>
                      </a:r>
                      <a:endParaRPr lang="es-G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040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91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A9647-0C1F-199F-CE74-D8FB1CB8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s-ES" dirty="0"/>
              <a:t>Ejemplos de APIs públicas útiles</a:t>
            </a:r>
            <a:endParaRPr lang="es-GT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E48314-C3EE-E474-FB99-97248B5946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119497"/>
              </p:ext>
            </p:extLst>
          </p:nvPr>
        </p:nvGraphicFramePr>
        <p:xfrm>
          <a:off x="700088" y="2384810"/>
          <a:ext cx="10691814" cy="3415535"/>
        </p:xfrm>
        <a:graphic>
          <a:graphicData uri="http://schemas.openxmlformats.org/drawingml/2006/table">
            <a:tbl>
              <a:tblPr/>
              <a:tblGrid>
                <a:gridCol w="2361772">
                  <a:extLst>
                    <a:ext uri="{9D8B030D-6E8A-4147-A177-3AD203B41FA5}">
                      <a16:colId xmlns:a16="http://schemas.microsoft.com/office/drawing/2014/main" val="2989241181"/>
                    </a:ext>
                  </a:extLst>
                </a:gridCol>
                <a:gridCol w="2493781">
                  <a:extLst>
                    <a:ext uri="{9D8B030D-6E8A-4147-A177-3AD203B41FA5}">
                      <a16:colId xmlns:a16="http://schemas.microsoft.com/office/drawing/2014/main" val="3796846327"/>
                    </a:ext>
                  </a:extLst>
                </a:gridCol>
                <a:gridCol w="2361772">
                  <a:extLst>
                    <a:ext uri="{9D8B030D-6E8A-4147-A177-3AD203B41FA5}">
                      <a16:colId xmlns:a16="http://schemas.microsoft.com/office/drawing/2014/main" val="2627821300"/>
                    </a:ext>
                  </a:extLst>
                </a:gridCol>
                <a:gridCol w="3474489">
                  <a:extLst>
                    <a:ext uri="{9D8B030D-6E8A-4147-A177-3AD203B41FA5}">
                      <a16:colId xmlns:a16="http://schemas.microsoft.com/office/drawing/2014/main" val="4194816869"/>
                    </a:ext>
                  </a:extLst>
                </a:gridCol>
              </a:tblGrid>
              <a:tr h="259298">
                <a:tc>
                  <a:txBody>
                    <a:bodyPr/>
                    <a:lstStyle/>
                    <a:p>
                      <a:r>
                        <a:rPr lang="en-US" sz="1100"/>
                        <a:t>API</a:t>
                      </a:r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Descripción</a:t>
                      </a:r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Autenticación</a:t>
                      </a:r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URL</a:t>
                      </a:r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3004001"/>
                  </a:ext>
                </a:extLst>
              </a:tr>
              <a:tr h="423809">
                <a:tc>
                  <a:txBody>
                    <a:bodyPr/>
                    <a:lstStyle/>
                    <a:p>
                      <a:r>
                        <a:rPr lang="en-US" sz="1100" b="1"/>
                        <a:t>JSONPlaceholder</a:t>
                      </a:r>
                      <a:endParaRPr lang="en-US" sz="1100"/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100"/>
                        <a:t>Datos falsos de usuarios, posts, comentarios, etc.</a:t>
                      </a:r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❌ No requiere</a:t>
                      </a:r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hlinkClick r:id="rId2"/>
                        </a:rPr>
                        <a:t>https://jsonplaceholder.typicode.com</a:t>
                      </a:r>
                      <a:endParaRPr lang="en-US" sz="1100"/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86466"/>
                  </a:ext>
                </a:extLst>
              </a:tr>
              <a:tr h="423809">
                <a:tc>
                  <a:txBody>
                    <a:bodyPr/>
                    <a:lstStyle/>
                    <a:p>
                      <a:r>
                        <a:rPr lang="en-US" sz="1100" b="1"/>
                        <a:t>OpenWeatherMap</a:t>
                      </a:r>
                      <a:endParaRPr lang="en-US" sz="1100"/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100"/>
                        <a:t>Datos del clima por ciudad, país, coordenadas</a:t>
                      </a:r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✅ Sí (clave gratuita)</a:t>
                      </a:r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https://openweathermap.org/api</a:t>
                      </a:r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771281"/>
                  </a:ext>
                </a:extLst>
              </a:tr>
              <a:tr h="423809">
                <a:tc>
                  <a:txBody>
                    <a:bodyPr/>
                    <a:lstStyle/>
                    <a:p>
                      <a:r>
                        <a:rPr lang="en-US" sz="1100" b="1"/>
                        <a:t>REST Countries</a:t>
                      </a:r>
                      <a:endParaRPr lang="en-US" sz="1100"/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100"/>
                        <a:t>Información de países (bandera, población, etc.)</a:t>
                      </a:r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❌ No requiere</a:t>
                      </a:r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hlinkClick r:id="rId3"/>
                        </a:rPr>
                        <a:t>https://restcountries.com</a:t>
                      </a:r>
                      <a:endParaRPr lang="en-US" sz="1100"/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7936680"/>
                  </a:ext>
                </a:extLst>
              </a:tr>
              <a:tr h="259298">
                <a:tc>
                  <a:txBody>
                    <a:bodyPr/>
                    <a:lstStyle/>
                    <a:p>
                      <a:r>
                        <a:rPr lang="en-US" sz="1100" b="1"/>
                        <a:t>The Cat API</a:t>
                      </a:r>
                      <a:endParaRPr lang="en-US" sz="1100"/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Imágenes aleatorias de gatos</a:t>
                      </a:r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✅ Sí (opcional)</a:t>
                      </a:r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hlinkClick r:id="rId4"/>
                        </a:rPr>
                        <a:t>https://thecatapi.com</a:t>
                      </a:r>
                      <a:endParaRPr lang="en-US" sz="1100"/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516895"/>
                  </a:ext>
                </a:extLst>
              </a:tr>
              <a:tr h="259298">
                <a:tc>
                  <a:txBody>
                    <a:bodyPr/>
                    <a:lstStyle/>
                    <a:p>
                      <a:r>
                        <a:rPr lang="en-US" sz="1100" b="1"/>
                        <a:t>PokeAPI</a:t>
                      </a:r>
                      <a:endParaRPr lang="en-US" sz="1100"/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Información sobre Pokémon</a:t>
                      </a:r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❌ No requiere</a:t>
                      </a:r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hlinkClick r:id="rId5"/>
                        </a:rPr>
                        <a:t>https://pokeapi.co</a:t>
                      </a:r>
                      <a:endParaRPr lang="en-US" sz="1100"/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4651402"/>
                  </a:ext>
                </a:extLst>
              </a:tr>
              <a:tr h="259298">
                <a:tc>
                  <a:txBody>
                    <a:bodyPr/>
                    <a:lstStyle/>
                    <a:p>
                      <a:r>
                        <a:rPr lang="en-US" sz="1100" b="1"/>
                        <a:t>Dog API</a:t>
                      </a:r>
                      <a:endParaRPr lang="en-US" sz="1100"/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Fotos aleatorias de perros por raza</a:t>
                      </a:r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❌ No requiere</a:t>
                      </a:r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https://dog.ceo/dog-api</a:t>
                      </a:r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080291"/>
                  </a:ext>
                </a:extLst>
              </a:tr>
              <a:tr h="259298">
                <a:tc>
                  <a:txBody>
                    <a:bodyPr/>
                    <a:lstStyle/>
                    <a:p>
                      <a:r>
                        <a:rPr lang="en-US" sz="1100" b="1"/>
                        <a:t>Chuck Norris Jokes</a:t>
                      </a:r>
                      <a:endParaRPr lang="en-US" sz="1100"/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Chistes aleatorios de Chuck Norris</a:t>
                      </a:r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❌ No requiere</a:t>
                      </a:r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https://api.chucknorris.io</a:t>
                      </a:r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8409610"/>
                  </a:ext>
                </a:extLst>
              </a:tr>
              <a:tr h="423809">
                <a:tc>
                  <a:txBody>
                    <a:bodyPr/>
                    <a:lstStyle/>
                    <a:p>
                      <a:r>
                        <a:rPr lang="en-US" sz="1100" b="1"/>
                        <a:t>Bored API</a:t>
                      </a:r>
                      <a:endParaRPr lang="en-US" sz="1100"/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Sugerencias de actividades para no aburrirte</a:t>
                      </a:r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❌ No requiere</a:t>
                      </a:r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hlinkClick r:id="rId6"/>
                        </a:rPr>
                        <a:t>https://www.boredapi.com</a:t>
                      </a:r>
                      <a:endParaRPr lang="en-US" sz="1100"/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6611429"/>
                  </a:ext>
                </a:extLst>
              </a:tr>
              <a:tr h="423809">
                <a:tc>
                  <a:txBody>
                    <a:bodyPr/>
                    <a:lstStyle/>
                    <a:p>
                      <a:r>
                        <a:rPr lang="en-US" sz="1100" b="1"/>
                        <a:t>News API</a:t>
                      </a:r>
                      <a:endParaRPr lang="en-US" sz="1100"/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100"/>
                        <a:t>Noticias recientes (por país, fuente, etc.)</a:t>
                      </a:r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✅ Sí (clave gratuita)</a:t>
                      </a:r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hlinkClick r:id="rId7"/>
                        </a:rPr>
                        <a:t>https://newsapi.org</a:t>
                      </a:r>
                      <a:endParaRPr lang="en-US" sz="1100" dirty="0"/>
                    </a:p>
                  </a:txBody>
                  <a:tcPr marL="55306" marR="55306" marT="27653" marB="276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826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33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0228-08C4-D1A5-6042-2D91909CF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🔧 Ejemplo sencillo con la REST Countries API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5D41B-861A-E7A7-0EBD-AFA63AB1E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553592"/>
            <a:ext cx="10691265" cy="44082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GT" dirty="0"/>
              <a:t>async function cargarPaises() {</a:t>
            </a:r>
          </a:p>
          <a:p>
            <a:pPr marL="0" indent="0">
              <a:buNone/>
            </a:pPr>
            <a:r>
              <a:rPr lang="es-GT" dirty="0"/>
              <a:t>    try {</a:t>
            </a:r>
          </a:p>
          <a:p>
            <a:pPr marL="0" indent="0">
              <a:buNone/>
            </a:pPr>
            <a:r>
              <a:rPr lang="es-GT" dirty="0"/>
              <a:t>        const response = await fetch('https://restcountries.com/v3.1/all');</a:t>
            </a:r>
          </a:p>
          <a:p>
            <a:pPr marL="0" indent="0">
              <a:buNone/>
            </a:pPr>
            <a:r>
              <a:rPr lang="es-GT" dirty="0"/>
              <a:t>        const data = await response.json();</a:t>
            </a:r>
          </a:p>
          <a:p>
            <a:pPr marL="0" indent="0">
              <a:buNone/>
            </a:pPr>
            <a:endParaRPr lang="es-GT" dirty="0"/>
          </a:p>
          <a:p>
            <a:pPr marL="0" indent="0">
              <a:buNone/>
            </a:pPr>
            <a:r>
              <a:rPr lang="es-GT" dirty="0"/>
              <a:t>        data.slice(0, 5).forEach(pais =&gt; {</a:t>
            </a:r>
          </a:p>
          <a:p>
            <a:pPr marL="0" indent="0">
              <a:buNone/>
            </a:pPr>
            <a:r>
              <a:rPr lang="es-GT" dirty="0"/>
              <a:t>            console.log(`Nombre: ${pais.name.common}, Capital: ${pais.capital?.[0]}`);</a:t>
            </a:r>
          </a:p>
          <a:p>
            <a:pPr marL="0" indent="0">
              <a:buNone/>
            </a:pPr>
            <a:r>
              <a:rPr lang="es-GT" dirty="0"/>
              <a:t>        });</a:t>
            </a:r>
          </a:p>
          <a:p>
            <a:pPr marL="0" indent="0">
              <a:buNone/>
            </a:pPr>
            <a:r>
              <a:rPr lang="es-GT" dirty="0"/>
              <a:t>    } catch (error) {</a:t>
            </a:r>
          </a:p>
          <a:p>
            <a:pPr marL="0" indent="0">
              <a:buNone/>
            </a:pPr>
            <a:r>
              <a:rPr lang="es-GT" dirty="0"/>
              <a:t>        console.error("Error cargando países:", error);</a:t>
            </a:r>
          </a:p>
          <a:p>
            <a:pPr marL="0" indent="0">
              <a:buNone/>
            </a:pPr>
            <a:r>
              <a:rPr lang="es-GT" dirty="0"/>
              <a:t>    }</a:t>
            </a:r>
          </a:p>
          <a:p>
            <a:pPr marL="0" indent="0">
              <a:buNone/>
            </a:pPr>
            <a:r>
              <a:rPr lang="es-GT" dirty="0"/>
              <a:t>}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152061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C7C2-67AA-E90A-87F5-B0835F95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🎯 ¿Qué puedes practicar con estas APIs?</a:t>
            </a:r>
            <a:endParaRPr lang="es-GT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2DCED83-8B3F-F5E8-6792-2E46BC429D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35136" y="1877768"/>
            <a:ext cx="8706871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Mostrar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tablas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tarjetas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dinámicos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ejemplo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elegir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país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mostrar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información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Formularios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datos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externos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Filtrar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resultados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Crear dashboards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simulados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03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25896-133D-3FE7-D020-B8B19331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GT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3CAD-91CF-85D2-2E33-9739967D3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GT" dirty="0">
                <a:hlinkClick r:id="rId2"/>
              </a:rPr>
              <a:t>https://www.youtube.com/watch?v=OuiExAqVapk</a:t>
            </a:r>
            <a:endParaRPr lang="es-GT" dirty="0"/>
          </a:p>
          <a:p>
            <a:r>
              <a:rPr lang="es-GT" dirty="0">
                <a:hlinkClick r:id="rId3"/>
              </a:rPr>
              <a:t>https://www.youtube.com/watch?v=o3vt36bXJP0</a:t>
            </a:r>
            <a:endParaRPr lang="es-GT" dirty="0"/>
          </a:p>
          <a:p>
            <a:endParaRPr lang="es-GT" dirty="0"/>
          </a:p>
          <a:p>
            <a:r>
              <a:rPr lang="es-GT" dirty="0">
                <a:hlinkClick r:id="rId4"/>
              </a:rPr>
              <a:t>https://ed.team/blog/las-mejores-apis-publicas-para-practicar</a:t>
            </a:r>
            <a:endParaRPr lang="es-GT" dirty="0"/>
          </a:p>
          <a:p>
            <a:r>
              <a:rPr lang="es-GT" dirty="0">
                <a:hlinkClick r:id="rId5"/>
              </a:rPr>
              <a:t>https://medium.com/@diego.coder/las-mejores-apis-p%C3%BAblicas-para-practicar-programaci%C3%B3n-a7419ecc968e</a:t>
            </a:r>
            <a:endParaRPr lang="es-GT" dirty="0"/>
          </a:p>
          <a:p>
            <a:endParaRPr lang="es-GT" dirty="0"/>
          </a:p>
          <a:p>
            <a:r>
              <a:rPr lang="es-GT">
                <a:hlinkClick r:id="rId5"/>
              </a:rPr>
              <a:t>https://medium.com/@diego.coder/las-mejores-apis-p%C3%BAblicas-para-practicar-programaci%C3%B3n-a7419ecc968e</a:t>
            </a:r>
            <a:endParaRPr lang="es-GT"/>
          </a:p>
          <a:p>
            <a:endParaRPr lang="es-GT"/>
          </a:p>
          <a:p>
            <a:endParaRPr lang="es-GT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52769900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725</Words>
  <Application>Microsoft Office PowerPoint</Application>
  <PresentationFormat>Widescreen</PresentationFormat>
  <Paragraphs>103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Unicode MS</vt:lpstr>
      <vt:lpstr>Calisto MT</vt:lpstr>
      <vt:lpstr>Google Sans</vt:lpstr>
      <vt:lpstr>Univers Condensed</vt:lpstr>
      <vt:lpstr>ChronicleVTI</vt:lpstr>
      <vt:lpstr>CONSUMIENDO API’S</vt:lpstr>
      <vt:lpstr>Tipos de api’s</vt:lpstr>
      <vt:lpstr>METODOS UTILIZADOS EN LAS API’S</vt:lpstr>
      <vt:lpstr>Buenas prácticas al consumir APIs públicas</vt:lpstr>
      <vt:lpstr>Ejemplos de APIs públicas útiles</vt:lpstr>
      <vt:lpstr>🔧 Ejemplo sencillo con la REST Countries API</vt:lpstr>
      <vt:lpstr>🎯 ¿Qué puedes practicar con estas APIs?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Prisila Judith Flores Taracena</dc:creator>
  <cp:lastModifiedBy>Prisila Judith Flores Taracena</cp:lastModifiedBy>
  <cp:revision>5</cp:revision>
  <dcterms:created xsi:type="dcterms:W3CDTF">2025-04-21T17:01:20Z</dcterms:created>
  <dcterms:modified xsi:type="dcterms:W3CDTF">2025-04-21T18:58:46Z</dcterms:modified>
</cp:coreProperties>
</file>