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9" r:id="rId7"/>
    <p:sldId id="270" r:id="rId8"/>
    <p:sldId id="259" r:id="rId9"/>
    <p:sldId id="272" r:id="rId10"/>
    <p:sldId id="273" r:id="rId11"/>
    <p:sldId id="274" r:id="rId12"/>
    <p:sldId id="279" r:id="rId13"/>
    <p:sldId id="280" r:id="rId14"/>
    <p:sldId id="281" r:id="rId15"/>
    <p:sldId id="282" r:id="rId16"/>
    <p:sldId id="283" r:id="rId17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1138" autoAdjust="0"/>
  </p:normalViewPr>
  <p:slideViewPr>
    <p:cSldViewPr>
      <p:cViewPr varScale="1">
        <p:scale>
          <a:sx n="67" d="100"/>
          <a:sy n="67" d="100"/>
        </p:scale>
        <p:origin x="227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08/05/2025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80544-F3F0-FF5C-56A3-7E9F4774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8323E69-36A6-B8AA-18DF-A29F3638C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2E7E4E-8BDA-04E3-4A32-A9228DAA3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Configurar en SQL Server:</a:t>
            </a:r>
          </a:p>
          <a:p>
            <a:endParaRPr lang="es-GT" dirty="0"/>
          </a:p>
          <a:p>
            <a:endParaRPr lang="es-GT" dirty="0"/>
          </a:p>
          <a:p>
            <a:r>
              <a:rPr lang="en-US" dirty="0"/>
              <a:t>--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sp_configure</a:t>
            </a:r>
            <a:r>
              <a:rPr lang="en-US" dirty="0"/>
              <a:t> 'nested triggers'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recursividad</a:t>
            </a:r>
            <a:endParaRPr lang="en-US" dirty="0"/>
          </a:p>
          <a:p>
            <a:r>
              <a:rPr lang="en-US" dirty="0"/>
              <a:t>ALTER DATABASE [</a:t>
            </a:r>
            <a:r>
              <a:rPr lang="en-US" dirty="0" err="1"/>
              <a:t>TuBase</a:t>
            </a:r>
            <a:r>
              <a:rPr lang="en-US" dirty="0"/>
              <a:t>] SET RECURSIVE_TRIGGERS OFF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Evitar lógica cíclica como:</a:t>
            </a:r>
          </a:p>
          <a:p>
            <a:r>
              <a:rPr lang="en-US" dirty="0"/>
              <a:t>-- NO RECOMENDADO</a:t>
            </a:r>
          </a:p>
          <a:p>
            <a:r>
              <a:rPr lang="en-US" dirty="0"/>
              <a:t>CREATE TRIGGER </a:t>
            </a:r>
            <a:r>
              <a:rPr lang="en-US" dirty="0" err="1"/>
              <a:t>tr_A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TablaX</a:t>
            </a:r>
            <a:endParaRPr lang="en-US" dirty="0"/>
          </a:p>
          <a:p>
            <a:r>
              <a:rPr lang="en-US" dirty="0"/>
              <a:t>AFTER UPDATE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UPDATE </a:t>
            </a:r>
            <a:r>
              <a:rPr lang="en-US" dirty="0" err="1"/>
              <a:t>TablaX</a:t>
            </a:r>
            <a:r>
              <a:rPr lang="en-US" dirty="0"/>
              <a:t> SET ...  -- Esto </a:t>
            </a:r>
            <a:r>
              <a:rPr lang="en-US" dirty="0" err="1"/>
              <a:t>volvería</a:t>
            </a:r>
            <a:r>
              <a:rPr lang="en-US" dirty="0"/>
              <a:t> a </a:t>
            </a:r>
            <a:r>
              <a:rPr lang="en-US" dirty="0" err="1"/>
              <a:t>llamar</a:t>
            </a:r>
            <a:r>
              <a:rPr lang="en-US" dirty="0"/>
              <a:t> al trigger</a:t>
            </a:r>
          </a:p>
          <a:p>
            <a:r>
              <a:rPr lang="en-US" dirty="0"/>
              <a:t>END;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834A8F-ACF9-331A-1F58-C05FD216CA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111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81CF-0180-B0CA-03B5-4577F103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A9BE4F-C95F-D42B-0114-7311C039F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90AD70B-1449-067D-4540-5DAFFC0CA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E20E91-3343-4416-0752-6BAEC4446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0399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F258C-62AE-0AC9-47C1-0E9444FF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2C38E9-2FDA-32C2-2677-CFD9FDECE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370B23E-5B49-12CC-2501-814E62CBE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F9892-AE52-7652-131C-803AA728B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1985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3302D-F22D-85F9-B65F-F3A6A7CB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92DF267-4011-CA86-6B0C-404C0C4EE5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69B4783-273E-2221-CE2C-F69C3E761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D4B0DD-C194-8AE3-9688-43770B0C5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006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1: Validar rango de puntajes</a:t>
            </a:r>
          </a:p>
          <a:p>
            <a:endParaRPr lang="es-ES" dirty="0"/>
          </a:p>
          <a:p>
            <a:r>
              <a:rPr lang="es-ES" dirty="0"/>
              <a:t>CREATE TRIGGER </a:t>
            </a:r>
            <a:r>
              <a:rPr lang="es-ES" dirty="0" err="1"/>
              <a:t>tr_ValidarPuntaje</a:t>
            </a:r>
            <a:endParaRPr lang="es-ES" dirty="0"/>
          </a:p>
          <a:p>
            <a:r>
              <a:rPr lang="es-ES" dirty="0"/>
              <a:t>ON Resultados</a:t>
            </a:r>
          </a:p>
          <a:p>
            <a:r>
              <a:rPr lang="es-ES" dirty="0"/>
              <a:t>AFTER INSERT</a:t>
            </a:r>
          </a:p>
          <a:p>
            <a:r>
              <a:rPr lang="es-ES" dirty="0"/>
              <a:t>AS</a:t>
            </a:r>
          </a:p>
          <a:p>
            <a:r>
              <a:rPr lang="es-ES" dirty="0"/>
              <a:t>BEGIN</a:t>
            </a:r>
          </a:p>
          <a:p>
            <a:r>
              <a:rPr lang="es-ES" b="1" dirty="0"/>
              <a:t>    -- Validamos si algún puntaje insertado es menor que 0 o mayor que 100</a:t>
            </a:r>
          </a:p>
          <a:p>
            <a:r>
              <a:rPr lang="es-ES" dirty="0"/>
              <a:t>    IF EXISTS (SELECT 1 FROM </a:t>
            </a:r>
            <a:r>
              <a:rPr lang="es-ES" dirty="0" err="1"/>
              <a:t>inserted</a:t>
            </a:r>
            <a:r>
              <a:rPr lang="es-ES" dirty="0"/>
              <a:t> WHERE Puntaje &lt; 0 OR Puntaje &gt; 100)</a:t>
            </a:r>
          </a:p>
          <a:p>
            <a:r>
              <a:rPr lang="es-ES" dirty="0"/>
              <a:t>    BEGIN</a:t>
            </a:r>
          </a:p>
          <a:p>
            <a:r>
              <a:rPr lang="es-ES" b="1" dirty="0"/>
              <a:t>        -- Lanza un error personalizado</a:t>
            </a:r>
          </a:p>
          <a:p>
            <a:r>
              <a:rPr lang="es-ES" dirty="0"/>
              <a:t>        RAISERROR ('Puntaje fuera de rango permitido (0-100)', 16, 1);</a:t>
            </a:r>
          </a:p>
          <a:p>
            <a:r>
              <a:rPr lang="es-ES" dirty="0"/>
              <a:t>        </a:t>
            </a:r>
          </a:p>
          <a:p>
            <a:r>
              <a:rPr lang="es-ES" dirty="0"/>
              <a:t>        </a:t>
            </a:r>
            <a:r>
              <a:rPr lang="es-ES" b="1" dirty="0"/>
              <a:t>-- Revierte la transacción completa</a:t>
            </a:r>
          </a:p>
          <a:p>
            <a:r>
              <a:rPr lang="es-ES" dirty="0"/>
              <a:t>        ROLLBACK TRANSACTION;</a:t>
            </a:r>
          </a:p>
          <a:p>
            <a:r>
              <a:rPr lang="es-ES" dirty="0"/>
              <a:t>    END</a:t>
            </a:r>
          </a:p>
          <a:p>
            <a:r>
              <a:rPr lang="es-ES" dirty="0"/>
              <a:t>END;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Ideal para proteger la integridad de los datos sin modificar la aplicación.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>
              <a:buNone/>
            </a:pPr>
            <a:r>
              <a:rPr lang="es-ES" b="1" dirty="0"/>
              <a:t>Explicación detallada:</a:t>
            </a:r>
          </a:p>
          <a:p>
            <a:r>
              <a:rPr lang="es-GT" dirty="0"/>
              <a:t>Línea: </a:t>
            </a:r>
          </a:p>
          <a:p>
            <a:r>
              <a:rPr lang="es-GT" dirty="0"/>
              <a:t>CREATE TRIGGER </a:t>
            </a:r>
            <a:r>
              <a:rPr lang="es-GT" dirty="0" err="1"/>
              <a:t>tr_ValidarPuntaje</a:t>
            </a:r>
            <a:r>
              <a:rPr lang="es-GT" dirty="0"/>
              <a:t>: </a:t>
            </a:r>
            <a:r>
              <a:rPr lang="es-ES" u="sng" dirty="0"/>
              <a:t>Crea un </a:t>
            </a:r>
            <a:r>
              <a:rPr lang="es-ES" u="sng" dirty="0" err="1"/>
              <a:t>trigger</a:t>
            </a:r>
            <a:r>
              <a:rPr lang="es-ES" u="sng" dirty="0"/>
              <a:t> llamado </a:t>
            </a:r>
            <a:r>
              <a:rPr lang="es-ES" u="sng" dirty="0" err="1"/>
              <a:t>tr_ValidarPuntaje</a:t>
            </a:r>
            <a:r>
              <a:rPr lang="es-ES" u="sng" dirty="0"/>
              <a:t>. El prefijo </a:t>
            </a:r>
            <a:r>
              <a:rPr lang="es-ES" u="sng" dirty="0" err="1"/>
              <a:t>tr</a:t>
            </a:r>
            <a:r>
              <a:rPr lang="es-ES" u="sng" dirty="0"/>
              <a:t>_ indica que es un </a:t>
            </a:r>
            <a:r>
              <a:rPr lang="es-ES" u="sng" dirty="0" err="1"/>
              <a:t>trigger</a:t>
            </a:r>
            <a:r>
              <a:rPr lang="es-ES" u="sng" dirty="0"/>
              <a:t>.</a:t>
            </a:r>
            <a:endParaRPr lang="es-GT" u="sng" dirty="0"/>
          </a:p>
          <a:p>
            <a:endParaRPr lang="es-GT" u="sng" dirty="0"/>
          </a:p>
          <a:p>
            <a:endParaRPr lang="es-GT" dirty="0"/>
          </a:p>
          <a:p>
            <a:r>
              <a:rPr lang="es-GT" dirty="0"/>
              <a:t>ON Resultados: </a:t>
            </a:r>
            <a:r>
              <a:rPr lang="es-ES" u="sng" dirty="0"/>
              <a:t>El </a:t>
            </a:r>
            <a:r>
              <a:rPr lang="es-ES" u="sng" dirty="0" err="1"/>
              <a:t>trigger</a:t>
            </a:r>
            <a:r>
              <a:rPr lang="es-ES" u="sng" dirty="0"/>
              <a:t> se aplica a la tabla Resultados.</a:t>
            </a:r>
          </a:p>
          <a:p>
            <a:endParaRPr lang="es-ES" dirty="0"/>
          </a:p>
          <a:p>
            <a:endParaRPr lang="es-ES" dirty="0"/>
          </a:p>
          <a:p>
            <a:r>
              <a:rPr lang="es-GT" dirty="0"/>
              <a:t>AFTER INSERT</a:t>
            </a:r>
            <a:r>
              <a:rPr lang="es-ES" dirty="0"/>
              <a:t>: </a:t>
            </a:r>
            <a:r>
              <a:rPr lang="es-ES" u="sng" dirty="0"/>
              <a:t>El </a:t>
            </a:r>
            <a:r>
              <a:rPr lang="es-ES" u="sng" dirty="0" err="1"/>
              <a:t>trigger</a:t>
            </a:r>
            <a:r>
              <a:rPr lang="es-ES" u="sng" dirty="0"/>
              <a:t> se ejecuta </a:t>
            </a:r>
            <a:r>
              <a:rPr lang="es-ES" b="1" u="sng" dirty="0"/>
              <a:t>después</a:t>
            </a:r>
            <a:r>
              <a:rPr lang="es-ES" u="sng" dirty="0"/>
              <a:t> de que se intente insertar un nuevo registro.</a:t>
            </a:r>
          </a:p>
          <a:p>
            <a:endParaRPr lang="es-ES" u="sng" dirty="0"/>
          </a:p>
          <a:p>
            <a:r>
              <a:rPr lang="es-GT" dirty="0"/>
              <a:t>IF EXISTS (...)</a:t>
            </a:r>
            <a:r>
              <a:rPr lang="es-ES" u="sng" dirty="0"/>
              <a:t>:  Se evalúa si hay </a:t>
            </a:r>
            <a:r>
              <a:rPr lang="es-ES" b="1" u="sng" dirty="0"/>
              <a:t>al menos un registro</a:t>
            </a:r>
            <a:r>
              <a:rPr lang="es-ES" u="sng" dirty="0"/>
              <a:t> que incumple la condición de rango.</a:t>
            </a:r>
          </a:p>
          <a:p>
            <a:endParaRPr lang="es-ES" u="sng" dirty="0"/>
          </a:p>
          <a:p>
            <a:r>
              <a:rPr lang="es-GT" dirty="0" err="1"/>
              <a:t>Inserted</a:t>
            </a:r>
            <a:r>
              <a:rPr lang="es-ES" u="sng" dirty="0"/>
              <a:t>: </a:t>
            </a:r>
            <a:r>
              <a:rPr lang="es-ES" dirty="0"/>
              <a:t>Tabla virtual que contiene los datos </a:t>
            </a:r>
            <a:r>
              <a:rPr lang="es-ES" b="1" dirty="0"/>
              <a:t>recién insertados</a:t>
            </a:r>
            <a:r>
              <a:rPr lang="es-ES" dirty="0"/>
              <a:t>. Solo está disponible dentro del </a:t>
            </a:r>
            <a:r>
              <a:rPr lang="es-ES" dirty="0" err="1"/>
              <a:t>trigger</a:t>
            </a:r>
            <a:r>
              <a:rPr lang="es-ES" dirty="0"/>
              <a:t>.</a:t>
            </a:r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r>
              <a:rPr lang="es-GT" dirty="0"/>
              <a:t>RAISERROR</a:t>
            </a:r>
            <a:r>
              <a:rPr lang="es-ES" u="sng" dirty="0"/>
              <a:t>:  </a:t>
            </a:r>
            <a:r>
              <a:rPr lang="es-ES" dirty="0"/>
              <a:t>Lanza un error personalizado, que puede ser capturado por la aplicación. Nivel 16 indica error del usuario.</a:t>
            </a:r>
            <a:endParaRPr lang="es-ES" u="sng" dirty="0"/>
          </a:p>
          <a:p>
            <a:endParaRPr lang="es-ES" u="sng" dirty="0"/>
          </a:p>
          <a:p>
            <a:endParaRPr lang="es-ES" u="sng" dirty="0"/>
          </a:p>
          <a:p>
            <a:r>
              <a:rPr lang="es-GT" dirty="0"/>
              <a:t>ROLLBACK TRANSACTION</a:t>
            </a:r>
            <a:r>
              <a:rPr lang="es-ES" u="sng" dirty="0"/>
              <a:t>: </a:t>
            </a:r>
            <a:r>
              <a:rPr lang="es-ES" dirty="0"/>
              <a:t>Cancela la transacción completa. Ningún dato será insertado si la condición se cumple.</a:t>
            </a:r>
            <a:endParaRPr lang="es-ES" u="sng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D0254-F87E-F1A8-CBCE-DCE95ED4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E323DB5-DEC0-AF37-A573-1D0D43916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E7ED05E-9DCA-9619-F248-CE18F56D9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2: Registrar cambios en una tabla de logs</a:t>
            </a:r>
          </a:p>
          <a:p>
            <a:endParaRPr lang="es-ES" dirty="0"/>
          </a:p>
          <a:p>
            <a:r>
              <a:rPr lang="es-GT" dirty="0"/>
              <a:t>CREATE TRIGGER </a:t>
            </a:r>
            <a:r>
              <a:rPr lang="es-GT" dirty="0" err="1"/>
              <a:t>tr_LogResultadosCrea</a:t>
            </a:r>
            <a:r>
              <a:rPr lang="es-GT" dirty="0"/>
              <a:t> un </a:t>
            </a:r>
            <a:r>
              <a:rPr lang="es-GT" dirty="0" err="1"/>
              <a:t>trigger</a:t>
            </a:r>
            <a:r>
              <a:rPr lang="es-GT" dirty="0"/>
              <a:t> para registrar cada inserción.</a:t>
            </a:r>
          </a:p>
          <a:p>
            <a:endParaRPr lang="es-GT" dirty="0"/>
          </a:p>
          <a:p>
            <a:r>
              <a:rPr lang="es-ES" dirty="0"/>
              <a:t>AFTER </a:t>
            </a:r>
            <a:r>
              <a:rPr lang="es-ES" dirty="0" err="1"/>
              <a:t>INSERTSe</a:t>
            </a:r>
            <a:r>
              <a:rPr lang="es-ES" dirty="0"/>
              <a:t> ejecuta después de que se haya insertado un nuevo resultado.</a:t>
            </a:r>
            <a:endParaRPr lang="es-GT" dirty="0"/>
          </a:p>
          <a:p>
            <a:endParaRPr lang="es-GT" dirty="0"/>
          </a:p>
          <a:p>
            <a:r>
              <a:rPr lang="es-ES" dirty="0"/>
              <a:t>INSERT INTO </a:t>
            </a:r>
            <a:r>
              <a:rPr lang="es-ES" dirty="0" err="1"/>
              <a:t>LogsResultados</a:t>
            </a:r>
            <a:r>
              <a:rPr lang="es-ES" dirty="0"/>
              <a:t> (...)Inserta un nuevo registro en una tabla de logs o auditoría.</a:t>
            </a:r>
            <a:endParaRPr lang="es-GT" dirty="0"/>
          </a:p>
          <a:p>
            <a:endParaRPr lang="es-GT" dirty="0"/>
          </a:p>
          <a:p>
            <a:r>
              <a:rPr lang="es-ES" dirty="0"/>
              <a:t>SELECT ... FROM </a:t>
            </a:r>
            <a:r>
              <a:rPr lang="es-ES" dirty="0" err="1"/>
              <a:t>insertedToma</a:t>
            </a:r>
            <a:r>
              <a:rPr lang="es-ES" dirty="0"/>
              <a:t> los valores recién insertados para almacenarlos en la tabla </a:t>
            </a:r>
            <a:r>
              <a:rPr lang="es-ES" dirty="0" err="1"/>
              <a:t>LogsResultados</a:t>
            </a:r>
            <a:r>
              <a:rPr lang="es-ES" dirty="0"/>
              <a:t>.</a:t>
            </a:r>
            <a:endParaRPr lang="es-GT" dirty="0"/>
          </a:p>
          <a:p>
            <a:endParaRPr lang="es-GT" dirty="0"/>
          </a:p>
          <a:p>
            <a:r>
              <a:rPr lang="es-ES" dirty="0"/>
              <a:t>GETDATE()Devuelve la fecha y hora actual del servidor SQL.</a:t>
            </a:r>
            <a:endParaRPr lang="es-GT" dirty="0"/>
          </a:p>
          <a:p>
            <a:endParaRPr lang="es-GT" dirty="0"/>
          </a:p>
          <a:p>
            <a:endParaRPr lang="es-ES" dirty="0"/>
          </a:p>
          <a:p>
            <a:r>
              <a:rPr lang="es-ES" dirty="0"/>
              <a:t>Los </a:t>
            </a:r>
            <a:r>
              <a:rPr lang="es-ES" dirty="0" err="1"/>
              <a:t>triggers</a:t>
            </a:r>
            <a:r>
              <a:rPr lang="es-ES" dirty="0"/>
              <a:t> son perfectos para </a:t>
            </a:r>
            <a:r>
              <a:rPr lang="es-ES" b="1" dirty="0"/>
              <a:t>auditorías invisibles</a:t>
            </a:r>
            <a:r>
              <a:rPr lang="es-ES" dirty="0"/>
              <a:t> que el usuario no nota pero quedan registradas.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33AC8B-D137-2E0B-15C2-69CBC9ECE2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3100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45AD5-B69F-FAF3-97AD-F8DA4472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E1D56D-66AC-C02D-1E42-F5F483682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3ED156-E574-F761-83B6-4CA9549EB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3: Impedir eliminar ejercicios ya usados</a:t>
            </a:r>
          </a:p>
          <a:p>
            <a:endParaRPr lang="es-ES" dirty="0"/>
          </a:p>
          <a:p>
            <a:r>
              <a:rPr lang="es-ES" dirty="0"/>
              <a:t>INSTEAD OF </a:t>
            </a:r>
            <a:r>
              <a:rPr lang="es-ES" dirty="0" err="1"/>
              <a:t>DELETEEste</a:t>
            </a:r>
            <a:r>
              <a:rPr lang="es-ES" dirty="0"/>
              <a:t> </a:t>
            </a:r>
            <a:r>
              <a:rPr lang="es-ES" dirty="0" err="1"/>
              <a:t>trigger</a:t>
            </a:r>
            <a:r>
              <a:rPr lang="es-ES" dirty="0"/>
              <a:t> </a:t>
            </a:r>
            <a:r>
              <a:rPr lang="es-ES" b="1" dirty="0"/>
              <a:t>reemplaza</a:t>
            </a:r>
            <a:r>
              <a:rPr lang="es-ES" dirty="0"/>
              <a:t> la operación de borrado. Si no se hace nada, no se borra nada.</a:t>
            </a:r>
          </a:p>
          <a:p>
            <a:endParaRPr lang="es-ES" dirty="0"/>
          </a:p>
          <a:p>
            <a:r>
              <a:rPr lang="es-ES" dirty="0" err="1"/>
              <a:t>deletedTabla</a:t>
            </a:r>
            <a:r>
              <a:rPr lang="es-ES" dirty="0"/>
              <a:t> virtual con los registros que se </a:t>
            </a:r>
            <a:r>
              <a:rPr lang="es-ES" b="1" dirty="0"/>
              <a:t>intentaron borrar</a:t>
            </a:r>
            <a:r>
              <a:rPr lang="es-ES" dirty="0"/>
              <a:t>. Disponible solo en </a:t>
            </a:r>
            <a:r>
              <a:rPr lang="es-ES" dirty="0" err="1"/>
              <a:t>triggers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JOIN </a:t>
            </a:r>
            <a:r>
              <a:rPr lang="es-ES" dirty="0" err="1"/>
              <a:t>ResultadosSe</a:t>
            </a:r>
            <a:r>
              <a:rPr lang="es-ES" dirty="0"/>
              <a:t> valida si ese ejercicio está usado en la tabla Resultados.</a:t>
            </a:r>
          </a:p>
          <a:p>
            <a:endParaRPr lang="es-ES" dirty="0"/>
          </a:p>
          <a:p>
            <a:r>
              <a:rPr lang="es-ES" dirty="0"/>
              <a:t>RAISERROR + </a:t>
            </a:r>
            <a:r>
              <a:rPr lang="es-ES" dirty="0" err="1"/>
              <a:t>RETURNDetiene</a:t>
            </a:r>
            <a:r>
              <a:rPr lang="es-ES" dirty="0"/>
              <a:t> el proceso y muestra un mensaje personalizado.</a:t>
            </a:r>
          </a:p>
          <a:p>
            <a:endParaRPr lang="es-ES" dirty="0"/>
          </a:p>
          <a:p>
            <a:r>
              <a:rPr lang="es-ES" dirty="0"/>
              <a:t>DELETE FROM Ejercicios...Si no hay referencias, se permite la eliminación.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Este enfoque protege la integridad referencial </a:t>
            </a:r>
            <a:r>
              <a:rPr lang="es-ES" b="1" dirty="0"/>
              <a:t>sin necesidad de usar claves foráneas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1F82BF-3300-1C21-28BE-8303818DE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90101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FC736-48A8-9930-205E-052508949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C67533F-AC89-CCD4-2392-5ECD7298E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FD9A9D-36F4-FAC2-4A8A-6EBEBDBBD9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4: Detectar cambios de puntaje sospechosos</a:t>
            </a:r>
          </a:p>
          <a:p>
            <a:endParaRPr lang="es-ES" dirty="0"/>
          </a:p>
          <a:p>
            <a:r>
              <a:rPr lang="es-GT" dirty="0"/>
              <a:t>AFTER UPDATE: </a:t>
            </a:r>
            <a:r>
              <a:rPr lang="es-ES" dirty="0"/>
              <a:t>El </a:t>
            </a:r>
            <a:r>
              <a:rPr lang="es-ES" dirty="0" err="1"/>
              <a:t>trigger</a:t>
            </a:r>
            <a:r>
              <a:rPr lang="es-ES" dirty="0"/>
              <a:t> se activa justo </a:t>
            </a:r>
            <a:r>
              <a:rPr lang="es-ES" b="1" dirty="0"/>
              <a:t>después de un UPDATE</a:t>
            </a:r>
            <a:r>
              <a:rPr lang="es-ES" dirty="0"/>
              <a:t> sobre la tabla Resultados.</a:t>
            </a:r>
          </a:p>
          <a:p>
            <a:endParaRPr lang="es-ES" dirty="0"/>
          </a:p>
          <a:p>
            <a:r>
              <a:rPr lang="es-ES" dirty="0" err="1"/>
              <a:t>inserted</a:t>
            </a:r>
            <a:r>
              <a:rPr lang="es-ES" dirty="0"/>
              <a:t>, </a:t>
            </a:r>
            <a:r>
              <a:rPr lang="es-ES" dirty="0" err="1"/>
              <a:t>deletedDos</a:t>
            </a:r>
            <a:r>
              <a:rPr lang="es-ES" dirty="0"/>
              <a:t> tablas virtuales se usan al mismo tiempo: una tiene los nuevos valores (</a:t>
            </a:r>
            <a:r>
              <a:rPr lang="es-ES" dirty="0" err="1"/>
              <a:t>inserted</a:t>
            </a:r>
            <a:r>
              <a:rPr lang="es-ES" dirty="0"/>
              <a:t>), la otra los antiguos (</a:t>
            </a:r>
            <a:r>
              <a:rPr lang="es-ES" dirty="0" err="1"/>
              <a:t>deleted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GT" dirty="0"/>
              <a:t>ABS(...) &gt; 50</a:t>
            </a:r>
            <a:r>
              <a:rPr lang="es-ES" dirty="0"/>
              <a:t>   Verifica si la diferencia entre el puntaje nuevo y el viejo supera los 50 puntos.</a:t>
            </a:r>
          </a:p>
          <a:p>
            <a:endParaRPr lang="es-ES" dirty="0"/>
          </a:p>
          <a:p>
            <a:r>
              <a:rPr lang="es-ES" dirty="0" err="1"/>
              <a:t>ROLLBACKRechaza</a:t>
            </a:r>
            <a:r>
              <a:rPr lang="es-ES" dirty="0"/>
              <a:t> el cambio si la condición se cumple.</a:t>
            </a:r>
            <a:endParaRPr lang="es-GT" dirty="0"/>
          </a:p>
          <a:p>
            <a:endParaRPr lang="es-GT" dirty="0"/>
          </a:p>
          <a:p>
            <a:endParaRPr lang="es-ES" dirty="0"/>
          </a:p>
          <a:p>
            <a:r>
              <a:rPr lang="es-ES" dirty="0"/>
              <a:t>Este control es útil para detectar manipulaciones manuales o errores en datos sensibles.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0B4291-B763-6DF6-AF5E-1C1273DB0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3403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FF07-416D-A84A-EB37-5CE97E714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5564FE7-79A7-9291-9D93-B1FC9AEF9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565B4F-8E35-429D-4C60-BAA05A90B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Configurar en SQL Server:</a:t>
            </a:r>
          </a:p>
          <a:p>
            <a:endParaRPr lang="es-GT" dirty="0"/>
          </a:p>
          <a:p>
            <a:endParaRPr lang="es-GT" dirty="0"/>
          </a:p>
          <a:p>
            <a:r>
              <a:rPr lang="en-US" dirty="0"/>
              <a:t>-- </a:t>
            </a:r>
            <a:r>
              <a:rPr lang="en-US" dirty="0" err="1"/>
              <a:t>Verificar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endParaRPr lang="en-US" dirty="0"/>
          </a:p>
          <a:p>
            <a:r>
              <a:rPr lang="en-US" dirty="0"/>
              <a:t>EXEC </a:t>
            </a:r>
            <a:r>
              <a:rPr lang="en-US" dirty="0" err="1"/>
              <a:t>sp_configure</a:t>
            </a:r>
            <a:r>
              <a:rPr lang="en-US" dirty="0"/>
              <a:t> 'nested triggers'</a:t>
            </a:r>
          </a:p>
          <a:p>
            <a:endParaRPr lang="en-US" dirty="0"/>
          </a:p>
          <a:p>
            <a:r>
              <a:rPr lang="en-US" dirty="0"/>
              <a:t>--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recursividad</a:t>
            </a:r>
            <a:endParaRPr lang="en-US" dirty="0"/>
          </a:p>
          <a:p>
            <a:r>
              <a:rPr lang="en-US" dirty="0"/>
              <a:t>ALTER DATABASE [</a:t>
            </a:r>
            <a:r>
              <a:rPr lang="en-US" dirty="0" err="1"/>
              <a:t>TuBase</a:t>
            </a:r>
            <a:r>
              <a:rPr lang="en-US" dirty="0"/>
              <a:t>] SET RECURSIVE_TRIGGERS OFF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Evitar lógica cíclica como:</a:t>
            </a:r>
          </a:p>
          <a:p>
            <a:r>
              <a:rPr lang="en-US" dirty="0"/>
              <a:t>-- NO RECOMENDADO</a:t>
            </a:r>
          </a:p>
          <a:p>
            <a:r>
              <a:rPr lang="en-US" dirty="0"/>
              <a:t>CREATE TRIGGER </a:t>
            </a:r>
            <a:r>
              <a:rPr lang="en-US" dirty="0" err="1"/>
              <a:t>tr_A</a:t>
            </a:r>
            <a:endParaRPr lang="en-US" dirty="0"/>
          </a:p>
          <a:p>
            <a:r>
              <a:rPr lang="en-US" dirty="0"/>
              <a:t>ON </a:t>
            </a:r>
            <a:r>
              <a:rPr lang="en-US" dirty="0" err="1"/>
              <a:t>TablaX</a:t>
            </a:r>
            <a:endParaRPr lang="en-US" dirty="0"/>
          </a:p>
          <a:p>
            <a:r>
              <a:rPr lang="en-US" dirty="0"/>
              <a:t>AFTER UPDATE</a:t>
            </a:r>
          </a:p>
          <a:p>
            <a:r>
              <a:rPr lang="en-US" dirty="0"/>
              <a:t>AS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UPDATE </a:t>
            </a:r>
            <a:r>
              <a:rPr lang="en-US" dirty="0" err="1"/>
              <a:t>TablaX</a:t>
            </a:r>
            <a:r>
              <a:rPr lang="en-US" dirty="0"/>
              <a:t> SET ...  -- Esto </a:t>
            </a:r>
            <a:r>
              <a:rPr lang="en-US" dirty="0" err="1"/>
              <a:t>volvería</a:t>
            </a:r>
            <a:r>
              <a:rPr lang="en-US" dirty="0"/>
              <a:t> a </a:t>
            </a:r>
            <a:r>
              <a:rPr lang="en-US" dirty="0" err="1"/>
              <a:t>llamar</a:t>
            </a:r>
            <a:r>
              <a:rPr lang="en-US" dirty="0"/>
              <a:t> al trigger</a:t>
            </a:r>
          </a:p>
          <a:p>
            <a:r>
              <a:rPr lang="en-US" dirty="0"/>
              <a:t>END;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FF6C06-8233-40F7-3386-741295CD9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0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08/05/2025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GT" dirty="0"/>
              <a:t>GUÍA COMPLETA: TRIGGERS EN SQL SERVER (BEGINNER → EXPERT)</a:t>
            </a:r>
            <a:endParaRPr lang="es-ES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GT" dirty="0"/>
              <a:t>INTRODUCCIÓN A LOS TRIGGERS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D13BE-C94D-E5C1-2F25-B6DD2A7AA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BBF0D-40DE-0E6C-0FC0-CDB9887C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CASOS DE USO REALES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A66EF6-28D8-B6B7-6DBE-BB1AE83A4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3" y="1733944"/>
            <a:ext cx="9965530" cy="33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68DEC-E185-678E-CA3A-0FA794B7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35F2D-5514-E6AA-4F02-D605004C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CONSULTAS PARA VER Y ELIMINAR TRIGGERS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05AFC1F-C916-2527-50D8-593915CAA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628057" cy="4465320"/>
          </a:xfrm>
        </p:spPr>
        <p:txBody>
          <a:bodyPr>
            <a:normAutofit fontScale="92500" lnSpcReduction="20000"/>
          </a:bodyPr>
          <a:lstStyle/>
          <a:p>
            <a:r>
              <a:rPr lang="es-GT" dirty="0"/>
              <a:t>-- Listar </a:t>
            </a:r>
            <a:r>
              <a:rPr lang="es-GT" dirty="0" err="1"/>
              <a:t>triggers</a:t>
            </a:r>
            <a:endParaRPr lang="es-GT" dirty="0"/>
          </a:p>
          <a:p>
            <a:r>
              <a:rPr lang="es-GT" dirty="0"/>
              <a:t>SELECT </a:t>
            </a:r>
            <a:r>
              <a:rPr lang="es-GT" dirty="0" err="1"/>
              <a:t>name</a:t>
            </a:r>
            <a:r>
              <a:rPr lang="es-GT" dirty="0"/>
              <a:t>, </a:t>
            </a:r>
            <a:r>
              <a:rPr lang="es-GT" dirty="0" err="1"/>
              <a:t>parent_class_desc</a:t>
            </a:r>
            <a:r>
              <a:rPr lang="es-GT" dirty="0"/>
              <a:t>, </a:t>
            </a:r>
            <a:r>
              <a:rPr lang="es-GT" dirty="0" err="1"/>
              <a:t>type_desc</a:t>
            </a:r>
            <a:endParaRPr lang="es-GT" dirty="0"/>
          </a:p>
          <a:p>
            <a:r>
              <a:rPr lang="es-GT" dirty="0"/>
              <a:t>FROM </a:t>
            </a:r>
            <a:r>
              <a:rPr lang="es-GT" dirty="0" err="1"/>
              <a:t>sys.triggers</a:t>
            </a:r>
            <a:r>
              <a:rPr lang="es-GT" dirty="0"/>
              <a:t>;</a:t>
            </a:r>
          </a:p>
          <a:p>
            <a:endParaRPr lang="es-GT" dirty="0"/>
          </a:p>
          <a:p>
            <a:r>
              <a:rPr lang="es-GT" dirty="0"/>
              <a:t>-- Ver definición de un </a:t>
            </a:r>
            <a:r>
              <a:rPr lang="es-GT" dirty="0" err="1"/>
              <a:t>trigger</a:t>
            </a:r>
            <a:endParaRPr lang="es-GT" dirty="0"/>
          </a:p>
          <a:p>
            <a:r>
              <a:rPr lang="es-GT" dirty="0" err="1"/>
              <a:t>sp_helptext</a:t>
            </a:r>
            <a:r>
              <a:rPr lang="es-GT" dirty="0"/>
              <a:t> '</a:t>
            </a:r>
            <a:r>
              <a:rPr lang="es-GT" dirty="0" err="1"/>
              <a:t>tr_NombreTrigger</a:t>
            </a:r>
            <a:r>
              <a:rPr lang="es-GT" dirty="0"/>
              <a:t>';</a:t>
            </a:r>
          </a:p>
          <a:p>
            <a:endParaRPr lang="es-GT" dirty="0"/>
          </a:p>
          <a:p>
            <a:r>
              <a:rPr lang="es-GT" dirty="0"/>
              <a:t>-- Eliminar un </a:t>
            </a:r>
            <a:r>
              <a:rPr lang="es-GT" dirty="0" err="1"/>
              <a:t>trigger</a:t>
            </a:r>
            <a:endParaRPr lang="es-GT" dirty="0"/>
          </a:p>
          <a:p>
            <a:r>
              <a:rPr lang="es-GT" dirty="0"/>
              <a:t>DROP TRIGGER </a:t>
            </a:r>
            <a:r>
              <a:rPr lang="es-GT" dirty="0" err="1"/>
              <a:t>tr_NombreTrigger</a:t>
            </a:r>
            <a:r>
              <a:rPr lang="es-GT" dirty="0"/>
              <a:t>;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78139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9EB7-78E7-A197-7681-363B15E0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057C2-0689-3378-E428-2531BB18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BUENAS PRÁCTICAS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A5322FA1-F60E-54DC-91A2-E20B49B03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060105" cy="4465320"/>
          </a:xfrm>
        </p:spPr>
        <p:txBody>
          <a:bodyPr rtlCol="0"/>
          <a:lstStyle/>
          <a:p>
            <a:pPr>
              <a:buNone/>
            </a:pPr>
            <a:r>
              <a:rPr lang="es-ES" dirty="0"/>
              <a:t>1. Nombres descriptivos: </a:t>
            </a:r>
            <a:r>
              <a:rPr lang="es-ES" dirty="0" err="1"/>
              <a:t>tr</a:t>
            </a:r>
            <a:r>
              <a:rPr lang="es-ES" dirty="0"/>
              <a:t>_[</a:t>
            </a:r>
            <a:r>
              <a:rPr lang="es-ES" dirty="0" err="1"/>
              <a:t>accion</a:t>
            </a:r>
            <a:r>
              <a:rPr lang="es-ES" dirty="0"/>
              <a:t>]_[tabla]_[evento]</a:t>
            </a:r>
          </a:p>
          <a:p>
            <a:pPr>
              <a:buNone/>
            </a:pPr>
            <a:r>
              <a:rPr lang="es-ES" dirty="0"/>
              <a:t>2. Evitar lógica pesada dentro de </a:t>
            </a:r>
            <a:r>
              <a:rPr lang="es-ES" dirty="0" err="1"/>
              <a:t>triggers</a:t>
            </a:r>
            <a:endParaRPr lang="es-ES" dirty="0"/>
          </a:p>
          <a:p>
            <a:pPr>
              <a:buNone/>
            </a:pPr>
            <a:r>
              <a:rPr lang="es-ES" dirty="0"/>
              <a:t>3. Controlar ROLLBACK y RAISERROR con cuidado</a:t>
            </a:r>
          </a:p>
          <a:p>
            <a:pPr>
              <a:buNone/>
            </a:pPr>
            <a:r>
              <a:rPr lang="es-ES" dirty="0"/>
              <a:t>4. Probar extensivamente con transacciones manuales</a:t>
            </a:r>
          </a:p>
          <a:p>
            <a:pPr marL="0" indent="0">
              <a:buNone/>
            </a:pPr>
            <a:r>
              <a:rPr lang="es-ES" dirty="0"/>
              <a:t>5. Documentar en qué casos se disparan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1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84ED0-4B87-A78B-1021-78EAEEE2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B2320-9DE3-F902-964C-95588B53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EJERCICIOS</a:t>
            </a:r>
            <a:endParaRPr lang="es-E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BC44E3F2-0DB8-75B4-7F1E-4B18632C9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060105" cy="4465320"/>
          </a:xfrm>
        </p:spPr>
        <p:txBody>
          <a:bodyPr rtlCol="0"/>
          <a:lstStyle/>
          <a:p>
            <a:pPr>
              <a:buNone/>
            </a:pPr>
            <a:r>
              <a:rPr lang="es-ES" dirty="0"/>
              <a:t>Crear un </a:t>
            </a:r>
            <a:r>
              <a:rPr lang="es-ES" dirty="0" err="1"/>
              <a:t>trigger</a:t>
            </a:r>
            <a:r>
              <a:rPr lang="es-ES" dirty="0"/>
              <a:t> que evite registrar candidatos con email duplicado.</a:t>
            </a:r>
          </a:p>
          <a:p>
            <a:pPr>
              <a:buNone/>
            </a:pPr>
            <a:r>
              <a:rPr lang="es-ES" dirty="0"/>
              <a:t>Crear un </a:t>
            </a:r>
            <a:r>
              <a:rPr lang="es-ES" dirty="0" err="1"/>
              <a:t>trigger</a:t>
            </a:r>
            <a:r>
              <a:rPr lang="es-ES" dirty="0"/>
              <a:t> que registre en un log cada vez que se cambia el rol de un candidato.</a:t>
            </a:r>
          </a:p>
          <a:p>
            <a:pPr>
              <a:buNone/>
            </a:pPr>
            <a:r>
              <a:rPr lang="es-ES" dirty="0"/>
              <a:t>Crear un </a:t>
            </a:r>
            <a:r>
              <a:rPr lang="es-ES" dirty="0" err="1"/>
              <a:t>trigger</a:t>
            </a:r>
            <a:r>
              <a:rPr lang="es-ES" dirty="0"/>
              <a:t> que impida borrar una categoría si hay ejercicios asociados.</a:t>
            </a:r>
          </a:p>
          <a:p>
            <a:pPr marL="0" indent="0">
              <a:buNone/>
            </a:pPr>
            <a:r>
              <a:rPr lang="es-ES" dirty="0"/>
              <a:t>Crear un </a:t>
            </a:r>
            <a:r>
              <a:rPr lang="es-ES" dirty="0" err="1"/>
              <a:t>trigger</a:t>
            </a:r>
            <a:r>
              <a:rPr lang="es-ES" dirty="0"/>
              <a:t> que notifique (vía tabla auxiliar) si alguien saca 100 puntos.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122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¿Qué es un </a:t>
            </a:r>
            <a:r>
              <a:rPr lang="es-GT" dirty="0" err="1"/>
              <a:t>Trigger</a:t>
            </a:r>
            <a:r>
              <a:rPr lang="es-GT" dirty="0"/>
              <a:t>?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trigger</a:t>
            </a:r>
            <a:r>
              <a:rPr lang="es-ES" dirty="0"/>
              <a:t> (disparador) es un tipo especial de procedimiento almacenado que se ejecuta automáticamente cuando ocurre un evento (INSERT, UPDATE o DELETE) sobre una tabla o vista.</a:t>
            </a:r>
          </a:p>
          <a:p>
            <a:pPr marL="0" indent="0" rtl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¿Para qué se usan?</a:t>
            </a:r>
            <a:endParaRPr lang="es-E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060105" cy="4465320"/>
          </a:xfrm>
        </p:spPr>
        <p:txBody>
          <a:bodyPr rtlCol="0"/>
          <a:lstStyle/>
          <a:p>
            <a:pPr>
              <a:buNone/>
            </a:pPr>
            <a:r>
              <a:rPr lang="es-GT" dirty="0"/>
              <a:t>1. Automatizar auditorías o historiales</a:t>
            </a:r>
          </a:p>
          <a:p>
            <a:pPr>
              <a:buNone/>
            </a:pPr>
            <a:r>
              <a:rPr lang="es-GT" dirty="0"/>
              <a:t>2. Validar datos automáticamente</a:t>
            </a:r>
          </a:p>
          <a:p>
            <a:pPr>
              <a:buNone/>
            </a:pPr>
            <a:r>
              <a:rPr lang="es-GT" dirty="0"/>
              <a:t>3. Bloquear operaciones inseguras o no permitidas</a:t>
            </a:r>
          </a:p>
          <a:p>
            <a:pPr marL="0" indent="0">
              <a:buNone/>
            </a:pPr>
            <a:r>
              <a:rPr lang="es-GT" dirty="0"/>
              <a:t>4. Actualizar datos relacionados sin intervención externa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GT" dirty="0"/>
              <a:t>CONCEPTOS CLAVE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095A13-C1FF-E3FA-FA43-FEEAE48A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281" y="1844824"/>
            <a:ext cx="10159027" cy="38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GT" dirty="0"/>
              <a:t>TRIGGERS BÁSICOS (Nivel 1)</a:t>
            </a:r>
            <a:endParaRPr lang="es-ES" dirty="0"/>
          </a:p>
        </p:txBody>
      </p:sp>
      <p:pic>
        <p:nvPicPr>
          <p:cNvPr id="3" name="Imagen 2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2431EA0E-A7A2-54D3-3F37-36F3D7816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409" y="1701797"/>
            <a:ext cx="7495449" cy="4462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94FE7-65C3-4B50-354D-183333423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F02AE1-4D13-46EC-16A2-CBB0A3E2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332656"/>
            <a:ext cx="8938472" cy="1833168"/>
          </a:xfrm>
        </p:spPr>
        <p:txBody>
          <a:bodyPr rtlCol="0"/>
          <a:lstStyle/>
          <a:p>
            <a:pPr rtl="0"/>
            <a:r>
              <a:rPr lang="es-ES" dirty="0"/>
              <a:t>TRIGGERS CONDICIONALES Y DE AUDITORÍA (Nivel 2)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B67E37-62FA-B55A-9DD2-0324AC94D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33" y="2636912"/>
            <a:ext cx="10485358" cy="23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91168-90EF-B845-1164-3E4854D71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1840C5-074E-2472-AAD7-45DE2D17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176" y="404664"/>
            <a:ext cx="8938472" cy="1833168"/>
          </a:xfrm>
        </p:spPr>
        <p:txBody>
          <a:bodyPr rtlCol="0"/>
          <a:lstStyle/>
          <a:p>
            <a:pPr rtl="0"/>
            <a:r>
              <a:rPr lang="en-US" dirty="0"/>
              <a:t>TRIGGERS INSTEAD OF (Nivel 3)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5EB4BE-EC6A-4213-50AF-B6619055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209802"/>
            <a:ext cx="9937104" cy="41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3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904B1-0C88-DF71-81DD-0D01E27BF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BF43227-F41A-7721-808A-BAADBFD9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501" y="332656"/>
            <a:ext cx="9725821" cy="1113088"/>
          </a:xfrm>
        </p:spPr>
        <p:txBody>
          <a:bodyPr rtlCol="0"/>
          <a:lstStyle/>
          <a:p>
            <a:pPr rtl="0"/>
            <a:r>
              <a:rPr lang="es-ES" dirty="0"/>
              <a:t>TRIGGERS PARA UPDATE (Nivel 4)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62F6DE-7370-B94D-E821-A015CEE8B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278" y="1623498"/>
            <a:ext cx="10093562" cy="44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2660-6F07-BEA5-0853-12DFE5302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728C1-19A3-D9CE-98EB-6745C491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TRIGGERS ANIDADOS Y RECURSIVOS (Nivel 5)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91C474E0-BEEB-51CE-7E75-422BF1133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060105" cy="4465320"/>
          </a:xfrm>
        </p:spPr>
        <p:txBody>
          <a:bodyPr rtlCol="0"/>
          <a:lstStyle/>
          <a:p>
            <a:pPr>
              <a:buNone/>
            </a:pPr>
            <a:r>
              <a:rPr lang="es-ES" b="1" dirty="0"/>
              <a:t>¿Qué son?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Anidados:</a:t>
            </a:r>
            <a:r>
              <a:rPr lang="es-ES" dirty="0"/>
              <a:t> Un </a:t>
            </a:r>
            <a:r>
              <a:rPr lang="es-ES" dirty="0" err="1"/>
              <a:t>trigger</a:t>
            </a:r>
            <a:r>
              <a:rPr lang="es-ES" dirty="0"/>
              <a:t> provoca que se dispare otro </a:t>
            </a:r>
            <a:r>
              <a:rPr lang="es-ES" dirty="0" err="1"/>
              <a:t>trigger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Recursivos:</a:t>
            </a:r>
            <a:r>
              <a:rPr lang="es-ES" dirty="0"/>
              <a:t> Un </a:t>
            </a:r>
            <a:r>
              <a:rPr lang="es-ES" dirty="0" err="1"/>
              <a:t>trigger</a:t>
            </a:r>
            <a:r>
              <a:rPr lang="es-ES" dirty="0"/>
              <a:t> provoca que se dispare a sí mismo (esto puede causar </a:t>
            </a:r>
            <a:r>
              <a:rPr lang="es-ES" dirty="0" err="1"/>
              <a:t>loops</a:t>
            </a:r>
            <a:r>
              <a:rPr lang="es-ES" dirty="0"/>
              <a:t>).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0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C7BA2CF49CDD4882CAD116D33B9C71" ma:contentTypeVersion="5" ma:contentTypeDescription="Crear nuevo documento." ma:contentTypeScope="" ma:versionID="378e2d955aae3baa45be856dd6f29e8c">
  <xsd:schema xmlns:xsd="http://www.w3.org/2001/XMLSchema" xmlns:xs="http://www.w3.org/2001/XMLSchema" xmlns:p="http://schemas.microsoft.com/office/2006/metadata/properties" xmlns:ns3="6c204414-5c6e-4e73-8dee-682ccc0d6082" targetNamespace="http://schemas.microsoft.com/office/2006/metadata/properties" ma:root="true" ma:fieldsID="99c6d8d35d9ed73124dc6b3562cd25ef" ns3:_="">
    <xsd:import namespace="6c204414-5c6e-4e73-8dee-682ccc0d6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204414-5c6e-4e73-8dee-682ccc0d6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6c204414-5c6e-4e73-8dee-682ccc0d6082"/>
  </ds:schemaRefs>
</ds:datastoreItem>
</file>

<file path=customXml/itemProps2.xml><?xml version="1.0" encoding="utf-8"?>
<ds:datastoreItem xmlns:ds="http://schemas.openxmlformats.org/officeDocument/2006/customXml" ds:itemID="{042D4A19-D5C1-4D94-9D9D-7C04E91566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204414-5c6e-4e73-8dee-682ccc0d6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3B9BCC-C81C-44E6-8C9D-B516ACA91B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144</TotalTime>
  <Words>972</Words>
  <Application>Microsoft Office PowerPoint</Application>
  <PresentationFormat>Personalizado</PresentationFormat>
  <Paragraphs>175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Tecnología 16x9</vt:lpstr>
      <vt:lpstr>GUÍA COMPLETA: TRIGGERS EN SQL SERVER (BEGINNER → EXPERT)</vt:lpstr>
      <vt:lpstr>¿Qué es un Trigger?</vt:lpstr>
      <vt:lpstr>¿Para qué se usan?</vt:lpstr>
      <vt:lpstr>CONCEPTOS CLAVE</vt:lpstr>
      <vt:lpstr>TRIGGERS BÁSICOS (Nivel 1)</vt:lpstr>
      <vt:lpstr>TRIGGERS CONDICIONALES Y DE AUDITORÍA (Nivel 2)</vt:lpstr>
      <vt:lpstr>TRIGGERS INSTEAD OF (Nivel 3)</vt:lpstr>
      <vt:lpstr>TRIGGERS PARA UPDATE (Nivel 4)</vt:lpstr>
      <vt:lpstr>TRIGGERS ANIDADOS Y RECURSIVOS (Nivel 5)</vt:lpstr>
      <vt:lpstr>CASOS DE USO REALES</vt:lpstr>
      <vt:lpstr>CONSULTAS PARA VER Y ELIMINAR TRIGGERS</vt:lpstr>
      <vt:lpstr>BUENAS PRÁCTICAS</vt:lpstr>
      <vt:lpstr>EJERCICIOS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1</cp:revision>
  <dcterms:created xsi:type="dcterms:W3CDTF">2025-05-08T16:21:03Z</dcterms:created>
  <dcterms:modified xsi:type="dcterms:W3CDTF">2025-05-08T18:45:59Z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0x010100C3C7BA2CF49CDD4882CAD116D33B9C71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