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7"/>
  </p:notesMasterIdLst>
  <p:sldIdLst>
    <p:sldId id="261" r:id="rId2"/>
    <p:sldId id="264" r:id="rId3"/>
    <p:sldId id="283" r:id="rId4"/>
    <p:sldId id="284" r:id="rId5"/>
    <p:sldId id="287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22"/>
    <p:restoredTop sz="67963"/>
  </p:normalViewPr>
  <p:slideViewPr>
    <p:cSldViewPr snapToGrid="0">
      <p:cViewPr varScale="1">
        <p:scale>
          <a:sx n="102" d="100"/>
          <a:sy n="102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BF600C-CAAF-AC4C-9937-4A665CD089D8}" type="datetimeFigureOut">
              <a:rPr lang="es-GT" smtClean="0"/>
              <a:t>31/03/25</a:t>
            </a:fld>
            <a:endParaRPr lang="es-GT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05698C-2C46-624D-84A3-DAFA2591FA3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706243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1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98303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2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12314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0A6DC-7BC7-1A92-E331-1248A99EF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1A04389-EF7E-625A-442C-0A0E0833E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29F5001-7EF0-0620-EF86-50D501F95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GT" b="1" i="0" u="none" strike="noStrike" dirty="0">
                <a:solidFill>
                  <a:srgbClr val="000000"/>
                </a:solidFill>
                <a:effectLst/>
              </a:rPr>
              <a:t>Solución:</a:t>
            </a:r>
          </a:p>
          <a:p>
            <a:endParaRPr lang="es-GT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s-GT" dirty="0"/>
              <a:t>int numeroEntero = 42;</a:t>
            </a:r>
          </a:p>
          <a:p>
            <a:r>
              <a:rPr lang="es-GT" dirty="0"/>
              <a:t>string texto = "Aprendiendo C#";</a:t>
            </a:r>
          </a:p>
          <a:p>
            <a:r>
              <a:rPr lang="es-GT" dirty="0"/>
              <a:t>bool esVerdadero = true;</a:t>
            </a:r>
          </a:p>
          <a:p>
            <a:endParaRPr lang="es-GT" dirty="0"/>
          </a:p>
          <a:p>
            <a:r>
              <a:rPr lang="es-GT" dirty="0"/>
              <a:t>Console.WriteLine("Número: " + numeroEntero);</a:t>
            </a:r>
          </a:p>
          <a:p>
            <a:r>
              <a:rPr lang="es-GT" dirty="0"/>
              <a:t>Console.WriteLine("Texto: " + texto);</a:t>
            </a:r>
          </a:p>
          <a:p>
            <a:r>
              <a:rPr lang="es-GT" dirty="0"/>
              <a:t>Console.WriteLine("Booleano: " + esVerdadero);</a:t>
            </a:r>
          </a:p>
          <a:p>
            <a:endParaRPr lang="es-GT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31C712-CCCC-B64D-7F35-E253F180B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05698C-2C46-624D-84A3-DAFA2591FA3E}" type="slidenum">
              <a:rPr lang="es-GT" smtClean="0"/>
              <a:t>3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325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94BE-B589-99E5-BA42-019B519DA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03D461-ADBB-E952-6802-9EEB36430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216E0C-48AF-DCD6-9720-3E8A3434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5E2F4E-2233-27BD-73A6-923A4A6D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A64269-7397-FC3A-288A-471EF9CE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4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C2A3D-1DA4-5AF0-E5AB-0F0F55D1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4B5903-B798-87CB-7CA5-2864763E45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70F5C2-430F-4180-CB61-64413893F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255B7A-C030-423D-283B-ED2C7B83B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1DB0F7-51BB-C7F8-305F-205E092D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15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97A4A-C961-A627-4DF2-AD2D0866A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0B1B8A-E919-618C-5D43-49CE7390C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80C68-089C-F648-C92E-FD4FC1499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BEF10-4315-951B-3BDA-66A79892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F50440-8AE1-9486-C7AE-2E311CFD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27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D078B-9D60-6919-2359-9F6EAA420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4D49FA-2A87-5727-D14C-F0D54BEE7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92E75A-CCEA-ECCD-1A35-E886A2A1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6030A-E196-3CD8-4C57-DD652B39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833197-65BF-A7BD-85BD-8CC10246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2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FED4B-6C2B-2546-75D5-D998B9295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0E775B-147D-309A-7106-262BFF88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53CA92-CEE2-B629-53BF-62946CA5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2EBB47-7EF6-DD9E-A96F-9BF92564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3BA89-93E1-222C-4721-14A66CFB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9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0E323-3120-4178-A0A6-B756FF09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0EBA59-AA5A-59D8-9C48-A95956FDD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87F1C6-03D9-26FC-2049-71EFFC26F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3CF1F2-A181-A882-9B2F-849E117F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E1CA58-99B5-5E9B-9CE2-75C6045BE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9E15B5-80FF-5499-D38B-4A2EA04D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8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CF608-F530-25A6-4626-7E1C957A9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2B7F9E-947E-458F-6466-9675CB95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AFA658-4F58-7050-16D0-E36C69753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568995F-4B72-B520-18E3-08C985A57F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B04F78-A9B5-2F08-E3DB-0EC0E0652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CA219B-4423-8832-3A4F-020239A9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E15604-60F4-18BB-E96D-0B534129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A1EEB2-0959-C42C-E661-6643A6FD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7E9D5-E65D-B364-80C6-8CF2725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BD444C-19AF-C722-4044-BA171464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3D1865-C9F8-DA9D-B174-5E98A0D2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456495-8907-B3C9-6D5F-410EAF67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6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F04FF6-AE68-FF25-7F06-719DED11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05AC5A-D76B-8688-432A-E0E715837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304EDB-80DC-5BFB-6275-4BCCC531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5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3DB8C-C51F-D071-84D8-36E7D522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8C4F83-DC5E-B079-C458-419AB41A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91BB32-46BF-9F65-D8F4-82C4CB957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381635-7F1A-892F-4AC6-EFB491F7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AA09A3-4084-728E-E217-E8940109E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6F4621-3D5E-15BB-5B28-35AD76015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4F1FE-4EFB-4DFE-4076-273FCF34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1F401D-0645-9A59-BDBE-3D89EC4C6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12165E-1AEE-D512-4778-C767BB23F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02D0D4-BED2-BA52-F140-7382273ED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5748DD-856E-592C-04AE-A0829811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AABF92-A67D-7ACC-9735-C5425E42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7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D33EFAC-CB4A-1486-5255-CFCA2BD8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7236D3-B438-EA36-7F01-B61D435A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14BC16-1CE6-ABD1-0C61-1BD6CA61EA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3/31/25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FB3C54-8256-20F1-8285-33CF23740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3C1D7E-F421-7ED5-CDBF-3E05F12BF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64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6ED72-9144-E047-60C0-0774B600A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993C10-B3AC-9AA2-6874-2124CD5AF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Modelos de Datos en ASP.NET Core MVC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1592F0-AD21-925F-E8AD-78E05BC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Características principales: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Define la estructura de los datos.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Contiene la lógica de negocio.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Permite la validación de datos.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i="0" u="none" strike="noStrike">
              <a:effectLst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6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FCE433-D046-A67D-0FD3-6B76D7789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3B0CEA0-FBB5-774A-2D8C-B8BC96F46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638" y="386930"/>
            <a:ext cx="9236700" cy="11889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Data Annotations en Modelos de Datos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55592D1-A0E9-E10B-1E18-63A33F4E7757}"/>
              </a:ext>
            </a:extLst>
          </p:cNvPr>
          <p:cNvSpPr txBox="1"/>
          <p:nvPr/>
        </p:nvSpPr>
        <p:spPr>
          <a:xfrm>
            <a:off x="793660" y="2599509"/>
            <a:ext cx="10143668" cy="34355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>
                <a:effectLst/>
              </a:rPr>
              <a:t>Definición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</a:rPr>
              <a:t>Las Data Annotations son atributos que permiten definir reglas de validación, formatos y restricciones en los modelos de datos.</a:t>
            </a:r>
          </a:p>
        </p:txBody>
      </p:sp>
    </p:spTree>
    <p:extLst>
      <p:ext uri="{BB962C8B-B14F-4D97-AF65-F5344CB8AC3E}">
        <p14:creationId xmlns:p14="http://schemas.microsoft.com/office/powerpoint/2010/main" val="235915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3862-8C56-6FB8-FA84-04F737E25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C6A00E13-A022-B44C-216D-A973FF25B3DB}"/>
              </a:ext>
            </a:extLst>
          </p:cNvPr>
          <p:cNvSpPr txBox="1"/>
          <p:nvPr/>
        </p:nvSpPr>
        <p:spPr>
          <a:xfrm>
            <a:off x="1415441" y="751344"/>
            <a:ext cx="98454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using System.ComponentModel.DataAnnotations;</a:t>
            </a:r>
          </a:p>
          <a:p>
            <a:pPr algn="l">
              <a:buNone/>
            </a:pPr>
            <a:endParaRPr lang="es-GT" b="0" i="0" u="none" strike="noStrike" dirty="0">
              <a:effectLst/>
              <a:latin typeface="Segoe UI" panose="020B0502040204020203" pitchFamily="34" charset="0"/>
            </a:endParaRP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public class </a:t>
            </a:r>
            <a:r>
              <a:rPr lang="es-GT" b="0" i="0" u="none" strike="noStrike" dirty="0">
                <a:solidFill>
                  <a:schemeClr val="accent2"/>
                </a:solidFill>
                <a:effectLst/>
                <a:latin typeface="Segoe UI" panose="020B0502040204020203" pitchFamily="34" charset="0"/>
              </a:rPr>
              <a:t>Producto</a:t>
            </a: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{</a:t>
            </a: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   public int Id { get; set; }</a:t>
            </a: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   </a:t>
            </a:r>
          </a:p>
          <a:p>
            <a:pPr algn="l">
              <a:buNone/>
            </a:pPr>
            <a:r>
              <a:rPr lang="es-GT" i="0" u="none" strike="noStrike" dirty="0">
                <a:effectLst/>
                <a:latin typeface="Segoe UI" panose="020B0502040204020203" pitchFamily="34" charset="0"/>
              </a:rPr>
              <a:t>    </a:t>
            </a:r>
            <a:r>
              <a:rPr lang="es-GT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[Required(ErrorMessage = "El nombre es obligatorio")]</a:t>
            </a:r>
          </a:p>
          <a:p>
            <a:pPr algn="l">
              <a:buNone/>
            </a:pPr>
            <a:r>
              <a:rPr lang="es-GT" i="0" u="none" strike="noStrike" dirty="0">
                <a:effectLst/>
                <a:latin typeface="Segoe UI" panose="020B0502040204020203" pitchFamily="34" charset="0"/>
              </a:rPr>
              <a:t>    </a:t>
            </a:r>
            <a:r>
              <a:rPr lang="es-GT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[StringLength(100, ErrorMessage = "El nombre no puede superar los 100 caracteres")]</a:t>
            </a: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   public </a:t>
            </a:r>
            <a:r>
              <a:rPr lang="es-GT" b="0" i="0" u="none" strike="noStrike" dirty="0">
                <a:solidFill>
                  <a:schemeClr val="accent3"/>
                </a:solidFill>
                <a:effectLst/>
                <a:latin typeface="Segoe UI" panose="020B0502040204020203" pitchFamily="34" charset="0"/>
              </a:rPr>
              <a:t>string</a:t>
            </a: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Nombre { get; set; }</a:t>
            </a: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   </a:t>
            </a: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   </a:t>
            </a:r>
            <a:r>
              <a:rPr lang="es-GT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[Range(0.01, 9999.99, ErrorMessage = "El precio debe estar entre 0.01 y 9999.99")]</a:t>
            </a: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   public </a:t>
            </a:r>
            <a:r>
              <a:rPr lang="es-GT" b="0" i="0" u="none" strike="noStrike" dirty="0">
                <a:solidFill>
                  <a:schemeClr val="accent3"/>
                </a:solidFill>
                <a:effectLst/>
                <a:latin typeface="Segoe UI" panose="020B0502040204020203" pitchFamily="34" charset="0"/>
              </a:rPr>
              <a:t>decimal</a:t>
            </a: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Precio { get; set; }</a:t>
            </a: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   </a:t>
            </a: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   </a:t>
            </a:r>
            <a:r>
              <a:rPr lang="es-GT" b="0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[Range(0, int.MaxValue, ErrorMessage = "El stock no puede ser negativo")]</a:t>
            </a: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   public </a:t>
            </a:r>
            <a:r>
              <a:rPr lang="es-GT" b="0" i="0" u="none" strike="noStrike" dirty="0">
                <a:solidFill>
                  <a:schemeClr val="accent3"/>
                </a:solidFill>
                <a:effectLst/>
                <a:latin typeface="Segoe UI" panose="020B0502040204020203" pitchFamily="34" charset="0"/>
              </a:rPr>
              <a:t>int</a:t>
            </a: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 Stock { get; set; }</a:t>
            </a:r>
          </a:p>
          <a:p>
            <a:pPr algn="l">
              <a:buNone/>
            </a:pPr>
            <a:r>
              <a:rPr lang="es-GT" b="0" i="0" u="none" strike="noStrike" dirty="0">
                <a:effectLst/>
                <a:latin typeface="Segoe UI" panose="020B0502040204020203" pitchFamily="34" charset="0"/>
              </a:rPr>
              <a:t>}</a:t>
            </a:r>
            <a:endParaRPr lang="es-GT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912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D04D6F-28C3-F87E-D56D-C27D48041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7017BA9-2C54-C335-5F3B-899E313F3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s-GT" sz="4600" b="1" i="0" u="none" strike="noStrike">
                <a:effectLst/>
              </a:rPr>
              <a:t>Tipos Comunes de Data Annotations</a:t>
            </a:r>
          </a:p>
        </p:txBody>
      </p:sp>
      <p:grpSp>
        <p:nvGrpSpPr>
          <p:cNvPr id="40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ED42E86-E8D7-BC9F-2288-53E208B86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68987"/>
              </p:ext>
            </p:extLst>
          </p:nvPr>
        </p:nvGraphicFramePr>
        <p:xfrm>
          <a:off x="5922492" y="1151573"/>
          <a:ext cx="5536001" cy="44961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92437">
                  <a:extLst>
                    <a:ext uri="{9D8B030D-6E8A-4147-A177-3AD203B41FA5}">
                      <a16:colId xmlns:a16="http://schemas.microsoft.com/office/drawing/2014/main" val="1929479098"/>
                    </a:ext>
                  </a:extLst>
                </a:gridCol>
                <a:gridCol w="3243564">
                  <a:extLst>
                    <a:ext uri="{9D8B030D-6E8A-4147-A177-3AD203B41FA5}">
                      <a16:colId xmlns:a16="http://schemas.microsoft.com/office/drawing/2014/main" val="2829037929"/>
                    </a:ext>
                  </a:extLst>
                </a:gridCol>
              </a:tblGrid>
              <a:tr h="548452"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Atributo</a:t>
                      </a:r>
                    </a:p>
                  </a:txBody>
                  <a:tcPr marL="226010" marR="135606" marT="135606" marB="13560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Descripción</a:t>
                      </a:r>
                    </a:p>
                  </a:txBody>
                  <a:tcPr marL="226010" marR="135606" marT="135606" marB="135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973603"/>
                  </a:ext>
                </a:extLst>
              </a:tr>
              <a:tr h="789530"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[Required]</a:t>
                      </a:r>
                    </a:p>
                  </a:txBody>
                  <a:tcPr marL="226010" marR="135606" marT="135606" marB="13560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Indica que un campo es obligatorio.</a:t>
                      </a:r>
                    </a:p>
                  </a:txBody>
                  <a:tcPr marL="226010" marR="135606" marT="135606" marB="135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554522"/>
                  </a:ext>
                </a:extLst>
              </a:tr>
              <a:tr h="789530"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[StringLength]</a:t>
                      </a:r>
                    </a:p>
                  </a:txBody>
                  <a:tcPr marL="226010" marR="135606" marT="135606" marB="13560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Define la longitud máxima de una cadena.</a:t>
                      </a:r>
                    </a:p>
                  </a:txBody>
                  <a:tcPr marL="226010" marR="135606" marT="135606" marB="135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74379"/>
                  </a:ext>
                </a:extLst>
              </a:tr>
              <a:tr h="789530"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[Range]</a:t>
                      </a:r>
                    </a:p>
                  </a:txBody>
                  <a:tcPr marL="226010" marR="135606" marT="135606" marB="13560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Especifica un rango de valores permitidos.</a:t>
                      </a:r>
                    </a:p>
                  </a:txBody>
                  <a:tcPr marL="226010" marR="135606" marT="135606" marB="135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962017"/>
                  </a:ext>
                </a:extLst>
              </a:tr>
              <a:tr h="789530"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[EmailAddress]</a:t>
                      </a:r>
                    </a:p>
                  </a:txBody>
                  <a:tcPr marL="226010" marR="135606" marT="135606" marB="13560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Valida direcciones de correo electrónico.</a:t>
                      </a:r>
                    </a:p>
                  </a:txBody>
                  <a:tcPr marL="226010" marR="135606" marT="135606" marB="135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7806780"/>
                  </a:ext>
                </a:extLst>
              </a:tr>
              <a:tr h="789530"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[RegularExpression]</a:t>
                      </a:r>
                    </a:p>
                  </a:txBody>
                  <a:tcPr marL="226010" marR="135606" marT="135606" marB="135606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GT" sz="16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Define un patrón mediante una expresión regular.</a:t>
                      </a:r>
                    </a:p>
                  </a:txBody>
                  <a:tcPr marL="226010" marR="135606" marT="135606" marB="135606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66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1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79DDB4-DE33-3090-7DDD-08037244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4AFD96AE-A8BA-D599-D4E5-476CC5D6A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2963" y="1238080"/>
            <a:ext cx="9849751" cy="134967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Conclusión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42B3FA1-E70D-6AA0-0D29-C5AE8F3892D7}"/>
              </a:ext>
            </a:extLst>
          </p:cNvPr>
          <p:cNvSpPr txBox="1"/>
          <p:nvPr/>
        </p:nvSpPr>
        <p:spPr>
          <a:xfrm>
            <a:off x="1289304" y="2902913"/>
            <a:ext cx="9849751" cy="3032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Los modelos representan los datos y su estructura.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Las Data Annotations permiten validar y definir restricciones.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Entity Framework Core permite interactuar con la base de datos de manera eficiente.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La combinación de modelos, controladores y vistas permite una arquitectura robusta en ASP.NET Core MVC.</a:t>
            </a:r>
          </a:p>
        </p:txBody>
      </p:sp>
    </p:spTree>
    <p:extLst>
      <p:ext uri="{BB962C8B-B14F-4D97-AF65-F5344CB8AC3E}">
        <p14:creationId xmlns:p14="http://schemas.microsoft.com/office/powerpoint/2010/main" val="3473008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</TotalTime>
  <Words>346</Words>
  <Application>Microsoft Macintosh PowerPoint</Application>
  <PresentationFormat>Panorámica</PresentationFormat>
  <Paragraphs>54</Paragraphs>
  <Slides>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Segoe UI</vt:lpstr>
      <vt:lpstr>Tema de Office</vt:lpstr>
      <vt:lpstr>Modelos de Datos en ASP.NET Core MVC</vt:lpstr>
      <vt:lpstr>Data Annotations en Modelos de Datos</vt:lpstr>
      <vt:lpstr>Presentación de PowerPoint</vt:lpstr>
      <vt:lpstr>Tipos Comunes de Data Annotations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David  Sian Hernández</dc:creator>
  <cp:lastModifiedBy>Juan David  Sian Hernández</cp:lastModifiedBy>
  <cp:revision>10</cp:revision>
  <dcterms:created xsi:type="dcterms:W3CDTF">2025-03-27T06:03:40Z</dcterms:created>
  <dcterms:modified xsi:type="dcterms:W3CDTF">2025-04-01T06:05:32Z</dcterms:modified>
</cp:coreProperties>
</file>