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Proxima Nova Extrabold"/>
      <p:bold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7">
          <p15:clr>
            <a:srgbClr val="9AA0A6"/>
          </p15:clr>
        </p15:guide>
        <p15:guide id="2" pos="4608">
          <p15:clr>
            <a:srgbClr val="9AA0A6"/>
          </p15:clr>
        </p15:guide>
        <p15:guide id="3" orient="horz" pos="576">
          <p15:clr>
            <a:srgbClr val="9AA0A6"/>
          </p15:clr>
        </p15:guide>
        <p15:guide id="4" orient="horz" pos="25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7"/>
        <p:guide pos="4608"/>
        <p:guide pos="576" orient="horz"/>
        <p:guide pos="25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font" Target="fonts/MontserratSemiBold-boldItalic.fntdata"/><Relationship Id="rId44" Type="http://schemas.openxmlformats.org/officeDocument/2006/relationships/font" Target="fonts/CenturyGothic-regular.fntdata"/><Relationship Id="rId21" Type="http://schemas.openxmlformats.org/officeDocument/2006/relationships/font" Target="fonts/MontserratSemiBold-italic.fntdata"/><Relationship Id="rId43" Type="http://schemas.openxmlformats.org/officeDocument/2006/relationships/font" Target="fonts/ProximaNovaExtrabold-bold.fntdata"/><Relationship Id="rId24" Type="http://schemas.openxmlformats.org/officeDocument/2006/relationships/font" Target="fonts/ProximaNova-bold.fntdata"/><Relationship Id="rId46" Type="http://schemas.openxmlformats.org/officeDocument/2006/relationships/font" Target="fonts/CenturyGothic-italic.fntdata"/><Relationship Id="rId23" Type="http://schemas.openxmlformats.org/officeDocument/2006/relationships/font" Target="fonts/ProximaNova-regular.fntdata"/><Relationship Id="rId45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47" Type="http://schemas.openxmlformats.org/officeDocument/2006/relationships/font" Target="fonts/CenturyGothic-bold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ab5fece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ab5fece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2a62da99_0_3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2a62da99_0_3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d2a62da99_0_3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d2a62da99_0_3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d1f88eed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8d1f88eed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dfdac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dfdac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d1f88ee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8d1f88ee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fe50fa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fe50f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2a62da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d2a62da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ab5fece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ab5fece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d2a62da99_0_2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d2a62da99_0_2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d2a62da99_0_2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d2a62da99_0_2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d2a62da99_0_2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d2a62da99_0_2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-white background">
  <p:cSld name="Empty 3_1_3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5992519" y="4798686"/>
            <a:ext cx="1260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700"/>
              <a:buFont typeface="Calibri"/>
              <a:buNone/>
              <a:defRPr b="0" i="0" sz="700" u="none" cap="none" strike="noStrike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 rot="-5400000">
            <a:off x="-225807" y="2485514"/>
            <a:ext cx="12537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900"/>
              <a:buFont typeface="Century Gothic"/>
              <a:buNone/>
            </a:pPr>
            <a:r>
              <a:rPr b="1" i="0" lang="en" sz="900" u="none" cap="none" strike="noStrike">
                <a:solidFill>
                  <a:srgbClr val="46464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 I Z E L I N E</a:t>
            </a:r>
            <a:endParaRPr sz="600"/>
          </a:p>
        </p:txBody>
      </p:sp>
      <p:sp>
        <p:nvSpPr>
          <p:cNvPr id="53" name="Google Shape;53;p13"/>
          <p:cNvSpPr txBox="1"/>
          <p:nvPr/>
        </p:nvSpPr>
        <p:spPr>
          <a:xfrm rot="-5400000">
            <a:off x="-106479" y="4165522"/>
            <a:ext cx="10122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www.wizeline.com</a:t>
            </a:r>
            <a:endParaRPr sz="600"/>
          </a:p>
        </p:txBody>
      </p:sp>
      <p:sp>
        <p:nvSpPr>
          <p:cNvPr id="54" name="Google Shape;54;p13"/>
          <p:cNvSpPr txBox="1"/>
          <p:nvPr/>
        </p:nvSpPr>
        <p:spPr>
          <a:xfrm rot="-5400000">
            <a:off x="-163029" y="885998"/>
            <a:ext cx="11253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Calibri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proprietary + confidential</a:t>
            </a:r>
            <a:endParaRPr sz="600"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357050" y="1252000"/>
            <a:ext cx="5896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57050" y="1058175"/>
            <a:ext cx="2948400" cy="1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357050" y="1909850"/>
            <a:ext cx="5864400" cy="23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○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Proxima Nova"/>
              <a:buChar char="■"/>
              <a:def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0" y="345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930900" y="1947150"/>
            <a:ext cx="6141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41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Roles &amp; Review Process</a:t>
            </a:r>
            <a:endParaRPr sz="41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t/>
            </a:r>
            <a:endParaRPr sz="41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6699" l="20760" r="0" t="0"/>
          <a:stretch/>
        </p:blipFill>
        <p:spPr>
          <a:xfrm>
            <a:off x="0" y="3580050"/>
            <a:ext cx="1320799" cy="15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930450" y="2494250"/>
            <a:ext cx="55947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B2B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Static Testing</a:t>
            </a:r>
            <a:endParaRPr>
              <a:solidFill>
                <a:srgbClr val="28B2B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930450" y="3046650"/>
            <a:ext cx="37641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5B3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ISTQB Certification Program</a:t>
            </a:r>
            <a:endParaRPr sz="1800">
              <a:solidFill>
                <a:srgbClr val="F5B3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900425" y="1204100"/>
            <a:ext cx="76857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following lists the four most common types of reviews and their associated attributes:</a:t>
            </a:r>
            <a:endParaRPr sz="21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Informal review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○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Buddy Check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○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Pairing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○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Pair Review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Walkthrough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Technical review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Inspection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Review Types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900425" y="171600"/>
            <a:ext cx="7300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Review Types</a:t>
            </a:r>
            <a:endParaRPr sz="20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1269150" y="1428900"/>
            <a:ext cx="1816200" cy="3000900"/>
          </a:xfrm>
          <a:prstGeom prst="rect">
            <a:avLst/>
          </a:prstGeom>
          <a:solidFill>
            <a:srgbClr val="28B2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1215100" y="851201"/>
            <a:ext cx="1816200" cy="6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242379" y="921250"/>
            <a:ext cx="96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rPr>
              <a:t>Informal</a:t>
            </a:r>
            <a:endParaRPr sz="1200">
              <a:solidFill>
                <a:srgbClr val="1D7E7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review</a:t>
            </a:r>
            <a:endParaRPr sz="1200">
              <a:solidFill>
                <a:srgbClr val="1D7E7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1215150" y="1497150"/>
            <a:ext cx="18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Detecting potential defects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174154" y="1428900"/>
            <a:ext cx="1816200" cy="3000900"/>
          </a:xfrm>
          <a:prstGeom prst="rect">
            <a:avLst/>
          </a:prstGeom>
          <a:solidFill>
            <a:srgbClr val="28B2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3120104" y="851201"/>
            <a:ext cx="1816200" cy="6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3147400" y="997450"/>
            <a:ext cx="1154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rPr>
              <a:t>Walkthrough</a:t>
            </a:r>
            <a:endParaRPr sz="1200">
              <a:solidFill>
                <a:srgbClr val="1D7E7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079157" y="1428900"/>
            <a:ext cx="1816200" cy="3000900"/>
          </a:xfrm>
          <a:prstGeom prst="rect">
            <a:avLst/>
          </a:prstGeom>
          <a:solidFill>
            <a:srgbClr val="28B2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5025108" y="851201"/>
            <a:ext cx="1816200" cy="6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5052400" y="921250"/>
            <a:ext cx="1246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rPr>
              <a:t>Technical</a:t>
            </a:r>
            <a:endParaRPr sz="1200">
              <a:solidFill>
                <a:srgbClr val="1D7E74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Review</a:t>
            </a:r>
            <a:endParaRPr sz="1200">
              <a:solidFill>
                <a:srgbClr val="1D7E7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984150" y="1428900"/>
            <a:ext cx="1816200" cy="3000900"/>
          </a:xfrm>
          <a:prstGeom prst="rect">
            <a:avLst/>
          </a:prstGeom>
          <a:solidFill>
            <a:srgbClr val="28B2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6930100" y="851201"/>
            <a:ext cx="1816200" cy="68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D7E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6957400" y="997450"/>
            <a:ext cx="10719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Inspection</a:t>
            </a:r>
            <a:endParaRPr sz="1200">
              <a:solidFill>
                <a:srgbClr val="1D7E7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74475" y="1609575"/>
            <a:ext cx="1033500" cy="338700"/>
          </a:xfrm>
          <a:prstGeom prst="rect">
            <a:avLst/>
          </a:prstGeom>
          <a:noFill/>
          <a:ln cap="flat" cmpd="sng" w="9525">
            <a:solidFill>
              <a:srgbClr val="28B2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Main Purpose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274475" y="2283475"/>
            <a:ext cx="1033500" cy="492600"/>
          </a:xfrm>
          <a:prstGeom prst="rect">
            <a:avLst/>
          </a:prstGeom>
          <a:noFill/>
          <a:ln cap="flat" cmpd="sng" w="9525">
            <a:solidFill>
              <a:srgbClr val="28B2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Additional Purposes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274475" y="3109775"/>
            <a:ext cx="1154100" cy="492600"/>
          </a:xfrm>
          <a:prstGeom prst="rect">
            <a:avLst/>
          </a:prstGeom>
          <a:noFill/>
          <a:ln cap="flat" cmpd="sng" w="9525">
            <a:solidFill>
              <a:srgbClr val="28B2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More Info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about it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215125" y="2207275"/>
            <a:ext cx="18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Generating new ideas or solutions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Quickly solving minor problems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222275" y="2957375"/>
            <a:ext cx="18162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based on a formal process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May not involve a review meeting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Buddy check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of checklists is optional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3143575" y="1497150"/>
            <a:ext cx="18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Find defects, improve the software product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Detecting potential defects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3143550" y="2207275"/>
            <a:ext cx="18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Exchanging ideas about techniques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raining of participants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Achieving consensus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3150700" y="2957375"/>
            <a:ext cx="18162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Scribe is mandatory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Review meeting is typically led by the author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5048575" y="1497150"/>
            <a:ext cx="18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Gaining consensus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Detecting potential defects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5017950" y="2227263"/>
            <a:ext cx="18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Evaluating quality and building confidence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Generating new ideas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5055700" y="2957375"/>
            <a:ext cx="18162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Reviewers should be technical peers of the author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Preparation before the review meeting is required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Scribe is mandatory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Review meeting is optional</a:t>
            </a:r>
            <a:endParaRPr b="1"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6953575" y="1497150"/>
            <a:ext cx="18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Preventing future similar defects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Root cause analysis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953550" y="2207275"/>
            <a:ext cx="18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future work products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Achieving consensus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6960700" y="2957375"/>
            <a:ext cx="18162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Based on rules and Checklists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Clearly defined roles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"/>
              <a:buChar char="●"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Scribe is mandatory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Specified entry and exit criteria are used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Roboto"/>
              <a:buChar char="●"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Metrics are collected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4">
            <a:alphaModFix/>
          </a:blip>
          <a:srcRect b="0" l="14359" r="11774" t="0"/>
          <a:stretch/>
        </p:blipFill>
        <p:spPr>
          <a:xfrm>
            <a:off x="8029225" y="884858"/>
            <a:ext cx="684975" cy="61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700" y="909850"/>
            <a:ext cx="628550" cy="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0750" y="909850"/>
            <a:ext cx="564900" cy="5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0312" y="909838"/>
            <a:ext cx="564900" cy="5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/>
          <p:nvPr/>
        </p:nvSpPr>
        <p:spPr>
          <a:xfrm>
            <a:off x="4329900" y="4429800"/>
            <a:ext cx="13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7E74"/>
                </a:solidFill>
                <a:latin typeface="Proxima Nova"/>
                <a:ea typeface="Proxima Nova"/>
                <a:cs typeface="Proxima Nova"/>
                <a:sym typeface="Proxima Nova"/>
              </a:rPr>
              <a:t>FORMALITY</a:t>
            </a:r>
            <a:endParaRPr sz="1200">
              <a:solidFill>
                <a:srgbClr val="1D7E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5" name="Google Shape;235;p24"/>
          <p:cNvCxnSpPr>
            <a:stCxn id="234" idx="1"/>
            <a:endCxn id="236" idx="3"/>
          </p:cNvCxnSpPr>
          <p:nvPr/>
        </p:nvCxnSpPr>
        <p:spPr>
          <a:xfrm rot="10800000">
            <a:off x="1828500" y="4614450"/>
            <a:ext cx="2501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4"/>
          <p:cNvCxnSpPr>
            <a:stCxn id="234" idx="3"/>
            <a:endCxn id="238" idx="1"/>
          </p:cNvCxnSpPr>
          <p:nvPr/>
        </p:nvCxnSpPr>
        <p:spPr>
          <a:xfrm>
            <a:off x="5661300" y="4614450"/>
            <a:ext cx="26343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4"/>
          <p:cNvSpPr txBox="1"/>
          <p:nvPr/>
        </p:nvSpPr>
        <p:spPr>
          <a:xfrm>
            <a:off x="1199950" y="4429800"/>
            <a:ext cx="6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Less</a:t>
            </a:r>
            <a:endParaRPr sz="1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8295700" y="4429800"/>
            <a:ext cx="6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endParaRPr sz="12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900425" y="1204100"/>
            <a:ext cx="7846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Examples of different individual review techniques for various review types are listed below:</a:t>
            </a:r>
            <a:endParaRPr sz="21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 hoc. </a:t>
            </a:r>
            <a:r>
              <a:rPr lang="en" sz="1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Little or no guidance, little preparation.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Checklist-based. </a:t>
            </a:r>
            <a:r>
              <a:rPr lang="en" sz="1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Based on checklists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Scenarios and dry runs. </a:t>
            </a:r>
            <a:r>
              <a:rPr lang="en" sz="1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Based on expected usage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Perspective-based. </a:t>
            </a:r>
            <a:r>
              <a:rPr lang="en" sz="1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Based on perspectives of different stakeholders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897BB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Role-based. </a:t>
            </a:r>
            <a:r>
              <a:rPr lang="en" sz="1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Evaluation by different roles of stakeholders</a:t>
            </a:r>
            <a:endParaRPr sz="15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Review Techniques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/>
        </p:nvSpPr>
        <p:spPr>
          <a:xfrm>
            <a:off x="900425" y="2109400"/>
            <a:ext cx="7300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 &amp; E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900" y="172525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900425" y="914400"/>
            <a:ext cx="6414600" cy="30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Formality of a Review Process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Informal vs Formal Reviews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ISO/IEC 20246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Work Product Review Process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Roles in a formal review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Responsibilities in a formal review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Review Types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262E30"/>
              </a:buClr>
              <a:buSzPts val="2200"/>
              <a:buFont typeface="Montserrat SemiBold"/>
              <a:buChar char="●"/>
            </a:pPr>
            <a:r>
              <a:rPr lang="en" sz="2200">
                <a:solidFill>
                  <a:srgbClr val="262E3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Review Techniques</a:t>
            </a:r>
            <a:endParaRPr sz="2200">
              <a:solidFill>
                <a:srgbClr val="262E3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900425" y="247800"/>
            <a:ext cx="6455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Agenda</a:t>
            </a:r>
            <a:endParaRPr sz="36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5675" y="1223438"/>
            <a:ext cx="2358325" cy="24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Formality of a Review Process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900425" y="1962588"/>
            <a:ext cx="7173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formality of a review process is related to factors such as: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software development lifecycle model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maturity of the development process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complexity of the work product to be reviewed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Any legal or regulatory requirements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need for an audit trail.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824225" y="1295125"/>
            <a:ext cx="76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Informal Reviews </a:t>
            </a:r>
            <a:r>
              <a:rPr lang="en" sz="18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</a:t>
            </a: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Formal Reviews</a:t>
            </a:r>
            <a:endParaRPr sz="18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0"/>
            <a:ext cx="4646100" cy="51435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24225" y="2133325"/>
            <a:ext cx="76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Are characterized by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24225" y="247800"/>
            <a:ext cx="7586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Informal vs Formal Reviews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824225" y="2656525"/>
            <a:ext cx="356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 following a defined process and not having formal documented output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928300" y="2656525"/>
            <a:ext cx="3758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 participation, documented results of the review, and documented procedures for conducting the review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74725" y="1501050"/>
            <a:ext cx="768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INFORMAL</a:t>
            </a:r>
            <a:r>
              <a:rPr lang="en" sz="2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</a:t>
            </a:r>
            <a:r>
              <a:rPr lang="en" sz="2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2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</a:t>
            </a:r>
            <a:r>
              <a:rPr lang="en" sz="22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vs</a:t>
            </a:r>
            <a:r>
              <a:rPr lang="en" sz="22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  </a:t>
            </a:r>
            <a:r>
              <a:rPr lang="en" sz="22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FORMAL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824225" y="247800"/>
            <a:ext cx="7586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ISO/IEC 20246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24225" y="955825"/>
            <a:ext cx="710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ISO/IEC 20246 contains more in-depth descriptions of the review process for work products, including roles and review techniques.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5">
            <a:alphaModFix/>
          </a:blip>
          <a:srcRect b="0" l="0" r="0" t="21611"/>
          <a:stretch/>
        </p:blipFill>
        <p:spPr>
          <a:xfrm>
            <a:off x="1694700" y="1744375"/>
            <a:ext cx="5362750" cy="315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900425" y="1204100"/>
            <a:ext cx="7586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review process comprises the following main activities:</a:t>
            </a:r>
            <a:endParaRPr sz="21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Planning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Initiate review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 review (i.e., individual preparation)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Issue communication and analysis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Fixing and reporting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900425" y="247800"/>
            <a:ext cx="7586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Work Product Review Process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900425" y="247800"/>
            <a:ext cx="73002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Work Product Review Process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1723913" y="27848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861672" y="24938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940422" y="25788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69675" y="3197625"/>
            <a:ext cx="157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Planning</a:t>
            </a:r>
            <a:endParaRPr b="1"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93475" y="3578225"/>
            <a:ext cx="23988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Selecting the people to participate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Defining the scope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Estimating effort and timeframe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Identifying the review type with roles, activities, and checklists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586168" y="24938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28B2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35" name="Google Shape;135;p20"/>
          <p:cNvSpPr txBox="1"/>
          <p:nvPr/>
        </p:nvSpPr>
        <p:spPr>
          <a:xfrm>
            <a:off x="2114712" y="987825"/>
            <a:ext cx="153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8B2BF"/>
                </a:solidFill>
                <a:latin typeface="Roboto"/>
                <a:ea typeface="Roboto"/>
                <a:cs typeface="Roboto"/>
                <a:sym typeface="Roboto"/>
              </a:rPr>
              <a:t>Initiate review</a:t>
            </a:r>
            <a:endParaRPr b="1" sz="1300">
              <a:solidFill>
                <a:srgbClr val="28B2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795575" y="1368425"/>
            <a:ext cx="25428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B2BF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8B2BF"/>
                </a:solidFill>
                <a:latin typeface="Roboto"/>
                <a:ea typeface="Roboto"/>
                <a:cs typeface="Roboto"/>
                <a:sym typeface="Roboto"/>
              </a:rPr>
              <a:t>Distributing issue log forms, checklists, and related work products</a:t>
            </a:r>
            <a:endParaRPr sz="900">
              <a:solidFill>
                <a:srgbClr val="28B2B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B2BF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8B2BF"/>
                </a:solidFill>
                <a:latin typeface="Roboto"/>
                <a:ea typeface="Roboto"/>
                <a:cs typeface="Roboto"/>
                <a:sym typeface="Roboto"/>
              </a:rPr>
              <a:t>Explaining the scope, objectives, process, roles, and work products to the participants</a:t>
            </a:r>
            <a:endParaRPr sz="900">
              <a:solidFill>
                <a:srgbClr val="28B2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664918" y="25788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290102" y="24938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818650" y="3197625"/>
            <a:ext cx="153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Individual review</a:t>
            </a:r>
            <a:endParaRPr b="1"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438150" y="3578225"/>
            <a:ext cx="2340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Reviewing all or part of the work product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Noting potential defects, recommendations, and questions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368852" y="25788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999340" y="24938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28B2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527875" y="987825"/>
            <a:ext cx="261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B2BF"/>
                </a:solidFill>
                <a:latin typeface="Roboto"/>
                <a:ea typeface="Roboto"/>
                <a:cs typeface="Roboto"/>
                <a:sym typeface="Roboto"/>
              </a:rPr>
              <a:t>Issue communication and analysis</a:t>
            </a:r>
            <a:endParaRPr b="1" sz="1200">
              <a:solidFill>
                <a:srgbClr val="28B2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070700" y="1368425"/>
            <a:ext cx="30018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B2BF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8B2BF"/>
                </a:solidFill>
                <a:latin typeface="Roboto"/>
                <a:ea typeface="Roboto"/>
                <a:cs typeface="Roboto"/>
                <a:sym typeface="Roboto"/>
              </a:rPr>
              <a:t>Communicating identified potential defects</a:t>
            </a:r>
            <a:endParaRPr sz="900">
              <a:solidFill>
                <a:srgbClr val="28B2B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B2BF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8B2BF"/>
                </a:solidFill>
                <a:latin typeface="Roboto"/>
                <a:ea typeface="Roboto"/>
                <a:cs typeface="Roboto"/>
                <a:sym typeface="Roboto"/>
              </a:rPr>
              <a:t>Analyzing potential defects, assigning ownership and status to them</a:t>
            </a:r>
            <a:endParaRPr sz="900">
              <a:solidFill>
                <a:srgbClr val="28B2B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B2BF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8B2BF"/>
                </a:solidFill>
                <a:latin typeface="Roboto"/>
                <a:ea typeface="Roboto"/>
                <a:cs typeface="Roboto"/>
                <a:sym typeface="Roboto"/>
              </a:rPr>
              <a:t>Evaluating findings to reject/accept changes needed</a:t>
            </a:r>
            <a:endParaRPr sz="900">
              <a:solidFill>
                <a:srgbClr val="28B2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078090" y="25788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708593" y="24938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853972" y="3197625"/>
            <a:ext cx="192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Fixing and reporting</a:t>
            </a:r>
            <a:endParaRPr b="1" sz="13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527650" y="3578225"/>
            <a:ext cx="2340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Creating defect reports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Fixing defects found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Communicating defects to the appropriate person or team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2A1E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Checking that exit criteria are met</a:t>
            </a:r>
            <a:endParaRPr sz="9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787343" y="25788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438138" y="27848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28B2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5184088" y="27848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853963" y="27848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28B2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-123825" y="164500"/>
            <a:ext cx="8324400" cy="44862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6000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4314825"/>
            <a:ext cx="1666799" cy="167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900425" y="1204100"/>
            <a:ext cx="7586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89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 typical formal review will include the roles below:</a:t>
            </a:r>
            <a:endParaRPr sz="2100">
              <a:solidFill>
                <a:srgbClr val="6897B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Author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Management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Facilitator (or moderator)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Review Leader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Reviewers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Scribe (or recorder)</a:t>
            </a: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00425" y="247800"/>
            <a:ext cx="75867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Roles in a Formal Review</a:t>
            </a:r>
            <a:endParaRPr sz="36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975" y="230975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900425" y="247800"/>
            <a:ext cx="74409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262E3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Responsibilities in a formal review</a:t>
            </a:r>
            <a:endParaRPr sz="3500">
              <a:solidFill>
                <a:srgbClr val="262E3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9" name="Google Shape;169;p22"/>
          <p:cNvSpPr/>
          <p:nvPr/>
        </p:nvSpPr>
        <p:spPr>
          <a:xfrm rot="-5400000">
            <a:off x="2706168" y="3039175"/>
            <a:ext cx="484763" cy="1419150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2306125" y="3500800"/>
            <a:ext cx="1352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Reviewers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658125" y="3424604"/>
            <a:ext cx="4141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be subject matter experts, persons working on the project, etc..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potential defects in the work product under review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represent different perspectives, e.g., tester, developer, user, etc.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/>
          <p:nvPr/>
        </p:nvSpPr>
        <p:spPr>
          <a:xfrm rot="-5400000">
            <a:off x="2401368" y="2460501"/>
            <a:ext cx="484763" cy="1419150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001325" y="2922150"/>
            <a:ext cx="1352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Review leader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353325" y="2845950"/>
            <a:ext cx="46308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Takes overall responsibility for the review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Decides who will be involved and organizes when and where it will take place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/>
          <p:nvPr/>
        </p:nvSpPr>
        <p:spPr>
          <a:xfrm rot="-5400000">
            <a:off x="2096568" y="1857006"/>
            <a:ext cx="484763" cy="1419150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696525" y="2343450"/>
            <a:ext cx="1352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Facilitator or</a:t>
            </a:r>
            <a:endParaRPr sz="13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Moderator</a:t>
            </a:r>
            <a:endParaRPr sz="13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3048525" y="2267251"/>
            <a:ext cx="4141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Ensures effective running of review meetings (when held)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Mediates, if necessary, between the various points of view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often the person upon whom the success of the review depends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/>
          <p:nvPr/>
        </p:nvSpPr>
        <p:spPr>
          <a:xfrm rot="-5400000">
            <a:off x="1791768" y="1287375"/>
            <a:ext cx="484763" cy="1419150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391725" y="1764800"/>
            <a:ext cx="1352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Management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2743725" y="1688596"/>
            <a:ext cx="4141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 planning &amp; decides on the execution of reviews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Assigns staff, budget, and time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Monitors ongoing cost-effectiveness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/>
          <p:nvPr/>
        </p:nvSpPr>
        <p:spPr>
          <a:xfrm rot="-5400000">
            <a:off x="1486968" y="717732"/>
            <a:ext cx="484763" cy="1419150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1086925" y="1186125"/>
            <a:ext cx="1352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Author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438925" y="1109925"/>
            <a:ext cx="4141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Creates the work product under review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Fixes defects in the work product under review (if necessary)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962925" y="4003275"/>
            <a:ext cx="4141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Collates potential defects found during the individual review activity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Records new potential defects, open points, and decisions from the review meeting (when held)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 rot="-5400000">
            <a:off x="3010968" y="3612269"/>
            <a:ext cx="484763" cy="1419150"/>
          </a:xfrm>
          <a:prstGeom prst="flowChartOffpageConnector">
            <a:avLst/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2610825" y="4079450"/>
            <a:ext cx="1352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Scribe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