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Proxima Nova Extrabold"/>
      <p:bold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7">
          <p15:clr>
            <a:srgbClr val="9AA0A6"/>
          </p15:clr>
        </p15:guide>
        <p15:guide id="2" pos="4608">
          <p15:clr>
            <a:srgbClr val="9AA0A6"/>
          </p15:clr>
        </p15:guide>
        <p15:guide id="3" orient="horz" pos="576">
          <p15:clr>
            <a:srgbClr val="9AA0A6"/>
          </p15:clr>
        </p15:guide>
        <p15:guide id="4" orient="horz" pos="25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7"/>
        <p:guide pos="4608"/>
        <p:guide pos="576" orient="horz"/>
        <p:guide pos="25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Extrabold-bold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italic.fntdata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ProximaNova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dfdac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dfdac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d1f88e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d1f88e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174876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174876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b5fece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b5fece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867a88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c867a88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b5fece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ab5fece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ab5fece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ab5fece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d1f88eed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d1f88eed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-white background">
  <p:cSld name="Empty 3_1_3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5992519" y="4798686"/>
            <a:ext cx="1260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 rot="-5400000">
            <a:off x="-225807" y="2485514"/>
            <a:ext cx="12537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900"/>
              <a:buFont typeface="Century Gothic"/>
              <a:buNone/>
            </a:pPr>
            <a:r>
              <a:rPr b="1" i="0" lang="en" sz="900" u="none" cap="none" strike="noStrike">
                <a:solidFill>
                  <a:srgbClr val="4646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 I Z E L I N E</a:t>
            </a:r>
            <a:endParaRPr sz="600"/>
          </a:p>
        </p:txBody>
      </p:sp>
      <p:sp>
        <p:nvSpPr>
          <p:cNvPr id="53" name="Google Shape;53;p13"/>
          <p:cNvSpPr txBox="1"/>
          <p:nvPr/>
        </p:nvSpPr>
        <p:spPr>
          <a:xfrm rot="-5400000">
            <a:off x="-106479" y="4165522"/>
            <a:ext cx="10122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www.wizeline.com</a:t>
            </a:r>
            <a:endParaRPr sz="600"/>
          </a:p>
        </p:txBody>
      </p:sp>
      <p:sp>
        <p:nvSpPr>
          <p:cNvPr id="54" name="Google Shape;54;p13"/>
          <p:cNvSpPr txBox="1"/>
          <p:nvPr/>
        </p:nvSpPr>
        <p:spPr>
          <a:xfrm rot="-5400000">
            <a:off x="-163029" y="885998"/>
            <a:ext cx="11253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proprietary + confidential</a:t>
            </a:r>
            <a:endParaRPr sz="600"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357050" y="1252000"/>
            <a:ext cx="5896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57050" y="1058175"/>
            <a:ext cx="2948400" cy="1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357050" y="1909850"/>
            <a:ext cx="58644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0" y="345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-19075"/>
            <a:ext cx="7172400" cy="3998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30900" y="1947150"/>
            <a:ext cx="6141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41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Static Testing Basics</a:t>
            </a:r>
            <a:endParaRPr sz="41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6699" l="20760" r="0" t="0"/>
          <a:stretch/>
        </p:blipFill>
        <p:spPr>
          <a:xfrm>
            <a:off x="0" y="3580050"/>
            <a:ext cx="1320799" cy="15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930450" y="2494250"/>
            <a:ext cx="55947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B2B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Static Testing</a:t>
            </a:r>
            <a:endParaRPr>
              <a:solidFill>
                <a:srgbClr val="28B2B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930450" y="3046650"/>
            <a:ext cx="37641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5B3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ISTQB Certification Program</a:t>
            </a:r>
            <a:endParaRPr sz="1800">
              <a:solidFill>
                <a:srgbClr val="F5B3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155900" y="172525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900425" y="914400"/>
            <a:ext cx="64146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Static Testing?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Where can we do Static Testing?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When should we do Static Testing?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Benefits of Static Testing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Differences between Static and Dynamic Testing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900425" y="247800"/>
            <a:ext cx="645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Agenda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650" y="1244477"/>
            <a:ext cx="2154775" cy="22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Static Testing?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836975" y="1463550"/>
            <a:ext cx="4315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Static Testing doesn't requires the </a:t>
            </a:r>
            <a:r>
              <a:rPr lang="en" sz="2200">
                <a:solidFill>
                  <a:srgbClr val="F5B3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execution of the software</a:t>
            </a: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being tested, i.e. static testing relies on the manual examination of work products.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3825" y="1442423"/>
            <a:ext cx="3734319" cy="24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900425" y="1204100"/>
            <a:ext cx="7586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Specifications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Epics, user stories, and acceptance criteria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Architecture and design specifications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Code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Testware, including test plans, test cases, test procedures, and automated test scripts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 guides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Contracts, project plans, schedules, and budget planning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 set up and infrastructure set up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Models, such as activity diagrams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Where can we do Static Testing?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900425" y="1204100"/>
            <a:ext cx="7586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 soon as we join a project!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can start static testing when: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Creating a new user story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Documenting a feature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code was written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test plan is ideated.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00425" y="247800"/>
            <a:ext cx="7586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When should we do Static Testing?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950" y="1857375"/>
            <a:ext cx="36861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900425" y="1204100"/>
            <a:ext cx="7213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Early detection of defects before dynamic testing is performed!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Detecting and correcting defects more efficiently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Identifying defects which are not easily found by dynamic testing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Preventing defects in design or coding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Increasing development productivity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Reducing development cost and time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Benefits of Static Testing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177300" y="1388650"/>
            <a:ext cx="663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Static and dynamic testing complement each other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Differences between Static and Dynamic Testing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5">
            <a:alphaModFix/>
          </a:blip>
          <a:srcRect b="9592" l="0" r="0" t="0"/>
          <a:stretch/>
        </p:blipFill>
        <p:spPr>
          <a:xfrm>
            <a:off x="2112525" y="2250550"/>
            <a:ext cx="4695650" cy="23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900425" y="1204100"/>
            <a:ext cx="7685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Typical defects that are easier and cheaper to find and fix through static testing include:</a:t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Requirement defects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Design defects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Coding defects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Deviations from standards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Incorrect interface specifications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Security vulnerabilities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Gaps or inaccuracies in test basis traceability or coverage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Differences between Static and Dynamic Testing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900425" y="2109400"/>
            <a:ext cx="730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 &amp; E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