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Proxima Nova Extrabold"/>
      <p:bold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7">
          <p15:clr>
            <a:srgbClr val="9AA0A6"/>
          </p15:clr>
        </p15:guide>
        <p15:guide id="2" pos="4608">
          <p15:clr>
            <a:srgbClr val="9AA0A6"/>
          </p15:clr>
        </p15:guide>
        <p15:guide id="3" orient="horz" pos="576">
          <p15:clr>
            <a:srgbClr val="9AA0A6"/>
          </p15:clr>
        </p15:guide>
        <p15:guide id="4" orient="horz" pos="25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7"/>
        <p:guide pos="4608"/>
        <p:guide pos="576" orient="horz"/>
        <p:guide pos="25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43" Type="http://schemas.openxmlformats.org/officeDocument/2006/relationships/font" Target="fonts/CenturyGothic-boldItalic.fntdata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39" Type="http://schemas.openxmlformats.org/officeDocument/2006/relationships/font" Target="fonts/ProximaNovaExtrabold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d1f88e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d1f88e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d1f88e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d1f88e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8d1f88e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8d1f88e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8d1f88eed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8d1f88eed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dfdac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dfdac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9b8f4ef9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9b8f4ef9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dfdacbf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dfdacbf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dfdacbf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dfdacbf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d1f88e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d1f88e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d1f88e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8d1f88e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d1f88e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d1f88e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d1f88e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d1f88e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-white background">
  <p:cSld name="Empty 3_1_3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5992519" y="4798686"/>
            <a:ext cx="1260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 rot="-5400000">
            <a:off x="-225807" y="2485514"/>
            <a:ext cx="12537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900"/>
              <a:buFont typeface="Century Gothic"/>
              <a:buNone/>
            </a:pPr>
            <a:r>
              <a:rPr b="1" i="0" lang="en" sz="900" u="none" cap="none" strike="noStrike">
                <a:solidFill>
                  <a:srgbClr val="4646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 I Z E L I N E</a:t>
            </a:r>
            <a:endParaRPr sz="600"/>
          </a:p>
        </p:txBody>
      </p:sp>
      <p:sp>
        <p:nvSpPr>
          <p:cNvPr id="53" name="Google Shape;53;p13"/>
          <p:cNvSpPr txBox="1"/>
          <p:nvPr/>
        </p:nvSpPr>
        <p:spPr>
          <a:xfrm rot="-5400000">
            <a:off x="-106479" y="4165522"/>
            <a:ext cx="10122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www.wizeline.com</a:t>
            </a:r>
            <a:endParaRPr sz="600"/>
          </a:p>
        </p:txBody>
      </p:sp>
      <p:sp>
        <p:nvSpPr>
          <p:cNvPr id="54" name="Google Shape;54;p13"/>
          <p:cNvSpPr txBox="1"/>
          <p:nvPr/>
        </p:nvSpPr>
        <p:spPr>
          <a:xfrm rot="-5400000">
            <a:off x="-163029" y="885998"/>
            <a:ext cx="11253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proprietary + confidential</a:t>
            </a:r>
            <a:endParaRPr sz="600"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357050" y="1252000"/>
            <a:ext cx="5896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57050" y="1058175"/>
            <a:ext cx="2948400" cy="1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357050" y="1909850"/>
            <a:ext cx="58644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0" y="345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-19075"/>
            <a:ext cx="7172400" cy="3998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719675" y="2175750"/>
            <a:ext cx="5200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41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Testing?</a:t>
            </a:r>
            <a:endParaRPr sz="41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6699" l="20760" r="0" t="0"/>
          <a:stretch/>
        </p:blipFill>
        <p:spPr>
          <a:xfrm>
            <a:off x="0" y="3580050"/>
            <a:ext cx="1320799" cy="15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1795875" y="2714825"/>
            <a:ext cx="55947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B2B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Fundamentals of Testing</a:t>
            </a:r>
            <a:endParaRPr>
              <a:solidFill>
                <a:srgbClr val="262E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1844850" y="3275250"/>
            <a:ext cx="37641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5B3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ISTQB Certification Program</a:t>
            </a:r>
            <a:endParaRPr sz="1800">
              <a:solidFill>
                <a:srgbClr val="F5B3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900425" y="247800"/>
            <a:ext cx="730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Quality Assurance and Testing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900425" y="914400"/>
            <a:ext cx="64173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Quality assurance and testing are not the same.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78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78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TESTING: </a:t>
            </a: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Is a Process.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78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QA: </a:t>
            </a: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Is typically focused on adherence to proper processes.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625" y="3246075"/>
            <a:ext cx="2497375" cy="18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-123775" y="86200"/>
            <a:ext cx="8324400" cy="3707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900425" y="247800"/>
            <a:ext cx="730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Error, Defects, and Failures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900425" y="914400"/>
            <a:ext cx="64173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person can make an </a:t>
            </a:r>
            <a:r>
              <a:rPr b="1" lang="en" sz="2200">
                <a:solidFill>
                  <a:srgbClr val="CC7832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(mistake), which can lead to the introduction of a </a:t>
            </a:r>
            <a:r>
              <a:rPr b="1" lang="en" sz="2200">
                <a:solidFill>
                  <a:srgbClr val="CC7832"/>
                </a:solidFill>
                <a:latin typeface="Montserrat"/>
                <a:ea typeface="Montserrat"/>
                <a:cs typeface="Montserrat"/>
                <a:sym typeface="Montserrat"/>
              </a:rPr>
              <a:t>defect</a:t>
            </a: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(fault or bug) in the software code or in some other related work product. 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If a defect in the code is executed, this may cause a </a:t>
            </a:r>
            <a:r>
              <a:rPr b="1" lang="en" sz="2200">
                <a:solidFill>
                  <a:srgbClr val="CC7832"/>
                </a:solidFill>
                <a:latin typeface="Montserrat"/>
                <a:ea typeface="Montserrat"/>
                <a:cs typeface="Montserrat"/>
                <a:sym typeface="Montserrat"/>
              </a:rPr>
              <a:t>failure</a:t>
            </a: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5">
            <a:alphaModFix/>
          </a:blip>
          <a:srcRect b="13832" l="0" r="0" t="8977"/>
          <a:stretch/>
        </p:blipFill>
        <p:spPr>
          <a:xfrm>
            <a:off x="3327225" y="3793675"/>
            <a:ext cx="5765875" cy="13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900425" y="247800"/>
            <a:ext cx="730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Defects, Root Causes and Effects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3" name="Google Shape;183;p25"/>
          <p:cNvSpPr/>
          <p:nvPr/>
        </p:nvSpPr>
        <p:spPr>
          <a:xfrm rot="-711236">
            <a:off x="44333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5"/>
          <p:cNvGrpSpPr/>
          <p:nvPr/>
        </p:nvGrpSpPr>
        <p:grpSpPr>
          <a:xfrm>
            <a:off x="4866500" y="1382072"/>
            <a:ext cx="1712700" cy="1246754"/>
            <a:chOff x="4409300" y="1219942"/>
            <a:chExt cx="1712700" cy="1246754"/>
          </a:xfrm>
        </p:grpSpPr>
        <p:sp>
          <p:nvSpPr>
            <p:cNvPr id="185" name="Google Shape;185;p2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Effects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User can not buy a product</a:t>
              </a:r>
              <a:endParaRPr b="1" sz="900">
                <a:solidFill>
                  <a:srgbClr val="5E5E5E"/>
                </a:solidFill>
              </a:endParaRPr>
            </a:p>
          </p:txBody>
        </p:sp>
      </p:grpSp>
      <p:sp>
        <p:nvSpPr>
          <p:cNvPr id="190" name="Google Shape;190;p25"/>
          <p:cNvSpPr/>
          <p:nvPr/>
        </p:nvSpPr>
        <p:spPr>
          <a:xfrm flipH="1" rot="711236">
            <a:off x="31416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5"/>
          <p:cNvGrpSpPr/>
          <p:nvPr/>
        </p:nvGrpSpPr>
        <p:grpSpPr>
          <a:xfrm>
            <a:off x="3610088" y="2683244"/>
            <a:ext cx="1712700" cy="1230715"/>
            <a:chOff x="3021975" y="2541798"/>
            <a:chExt cx="1712700" cy="1230715"/>
          </a:xfrm>
        </p:grpSpPr>
        <p:sp>
          <p:nvSpPr>
            <p:cNvPr id="192" name="Google Shape;192;p25"/>
            <p:cNvSpPr txBox="1"/>
            <p:nvPr/>
          </p:nvSpPr>
          <p:spPr>
            <a:xfrm>
              <a:off x="3299563" y="2735579"/>
              <a:ext cx="11235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Defect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-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page does not load.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-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Wrong UI fields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5"/>
          <p:cNvSpPr/>
          <p:nvPr/>
        </p:nvSpPr>
        <p:spPr>
          <a:xfrm rot="-711236">
            <a:off x="18675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5"/>
          <p:cNvGrpSpPr/>
          <p:nvPr/>
        </p:nvGrpSpPr>
        <p:grpSpPr>
          <a:xfrm>
            <a:off x="2323275" y="1382072"/>
            <a:ext cx="1712700" cy="1246754"/>
            <a:chOff x="1637475" y="1219942"/>
            <a:chExt cx="1712700" cy="1246754"/>
          </a:xfrm>
        </p:grpSpPr>
        <p:sp>
          <p:nvSpPr>
            <p:cNvPr id="199" name="Google Shape;199;p25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1992152" y="1985296"/>
              <a:ext cx="9531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Root Causes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-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Typo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-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Misunderstanding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900425" y="2109400"/>
            <a:ext cx="730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 &amp; E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155900" y="172525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900425" y="914400"/>
            <a:ext cx="64146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Testing?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Why is Testing necessary?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Q&amp;A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900425" y="247800"/>
            <a:ext cx="645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Agenda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375" y="1080375"/>
            <a:ext cx="3809625" cy="39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E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0" y="1721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20108" l="0" r="49884" t="0"/>
          <a:stretch/>
        </p:blipFill>
        <p:spPr>
          <a:xfrm>
            <a:off x="5878300" y="3102550"/>
            <a:ext cx="3265699" cy="20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971600" y="2107225"/>
            <a:ext cx="5200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6F6F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Testing?</a:t>
            </a:r>
            <a:endParaRPr sz="5500">
              <a:solidFill>
                <a:srgbClr val="F6F6F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2830275" y="479400"/>
            <a:ext cx="31785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4C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900425" y="230975"/>
            <a:ext cx="645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not: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900425" y="914400"/>
            <a:ext cx="64173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common misperception of testing is that it only consists of running tests.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Just validate something works.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900425" y="247800"/>
            <a:ext cx="645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really is: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00425" y="914400"/>
            <a:ext cx="64173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93D4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Software testing is a PROCESS.</a:t>
            </a:r>
            <a:br>
              <a:rPr lang="en" sz="20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lang="en" sz="20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0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test process also includes activities such as:</a:t>
            </a:r>
            <a:endParaRPr sz="20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000"/>
              <a:buFont typeface="Montserrat SemiBold"/>
              <a:buChar char="●"/>
            </a:pPr>
            <a:r>
              <a:rPr lang="en" sz="20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lang="en" sz="20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 planning</a:t>
            </a:r>
            <a:endParaRPr sz="20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000"/>
              <a:buFont typeface="Montserrat SemiBold"/>
              <a:buChar char="●"/>
            </a:pPr>
            <a:r>
              <a:rPr lang="en" sz="20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Analyzing, designing and implementing tests</a:t>
            </a:r>
            <a:endParaRPr sz="20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000"/>
              <a:buFont typeface="Montserrat SemiBold"/>
              <a:buChar char="●"/>
            </a:pPr>
            <a:r>
              <a:rPr lang="en" sz="20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Reporting test progress and results</a:t>
            </a:r>
            <a:endParaRPr sz="20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0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Evaluating the quality of a test object</a:t>
            </a: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5">
            <a:alphaModFix/>
          </a:blip>
          <a:srcRect b="0" l="25378" r="17641" t="0"/>
          <a:stretch/>
        </p:blipFill>
        <p:spPr>
          <a:xfrm>
            <a:off x="7021825" y="2090275"/>
            <a:ext cx="2122175" cy="1448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19050">
              <a:srgbClr val="000000">
                <a:alpha val="88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900425" y="247800"/>
            <a:ext cx="645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Typical Objectives of Testing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900425" y="914400"/>
            <a:ext cx="64173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 prevent defects.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 verify whether all specified requirements have been fulfilled.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Validate if it works as the users and other stakeholders expect.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 build confidence in the level of quality of the test object.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7955" y="1518775"/>
            <a:ext cx="2458150" cy="24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900425" y="247800"/>
            <a:ext cx="645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Testing and debugging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11525" y="280275"/>
            <a:ext cx="64173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Testing and debugging are not the same!</a:t>
            </a:r>
            <a:endParaRPr sz="13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78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TESTING:</a:t>
            </a:r>
            <a:endParaRPr sz="1300">
              <a:solidFill>
                <a:srgbClr val="CC78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300"/>
              <a:buFont typeface="Montserrat SemiBold"/>
              <a:buChar char="●"/>
            </a:pPr>
            <a:r>
              <a:rPr lang="en" sz="13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Executing tests to show failures that are caused by defects in the software.</a:t>
            </a:r>
            <a:endParaRPr sz="13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78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DEBUGGING:</a:t>
            </a:r>
            <a:endParaRPr sz="1300">
              <a:solidFill>
                <a:srgbClr val="CC78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300"/>
              <a:buFont typeface="Montserrat SemiBold"/>
              <a:buChar char="●"/>
            </a:pPr>
            <a:r>
              <a:rPr lang="en" sz="13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lang="en" sz="13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 the development activity that finds, analyzes, and fixes such defects</a:t>
            </a:r>
            <a:endParaRPr sz="13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0" y="2518063"/>
            <a:ext cx="47625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900425" y="247800"/>
            <a:ext cx="645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Why is Testing necessary?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900425" y="914400"/>
            <a:ext cx="64173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Testing can help reduce the risk of failures occurring during operation.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When defects are detected, and subsequently fixed, this contributes to the quality of the components or systems.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May also be required to meet contractual or legal requirements or industry-specific standards. 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900425" y="247800"/>
            <a:ext cx="730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Testing’s contributions to success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900425" y="914400"/>
            <a:ext cx="64173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Reduce defects at early stages.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Reduce the risk of fundamental design defects.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Increase each party’s understanding of the code.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Increases the likelihood that the software meets stakeholder needs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 satisfies requirements. 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