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36"/>
  </p:notesMasterIdLst>
  <p:sldIdLst>
    <p:sldId id="256" r:id="rId2"/>
    <p:sldId id="257" r:id="rId3"/>
    <p:sldId id="258" r:id="rId4"/>
    <p:sldId id="259" r:id="rId5"/>
    <p:sldId id="260" r:id="rId6"/>
    <p:sldId id="267" r:id="rId7"/>
    <p:sldId id="262" r:id="rId8"/>
    <p:sldId id="263" r:id="rId9"/>
    <p:sldId id="264" r:id="rId10"/>
    <p:sldId id="265" r:id="rId11"/>
    <p:sldId id="295" r:id="rId12"/>
    <p:sldId id="266" r:id="rId13"/>
    <p:sldId id="297" r:id="rId14"/>
    <p:sldId id="268" r:id="rId15"/>
    <p:sldId id="269" r:id="rId16"/>
    <p:sldId id="270" r:id="rId17"/>
    <p:sldId id="285" r:id="rId18"/>
    <p:sldId id="286" r:id="rId19"/>
    <p:sldId id="287" r:id="rId20"/>
    <p:sldId id="271" r:id="rId21"/>
    <p:sldId id="272" r:id="rId22"/>
    <p:sldId id="273" r:id="rId23"/>
    <p:sldId id="274" r:id="rId24"/>
    <p:sldId id="275" r:id="rId25"/>
    <p:sldId id="282" r:id="rId26"/>
    <p:sldId id="278" r:id="rId27"/>
    <p:sldId id="288" r:id="rId28"/>
    <p:sldId id="289" r:id="rId29"/>
    <p:sldId id="290" r:id="rId30"/>
    <p:sldId id="291" r:id="rId31"/>
    <p:sldId id="292" r:id="rId32"/>
    <p:sldId id="293" r:id="rId33"/>
    <p:sldId id="294" r:id="rId34"/>
    <p:sldId id="296" r:id="rId3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2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rgely Kalapos" userId="b905280d056d6229" providerId="LiveId" clId="{C0F65AA9-9D04-42DF-ABD1-C4D6F76A7A63}"/>
    <pc:docChg chg="custSel addSld delSld modSld sldOrd">
      <pc:chgData name="Gergely Kalapos" userId="b905280d056d6229" providerId="LiveId" clId="{C0F65AA9-9D04-42DF-ABD1-C4D6F76A7A63}" dt="2018-02-26T16:20:55.368" v="128" actId="20577"/>
      <pc:docMkLst>
        <pc:docMk/>
      </pc:docMkLst>
      <pc:sldChg chg="modSp">
        <pc:chgData name="Gergely Kalapos" userId="b905280d056d6229" providerId="LiveId" clId="{C0F65AA9-9D04-42DF-ABD1-C4D6F76A7A63}" dt="2018-02-26T15:28:47.466" v="56" actId="20577"/>
        <pc:sldMkLst>
          <pc:docMk/>
          <pc:sldMk cId="3481396672" sldId="268"/>
        </pc:sldMkLst>
        <pc:spChg chg="mod">
          <ac:chgData name="Gergely Kalapos" userId="b905280d056d6229" providerId="LiveId" clId="{C0F65AA9-9D04-42DF-ABD1-C4D6F76A7A63}" dt="2018-02-26T15:28:47.466" v="56" actId="20577"/>
          <ac:spMkLst>
            <pc:docMk/>
            <pc:sldMk cId="3481396672" sldId="268"/>
            <ac:spMk id="148" creationId="{00000000-0000-0000-0000-000000000000}"/>
          </ac:spMkLst>
        </pc:spChg>
      </pc:sldChg>
      <pc:sldChg chg="ord">
        <pc:chgData name="Gergely Kalapos" userId="b905280d056d6229" providerId="LiveId" clId="{C0F65AA9-9D04-42DF-ABD1-C4D6F76A7A63}" dt="2018-02-26T15:28:02.868" v="1" actId="20577"/>
        <pc:sldMkLst>
          <pc:docMk/>
          <pc:sldMk cId="1231946147" sldId="272"/>
        </pc:sldMkLst>
      </pc:sldChg>
      <pc:sldChg chg="del">
        <pc:chgData name="Gergely Kalapos" userId="b905280d056d6229" providerId="LiveId" clId="{C0F65AA9-9D04-42DF-ABD1-C4D6F76A7A63}" dt="2018-02-26T15:30:15.901" v="57" actId="2696"/>
        <pc:sldMkLst>
          <pc:docMk/>
          <pc:sldMk cId="3151535855" sldId="280"/>
        </pc:sldMkLst>
      </pc:sldChg>
      <pc:sldChg chg="del">
        <pc:chgData name="Gergely Kalapos" userId="b905280d056d6229" providerId="LiveId" clId="{C0F65AA9-9D04-42DF-ABD1-C4D6F76A7A63}" dt="2018-02-26T15:30:16.993" v="58" actId="2696"/>
        <pc:sldMkLst>
          <pc:docMk/>
          <pc:sldMk cId="3457884248" sldId="283"/>
        </pc:sldMkLst>
      </pc:sldChg>
      <pc:sldChg chg="addSp delSp modSp">
        <pc:chgData name="Gergely Kalapos" userId="b905280d056d6229" providerId="LiveId" clId="{C0F65AA9-9D04-42DF-ABD1-C4D6F76A7A63}" dt="2018-02-26T16:20:47.847" v="124" actId="478"/>
        <pc:sldMkLst>
          <pc:docMk/>
          <pc:sldMk cId="3551181616" sldId="288"/>
        </pc:sldMkLst>
        <pc:spChg chg="add del mod">
          <ac:chgData name="Gergely Kalapos" userId="b905280d056d6229" providerId="LiveId" clId="{C0F65AA9-9D04-42DF-ABD1-C4D6F76A7A63}" dt="2018-02-26T16:20:47.847" v="124" actId="478"/>
          <ac:spMkLst>
            <pc:docMk/>
            <pc:sldMk cId="3551181616" sldId="288"/>
            <ac:spMk id="3" creationId="{655CF6E1-6927-4741-820C-B3BCCF8683F4}"/>
          </ac:spMkLst>
        </pc:spChg>
        <pc:spChg chg="del">
          <ac:chgData name="Gergely Kalapos" userId="b905280d056d6229" providerId="LiveId" clId="{C0F65AA9-9D04-42DF-ABD1-C4D6F76A7A63}" dt="2018-02-26T16:20:46.699" v="123" actId="478"/>
          <ac:spMkLst>
            <pc:docMk/>
            <pc:sldMk cId="3551181616" sldId="288"/>
            <ac:spMk id="5" creationId="{DFD9AD5A-0B33-4114-BBEA-2DD7578235C9}"/>
          </ac:spMkLst>
        </pc:spChg>
      </pc:sldChg>
      <pc:sldChg chg="modSp">
        <pc:chgData name="Gergely Kalapos" userId="b905280d056d6229" providerId="LiveId" clId="{C0F65AA9-9D04-42DF-ABD1-C4D6F76A7A63}" dt="2018-02-26T16:20:55.368" v="128" actId="20577"/>
        <pc:sldMkLst>
          <pc:docMk/>
          <pc:sldMk cId="1658593927" sldId="289"/>
        </pc:sldMkLst>
        <pc:spChg chg="mod">
          <ac:chgData name="Gergely Kalapos" userId="b905280d056d6229" providerId="LiveId" clId="{C0F65AA9-9D04-42DF-ABD1-C4D6F76A7A63}" dt="2018-02-26T16:20:55.368" v="128" actId="20577"/>
          <ac:spMkLst>
            <pc:docMk/>
            <pc:sldMk cId="1658593927" sldId="289"/>
            <ac:spMk id="148" creationId="{00000000-0000-0000-0000-000000000000}"/>
          </ac:spMkLst>
        </pc:spChg>
      </pc:sldChg>
      <pc:sldChg chg="modSp add ord">
        <pc:chgData name="Gergely Kalapos" userId="b905280d056d6229" providerId="LiveId" clId="{C0F65AA9-9D04-42DF-ABD1-C4D6F76A7A63}" dt="2018-02-26T15:28:40.043" v="52" actId="20577"/>
        <pc:sldMkLst>
          <pc:docMk/>
          <pc:sldMk cId="1959040839" sldId="295"/>
        </pc:sldMkLst>
        <pc:spChg chg="mod">
          <ac:chgData name="Gergely Kalapos" userId="b905280d056d6229" providerId="LiveId" clId="{C0F65AA9-9D04-42DF-ABD1-C4D6F76A7A63}" dt="2018-02-26T15:28:40.043" v="52" actId="20577"/>
          <ac:spMkLst>
            <pc:docMk/>
            <pc:sldMk cId="1959040839" sldId="295"/>
            <ac:spMk id="242" creationId="{00000000-0000-0000-0000-000000000000}"/>
          </ac:spMkLst>
        </pc:spChg>
      </pc:sldChg>
      <pc:sldChg chg="addSp delSp modSp add ord">
        <pc:chgData name="Gergely Kalapos" userId="b905280d056d6229" providerId="LiveId" clId="{C0F65AA9-9D04-42DF-ABD1-C4D6F76A7A63}" dt="2018-02-26T16:20:17.337" v="122" actId="27636"/>
        <pc:sldMkLst>
          <pc:docMk/>
          <pc:sldMk cId="2889469380" sldId="296"/>
        </pc:sldMkLst>
        <pc:spChg chg="mod">
          <ac:chgData name="Gergely Kalapos" userId="b905280d056d6229" providerId="LiveId" clId="{C0F65AA9-9D04-42DF-ABD1-C4D6F76A7A63}" dt="2018-02-26T16:20:17.337" v="122" actId="27636"/>
          <ac:spMkLst>
            <pc:docMk/>
            <pc:sldMk cId="2889469380" sldId="296"/>
            <ac:spMk id="2" creationId="{B28E007A-3008-4FF3-AA70-FDDDA9AD5676}"/>
          </ac:spMkLst>
        </pc:spChg>
        <pc:spChg chg="del">
          <ac:chgData name="Gergely Kalapos" userId="b905280d056d6229" providerId="LiveId" clId="{C0F65AA9-9D04-42DF-ABD1-C4D6F76A7A63}" dt="2018-02-26T16:19:33.715" v="62" actId="27636"/>
          <ac:spMkLst>
            <pc:docMk/>
            <pc:sldMk cId="2889469380" sldId="296"/>
            <ac:spMk id="3" creationId="{C2A3B350-4C33-4248-9D1D-62F50A8CB56F}"/>
          </ac:spMkLst>
        </pc:spChg>
        <pc:picChg chg="add del">
          <ac:chgData name="Gergely Kalapos" userId="b905280d056d6229" providerId="LiveId" clId="{C0F65AA9-9D04-42DF-ABD1-C4D6F76A7A63}" dt="2018-02-26T16:19:32.768" v="61" actId="27636"/>
          <ac:picMkLst>
            <pc:docMk/>
            <pc:sldMk cId="2889469380" sldId="296"/>
            <ac:picMk id="1026" creationId="{80D4A824-A23C-4E5D-8E94-0383B8611D67}"/>
          </ac:picMkLst>
        </pc:picChg>
        <pc:picChg chg="add">
          <ac:chgData name="Gergely Kalapos" userId="b905280d056d6229" providerId="LiveId" clId="{C0F65AA9-9D04-42DF-ABD1-C4D6F76A7A63}" dt="2018-02-26T16:19:33.715" v="62" actId="27636"/>
          <ac:picMkLst>
            <pc:docMk/>
            <pc:sldMk cId="2889469380" sldId="296"/>
            <ac:picMk id="1028" creationId="{0BAC3BE8-C7B2-44C1-83A8-A334176639B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24CFE8-E6C5-49C4-A98E-8439CAAD63D0}" type="datetimeFigureOut">
              <a:rPr lang="en-US" smtClean="0"/>
              <a:t>2/27/2018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0069FD-4585-4E12-9472-906DAF0232F5}" type="slidenum">
              <a:rPr lang="en-US" smtClean="0"/>
              <a:t>‹#›</a:t>
            </a:fld>
            <a:endParaRPr lang="en-US"/>
          </a:p>
        </p:txBody>
      </p:sp>
    </p:spTree>
    <p:extLst>
      <p:ext uri="{BB962C8B-B14F-4D97-AF65-F5344CB8AC3E}">
        <p14:creationId xmlns:p14="http://schemas.microsoft.com/office/powerpoint/2010/main" val="296555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github.com/dotnet/BenchmarkDotNet"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0" name="Shape 24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But let’s</a:t>
            </a:r>
            <a:r>
              <a:rPr lang="en-US" baseline="0" dirty="0"/>
              <a:t> start with the number one advice: always measure! It’s very important that when we talk about performance we always need numbers and predefined tests that we can repeat.</a:t>
            </a:r>
          </a:p>
          <a:p>
            <a:pPr lvl="0" rtl="0">
              <a:spcBef>
                <a:spcPts val="0"/>
              </a:spcBef>
              <a:buNone/>
            </a:pPr>
            <a:endParaRPr lang="en-US" baseline="0" dirty="0"/>
          </a:p>
          <a:p>
            <a:pPr lvl="0" rtl="0">
              <a:spcBef>
                <a:spcPts val="0"/>
              </a:spcBef>
              <a:buNone/>
            </a:pPr>
            <a:r>
              <a:rPr lang="en-US" baseline="0" dirty="0"/>
              <a:t>Don’t simply relay on what you think or what someone else tells you about performance. Simply measure it! </a:t>
            </a:r>
          </a:p>
          <a:p>
            <a:pPr lvl="0" rtl="0">
              <a:spcBef>
                <a:spcPts val="0"/>
              </a:spcBef>
              <a:buNone/>
            </a:pPr>
            <a:endParaRPr lang="en-US" baseline="0" dirty="0"/>
          </a:p>
          <a:p>
            <a:pPr lvl="0" rtl="0">
              <a:spcBef>
                <a:spcPts val="0"/>
              </a:spcBef>
              <a:buNone/>
            </a:pPr>
            <a:r>
              <a:rPr lang="en-US" dirty="0"/>
              <a:t>Additionally</a:t>
            </a:r>
            <a:r>
              <a:rPr lang="en-US" baseline="0" dirty="0"/>
              <a:t> for performance optimization projects you always need a baseline. You need tests that tell you the performance of the code before you start to optimize it so you can then compare the numbers before and after the optimization. So the first step of every performance related work is to collect numbers. </a:t>
            </a:r>
          </a:p>
          <a:p>
            <a:pPr lvl="0" rtl="0">
              <a:spcBef>
                <a:spcPts val="0"/>
              </a:spcBef>
              <a:buNone/>
            </a:pPr>
            <a:endParaRPr lang="en-US" baseline="0" dirty="0"/>
          </a:p>
          <a:p>
            <a:pPr lvl="0" rtl="0">
              <a:spcBef>
                <a:spcPts val="0"/>
              </a:spcBef>
              <a:buNone/>
            </a:pPr>
            <a:r>
              <a:rPr lang="en-US" baseline="0" dirty="0"/>
              <a:t>In this and the next section we will learn how you can collect numbers for .NET Core applications. </a:t>
            </a:r>
          </a:p>
          <a:p>
            <a:pPr lvl="0" rtl="0">
              <a:spcBef>
                <a:spcPts val="0"/>
              </a:spcBef>
              <a:buNone/>
            </a:pPr>
            <a:endParaRPr lang="en-US" baseline="0" dirty="0"/>
          </a:p>
          <a:p>
            <a:pPr lvl="0" rtl="0">
              <a:spcBef>
                <a:spcPts val="0"/>
              </a:spcBef>
              <a:buNone/>
            </a:pPr>
            <a:r>
              <a:rPr lang="en-US" baseline="0" dirty="0"/>
              <a:t>But before we dive into the tools I would like to talk about what we want to measure and what typical metrics we have in the performance field.</a:t>
            </a:r>
            <a:endParaRPr dirty="0"/>
          </a:p>
        </p:txBody>
      </p:sp>
    </p:spTree>
    <p:extLst>
      <p:ext uri="{BB962C8B-B14F-4D97-AF65-F5344CB8AC3E}">
        <p14:creationId xmlns:p14="http://schemas.microsoft.com/office/powerpoint/2010/main" val="36852325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0" name="Shape 24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SLIDE: So</a:t>
            </a:r>
            <a:r>
              <a:rPr lang="en-US" baseline="0" dirty="0"/>
              <a:t> let’s quickly check this out!</a:t>
            </a:r>
          </a:p>
          <a:p>
            <a:pPr lvl="0" rtl="0">
              <a:spcBef>
                <a:spcPts val="0"/>
              </a:spcBef>
              <a:buNone/>
            </a:pPr>
            <a:endParaRPr lang="en-US" baseline="0" dirty="0"/>
          </a:p>
          <a:p>
            <a:pPr lvl="0" rtl="0">
              <a:spcBef>
                <a:spcPts val="0"/>
              </a:spcBef>
              <a:buNone/>
            </a:pPr>
            <a:endParaRPr lang="en-US" dirty="0"/>
          </a:p>
          <a:p>
            <a:pPr lvl="0" rtl="0">
              <a:spcBef>
                <a:spcPts val="0"/>
              </a:spcBef>
              <a:buNone/>
            </a:pPr>
            <a:r>
              <a:rPr lang="en-US" noProof="0" dirty="0"/>
              <a:t>SCREENCAST:</a:t>
            </a:r>
          </a:p>
          <a:p>
            <a:pPr lvl="0" rtl="0">
              <a:spcBef>
                <a:spcPts val="0"/>
              </a:spcBef>
              <a:buNone/>
            </a:pPr>
            <a:endParaRPr lang="en-US" baseline="0" noProof="0" dirty="0"/>
          </a:p>
          <a:p>
            <a:pPr lvl="0" rtl="0">
              <a:spcBef>
                <a:spcPts val="0"/>
              </a:spcBef>
              <a:buNone/>
            </a:pPr>
            <a:r>
              <a:rPr lang="en-US" baseline="0" noProof="0" dirty="0"/>
              <a:t>Before we dive into this I would like to add that this feature is intended to help you during development. This is not meant to generate perfect data, and as you will see this is not the way to get automated tests. So the goal with this isn’t to exactly measure how long a method takes, this is rather for give you a first idea about the performance of your code without writing specific code for that with </a:t>
            </a:r>
            <a:r>
              <a:rPr lang="en-US" baseline="0" noProof="0" dirty="0" err="1"/>
              <a:t>StopWatch</a:t>
            </a:r>
            <a:r>
              <a:rPr lang="en-US" baseline="0" noProof="0" dirty="0"/>
              <a:t> or </a:t>
            </a:r>
            <a:r>
              <a:rPr lang="en-US" baseline="0" noProof="0" dirty="0" err="1"/>
              <a:t>DateTime</a:t>
            </a:r>
            <a:r>
              <a:rPr lang="en-US" baseline="0" noProof="0" dirty="0"/>
              <a:t> as many developers do. </a:t>
            </a:r>
          </a:p>
          <a:p>
            <a:pPr lvl="0" rtl="0">
              <a:spcBef>
                <a:spcPts val="0"/>
              </a:spcBef>
              <a:buNone/>
            </a:pPr>
            <a:endParaRPr lang="en-US" baseline="0" noProof="0" dirty="0"/>
          </a:p>
          <a:p>
            <a:pPr lvl="0" rtl="0">
              <a:spcBef>
                <a:spcPts val="0"/>
              </a:spcBef>
              <a:buNone/>
            </a:pPr>
            <a:r>
              <a:rPr lang="en-US" baseline="0" noProof="0" dirty="0"/>
              <a:t>Now I always say that you should measure release build, but this feature is actually meant to be used in debug mode, because it is based on breakpoints. And as you probably know in release mode some instructions can be optimized away which affects the mapping between your C# code and the executed machine code and that again affect breakpoints, and that makes this feature in release mode almost impossible to use.</a:t>
            </a:r>
          </a:p>
          <a:p>
            <a:pPr lvl="0" rtl="0">
              <a:spcBef>
                <a:spcPts val="0"/>
              </a:spcBef>
              <a:buNone/>
            </a:pPr>
            <a:endParaRPr lang="en-US" baseline="0" noProof="0" dirty="0"/>
          </a:p>
          <a:p>
            <a:pPr lvl="0" rtl="0">
              <a:spcBef>
                <a:spcPts val="0"/>
              </a:spcBef>
              <a:buNone/>
            </a:pPr>
            <a:r>
              <a:rPr lang="en-US" baseline="0" noProof="0" dirty="0"/>
              <a:t>So the point here to get a first impression. In many scenarios to me it doesn’t really matter when one method takes 5 and another 6 milliseconds, with this feature I typically just try to identify the big contributors, so I look for 5x or even 10x differences and with that information I know </a:t>
            </a:r>
            <a:r>
              <a:rPr lang="en-US" dirty="0"/>
              <a:t>already </a:t>
            </a:r>
            <a:r>
              <a:rPr lang="en-US" baseline="0" noProof="0" dirty="0"/>
              <a:t>in a debugging session</a:t>
            </a:r>
            <a:r>
              <a:rPr lang="en-US" dirty="0"/>
              <a:t> where to look for potential optimization.</a:t>
            </a:r>
          </a:p>
          <a:p>
            <a:pPr lvl="0" rtl="0">
              <a:spcBef>
                <a:spcPts val="0"/>
              </a:spcBef>
              <a:buNone/>
            </a:pPr>
            <a:endParaRPr lang="en-US" baseline="0" noProof="0" dirty="0"/>
          </a:p>
          <a:p>
            <a:pPr lvl="0" rtl="0">
              <a:spcBef>
                <a:spcPts val="0"/>
              </a:spcBef>
              <a:buNone/>
            </a:pPr>
            <a:r>
              <a:rPr lang="en-US" baseline="0" noProof="0" dirty="0"/>
              <a:t>So in this exceptional case we remain in Debug mode. Btw. you can try to use this in Release mode, but in some cases this may not work and your breakpoints won’t be triggered. In those cases the only option is to either use </a:t>
            </a:r>
            <a:r>
              <a:rPr lang="en-US" baseline="0" noProof="0" dirty="0" err="1"/>
              <a:t>debuig</a:t>
            </a:r>
            <a:r>
              <a:rPr lang="en-US" baseline="0" noProof="0" dirty="0"/>
              <a:t> build or rely on other tools. One </a:t>
            </a:r>
            <a:r>
              <a:rPr lang="en-US" baseline="0" noProof="0"/>
              <a:t>option is the </a:t>
            </a:r>
            <a:r>
              <a:rPr lang="en-US" baseline="0" noProof="0" dirty="0"/>
              <a:t>Performance Profiler that we will see in the next demo.</a:t>
            </a:r>
          </a:p>
          <a:p>
            <a:pPr lvl="0" rtl="0">
              <a:spcBef>
                <a:spcPts val="0"/>
              </a:spcBef>
              <a:buNone/>
            </a:pPr>
            <a:endParaRPr lang="en-US" baseline="0" noProof="0" dirty="0"/>
          </a:p>
          <a:p>
            <a:pPr lvl="0" rtl="0">
              <a:spcBef>
                <a:spcPts val="0"/>
              </a:spcBef>
              <a:buNone/>
            </a:pPr>
            <a:r>
              <a:rPr lang="en-US" baseline="0" noProof="0" dirty="0"/>
              <a:t>So we have a simple .NET Core application here with two methods: the first one reads historical stock exchange data from the disk and the second method calculates a financial indicator called Relative Strength Index. So the first one is IO intensive, the second one is CPU intensive.</a:t>
            </a:r>
          </a:p>
          <a:p>
            <a:pPr lvl="0" rtl="0">
              <a:spcBef>
                <a:spcPts val="0"/>
              </a:spcBef>
              <a:buNone/>
            </a:pPr>
            <a:endParaRPr lang="en-US" baseline="0" noProof="0" dirty="0"/>
          </a:p>
          <a:p>
            <a:pPr lvl="0" rtl="0">
              <a:spcBef>
                <a:spcPts val="0"/>
              </a:spcBef>
              <a:buNone/>
            </a:pPr>
            <a:r>
              <a:rPr lang="en-US" baseline="0" noProof="0" dirty="0"/>
              <a:t>It’s not important to understand what RSI is, the point is that it is an algorithm that is CPU bound.</a:t>
            </a:r>
          </a:p>
          <a:p>
            <a:pPr lvl="0" rtl="0">
              <a:spcBef>
                <a:spcPts val="0"/>
              </a:spcBef>
              <a:buNone/>
            </a:pPr>
            <a:endParaRPr lang="en-US" baseline="0" noProof="0" dirty="0"/>
          </a:p>
          <a:p>
            <a:pPr lvl="0" rtl="0">
              <a:spcBef>
                <a:spcPts val="0"/>
              </a:spcBef>
              <a:buNone/>
            </a:pPr>
            <a:r>
              <a:rPr lang="en-US" baseline="0" noProof="0" dirty="0"/>
              <a:t>Let’s do line by line debugging.</a:t>
            </a:r>
          </a:p>
          <a:p>
            <a:pPr lvl="0" rtl="0">
              <a:spcBef>
                <a:spcPts val="0"/>
              </a:spcBef>
              <a:buNone/>
            </a:pPr>
            <a:endParaRPr lang="en-US" baseline="0" noProof="0" dirty="0"/>
          </a:p>
          <a:p>
            <a:pPr lvl="0" rtl="0">
              <a:spcBef>
                <a:spcPts val="0"/>
              </a:spcBef>
              <a:buNone/>
            </a:pPr>
            <a:endParaRPr lang="en-US" baseline="0" noProof="0" dirty="0"/>
          </a:p>
          <a:p>
            <a:pPr lvl="0" rtl="0">
              <a:spcBef>
                <a:spcPts val="0"/>
              </a:spcBef>
              <a:buNone/>
            </a:pPr>
            <a:r>
              <a:rPr lang="en-US" baseline="0" noProof="0" dirty="0"/>
              <a:t>As you see we hit the first breakpoint,</a:t>
            </a:r>
          </a:p>
          <a:p>
            <a:pPr lvl="0" rtl="0">
              <a:spcBef>
                <a:spcPts val="0"/>
              </a:spcBef>
              <a:buNone/>
            </a:pPr>
            <a:endParaRPr lang="en-US" baseline="0" noProof="0" dirty="0"/>
          </a:p>
          <a:p>
            <a:pPr lvl="0" rtl="0">
              <a:spcBef>
                <a:spcPts val="0"/>
              </a:spcBef>
              <a:buNone/>
            </a:pPr>
            <a:endParaRPr lang="en-US" baseline="0" noProof="0" dirty="0"/>
          </a:p>
          <a:p>
            <a:pPr lvl="0" rtl="0">
              <a:spcBef>
                <a:spcPts val="0"/>
              </a:spcBef>
              <a:buNone/>
            </a:pPr>
            <a:r>
              <a:rPr lang="en-US" baseline="0" noProof="0" dirty="0"/>
              <a:t>Let’s execute this line with F10! As you see reading the historical data took 5 </a:t>
            </a:r>
            <a:r>
              <a:rPr lang="en-US" baseline="0" noProof="0" dirty="0" err="1"/>
              <a:t>ms</a:t>
            </a:r>
            <a:r>
              <a:rPr lang="en-US" baseline="0" noProof="0" dirty="0"/>
              <a:t> let’s jump to the next line with F10, so now we calculated the financial indicator which took around 2500 </a:t>
            </a:r>
            <a:r>
              <a:rPr lang="en-US" baseline="0" noProof="0" dirty="0" err="1"/>
              <a:t>ms.</a:t>
            </a:r>
            <a:r>
              <a:rPr lang="en-US" baseline="0" noProof="0" dirty="0"/>
              <a:t> </a:t>
            </a:r>
          </a:p>
          <a:p>
            <a:pPr lvl="0" rtl="0">
              <a:spcBef>
                <a:spcPts val="0"/>
              </a:spcBef>
              <a:buNone/>
            </a:pPr>
            <a:endParaRPr lang="en-US" baseline="0" noProof="0" dirty="0"/>
          </a:p>
          <a:p>
            <a:pPr lvl="0" rtl="0">
              <a:spcBef>
                <a:spcPts val="0"/>
              </a:spcBef>
              <a:buNone/>
            </a:pPr>
            <a:r>
              <a:rPr lang="en-US" baseline="0" noProof="0" dirty="0"/>
              <a:t>Now as you see this is a  very simple feature but it already gives us an overview. It doesn’t do any magic, but we already know that reading the data takes significantly les time then calculating the financial indicator. Of course this is dependent on the CPU, but we have a 500x difference here, so it’s clear which method is worth to optimize. And by the way the release build would have shown us exactly the same. So what I like about this feature is that I already have useful performance data during development which gives me an idea about the runtime of my methods. </a:t>
            </a:r>
          </a:p>
          <a:p>
            <a:pPr lvl="0" rtl="0">
              <a:spcBef>
                <a:spcPts val="0"/>
              </a:spcBef>
              <a:buNone/>
            </a:pPr>
            <a:endParaRPr lang="en-US" baseline="0" noProof="0" dirty="0"/>
          </a:p>
          <a:p>
            <a:pPr lvl="0" rtl="0">
              <a:spcBef>
                <a:spcPts val="0"/>
              </a:spcBef>
              <a:buNone/>
            </a:pPr>
            <a:r>
              <a:rPr lang="en-US" baseline="0" noProof="0" dirty="0"/>
              <a:t>There are also some other nice features here, like you can do the same between two breakpoints, so let’s measure the whole method.</a:t>
            </a:r>
          </a:p>
          <a:p>
            <a:pPr lvl="0" rtl="0">
              <a:spcBef>
                <a:spcPts val="0"/>
              </a:spcBef>
              <a:buNone/>
            </a:pPr>
            <a:endParaRPr lang="en-US" baseline="0" noProof="0" dirty="0"/>
          </a:p>
          <a:p>
            <a:pPr lvl="0" rtl="0">
              <a:spcBef>
                <a:spcPts val="0"/>
              </a:spcBef>
              <a:buNone/>
            </a:pPr>
            <a:r>
              <a:rPr lang="en-US" baseline="0" noProof="0" dirty="0"/>
              <a:t>And you can also move the instruction pointer back and measure it again. </a:t>
            </a:r>
          </a:p>
          <a:p>
            <a:pPr lvl="0" rtl="0">
              <a:spcBef>
                <a:spcPts val="0"/>
              </a:spcBef>
              <a:buNone/>
            </a:pPr>
            <a:endParaRPr lang="en-US" baseline="0" noProof="0" dirty="0"/>
          </a:p>
          <a:p>
            <a:pPr lvl="0" rtl="0">
              <a:spcBef>
                <a:spcPts val="0"/>
              </a:spcBef>
              <a:buNone/>
            </a:pPr>
            <a:r>
              <a:rPr lang="en-US" baseline="0" noProof="0" dirty="0"/>
              <a:t>And the </a:t>
            </a:r>
            <a:r>
              <a:rPr lang="en-US" baseline="0" noProof="0" dirty="0" err="1"/>
              <a:t>PerfTips</a:t>
            </a:r>
            <a:r>
              <a:rPr lang="en-US" baseline="0" noProof="0" dirty="0"/>
              <a:t> feature is available pretty much everywhere: you can do this in your .NET Core C# code, but also on Full Framework and even on native C++ code. </a:t>
            </a:r>
          </a:p>
          <a:p>
            <a:pPr lvl="0" rtl="0">
              <a:spcBef>
                <a:spcPts val="0"/>
              </a:spcBef>
              <a:buNone/>
            </a:pPr>
            <a:endParaRPr lang="en-US" baseline="0" noProof="0" dirty="0"/>
          </a:p>
          <a:p>
            <a:pPr lvl="0" rtl="0">
              <a:spcBef>
                <a:spcPts val="0"/>
              </a:spcBef>
              <a:buNone/>
            </a:pPr>
            <a:r>
              <a:rPr lang="en-US" baseline="0" noProof="0" dirty="0"/>
              <a:t>Now one thing I would like to point out is that in this case we saw that the CPU bound operation takes significantly more time than our IO operation, but this isn’t always the case! In many scenarios I saw the applications spending such more time doing IO then calculating things. </a:t>
            </a:r>
          </a:p>
          <a:p>
            <a:pPr lvl="0" rtl="0">
              <a:spcBef>
                <a:spcPts val="0"/>
              </a:spcBef>
              <a:buNone/>
            </a:pPr>
            <a:endParaRPr lang="en-US" baseline="0" noProof="0" dirty="0"/>
          </a:p>
          <a:p>
            <a:pPr lvl="0" rtl="0">
              <a:spcBef>
                <a:spcPts val="0"/>
              </a:spcBef>
              <a:buNone/>
            </a:pPr>
            <a:endParaRPr lang="en-US" baseline="0" noProof="0" dirty="0"/>
          </a:p>
          <a:p>
            <a:pPr lvl="0" rtl="0">
              <a:spcBef>
                <a:spcPts val="0"/>
              </a:spcBef>
              <a:buNone/>
            </a:pPr>
            <a:r>
              <a:rPr lang="en-US" baseline="0" noProof="0" dirty="0"/>
              <a:t>So the takeaway is that you can already see these kind of things with </a:t>
            </a:r>
            <a:r>
              <a:rPr lang="en-US" baseline="0" noProof="0" dirty="0" err="1"/>
              <a:t>PerfTips</a:t>
            </a:r>
            <a:r>
              <a:rPr lang="en-US" baseline="0" noProof="0" dirty="0"/>
              <a:t>, but of course you have to check your release build –which we </a:t>
            </a:r>
            <a:r>
              <a:rPr lang="en-US" baseline="0" noProof="0" dirty="0" err="1"/>
              <a:t>we</a:t>
            </a:r>
            <a:r>
              <a:rPr lang="en-US" baseline="0" noProof="0" dirty="0"/>
              <a:t> learn how to do in a later video.</a:t>
            </a:r>
          </a:p>
        </p:txBody>
      </p:sp>
    </p:spTree>
    <p:extLst>
      <p:ext uri="{BB962C8B-B14F-4D97-AF65-F5344CB8AC3E}">
        <p14:creationId xmlns:p14="http://schemas.microsoft.com/office/powerpoint/2010/main" val="42281759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All</a:t>
            </a:r>
            <a:r>
              <a:rPr lang="en-US" baseline="0" dirty="0"/>
              <a:t> right, let’s summarize what we learned in this video.</a:t>
            </a:r>
          </a:p>
          <a:p>
            <a:pPr lvl="0" rtl="0">
              <a:spcBef>
                <a:spcPts val="0"/>
              </a:spcBef>
              <a:buNone/>
            </a:pPr>
            <a:endParaRPr lang="en-US" baseline="0" dirty="0"/>
          </a:p>
          <a:p>
            <a:pPr lvl="0" rtl="0">
              <a:spcBef>
                <a:spcPts val="0"/>
              </a:spcBef>
              <a:buNone/>
            </a:pPr>
            <a:r>
              <a:rPr lang="en-US" baseline="0" dirty="0"/>
              <a:t>First we discussed that a sampling takes samples on a very high frequency and it only shows CPU related work, so things like </a:t>
            </a:r>
            <a:r>
              <a:rPr lang="en-US" baseline="0" dirty="0" err="1"/>
              <a:t>thread.sleep</a:t>
            </a:r>
            <a:r>
              <a:rPr lang="en-US" baseline="0" dirty="0"/>
              <a:t> or a data base call won’t be visible in a report generated by a sampling profiler.</a:t>
            </a:r>
          </a:p>
          <a:p>
            <a:pPr lvl="0" rtl="0">
              <a:spcBef>
                <a:spcPts val="0"/>
              </a:spcBef>
              <a:buNone/>
            </a:pPr>
            <a:endParaRPr lang="en-US" baseline="0" dirty="0"/>
          </a:p>
          <a:p>
            <a:pPr lvl="0" rtl="0">
              <a:spcBef>
                <a:spcPts val="0"/>
              </a:spcBef>
              <a:buNone/>
            </a:pPr>
            <a:r>
              <a:rPr lang="en-US" baseline="0" dirty="0"/>
              <a:t>Then we discussed that for each method we have inclusive and exclusive samples. </a:t>
            </a:r>
            <a:r>
              <a:rPr lang="en-US" baseline="0" dirty="0" err="1"/>
              <a:t>Inclive</a:t>
            </a:r>
            <a:r>
              <a:rPr lang="en-US" baseline="0" dirty="0"/>
              <a:t> samples are samples that contain the given method somewhere on the stack and exclusive samples are samples that have the given method on the top of the </a:t>
            </a:r>
            <a:r>
              <a:rPr lang="en-US" baseline="0" dirty="0" err="1"/>
              <a:t>callstack</a:t>
            </a:r>
            <a:r>
              <a:rPr lang="en-US" baseline="0" dirty="0"/>
              <a:t>. </a:t>
            </a:r>
          </a:p>
          <a:p>
            <a:pPr lvl="0" rtl="0">
              <a:spcBef>
                <a:spcPts val="0"/>
              </a:spcBef>
              <a:buNone/>
            </a:pPr>
            <a:endParaRPr lang="en-US" baseline="0" dirty="0"/>
          </a:p>
          <a:p>
            <a:pPr lvl="0" rtl="0">
              <a:spcBef>
                <a:spcPts val="0"/>
              </a:spcBef>
              <a:buNone/>
            </a:pPr>
            <a:r>
              <a:rPr lang="en-US" baseline="0" dirty="0"/>
              <a:t>We also discussed that an instrumentation profiler injects code into the application to measure every method. The advantage here is that with this approach we can measure non </a:t>
            </a:r>
            <a:r>
              <a:rPr lang="en-US" baseline="0"/>
              <a:t>CPU related work. </a:t>
            </a:r>
            <a:endParaRPr lang="en-US" dirty="0"/>
          </a:p>
          <a:p>
            <a:pPr lvl="0" rtl="0">
              <a:spcBef>
                <a:spcPts val="0"/>
              </a:spcBef>
              <a:buNone/>
            </a:pPr>
            <a:endParaRPr lang="en-US" dirty="0"/>
          </a:p>
        </p:txBody>
      </p:sp>
    </p:spTree>
    <p:extLst>
      <p:ext uri="{BB962C8B-B14F-4D97-AF65-F5344CB8AC3E}">
        <p14:creationId xmlns:p14="http://schemas.microsoft.com/office/powerpoint/2010/main" val="24159192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0" name="Shape 24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SLIDE: So</a:t>
            </a:r>
            <a:r>
              <a:rPr lang="en-US" baseline="0" dirty="0"/>
              <a:t> let’s quickly check this out!</a:t>
            </a:r>
          </a:p>
          <a:p>
            <a:pPr lvl="0" rtl="0">
              <a:spcBef>
                <a:spcPts val="0"/>
              </a:spcBef>
              <a:buNone/>
            </a:pPr>
            <a:endParaRPr lang="en-US" baseline="0" dirty="0"/>
          </a:p>
          <a:p>
            <a:pPr lvl="0" rtl="0">
              <a:spcBef>
                <a:spcPts val="0"/>
              </a:spcBef>
              <a:buNone/>
            </a:pPr>
            <a:endParaRPr lang="en-US" dirty="0"/>
          </a:p>
          <a:p>
            <a:pPr lvl="0" rtl="0">
              <a:spcBef>
                <a:spcPts val="0"/>
              </a:spcBef>
              <a:buNone/>
            </a:pPr>
            <a:r>
              <a:rPr lang="en-US" noProof="0" dirty="0"/>
              <a:t>SCREENCAST:</a:t>
            </a:r>
          </a:p>
          <a:p>
            <a:pPr lvl="0" rtl="0">
              <a:spcBef>
                <a:spcPts val="0"/>
              </a:spcBef>
              <a:buNone/>
            </a:pPr>
            <a:endParaRPr lang="en-US" baseline="0" noProof="0" dirty="0"/>
          </a:p>
          <a:p>
            <a:pPr lvl="0" rtl="0">
              <a:spcBef>
                <a:spcPts val="0"/>
              </a:spcBef>
              <a:buNone/>
            </a:pPr>
            <a:r>
              <a:rPr lang="en-US" baseline="0" noProof="0" dirty="0"/>
              <a:t>Before we dive into this I would like to add that this feature is intended to help you during development. This is not meant to generate perfect data, and as you will see this is not the way to get automated tests. So the goal with this isn’t to exactly measure how long a method takes, this is rather for give you a first idea about the performance of your code without writing specific code for that with </a:t>
            </a:r>
            <a:r>
              <a:rPr lang="en-US" baseline="0" noProof="0" dirty="0" err="1"/>
              <a:t>StopWatch</a:t>
            </a:r>
            <a:r>
              <a:rPr lang="en-US" baseline="0" noProof="0" dirty="0"/>
              <a:t> or </a:t>
            </a:r>
            <a:r>
              <a:rPr lang="en-US" baseline="0" noProof="0" dirty="0" err="1"/>
              <a:t>DateTime</a:t>
            </a:r>
            <a:r>
              <a:rPr lang="en-US" baseline="0" noProof="0" dirty="0"/>
              <a:t> as many developers do. </a:t>
            </a:r>
          </a:p>
          <a:p>
            <a:pPr lvl="0" rtl="0">
              <a:spcBef>
                <a:spcPts val="0"/>
              </a:spcBef>
              <a:buNone/>
            </a:pPr>
            <a:endParaRPr lang="en-US" baseline="0" noProof="0" dirty="0"/>
          </a:p>
          <a:p>
            <a:pPr lvl="0" rtl="0">
              <a:spcBef>
                <a:spcPts val="0"/>
              </a:spcBef>
              <a:buNone/>
            </a:pPr>
            <a:r>
              <a:rPr lang="en-US" baseline="0" noProof="0" dirty="0"/>
              <a:t>Now I always say that you should measure release build, but this feature is actually meant to be used in debug mode, because it is based on breakpoints. And as you probably know in release mode some instructions can be optimized away which affects the mapping between your C# code and the executed machine code and that again affect breakpoints, and that makes this feature in release mode almost impossible to use.</a:t>
            </a:r>
          </a:p>
          <a:p>
            <a:pPr lvl="0" rtl="0">
              <a:spcBef>
                <a:spcPts val="0"/>
              </a:spcBef>
              <a:buNone/>
            </a:pPr>
            <a:endParaRPr lang="en-US" baseline="0" noProof="0" dirty="0"/>
          </a:p>
          <a:p>
            <a:pPr lvl="0" rtl="0">
              <a:spcBef>
                <a:spcPts val="0"/>
              </a:spcBef>
              <a:buNone/>
            </a:pPr>
            <a:r>
              <a:rPr lang="en-US" baseline="0" noProof="0" dirty="0"/>
              <a:t>So the point here to get a first impression. In many scenarios to me it doesn’t really matter when one method takes 5 and another 6 milliseconds, with this feature I typically just try to identify the big contributors, so I look for 5x or even 10x differences and with that information I know </a:t>
            </a:r>
            <a:r>
              <a:rPr lang="en-US" dirty="0"/>
              <a:t>already </a:t>
            </a:r>
            <a:r>
              <a:rPr lang="en-US" baseline="0" noProof="0" dirty="0"/>
              <a:t>in a debugging session</a:t>
            </a:r>
            <a:r>
              <a:rPr lang="en-US" dirty="0"/>
              <a:t> where to look for potential optimization.</a:t>
            </a:r>
          </a:p>
          <a:p>
            <a:pPr lvl="0" rtl="0">
              <a:spcBef>
                <a:spcPts val="0"/>
              </a:spcBef>
              <a:buNone/>
            </a:pPr>
            <a:endParaRPr lang="en-US" baseline="0" noProof="0" dirty="0"/>
          </a:p>
          <a:p>
            <a:pPr lvl="0" rtl="0">
              <a:spcBef>
                <a:spcPts val="0"/>
              </a:spcBef>
              <a:buNone/>
            </a:pPr>
            <a:r>
              <a:rPr lang="en-US" baseline="0" noProof="0" dirty="0"/>
              <a:t>So in this exceptional case we remain in Debug mode. Btw. you can try to use this in Release mode, but in some cases this may not work and your breakpoints won’t be triggered. In those cases the only option is to either use </a:t>
            </a:r>
            <a:r>
              <a:rPr lang="en-US" baseline="0" noProof="0" dirty="0" err="1"/>
              <a:t>debuig</a:t>
            </a:r>
            <a:r>
              <a:rPr lang="en-US" baseline="0" noProof="0" dirty="0"/>
              <a:t> build or rely on other tools. One </a:t>
            </a:r>
            <a:r>
              <a:rPr lang="en-US" baseline="0" noProof="0"/>
              <a:t>option is the </a:t>
            </a:r>
            <a:r>
              <a:rPr lang="en-US" baseline="0" noProof="0" dirty="0"/>
              <a:t>Performance Profiler that we will see in the next demo.</a:t>
            </a:r>
          </a:p>
          <a:p>
            <a:pPr lvl="0" rtl="0">
              <a:spcBef>
                <a:spcPts val="0"/>
              </a:spcBef>
              <a:buNone/>
            </a:pPr>
            <a:endParaRPr lang="en-US" baseline="0" noProof="0" dirty="0"/>
          </a:p>
          <a:p>
            <a:pPr lvl="0" rtl="0">
              <a:spcBef>
                <a:spcPts val="0"/>
              </a:spcBef>
              <a:buNone/>
            </a:pPr>
            <a:r>
              <a:rPr lang="en-US" baseline="0" noProof="0" dirty="0"/>
              <a:t>So we have a simple .NET Core application here with two methods: the first one reads historical stock exchange data from the disk and the second method calculates a financial indicator called Relative Strength Index. So the first one is IO intensive, the second one is CPU intensive.</a:t>
            </a:r>
          </a:p>
          <a:p>
            <a:pPr lvl="0" rtl="0">
              <a:spcBef>
                <a:spcPts val="0"/>
              </a:spcBef>
              <a:buNone/>
            </a:pPr>
            <a:endParaRPr lang="en-US" baseline="0" noProof="0" dirty="0"/>
          </a:p>
          <a:p>
            <a:pPr lvl="0" rtl="0">
              <a:spcBef>
                <a:spcPts val="0"/>
              </a:spcBef>
              <a:buNone/>
            </a:pPr>
            <a:r>
              <a:rPr lang="en-US" baseline="0" noProof="0" dirty="0"/>
              <a:t>It’s not important to understand what RSI is, the point is that it is an algorithm that is CPU bound.</a:t>
            </a:r>
          </a:p>
          <a:p>
            <a:pPr lvl="0" rtl="0">
              <a:spcBef>
                <a:spcPts val="0"/>
              </a:spcBef>
              <a:buNone/>
            </a:pPr>
            <a:endParaRPr lang="en-US" baseline="0" noProof="0" dirty="0"/>
          </a:p>
          <a:p>
            <a:pPr lvl="0" rtl="0">
              <a:spcBef>
                <a:spcPts val="0"/>
              </a:spcBef>
              <a:buNone/>
            </a:pPr>
            <a:r>
              <a:rPr lang="en-US" baseline="0" noProof="0" dirty="0"/>
              <a:t>Let’s do line by line debugging.</a:t>
            </a:r>
          </a:p>
          <a:p>
            <a:pPr lvl="0" rtl="0">
              <a:spcBef>
                <a:spcPts val="0"/>
              </a:spcBef>
              <a:buNone/>
            </a:pPr>
            <a:endParaRPr lang="en-US" baseline="0" noProof="0" dirty="0"/>
          </a:p>
          <a:p>
            <a:pPr lvl="0" rtl="0">
              <a:spcBef>
                <a:spcPts val="0"/>
              </a:spcBef>
              <a:buNone/>
            </a:pPr>
            <a:endParaRPr lang="en-US" baseline="0" noProof="0" dirty="0"/>
          </a:p>
          <a:p>
            <a:pPr lvl="0" rtl="0">
              <a:spcBef>
                <a:spcPts val="0"/>
              </a:spcBef>
              <a:buNone/>
            </a:pPr>
            <a:r>
              <a:rPr lang="en-US" baseline="0" noProof="0" dirty="0"/>
              <a:t>As you see we hit the first breakpoint,</a:t>
            </a:r>
          </a:p>
          <a:p>
            <a:pPr lvl="0" rtl="0">
              <a:spcBef>
                <a:spcPts val="0"/>
              </a:spcBef>
              <a:buNone/>
            </a:pPr>
            <a:endParaRPr lang="en-US" baseline="0" noProof="0" dirty="0"/>
          </a:p>
          <a:p>
            <a:pPr lvl="0" rtl="0">
              <a:spcBef>
                <a:spcPts val="0"/>
              </a:spcBef>
              <a:buNone/>
            </a:pPr>
            <a:endParaRPr lang="en-US" baseline="0" noProof="0" dirty="0"/>
          </a:p>
          <a:p>
            <a:pPr lvl="0" rtl="0">
              <a:spcBef>
                <a:spcPts val="0"/>
              </a:spcBef>
              <a:buNone/>
            </a:pPr>
            <a:r>
              <a:rPr lang="en-US" baseline="0" noProof="0" dirty="0"/>
              <a:t>Let’s execute this line with F10! As you see reading the historical data took 5 </a:t>
            </a:r>
            <a:r>
              <a:rPr lang="en-US" baseline="0" noProof="0" dirty="0" err="1"/>
              <a:t>ms</a:t>
            </a:r>
            <a:r>
              <a:rPr lang="en-US" baseline="0" noProof="0" dirty="0"/>
              <a:t> let’s jump to the next line with F10, so now we calculated the financial indicator which took around 2500 </a:t>
            </a:r>
            <a:r>
              <a:rPr lang="en-US" baseline="0" noProof="0" dirty="0" err="1"/>
              <a:t>ms.</a:t>
            </a:r>
            <a:r>
              <a:rPr lang="en-US" baseline="0" noProof="0" dirty="0"/>
              <a:t> </a:t>
            </a:r>
          </a:p>
          <a:p>
            <a:pPr lvl="0" rtl="0">
              <a:spcBef>
                <a:spcPts val="0"/>
              </a:spcBef>
              <a:buNone/>
            </a:pPr>
            <a:endParaRPr lang="en-US" baseline="0" noProof="0" dirty="0"/>
          </a:p>
          <a:p>
            <a:pPr lvl="0" rtl="0">
              <a:spcBef>
                <a:spcPts val="0"/>
              </a:spcBef>
              <a:buNone/>
            </a:pPr>
            <a:r>
              <a:rPr lang="en-US" baseline="0" noProof="0" dirty="0"/>
              <a:t>Now as you see this is a  very simple feature but it already gives us an overview. It doesn’t do any magic, but we already know that reading the data takes significantly les time then calculating the financial indicator. Of course this is dependent on the CPU, but we have a 500x difference here, so it’s clear which method is worth to optimize. And by the way the release build would have shown us exactly the same. So what I like about this feature is that I already have useful performance data during development which gives me an idea about the runtime of my methods. </a:t>
            </a:r>
          </a:p>
          <a:p>
            <a:pPr lvl="0" rtl="0">
              <a:spcBef>
                <a:spcPts val="0"/>
              </a:spcBef>
              <a:buNone/>
            </a:pPr>
            <a:endParaRPr lang="en-US" baseline="0" noProof="0" dirty="0"/>
          </a:p>
          <a:p>
            <a:pPr lvl="0" rtl="0">
              <a:spcBef>
                <a:spcPts val="0"/>
              </a:spcBef>
              <a:buNone/>
            </a:pPr>
            <a:r>
              <a:rPr lang="en-US" baseline="0" noProof="0" dirty="0"/>
              <a:t>There are also some other nice features here, like you can do the same between two breakpoints, so let’s measure the whole method.</a:t>
            </a:r>
          </a:p>
          <a:p>
            <a:pPr lvl="0" rtl="0">
              <a:spcBef>
                <a:spcPts val="0"/>
              </a:spcBef>
              <a:buNone/>
            </a:pPr>
            <a:endParaRPr lang="en-US" baseline="0" noProof="0" dirty="0"/>
          </a:p>
          <a:p>
            <a:pPr lvl="0" rtl="0">
              <a:spcBef>
                <a:spcPts val="0"/>
              </a:spcBef>
              <a:buNone/>
            </a:pPr>
            <a:r>
              <a:rPr lang="en-US" baseline="0" noProof="0" dirty="0"/>
              <a:t>And you can also move the instruction pointer back and measure it again. </a:t>
            </a:r>
          </a:p>
          <a:p>
            <a:pPr lvl="0" rtl="0">
              <a:spcBef>
                <a:spcPts val="0"/>
              </a:spcBef>
              <a:buNone/>
            </a:pPr>
            <a:endParaRPr lang="en-US" baseline="0" noProof="0" dirty="0"/>
          </a:p>
          <a:p>
            <a:pPr lvl="0" rtl="0">
              <a:spcBef>
                <a:spcPts val="0"/>
              </a:spcBef>
              <a:buNone/>
            </a:pPr>
            <a:r>
              <a:rPr lang="en-US" baseline="0" noProof="0" dirty="0"/>
              <a:t>And the </a:t>
            </a:r>
            <a:r>
              <a:rPr lang="en-US" baseline="0" noProof="0" dirty="0" err="1"/>
              <a:t>PerfTips</a:t>
            </a:r>
            <a:r>
              <a:rPr lang="en-US" baseline="0" noProof="0" dirty="0"/>
              <a:t> feature is available pretty much everywhere: you can do this in your .NET Core C# code, but also on Full Framework and even on native C++ code. </a:t>
            </a:r>
          </a:p>
          <a:p>
            <a:pPr lvl="0" rtl="0">
              <a:spcBef>
                <a:spcPts val="0"/>
              </a:spcBef>
              <a:buNone/>
            </a:pPr>
            <a:endParaRPr lang="en-US" baseline="0" noProof="0" dirty="0"/>
          </a:p>
          <a:p>
            <a:pPr lvl="0" rtl="0">
              <a:spcBef>
                <a:spcPts val="0"/>
              </a:spcBef>
              <a:buNone/>
            </a:pPr>
            <a:r>
              <a:rPr lang="en-US" baseline="0" noProof="0" dirty="0"/>
              <a:t>Now one thing I would like to point out is that in this case we saw that the CPU bound operation takes significantly more time than our IO operation, but this isn’t always the case! In many scenarios I saw the applications spending such more time doing IO then calculating things. </a:t>
            </a:r>
          </a:p>
          <a:p>
            <a:pPr lvl="0" rtl="0">
              <a:spcBef>
                <a:spcPts val="0"/>
              </a:spcBef>
              <a:buNone/>
            </a:pPr>
            <a:endParaRPr lang="en-US" baseline="0" noProof="0" dirty="0"/>
          </a:p>
          <a:p>
            <a:pPr lvl="0" rtl="0">
              <a:spcBef>
                <a:spcPts val="0"/>
              </a:spcBef>
              <a:buNone/>
            </a:pPr>
            <a:endParaRPr lang="en-US" baseline="0" noProof="0" dirty="0"/>
          </a:p>
          <a:p>
            <a:pPr lvl="0" rtl="0">
              <a:spcBef>
                <a:spcPts val="0"/>
              </a:spcBef>
              <a:buNone/>
            </a:pPr>
            <a:r>
              <a:rPr lang="en-US" baseline="0" noProof="0" dirty="0"/>
              <a:t>So the takeaway is that you can already see these kind of things with </a:t>
            </a:r>
            <a:r>
              <a:rPr lang="en-US" baseline="0" noProof="0" dirty="0" err="1"/>
              <a:t>PerfTips</a:t>
            </a:r>
            <a:r>
              <a:rPr lang="en-US" baseline="0" noProof="0" dirty="0"/>
              <a:t>, but of course you have to check your release build –which we </a:t>
            </a:r>
            <a:r>
              <a:rPr lang="en-US" baseline="0" noProof="0" dirty="0" err="1"/>
              <a:t>we</a:t>
            </a:r>
            <a:r>
              <a:rPr lang="en-US" baseline="0" noProof="0" dirty="0"/>
              <a:t> learn how to do in a later video.</a:t>
            </a:r>
          </a:p>
        </p:txBody>
      </p:sp>
    </p:spTree>
    <p:extLst>
      <p:ext uri="{BB962C8B-B14F-4D97-AF65-F5344CB8AC3E}">
        <p14:creationId xmlns:p14="http://schemas.microsoft.com/office/powerpoint/2010/main" val="30819965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First we will discuss how a Garbage collector works. </a:t>
            </a:r>
          </a:p>
          <a:p>
            <a:pPr lvl="0">
              <a:spcBef>
                <a:spcPts val="0"/>
              </a:spcBef>
              <a:buNone/>
            </a:pPr>
            <a:endParaRPr lang="en-US" dirty="0"/>
          </a:p>
          <a:p>
            <a:pPr lvl="0">
              <a:spcBef>
                <a:spcPts val="0"/>
              </a:spcBef>
              <a:buNone/>
            </a:pPr>
            <a:r>
              <a:rPr lang="en-US" dirty="0"/>
              <a:t>Then</a:t>
            </a:r>
            <a:r>
              <a:rPr lang="en-US" baseline="0" dirty="0"/>
              <a:t> we will discuss the two typical memory related problems: we will see how to find methods that allocate too much then we will discuss how you can find so called GC roots that prevent objects from being collected, which is a typical problem that causes high memory usage.</a:t>
            </a:r>
          </a:p>
          <a:p>
            <a:pPr lvl="0">
              <a:spcBef>
                <a:spcPts val="0"/>
              </a:spcBef>
              <a:buNone/>
            </a:pPr>
            <a:endParaRPr lang="en-US" baseline="0" dirty="0"/>
          </a:p>
          <a:p>
            <a:pPr lvl="0">
              <a:spcBef>
                <a:spcPts val="0"/>
              </a:spcBef>
              <a:buNone/>
            </a:pPr>
            <a:r>
              <a:rPr lang="en-US" baseline="0" dirty="0"/>
              <a:t>And then will close the video by discussing a few things about the GC on .NET Core.</a:t>
            </a:r>
            <a:endParaRPr dirty="0"/>
          </a:p>
        </p:txBody>
      </p:sp>
    </p:spTree>
    <p:extLst>
      <p:ext uri="{BB962C8B-B14F-4D97-AF65-F5344CB8AC3E}">
        <p14:creationId xmlns:p14="http://schemas.microsoft.com/office/powerpoint/2010/main" val="12479607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All right, let’s</a:t>
            </a:r>
            <a:r>
              <a:rPr lang="en-US" baseline="0" dirty="0"/>
              <a:t> jump into this topic! </a:t>
            </a:r>
          </a:p>
          <a:p>
            <a:pPr lvl="0" rtl="0">
              <a:spcBef>
                <a:spcPts val="0"/>
              </a:spcBef>
              <a:buNone/>
            </a:pPr>
            <a:endParaRPr lang="en-US" baseline="0" dirty="0"/>
          </a:p>
          <a:p>
            <a:pPr lvl="0" rtl="0">
              <a:spcBef>
                <a:spcPts val="0"/>
              </a:spcBef>
              <a:buNone/>
            </a:pPr>
            <a:r>
              <a:rPr lang="en-US" dirty="0"/>
              <a:t>There are multiple interesting metrics</a:t>
            </a:r>
            <a:r>
              <a:rPr lang="en-US" baseline="0" dirty="0"/>
              <a:t> in this area.  One is for example the heap size, or the physical memory size. We could be also interested in the number of allocated objects on the heap. </a:t>
            </a:r>
          </a:p>
          <a:p>
            <a:pPr lvl="0" rtl="0">
              <a:spcBef>
                <a:spcPts val="0"/>
              </a:spcBef>
              <a:buNone/>
            </a:pPr>
            <a:endParaRPr lang="en-US" baseline="0" dirty="0"/>
          </a:p>
          <a:p>
            <a:pPr lvl="0" rtl="0">
              <a:spcBef>
                <a:spcPts val="0"/>
              </a:spcBef>
              <a:buNone/>
            </a:pPr>
            <a:endParaRPr lang="en-US" baseline="0" dirty="0"/>
          </a:p>
          <a:p>
            <a:pPr lvl="0" rtl="0">
              <a:spcBef>
                <a:spcPts val="0"/>
              </a:spcBef>
              <a:buNone/>
            </a:pPr>
            <a:r>
              <a:rPr lang="en-US" baseline="0" dirty="0"/>
              <a:t>Now one very important fact about .NET and also about .NET Core is that it has automatic memory management which is done by the GC. So the obvious question would be: well, if it is automatic then why should we care? The answer is that it still matters how much work the GC has to do. </a:t>
            </a:r>
          </a:p>
          <a:p>
            <a:pPr lvl="0" rtl="0">
              <a:spcBef>
                <a:spcPts val="0"/>
              </a:spcBef>
              <a:buNone/>
            </a:pPr>
            <a:endParaRPr lang="en-US" baseline="0" dirty="0"/>
          </a:p>
          <a:p>
            <a:pPr lvl="0" rtl="0">
              <a:spcBef>
                <a:spcPts val="0"/>
              </a:spcBef>
              <a:buNone/>
            </a:pPr>
            <a:r>
              <a:rPr lang="en-US" baseline="0" dirty="0"/>
              <a:t>So when we have a memory problem in .NET then it typically can go into two directions: either we allocate too much and we give too much work for the GC –and with that we burn CPU, since the GC needs CPU to do its job-, or we hold the objects forever and the GC cannot collect it, so it actually doesn’t do enough work and the result of this is typically an out of memory exception.</a:t>
            </a:r>
          </a:p>
          <a:p>
            <a:pPr lvl="0" rtl="0">
              <a:spcBef>
                <a:spcPts val="0"/>
              </a:spcBef>
              <a:buNone/>
            </a:pPr>
            <a:endParaRPr lang="en-US" baseline="0" dirty="0"/>
          </a:p>
          <a:p>
            <a:pPr lvl="0" rtl="0">
              <a:spcBef>
                <a:spcPts val="0"/>
              </a:spcBef>
              <a:buNone/>
            </a:pPr>
            <a:endParaRPr lang="en-US" baseline="0" dirty="0"/>
          </a:p>
        </p:txBody>
      </p:sp>
    </p:spTree>
    <p:extLst>
      <p:ext uri="{BB962C8B-B14F-4D97-AF65-F5344CB8AC3E}">
        <p14:creationId xmlns:p14="http://schemas.microsoft.com/office/powerpoint/2010/main" val="37288764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Before</a:t>
            </a:r>
            <a:r>
              <a:rPr lang="en-US" baseline="0" dirty="0"/>
              <a:t> we talk about how to measure memory related problems let’s talk about the GC a little bit.</a:t>
            </a:r>
          </a:p>
          <a:p>
            <a:pPr lvl="0" rtl="0">
              <a:spcBef>
                <a:spcPts val="0"/>
              </a:spcBef>
              <a:buNone/>
            </a:pPr>
            <a:endParaRPr lang="en-US" baseline="0" dirty="0"/>
          </a:p>
          <a:p>
            <a:pPr lvl="0" rtl="0">
              <a:spcBef>
                <a:spcPts val="0"/>
              </a:spcBef>
              <a:buNone/>
            </a:pPr>
            <a:r>
              <a:rPr lang="en-US" baseline="0" dirty="0"/>
              <a:t>So the GC helps us to manage the heap. That is why we call the heap in .NET “the managed heap”. In native C++ every time we allocate something on the heap with the new operator we also have to call delete to give back the memory once we don’t want to use that. Now this can be a source of errors, since if we don’t give back the memory to the operating system then our application can consume too much memory. This is what we call a memory leak in native applications. In order to avoid this .NET has a garbage collection which basically does automatically what we do with the delete operator in C++: it looks for objects that are not needed anymore and it collects them. </a:t>
            </a:r>
          </a:p>
          <a:p>
            <a:pPr lvl="0" rtl="0">
              <a:spcBef>
                <a:spcPts val="0"/>
              </a:spcBef>
              <a:buNone/>
            </a:pPr>
            <a:endParaRPr lang="en-US" baseline="0" dirty="0"/>
          </a:p>
          <a:p>
            <a:pPr lvl="0" rtl="0">
              <a:spcBef>
                <a:spcPts val="0"/>
              </a:spcBef>
              <a:buNone/>
            </a:pPr>
            <a:r>
              <a:rPr lang="en-US" baseline="0" dirty="0"/>
              <a:t>Now when is an object not needed anymore? Well, when there is no GC root referencing it. And this is exactly the job of the GC: one in a while it runs and checks if there is a GC root for every object on the heap and if there isn’t one then it will simple delete the object. </a:t>
            </a:r>
          </a:p>
          <a:p>
            <a:pPr lvl="0" rtl="0">
              <a:spcBef>
                <a:spcPts val="0"/>
              </a:spcBef>
              <a:buNone/>
            </a:pPr>
            <a:endParaRPr lang="en-US" baseline="0" dirty="0"/>
          </a:p>
          <a:p>
            <a:pPr lvl="0" rtl="0">
              <a:spcBef>
                <a:spcPts val="0"/>
              </a:spcBef>
              <a:buNone/>
            </a:pPr>
            <a:r>
              <a:rPr lang="en-US" baseline="0" dirty="0"/>
              <a:t>So what we have here on the slides are three GC roots that reference objects from the managed heap. As long as you can reach an object from a GC root the GC won’t collect it. You can either reach an object directly or indirectly. For example on the left side we have a local variable that references a List and that list holds three items. </a:t>
            </a:r>
          </a:p>
          <a:p>
            <a:pPr lvl="0" rtl="0">
              <a:spcBef>
                <a:spcPts val="0"/>
              </a:spcBef>
              <a:buNone/>
            </a:pPr>
            <a:endParaRPr lang="en-US" baseline="0" dirty="0"/>
          </a:p>
          <a:p>
            <a:pPr lvl="0" rtl="0">
              <a:spcBef>
                <a:spcPts val="0"/>
              </a:spcBef>
              <a:buNone/>
            </a:pPr>
            <a:r>
              <a:rPr lang="en-US" baseline="0" dirty="0"/>
              <a:t>Similarly a GC root can also be a static field and there are some other special GC roots like finalizers. </a:t>
            </a:r>
            <a:endParaRPr lang="en-US" dirty="0"/>
          </a:p>
        </p:txBody>
      </p:sp>
    </p:spTree>
    <p:extLst>
      <p:ext uri="{BB962C8B-B14F-4D97-AF65-F5344CB8AC3E}">
        <p14:creationId xmlns:p14="http://schemas.microsoft.com/office/powerpoint/2010/main" val="38708814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Now</a:t>
            </a:r>
            <a:r>
              <a:rPr lang="en-US" baseline="0" dirty="0"/>
              <a:t> you can get many useful memory and GC related information with ETW which you can see in </a:t>
            </a:r>
            <a:r>
              <a:rPr lang="en-US" baseline="0" dirty="0" err="1"/>
              <a:t>PerfView</a:t>
            </a:r>
            <a:r>
              <a:rPr lang="en-US" baseline="0" dirty="0"/>
              <a:t>. But Before we go further I would like tell you a few things about the GC in .NET. Everything I will tell applies both for Full Framework and for the </a:t>
            </a:r>
            <a:r>
              <a:rPr lang="en-US" baseline="0" dirty="0" err="1"/>
              <a:t>CoreCLR</a:t>
            </a:r>
            <a:r>
              <a:rPr lang="en-US" baseline="0" dirty="0"/>
              <a:t>.</a:t>
            </a:r>
          </a:p>
          <a:p>
            <a:pPr lvl="0" rtl="0">
              <a:spcBef>
                <a:spcPts val="0"/>
              </a:spcBef>
              <a:buNone/>
            </a:pPr>
            <a:endParaRPr lang="en-US" baseline="0" dirty="0"/>
          </a:p>
          <a:p>
            <a:pPr lvl="0" rtl="0">
              <a:spcBef>
                <a:spcPts val="0"/>
              </a:spcBef>
              <a:buNone/>
            </a:pPr>
            <a:r>
              <a:rPr lang="en-US" baseline="0" dirty="0"/>
              <a:t>So we already discussed what the managed heap. Now in .NET the heap is has multiple segments. On .NET there is a so called Small Object heap and a Large Object heap.</a:t>
            </a:r>
          </a:p>
          <a:p>
            <a:pPr lvl="0" rtl="0">
              <a:spcBef>
                <a:spcPts val="0"/>
              </a:spcBef>
              <a:buNone/>
            </a:pPr>
            <a:endParaRPr lang="en-US" baseline="0" dirty="0"/>
          </a:p>
          <a:p>
            <a:pPr lvl="0" rtl="0">
              <a:spcBef>
                <a:spcPts val="0"/>
              </a:spcBef>
              <a:buNone/>
            </a:pPr>
            <a:r>
              <a:rPr lang="en-US" baseline="0" dirty="0"/>
              <a:t>Everything object that is </a:t>
            </a:r>
            <a:r>
              <a:rPr lang="de-AT" sz="1100" b="0" i="0" kern="1200" dirty="0">
                <a:solidFill>
                  <a:schemeClr val="tx1"/>
                </a:solidFill>
                <a:effectLst/>
                <a:latin typeface="+mn-lt"/>
                <a:ea typeface="+mn-ea"/>
                <a:cs typeface="+mn-cs"/>
              </a:rPr>
              <a:t>85,000 </a:t>
            </a:r>
            <a:r>
              <a:rPr lang="de-AT" sz="1100" b="0" i="0" kern="1200" dirty="0" err="1">
                <a:solidFill>
                  <a:schemeClr val="tx1"/>
                </a:solidFill>
                <a:effectLst/>
                <a:latin typeface="+mn-lt"/>
                <a:ea typeface="+mn-ea"/>
                <a:cs typeface="+mn-cs"/>
              </a:rPr>
              <a:t>bytes</a:t>
            </a:r>
            <a:r>
              <a:rPr lang="de-AT" sz="1100" b="0" i="0" kern="1200" dirty="0">
                <a:solidFill>
                  <a:schemeClr val="tx1"/>
                </a:solidFill>
                <a:effectLst/>
                <a:latin typeface="+mn-lt"/>
                <a:ea typeface="+mn-ea"/>
                <a:cs typeface="+mn-cs"/>
              </a:rPr>
              <a:t> </a:t>
            </a:r>
            <a:r>
              <a:rPr lang="de-AT" sz="1100" b="0" i="0" kern="1200" dirty="0" err="1">
                <a:solidFill>
                  <a:schemeClr val="tx1"/>
                </a:solidFill>
                <a:effectLst/>
                <a:latin typeface="+mn-lt"/>
                <a:ea typeface="+mn-ea"/>
                <a:cs typeface="+mn-cs"/>
              </a:rPr>
              <a:t>or</a:t>
            </a:r>
            <a:r>
              <a:rPr lang="de-AT" sz="1100" b="0" i="0" kern="1200" dirty="0">
                <a:solidFill>
                  <a:schemeClr val="tx1"/>
                </a:solidFill>
                <a:effectLst/>
                <a:latin typeface="+mn-lt"/>
                <a:ea typeface="+mn-ea"/>
                <a:cs typeface="+mn-cs"/>
              </a:rPr>
              <a:t> larger will </a:t>
            </a:r>
            <a:r>
              <a:rPr lang="de-AT" sz="1100" b="0" i="0" kern="1200" dirty="0" err="1">
                <a:solidFill>
                  <a:schemeClr val="tx1"/>
                </a:solidFill>
                <a:effectLst/>
                <a:latin typeface="+mn-lt"/>
                <a:ea typeface="+mn-ea"/>
                <a:cs typeface="+mn-cs"/>
              </a:rPr>
              <a:t>be</a:t>
            </a:r>
            <a:r>
              <a:rPr lang="de-AT" sz="1100" b="0" i="0" kern="1200" dirty="0">
                <a:solidFill>
                  <a:schemeClr val="tx1"/>
                </a:solidFill>
                <a:effectLst/>
                <a:latin typeface="+mn-lt"/>
                <a:ea typeface="+mn-ea"/>
                <a:cs typeface="+mn-cs"/>
              </a:rPr>
              <a:t> </a:t>
            </a:r>
            <a:r>
              <a:rPr lang="de-AT" sz="1100" b="0" i="0" kern="1200" dirty="0" err="1">
                <a:solidFill>
                  <a:schemeClr val="tx1"/>
                </a:solidFill>
                <a:effectLst/>
                <a:latin typeface="+mn-lt"/>
                <a:ea typeface="+mn-ea"/>
                <a:cs typeface="+mn-cs"/>
              </a:rPr>
              <a:t>allocated</a:t>
            </a:r>
            <a:r>
              <a:rPr lang="de-AT" sz="1100" b="0" i="0" kern="1200" dirty="0">
                <a:solidFill>
                  <a:schemeClr val="tx1"/>
                </a:solidFill>
                <a:effectLst/>
                <a:latin typeface="+mn-lt"/>
                <a:ea typeface="+mn-ea"/>
                <a:cs typeface="+mn-cs"/>
              </a:rPr>
              <a:t> on </a:t>
            </a:r>
            <a:r>
              <a:rPr lang="de-AT" sz="1100" b="0" i="0" kern="1200" dirty="0" err="1">
                <a:solidFill>
                  <a:schemeClr val="tx1"/>
                </a:solidFill>
                <a:effectLst/>
                <a:latin typeface="+mn-lt"/>
                <a:ea typeface="+mn-ea"/>
                <a:cs typeface="+mn-cs"/>
              </a:rPr>
              <a:t>the</a:t>
            </a:r>
            <a:r>
              <a:rPr lang="de-AT" sz="1100" b="0" i="0" kern="1200" dirty="0">
                <a:solidFill>
                  <a:schemeClr val="tx1"/>
                </a:solidFill>
                <a:effectLst/>
                <a:latin typeface="+mn-lt"/>
                <a:ea typeface="+mn-ea"/>
                <a:cs typeface="+mn-cs"/>
              </a:rPr>
              <a:t> large </a:t>
            </a:r>
            <a:r>
              <a:rPr lang="de-AT" sz="1100" b="0" i="0" kern="1200" dirty="0" err="1">
                <a:solidFill>
                  <a:schemeClr val="tx1"/>
                </a:solidFill>
                <a:effectLst/>
                <a:latin typeface="+mn-lt"/>
                <a:ea typeface="+mn-ea"/>
                <a:cs typeface="+mn-cs"/>
              </a:rPr>
              <a:t>object</a:t>
            </a:r>
            <a:r>
              <a:rPr lang="de-AT" sz="1100" b="0" i="0" kern="1200" dirty="0">
                <a:solidFill>
                  <a:schemeClr val="tx1"/>
                </a:solidFill>
                <a:effectLst/>
                <a:latin typeface="+mn-lt"/>
                <a:ea typeface="+mn-ea"/>
                <a:cs typeface="+mn-cs"/>
              </a:rPr>
              <a:t> </a:t>
            </a:r>
            <a:r>
              <a:rPr lang="de-AT" sz="1100" b="0" i="0" kern="1200" dirty="0" err="1">
                <a:solidFill>
                  <a:schemeClr val="tx1"/>
                </a:solidFill>
                <a:effectLst/>
                <a:latin typeface="+mn-lt"/>
                <a:ea typeface="+mn-ea"/>
                <a:cs typeface="+mn-cs"/>
              </a:rPr>
              <a:t>heap</a:t>
            </a:r>
            <a:r>
              <a:rPr lang="de-AT" sz="1100" b="0" i="0" kern="1200" dirty="0">
                <a:solidFill>
                  <a:schemeClr val="tx1"/>
                </a:solidFill>
                <a:effectLst/>
                <a:latin typeface="+mn-lt"/>
                <a:ea typeface="+mn-ea"/>
                <a:cs typeface="+mn-cs"/>
              </a:rPr>
              <a:t>.</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Everything</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that</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is</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smaller</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than</a:t>
            </a:r>
            <a:r>
              <a:rPr lang="de-AT" sz="1100" b="0" i="0" kern="1200" baseline="0" dirty="0">
                <a:solidFill>
                  <a:schemeClr val="tx1"/>
                </a:solidFill>
                <a:effectLst/>
                <a:latin typeface="+mn-lt"/>
                <a:ea typeface="+mn-ea"/>
                <a:cs typeface="+mn-cs"/>
              </a:rPr>
              <a:t> 85 </a:t>
            </a:r>
            <a:r>
              <a:rPr lang="de-AT" sz="1100" b="0" i="0" kern="1200" baseline="0" dirty="0" err="1">
                <a:solidFill>
                  <a:schemeClr val="tx1"/>
                </a:solidFill>
                <a:effectLst/>
                <a:latin typeface="+mn-lt"/>
                <a:ea typeface="+mn-ea"/>
                <a:cs typeface="+mn-cs"/>
              </a:rPr>
              <a:t>thousend</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bytes</a:t>
            </a:r>
            <a:r>
              <a:rPr lang="de-AT" sz="1100" b="0" i="0" kern="1200" baseline="0" dirty="0">
                <a:solidFill>
                  <a:schemeClr val="tx1"/>
                </a:solidFill>
                <a:effectLst/>
                <a:latin typeface="+mn-lt"/>
                <a:ea typeface="+mn-ea"/>
                <a:cs typeface="+mn-cs"/>
              </a:rPr>
              <a:t> will </a:t>
            </a:r>
            <a:r>
              <a:rPr lang="de-AT" sz="1100" b="0" i="0" kern="1200" baseline="0" dirty="0" err="1">
                <a:solidFill>
                  <a:schemeClr val="tx1"/>
                </a:solidFill>
                <a:effectLst/>
                <a:latin typeface="+mn-lt"/>
                <a:ea typeface="+mn-ea"/>
                <a:cs typeface="+mn-cs"/>
              </a:rPr>
              <a:t>be</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allocated</a:t>
            </a:r>
            <a:r>
              <a:rPr lang="de-AT" sz="1100" b="0" i="0" kern="1200" baseline="0" dirty="0">
                <a:solidFill>
                  <a:schemeClr val="tx1"/>
                </a:solidFill>
                <a:effectLst/>
                <a:latin typeface="+mn-lt"/>
                <a:ea typeface="+mn-ea"/>
                <a:cs typeface="+mn-cs"/>
              </a:rPr>
              <a:t> on </a:t>
            </a:r>
            <a:r>
              <a:rPr lang="de-AT" sz="1100" b="0" i="0" kern="1200" baseline="0" dirty="0" err="1">
                <a:solidFill>
                  <a:schemeClr val="tx1"/>
                </a:solidFill>
                <a:effectLst/>
                <a:latin typeface="+mn-lt"/>
                <a:ea typeface="+mn-ea"/>
                <a:cs typeface="+mn-cs"/>
              </a:rPr>
              <a:t>the</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small</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object</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heap</a:t>
            </a:r>
            <a:r>
              <a:rPr lang="de-AT" sz="1100" b="0" i="0" kern="1200" baseline="0" dirty="0">
                <a:solidFill>
                  <a:schemeClr val="tx1"/>
                </a:solidFill>
                <a:effectLst/>
                <a:latin typeface="+mn-lt"/>
                <a:ea typeface="+mn-ea"/>
                <a:cs typeface="+mn-cs"/>
              </a:rPr>
              <a:t>. But </a:t>
            </a:r>
            <a:r>
              <a:rPr lang="de-AT" sz="1100" b="0" i="0" kern="1200" baseline="0" dirty="0" err="1">
                <a:solidFill>
                  <a:schemeClr val="tx1"/>
                </a:solidFill>
                <a:effectLst/>
                <a:latin typeface="+mn-lt"/>
                <a:ea typeface="+mn-ea"/>
                <a:cs typeface="+mn-cs"/>
              </a:rPr>
              <a:t>don‘t</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rely</a:t>
            </a:r>
            <a:r>
              <a:rPr lang="de-AT" sz="1100" b="0" i="0" kern="1200" baseline="0" dirty="0">
                <a:solidFill>
                  <a:schemeClr val="tx1"/>
                </a:solidFill>
                <a:effectLst/>
                <a:latin typeface="+mn-lt"/>
                <a:ea typeface="+mn-ea"/>
                <a:cs typeface="+mn-cs"/>
              </a:rPr>
              <a:t> on </a:t>
            </a:r>
            <a:r>
              <a:rPr lang="de-AT" sz="1100" b="0" i="0" kern="1200" baseline="0" dirty="0" err="1">
                <a:solidFill>
                  <a:schemeClr val="tx1"/>
                </a:solidFill>
                <a:effectLst/>
                <a:latin typeface="+mn-lt"/>
                <a:ea typeface="+mn-ea"/>
                <a:cs typeface="+mn-cs"/>
              </a:rPr>
              <a:t>this</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number</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this</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is</a:t>
            </a:r>
            <a:r>
              <a:rPr lang="de-AT" sz="1100" b="0" i="0" kern="1200" baseline="0" dirty="0">
                <a:solidFill>
                  <a:schemeClr val="tx1"/>
                </a:solidFill>
                <a:effectLst/>
                <a:latin typeface="+mn-lt"/>
                <a:ea typeface="+mn-ea"/>
                <a:cs typeface="+mn-cs"/>
              </a:rPr>
              <a:t> just an </a:t>
            </a:r>
            <a:r>
              <a:rPr lang="de-AT" sz="1100" b="0" i="0" kern="1200" baseline="0" dirty="0" err="1">
                <a:solidFill>
                  <a:schemeClr val="tx1"/>
                </a:solidFill>
                <a:effectLst/>
                <a:latin typeface="+mn-lt"/>
                <a:ea typeface="+mn-ea"/>
                <a:cs typeface="+mn-cs"/>
              </a:rPr>
              <a:t>implementation</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detail</a:t>
            </a:r>
            <a:r>
              <a:rPr lang="de-AT" sz="1100" b="0" i="0" kern="1200" baseline="0" dirty="0">
                <a:solidFill>
                  <a:schemeClr val="tx1"/>
                </a:solidFill>
                <a:effectLst/>
                <a:latin typeface="+mn-lt"/>
                <a:ea typeface="+mn-ea"/>
                <a:cs typeface="+mn-cs"/>
              </a:rPr>
              <a:t> and </a:t>
            </a:r>
            <a:r>
              <a:rPr lang="de-AT" sz="1100" b="0" i="0" kern="1200" baseline="0" dirty="0" err="1">
                <a:solidFill>
                  <a:schemeClr val="tx1"/>
                </a:solidFill>
                <a:effectLst/>
                <a:latin typeface="+mn-lt"/>
                <a:ea typeface="+mn-ea"/>
                <a:cs typeface="+mn-cs"/>
              </a:rPr>
              <a:t>this</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can</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be</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changed</a:t>
            </a:r>
            <a:r>
              <a:rPr lang="de-AT" sz="1100" b="0" i="0" kern="1200" baseline="0" dirty="0">
                <a:solidFill>
                  <a:schemeClr val="tx1"/>
                </a:solidFill>
                <a:effectLst/>
                <a:latin typeface="+mn-lt"/>
                <a:ea typeface="+mn-ea"/>
                <a:cs typeface="+mn-cs"/>
              </a:rPr>
              <a:t> in </a:t>
            </a:r>
            <a:r>
              <a:rPr lang="de-AT" sz="1100" b="0" i="0" kern="1200" baseline="0" dirty="0" err="1">
                <a:solidFill>
                  <a:schemeClr val="tx1"/>
                </a:solidFill>
                <a:effectLst/>
                <a:latin typeface="+mn-lt"/>
                <a:ea typeface="+mn-ea"/>
                <a:cs typeface="+mn-cs"/>
              </a:rPr>
              <a:t>future</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versions</a:t>
            </a:r>
            <a:r>
              <a:rPr lang="de-AT" sz="1100" b="0" i="0" kern="1200" baseline="0" dirty="0">
                <a:solidFill>
                  <a:schemeClr val="tx1"/>
                </a:solidFill>
                <a:effectLst/>
                <a:latin typeface="+mn-lt"/>
                <a:ea typeface="+mn-ea"/>
                <a:cs typeface="+mn-cs"/>
              </a:rPr>
              <a:t>. </a:t>
            </a:r>
          </a:p>
        </p:txBody>
      </p:sp>
    </p:spTree>
    <p:extLst>
      <p:ext uri="{BB962C8B-B14F-4D97-AF65-F5344CB8AC3E}">
        <p14:creationId xmlns:p14="http://schemas.microsoft.com/office/powerpoint/2010/main" val="294062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de-AT" sz="1100" b="0" i="0" kern="1200" baseline="0" dirty="0" err="1">
                <a:solidFill>
                  <a:schemeClr val="tx1"/>
                </a:solidFill>
                <a:effectLst/>
                <a:latin typeface="+mn-lt"/>
                <a:ea typeface="+mn-ea"/>
                <a:cs typeface="+mn-cs"/>
              </a:rPr>
              <a:t>Now</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the</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small</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object</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heap</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has</a:t>
            </a:r>
            <a:r>
              <a:rPr lang="de-AT" sz="1100" b="0" i="0" kern="1200" baseline="0" dirty="0">
                <a:solidFill>
                  <a:schemeClr val="tx1"/>
                </a:solidFill>
                <a:effectLst/>
                <a:latin typeface="+mn-lt"/>
                <a:ea typeface="+mn-ea"/>
                <a:cs typeface="+mn-cs"/>
              </a:rPr>
              <a:t> a generational </a:t>
            </a:r>
            <a:r>
              <a:rPr lang="de-AT" sz="1100" b="0" i="0" kern="1200" baseline="0" dirty="0" err="1">
                <a:solidFill>
                  <a:schemeClr val="tx1"/>
                </a:solidFill>
                <a:effectLst/>
                <a:latin typeface="+mn-lt"/>
                <a:ea typeface="+mn-ea"/>
                <a:cs typeface="+mn-cs"/>
              </a:rPr>
              <a:t>structure</a:t>
            </a:r>
            <a:r>
              <a:rPr lang="de-AT" sz="1100" b="0" i="0" kern="1200" baseline="0" dirty="0">
                <a:solidFill>
                  <a:schemeClr val="tx1"/>
                </a:solidFill>
                <a:effectLst/>
                <a:latin typeface="+mn-lt"/>
                <a:ea typeface="+mn-ea"/>
                <a:cs typeface="+mn-cs"/>
              </a:rPr>
              <a:t>. The Gen0 </a:t>
            </a:r>
            <a:r>
              <a:rPr lang="de-AT" sz="1100" b="0" i="0" kern="1200" baseline="0" dirty="0" err="1">
                <a:solidFill>
                  <a:schemeClr val="tx1"/>
                </a:solidFill>
                <a:effectLst/>
                <a:latin typeface="+mn-lt"/>
                <a:ea typeface="+mn-ea"/>
                <a:cs typeface="+mn-cs"/>
              </a:rPr>
              <a:t>is</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the</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part</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of</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the</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heap</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that</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contains</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every</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new</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objects</a:t>
            </a:r>
            <a:r>
              <a:rPr lang="de-AT" sz="1100" b="0" i="0" kern="1200" baseline="0" dirty="0">
                <a:solidFill>
                  <a:schemeClr val="tx1"/>
                </a:solidFill>
                <a:effectLst/>
                <a:latin typeface="+mn-lt"/>
                <a:ea typeface="+mn-ea"/>
                <a:cs typeface="+mn-cs"/>
              </a:rPr>
              <a:t>. So </a:t>
            </a:r>
            <a:r>
              <a:rPr lang="de-AT" sz="1100" b="0" i="0" kern="1200" baseline="0" dirty="0" err="1">
                <a:solidFill>
                  <a:schemeClr val="tx1"/>
                </a:solidFill>
                <a:effectLst/>
                <a:latin typeface="+mn-lt"/>
                <a:ea typeface="+mn-ea"/>
                <a:cs typeface="+mn-cs"/>
              </a:rPr>
              <a:t>objects</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that</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are</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less</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than</a:t>
            </a:r>
            <a:r>
              <a:rPr lang="de-AT" sz="1100" b="0" i="0" kern="1200" baseline="0" dirty="0">
                <a:solidFill>
                  <a:schemeClr val="tx1"/>
                </a:solidFill>
                <a:effectLst/>
                <a:latin typeface="+mn-lt"/>
                <a:ea typeface="+mn-ea"/>
                <a:cs typeface="+mn-cs"/>
              </a:rPr>
              <a:t> 85thousend </a:t>
            </a:r>
            <a:r>
              <a:rPr lang="de-AT" sz="1100" b="0" i="0" kern="1200" baseline="0" dirty="0" err="1">
                <a:solidFill>
                  <a:schemeClr val="tx1"/>
                </a:solidFill>
                <a:effectLst/>
                <a:latin typeface="+mn-lt"/>
                <a:ea typeface="+mn-ea"/>
                <a:cs typeface="+mn-cs"/>
              </a:rPr>
              <a:t>bytes</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are</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alocated</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here</a:t>
            </a:r>
            <a:r>
              <a:rPr lang="de-AT" sz="1100" b="0" i="0" kern="1200" baseline="0" dirty="0">
                <a:solidFill>
                  <a:schemeClr val="tx1"/>
                </a:solidFill>
                <a:effectLst/>
                <a:latin typeface="+mn-lt"/>
                <a:ea typeface="+mn-ea"/>
                <a:cs typeface="+mn-cs"/>
              </a:rPr>
              <a:t>. </a:t>
            </a:r>
          </a:p>
          <a:p>
            <a:pPr lvl="0" rtl="0">
              <a:spcBef>
                <a:spcPts val="0"/>
              </a:spcBef>
              <a:buNone/>
            </a:pPr>
            <a:endParaRPr lang="de-AT" sz="1100" b="0" i="0" kern="1200" baseline="0" dirty="0">
              <a:solidFill>
                <a:schemeClr val="tx1"/>
              </a:solidFill>
              <a:effectLst/>
              <a:latin typeface="+mn-lt"/>
              <a:ea typeface="+mn-ea"/>
              <a:cs typeface="+mn-cs"/>
            </a:endParaRPr>
          </a:p>
          <a:p>
            <a:pPr lvl="0" rtl="0">
              <a:spcBef>
                <a:spcPts val="0"/>
              </a:spcBef>
              <a:buNone/>
            </a:pPr>
            <a:r>
              <a:rPr lang="de-AT" sz="1100" b="0" i="0" kern="1200" baseline="0" dirty="0" err="1">
                <a:solidFill>
                  <a:schemeClr val="tx1"/>
                </a:solidFill>
                <a:effectLst/>
                <a:latin typeface="+mn-lt"/>
                <a:ea typeface="+mn-ea"/>
                <a:cs typeface="+mn-cs"/>
              </a:rPr>
              <a:t>Now</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if</a:t>
            </a:r>
            <a:r>
              <a:rPr lang="de-AT" sz="1100" b="0" i="0" kern="1200" baseline="0" dirty="0">
                <a:solidFill>
                  <a:schemeClr val="tx1"/>
                </a:solidFill>
                <a:effectLst/>
                <a:latin typeface="+mn-lt"/>
                <a:ea typeface="+mn-ea"/>
                <a:cs typeface="+mn-cs"/>
              </a:rPr>
              <a:t> an </a:t>
            </a:r>
            <a:r>
              <a:rPr lang="de-AT" sz="1100" b="0" i="0" kern="1200" baseline="0" dirty="0" err="1">
                <a:solidFill>
                  <a:schemeClr val="tx1"/>
                </a:solidFill>
                <a:effectLst/>
                <a:latin typeface="+mn-lt"/>
                <a:ea typeface="+mn-ea"/>
                <a:cs typeface="+mn-cs"/>
              </a:rPr>
              <a:t>object</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from</a:t>
            </a:r>
            <a:r>
              <a:rPr lang="de-AT" sz="1100" b="0" i="0" kern="1200" baseline="0" dirty="0">
                <a:solidFill>
                  <a:schemeClr val="tx1"/>
                </a:solidFill>
                <a:effectLst/>
                <a:latin typeface="+mn-lt"/>
                <a:ea typeface="+mn-ea"/>
                <a:cs typeface="+mn-cs"/>
              </a:rPr>
              <a:t> Gen0 </a:t>
            </a:r>
            <a:r>
              <a:rPr lang="de-AT" sz="1100" b="0" i="0" kern="1200" baseline="0" dirty="0" err="1">
                <a:solidFill>
                  <a:schemeClr val="tx1"/>
                </a:solidFill>
                <a:effectLst/>
                <a:latin typeface="+mn-lt"/>
                <a:ea typeface="+mn-ea"/>
                <a:cs typeface="+mn-cs"/>
              </a:rPr>
              <a:t>survive</a:t>
            </a:r>
            <a:r>
              <a:rPr lang="de-AT" sz="1100" b="0" i="0" kern="1200" baseline="0" dirty="0">
                <a:solidFill>
                  <a:schemeClr val="tx1"/>
                </a:solidFill>
                <a:effectLst/>
                <a:latin typeface="+mn-lt"/>
                <a:ea typeface="+mn-ea"/>
                <a:cs typeface="+mn-cs"/>
              </a:rPr>
              <a:t> a GC </a:t>
            </a:r>
            <a:r>
              <a:rPr lang="de-AT" sz="1100" b="0" i="0" kern="1200" baseline="0" dirty="0" err="1">
                <a:solidFill>
                  <a:schemeClr val="tx1"/>
                </a:solidFill>
                <a:effectLst/>
                <a:latin typeface="+mn-lt"/>
                <a:ea typeface="+mn-ea"/>
                <a:cs typeface="+mn-cs"/>
              </a:rPr>
              <a:t>round</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then</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it</a:t>
            </a:r>
            <a:r>
              <a:rPr lang="de-AT" sz="1100" b="0" i="0" kern="1200" baseline="0" dirty="0">
                <a:solidFill>
                  <a:schemeClr val="tx1"/>
                </a:solidFill>
                <a:effectLst/>
                <a:latin typeface="+mn-lt"/>
                <a:ea typeface="+mn-ea"/>
                <a:cs typeface="+mn-cs"/>
              </a:rPr>
              <a:t> will </a:t>
            </a:r>
            <a:r>
              <a:rPr lang="de-AT" sz="1100" b="0" i="0" kern="1200" baseline="0" dirty="0" err="1">
                <a:solidFill>
                  <a:schemeClr val="tx1"/>
                </a:solidFill>
                <a:effectLst/>
                <a:latin typeface="+mn-lt"/>
                <a:ea typeface="+mn-ea"/>
                <a:cs typeface="+mn-cs"/>
              </a:rPr>
              <a:t>be</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promoted</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to</a:t>
            </a:r>
            <a:r>
              <a:rPr lang="de-AT" sz="1100" b="0" i="0" kern="1200" baseline="0" dirty="0">
                <a:solidFill>
                  <a:schemeClr val="tx1"/>
                </a:solidFill>
                <a:effectLst/>
                <a:latin typeface="+mn-lt"/>
                <a:ea typeface="+mn-ea"/>
                <a:cs typeface="+mn-cs"/>
              </a:rPr>
              <a:t> Gen1, </a:t>
            </a:r>
            <a:r>
              <a:rPr lang="de-AT" sz="1100" b="0" i="0" kern="1200" baseline="0" dirty="0" err="1">
                <a:solidFill>
                  <a:schemeClr val="tx1"/>
                </a:solidFill>
                <a:effectLst/>
                <a:latin typeface="+mn-lt"/>
                <a:ea typeface="+mn-ea"/>
                <a:cs typeface="+mn-cs"/>
              </a:rPr>
              <a:t>which</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is</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basically</a:t>
            </a:r>
            <a:r>
              <a:rPr lang="de-AT" sz="1100" b="0" i="0" kern="1200" baseline="0" dirty="0">
                <a:solidFill>
                  <a:schemeClr val="tx1"/>
                </a:solidFill>
                <a:effectLst/>
                <a:latin typeface="+mn-lt"/>
                <a:ea typeface="+mn-ea"/>
                <a:cs typeface="+mn-cs"/>
              </a:rPr>
              <a:t> a </a:t>
            </a:r>
            <a:r>
              <a:rPr lang="de-AT" sz="1100" b="0" i="0" kern="1200" baseline="0" dirty="0" err="1">
                <a:solidFill>
                  <a:schemeClr val="tx1"/>
                </a:solidFill>
                <a:effectLst/>
                <a:latin typeface="+mn-lt"/>
                <a:ea typeface="+mn-ea"/>
                <a:cs typeface="+mn-cs"/>
              </a:rPr>
              <a:t>buffer</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between</a:t>
            </a:r>
            <a:r>
              <a:rPr lang="de-AT" sz="1100" b="0" i="0" kern="1200" baseline="0" dirty="0">
                <a:solidFill>
                  <a:schemeClr val="tx1"/>
                </a:solidFill>
                <a:effectLst/>
                <a:latin typeface="+mn-lt"/>
                <a:ea typeface="+mn-ea"/>
                <a:cs typeface="+mn-cs"/>
              </a:rPr>
              <a:t> Gen0 </a:t>
            </a:r>
            <a:r>
              <a:rPr lang="de-AT" sz="1100" b="0" i="0" kern="1200" baseline="0" dirty="0" err="1">
                <a:solidFill>
                  <a:schemeClr val="tx1"/>
                </a:solidFill>
                <a:effectLst/>
                <a:latin typeface="+mn-lt"/>
                <a:ea typeface="+mn-ea"/>
                <a:cs typeface="+mn-cs"/>
              </a:rPr>
              <a:t>and</a:t>
            </a:r>
            <a:r>
              <a:rPr lang="de-AT" sz="1100" b="0" i="0" kern="1200" baseline="0" dirty="0">
                <a:solidFill>
                  <a:schemeClr val="tx1"/>
                </a:solidFill>
                <a:effectLst/>
                <a:latin typeface="+mn-lt"/>
                <a:ea typeface="+mn-ea"/>
                <a:cs typeface="+mn-cs"/>
              </a:rPr>
              <a:t> Gen2. </a:t>
            </a:r>
          </a:p>
          <a:p>
            <a:pPr lvl="0" rtl="0">
              <a:spcBef>
                <a:spcPts val="0"/>
              </a:spcBef>
              <a:buNone/>
            </a:pPr>
            <a:endParaRPr lang="de-AT" sz="1100" b="0" i="0" kern="1200" baseline="0" dirty="0">
              <a:solidFill>
                <a:schemeClr val="tx1"/>
              </a:solidFill>
              <a:effectLst/>
              <a:latin typeface="+mn-lt"/>
              <a:ea typeface="+mn-ea"/>
              <a:cs typeface="+mn-cs"/>
            </a:endParaRPr>
          </a:p>
          <a:p>
            <a:pPr lvl="0" rtl="0">
              <a:spcBef>
                <a:spcPts val="0"/>
              </a:spcBef>
              <a:buNone/>
            </a:pPr>
            <a:r>
              <a:rPr lang="de-AT" sz="1100" b="0" i="0" kern="1200" baseline="0" dirty="0" err="1">
                <a:solidFill>
                  <a:schemeClr val="tx1"/>
                </a:solidFill>
                <a:effectLst/>
                <a:latin typeface="+mn-lt"/>
                <a:ea typeface="+mn-ea"/>
                <a:cs typeface="+mn-cs"/>
              </a:rPr>
              <a:t>And</a:t>
            </a:r>
            <a:r>
              <a:rPr lang="de-AT" sz="1100" b="0" i="0" kern="1200" baseline="0" dirty="0">
                <a:solidFill>
                  <a:schemeClr val="tx1"/>
                </a:solidFill>
                <a:effectLst/>
                <a:latin typeface="+mn-lt"/>
                <a:ea typeface="+mn-ea"/>
                <a:cs typeface="+mn-cs"/>
              </a:rPr>
              <a:t> Gen2 </a:t>
            </a:r>
            <a:r>
              <a:rPr lang="de-AT" sz="1100" b="0" i="0" kern="1200" baseline="0" dirty="0" err="1">
                <a:solidFill>
                  <a:schemeClr val="tx1"/>
                </a:solidFill>
                <a:effectLst/>
                <a:latin typeface="+mn-lt"/>
                <a:ea typeface="+mn-ea"/>
                <a:cs typeface="+mn-cs"/>
              </a:rPr>
              <a:t>is</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where</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the</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long</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lived</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objects</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are</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stored</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these</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are</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objects</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that</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survived</a:t>
            </a:r>
            <a:r>
              <a:rPr lang="de-AT" sz="1100" b="0" i="0" kern="1200" baseline="0" dirty="0">
                <a:solidFill>
                  <a:schemeClr val="tx1"/>
                </a:solidFill>
                <a:effectLst/>
                <a:latin typeface="+mn-lt"/>
                <a:ea typeface="+mn-ea"/>
                <a:cs typeface="+mn-cs"/>
              </a:rPr>
              <a:t> multiple GC </a:t>
            </a:r>
            <a:r>
              <a:rPr lang="de-AT" sz="1100" b="0" i="0" kern="1200" baseline="0" dirty="0" err="1">
                <a:solidFill>
                  <a:schemeClr val="tx1"/>
                </a:solidFill>
                <a:effectLst/>
                <a:latin typeface="+mn-lt"/>
                <a:ea typeface="+mn-ea"/>
                <a:cs typeface="+mn-cs"/>
              </a:rPr>
              <a:t>rounds</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If</a:t>
            </a:r>
            <a:r>
              <a:rPr lang="de-AT" sz="1100" b="0" i="0" kern="1200" baseline="0" dirty="0">
                <a:solidFill>
                  <a:schemeClr val="tx1"/>
                </a:solidFill>
                <a:effectLst/>
                <a:latin typeface="+mn-lt"/>
                <a:ea typeface="+mn-ea"/>
                <a:cs typeface="+mn-cs"/>
              </a:rPr>
              <a:t> an </a:t>
            </a:r>
            <a:r>
              <a:rPr lang="de-AT" sz="1100" b="0" i="0" kern="1200" baseline="0" dirty="0" err="1">
                <a:solidFill>
                  <a:schemeClr val="tx1"/>
                </a:solidFill>
                <a:effectLst/>
                <a:latin typeface="+mn-lt"/>
                <a:ea typeface="+mn-ea"/>
                <a:cs typeface="+mn-cs"/>
              </a:rPr>
              <a:t>object</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reached</a:t>
            </a:r>
            <a:r>
              <a:rPr lang="de-AT" sz="1100" b="0" i="0" kern="1200" baseline="0" dirty="0">
                <a:solidFill>
                  <a:schemeClr val="tx1"/>
                </a:solidFill>
                <a:effectLst/>
                <a:latin typeface="+mn-lt"/>
                <a:ea typeface="+mn-ea"/>
                <a:cs typeface="+mn-cs"/>
              </a:rPr>
              <a:t> Gen2 </a:t>
            </a:r>
            <a:r>
              <a:rPr lang="de-AT" sz="1100" b="0" i="0" kern="1200" baseline="0" dirty="0" err="1">
                <a:solidFill>
                  <a:schemeClr val="tx1"/>
                </a:solidFill>
                <a:effectLst/>
                <a:latin typeface="+mn-lt"/>
                <a:ea typeface="+mn-ea"/>
                <a:cs typeface="+mn-cs"/>
              </a:rPr>
              <a:t>then</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it</a:t>
            </a:r>
            <a:r>
              <a:rPr lang="de-AT" sz="1100" b="0" i="0" kern="1200" baseline="0" dirty="0">
                <a:solidFill>
                  <a:schemeClr val="tx1"/>
                </a:solidFill>
                <a:effectLst/>
                <a:latin typeface="+mn-lt"/>
                <a:ea typeface="+mn-ea"/>
                <a:cs typeface="+mn-cs"/>
              </a:rPr>
              <a:t> will </a:t>
            </a:r>
            <a:r>
              <a:rPr lang="de-AT" sz="1100" b="0" i="0" kern="1200" baseline="0" dirty="0" err="1">
                <a:solidFill>
                  <a:schemeClr val="tx1"/>
                </a:solidFill>
                <a:effectLst/>
                <a:latin typeface="+mn-lt"/>
                <a:ea typeface="+mn-ea"/>
                <a:cs typeface="+mn-cs"/>
              </a:rPr>
              <a:t>be</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either</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collected</a:t>
            </a:r>
            <a:r>
              <a:rPr lang="de-AT" sz="1100" b="0" i="0" kern="1200" baseline="0" dirty="0">
                <a:solidFill>
                  <a:schemeClr val="tx1"/>
                </a:solidFill>
                <a:effectLst/>
                <a:latin typeface="+mn-lt"/>
                <a:ea typeface="+mn-ea"/>
                <a:cs typeface="+mn-cs"/>
              </a:rPr>
              <a:t> at </a:t>
            </a:r>
            <a:r>
              <a:rPr lang="de-AT" sz="1100" b="0" i="0" kern="1200" baseline="0" dirty="0" err="1">
                <a:solidFill>
                  <a:schemeClr val="tx1"/>
                </a:solidFill>
                <a:effectLst/>
                <a:latin typeface="+mn-lt"/>
                <a:ea typeface="+mn-ea"/>
                <a:cs typeface="+mn-cs"/>
              </a:rPr>
              <a:t>some</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point</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or</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it</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remain</a:t>
            </a:r>
            <a:r>
              <a:rPr lang="de-AT" sz="1100" b="0" i="0" kern="1200" baseline="0" dirty="0">
                <a:solidFill>
                  <a:schemeClr val="tx1"/>
                </a:solidFill>
                <a:effectLst/>
                <a:latin typeface="+mn-lt"/>
                <a:ea typeface="+mn-ea"/>
                <a:cs typeface="+mn-cs"/>
              </a:rPr>
              <a:t> in Gen2 </a:t>
            </a:r>
            <a:r>
              <a:rPr lang="de-AT" sz="1100" b="0" i="0" kern="1200" baseline="0" dirty="0" err="1">
                <a:solidFill>
                  <a:schemeClr val="tx1"/>
                </a:solidFill>
                <a:effectLst/>
                <a:latin typeface="+mn-lt"/>
                <a:ea typeface="+mn-ea"/>
                <a:cs typeface="+mn-cs"/>
              </a:rPr>
              <a:t>until</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the</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process</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terminates</a:t>
            </a:r>
            <a:r>
              <a:rPr lang="de-AT" sz="1100" b="0" i="0" kern="1200" baseline="0" dirty="0">
                <a:solidFill>
                  <a:schemeClr val="tx1"/>
                </a:solidFill>
                <a:effectLst/>
                <a:latin typeface="+mn-lt"/>
                <a:ea typeface="+mn-ea"/>
                <a:cs typeface="+mn-cs"/>
              </a:rPr>
              <a:t>.</a:t>
            </a:r>
          </a:p>
          <a:p>
            <a:pPr lvl="0" rtl="0">
              <a:spcBef>
                <a:spcPts val="0"/>
              </a:spcBef>
              <a:buNone/>
            </a:pPr>
            <a:endParaRPr lang="en-US" sz="1100" b="0" i="0" kern="1200" baseline="0" dirty="0">
              <a:solidFill>
                <a:schemeClr val="tx1"/>
              </a:solidFill>
              <a:effectLst/>
              <a:latin typeface="+mn-lt"/>
              <a:ea typeface="+mn-ea"/>
              <a:cs typeface="+mn-cs"/>
            </a:endParaRPr>
          </a:p>
          <a:p>
            <a:pPr lvl="0" rtl="0">
              <a:spcBef>
                <a:spcPts val="0"/>
              </a:spcBef>
              <a:buNone/>
            </a:pPr>
            <a:r>
              <a:rPr lang="en-US" sz="1100" b="0" i="0" kern="1200" baseline="0" dirty="0">
                <a:solidFill>
                  <a:schemeClr val="tx1"/>
                </a:solidFill>
                <a:effectLst/>
                <a:latin typeface="+mn-lt"/>
                <a:ea typeface="+mn-ea"/>
                <a:cs typeface="+mn-cs"/>
              </a:rPr>
              <a:t>The large object heap doesn’t have this generational structure, so once you allocate a large object it will be created on the large object heap and remains there until it is collected.</a:t>
            </a:r>
          </a:p>
          <a:p>
            <a:pPr lvl="0" rtl="0">
              <a:spcBef>
                <a:spcPts val="0"/>
              </a:spcBef>
              <a:buNone/>
            </a:pPr>
            <a:endParaRPr lang="en-US" sz="1100" b="0" i="0" kern="1200" baseline="0" dirty="0">
              <a:solidFill>
                <a:schemeClr val="tx1"/>
              </a:solidFill>
              <a:effectLst/>
              <a:latin typeface="+mn-lt"/>
              <a:ea typeface="+mn-ea"/>
              <a:cs typeface="+mn-cs"/>
            </a:endParaRPr>
          </a:p>
          <a:p>
            <a:pPr lvl="0" rtl="0">
              <a:spcBef>
                <a:spcPts val="0"/>
              </a:spcBef>
              <a:buNone/>
            </a:pPr>
            <a:r>
              <a:rPr lang="en-US" sz="1100" b="0" i="0" kern="1200" baseline="0" dirty="0">
                <a:solidFill>
                  <a:schemeClr val="tx1"/>
                </a:solidFill>
                <a:effectLst/>
                <a:latin typeface="+mn-lt"/>
                <a:ea typeface="+mn-ea"/>
                <a:cs typeface="+mn-cs"/>
              </a:rPr>
              <a:t>Currently the large object heap is collected together with Gen2.</a:t>
            </a:r>
          </a:p>
        </p:txBody>
      </p:sp>
    </p:spTree>
    <p:extLst>
      <p:ext uri="{BB962C8B-B14F-4D97-AF65-F5344CB8AC3E}">
        <p14:creationId xmlns:p14="http://schemas.microsoft.com/office/powerpoint/2010/main" val="517193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de-AT" sz="1100" b="0" i="0" kern="1200" baseline="0" dirty="0" err="1">
                <a:solidFill>
                  <a:schemeClr val="tx1"/>
                </a:solidFill>
                <a:effectLst/>
                <a:latin typeface="+mn-lt"/>
                <a:ea typeface="+mn-ea"/>
                <a:cs typeface="+mn-cs"/>
              </a:rPr>
              <a:t>Now</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the</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point</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of</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this</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is</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to</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make</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the</a:t>
            </a:r>
            <a:r>
              <a:rPr lang="de-AT" sz="1100" b="0" i="0" kern="1200" baseline="0" dirty="0">
                <a:solidFill>
                  <a:schemeClr val="tx1"/>
                </a:solidFill>
                <a:effectLst/>
                <a:latin typeface="+mn-lt"/>
                <a:ea typeface="+mn-ea"/>
                <a:cs typeface="+mn-cs"/>
              </a:rPr>
              <a:t> GC </a:t>
            </a:r>
            <a:r>
              <a:rPr lang="de-AT" sz="1100" b="0" i="0" kern="1200" baseline="0" dirty="0" err="1">
                <a:solidFill>
                  <a:schemeClr val="tx1"/>
                </a:solidFill>
                <a:effectLst/>
                <a:latin typeface="+mn-lt"/>
                <a:ea typeface="+mn-ea"/>
                <a:cs typeface="+mn-cs"/>
              </a:rPr>
              <a:t>more</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efficient</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It</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turns</a:t>
            </a:r>
            <a:r>
              <a:rPr lang="de-AT" sz="1100" b="0" i="0" kern="1200" baseline="0" dirty="0">
                <a:solidFill>
                  <a:schemeClr val="tx1"/>
                </a:solidFill>
                <a:effectLst/>
                <a:latin typeface="+mn-lt"/>
                <a:ea typeface="+mn-ea"/>
                <a:cs typeface="+mn-cs"/>
              </a:rPr>
              <a:t> out </a:t>
            </a:r>
            <a:r>
              <a:rPr lang="de-AT" sz="1100" b="0" i="0" kern="1200" baseline="0" dirty="0" err="1">
                <a:solidFill>
                  <a:schemeClr val="tx1"/>
                </a:solidFill>
                <a:effectLst/>
                <a:latin typeface="+mn-lt"/>
                <a:ea typeface="+mn-ea"/>
                <a:cs typeface="+mn-cs"/>
              </a:rPr>
              <a:t>that</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most</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of</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the</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objects</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don‘t</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survive</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the</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first</a:t>
            </a:r>
            <a:r>
              <a:rPr lang="de-AT" sz="1100" b="0" i="0" kern="1200" baseline="0" dirty="0">
                <a:solidFill>
                  <a:schemeClr val="tx1"/>
                </a:solidFill>
                <a:effectLst/>
                <a:latin typeface="+mn-lt"/>
                <a:ea typeface="+mn-ea"/>
                <a:cs typeface="+mn-cs"/>
              </a:rPr>
              <a:t> GC </a:t>
            </a:r>
            <a:r>
              <a:rPr lang="de-AT" sz="1100" b="0" i="0" kern="1200" baseline="0" dirty="0" err="1">
                <a:solidFill>
                  <a:schemeClr val="tx1"/>
                </a:solidFill>
                <a:effectLst/>
                <a:latin typeface="+mn-lt"/>
                <a:ea typeface="+mn-ea"/>
                <a:cs typeface="+mn-cs"/>
              </a:rPr>
              <a:t>round</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and</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they</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can</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be</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collected</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very</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quickly</a:t>
            </a:r>
            <a:r>
              <a:rPr lang="de-AT" sz="1100" b="0" i="0" kern="1200" baseline="0" dirty="0">
                <a:solidFill>
                  <a:schemeClr val="tx1"/>
                </a:solidFill>
                <a:effectLst/>
                <a:latin typeface="+mn-lt"/>
                <a:ea typeface="+mn-ea"/>
                <a:cs typeface="+mn-cs"/>
              </a:rPr>
              <a:t>. And </a:t>
            </a:r>
            <a:r>
              <a:rPr lang="de-AT" sz="1100" b="0" i="0" kern="1200" baseline="0" dirty="0" err="1">
                <a:solidFill>
                  <a:schemeClr val="tx1"/>
                </a:solidFill>
                <a:effectLst/>
                <a:latin typeface="+mn-lt"/>
                <a:ea typeface="+mn-ea"/>
                <a:cs typeface="+mn-cs"/>
              </a:rPr>
              <a:t>objects</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that</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already</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survived</a:t>
            </a:r>
            <a:r>
              <a:rPr lang="de-AT" sz="1100" b="0" i="0" kern="1200" baseline="0" dirty="0">
                <a:solidFill>
                  <a:schemeClr val="tx1"/>
                </a:solidFill>
                <a:effectLst/>
                <a:latin typeface="+mn-lt"/>
                <a:ea typeface="+mn-ea"/>
                <a:cs typeface="+mn-cs"/>
              </a:rPr>
              <a:t> 2 </a:t>
            </a:r>
            <a:r>
              <a:rPr lang="de-AT" sz="1100" b="0" i="0" kern="1200" baseline="0" dirty="0" err="1">
                <a:solidFill>
                  <a:schemeClr val="tx1"/>
                </a:solidFill>
                <a:effectLst/>
                <a:latin typeface="+mn-lt"/>
                <a:ea typeface="+mn-ea"/>
                <a:cs typeface="+mn-cs"/>
              </a:rPr>
              <a:t>or</a:t>
            </a:r>
            <a:r>
              <a:rPr lang="de-AT" sz="1100" b="0" i="0" kern="1200" baseline="0" dirty="0">
                <a:solidFill>
                  <a:schemeClr val="tx1"/>
                </a:solidFill>
                <a:effectLst/>
                <a:latin typeface="+mn-lt"/>
                <a:ea typeface="+mn-ea"/>
                <a:cs typeface="+mn-cs"/>
              </a:rPr>
              <a:t> 3 GC </a:t>
            </a:r>
            <a:r>
              <a:rPr lang="de-AT" sz="1100" b="0" i="0" kern="1200" baseline="0" dirty="0" err="1">
                <a:solidFill>
                  <a:schemeClr val="tx1"/>
                </a:solidFill>
                <a:effectLst/>
                <a:latin typeface="+mn-lt"/>
                <a:ea typeface="+mn-ea"/>
                <a:cs typeface="+mn-cs"/>
              </a:rPr>
              <a:t>rounds</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typically</a:t>
            </a:r>
            <a:r>
              <a:rPr lang="de-AT" sz="1100" b="0" i="0" kern="1200" baseline="0" dirty="0">
                <a:solidFill>
                  <a:schemeClr val="tx1"/>
                </a:solidFill>
                <a:effectLst/>
                <a:latin typeface="+mn-lt"/>
                <a:ea typeface="+mn-ea"/>
                <a:cs typeface="+mn-cs"/>
              </a:rPr>
              <a:t> will </a:t>
            </a:r>
            <a:r>
              <a:rPr lang="de-AT" sz="1100" b="0" i="0" kern="1200" baseline="0" dirty="0" err="1">
                <a:solidFill>
                  <a:schemeClr val="tx1"/>
                </a:solidFill>
                <a:effectLst/>
                <a:latin typeface="+mn-lt"/>
                <a:ea typeface="+mn-ea"/>
                <a:cs typeface="+mn-cs"/>
              </a:rPr>
              <a:t>be</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around</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much</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much</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longer</a:t>
            </a:r>
            <a:r>
              <a:rPr lang="de-AT" sz="1100" b="0" i="0" kern="1200" baseline="0" dirty="0">
                <a:solidFill>
                  <a:schemeClr val="tx1"/>
                </a:solidFill>
                <a:effectLst/>
                <a:latin typeface="+mn-lt"/>
                <a:ea typeface="+mn-ea"/>
                <a:cs typeface="+mn-cs"/>
              </a:rPr>
              <a:t>. </a:t>
            </a:r>
          </a:p>
          <a:p>
            <a:pPr lvl="0" rtl="0">
              <a:spcBef>
                <a:spcPts val="0"/>
              </a:spcBef>
              <a:buNone/>
            </a:pPr>
            <a:endParaRPr lang="de-AT" sz="1100" b="0" i="0" kern="1200" baseline="0" dirty="0">
              <a:solidFill>
                <a:schemeClr val="tx1"/>
              </a:solidFill>
              <a:effectLst/>
              <a:latin typeface="+mn-lt"/>
              <a:ea typeface="+mn-ea"/>
              <a:cs typeface="+mn-cs"/>
            </a:endParaRPr>
          </a:p>
          <a:p>
            <a:pPr lvl="0" rtl="0">
              <a:spcBef>
                <a:spcPts val="0"/>
              </a:spcBef>
              <a:buNone/>
            </a:pPr>
            <a:r>
              <a:rPr lang="de-AT" sz="1100" b="0" i="0" kern="1200" baseline="0" dirty="0" err="1">
                <a:solidFill>
                  <a:schemeClr val="tx1"/>
                </a:solidFill>
                <a:effectLst/>
                <a:latin typeface="+mn-lt"/>
                <a:ea typeface="+mn-ea"/>
                <a:cs typeface="+mn-cs"/>
              </a:rPr>
              <a:t>Therefore</a:t>
            </a:r>
            <a:r>
              <a:rPr lang="de-AT" sz="1100" b="0" i="0" kern="1200" baseline="0" dirty="0">
                <a:solidFill>
                  <a:schemeClr val="tx1"/>
                </a:solidFill>
                <a:effectLst/>
                <a:latin typeface="+mn-lt"/>
                <a:ea typeface="+mn-ea"/>
                <a:cs typeface="+mn-cs"/>
              </a:rPr>
              <a:t> Gen0 </a:t>
            </a:r>
            <a:r>
              <a:rPr lang="de-AT" sz="1100" b="0" i="0" kern="1200" baseline="0" dirty="0" err="1">
                <a:solidFill>
                  <a:schemeClr val="tx1"/>
                </a:solidFill>
                <a:effectLst/>
                <a:latin typeface="+mn-lt"/>
                <a:ea typeface="+mn-ea"/>
                <a:cs typeface="+mn-cs"/>
              </a:rPr>
              <a:t>collection</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happens</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very</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frequently</a:t>
            </a:r>
            <a:r>
              <a:rPr lang="de-AT" sz="1100" b="0" i="0" kern="1200" baseline="0" dirty="0">
                <a:solidFill>
                  <a:schemeClr val="tx1"/>
                </a:solidFill>
                <a:effectLst/>
                <a:latin typeface="+mn-lt"/>
                <a:ea typeface="+mn-ea"/>
                <a:cs typeface="+mn-cs"/>
              </a:rPr>
              <a:t>, Gen1 </a:t>
            </a:r>
            <a:r>
              <a:rPr lang="de-AT" sz="1100" b="0" i="0" kern="1200" baseline="0" dirty="0" err="1">
                <a:solidFill>
                  <a:schemeClr val="tx1"/>
                </a:solidFill>
                <a:effectLst/>
                <a:latin typeface="+mn-lt"/>
                <a:ea typeface="+mn-ea"/>
                <a:cs typeface="+mn-cs"/>
              </a:rPr>
              <a:t>collection</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is</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less</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common</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and</a:t>
            </a:r>
            <a:r>
              <a:rPr lang="de-AT" sz="1100" b="0" i="0" kern="1200" baseline="0" dirty="0">
                <a:solidFill>
                  <a:schemeClr val="tx1"/>
                </a:solidFill>
                <a:effectLst/>
                <a:latin typeface="+mn-lt"/>
                <a:ea typeface="+mn-ea"/>
                <a:cs typeface="+mn-cs"/>
              </a:rPr>
              <a:t> Gen2 </a:t>
            </a:r>
            <a:r>
              <a:rPr lang="de-AT" sz="1100" b="0" i="0" kern="1200" baseline="0" dirty="0" err="1">
                <a:solidFill>
                  <a:schemeClr val="tx1"/>
                </a:solidFill>
                <a:effectLst/>
                <a:latin typeface="+mn-lt"/>
                <a:ea typeface="+mn-ea"/>
                <a:cs typeface="+mn-cs"/>
              </a:rPr>
              <a:t>colectuin</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happens</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even</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more</a:t>
            </a:r>
            <a:r>
              <a:rPr lang="de-AT" sz="1100" b="0" i="0" kern="1200" baseline="0" dirty="0">
                <a:solidFill>
                  <a:schemeClr val="tx1"/>
                </a:solidFill>
                <a:effectLst/>
                <a:latin typeface="+mn-lt"/>
                <a:ea typeface="+mn-ea"/>
                <a:cs typeface="+mn-cs"/>
              </a:rPr>
              <a:t> </a:t>
            </a:r>
            <a:r>
              <a:rPr lang="de-AT" sz="1100" b="0" i="0" kern="1200" baseline="0" dirty="0" err="1">
                <a:solidFill>
                  <a:schemeClr val="tx1"/>
                </a:solidFill>
                <a:effectLst/>
                <a:latin typeface="+mn-lt"/>
                <a:ea typeface="+mn-ea"/>
                <a:cs typeface="+mn-cs"/>
              </a:rPr>
              <a:t>rarely</a:t>
            </a:r>
            <a:r>
              <a:rPr lang="de-AT" sz="1100" b="0" i="0" kern="1200" baseline="0" dirty="0">
                <a:solidFill>
                  <a:schemeClr val="tx1"/>
                </a:solidFill>
                <a:effectLst/>
                <a:latin typeface="+mn-lt"/>
                <a:ea typeface="+mn-ea"/>
                <a:cs typeface="+mn-cs"/>
              </a:rPr>
              <a:t>.  </a:t>
            </a:r>
          </a:p>
          <a:p>
            <a:pPr lvl="0" rtl="0">
              <a:spcBef>
                <a:spcPts val="0"/>
              </a:spcBef>
              <a:buNone/>
            </a:pPr>
            <a:endParaRPr lang="de-AT" sz="1100" b="0" i="0" kern="1200" baseline="0" dirty="0">
              <a:solidFill>
                <a:schemeClr val="tx1"/>
              </a:solidFill>
              <a:effectLst/>
              <a:latin typeface="+mn-lt"/>
              <a:ea typeface="+mn-ea"/>
              <a:cs typeface="+mn-cs"/>
            </a:endParaRPr>
          </a:p>
          <a:p>
            <a:pPr lvl="0" rtl="0">
              <a:spcBef>
                <a:spcPts val="0"/>
              </a:spcBef>
              <a:buNone/>
            </a:pPr>
            <a:r>
              <a:rPr lang="en-US" dirty="0"/>
              <a:t>Furthermore when a Gen1 collection happens then it also runs a</a:t>
            </a:r>
            <a:r>
              <a:rPr lang="en-US" baseline="0" dirty="0"/>
              <a:t> Gen0  collection; and a Gen2 collection also starts Gen1 collection, therefore it’s called full GC.</a:t>
            </a:r>
          </a:p>
          <a:p>
            <a:pPr lvl="0" rtl="0">
              <a:spcBef>
                <a:spcPts val="0"/>
              </a:spcBef>
              <a:buNone/>
            </a:pPr>
            <a:endParaRPr lang="en-US" baseline="0" dirty="0"/>
          </a:p>
          <a:p>
            <a:pPr lvl="0" rtl="0">
              <a:spcBef>
                <a:spcPts val="0"/>
              </a:spcBef>
              <a:buNone/>
            </a:pPr>
            <a:r>
              <a:rPr lang="en-US" baseline="0" dirty="0"/>
              <a:t>Now why is this important when you care about performance? Well, because information about the generations tell us a lot about the allocations and the lifecycles of the objects in our application.</a:t>
            </a:r>
          </a:p>
          <a:p>
            <a:pPr lvl="0" rtl="0">
              <a:spcBef>
                <a:spcPts val="0"/>
              </a:spcBef>
              <a:buNone/>
            </a:pPr>
            <a:endParaRPr lang="en-US" baseline="0" dirty="0"/>
          </a:p>
          <a:p>
            <a:pPr lvl="0" rtl="0">
              <a:spcBef>
                <a:spcPts val="0"/>
              </a:spcBef>
              <a:buNone/>
            </a:pPr>
            <a:r>
              <a:rPr lang="en-US" baseline="0" dirty="0"/>
              <a:t>If you for example see that the Gen0 is always big, and the number of GC rounds in gen 0 increases, but gen1 and gen2 remain small then you know that your application allocates a lot and those objects have a very short life. </a:t>
            </a:r>
          </a:p>
          <a:p>
            <a:pPr lvl="0" rtl="0">
              <a:spcBef>
                <a:spcPts val="0"/>
              </a:spcBef>
              <a:buNone/>
            </a:pPr>
            <a:endParaRPr lang="en-US" baseline="0" dirty="0"/>
          </a:p>
          <a:p>
            <a:pPr lvl="0" rtl="0">
              <a:spcBef>
                <a:spcPts val="0"/>
              </a:spcBef>
              <a:buNone/>
            </a:pPr>
            <a:r>
              <a:rPr lang="en-US" baseline="0" dirty="0"/>
              <a:t>Also if you see that your Gen2 grows quickly then it means that potentially you have a memory leak.</a:t>
            </a:r>
          </a:p>
          <a:p>
            <a:pPr lvl="0" rtl="0">
              <a:spcBef>
                <a:spcPts val="0"/>
              </a:spcBef>
              <a:buNone/>
            </a:pPr>
            <a:endParaRPr lang="en-US" baseline="0" dirty="0"/>
          </a:p>
          <a:p>
            <a:pPr lvl="0" rtl="0">
              <a:spcBef>
                <a:spcPts val="0"/>
              </a:spcBef>
              <a:buNone/>
            </a:pPr>
            <a:r>
              <a:rPr lang="en-US" baseline="0" dirty="0"/>
              <a:t>An other option is that you allocate too much large objects, since the Large Object Heap is collected together with Gen2. </a:t>
            </a:r>
          </a:p>
          <a:p>
            <a:pPr lvl="0" rtl="0">
              <a:spcBef>
                <a:spcPts val="0"/>
              </a:spcBef>
              <a:buNone/>
            </a:pPr>
            <a:endParaRPr lang="en-US" dirty="0"/>
          </a:p>
          <a:p>
            <a:pPr lvl="0" rtl="0">
              <a:spcBef>
                <a:spcPts val="0"/>
              </a:spcBef>
              <a:buNone/>
            </a:pPr>
            <a:r>
              <a:rPr lang="en-US" dirty="0"/>
              <a:t>So the point is: the generational structure of the small object heap and the additional large object heap is optimized for performance, but sometimes it makes sense to take a look at the numbers. </a:t>
            </a:r>
          </a:p>
        </p:txBody>
      </p:sp>
    </p:spTree>
    <p:extLst>
      <p:ext uri="{BB962C8B-B14F-4D97-AF65-F5344CB8AC3E}">
        <p14:creationId xmlns:p14="http://schemas.microsoft.com/office/powerpoint/2010/main" val="25992494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baseline="0" dirty="0"/>
              <a:t>So as you see when we talk about memory then in .NET the first thing that we have to deal with is the managed heap.</a:t>
            </a:r>
          </a:p>
          <a:p>
            <a:pPr lvl="0" rtl="0">
              <a:spcBef>
                <a:spcPts val="0"/>
              </a:spcBef>
              <a:buNone/>
            </a:pPr>
            <a:endParaRPr lang="en-US" baseline="0" dirty="0"/>
          </a:p>
          <a:p>
            <a:pPr lvl="0" rtl="0">
              <a:spcBef>
                <a:spcPts val="0"/>
              </a:spcBef>
              <a:buNone/>
            </a:pPr>
            <a:endParaRPr lang="en-US" baseline="0" dirty="0"/>
          </a:p>
          <a:p>
            <a:pPr lvl="0" rtl="0">
              <a:spcBef>
                <a:spcPts val="0"/>
              </a:spcBef>
              <a:buNone/>
            </a:pPr>
            <a:endParaRPr lang="en-US" baseline="0" dirty="0"/>
          </a:p>
          <a:p>
            <a:pPr lvl="0" rtl="0">
              <a:spcBef>
                <a:spcPts val="0"/>
              </a:spcBef>
              <a:buNone/>
            </a:pPr>
            <a:r>
              <a:rPr lang="en-US" baseline="0" dirty="0"/>
              <a:t>We have two typical questions we want to investigate during performance investigations.</a:t>
            </a:r>
          </a:p>
          <a:p>
            <a:pPr lvl="0" rtl="0">
              <a:spcBef>
                <a:spcPts val="0"/>
              </a:spcBef>
              <a:buNone/>
            </a:pPr>
            <a:endParaRPr lang="en-US" baseline="0" dirty="0"/>
          </a:p>
          <a:p>
            <a:pPr lvl="0" rtl="0">
              <a:spcBef>
                <a:spcPts val="0"/>
              </a:spcBef>
              <a:buNone/>
            </a:pPr>
            <a:r>
              <a:rPr lang="en-US" baseline="0" dirty="0"/>
              <a:t>If we see that the GC does too much work then the question is “in what method do we allocate memory”? In such cases typically there are too much allocations and the GC has a lot to do, since it has to collect what we allocated. </a:t>
            </a:r>
          </a:p>
          <a:p>
            <a:pPr lvl="0" rtl="0">
              <a:spcBef>
                <a:spcPts val="0"/>
              </a:spcBef>
              <a:buNone/>
            </a:pPr>
            <a:r>
              <a:rPr lang="en-US" baseline="0" dirty="0"/>
              <a:t>So the key point here is that the less work the GC has to do the faster your code will run. And the way you can optimize for this is that you only allocate the necessary amount of objects on the heap and not more than that. This is of course easy to say but hard to do. In further videos we will look into possible techniques that can help you to achieve this.</a:t>
            </a:r>
          </a:p>
          <a:p>
            <a:pPr lvl="0" rtl="0">
              <a:spcBef>
                <a:spcPts val="0"/>
              </a:spcBef>
              <a:buNone/>
            </a:pPr>
            <a:endParaRPr lang="en-US" baseline="0" dirty="0"/>
          </a:p>
          <a:p>
            <a:pPr lvl="0" rtl="0">
              <a:spcBef>
                <a:spcPts val="0"/>
              </a:spcBef>
              <a:buNone/>
            </a:pPr>
            <a:endParaRPr lang="en-US" baseline="0" dirty="0"/>
          </a:p>
          <a:p>
            <a:pPr lvl="0" rtl="0">
              <a:spcBef>
                <a:spcPts val="0"/>
              </a:spcBef>
              <a:buNone/>
            </a:pPr>
            <a:r>
              <a:rPr lang="en-US" baseline="0" dirty="0"/>
              <a:t>There is also a second option when memory management can go wrong:</a:t>
            </a:r>
          </a:p>
          <a:p>
            <a:pPr lvl="0" rtl="0">
              <a:spcBef>
                <a:spcPts val="0"/>
              </a:spcBef>
              <a:buNone/>
            </a:pPr>
            <a:endParaRPr lang="en-US" baseline="0" dirty="0"/>
          </a:p>
          <a:p>
            <a:pPr lvl="0" rtl="0">
              <a:spcBef>
                <a:spcPts val="0"/>
              </a:spcBef>
              <a:buNone/>
            </a:pPr>
            <a:r>
              <a:rPr lang="en-US" baseline="0" dirty="0"/>
              <a:t>In such a case we have a root object from which continuously more and more objects can be reached, so the GC won’t collect them. In this case the question is “Which GC root holds the reference to the objects?”</a:t>
            </a:r>
          </a:p>
        </p:txBody>
      </p:sp>
    </p:spTree>
    <p:extLst>
      <p:ext uri="{BB962C8B-B14F-4D97-AF65-F5344CB8AC3E}">
        <p14:creationId xmlns:p14="http://schemas.microsoft.com/office/powerpoint/2010/main" val="1577020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One</a:t>
            </a:r>
            <a:r>
              <a:rPr lang="en-US" baseline="0" dirty="0"/>
              <a:t> very important group of performance metrics are CPU related metrics.</a:t>
            </a:r>
          </a:p>
          <a:p>
            <a:pPr lvl="0" rtl="0">
              <a:spcBef>
                <a:spcPts val="0"/>
              </a:spcBef>
              <a:buNone/>
            </a:pPr>
            <a:endParaRPr lang="en-US" baseline="0" dirty="0"/>
          </a:p>
          <a:p>
            <a:pPr lvl="0" rtl="0">
              <a:spcBef>
                <a:spcPts val="0"/>
              </a:spcBef>
              <a:buNone/>
            </a:pPr>
            <a:r>
              <a:rPr lang="en-US" baseline="0" dirty="0"/>
              <a:t>For example the CPU utilization is the percentage of time when the CPU does work. </a:t>
            </a:r>
          </a:p>
          <a:p>
            <a:pPr lvl="0" rtl="0">
              <a:spcBef>
                <a:spcPts val="0"/>
              </a:spcBef>
              <a:buNone/>
            </a:pPr>
            <a:endParaRPr lang="en-US" baseline="0" dirty="0"/>
          </a:p>
          <a:p>
            <a:pPr lvl="0" rtl="0">
              <a:spcBef>
                <a:spcPts val="0"/>
              </a:spcBef>
              <a:buNone/>
            </a:pPr>
            <a:r>
              <a:rPr lang="en-US" baseline="0" dirty="0"/>
              <a:t>Another metrics is wall clock time, which is what many people actually mean when they say performance: it is basically the time span between the start and the end of an operation.</a:t>
            </a:r>
          </a:p>
          <a:p>
            <a:pPr lvl="0" rtl="0">
              <a:spcBef>
                <a:spcPts val="0"/>
              </a:spcBef>
              <a:buNone/>
            </a:pPr>
            <a:endParaRPr lang="en-US" baseline="0" dirty="0"/>
          </a:p>
          <a:p>
            <a:pPr lvl="0" rtl="0">
              <a:spcBef>
                <a:spcPts val="0"/>
              </a:spcBef>
              <a:buNone/>
            </a:pPr>
            <a:r>
              <a:rPr lang="en-US" dirty="0"/>
              <a:t>When w</a:t>
            </a:r>
            <a:r>
              <a:rPr lang="en-US" baseline="0" dirty="0"/>
              <a:t>e want to measure the CPU utilization of our .NET code then the typical question is: In which method does the CPU spend significant time?</a:t>
            </a:r>
            <a:endParaRPr lang="en-US" dirty="0"/>
          </a:p>
          <a:p>
            <a:pPr lvl="0" rtl="0">
              <a:spcBef>
                <a:spcPts val="0"/>
              </a:spcBef>
              <a:buNone/>
            </a:pPr>
            <a:endParaRPr lang="en-US" dirty="0"/>
          </a:p>
        </p:txBody>
      </p:sp>
    </p:spTree>
    <p:extLst>
      <p:ext uri="{BB962C8B-B14F-4D97-AF65-F5344CB8AC3E}">
        <p14:creationId xmlns:p14="http://schemas.microsoft.com/office/powerpoint/2010/main" val="33155390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baseline="0" dirty="0"/>
              <a:t>Now let’s see a typical output from a memory profiler!</a:t>
            </a:r>
          </a:p>
          <a:p>
            <a:pPr lvl="0" rtl="0">
              <a:spcBef>
                <a:spcPts val="0"/>
              </a:spcBef>
              <a:buNone/>
            </a:pPr>
            <a:endParaRPr lang="en-US" baseline="0" dirty="0"/>
          </a:p>
          <a:p>
            <a:pPr lvl="0" rtl="0">
              <a:spcBef>
                <a:spcPts val="0"/>
              </a:spcBef>
              <a:buNone/>
            </a:pPr>
            <a:r>
              <a:rPr lang="en-US" baseline="0" dirty="0"/>
              <a:t>This is the report from the Visual Studio memory profiler. </a:t>
            </a:r>
          </a:p>
          <a:p>
            <a:pPr lvl="0" rtl="0">
              <a:spcBef>
                <a:spcPts val="0"/>
              </a:spcBef>
              <a:buNone/>
            </a:pPr>
            <a:endParaRPr lang="en-US" baseline="0" dirty="0"/>
          </a:p>
          <a:p>
            <a:pPr lvl="0" rtl="0">
              <a:spcBef>
                <a:spcPts val="0"/>
              </a:spcBef>
              <a:buNone/>
            </a:pPr>
            <a:r>
              <a:rPr lang="en-US" baseline="0" dirty="0"/>
              <a:t>NEXT:</a:t>
            </a:r>
          </a:p>
          <a:p>
            <a:pPr lvl="0" rtl="0">
              <a:spcBef>
                <a:spcPts val="0"/>
              </a:spcBef>
              <a:buNone/>
            </a:pPr>
            <a:r>
              <a:rPr lang="en-US" baseline="0" dirty="0"/>
              <a:t>The first list shows which method allocates the most memory. We immediately see that basically only </a:t>
            </a:r>
            <a:r>
              <a:rPr lang="en-US" baseline="0" dirty="0" err="1"/>
              <a:t>String.Concat</a:t>
            </a:r>
            <a:r>
              <a:rPr lang="en-US" baseline="0" dirty="0"/>
              <a:t> allocates. </a:t>
            </a:r>
          </a:p>
          <a:p>
            <a:pPr lvl="0" rtl="0">
              <a:spcBef>
                <a:spcPts val="0"/>
              </a:spcBef>
              <a:buNone/>
            </a:pPr>
            <a:endParaRPr lang="en-US" baseline="0" dirty="0"/>
          </a:p>
          <a:p>
            <a:pPr lvl="0" rtl="0">
              <a:spcBef>
                <a:spcPts val="0"/>
              </a:spcBef>
              <a:buNone/>
            </a:pPr>
            <a:r>
              <a:rPr lang="en-US" baseline="0" dirty="0"/>
              <a:t>NEXT:</a:t>
            </a:r>
          </a:p>
          <a:p>
            <a:pPr lvl="0" rtl="0">
              <a:spcBef>
                <a:spcPts val="0"/>
              </a:spcBef>
              <a:buNone/>
            </a:pPr>
            <a:r>
              <a:rPr lang="en-US" baseline="0" dirty="0"/>
              <a:t>The second list tells us that </a:t>
            </a:r>
            <a:r>
              <a:rPr lang="en-US" baseline="0" dirty="0" err="1"/>
              <a:t>System.String</a:t>
            </a:r>
            <a:r>
              <a:rPr lang="en-US" baseline="0" dirty="0"/>
              <a:t> takes up 100% of the heap </a:t>
            </a:r>
          </a:p>
          <a:p>
            <a:pPr lvl="0" rtl="0">
              <a:spcBef>
                <a:spcPts val="0"/>
              </a:spcBef>
              <a:buNone/>
            </a:pPr>
            <a:endParaRPr lang="en-US" baseline="0" dirty="0"/>
          </a:p>
          <a:p>
            <a:pPr lvl="0" rtl="0">
              <a:spcBef>
                <a:spcPts val="0"/>
              </a:spcBef>
              <a:buNone/>
            </a:pPr>
            <a:r>
              <a:rPr lang="en-US" baseline="0" dirty="0"/>
              <a:t>NEXT:</a:t>
            </a:r>
          </a:p>
          <a:p>
            <a:pPr lvl="0" rtl="0">
              <a:spcBef>
                <a:spcPts val="0"/>
              </a:spcBef>
              <a:buNone/>
            </a:pPr>
            <a:r>
              <a:rPr lang="en-US" baseline="0" dirty="0"/>
              <a:t>and the third list tells is the </a:t>
            </a:r>
            <a:r>
              <a:rPr lang="en-US" baseline="0" dirty="0" err="1"/>
              <a:t>System.String</a:t>
            </a:r>
            <a:r>
              <a:rPr lang="en-US" baseline="0" dirty="0"/>
              <a:t> has the most instances in our application. So with the first three lists together tell us that </a:t>
            </a:r>
            <a:r>
              <a:rPr lang="en-US" baseline="0" dirty="0" err="1"/>
              <a:t>String.Concat</a:t>
            </a:r>
            <a:r>
              <a:rPr lang="en-US" baseline="0" dirty="0"/>
              <a:t>() allocates an awful lot of strings. </a:t>
            </a:r>
          </a:p>
          <a:p>
            <a:pPr lvl="0" rtl="0">
              <a:spcBef>
                <a:spcPts val="0"/>
              </a:spcBef>
              <a:buNone/>
            </a:pPr>
            <a:endParaRPr lang="en-US" baseline="0" dirty="0"/>
          </a:p>
          <a:p>
            <a:pPr lvl="0" rtl="0">
              <a:spcBef>
                <a:spcPts val="0"/>
              </a:spcBef>
              <a:buNone/>
            </a:pPr>
            <a:r>
              <a:rPr lang="en-US" baseline="0" dirty="0"/>
              <a:t>Now the question is: where do we call </a:t>
            </a:r>
            <a:r>
              <a:rPr lang="en-US" baseline="0" dirty="0" err="1"/>
              <a:t>String.Concat</a:t>
            </a:r>
            <a:r>
              <a:rPr lang="en-US" baseline="0" dirty="0"/>
              <a:t>? At the bottom we have a </a:t>
            </a:r>
            <a:r>
              <a:rPr lang="en-US" baseline="0" dirty="0" err="1"/>
              <a:t>callstack</a:t>
            </a:r>
            <a:r>
              <a:rPr lang="en-US" baseline="0" dirty="0"/>
              <a:t> which tells us exactly this. </a:t>
            </a:r>
          </a:p>
          <a:p>
            <a:pPr lvl="0" rtl="0">
              <a:spcBef>
                <a:spcPts val="0"/>
              </a:spcBef>
              <a:buNone/>
            </a:pPr>
            <a:endParaRPr lang="en-US" baseline="0" dirty="0"/>
          </a:p>
          <a:p>
            <a:pPr lvl="0" rtl="0">
              <a:spcBef>
                <a:spcPts val="0"/>
              </a:spcBef>
              <a:buNone/>
            </a:pPr>
            <a:r>
              <a:rPr lang="en-US" baseline="0" dirty="0"/>
              <a:t>NEXT:</a:t>
            </a:r>
          </a:p>
          <a:p>
            <a:pPr lvl="0" rtl="0">
              <a:spcBef>
                <a:spcPts val="0"/>
              </a:spcBef>
              <a:buNone/>
            </a:pPr>
            <a:r>
              <a:rPr lang="en-US" baseline="0" dirty="0"/>
              <a:t>We call </a:t>
            </a:r>
            <a:r>
              <a:rPr lang="en-US" baseline="0" dirty="0" err="1"/>
              <a:t>String.Concat</a:t>
            </a:r>
            <a:r>
              <a:rPr lang="en-US" baseline="0" dirty="0"/>
              <a:t> in our </a:t>
            </a:r>
            <a:r>
              <a:rPr lang="en-US" baseline="0" dirty="0" err="1"/>
              <a:t>StringProcessingMethod</a:t>
            </a:r>
            <a:r>
              <a:rPr lang="en-US" baseline="0" dirty="0"/>
              <a:t>, which causes all the allocations. </a:t>
            </a:r>
          </a:p>
          <a:p>
            <a:pPr lvl="0" rtl="0">
              <a:spcBef>
                <a:spcPts val="0"/>
              </a:spcBef>
              <a:buNone/>
            </a:pPr>
            <a:endParaRPr lang="en-US" baseline="0" dirty="0"/>
          </a:p>
          <a:p>
            <a:pPr lvl="0" rtl="0">
              <a:spcBef>
                <a:spcPts val="0"/>
              </a:spcBef>
              <a:buNone/>
            </a:pPr>
            <a:r>
              <a:rPr lang="en-US" baseline="0" dirty="0"/>
              <a:t>This is of course a very small example but it already shows the workflow of a memory investigation very well: first we identified which type causes the problem then we searched for the method that allocates too much instances from this specific type. </a:t>
            </a:r>
          </a:p>
        </p:txBody>
      </p:sp>
    </p:spTree>
    <p:extLst>
      <p:ext uri="{BB962C8B-B14F-4D97-AF65-F5344CB8AC3E}">
        <p14:creationId xmlns:p14="http://schemas.microsoft.com/office/powerpoint/2010/main" val="39522236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baseline="0" dirty="0"/>
              <a:t>So this is the point when we look at the method and try to figure out if there is a way to rewrite it to make the code better.</a:t>
            </a:r>
          </a:p>
          <a:p>
            <a:pPr lvl="0" rtl="0">
              <a:spcBef>
                <a:spcPts val="0"/>
              </a:spcBef>
              <a:buNone/>
            </a:pPr>
            <a:endParaRPr lang="en-US" baseline="0" dirty="0"/>
          </a:p>
          <a:p>
            <a:pPr lvl="0" rtl="0">
              <a:spcBef>
                <a:spcPts val="0"/>
              </a:spcBef>
              <a:buNone/>
            </a:pPr>
            <a:r>
              <a:rPr lang="en-US" baseline="0" dirty="0"/>
              <a:t>I created this sample to show you a problem, and of course there is a way to make this better: you probably know that Strings in .NET are immutable, so when you add two strings together you actually create a third string regardless of the fact that we reuse the </a:t>
            </a:r>
            <a:r>
              <a:rPr lang="en-US" baseline="0" dirty="0" err="1"/>
              <a:t>str</a:t>
            </a:r>
            <a:r>
              <a:rPr lang="en-US" baseline="0" dirty="0"/>
              <a:t> local variable here. </a:t>
            </a:r>
          </a:p>
          <a:p>
            <a:pPr lvl="0" rtl="0">
              <a:spcBef>
                <a:spcPts val="0"/>
              </a:spcBef>
              <a:buNone/>
            </a:pPr>
            <a:endParaRPr lang="en-US" baseline="0" dirty="0"/>
          </a:p>
          <a:p>
            <a:pPr lvl="0" rtl="0">
              <a:spcBef>
                <a:spcPts val="0"/>
              </a:spcBef>
              <a:buNone/>
            </a:pPr>
            <a:r>
              <a:rPr lang="en-US" baseline="0" dirty="0"/>
              <a:t>And the effect of this was clearly visible on the performance report from the previous slide.   </a:t>
            </a:r>
          </a:p>
          <a:p>
            <a:pPr lvl="0" rtl="0">
              <a:spcBef>
                <a:spcPts val="0"/>
              </a:spcBef>
              <a:buNone/>
            </a:pPr>
            <a:endParaRPr lang="en-US" baseline="0" dirty="0"/>
          </a:p>
          <a:p>
            <a:pPr lvl="0" rtl="0">
              <a:spcBef>
                <a:spcPts val="0"/>
              </a:spcBef>
              <a:buNone/>
            </a:pPr>
            <a:r>
              <a:rPr lang="en-US" baseline="0" dirty="0"/>
              <a:t>NEXT</a:t>
            </a:r>
          </a:p>
          <a:p>
            <a:pPr lvl="0" rtl="0">
              <a:spcBef>
                <a:spcPts val="0"/>
              </a:spcBef>
              <a:buNone/>
            </a:pPr>
            <a:endParaRPr lang="en-US" baseline="0" dirty="0"/>
          </a:p>
          <a:p>
            <a:pPr lvl="0" rtl="0">
              <a:spcBef>
                <a:spcPts val="0"/>
              </a:spcBef>
              <a:buNone/>
            </a:pPr>
            <a:r>
              <a:rPr lang="en-US" baseline="0" dirty="0"/>
              <a:t>Now .NET has a solution for this problem, and that is the </a:t>
            </a:r>
            <a:r>
              <a:rPr lang="en-US" baseline="0" dirty="0" err="1"/>
              <a:t>StringBuilder</a:t>
            </a:r>
            <a:r>
              <a:rPr lang="en-US" baseline="0" dirty="0"/>
              <a:t> type. So first performance lesson: if you concatenate lots of strings then use the </a:t>
            </a:r>
            <a:r>
              <a:rPr lang="en-US" baseline="0" dirty="0" err="1"/>
              <a:t>StringBuilder</a:t>
            </a:r>
            <a:r>
              <a:rPr lang="en-US" baseline="0" dirty="0"/>
              <a:t> type because that avoids string allocations. </a:t>
            </a:r>
          </a:p>
          <a:p>
            <a:pPr lvl="0" rtl="0">
              <a:spcBef>
                <a:spcPts val="0"/>
              </a:spcBef>
              <a:buNone/>
            </a:pPr>
            <a:endParaRPr lang="en-US" baseline="0" dirty="0"/>
          </a:p>
          <a:p>
            <a:pPr lvl="0" rtl="0">
              <a:spcBef>
                <a:spcPts val="0"/>
              </a:spcBef>
              <a:buNone/>
            </a:pPr>
            <a:r>
              <a:rPr lang="en-US" baseline="0" dirty="0"/>
              <a:t>This was the case on the classic .NET Framework and this of course doesn’t change with .NET Core. </a:t>
            </a:r>
          </a:p>
          <a:p>
            <a:pPr lvl="0" rtl="0">
              <a:spcBef>
                <a:spcPts val="0"/>
              </a:spcBef>
              <a:buNone/>
            </a:pPr>
            <a:endParaRPr lang="en-US" baseline="0" dirty="0"/>
          </a:p>
        </p:txBody>
      </p:sp>
    </p:spTree>
    <p:extLst>
      <p:ext uri="{BB962C8B-B14F-4D97-AF65-F5344CB8AC3E}">
        <p14:creationId xmlns:p14="http://schemas.microsoft.com/office/powerpoint/2010/main" val="40104095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baseline="0" dirty="0"/>
              <a:t>Now let’s move on to the other question. </a:t>
            </a:r>
            <a:br>
              <a:rPr lang="en-US" baseline="0" dirty="0"/>
            </a:br>
            <a:endParaRPr lang="en-US" baseline="0" dirty="0"/>
          </a:p>
          <a:p>
            <a:pPr lvl="0" rtl="0">
              <a:spcBef>
                <a:spcPts val="0"/>
              </a:spcBef>
              <a:buNone/>
            </a:pPr>
            <a:r>
              <a:rPr lang="en-US" baseline="0" dirty="0"/>
              <a:t>Until this point we wanted to see where allocation happens in order to find methods that put pressure to the GC.</a:t>
            </a:r>
          </a:p>
          <a:p>
            <a:pPr lvl="0" rtl="0">
              <a:spcBef>
                <a:spcPts val="0"/>
              </a:spcBef>
              <a:buNone/>
            </a:pPr>
            <a:endParaRPr lang="en-US" baseline="0" dirty="0"/>
          </a:p>
          <a:p>
            <a:pPr lvl="0" rtl="0">
              <a:spcBef>
                <a:spcPts val="0"/>
              </a:spcBef>
              <a:buNone/>
            </a:pPr>
            <a:r>
              <a:rPr lang="en-US" baseline="0" dirty="0"/>
              <a:t>Another case is when there aren’t too much allocations, but the allocated objects are never collected.</a:t>
            </a:r>
          </a:p>
          <a:p>
            <a:pPr lvl="0" rtl="0">
              <a:spcBef>
                <a:spcPts val="0"/>
              </a:spcBef>
              <a:buNone/>
            </a:pPr>
            <a:endParaRPr lang="en-US" baseline="0" dirty="0"/>
          </a:p>
          <a:p>
            <a:pPr lvl="0" rtl="0">
              <a:spcBef>
                <a:spcPts val="0"/>
              </a:spcBef>
              <a:buNone/>
            </a:pPr>
            <a:r>
              <a:rPr lang="en-US" baseline="0" dirty="0"/>
              <a:t>Now this itself isn’t necessary a problem. If these objects are used then it’s fine that they are not collected. But in some cases this isn’t intentional.</a:t>
            </a:r>
          </a:p>
          <a:p>
            <a:pPr lvl="0" rtl="0">
              <a:spcBef>
                <a:spcPts val="0"/>
              </a:spcBef>
              <a:buNone/>
            </a:pPr>
            <a:endParaRPr lang="en-US" baseline="0" dirty="0"/>
          </a:p>
          <a:p>
            <a:pPr lvl="0" rtl="0">
              <a:spcBef>
                <a:spcPts val="0"/>
              </a:spcBef>
              <a:buNone/>
            </a:pPr>
            <a:r>
              <a:rPr lang="en-US" baseline="0" dirty="0"/>
              <a:t>Now basically the only reason an object can’t get collected is that there is a GC root from which you can reach that object. In some cases this is intentional and absolutely fine, but in other cases it’s simply a mistake. In those cases we call this a memory leak. </a:t>
            </a:r>
          </a:p>
          <a:p>
            <a:pPr lvl="0" rtl="0">
              <a:spcBef>
                <a:spcPts val="0"/>
              </a:spcBef>
              <a:buNone/>
            </a:pPr>
            <a:endParaRPr lang="en-US" baseline="0" dirty="0"/>
          </a:p>
          <a:p>
            <a:pPr lvl="0" rtl="0">
              <a:spcBef>
                <a:spcPts val="0"/>
              </a:spcBef>
              <a:buNone/>
            </a:pPr>
            <a:r>
              <a:rPr lang="en-US" baseline="0" dirty="0"/>
              <a:t>Now to find the root cause of such a problem it’s not relevant where the allocation happens, so the </a:t>
            </a:r>
            <a:r>
              <a:rPr lang="en-US" baseline="0" dirty="0" err="1"/>
              <a:t>callstack</a:t>
            </a:r>
            <a:r>
              <a:rPr lang="en-US" baseline="0" dirty="0"/>
              <a:t> from our previous sample won’t help. What helps is the path from the object (or objects) that are not collected to the GC root that holds a reference to them and prevents them from being collected.</a:t>
            </a:r>
          </a:p>
          <a:p>
            <a:pPr lvl="0" rtl="0">
              <a:spcBef>
                <a:spcPts val="0"/>
              </a:spcBef>
              <a:buNone/>
            </a:pPr>
            <a:endParaRPr lang="en-US" baseline="0" dirty="0"/>
          </a:p>
          <a:p>
            <a:pPr lvl="0" rtl="0">
              <a:spcBef>
                <a:spcPts val="0"/>
              </a:spcBef>
              <a:buNone/>
            </a:pPr>
            <a:r>
              <a:rPr lang="en-US" baseline="0" dirty="0"/>
              <a:t>NEXT:</a:t>
            </a:r>
          </a:p>
          <a:p>
            <a:pPr lvl="0" rtl="0">
              <a:spcBef>
                <a:spcPts val="0"/>
              </a:spcBef>
              <a:buNone/>
            </a:pPr>
            <a:endParaRPr lang="en-US" baseline="0" dirty="0"/>
          </a:p>
          <a:p>
            <a:pPr lvl="0" rtl="0">
              <a:spcBef>
                <a:spcPts val="0"/>
              </a:spcBef>
              <a:buNone/>
            </a:pPr>
            <a:r>
              <a:rPr lang="en-US" baseline="0" dirty="0"/>
              <a:t>Such a report can be seen on this slide, which in this case was generated with </a:t>
            </a:r>
            <a:r>
              <a:rPr lang="en-US" baseline="0" dirty="0" err="1"/>
              <a:t>PerfView</a:t>
            </a:r>
            <a:r>
              <a:rPr lang="en-US" baseline="0" dirty="0"/>
              <a:t>.</a:t>
            </a:r>
          </a:p>
          <a:p>
            <a:pPr lvl="0" rtl="0">
              <a:spcBef>
                <a:spcPts val="0"/>
              </a:spcBef>
              <a:buNone/>
            </a:pPr>
            <a:endParaRPr lang="en-US" baseline="0" dirty="0"/>
          </a:p>
          <a:p>
            <a:pPr lvl="0" rtl="0">
              <a:spcBef>
                <a:spcPts val="0"/>
              </a:spcBef>
              <a:buNone/>
            </a:pPr>
            <a:r>
              <a:rPr lang="en-US" baseline="0" dirty="0"/>
              <a:t>As you see this list shows all types that had instances on the managed heap and it is sorted based on the number of instances. We see the Person type on the top of the list.</a:t>
            </a:r>
          </a:p>
          <a:p>
            <a:pPr lvl="0" rtl="0">
              <a:spcBef>
                <a:spcPts val="0"/>
              </a:spcBef>
              <a:buNone/>
            </a:pPr>
            <a:endParaRPr lang="en-US" baseline="0" dirty="0"/>
          </a:p>
          <a:p>
            <a:pPr lvl="0" rtl="0">
              <a:spcBef>
                <a:spcPts val="0"/>
              </a:spcBef>
              <a:buNone/>
            </a:pPr>
            <a:r>
              <a:rPr lang="en-US" baseline="0" dirty="0"/>
              <a:t>NEXT:</a:t>
            </a:r>
          </a:p>
          <a:p>
            <a:pPr lvl="0" rtl="0">
              <a:spcBef>
                <a:spcPts val="0"/>
              </a:spcBef>
              <a:buNone/>
            </a:pPr>
            <a:r>
              <a:rPr lang="en-US" baseline="0" dirty="0"/>
              <a:t>Many tools, like </a:t>
            </a:r>
            <a:r>
              <a:rPr lang="en-US" baseline="0" dirty="0" err="1"/>
              <a:t>PerfView</a:t>
            </a:r>
            <a:r>
              <a:rPr lang="en-US" baseline="0" dirty="0"/>
              <a:t> can show us the path from those instances to the GC root that holds a reference to them. This is what we have in this </a:t>
            </a:r>
            <a:r>
              <a:rPr lang="en-US" baseline="0" dirty="0" err="1"/>
              <a:t>ScreenShot</a:t>
            </a:r>
            <a:r>
              <a:rPr lang="en-US" baseline="0" dirty="0"/>
              <a:t>. It clearly shows that there is a List of Persons that holds the reference to those instances and it even tells us that this is a static field and the name f this field is People. </a:t>
            </a:r>
          </a:p>
          <a:p>
            <a:pPr lvl="0" rtl="0">
              <a:spcBef>
                <a:spcPts val="0"/>
              </a:spcBef>
              <a:buNone/>
            </a:pPr>
            <a:endParaRPr lang="en-US" baseline="0" dirty="0"/>
          </a:p>
          <a:p>
            <a:pPr lvl="0" rtl="0">
              <a:spcBef>
                <a:spcPts val="0"/>
              </a:spcBef>
              <a:buNone/>
            </a:pPr>
            <a:endParaRPr lang="en-US" baseline="0" dirty="0"/>
          </a:p>
        </p:txBody>
      </p:sp>
    </p:spTree>
    <p:extLst>
      <p:ext uri="{BB962C8B-B14F-4D97-AF65-F5344CB8AC3E}">
        <p14:creationId xmlns:p14="http://schemas.microsoft.com/office/powerpoint/2010/main" val="12520867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baseline="0" dirty="0"/>
              <a:t>And here is the source code of the application that I sampled to create the report from the previous slide. </a:t>
            </a:r>
          </a:p>
          <a:p>
            <a:pPr lvl="0" rtl="0">
              <a:spcBef>
                <a:spcPts val="0"/>
              </a:spcBef>
              <a:buNone/>
            </a:pPr>
            <a:endParaRPr lang="en-US" baseline="0" dirty="0"/>
          </a:p>
          <a:p>
            <a:pPr lvl="0" rtl="0">
              <a:spcBef>
                <a:spcPts val="0"/>
              </a:spcBef>
              <a:buNone/>
            </a:pPr>
            <a:r>
              <a:rPr lang="en-US" baseline="0" dirty="0"/>
              <a:t>As you see we really have a static field called People – In our case that was the GC root. So in this example we were not interested in the method that allocated those instances, but we wanted to know what holds a reference to our objects. </a:t>
            </a:r>
          </a:p>
          <a:p>
            <a:pPr lvl="0" rtl="0">
              <a:spcBef>
                <a:spcPts val="0"/>
              </a:spcBef>
              <a:buNone/>
            </a:pPr>
            <a:endParaRPr lang="en-US" baseline="0" dirty="0"/>
          </a:p>
          <a:p>
            <a:pPr lvl="0" rtl="0">
              <a:spcBef>
                <a:spcPts val="0"/>
              </a:spcBef>
              <a:buNone/>
            </a:pPr>
            <a:r>
              <a:rPr lang="en-US" baseline="0" dirty="0"/>
              <a:t>Of course this isn’t a real world example, but don’t worry, we will come back to </a:t>
            </a:r>
            <a:r>
              <a:rPr lang="en-US" baseline="0" dirty="0" err="1"/>
              <a:t>PerfView</a:t>
            </a:r>
            <a:r>
              <a:rPr lang="en-US" baseline="0" dirty="0"/>
              <a:t> in a next video.</a:t>
            </a:r>
          </a:p>
        </p:txBody>
      </p:sp>
    </p:spTree>
    <p:extLst>
      <p:ext uri="{BB962C8B-B14F-4D97-AF65-F5344CB8AC3E}">
        <p14:creationId xmlns:p14="http://schemas.microsoft.com/office/powerpoint/2010/main" val="1329923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0" name="Shape 24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SLIDE: So</a:t>
            </a:r>
            <a:r>
              <a:rPr lang="en-US" baseline="0" dirty="0"/>
              <a:t> let’s quickly check this out!</a:t>
            </a:r>
          </a:p>
          <a:p>
            <a:pPr lvl="0" rtl="0">
              <a:spcBef>
                <a:spcPts val="0"/>
              </a:spcBef>
              <a:buNone/>
            </a:pPr>
            <a:endParaRPr lang="en-US" baseline="0" dirty="0"/>
          </a:p>
          <a:p>
            <a:pPr lvl="0" rtl="0">
              <a:spcBef>
                <a:spcPts val="0"/>
              </a:spcBef>
              <a:buNone/>
            </a:pPr>
            <a:endParaRPr lang="en-US" dirty="0"/>
          </a:p>
          <a:p>
            <a:pPr lvl="0" rtl="0">
              <a:spcBef>
                <a:spcPts val="0"/>
              </a:spcBef>
              <a:buNone/>
            </a:pPr>
            <a:r>
              <a:rPr lang="en-US" noProof="0" dirty="0"/>
              <a:t>SCREENCAST:</a:t>
            </a:r>
          </a:p>
          <a:p>
            <a:pPr lvl="0" rtl="0">
              <a:spcBef>
                <a:spcPts val="0"/>
              </a:spcBef>
              <a:buNone/>
            </a:pPr>
            <a:endParaRPr lang="en-US" baseline="0" noProof="0" dirty="0"/>
          </a:p>
          <a:p>
            <a:pPr lvl="0" rtl="0">
              <a:spcBef>
                <a:spcPts val="0"/>
              </a:spcBef>
              <a:buNone/>
            </a:pPr>
            <a:r>
              <a:rPr lang="en-US" baseline="0" noProof="0" dirty="0"/>
              <a:t>Before we dive into this I would like to add that this feature is intended to help you during development. This is not meant to generate perfect data, and as you will see this is not the way to get automated tests. So the goal with this isn’t to exactly measure how long a method takes, this is rather for give you a first idea about the performance of your code without writing specific code for that with </a:t>
            </a:r>
            <a:r>
              <a:rPr lang="en-US" baseline="0" noProof="0" dirty="0" err="1"/>
              <a:t>StopWatch</a:t>
            </a:r>
            <a:r>
              <a:rPr lang="en-US" baseline="0" noProof="0" dirty="0"/>
              <a:t> or </a:t>
            </a:r>
            <a:r>
              <a:rPr lang="en-US" baseline="0" noProof="0" dirty="0" err="1"/>
              <a:t>DateTime</a:t>
            </a:r>
            <a:r>
              <a:rPr lang="en-US" baseline="0" noProof="0" dirty="0"/>
              <a:t> as many developers do. </a:t>
            </a:r>
          </a:p>
          <a:p>
            <a:pPr lvl="0" rtl="0">
              <a:spcBef>
                <a:spcPts val="0"/>
              </a:spcBef>
              <a:buNone/>
            </a:pPr>
            <a:endParaRPr lang="en-US" baseline="0" noProof="0" dirty="0"/>
          </a:p>
          <a:p>
            <a:pPr lvl="0" rtl="0">
              <a:spcBef>
                <a:spcPts val="0"/>
              </a:spcBef>
              <a:buNone/>
            </a:pPr>
            <a:r>
              <a:rPr lang="en-US" baseline="0" noProof="0" dirty="0"/>
              <a:t>Now I always say that you should measure release build, but this feature is actually meant to be used in debug mode, because it is based on breakpoints. And as you probably know in release mode some instructions can be optimized away which affects the mapping between your C# code and the executed machine code and that again affect breakpoints, and that makes this feature in release mode almost impossible to use.</a:t>
            </a:r>
          </a:p>
          <a:p>
            <a:pPr lvl="0" rtl="0">
              <a:spcBef>
                <a:spcPts val="0"/>
              </a:spcBef>
              <a:buNone/>
            </a:pPr>
            <a:endParaRPr lang="en-US" baseline="0" noProof="0" dirty="0"/>
          </a:p>
          <a:p>
            <a:pPr lvl="0" rtl="0">
              <a:spcBef>
                <a:spcPts val="0"/>
              </a:spcBef>
              <a:buNone/>
            </a:pPr>
            <a:r>
              <a:rPr lang="en-US" baseline="0" noProof="0" dirty="0"/>
              <a:t>So the point here to get a first impression. In many scenarios to me it doesn’t really matter when one method takes 5 and another 6 milliseconds, with this feature I typically just try to identify the big contributors, so I look for 5x or even 10x differences and with that information I know </a:t>
            </a:r>
            <a:r>
              <a:rPr lang="en-US" dirty="0"/>
              <a:t>already </a:t>
            </a:r>
            <a:r>
              <a:rPr lang="en-US" baseline="0" noProof="0" dirty="0"/>
              <a:t>in a debugging session</a:t>
            </a:r>
            <a:r>
              <a:rPr lang="en-US" dirty="0"/>
              <a:t> where to look for potential optimization.</a:t>
            </a:r>
          </a:p>
          <a:p>
            <a:pPr lvl="0" rtl="0">
              <a:spcBef>
                <a:spcPts val="0"/>
              </a:spcBef>
              <a:buNone/>
            </a:pPr>
            <a:endParaRPr lang="en-US" baseline="0" noProof="0" dirty="0"/>
          </a:p>
          <a:p>
            <a:pPr lvl="0" rtl="0">
              <a:spcBef>
                <a:spcPts val="0"/>
              </a:spcBef>
              <a:buNone/>
            </a:pPr>
            <a:r>
              <a:rPr lang="en-US" baseline="0" noProof="0" dirty="0"/>
              <a:t>So in this exceptional case we remain in Debug mode. Btw. you can try to use this in Release mode, but in some cases this may not work and your breakpoints won’t be triggered. In those cases the only option is to either use </a:t>
            </a:r>
            <a:r>
              <a:rPr lang="en-US" baseline="0" noProof="0" dirty="0" err="1"/>
              <a:t>debuig</a:t>
            </a:r>
            <a:r>
              <a:rPr lang="en-US" baseline="0" noProof="0" dirty="0"/>
              <a:t> build or rely on other tools. One </a:t>
            </a:r>
            <a:r>
              <a:rPr lang="en-US" baseline="0" noProof="0"/>
              <a:t>option is the </a:t>
            </a:r>
            <a:r>
              <a:rPr lang="en-US" baseline="0" noProof="0" dirty="0"/>
              <a:t>Performance Profiler that we will see in the next demo.</a:t>
            </a:r>
          </a:p>
          <a:p>
            <a:pPr lvl="0" rtl="0">
              <a:spcBef>
                <a:spcPts val="0"/>
              </a:spcBef>
              <a:buNone/>
            </a:pPr>
            <a:endParaRPr lang="en-US" baseline="0" noProof="0" dirty="0"/>
          </a:p>
          <a:p>
            <a:pPr lvl="0" rtl="0">
              <a:spcBef>
                <a:spcPts val="0"/>
              </a:spcBef>
              <a:buNone/>
            </a:pPr>
            <a:r>
              <a:rPr lang="en-US" baseline="0" noProof="0" dirty="0"/>
              <a:t>So we have a simple .NET Core application here with two methods: the first one reads historical stock exchange data from the disk and the second method calculates a financial indicator called Relative Strength Index. So the first one is IO intensive, the second one is CPU intensive.</a:t>
            </a:r>
          </a:p>
          <a:p>
            <a:pPr lvl="0" rtl="0">
              <a:spcBef>
                <a:spcPts val="0"/>
              </a:spcBef>
              <a:buNone/>
            </a:pPr>
            <a:endParaRPr lang="en-US" baseline="0" noProof="0" dirty="0"/>
          </a:p>
          <a:p>
            <a:pPr lvl="0" rtl="0">
              <a:spcBef>
                <a:spcPts val="0"/>
              </a:spcBef>
              <a:buNone/>
            </a:pPr>
            <a:r>
              <a:rPr lang="en-US" baseline="0" noProof="0" dirty="0"/>
              <a:t>It’s not important to understand what RSI is, the point is that it is an algorithm that is CPU bound.</a:t>
            </a:r>
          </a:p>
          <a:p>
            <a:pPr lvl="0" rtl="0">
              <a:spcBef>
                <a:spcPts val="0"/>
              </a:spcBef>
              <a:buNone/>
            </a:pPr>
            <a:endParaRPr lang="en-US" baseline="0" noProof="0" dirty="0"/>
          </a:p>
          <a:p>
            <a:pPr lvl="0" rtl="0">
              <a:spcBef>
                <a:spcPts val="0"/>
              </a:spcBef>
              <a:buNone/>
            </a:pPr>
            <a:r>
              <a:rPr lang="en-US" baseline="0" noProof="0" dirty="0"/>
              <a:t>Let’s do line by line debugging.</a:t>
            </a:r>
          </a:p>
          <a:p>
            <a:pPr lvl="0" rtl="0">
              <a:spcBef>
                <a:spcPts val="0"/>
              </a:spcBef>
              <a:buNone/>
            </a:pPr>
            <a:endParaRPr lang="en-US" baseline="0" noProof="0" dirty="0"/>
          </a:p>
          <a:p>
            <a:pPr lvl="0" rtl="0">
              <a:spcBef>
                <a:spcPts val="0"/>
              </a:spcBef>
              <a:buNone/>
            </a:pPr>
            <a:endParaRPr lang="en-US" baseline="0" noProof="0" dirty="0"/>
          </a:p>
          <a:p>
            <a:pPr lvl="0" rtl="0">
              <a:spcBef>
                <a:spcPts val="0"/>
              </a:spcBef>
              <a:buNone/>
            </a:pPr>
            <a:r>
              <a:rPr lang="en-US" baseline="0" noProof="0" dirty="0"/>
              <a:t>As you see we hit the first breakpoint,</a:t>
            </a:r>
          </a:p>
          <a:p>
            <a:pPr lvl="0" rtl="0">
              <a:spcBef>
                <a:spcPts val="0"/>
              </a:spcBef>
              <a:buNone/>
            </a:pPr>
            <a:endParaRPr lang="en-US" baseline="0" noProof="0" dirty="0"/>
          </a:p>
          <a:p>
            <a:pPr lvl="0" rtl="0">
              <a:spcBef>
                <a:spcPts val="0"/>
              </a:spcBef>
              <a:buNone/>
            </a:pPr>
            <a:endParaRPr lang="en-US" baseline="0" noProof="0" dirty="0"/>
          </a:p>
          <a:p>
            <a:pPr lvl="0" rtl="0">
              <a:spcBef>
                <a:spcPts val="0"/>
              </a:spcBef>
              <a:buNone/>
            </a:pPr>
            <a:r>
              <a:rPr lang="en-US" baseline="0" noProof="0" dirty="0"/>
              <a:t>Let’s execute this line with F10! As you see reading the historical data took 5 </a:t>
            </a:r>
            <a:r>
              <a:rPr lang="en-US" baseline="0" noProof="0" dirty="0" err="1"/>
              <a:t>ms</a:t>
            </a:r>
            <a:r>
              <a:rPr lang="en-US" baseline="0" noProof="0" dirty="0"/>
              <a:t> let’s jump to the next line with F10, so now we calculated the financial indicator which took around 2500 </a:t>
            </a:r>
            <a:r>
              <a:rPr lang="en-US" baseline="0" noProof="0" dirty="0" err="1"/>
              <a:t>ms.</a:t>
            </a:r>
            <a:r>
              <a:rPr lang="en-US" baseline="0" noProof="0" dirty="0"/>
              <a:t> </a:t>
            </a:r>
          </a:p>
          <a:p>
            <a:pPr lvl="0" rtl="0">
              <a:spcBef>
                <a:spcPts val="0"/>
              </a:spcBef>
              <a:buNone/>
            </a:pPr>
            <a:endParaRPr lang="en-US" baseline="0" noProof="0" dirty="0"/>
          </a:p>
          <a:p>
            <a:pPr lvl="0" rtl="0">
              <a:spcBef>
                <a:spcPts val="0"/>
              </a:spcBef>
              <a:buNone/>
            </a:pPr>
            <a:r>
              <a:rPr lang="en-US" baseline="0" noProof="0" dirty="0"/>
              <a:t>Now as you see this is a  very simple feature but it already gives us an overview. It doesn’t do any magic, but we already know that reading the data takes significantly les time then calculating the financial indicator. Of course this is dependent on the CPU, but we have a 500x difference here, so it’s clear which method is worth to optimize. And by the way the release build would have shown us exactly the same. So what I like about this feature is that I already have useful performance data during development which gives me an idea about the runtime of my methods. </a:t>
            </a:r>
          </a:p>
          <a:p>
            <a:pPr lvl="0" rtl="0">
              <a:spcBef>
                <a:spcPts val="0"/>
              </a:spcBef>
              <a:buNone/>
            </a:pPr>
            <a:endParaRPr lang="en-US" baseline="0" noProof="0" dirty="0"/>
          </a:p>
          <a:p>
            <a:pPr lvl="0" rtl="0">
              <a:spcBef>
                <a:spcPts val="0"/>
              </a:spcBef>
              <a:buNone/>
            </a:pPr>
            <a:r>
              <a:rPr lang="en-US" baseline="0" noProof="0" dirty="0"/>
              <a:t>There are also some other nice features here, like you can do the same between two breakpoints, so let’s measure the whole method.</a:t>
            </a:r>
          </a:p>
          <a:p>
            <a:pPr lvl="0" rtl="0">
              <a:spcBef>
                <a:spcPts val="0"/>
              </a:spcBef>
              <a:buNone/>
            </a:pPr>
            <a:endParaRPr lang="en-US" baseline="0" noProof="0" dirty="0"/>
          </a:p>
          <a:p>
            <a:pPr lvl="0" rtl="0">
              <a:spcBef>
                <a:spcPts val="0"/>
              </a:spcBef>
              <a:buNone/>
            </a:pPr>
            <a:r>
              <a:rPr lang="en-US" baseline="0" noProof="0" dirty="0"/>
              <a:t>And you can also move the instruction pointer back and measure it again. </a:t>
            </a:r>
          </a:p>
          <a:p>
            <a:pPr lvl="0" rtl="0">
              <a:spcBef>
                <a:spcPts val="0"/>
              </a:spcBef>
              <a:buNone/>
            </a:pPr>
            <a:endParaRPr lang="en-US" baseline="0" noProof="0" dirty="0"/>
          </a:p>
          <a:p>
            <a:pPr lvl="0" rtl="0">
              <a:spcBef>
                <a:spcPts val="0"/>
              </a:spcBef>
              <a:buNone/>
            </a:pPr>
            <a:r>
              <a:rPr lang="en-US" baseline="0" noProof="0" dirty="0"/>
              <a:t>And the </a:t>
            </a:r>
            <a:r>
              <a:rPr lang="en-US" baseline="0" noProof="0" dirty="0" err="1"/>
              <a:t>PerfTips</a:t>
            </a:r>
            <a:r>
              <a:rPr lang="en-US" baseline="0" noProof="0" dirty="0"/>
              <a:t> feature is available pretty much everywhere: you can do this in your .NET Core C# code, but also on Full Framework and even on native C++ code. </a:t>
            </a:r>
          </a:p>
          <a:p>
            <a:pPr lvl="0" rtl="0">
              <a:spcBef>
                <a:spcPts val="0"/>
              </a:spcBef>
              <a:buNone/>
            </a:pPr>
            <a:endParaRPr lang="en-US" baseline="0" noProof="0" dirty="0"/>
          </a:p>
          <a:p>
            <a:pPr lvl="0" rtl="0">
              <a:spcBef>
                <a:spcPts val="0"/>
              </a:spcBef>
              <a:buNone/>
            </a:pPr>
            <a:r>
              <a:rPr lang="en-US" baseline="0" noProof="0" dirty="0"/>
              <a:t>Now one thing I would like to point out is that in this case we saw that the CPU bound operation takes significantly more time than our IO operation, but this isn’t always the case! In many scenarios I saw the applications spending such more time doing IO then calculating things. </a:t>
            </a:r>
          </a:p>
          <a:p>
            <a:pPr lvl="0" rtl="0">
              <a:spcBef>
                <a:spcPts val="0"/>
              </a:spcBef>
              <a:buNone/>
            </a:pPr>
            <a:endParaRPr lang="en-US" baseline="0" noProof="0" dirty="0"/>
          </a:p>
          <a:p>
            <a:pPr lvl="0" rtl="0">
              <a:spcBef>
                <a:spcPts val="0"/>
              </a:spcBef>
              <a:buNone/>
            </a:pPr>
            <a:endParaRPr lang="en-US" baseline="0" noProof="0" dirty="0"/>
          </a:p>
          <a:p>
            <a:pPr lvl="0" rtl="0">
              <a:spcBef>
                <a:spcPts val="0"/>
              </a:spcBef>
              <a:buNone/>
            </a:pPr>
            <a:r>
              <a:rPr lang="en-US" baseline="0" noProof="0" dirty="0"/>
              <a:t>So the takeaway is that you can already see these kind of things with </a:t>
            </a:r>
            <a:r>
              <a:rPr lang="en-US" baseline="0" noProof="0" dirty="0" err="1"/>
              <a:t>PerfTips</a:t>
            </a:r>
            <a:r>
              <a:rPr lang="en-US" baseline="0" noProof="0" dirty="0"/>
              <a:t>, but of course you have to check your release build –which we </a:t>
            </a:r>
            <a:r>
              <a:rPr lang="en-US" baseline="0" noProof="0" dirty="0" err="1"/>
              <a:t>we</a:t>
            </a:r>
            <a:r>
              <a:rPr lang="en-US" baseline="0" noProof="0" dirty="0"/>
              <a:t> learn how to do in a later video.</a:t>
            </a:r>
          </a:p>
        </p:txBody>
      </p:sp>
    </p:spTree>
    <p:extLst>
      <p:ext uri="{BB962C8B-B14F-4D97-AF65-F5344CB8AC3E}">
        <p14:creationId xmlns:p14="http://schemas.microsoft.com/office/powerpoint/2010/main" val="22135714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All right, that’s about</a:t>
            </a:r>
            <a:r>
              <a:rPr lang="en-US" baseline="0" dirty="0"/>
              <a:t> measuring memory related things.</a:t>
            </a:r>
          </a:p>
          <a:p>
            <a:pPr lvl="0" rtl="0">
              <a:spcBef>
                <a:spcPts val="0"/>
              </a:spcBef>
              <a:buNone/>
            </a:pPr>
            <a:endParaRPr lang="en-US" baseline="0" dirty="0"/>
          </a:p>
          <a:p>
            <a:pPr lvl="0" rtl="0">
              <a:spcBef>
                <a:spcPts val="0"/>
              </a:spcBef>
              <a:buNone/>
            </a:pPr>
            <a:r>
              <a:rPr lang="en-US" baseline="0" dirty="0"/>
              <a:t>Let’s quickly summarize what we learned in this section.</a:t>
            </a:r>
          </a:p>
          <a:p>
            <a:pPr lvl="0" rtl="0">
              <a:spcBef>
                <a:spcPts val="0"/>
              </a:spcBef>
              <a:buNone/>
            </a:pPr>
            <a:endParaRPr lang="en-US" baseline="0" dirty="0"/>
          </a:p>
          <a:p>
            <a:pPr lvl="0" rtl="0">
              <a:spcBef>
                <a:spcPts val="0"/>
              </a:spcBef>
              <a:buNone/>
            </a:pPr>
            <a:r>
              <a:rPr lang="en-US" baseline="0" dirty="0"/>
              <a:t>NEXT:</a:t>
            </a:r>
          </a:p>
          <a:p>
            <a:pPr lvl="0" rtl="0">
              <a:spcBef>
                <a:spcPts val="0"/>
              </a:spcBef>
              <a:buNone/>
            </a:pPr>
            <a:r>
              <a:rPr lang="en-US" baseline="0" dirty="0"/>
              <a:t>First we discussed that .NET has automatic memory management and how this is done by the GC</a:t>
            </a:r>
          </a:p>
          <a:p>
            <a:pPr lvl="0" rtl="0">
              <a:spcBef>
                <a:spcPts val="0"/>
              </a:spcBef>
              <a:buNone/>
            </a:pPr>
            <a:endParaRPr lang="en-US" baseline="0" dirty="0"/>
          </a:p>
          <a:p>
            <a:pPr lvl="0" rtl="0">
              <a:spcBef>
                <a:spcPts val="0"/>
              </a:spcBef>
              <a:buNone/>
            </a:pPr>
            <a:r>
              <a:rPr lang="en-US" baseline="0" dirty="0"/>
              <a:t>NEXT: </a:t>
            </a:r>
            <a:br>
              <a:rPr lang="en-US" baseline="0" dirty="0"/>
            </a:br>
            <a:r>
              <a:rPr lang="en-US" baseline="0" dirty="0"/>
              <a:t>Then we discussed that GC Roots reference objects from the managed heap and as long as an object is referenced by a GC root then it won’t be </a:t>
            </a:r>
            <a:r>
              <a:rPr lang="en-US" baseline="0" dirty="0" err="1"/>
              <a:t>callected</a:t>
            </a:r>
            <a:r>
              <a:rPr lang="en-US" baseline="0" dirty="0"/>
              <a:t>. It can be either referenced directly or indirectly </a:t>
            </a:r>
          </a:p>
          <a:p>
            <a:pPr lvl="0" rtl="0">
              <a:spcBef>
                <a:spcPts val="0"/>
              </a:spcBef>
              <a:buNone/>
            </a:pPr>
            <a:endParaRPr lang="en-US" baseline="0" dirty="0"/>
          </a:p>
          <a:p>
            <a:pPr lvl="0" rtl="0">
              <a:spcBef>
                <a:spcPts val="0"/>
              </a:spcBef>
              <a:buNone/>
            </a:pPr>
            <a:endParaRPr lang="en-US" baseline="0" dirty="0"/>
          </a:p>
          <a:p>
            <a:pPr lvl="0" rtl="0">
              <a:spcBef>
                <a:spcPts val="0"/>
              </a:spcBef>
              <a:buNone/>
            </a:pPr>
            <a:r>
              <a:rPr lang="en-US" baseline="0" dirty="0"/>
              <a:t>NEXT:</a:t>
            </a:r>
          </a:p>
          <a:p>
            <a:pPr lvl="0" rtl="0">
              <a:spcBef>
                <a:spcPts val="0"/>
              </a:spcBef>
              <a:buNone/>
            </a:pPr>
            <a:r>
              <a:rPr lang="en-US" baseline="0" dirty="0"/>
              <a:t>Then we discussed that we typically want to measure two things when it comes to GC. First it’s interesting to know which methods allocate significant amount of memory, because these method are good candidates for optimizations, since they put pressure on the GC, and more work for the GC means more work for the CPU.</a:t>
            </a:r>
          </a:p>
          <a:p>
            <a:pPr lvl="0" rtl="0">
              <a:spcBef>
                <a:spcPts val="0"/>
              </a:spcBef>
              <a:buNone/>
            </a:pPr>
            <a:endParaRPr lang="en-US" baseline="0" dirty="0"/>
          </a:p>
          <a:p>
            <a:pPr lvl="0" rtl="0">
              <a:spcBef>
                <a:spcPts val="0"/>
              </a:spcBef>
              <a:buNone/>
            </a:pPr>
            <a:r>
              <a:rPr lang="en-US" baseline="0" dirty="0"/>
              <a:t>The second point was to figure out what GC roots prevent a large number of objects from being collected.</a:t>
            </a:r>
          </a:p>
          <a:p>
            <a:pPr lvl="0" rtl="0">
              <a:spcBef>
                <a:spcPts val="0"/>
              </a:spcBef>
              <a:buNone/>
            </a:pPr>
            <a:endParaRPr lang="en-US" baseline="0" dirty="0"/>
          </a:p>
          <a:p>
            <a:pPr lvl="0" rtl="0">
              <a:spcBef>
                <a:spcPts val="0"/>
              </a:spcBef>
              <a:buNone/>
            </a:pPr>
            <a:r>
              <a:rPr lang="en-US" baseline="0" dirty="0"/>
              <a:t>NEXT:</a:t>
            </a:r>
          </a:p>
          <a:p>
            <a:pPr lvl="0" rtl="0">
              <a:spcBef>
                <a:spcPts val="0"/>
              </a:spcBef>
              <a:buNone/>
            </a:pPr>
            <a:r>
              <a:rPr lang="en-US" baseline="0" dirty="0"/>
              <a:t>Then we discussed that by turning on concurrent GC the GC can run most of the time in parallel with your application code and that server GC has dedicated GC threads.</a:t>
            </a:r>
          </a:p>
          <a:p>
            <a:pPr lvl="0" rtl="0">
              <a:spcBef>
                <a:spcPts val="0"/>
              </a:spcBef>
              <a:buNone/>
            </a:pPr>
            <a:endParaRPr lang="en-US" baseline="0" dirty="0"/>
          </a:p>
          <a:p>
            <a:pPr lvl="0" rtl="0">
              <a:spcBef>
                <a:spcPts val="0"/>
              </a:spcBef>
              <a:buNone/>
            </a:pPr>
            <a:r>
              <a:rPr lang="en-US" baseline="0" dirty="0"/>
              <a:t>NEXT:</a:t>
            </a:r>
            <a:br>
              <a:rPr lang="en-US" baseline="0" dirty="0"/>
            </a:br>
            <a:r>
              <a:rPr lang="en-US" baseline="0" dirty="0"/>
              <a:t>And finally we discussed that unlike with Full Framework you cannot plot GC performance counters with a .NET Core application, since the </a:t>
            </a:r>
            <a:r>
              <a:rPr lang="en-US" baseline="0" dirty="0" err="1"/>
              <a:t>CoreCLR</a:t>
            </a:r>
            <a:r>
              <a:rPr lang="en-US" baseline="0" dirty="0"/>
              <a:t> doesn’t emit performance counters. </a:t>
            </a:r>
          </a:p>
        </p:txBody>
      </p:sp>
    </p:spTree>
    <p:extLst>
      <p:ext uri="{BB962C8B-B14F-4D97-AF65-F5344CB8AC3E}">
        <p14:creationId xmlns:p14="http://schemas.microsoft.com/office/powerpoint/2010/main" val="24252618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a:solidFill>
                  <a:schemeClr val="tx1"/>
                </a:solidFill>
                <a:effectLst/>
                <a:latin typeface="+mn-lt"/>
                <a:ea typeface="+mn-ea"/>
                <a:cs typeface="+mn-cs"/>
              </a:rPr>
              <a:t>Welcome to video 3.2 “</a:t>
            </a:r>
            <a:r>
              <a:rPr lang="en-US" dirty="0"/>
              <a:t>Micro benchmarking with </a:t>
            </a:r>
            <a:r>
              <a:rPr lang="en-US" dirty="0" err="1"/>
              <a:t>BenchmarkDotNet</a:t>
            </a:r>
            <a:r>
              <a:rPr lang="en-US" dirty="0"/>
              <a:t>”. </a:t>
            </a:r>
          </a:p>
          <a:p>
            <a:r>
              <a:rPr lang="en-US" sz="1100" kern="1200" dirty="0">
                <a:solidFill>
                  <a:schemeClr val="tx1"/>
                </a:solidFill>
                <a:effectLst/>
                <a:latin typeface="+mn-lt"/>
                <a:ea typeface="+mn-ea"/>
                <a:cs typeface="+mn-cs"/>
              </a:rPr>
              <a:t>In a previous video when I introduced the </a:t>
            </a:r>
            <a:r>
              <a:rPr lang="en-US" sz="1100" kern="1200" dirty="0" err="1">
                <a:solidFill>
                  <a:schemeClr val="tx1"/>
                </a:solidFill>
                <a:effectLst/>
                <a:latin typeface="+mn-lt"/>
                <a:ea typeface="+mn-ea"/>
                <a:cs typeface="+mn-cs"/>
              </a:rPr>
              <a:t>PerfTips</a:t>
            </a:r>
            <a:r>
              <a:rPr lang="en-US" sz="1100" kern="1200" dirty="0">
                <a:solidFill>
                  <a:schemeClr val="tx1"/>
                </a:solidFill>
                <a:effectLst/>
                <a:latin typeface="+mn-lt"/>
                <a:ea typeface="+mn-ea"/>
                <a:cs typeface="+mn-cs"/>
              </a:rPr>
              <a:t> tool in Visual Studio I told you that </a:t>
            </a:r>
            <a:r>
              <a:rPr lang="en-US" sz="1100" kern="1200" dirty="0" err="1">
                <a:solidFill>
                  <a:schemeClr val="tx1"/>
                </a:solidFill>
                <a:effectLst/>
                <a:latin typeface="+mn-lt"/>
                <a:ea typeface="+mn-ea"/>
                <a:cs typeface="+mn-cs"/>
              </a:rPr>
              <a:t>PerfTips</a:t>
            </a:r>
            <a:r>
              <a:rPr lang="en-US" sz="1100" kern="1200" dirty="0">
                <a:solidFill>
                  <a:schemeClr val="tx1"/>
                </a:solidFill>
                <a:effectLst/>
                <a:latin typeface="+mn-lt"/>
                <a:ea typeface="+mn-ea"/>
                <a:cs typeface="+mn-cs"/>
              </a:rPr>
              <a:t> is very nice if you want to have a quick overview about the performance of your methods, but it isn’t an accurate benchmarking framework.</a:t>
            </a:r>
            <a:endParaRPr lang="de-AT"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4301994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It this video we will talk about Benchmark.NET, which is a very powerful benchmarking library that is designed to measure the execution of your code. So unlike with </a:t>
            </a:r>
            <a:r>
              <a:rPr lang="en-US" sz="1100" kern="1200" dirty="0" err="1">
                <a:solidFill>
                  <a:schemeClr val="tx1"/>
                </a:solidFill>
                <a:effectLst/>
                <a:latin typeface="+mn-lt"/>
                <a:ea typeface="+mn-ea"/>
                <a:cs typeface="+mn-cs"/>
              </a:rPr>
              <a:t>PerfTips</a:t>
            </a:r>
            <a:r>
              <a:rPr lang="en-US" sz="1100" kern="1200" dirty="0">
                <a:solidFill>
                  <a:schemeClr val="tx1"/>
                </a:solidFill>
                <a:effectLst/>
                <a:latin typeface="+mn-lt"/>
                <a:ea typeface="+mn-ea"/>
                <a:cs typeface="+mn-cs"/>
              </a:rPr>
              <a:t> the goal in this video is to really get accurate timing information of our code. </a:t>
            </a:r>
            <a:endParaRPr lang="de-AT" sz="1100" kern="1200" dirty="0">
              <a:solidFill>
                <a:schemeClr val="tx1"/>
              </a:solidFill>
              <a:effectLst/>
              <a:latin typeface="+mn-lt"/>
              <a:ea typeface="+mn-ea"/>
              <a:cs typeface="+mn-cs"/>
            </a:endParaRPr>
          </a:p>
          <a:p>
            <a:pPr lvl="0" rtl="0">
              <a:spcBef>
                <a:spcPts val="0"/>
              </a:spcBef>
              <a:buNone/>
            </a:pPr>
            <a:endParaRPr lang="en-US" dirty="0"/>
          </a:p>
          <a:p>
            <a:pPr lvl="0" rtl="0">
              <a:spcBef>
                <a:spcPts val="0"/>
              </a:spcBef>
              <a:buNone/>
            </a:pPr>
            <a:r>
              <a:rPr lang="en-US" dirty="0"/>
              <a:t>We</a:t>
            </a:r>
            <a:r>
              <a:rPr lang="en-US" baseline="0" dirty="0"/>
              <a:t> will discuss why benchmarking is hard and we will see how Benchmark.NET solve many of the problems in this area. </a:t>
            </a:r>
            <a:endParaRPr lang="en-US" dirty="0"/>
          </a:p>
        </p:txBody>
      </p:sp>
    </p:spTree>
    <p:extLst>
      <p:ext uri="{BB962C8B-B14F-4D97-AF65-F5344CB8AC3E}">
        <p14:creationId xmlns:p14="http://schemas.microsoft.com/office/powerpoint/2010/main" val="25257650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7" name="Shape 2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a:solidFill>
                  <a:schemeClr val="tx1"/>
                </a:solidFill>
                <a:effectLst/>
                <a:latin typeface="+mn-lt"/>
                <a:ea typeface="+mn-ea"/>
                <a:cs typeface="+mn-cs"/>
              </a:rPr>
              <a:t>All right, so let’s quickly discuss what Benchmark.NET is! </a:t>
            </a:r>
            <a:endParaRPr lang="de-AT"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 </a:t>
            </a:r>
            <a:endParaRPr lang="de-AT"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So Benchmark.NET is a free, open source </a:t>
            </a:r>
            <a:r>
              <a:rPr lang="en-US" sz="1100" kern="1200" dirty="0" err="1">
                <a:solidFill>
                  <a:schemeClr val="tx1"/>
                </a:solidFill>
                <a:effectLst/>
                <a:latin typeface="+mn-lt"/>
                <a:ea typeface="+mn-ea"/>
                <a:cs typeface="+mn-cs"/>
              </a:rPr>
              <a:t>microbenchmarking</a:t>
            </a:r>
            <a:r>
              <a:rPr lang="en-US" sz="1100" kern="1200" dirty="0">
                <a:solidFill>
                  <a:schemeClr val="tx1"/>
                </a:solidFill>
                <a:effectLst/>
                <a:latin typeface="+mn-lt"/>
                <a:ea typeface="+mn-ea"/>
                <a:cs typeface="+mn-cs"/>
              </a:rPr>
              <a:t> library for .NET. </a:t>
            </a:r>
            <a:endParaRPr lang="de-AT" sz="1100" kern="1200" dirty="0">
              <a:solidFill>
                <a:schemeClr val="tx1"/>
              </a:solidFill>
              <a:effectLst/>
              <a:latin typeface="+mn-lt"/>
              <a:ea typeface="+mn-ea"/>
              <a:cs typeface="+mn-cs"/>
            </a:endParaRP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It is distributed with a single </a:t>
            </a:r>
            <a:r>
              <a:rPr lang="en-US" sz="1100" kern="1200" dirty="0" err="1">
                <a:solidFill>
                  <a:schemeClr val="tx1"/>
                </a:solidFill>
                <a:effectLst/>
                <a:latin typeface="+mn-lt"/>
                <a:ea typeface="+mn-ea"/>
                <a:cs typeface="+mn-cs"/>
              </a:rPr>
              <a:t>nuget</a:t>
            </a:r>
            <a:r>
              <a:rPr lang="en-US" sz="1100" kern="1200" dirty="0">
                <a:solidFill>
                  <a:schemeClr val="tx1"/>
                </a:solidFill>
                <a:effectLst/>
                <a:latin typeface="+mn-lt"/>
                <a:ea typeface="+mn-ea"/>
                <a:cs typeface="+mn-cs"/>
              </a:rPr>
              <a:t> package and its source code is hosted on </a:t>
            </a:r>
            <a:r>
              <a:rPr lang="en-US" sz="1100" kern="1200" dirty="0" err="1">
                <a:solidFill>
                  <a:schemeClr val="tx1"/>
                </a:solidFill>
                <a:effectLst/>
                <a:latin typeface="+mn-lt"/>
                <a:ea typeface="+mn-ea"/>
                <a:cs typeface="+mn-cs"/>
              </a:rPr>
              <a:t>github</a:t>
            </a:r>
            <a:r>
              <a:rPr lang="en-US" sz="1100" kern="1200" dirty="0">
                <a:solidFill>
                  <a:schemeClr val="tx1"/>
                </a:solidFill>
                <a:effectLst/>
                <a:latin typeface="+mn-lt"/>
                <a:ea typeface="+mn-ea"/>
                <a:cs typeface="+mn-cs"/>
              </a:rPr>
              <a:t>: </a:t>
            </a:r>
            <a:r>
              <a:rPr lang="en-US" sz="1100" u="sng" kern="1200" dirty="0">
                <a:solidFill>
                  <a:schemeClr val="tx1"/>
                </a:solidFill>
                <a:effectLst/>
                <a:latin typeface="+mn-lt"/>
                <a:ea typeface="+mn-ea"/>
                <a:cs typeface="+mn-cs"/>
                <a:hlinkClick r:id="rId3"/>
              </a:rPr>
              <a:t>https://github.com/dotnet/BenchmarkDotNet</a:t>
            </a:r>
            <a:r>
              <a:rPr lang="en-US" sz="1100" kern="1200" dirty="0">
                <a:solidFill>
                  <a:schemeClr val="tx1"/>
                </a:solidFill>
                <a:effectLst/>
                <a:latin typeface="+mn-lt"/>
                <a:ea typeface="+mn-ea"/>
                <a:cs typeface="+mn-cs"/>
              </a:rPr>
              <a:t> </a:t>
            </a:r>
            <a:endParaRPr lang="de-AT" sz="1100" kern="1200" dirty="0">
              <a:solidFill>
                <a:schemeClr val="tx1"/>
              </a:solidFill>
              <a:effectLst/>
              <a:latin typeface="+mn-lt"/>
              <a:ea typeface="+mn-ea"/>
              <a:cs typeface="+mn-cs"/>
            </a:endParaRP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It supports </a:t>
            </a:r>
            <a:r>
              <a:rPr lang="en-US" sz="1100" kern="1200" dirty="0" err="1">
                <a:solidFill>
                  <a:schemeClr val="tx1"/>
                </a:solidFill>
                <a:effectLst/>
                <a:latin typeface="+mn-lt"/>
                <a:ea typeface="+mn-ea"/>
                <a:cs typeface="+mn-cs"/>
              </a:rPr>
              <a:t>CoreCLR</a:t>
            </a:r>
            <a:r>
              <a:rPr lang="en-US" sz="1100" kern="1200" dirty="0">
                <a:solidFill>
                  <a:schemeClr val="tx1"/>
                </a:solidFill>
                <a:effectLst/>
                <a:latin typeface="+mn-lt"/>
                <a:ea typeface="+mn-ea"/>
                <a:cs typeface="+mn-cs"/>
              </a:rPr>
              <a:t>, </a:t>
            </a:r>
            <a:r>
              <a:rPr lang="en-US" sz="1100" kern="1200" dirty="0" err="1">
                <a:solidFill>
                  <a:schemeClr val="tx1"/>
                </a:solidFill>
                <a:effectLst/>
                <a:latin typeface="+mn-lt"/>
                <a:ea typeface="+mn-ea"/>
                <a:cs typeface="+mn-cs"/>
              </a:rPr>
              <a:t>FullFramework</a:t>
            </a:r>
            <a:r>
              <a:rPr lang="en-US" sz="1100" kern="1200" dirty="0">
                <a:solidFill>
                  <a:schemeClr val="tx1"/>
                </a:solidFill>
                <a:effectLst/>
                <a:latin typeface="+mn-lt"/>
                <a:ea typeface="+mn-ea"/>
                <a:cs typeface="+mn-cs"/>
              </a:rPr>
              <a:t>, and even mono. </a:t>
            </a:r>
            <a:endParaRPr lang="de-AT" sz="1100" kern="1200" dirty="0">
              <a:solidFill>
                <a:schemeClr val="tx1"/>
              </a:solidFill>
              <a:effectLst/>
              <a:latin typeface="+mn-lt"/>
              <a:ea typeface="+mn-ea"/>
              <a:cs typeface="+mn-cs"/>
            </a:endParaRPr>
          </a:p>
          <a:p>
            <a:pPr lvl="0" rtl="0">
              <a:spcBef>
                <a:spcPts val="0"/>
              </a:spcBef>
              <a:buNone/>
            </a:pPr>
            <a:endParaRPr dirty="0"/>
          </a:p>
        </p:txBody>
      </p:sp>
    </p:spTree>
    <p:extLst>
      <p:ext uri="{BB962C8B-B14F-4D97-AF65-F5344CB8AC3E}">
        <p14:creationId xmlns:p14="http://schemas.microsoft.com/office/powerpoint/2010/main" val="11992244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a:solidFill>
                  <a:schemeClr val="tx1"/>
                </a:solidFill>
                <a:effectLst/>
                <a:latin typeface="+mn-lt"/>
                <a:ea typeface="+mn-ea"/>
                <a:cs typeface="+mn-cs"/>
              </a:rPr>
              <a:t>Before we dive into the details let’s discuss why you should use a benchmarking framework! At first glance measuring the performance of your method seems to be very easy, you just need to start a stopwatch in the first line of the method and then stop it at the end and print the result. </a:t>
            </a:r>
          </a:p>
          <a:p>
            <a:endParaRPr lang="de-AT"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Now there are many problems with this approach:</a:t>
            </a:r>
          </a:p>
          <a:p>
            <a:endParaRPr lang="de-AT" sz="1100" kern="1200" dirty="0">
              <a:solidFill>
                <a:schemeClr val="tx1"/>
              </a:solidFill>
              <a:effectLst/>
              <a:latin typeface="+mn-lt"/>
              <a:ea typeface="+mn-ea"/>
              <a:cs typeface="+mn-cs"/>
            </a:endParaRPr>
          </a:p>
          <a:p>
            <a:r>
              <a:rPr lang="de-AT" sz="1100" kern="1200" dirty="0">
                <a:solidFill>
                  <a:schemeClr val="tx1"/>
                </a:solidFill>
                <a:effectLst/>
                <a:latin typeface="+mn-lt"/>
                <a:ea typeface="+mn-ea"/>
                <a:cs typeface="+mn-cs"/>
              </a:rPr>
              <a:t>NEXT:</a:t>
            </a:r>
          </a:p>
          <a:p>
            <a:r>
              <a:rPr lang="en-US" sz="1100" kern="1200" dirty="0">
                <a:solidFill>
                  <a:schemeClr val="tx1"/>
                </a:solidFill>
                <a:effectLst/>
                <a:latin typeface="+mn-lt"/>
                <a:ea typeface="+mn-ea"/>
                <a:cs typeface="+mn-cs"/>
              </a:rPr>
              <a:t>First of all, if you have IL code then it will be </a:t>
            </a:r>
            <a:r>
              <a:rPr lang="en-US" sz="1100" kern="1200" dirty="0" err="1">
                <a:solidFill>
                  <a:schemeClr val="tx1"/>
                </a:solidFill>
                <a:effectLst/>
                <a:latin typeface="+mn-lt"/>
                <a:ea typeface="+mn-ea"/>
                <a:cs typeface="+mn-cs"/>
              </a:rPr>
              <a:t>JITTed</a:t>
            </a:r>
            <a:r>
              <a:rPr lang="en-US" sz="1100" kern="1200" dirty="0">
                <a:solidFill>
                  <a:schemeClr val="tx1"/>
                </a:solidFill>
                <a:effectLst/>
                <a:latin typeface="+mn-lt"/>
                <a:ea typeface="+mn-ea"/>
                <a:cs typeface="+mn-cs"/>
              </a:rPr>
              <a:t> before the first run and that can heavily effect your numbers. In fact, as a home work you can try this out: call the method twice and compare the two numbers you get! I bet the second time the method will run significantly faster. </a:t>
            </a:r>
            <a:endParaRPr lang="de-AT" sz="1100" kern="1200" dirty="0">
              <a:solidFill>
                <a:schemeClr val="tx1"/>
              </a:solidFill>
              <a:effectLst/>
              <a:latin typeface="+mn-lt"/>
              <a:ea typeface="+mn-ea"/>
              <a:cs typeface="+mn-cs"/>
            </a:endParaRP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NEXT:</a:t>
            </a:r>
          </a:p>
          <a:p>
            <a:r>
              <a:rPr lang="en-US" sz="1100" kern="1200" dirty="0">
                <a:solidFill>
                  <a:schemeClr val="tx1"/>
                </a:solidFill>
                <a:effectLst/>
                <a:latin typeface="+mn-lt"/>
                <a:ea typeface="+mn-ea"/>
                <a:cs typeface="+mn-cs"/>
              </a:rPr>
              <a:t>Now running the method twice is still not a solution, because your machine may does something in the background. You can of course run the method multiple times and get an average, but what if your virus scanner decides to run half way through. And how much iterations do you need? 10? 100? Or should this depend on your CPU usage?</a:t>
            </a:r>
            <a:endParaRPr lang="de-AT" sz="1100" kern="1200" dirty="0">
              <a:solidFill>
                <a:schemeClr val="tx1"/>
              </a:solidFill>
              <a:effectLst/>
              <a:latin typeface="+mn-lt"/>
              <a:ea typeface="+mn-ea"/>
              <a:cs typeface="+mn-cs"/>
            </a:endParaRP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NEXT</a:t>
            </a:r>
          </a:p>
          <a:p>
            <a:r>
              <a:rPr lang="en-US" sz="1100" kern="1200" dirty="0">
                <a:solidFill>
                  <a:schemeClr val="tx1"/>
                </a:solidFill>
                <a:effectLst/>
                <a:latin typeface="+mn-lt"/>
                <a:ea typeface="+mn-ea"/>
                <a:cs typeface="+mn-cs"/>
              </a:rPr>
              <a:t>Another problem is that different .NET runtimes (like Full Framework, Mono, and </a:t>
            </a:r>
            <a:r>
              <a:rPr lang="en-US" sz="1100" kern="1200" dirty="0" err="1">
                <a:solidFill>
                  <a:schemeClr val="tx1"/>
                </a:solidFill>
                <a:effectLst/>
                <a:latin typeface="+mn-lt"/>
                <a:ea typeface="+mn-ea"/>
                <a:cs typeface="+mn-cs"/>
              </a:rPr>
              <a:t>CoreCLR</a:t>
            </a:r>
            <a:r>
              <a:rPr lang="en-US" sz="1100" kern="1200" dirty="0">
                <a:solidFill>
                  <a:schemeClr val="tx1"/>
                </a:solidFill>
                <a:effectLst/>
                <a:latin typeface="+mn-lt"/>
                <a:ea typeface="+mn-ea"/>
                <a:cs typeface="+mn-cs"/>
              </a:rPr>
              <a:t>) behave differently. We have </a:t>
            </a:r>
            <a:r>
              <a:rPr lang="en-US" sz="1100" kern="1200" dirty="0" err="1">
                <a:solidFill>
                  <a:schemeClr val="tx1"/>
                </a:solidFill>
                <a:effectLst/>
                <a:latin typeface="+mn-lt"/>
                <a:ea typeface="+mn-ea"/>
                <a:cs typeface="+mn-cs"/>
              </a:rPr>
              <a:t>ryuJIT</a:t>
            </a:r>
            <a:r>
              <a:rPr lang="en-US" sz="1100" kern="1200" dirty="0">
                <a:solidFill>
                  <a:schemeClr val="tx1"/>
                </a:solidFill>
                <a:effectLst/>
                <a:latin typeface="+mn-lt"/>
                <a:ea typeface="+mn-ea"/>
                <a:cs typeface="+mn-cs"/>
              </a:rPr>
              <a:t> and the classic JIT, we have Server GC and Workstation GC. So if you want accurate numbers then you have to do a lot of work.</a:t>
            </a:r>
            <a:endParaRPr lang="de-AT"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258288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7" name="Shape 2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And the answer to this is</a:t>
            </a:r>
            <a:r>
              <a:rPr lang="en-US" baseline="0" dirty="0"/>
              <a:t> basically a </a:t>
            </a:r>
            <a:r>
              <a:rPr lang="en-US" baseline="0" dirty="0" err="1"/>
              <a:t>callstack</a:t>
            </a:r>
            <a:r>
              <a:rPr lang="en-US" baseline="0" dirty="0"/>
              <a:t> where you see all your methods that were executed with some meaningful numbers (typically either percentage or time).</a:t>
            </a:r>
          </a:p>
          <a:p>
            <a:pPr lvl="0" rtl="0">
              <a:spcBef>
                <a:spcPts val="0"/>
              </a:spcBef>
              <a:buNone/>
            </a:pPr>
            <a:endParaRPr lang="en-US" baseline="0" dirty="0"/>
          </a:p>
          <a:p>
            <a:pPr lvl="0" rtl="0">
              <a:spcBef>
                <a:spcPts val="0"/>
              </a:spcBef>
              <a:buNone/>
            </a:pPr>
            <a:r>
              <a:rPr lang="en-US" dirty="0"/>
              <a:t>Now</a:t>
            </a:r>
            <a:r>
              <a:rPr lang="en-US" baseline="0" dirty="0"/>
              <a:t> such a report is typically generated by a profiler, which measures the execution of your code during a so called profiling session. </a:t>
            </a:r>
          </a:p>
          <a:p>
            <a:pPr lvl="0" rtl="0">
              <a:spcBef>
                <a:spcPts val="0"/>
              </a:spcBef>
              <a:buNone/>
            </a:pPr>
            <a:endParaRPr lang="en-US" baseline="0" dirty="0"/>
          </a:p>
          <a:p>
            <a:pPr lvl="0" rtl="0">
              <a:spcBef>
                <a:spcPts val="0"/>
              </a:spcBef>
              <a:buNone/>
            </a:pPr>
            <a:r>
              <a:rPr lang="en-US" baseline="0" dirty="0"/>
              <a:t>With such a report you can immediately see which methods consume most of the CPU and with that you can quickly figure out which part of your code you should optimize. </a:t>
            </a:r>
          </a:p>
          <a:p>
            <a:pPr lvl="0" rtl="0">
              <a:spcBef>
                <a:spcPts val="0"/>
              </a:spcBef>
              <a:buNone/>
            </a:pPr>
            <a:endParaRPr lang="en-US" baseline="0" dirty="0"/>
          </a:p>
          <a:p>
            <a:pPr lvl="0" rtl="0">
              <a:spcBef>
                <a:spcPts val="0"/>
              </a:spcBef>
              <a:buNone/>
            </a:pPr>
            <a:endParaRPr lang="en-US" baseline="0" dirty="0"/>
          </a:p>
          <a:p>
            <a:pPr lvl="0" rtl="0">
              <a:spcBef>
                <a:spcPts val="0"/>
              </a:spcBef>
              <a:buNone/>
            </a:pPr>
            <a:r>
              <a:rPr lang="en-US" baseline="0" dirty="0"/>
              <a:t>In this case you can see that the </a:t>
            </a:r>
            <a:r>
              <a:rPr lang="en-US" baseline="0" dirty="0" err="1"/>
              <a:t>SingleWilliamsPr</a:t>
            </a:r>
            <a:r>
              <a:rPr lang="en-US" baseline="0" dirty="0"/>
              <a:t> is definitely worth to look at, furthermore you also see that the </a:t>
            </a:r>
            <a:r>
              <a:rPr lang="en-US" baseline="0" dirty="0" err="1"/>
              <a:t>Linq</a:t>
            </a:r>
            <a:r>
              <a:rPr lang="en-US" baseline="0" dirty="0"/>
              <a:t> Min and Max methods are also big contributors. </a:t>
            </a:r>
          </a:p>
          <a:p>
            <a:pPr lvl="0" rtl="0">
              <a:spcBef>
                <a:spcPts val="0"/>
              </a:spcBef>
              <a:buNone/>
            </a:pPr>
            <a:endParaRPr lang="en-US" baseline="0" dirty="0"/>
          </a:p>
          <a:p>
            <a:pPr lvl="0" rtl="0">
              <a:spcBef>
                <a:spcPts val="0"/>
              </a:spcBef>
              <a:buNone/>
            </a:pPr>
            <a:r>
              <a:rPr lang="en-US" baseline="0" dirty="0"/>
              <a:t>But before we dive into this, let’s discuss how such a report is generated. After that we will look at this example again.</a:t>
            </a:r>
          </a:p>
        </p:txBody>
      </p:sp>
    </p:spTree>
    <p:extLst>
      <p:ext uri="{BB962C8B-B14F-4D97-AF65-F5344CB8AC3E}">
        <p14:creationId xmlns:p14="http://schemas.microsoft.com/office/powerpoint/2010/main" val="10750109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a:solidFill>
                  <a:schemeClr val="tx1"/>
                </a:solidFill>
                <a:effectLst/>
                <a:latin typeface="+mn-lt"/>
                <a:ea typeface="+mn-ea"/>
                <a:cs typeface="+mn-cs"/>
              </a:rPr>
              <a:t>And Benchmark.NET solves exactly these problems. </a:t>
            </a:r>
          </a:p>
          <a:p>
            <a:r>
              <a:rPr lang="en-US" sz="1100" kern="1200" dirty="0">
                <a:solidFill>
                  <a:schemeClr val="tx1"/>
                </a:solidFill>
                <a:effectLst/>
                <a:latin typeface="+mn-lt"/>
                <a:ea typeface="+mn-ea"/>
                <a:cs typeface="+mn-cs"/>
              </a:rPr>
              <a:t>NEXT</a:t>
            </a:r>
            <a:endParaRPr lang="de-AT"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-It does several launches for your methods with a warm-up phase</a:t>
            </a:r>
          </a:p>
          <a:p>
            <a:r>
              <a:rPr lang="en-US" sz="1100" kern="1200" dirty="0">
                <a:solidFill>
                  <a:schemeClr val="tx1"/>
                </a:solidFill>
                <a:effectLst/>
                <a:latin typeface="+mn-lt"/>
                <a:ea typeface="+mn-ea"/>
                <a:cs typeface="+mn-cs"/>
              </a:rPr>
              <a:t>NEXT</a:t>
            </a:r>
            <a:endParaRPr lang="de-AT"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-Is has a heuristic to figure out the number of necessary iterations</a:t>
            </a:r>
          </a:p>
          <a:p>
            <a:r>
              <a:rPr lang="en-US" sz="1100" kern="1200" dirty="0">
                <a:solidFill>
                  <a:schemeClr val="tx1"/>
                </a:solidFill>
                <a:effectLst/>
                <a:latin typeface="+mn-lt"/>
                <a:ea typeface="+mn-ea"/>
                <a:cs typeface="+mn-cs"/>
              </a:rPr>
              <a:t>NEXT</a:t>
            </a:r>
            <a:endParaRPr lang="de-AT"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-With a few attributes it can automatically test your methods nor only on </a:t>
            </a:r>
            <a:r>
              <a:rPr lang="en-US" sz="1100" kern="1200" dirty="0" err="1">
                <a:solidFill>
                  <a:schemeClr val="tx1"/>
                </a:solidFill>
                <a:effectLst/>
                <a:latin typeface="+mn-lt"/>
                <a:ea typeface="+mn-ea"/>
                <a:cs typeface="+mn-cs"/>
              </a:rPr>
              <a:t>coreclr</a:t>
            </a:r>
            <a:r>
              <a:rPr lang="en-US" sz="1100" kern="1200" dirty="0">
                <a:solidFill>
                  <a:schemeClr val="tx1"/>
                </a:solidFill>
                <a:effectLst/>
                <a:latin typeface="+mn-lt"/>
                <a:ea typeface="+mn-ea"/>
                <a:cs typeface="+mn-cs"/>
              </a:rPr>
              <a:t> bur also on mono and </a:t>
            </a:r>
            <a:r>
              <a:rPr lang="en-US" sz="1100" kern="1200" dirty="0" err="1">
                <a:solidFill>
                  <a:schemeClr val="tx1"/>
                </a:solidFill>
                <a:effectLst/>
                <a:latin typeface="+mn-lt"/>
                <a:ea typeface="+mn-ea"/>
                <a:cs typeface="+mn-cs"/>
              </a:rPr>
              <a:t>FullFramework</a:t>
            </a:r>
            <a:r>
              <a:rPr lang="en-US" sz="1100" kern="1200" dirty="0">
                <a:solidFill>
                  <a:schemeClr val="tx1"/>
                </a:solidFill>
                <a:effectLst/>
                <a:latin typeface="+mn-lt"/>
                <a:ea typeface="+mn-ea"/>
                <a:cs typeface="+mn-cs"/>
              </a:rPr>
              <a:t>. The necessary projects are automatically generated for you.</a:t>
            </a:r>
          </a:p>
          <a:p>
            <a:r>
              <a:rPr lang="en-US" sz="1100" kern="1200" dirty="0">
                <a:solidFill>
                  <a:schemeClr val="tx1"/>
                </a:solidFill>
                <a:effectLst/>
                <a:latin typeface="+mn-lt"/>
                <a:ea typeface="+mn-ea"/>
                <a:cs typeface="+mn-cs"/>
              </a:rPr>
              <a:t>NEXT</a:t>
            </a:r>
            <a:endParaRPr lang="de-AT"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-The same applies for </a:t>
            </a:r>
            <a:r>
              <a:rPr lang="en-US" sz="1100" kern="1200" dirty="0" err="1">
                <a:solidFill>
                  <a:schemeClr val="tx1"/>
                </a:solidFill>
                <a:effectLst/>
                <a:latin typeface="+mn-lt"/>
                <a:ea typeface="+mn-ea"/>
                <a:cs typeface="+mn-cs"/>
              </a:rPr>
              <a:t>bitness</a:t>
            </a:r>
            <a:r>
              <a:rPr lang="en-US" sz="1100" kern="1200" dirty="0">
                <a:solidFill>
                  <a:schemeClr val="tx1"/>
                </a:solidFill>
                <a:effectLst/>
                <a:latin typeface="+mn-lt"/>
                <a:ea typeface="+mn-ea"/>
                <a:cs typeface="+mn-cs"/>
              </a:rPr>
              <a:t> (x86,x64), JIT (</a:t>
            </a:r>
            <a:r>
              <a:rPr lang="en-US" sz="1100" kern="1200" dirty="0" err="1">
                <a:solidFill>
                  <a:schemeClr val="tx1"/>
                </a:solidFill>
                <a:effectLst/>
                <a:latin typeface="+mn-lt"/>
                <a:ea typeface="+mn-ea"/>
                <a:cs typeface="+mn-cs"/>
              </a:rPr>
              <a:t>LegacyJIT</a:t>
            </a:r>
            <a:r>
              <a:rPr lang="en-US" sz="1100" kern="1200" dirty="0">
                <a:solidFill>
                  <a:schemeClr val="tx1"/>
                </a:solidFill>
                <a:effectLst/>
                <a:latin typeface="+mn-lt"/>
                <a:ea typeface="+mn-ea"/>
                <a:cs typeface="+mn-cs"/>
              </a:rPr>
              <a:t>/</a:t>
            </a:r>
            <a:r>
              <a:rPr lang="en-US" sz="1100" kern="1200" dirty="0" err="1">
                <a:solidFill>
                  <a:schemeClr val="tx1"/>
                </a:solidFill>
                <a:effectLst/>
                <a:latin typeface="+mn-lt"/>
                <a:ea typeface="+mn-ea"/>
                <a:cs typeface="+mn-cs"/>
              </a:rPr>
              <a:t>RyuJUT</a:t>
            </a:r>
            <a:r>
              <a:rPr lang="en-US" sz="1100" kern="1200" dirty="0">
                <a:solidFill>
                  <a:schemeClr val="tx1"/>
                </a:solidFill>
                <a:effectLst/>
                <a:latin typeface="+mn-lt"/>
                <a:ea typeface="+mn-ea"/>
                <a:cs typeface="+mn-cs"/>
              </a:rPr>
              <a:t>) and different GC Settings (Server/Workstation).</a:t>
            </a:r>
          </a:p>
          <a:p>
            <a:r>
              <a:rPr lang="en-US" sz="1100" kern="1200" dirty="0">
                <a:solidFill>
                  <a:schemeClr val="tx1"/>
                </a:solidFill>
                <a:effectLst/>
                <a:latin typeface="+mn-lt"/>
                <a:ea typeface="+mn-ea"/>
                <a:cs typeface="+mn-cs"/>
              </a:rPr>
              <a:t>NEXT</a:t>
            </a:r>
            <a:endParaRPr lang="de-AT"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-Plus, it has very nice reports with very useful numbers. </a:t>
            </a:r>
            <a:endParaRPr lang="de-AT" sz="1100" kern="1200" dirty="0">
              <a:solidFill>
                <a:schemeClr val="tx1"/>
              </a:solidFill>
              <a:effectLst/>
              <a:latin typeface="+mn-lt"/>
              <a:ea typeface="+mn-ea"/>
              <a:cs typeface="+mn-cs"/>
            </a:endParaRPr>
          </a:p>
          <a:p>
            <a:r>
              <a:rPr lang="de-AT" sz="1100" kern="1200" dirty="0">
                <a:solidFill>
                  <a:schemeClr val="tx1"/>
                </a:solidFill>
                <a:effectLst/>
                <a:latin typeface="+mn-lt"/>
                <a:ea typeface="+mn-ea"/>
                <a:cs typeface="+mn-cs"/>
              </a:rPr>
              <a:t>NEXT:</a:t>
            </a:r>
          </a:p>
          <a:p>
            <a:r>
              <a:rPr lang="de-AT" sz="1100" kern="1200" dirty="0">
                <a:solidFill>
                  <a:schemeClr val="tx1"/>
                </a:solidFill>
                <a:effectLst/>
                <a:latin typeface="+mn-lt"/>
                <a:ea typeface="+mn-ea"/>
                <a:cs typeface="+mn-cs"/>
              </a:rPr>
              <a:t>-</a:t>
            </a:r>
            <a:r>
              <a:rPr lang="de-AT" sz="1100" kern="1200" dirty="0" err="1">
                <a:solidFill>
                  <a:schemeClr val="tx1"/>
                </a:solidFill>
                <a:effectLst/>
                <a:latin typeface="+mn-lt"/>
                <a:ea typeface="+mn-ea"/>
                <a:cs typeface="+mn-cs"/>
              </a:rPr>
              <a:t>And</a:t>
            </a:r>
            <a:r>
              <a:rPr lang="de-AT" sz="1100" kern="1200" baseline="0" dirty="0">
                <a:solidFill>
                  <a:schemeClr val="tx1"/>
                </a:solidFill>
                <a:effectLst/>
                <a:latin typeface="+mn-lt"/>
                <a:ea typeface="+mn-ea"/>
                <a:cs typeface="+mn-cs"/>
              </a:rPr>
              <a:t> </a:t>
            </a:r>
            <a:r>
              <a:rPr lang="de-AT" sz="1100" kern="1200" baseline="0" dirty="0" err="1">
                <a:solidFill>
                  <a:schemeClr val="tx1"/>
                </a:solidFill>
                <a:effectLst/>
                <a:latin typeface="+mn-lt"/>
                <a:ea typeface="+mn-ea"/>
                <a:cs typeface="+mn-cs"/>
              </a:rPr>
              <a:t>the</a:t>
            </a:r>
            <a:r>
              <a:rPr lang="de-AT" sz="1100" kern="1200" baseline="0" dirty="0">
                <a:solidFill>
                  <a:schemeClr val="tx1"/>
                </a:solidFill>
                <a:effectLst/>
                <a:latin typeface="+mn-lt"/>
                <a:ea typeface="+mn-ea"/>
                <a:cs typeface="+mn-cs"/>
              </a:rPr>
              <a:t> </a:t>
            </a:r>
            <a:r>
              <a:rPr lang="de-AT" sz="1100" kern="1200" baseline="0" dirty="0" err="1">
                <a:solidFill>
                  <a:schemeClr val="tx1"/>
                </a:solidFill>
                <a:effectLst/>
                <a:latin typeface="+mn-lt"/>
                <a:ea typeface="+mn-ea"/>
                <a:cs typeface="+mn-cs"/>
              </a:rPr>
              <a:t>good</a:t>
            </a:r>
            <a:r>
              <a:rPr lang="de-AT" sz="1100" kern="1200" baseline="0" dirty="0">
                <a:solidFill>
                  <a:schemeClr val="tx1"/>
                </a:solidFill>
                <a:effectLst/>
                <a:latin typeface="+mn-lt"/>
                <a:ea typeface="+mn-ea"/>
                <a:cs typeface="+mn-cs"/>
              </a:rPr>
              <a:t> news: </a:t>
            </a:r>
            <a:r>
              <a:rPr lang="de-AT" sz="1100" kern="1200" baseline="0" dirty="0" err="1">
                <a:solidFill>
                  <a:schemeClr val="tx1"/>
                </a:solidFill>
                <a:effectLst/>
                <a:latin typeface="+mn-lt"/>
                <a:ea typeface="+mn-ea"/>
                <a:cs typeface="+mn-cs"/>
              </a:rPr>
              <a:t>benchmarkdotnet</a:t>
            </a:r>
            <a:r>
              <a:rPr lang="de-AT" sz="1100" kern="1200" baseline="0" dirty="0">
                <a:solidFill>
                  <a:schemeClr val="tx1"/>
                </a:solidFill>
                <a:effectLst/>
                <a:latin typeface="+mn-lt"/>
                <a:ea typeface="+mn-ea"/>
                <a:cs typeface="+mn-cs"/>
              </a:rPr>
              <a:t> </a:t>
            </a:r>
            <a:r>
              <a:rPr lang="de-AT" sz="1100" kern="1200" baseline="0" dirty="0" err="1">
                <a:solidFill>
                  <a:schemeClr val="tx1"/>
                </a:solidFill>
                <a:effectLst/>
                <a:latin typeface="+mn-lt"/>
                <a:ea typeface="+mn-ea"/>
                <a:cs typeface="+mn-cs"/>
              </a:rPr>
              <a:t>is</a:t>
            </a:r>
            <a:r>
              <a:rPr lang="de-AT" sz="1100" kern="1200" baseline="0" dirty="0">
                <a:solidFill>
                  <a:schemeClr val="tx1"/>
                </a:solidFill>
                <a:effectLst/>
                <a:latin typeface="+mn-lt"/>
                <a:ea typeface="+mn-ea"/>
                <a:cs typeface="+mn-cs"/>
              </a:rPr>
              <a:t> just a </a:t>
            </a:r>
            <a:r>
              <a:rPr lang="de-AT" sz="1100" kern="1200" baseline="0" dirty="0" err="1">
                <a:solidFill>
                  <a:schemeClr val="tx1"/>
                </a:solidFill>
                <a:effectLst/>
                <a:latin typeface="+mn-lt"/>
                <a:ea typeface="+mn-ea"/>
                <a:cs typeface="+mn-cs"/>
              </a:rPr>
              <a:t>NuGet</a:t>
            </a:r>
            <a:r>
              <a:rPr lang="de-AT" sz="1100" kern="1200" baseline="0" dirty="0">
                <a:solidFill>
                  <a:schemeClr val="tx1"/>
                </a:solidFill>
                <a:effectLst/>
                <a:latin typeface="+mn-lt"/>
                <a:ea typeface="+mn-ea"/>
                <a:cs typeface="+mn-cs"/>
              </a:rPr>
              <a:t> </a:t>
            </a:r>
            <a:r>
              <a:rPr lang="de-AT" sz="1100" kern="1200" baseline="0" dirty="0" err="1">
                <a:solidFill>
                  <a:schemeClr val="tx1"/>
                </a:solidFill>
                <a:effectLst/>
                <a:latin typeface="+mn-lt"/>
                <a:ea typeface="+mn-ea"/>
                <a:cs typeface="+mn-cs"/>
              </a:rPr>
              <a:t>library</a:t>
            </a:r>
            <a:r>
              <a:rPr lang="de-AT" sz="1100" kern="1200" baseline="0" dirty="0">
                <a:solidFill>
                  <a:schemeClr val="tx1"/>
                </a:solidFill>
                <a:effectLst/>
                <a:latin typeface="+mn-lt"/>
                <a:ea typeface="+mn-ea"/>
                <a:cs typeface="+mn-cs"/>
              </a:rPr>
              <a:t>, so </a:t>
            </a:r>
            <a:r>
              <a:rPr lang="de-AT" sz="1100" kern="1200" baseline="0" dirty="0" err="1">
                <a:solidFill>
                  <a:schemeClr val="tx1"/>
                </a:solidFill>
                <a:effectLst/>
                <a:latin typeface="+mn-lt"/>
                <a:ea typeface="+mn-ea"/>
                <a:cs typeface="+mn-cs"/>
              </a:rPr>
              <a:t>you</a:t>
            </a:r>
            <a:r>
              <a:rPr lang="de-AT" sz="1100" kern="1200" baseline="0" dirty="0">
                <a:solidFill>
                  <a:schemeClr val="tx1"/>
                </a:solidFill>
                <a:effectLst/>
                <a:latin typeface="+mn-lt"/>
                <a:ea typeface="+mn-ea"/>
                <a:cs typeface="+mn-cs"/>
              </a:rPr>
              <a:t> </a:t>
            </a:r>
            <a:r>
              <a:rPr lang="de-AT" sz="1100" kern="1200" baseline="0" dirty="0" err="1">
                <a:solidFill>
                  <a:schemeClr val="tx1"/>
                </a:solidFill>
                <a:effectLst/>
                <a:latin typeface="+mn-lt"/>
                <a:ea typeface="+mn-ea"/>
                <a:cs typeface="+mn-cs"/>
              </a:rPr>
              <a:t>only</a:t>
            </a:r>
            <a:r>
              <a:rPr lang="de-AT" sz="1100" kern="1200" baseline="0" dirty="0">
                <a:solidFill>
                  <a:schemeClr val="tx1"/>
                </a:solidFill>
                <a:effectLst/>
                <a:latin typeface="+mn-lt"/>
                <a:ea typeface="+mn-ea"/>
                <a:cs typeface="+mn-cs"/>
              </a:rPr>
              <a:t> </a:t>
            </a:r>
            <a:r>
              <a:rPr lang="de-AT" sz="1100" kern="1200" baseline="0" dirty="0" err="1">
                <a:solidFill>
                  <a:schemeClr val="tx1"/>
                </a:solidFill>
                <a:effectLst/>
                <a:latin typeface="+mn-lt"/>
                <a:ea typeface="+mn-ea"/>
                <a:cs typeface="+mn-cs"/>
              </a:rPr>
              <a:t>have</a:t>
            </a:r>
            <a:r>
              <a:rPr lang="de-AT" sz="1100" kern="1200" baseline="0" dirty="0">
                <a:solidFill>
                  <a:schemeClr val="tx1"/>
                </a:solidFill>
                <a:effectLst/>
                <a:latin typeface="+mn-lt"/>
                <a:ea typeface="+mn-ea"/>
                <a:cs typeface="+mn-cs"/>
              </a:rPr>
              <a:t> </a:t>
            </a:r>
            <a:r>
              <a:rPr lang="de-AT" sz="1100" kern="1200" baseline="0" dirty="0" err="1">
                <a:solidFill>
                  <a:schemeClr val="tx1"/>
                </a:solidFill>
                <a:effectLst/>
                <a:latin typeface="+mn-lt"/>
                <a:ea typeface="+mn-ea"/>
                <a:cs typeface="+mn-cs"/>
              </a:rPr>
              <a:t>to</a:t>
            </a:r>
            <a:r>
              <a:rPr lang="de-AT" sz="1100" kern="1200" baseline="0" dirty="0">
                <a:solidFill>
                  <a:schemeClr val="tx1"/>
                </a:solidFill>
                <a:effectLst/>
                <a:latin typeface="+mn-lt"/>
                <a:ea typeface="+mn-ea"/>
                <a:cs typeface="+mn-cs"/>
              </a:rPr>
              <a:t> </a:t>
            </a:r>
            <a:r>
              <a:rPr lang="de-AT" sz="1100" kern="1200" baseline="0" dirty="0" err="1">
                <a:solidFill>
                  <a:schemeClr val="tx1"/>
                </a:solidFill>
                <a:effectLst/>
                <a:latin typeface="+mn-lt"/>
                <a:ea typeface="+mn-ea"/>
                <a:cs typeface="+mn-cs"/>
              </a:rPr>
              <a:t>add</a:t>
            </a:r>
            <a:r>
              <a:rPr lang="de-AT" sz="1100" kern="1200" baseline="0" dirty="0">
                <a:solidFill>
                  <a:schemeClr val="tx1"/>
                </a:solidFill>
                <a:effectLst/>
                <a:latin typeface="+mn-lt"/>
                <a:ea typeface="+mn-ea"/>
                <a:cs typeface="+mn-cs"/>
              </a:rPr>
              <a:t> a </a:t>
            </a:r>
            <a:r>
              <a:rPr lang="de-AT" sz="1100" kern="1200" baseline="0" dirty="0" err="1">
                <a:solidFill>
                  <a:schemeClr val="tx1"/>
                </a:solidFill>
                <a:effectLst/>
                <a:latin typeface="+mn-lt"/>
                <a:ea typeface="+mn-ea"/>
                <a:cs typeface="+mn-cs"/>
              </a:rPr>
              <a:t>single</a:t>
            </a:r>
            <a:r>
              <a:rPr lang="de-AT" sz="1100" kern="1200" baseline="0" dirty="0">
                <a:solidFill>
                  <a:schemeClr val="tx1"/>
                </a:solidFill>
                <a:effectLst/>
                <a:latin typeface="+mn-lt"/>
                <a:ea typeface="+mn-ea"/>
                <a:cs typeface="+mn-cs"/>
              </a:rPr>
              <a:t> </a:t>
            </a:r>
            <a:r>
              <a:rPr lang="de-AT" sz="1100" kern="1200" baseline="0" dirty="0" err="1">
                <a:solidFill>
                  <a:schemeClr val="tx1"/>
                </a:solidFill>
                <a:effectLst/>
                <a:latin typeface="+mn-lt"/>
                <a:ea typeface="+mn-ea"/>
                <a:cs typeface="+mn-cs"/>
              </a:rPr>
              <a:t>NuGet</a:t>
            </a:r>
            <a:r>
              <a:rPr lang="de-AT" sz="1100" kern="1200" baseline="0" dirty="0">
                <a:solidFill>
                  <a:schemeClr val="tx1"/>
                </a:solidFill>
                <a:effectLst/>
                <a:latin typeface="+mn-lt"/>
                <a:ea typeface="+mn-ea"/>
                <a:cs typeface="+mn-cs"/>
              </a:rPr>
              <a:t> </a:t>
            </a:r>
            <a:r>
              <a:rPr lang="de-AT" sz="1100" kern="1200" baseline="0" dirty="0" err="1">
                <a:solidFill>
                  <a:schemeClr val="tx1"/>
                </a:solidFill>
                <a:effectLst/>
                <a:latin typeface="+mn-lt"/>
                <a:ea typeface="+mn-ea"/>
                <a:cs typeface="+mn-cs"/>
              </a:rPr>
              <a:t>package</a:t>
            </a:r>
            <a:r>
              <a:rPr lang="de-AT" sz="1100" kern="1200" baseline="0" dirty="0">
                <a:solidFill>
                  <a:schemeClr val="tx1"/>
                </a:solidFill>
                <a:effectLst/>
                <a:latin typeface="+mn-lt"/>
                <a:ea typeface="+mn-ea"/>
                <a:cs typeface="+mn-cs"/>
              </a:rPr>
              <a:t>, </a:t>
            </a:r>
            <a:r>
              <a:rPr lang="de-AT" sz="1100" kern="1200" baseline="0" dirty="0" err="1">
                <a:solidFill>
                  <a:schemeClr val="tx1"/>
                </a:solidFill>
                <a:effectLst/>
                <a:latin typeface="+mn-lt"/>
                <a:ea typeface="+mn-ea"/>
                <a:cs typeface="+mn-cs"/>
              </a:rPr>
              <a:t>no</a:t>
            </a:r>
            <a:r>
              <a:rPr lang="de-AT" sz="1100" kern="1200" baseline="0" dirty="0">
                <a:solidFill>
                  <a:schemeClr val="tx1"/>
                </a:solidFill>
                <a:effectLst/>
                <a:latin typeface="+mn-lt"/>
                <a:ea typeface="+mn-ea"/>
                <a:cs typeface="+mn-cs"/>
              </a:rPr>
              <a:t> </a:t>
            </a:r>
            <a:r>
              <a:rPr lang="de-AT" sz="1100" kern="1200" baseline="0" dirty="0" err="1">
                <a:solidFill>
                  <a:schemeClr val="tx1"/>
                </a:solidFill>
                <a:effectLst/>
                <a:latin typeface="+mn-lt"/>
                <a:ea typeface="+mn-ea"/>
                <a:cs typeface="+mn-cs"/>
              </a:rPr>
              <a:t>installation</a:t>
            </a:r>
            <a:r>
              <a:rPr lang="de-AT" sz="1100" kern="1200" baseline="0" dirty="0">
                <a:solidFill>
                  <a:schemeClr val="tx1"/>
                </a:solidFill>
                <a:effectLst/>
                <a:latin typeface="+mn-lt"/>
                <a:ea typeface="+mn-ea"/>
                <a:cs typeface="+mn-cs"/>
              </a:rPr>
              <a:t> </a:t>
            </a:r>
            <a:r>
              <a:rPr lang="de-AT" sz="1100" kern="1200" baseline="0" dirty="0" err="1">
                <a:solidFill>
                  <a:schemeClr val="tx1"/>
                </a:solidFill>
                <a:effectLst/>
                <a:latin typeface="+mn-lt"/>
                <a:ea typeface="+mn-ea"/>
                <a:cs typeface="+mn-cs"/>
              </a:rPr>
              <a:t>is</a:t>
            </a:r>
            <a:r>
              <a:rPr lang="de-AT" sz="1100" kern="1200" baseline="0" dirty="0">
                <a:solidFill>
                  <a:schemeClr val="tx1"/>
                </a:solidFill>
                <a:effectLst/>
                <a:latin typeface="+mn-lt"/>
                <a:ea typeface="+mn-ea"/>
                <a:cs typeface="+mn-cs"/>
              </a:rPr>
              <a:t> </a:t>
            </a:r>
            <a:r>
              <a:rPr lang="de-AT" sz="1100" kern="1200" baseline="0" dirty="0" err="1">
                <a:solidFill>
                  <a:schemeClr val="tx1"/>
                </a:solidFill>
                <a:effectLst/>
                <a:latin typeface="+mn-lt"/>
                <a:ea typeface="+mn-ea"/>
                <a:cs typeface="+mn-cs"/>
              </a:rPr>
              <a:t>needed</a:t>
            </a:r>
            <a:r>
              <a:rPr lang="de-AT" sz="1100" kern="1200" baseline="0" dirty="0">
                <a:solidFill>
                  <a:schemeClr val="tx1"/>
                </a:solidFill>
                <a:effectLst/>
                <a:latin typeface="+mn-lt"/>
                <a:ea typeface="+mn-ea"/>
                <a:cs typeface="+mn-cs"/>
              </a:rPr>
              <a:t>, </a:t>
            </a:r>
            <a:r>
              <a:rPr lang="de-AT" sz="1100" kern="1200" baseline="0" dirty="0" err="1">
                <a:solidFill>
                  <a:schemeClr val="tx1"/>
                </a:solidFill>
                <a:effectLst/>
                <a:latin typeface="+mn-lt"/>
                <a:ea typeface="+mn-ea"/>
                <a:cs typeface="+mn-cs"/>
              </a:rPr>
              <a:t>and</a:t>
            </a:r>
            <a:r>
              <a:rPr lang="de-AT" sz="1100" kern="1200" baseline="0" dirty="0">
                <a:solidFill>
                  <a:schemeClr val="tx1"/>
                </a:solidFill>
                <a:effectLst/>
                <a:latin typeface="+mn-lt"/>
                <a:ea typeface="+mn-ea"/>
                <a:cs typeface="+mn-cs"/>
              </a:rPr>
              <a:t> </a:t>
            </a:r>
            <a:r>
              <a:rPr lang="de-AT" sz="1100" kern="1200" baseline="0" dirty="0" err="1">
                <a:solidFill>
                  <a:schemeClr val="tx1"/>
                </a:solidFill>
                <a:effectLst/>
                <a:latin typeface="+mn-lt"/>
                <a:ea typeface="+mn-ea"/>
                <a:cs typeface="+mn-cs"/>
              </a:rPr>
              <a:t>it</a:t>
            </a:r>
            <a:r>
              <a:rPr lang="de-AT" sz="1100" kern="1200" baseline="0" dirty="0">
                <a:solidFill>
                  <a:schemeClr val="tx1"/>
                </a:solidFill>
                <a:effectLst/>
                <a:latin typeface="+mn-lt"/>
                <a:ea typeface="+mn-ea"/>
                <a:cs typeface="+mn-cs"/>
              </a:rPr>
              <a:t> </a:t>
            </a:r>
            <a:r>
              <a:rPr lang="de-AT" sz="1100" kern="1200" baseline="0" dirty="0" err="1">
                <a:solidFill>
                  <a:schemeClr val="tx1"/>
                </a:solidFill>
                <a:effectLst/>
                <a:latin typeface="+mn-lt"/>
                <a:ea typeface="+mn-ea"/>
                <a:cs typeface="+mn-cs"/>
              </a:rPr>
              <a:t>supports</a:t>
            </a:r>
            <a:r>
              <a:rPr lang="de-AT" sz="1100" kern="1200" baseline="0" dirty="0">
                <a:solidFill>
                  <a:schemeClr val="tx1"/>
                </a:solidFill>
                <a:effectLst/>
                <a:latin typeface="+mn-lt"/>
                <a:ea typeface="+mn-ea"/>
                <a:cs typeface="+mn-cs"/>
              </a:rPr>
              <a:t> Windows, Linux, </a:t>
            </a:r>
            <a:r>
              <a:rPr lang="de-AT" sz="1100" kern="1200" baseline="0" dirty="0" err="1">
                <a:solidFill>
                  <a:schemeClr val="tx1"/>
                </a:solidFill>
                <a:effectLst/>
                <a:latin typeface="+mn-lt"/>
                <a:ea typeface="+mn-ea"/>
                <a:cs typeface="+mn-cs"/>
              </a:rPr>
              <a:t>and</a:t>
            </a:r>
            <a:r>
              <a:rPr lang="de-AT" sz="1100" kern="1200" baseline="0" dirty="0">
                <a:solidFill>
                  <a:schemeClr val="tx1"/>
                </a:solidFill>
                <a:effectLst/>
                <a:latin typeface="+mn-lt"/>
                <a:ea typeface="+mn-ea"/>
                <a:cs typeface="+mn-cs"/>
              </a:rPr>
              <a:t> </a:t>
            </a:r>
            <a:r>
              <a:rPr lang="de-AT" sz="1100" kern="1200" baseline="0" dirty="0" err="1">
                <a:solidFill>
                  <a:schemeClr val="tx1"/>
                </a:solidFill>
                <a:effectLst/>
                <a:latin typeface="+mn-lt"/>
                <a:ea typeface="+mn-ea"/>
                <a:cs typeface="+mn-cs"/>
              </a:rPr>
              <a:t>macOS</a:t>
            </a:r>
            <a:endParaRPr lang="de-AT"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0241629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a:solidFill>
                  <a:schemeClr val="tx1"/>
                </a:solidFill>
                <a:effectLst/>
                <a:latin typeface="+mn-lt"/>
                <a:ea typeface="+mn-ea"/>
                <a:cs typeface="+mn-cs"/>
              </a:rPr>
              <a:t>So let’s quickly see how you can use Benchmark.NET.</a:t>
            </a:r>
            <a:endParaRPr lang="de-AT" sz="1100" kern="1200" dirty="0">
              <a:solidFill>
                <a:schemeClr val="tx1"/>
              </a:solidFill>
              <a:effectLst/>
              <a:latin typeface="+mn-lt"/>
              <a:ea typeface="+mn-ea"/>
              <a:cs typeface="+mn-cs"/>
            </a:endParaRP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NEXT </a:t>
            </a:r>
            <a:endParaRPr lang="de-AT"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The first step is to add the Benchmark.NET </a:t>
            </a:r>
            <a:r>
              <a:rPr lang="en-US" sz="1100" kern="1200" dirty="0" err="1">
                <a:solidFill>
                  <a:schemeClr val="tx1"/>
                </a:solidFill>
                <a:effectLst/>
                <a:latin typeface="+mn-lt"/>
                <a:ea typeface="+mn-ea"/>
                <a:cs typeface="+mn-cs"/>
              </a:rPr>
              <a:t>Nuget</a:t>
            </a:r>
            <a:r>
              <a:rPr lang="en-US" sz="1100" kern="1200" dirty="0">
                <a:solidFill>
                  <a:schemeClr val="tx1"/>
                </a:solidFill>
                <a:effectLst/>
                <a:latin typeface="+mn-lt"/>
                <a:ea typeface="+mn-ea"/>
                <a:cs typeface="+mn-cs"/>
              </a:rPr>
              <a:t> package to the project where you want to use it. This would be typically a project specifically intended for benchmarking. </a:t>
            </a:r>
            <a:endParaRPr lang="de-AT"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NEXT</a:t>
            </a:r>
            <a:endParaRPr lang="de-AT" sz="1100" kern="1200" dirty="0">
              <a:solidFill>
                <a:schemeClr val="tx1"/>
              </a:solidFill>
              <a:effectLst/>
              <a:latin typeface="+mn-lt"/>
              <a:ea typeface="+mn-ea"/>
              <a:cs typeface="+mn-cs"/>
            </a:endParaRPr>
          </a:p>
          <a:p>
            <a:r>
              <a:rPr lang="de-AT" sz="1100" kern="1200" dirty="0" err="1">
                <a:solidFill>
                  <a:schemeClr val="tx1"/>
                </a:solidFill>
                <a:effectLst/>
                <a:latin typeface="+mn-lt"/>
                <a:ea typeface="+mn-ea"/>
                <a:cs typeface="+mn-cs"/>
              </a:rPr>
              <a:t>Once</a:t>
            </a:r>
            <a:r>
              <a:rPr lang="de-AT" sz="1100" kern="1200" baseline="0" dirty="0">
                <a:solidFill>
                  <a:schemeClr val="tx1"/>
                </a:solidFill>
                <a:effectLst/>
                <a:latin typeface="+mn-lt"/>
                <a:ea typeface="+mn-ea"/>
                <a:cs typeface="+mn-cs"/>
              </a:rPr>
              <a:t> </a:t>
            </a:r>
            <a:r>
              <a:rPr lang="de-AT" sz="1100" kern="1200" baseline="0" dirty="0" err="1">
                <a:solidFill>
                  <a:schemeClr val="tx1"/>
                </a:solidFill>
                <a:effectLst/>
                <a:latin typeface="+mn-lt"/>
                <a:ea typeface="+mn-ea"/>
                <a:cs typeface="+mn-cs"/>
              </a:rPr>
              <a:t>you</a:t>
            </a:r>
            <a:r>
              <a:rPr lang="de-AT" sz="1100" kern="1200" baseline="0" dirty="0">
                <a:solidFill>
                  <a:schemeClr val="tx1"/>
                </a:solidFill>
                <a:effectLst/>
                <a:latin typeface="+mn-lt"/>
                <a:ea typeface="+mn-ea"/>
                <a:cs typeface="+mn-cs"/>
              </a:rPr>
              <a:t> </a:t>
            </a:r>
            <a:r>
              <a:rPr lang="de-AT" sz="1100" kern="1200" baseline="0" dirty="0" err="1">
                <a:solidFill>
                  <a:schemeClr val="tx1"/>
                </a:solidFill>
                <a:effectLst/>
                <a:latin typeface="+mn-lt"/>
                <a:ea typeface="+mn-ea"/>
                <a:cs typeface="+mn-cs"/>
              </a:rPr>
              <a:t>have</a:t>
            </a:r>
            <a:r>
              <a:rPr lang="de-AT" sz="1100" kern="1200" baseline="0" dirty="0">
                <a:solidFill>
                  <a:schemeClr val="tx1"/>
                </a:solidFill>
                <a:effectLst/>
                <a:latin typeface="+mn-lt"/>
                <a:ea typeface="+mn-ea"/>
                <a:cs typeface="+mn-cs"/>
              </a:rPr>
              <a:t> </a:t>
            </a:r>
            <a:r>
              <a:rPr lang="de-AT" sz="1100" kern="1200" baseline="0" dirty="0" err="1">
                <a:solidFill>
                  <a:schemeClr val="tx1"/>
                </a:solidFill>
                <a:effectLst/>
                <a:latin typeface="+mn-lt"/>
                <a:ea typeface="+mn-ea"/>
                <a:cs typeface="+mn-cs"/>
              </a:rPr>
              <a:t>the</a:t>
            </a:r>
            <a:r>
              <a:rPr lang="de-AT" sz="1100" kern="1200" baseline="0" dirty="0">
                <a:solidFill>
                  <a:schemeClr val="tx1"/>
                </a:solidFill>
                <a:effectLst/>
                <a:latin typeface="+mn-lt"/>
                <a:ea typeface="+mn-ea"/>
                <a:cs typeface="+mn-cs"/>
              </a:rPr>
              <a:t> </a:t>
            </a:r>
            <a:r>
              <a:rPr lang="de-AT" sz="1100" kern="1200" baseline="0" dirty="0" err="1">
                <a:solidFill>
                  <a:schemeClr val="tx1"/>
                </a:solidFill>
                <a:effectLst/>
                <a:latin typeface="+mn-lt"/>
                <a:ea typeface="+mn-ea"/>
                <a:cs typeface="+mn-cs"/>
              </a:rPr>
              <a:t>NuGet</a:t>
            </a:r>
            <a:r>
              <a:rPr lang="de-AT" sz="1100" kern="1200" baseline="0" dirty="0">
                <a:solidFill>
                  <a:schemeClr val="tx1"/>
                </a:solidFill>
                <a:effectLst/>
                <a:latin typeface="+mn-lt"/>
                <a:ea typeface="+mn-ea"/>
                <a:cs typeface="+mn-cs"/>
              </a:rPr>
              <a:t> </a:t>
            </a:r>
            <a:r>
              <a:rPr lang="de-AT" sz="1100" kern="1200" baseline="0" dirty="0" err="1">
                <a:solidFill>
                  <a:schemeClr val="tx1"/>
                </a:solidFill>
                <a:effectLst/>
                <a:latin typeface="+mn-lt"/>
                <a:ea typeface="+mn-ea"/>
                <a:cs typeface="+mn-cs"/>
              </a:rPr>
              <a:t>package</a:t>
            </a:r>
            <a:r>
              <a:rPr lang="de-AT" sz="1100" kern="1200" baseline="0" dirty="0">
                <a:solidFill>
                  <a:schemeClr val="tx1"/>
                </a:solidFill>
                <a:effectLst/>
                <a:latin typeface="+mn-lt"/>
                <a:ea typeface="+mn-ea"/>
                <a:cs typeface="+mn-cs"/>
              </a:rPr>
              <a:t> </a:t>
            </a:r>
            <a:r>
              <a:rPr lang="en-US" sz="1100" kern="1200" dirty="0">
                <a:solidFill>
                  <a:schemeClr val="tx1"/>
                </a:solidFill>
                <a:effectLst/>
                <a:latin typeface="+mn-lt"/>
                <a:ea typeface="+mn-ea"/>
                <a:cs typeface="+mn-cs"/>
              </a:rPr>
              <a:t>there are only two steps to already have the first results: you have to mark methods that you want to measure with the [Benchmark] attribute. </a:t>
            </a:r>
            <a:endParaRPr lang="de-AT" sz="1100" kern="1200" dirty="0">
              <a:solidFill>
                <a:schemeClr val="tx1"/>
              </a:solidFill>
              <a:effectLst/>
              <a:latin typeface="+mn-lt"/>
              <a:ea typeface="+mn-ea"/>
              <a:cs typeface="+mn-cs"/>
            </a:endParaRP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NEXT</a:t>
            </a:r>
          </a:p>
          <a:p>
            <a:r>
              <a:rPr lang="en-US" sz="1100" kern="1200" dirty="0">
                <a:solidFill>
                  <a:schemeClr val="tx1"/>
                </a:solidFill>
                <a:effectLst/>
                <a:latin typeface="+mn-lt"/>
                <a:ea typeface="+mn-ea"/>
                <a:cs typeface="+mn-cs"/>
              </a:rPr>
              <a:t>Then you have to call the </a:t>
            </a:r>
            <a:r>
              <a:rPr lang="en-US" sz="1100" kern="1200" dirty="0" err="1">
                <a:solidFill>
                  <a:schemeClr val="tx1"/>
                </a:solidFill>
                <a:effectLst/>
                <a:latin typeface="+mn-lt"/>
                <a:ea typeface="+mn-ea"/>
                <a:cs typeface="+mn-cs"/>
              </a:rPr>
              <a:t>BenchmarkRunner.Run</a:t>
            </a:r>
            <a:r>
              <a:rPr lang="en-US" sz="1100" kern="1200" dirty="0">
                <a:solidFill>
                  <a:schemeClr val="tx1"/>
                </a:solidFill>
                <a:effectLst/>
                <a:latin typeface="+mn-lt"/>
                <a:ea typeface="+mn-ea"/>
                <a:cs typeface="+mn-cs"/>
              </a:rPr>
              <a:t> method in the main method of your program and pass the class that you want to benchmark as a generic parameter.</a:t>
            </a:r>
            <a:endParaRPr lang="de-AT" sz="1100" kern="1200" dirty="0">
              <a:solidFill>
                <a:schemeClr val="tx1"/>
              </a:solidFill>
              <a:effectLst/>
              <a:latin typeface="+mn-lt"/>
              <a:ea typeface="+mn-ea"/>
              <a:cs typeface="+mn-cs"/>
            </a:endParaRP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 </a:t>
            </a:r>
            <a:endParaRPr lang="de-AT"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That’s it, after that you can start your program and Benchmark.NET will do it’s job</a:t>
            </a:r>
            <a:endParaRPr lang="de-AT" sz="1100" kern="1200" dirty="0">
              <a:solidFill>
                <a:schemeClr val="tx1"/>
              </a:solidFill>
              <a:effectLst/>
              <a:latin typeface="+mn-lt"/>
              <a:ea typeface="+mn-ea"/>
              <a:cs typeface="+mn-cs"/>
            </a:endParaRPr>
          </a:p>
          <a:p>
            <a:endParaRPr lang="de-AT"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6347847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0" name="Shape 24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a:solidFill>
                  <a:schemeClr val="tx1"/>
                </a:solidFill>
                <a:effectLst/>
                <a:latin typeface="+mn-lt"/>
                <a:ea typeface="+mn-ea"/>
                <a:cs typeface="+mn-cs"/>
              </a:rPr>
              <a:t>SLIDE: So let’s quickly take a look at this.</a:t>
            </a:r>
            <a:endParaRPr lang="de-AT"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 </a:t>
            </a:r>
            <a:endParaRPr lang="de-AT"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SCREENCAST: </a:t>
            </a:r>
          </a:p>
          <a:p>
            <a:endParaRPr lang="en-US" sz="1100" kern="1200" dirty="0">
              <a:solidFill>
                <a:schemeClr val="tx1"/>
              </a:solidFill>
              <a:effectLst/>
              <a:latin typeface="+mn-lt"/>
              <a:ea typeface="+mn-ea"/>
              <a:cs typeface="+mn-cs"/>
            </a:endParaRP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I have our program here that we used in an earlier video when we learned about the diagnostic tools in Visual Studio. You may remember that we fixed the allocation problem with the Skip LINQ method. In that video, I measured the difference with </a:t>
            </a:r>
            <a:r>
              <a:rPr lang="en-US" sz="1100" kern="1200" dirty="0" err="1">
                <a:solidFill>
                  <a:schemeClr val="tx1"/>
                </a:solidFill>
                <a:effectLst/>
                <a:latin typeface="+mn-lt"/>
                <a:ea typeface="+mn-ea"/>
                <a:cs typeface="+mn-cs"/>
              </a:rPr>
              <a:t>PerfTips</a:t>
            </a:r>
            <a:r>
              <a:rPr lang="en-US" sz="1100" kern="1200" dirty="0">
                <a:solidFill>
                  <a:schemeClr val="tx1"/>
                </a:solidFill>
                <a:effectLst/>
                <a:latin typeface="+mn-lt"/>
                <a:ea typeface="+mn-ea"/>
                <a:cs typeface="+mn-cs"/>
              </a:rPr>
              <a:t>, which wasn’t actually a very precise measurement. In this code I have both versions, one prefixed with fix, that contains my fix to the allocation problem and the original one. </a:t>
            </a:r>
            <a:endParaRPr lang="de-AT" sz="1100" kern="1200" dirty="0">
              <a:solidFill>
                <a:schemeClr val="tx1"/>
              </a:solidFill>
              <a:effectLst/>
              <a:latin typeface="+mn-lt"/>
              <a:ea typeface="+mn-ea"/>
              <a:cs typeface="+mn-cs"/>
            </a:endParaRP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But</a:t>
            </a:r>
            <a:r>
              <a:rPr lang="en-US" sz="1100" kern="1200" baseline="0" dirty="0">
                <a:solidFill>
                  <a:schemeClr val="tx1"/>
                </a:solidFill>
                <a:effectLst/>
                <a:latin typeface="+mn-lt"/>
                <a:ea typeface="+mn-ea"/>
                <a:cs typeface="+mn-cs"/>
              </a:rPr>
              <a:t> let’s quickly take a look at the difference. So the original implementation always iterates through the items and with the skip operation it removes the first item in every iteration. This creates a new list in every iteration.</a:t>
            </a:r>
          </a:p>
          <a:p>
            <a:endParaRPr lang="en-US" sz="1100" kern="1200" baseline="0" dirty="0">
              <a:solidFill>
                <a:schemeClr val="tx1"/>
              </a:solidFill>
              <a:effectLst/>
              <a:latin typeface="+mn-lt"/>
              <a:ea typeface="+mn-ea"/>
              <a:cs typeface="+mn-cs"/>
            </a:endParaRPr>
          </a:p>
          <a:p>
            <a:r>
              <a:rPr lang="en-US" sz="1100" kern="1200" baseline="0" dirty="0">
                <a:solidFill>
                  <a:schemeClr val="tx1"/>
                </a:solidFill>
                <a:effectLst/>
                <a:latin typeface="+mn-lt"/>
                <a:ea typeface="+mn-ea"/>
                <a:cs typeface="+mn-cs"/>
              </a:rPr>
              <a:t>And then here we have the second implementation with the fix that we discussed in the Video 2.4. Instead of creating a new list in each iteration we keep track of the progress with an integer. </a:t>
            </a:r>
            <a:endParaRPr lang="en-US" sz="1100" kern="1200" dirty="0">
              <a:solidFill>
                <a:schemeClr val="tx1"/>
              </a:solidFill>
              <a:effectLst/>
              <a:latin typeface="+mn-lt"/>
              <a:ea typeface="+mn-ea"/>
              <a:cs typeface="+mn-cs"/>
            </a:endParaRP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Now</a:t>
            </a:r>
            <a:r>
              <a:rPr lang="en-US" sz="1100" kern="1200" baseline="0" dirty="0">
                <a:solidFill>
                  <a:schemeClr val="tx1"/>
                </a:solidFill>
                <a:effectLst/>
                <a:latin typeface="+mn-lt"/>
                <a:ea typeface="+mn-ea"/>
                <a:cs typeface="+mn-cs"/>
              </a:rPr>
              <a:t> you may wonder who writes code like this original version. So let me quickly tell the story of this code. I wrote a small library to calculate different financial indicators in F# and that library also included this RSI calculator. I wanted to use that library in a Universal Windows Platform application, but unfortunately currently UWP doesn’t support F#. So I simply opened the compiled F# library in </a:t>
            </a:r>
            <a:r>
              <a:rPr lang="en-US" sz="1100" kern="1200" baseline="0" dirty="0" err="1">
                <a:solidFill>
                  <a:schemeClr val="tx1"/>
                </a:solidFill>
                <a:effectLst/>
                <a:latin typeface="+mn-lt"/>
                <a:ea typeface="+mn-ea"/>
                <a:cs typeface="+mn-cs"/>
              </a:rPr>
              <a:t>ILSpy</a:t>
            </a:r>
            <a:r>
              <a:rPr lang="en-US" sz="1100" kern="1200" baseline="0" dirty="0">
                <a:solidFill>
                  <a:schemeClr val="tx1"/>
                </a:solidFill>
                <a:effectLst/>
                <a:latin typeface="+mn-lt"/>
                <a:ea typeface="+mn-ea"/>
                <a:cs typeface="+mn-cs"/>
              </a:rPr>
              <a:t>, I switched the programming language to C# and copied that decompiled C# code. I had to adapt a few types, but basically this code is the C# equivalent of the code that the F# compiler generated. This was a recursive function with arrays. So this example isn’t really made up, that is actual code that ended up in my application. </a:t>
            </a:r>
            <a:endParaRPr lang="en-US" sz="1100" kern="1200" dirty="0">
              <a:solidFill>
                <a:schemeClr val="tx1"/>
              </a:solidFill>
              <a:effectLst/>
              <a:latin typeface="+mn-lt"/>
              <a:ea typeface="+mn-ea"/>
              <a:cs typeface="+mn-cs"/>
            </a:endParaRP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All right,</a:t>
            </a:r>
            <a:r>
              <a:rPr lang="en-US" sz="1100" kern="1200" baseline="0" dirty="0">
                <a:solidFill>
                  <a:schemeClr val="tx1"/>
                </a:solidFill>
                <a:effectLst/>
                <a:latin typeface="+mn-lt"/>
                <a:ea typeface="+mn-ea"/>
                <a:cs typeface="+mn-cs"/>
              </a:rPr>
              <a:t> let’s move on and measure the difference between the original and the fixed version! </a:t>
            </a:r>
          </a:p>
          <a:p>
            <a:endParaRPr lang="en-US" sz="1100" kern="1200" baseline="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So this code is in a </a:t>
            </a:r>
            <a:r>
              <a:rPr lang="en-US" sz="1100" kern="1200" dirty="0" err="1">
                <a:solidFill>
                  <a:schemeClr val="tx1"/>
                </a:solidFill>
                <a:effectLst/>
                <a:latin typeface="+mn-lt"/>
                <a:ea typeface="+mn-ea"/>
                <a:cs typeface="+mn-cs"/>
              </a:rPr>
              <a:t>Netstandard</a:t>
            </a:r>
            <a:r>
              <a:rPr lang="en-US" sz="1100" kern="1200" dirty="0">
                <a:solidFill>
                  <a:schemeClr val="tx1"/>
                </a:solidFill>
                <a:effectLst/>
                <a:latin typeface="+mn-lt"/>
                <a:ea typeface="+mn-ea"/>
                <a:cs typeface="+mn-cs"/>
              </a:rPr>
              <a:t> 2.0 library. So, imagine you have your source code repository with a library. </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First let’s create a project to host benchmark.NET,</a:t>
            </a:r>
            <a:r>
              <a:rPr lang="en-US" sz="1100" kern="1200" baseline="0" dirty="0">
                <a:solidFill>
                  <a:schemeClr val="tx1"/>
                </a:solidFill>
                <a:effectLst/>
                <a:latin typeface="+mn-lt"/>
                <a:ea typeface="+mn-ea"/>
                <a:cs typeface="+mn-cs"/>
              </a:rPr>
              <a:t> so I simply add a new console application. I also added methods to this new console application that call the original and the fixed method. So these are the methods that we will measure.</a:t>
            </a:r>
            <a:endParaRPr lang="de-AT"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 </a:t>
            </a:r>
            <a:endParaRPr lang="de-AT"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The first thing what we need in the new project is a reference to our .NET Standard library. </a:t>
            </a:r>
            <a:endParaRPr lang="de-AT"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 </a:t>
            </a:r>
            <a:endParaRPr lang="de-AT"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Then we add the Benchmark.net </a:t>
            </a:r>
            <a:r>
              <a:rPr lang="en-US" sz="1100" kern="1200" dirty="0" err="1">
                <a:solidFill>
                  <a:schemeClr val="tx1"/>
                </a:solidFill>
                <a:effectLst/>
                <a:latin typeface="+mn-lt"/>
                <a:ea typeface="+mn-ea"/>
                <a:cs typeface="+mn-cs"/>
              </a:rPr>
              <a:t>Nuget</a:t>
            </a:r>
            <a:r>
              <a:rPr lang="en-US" sz="1100" kern="1200" dirty="0">
                <a:solidFill>
                  <a:schemeClr val="tx1"/>
                </a:solidFill>
                <a:effectLst/>
                <a:latin typeface="+mn-lt"/>
                <a:ea typeface="+mn-ea"/>
                <a:cs typeface="+mn-cs"/>
              </a:rPr>
              <a:t> package to our benchmarking application.</a:t>
            </a:r>
            <a:endParaRPr lang="de-AT"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 </a:t>
            </a:r>
            <a:endParaRPr lang="de-AT"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And then the next step is to mark our calculation methods with the Benchmark attribute.</a:t>
            </a:r>
            <a:endParaRPr lang="de-AT"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 </a:t>
            </a:r>
            <a:endParaRPr lang="de-AT"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And then finally let’s call the </a:t>
            </a:r>
            <a:r>
              <a:rPr lang="en-US" sz="1100" b="0" i="0" kern="1200" dirty="0" err="1">
                <a:solidFill>
                  <a:schemeClr val="tx1"/>
                </a:solidFill>
                <a:effectLst/>
                <a:latin typeface="+mn-lt"/>
                <a:ea typeface="+mn-ea"/>
                <a:cs typeface="+mn-cs"/>
              </a:rPr>
              <a:t>BenchmarkRunner.Run</a:t>
            </a:r>
            <a:r>
              <a:rPr lang="en-US" sz="1100" kern="1200" dirty="0">
                <a:solidFill>
                  <a:schemeClr val="tx1"/>
                </a:solidFill>
                <a:effectLst/>
                <a:latin typeface="+mn-lt"/>
                <a:ea typeface="+mn-ea"/>
                <a:cs typeface="+mn-cs"/>
              </a:rPr>
              <a:t> method from the benchmarking programs main method. </a:t>
            </a:r>
            <a:endParaRPr lang="de-AT"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 </a:t>
            </a:r>
            <a:endParaRPr lang="de-AT"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I always say that you should benchmark Release build, this is especially important with micro benchmarking, BenchMark.NET will even warn you with a red text if you do that, so let’s switch to Release mode first, and then let’s start the project. </a:t>
            </a:r>
            <a:endParaRPr lang="de-AT"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 </a:t>
            </a:r>
            <a:endParaRPr lang="de-AT"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Now such a test can take longer, since Benchmark.net does a warm-up phase and as discussed runs the methods multiple times based on some smart algorithms. </a:t>
            </a:r>
            <a:endParaRPr lang="de-AT"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And here we have the results. As you see we have a very nice report, although the result in this case isn’t surprising, the fixed version is significantly faster! Benchmark.NET not only prints those into the console, but also stores them in different format on the disk. So, pushing the data into some reporting service is very easy! </a:t>
            </a:r>
            <a:endParaRPr lang="de-AT" sz="1100" kern="1200" dirty="0">
              <a:solidFill>
                <a:schemeClr val="tx1"/>
              </a:solidFill>
              <a:effectLst/>
              <a:latin typeface="+mn-lt"/>
              <a:ea typeface="+mn-ea"/>
              <a:cs typeface="+mn-cs"/>
            </a:endParaRP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Now think about what we reached with this a little setup, because this is a very important step. I always say that you should measure everything and you should have baselines and repeatable test before you start working on performance. Now here we have a setup that is an optimal starting point for a performance improvement project. We just crated a project that measures the performance of our library so we have repeatable test here that we can start automatically. So, no more guessing, and no more gut feelings, we have accurate and repeatable test here! </a:t>
            </a:r>
            <a:endParaRPr lang="de-AT" sz="1100" kern="1200" dirty="0">
              <a:solidFill>
                <a:schemeClr val="tx1"/>
              </a:solidFill>
              <a:effectLst/>
              <a:latin typeface="+mn-lt"/>
              <a:ea typeface="+mn-ea"/>
              <a:cs typeface="+mn-cs"/>
            </a:endParaRP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So, if performance is important to you, and if you have performance critical parts in your code I would highly suggest that you create a similar setup and write some performance tests that you integrate into your CI. These can serve as baseline and can be executed periodically. This way you can immediately discover performance degradations in your performance critical methods. </a:t>
            </a:r>
            <a:endParaRPr lang="de-AT" sz="1100" kern="1200" dirty="0">
              <a:solidFill>
                <a:schemeClr val="tx1"/>
              </a:solidFill>
              <a:effectLst/>
              <a:latin typeface="+mn-lt"/>
              <a:ea typeface="+mn-ea"/>
              <a:cs typeface="+mn-cs"/>
            </a:endParaRPr>
          </a:p>
          <a:p>
            <a:pPr lvl="0" rtl="0">
              <a:spcBef>
                <a:spcPts val="0"/>
              </a:spcBef>
              <a:buNone/>
            </a:pPr>
            <a:endParaRPr lang="en-US" dirty="0"/>
          </a:p>
        </p:txBody>
      </p:sp>
    </p:spTree>
    <p:extLst>
      <p:ext uri="{BB962C8B-B14F-4D97-AF65-F5344CB8AC3E}">
        <p14:creationId xmlns:p14="http://schemas.microsoft.com/office/powerpoint/2010/main" val="2952956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7" name="Shape 2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So</a:t>
            </a:r>
            <a:r>
              <a:rPr lang="en-US" baseline="0" dirty="0"/>
              <a:t> let’s discuss how a profiler works and how these reports are generated. </a:t>
            </a:r>
          </a:p>
          <a:p>
            <a:pPr lvl="0" rtl="0">
              <a:spcBef>
                <a:spcPts val="0"/>
              </a:spcBef>
              <a:buNone/>
            </a:pPr>
            <a:endParaRPr lang="en-US" baseline="0" dirty="0"/>
          </a:p>
          <a:p>
            <a:pPr lvl="0" rtl="0">
              <a:spcBef>
                <a:spcPts val="0"/>
              </a:spcBef>
              <a:buNone/>
            </a:pPr>
            <a:r>
              <a:rPr lang="en-US" baseline="0" dirty="0"/>
              <a:t>So in general there are two ways of collecting this data: a profiler does either sampling or instrumentation.</a:t>
            </a:r>
            <a:endParaRPr dirty="0"/>
          </a:p>
        </p:txBody>
      </p:sp>
    </p:spTree>
    <p:extLst>
      <p:ext uri="{BB962C8B-B14F-4D97-AF65-F5344CB8AC3E}">
        <p14:creationId xmlns:p14="http://schemas.microsoft.com/office/powerpoint/2010/main" val="4177187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Let’s start with sampling!</a:t>
            </a:r>
          </a:p>
          <a:p>
            <a:pPr lvl="0" rtl="0">
              <a:spcBef>
                <a:spcPts val="0"/>
              </a:spcBef>
              <a:buNone/>
            </a:pPr>
            <a:endParaRPr lang="en-US" dirty="0"/>
          </a:p>
          <a:p>
            <a:pPr lvl="0" rtl="0">
              <a:spcBef>
                <a:spcPts val="0"/>
              </a:spcBef>
              <a:buNone/>
            </a:pPr>
            <a:r>
              <a:rPr lang="en-US" dirty="0"/>
              <a:t>A sampling profiler</a:t>
            </a:r>
            <a:r>
              <a:rPr lang="en-US" baseline="0" dirty="0"/>
              <a:t> takes a huge number of snapshots of the application with </a:t>
            </a:r>
            <a:r>
              <a:rPr lang="en-US" baseline="0" dirty="0" err="1"/>
              <a:t>callstacks</a:t>
            </a:r>
            <a:r>
              <a:rPr lang="en-US" baseline="0" dirty="0"/>
              <a:t> and then aggregates this data. </a:t>
            </a:r>
          </a:p>
          <a:p>
            <a:pPr lvl="0" rtl="0">
              <a:spcBef>
                <a:spcPts val="0"/>
              </a:spcBef>
              <a:buNone/>
            </a:pPr>
            <a:endParaRPr lang="en-US" baseline="0" dirty="0"/>
          </a:p>
          <a:p>
            <a:pPr lvl="0" rtl="0">
              <a:spcBef>
                <a:spcPts val="0"/>
              </a:spcBef>
              <a:buNone/>
            </a:pPr>
            <a:r>
              <a:rPr lang="en-US" baseline="0" dirty="0"/>
              <a:t>The nice thing about this is that it has minimal overhead, and a sampling profiler can be attached to a running process. So for example in production you can simply attach a sampling profiler to a process, and then let it create sampling for let’s say 30 seconds. In this case the production system has a small overhead for that 30 seconds, but after that the profiling is done, and the application can run as it did before. </a:t>
            </a:r>
          </a:p>
          <a:p>
            <a:pPr lvl="0" rtl="0">
              <a:spcBef>
                <a:spcPts val="0"/>
              </a:spcBef>
              <a:buNone/>
            </a:pPr>
            <a:endParaRPr lang="en-US" baseline="0" dirty="0"/>
          </a:p>
          <a:p>
            <a:pPr lvl="0" rtl="0">
              <a:spcBef>
                <a:spcPts val="0"/>
              </a:spcBef>
              <a:buNone/>
            </a:pPr>
            <a:r>
              <a:rPr lang="en-US" dirty="0"/>
              <a:t>The</a:t>
            </a:r>
            <a:r>
              <a:rPr lang="en-US" baseline="0" dirty="0"/>
              <a:t> overhead mostly depends on the number of snapshots that the profiler takes, but in general with default settings the overhead of such a profiler is around 2-3%. Some of them allow you to change the snapshot frequency, which of course affects the overhead. </a:t>
            </a:r>
          </a:p>
          <a:p>
            <a:pPr lvl="0" rtl="0">
              <a:spcBef>
                <a:spcPts val="0"/>
              </a:spcBef>
              <a:buNone/>
            </a:pPr>
            <a:endParaRPr lang="en-US" baseline="0" dirty="0"/>
          </a:p>
          <a:p>
            <a:pPr lvl="0" rtl="0">
              <a:spcBef>
                <a:spcPts val="0"/>
              </a:spcBef>
              <a:buNone/>
            </a:pPr>
            <a:endParaRPr lang="en-US" baseline="0" dirty="0"/>
          </a:p>
          <a:p>
            <a:pPr lvl="0" rtl="0">
              <a:spcBef>
                <a:spcPts val="0"/>
              </a:spcBef>
              <a:buNone/>
            </a:pPr>
            <a:r>
              <a:rPr lang="en-US" baseline="0" dirty="0"/>
              <a:t>Now one downside of a sampling profiler is that if something does not run on the CPU then it won’t be shown. So only those threads are visible that execute something on the CPU. For example if a thread waits on for an IO operation then it won’t be in the sample. </a:t>
            </a:r>
            <a:endParaRPr lang="en-US" dirty="0"/>
          </a:p>
        </p:txBody>
      </p:sp>
    </p:spTree>
    <p:extLst>
      <p:ext uri="{BB962C8B-B14F-4D97-AF65-F5344CB8AC3E}">
        <p14:creationId xmlns:p14="http://schemas.microsoft.com/office/powerpoint/2010/main" val="1680938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Now</a:t>
            </a:r>
            <a:r>
              <a:rPr lang="en-US" baseline="0" dirty="0"/>
              <a:t> let’s talk about how this aggregation works. </a:t>
            </a:r>
          </a:p>
          <a:p>
            <a:pPr lvl="0" rtl="0">
              <a:spcBef>
                <a:spcPts val="0"/>
              </a:spcBef>
              <a:buNone/>
            </a:pPr>
            <a:endParaRPr lang="en-US" baseline="0" dirty="0"/>
          </a:p>
          <a:p>
            <a:pPr lvl="0" rtl="0">
              <a:spcBef>
                <a:spcPts val="0"/>
              </a:spcBef>
              <a:buNone/>
            </a:pPr>
            <a:r>
              <a:rPr lang="en-US" baseline="0" dirty="0"/>
              <a:t>So as already discussed a sampling profiler creates samples from every running thread with </a:t>
            </a:r>
            <a:r>
              <a:rPr lang="en-US" baseline="0" dirty="0" err="1"/>
              <a:t>callstacks</a:t>
            </a:r>
            <a:r>
              <a:rPr lang="en-US" baseline="0" dirty="0"/>
              <a:t> on a very high frequency.</a:t>
            </a:r>
          </a:p>
          <a:p>
            <a:pPr lvl="0" rtl="0">
              <a:spcBef>
                <a:spcPts val="0"/>
              </a:spcBef>
              <a:buNone/>
            </a:pPr>
            <a:endParaRPr lang="en-US" baseline="0" dirty="0"/>
          </a:p>
          <a:p>
            <a:pPr lvl="0" rtl="0">
              <a:spcBef>
                <a:spcPts val="0"/>
              </a:spcBef>
              <a:buNone/>
            </a:pPr>
            <a:r>
              <a:rPr lang="en-US" baseline="0" dirty="0"/>
              <a:t>Let’s say we have 4 such samples that we want to aggregate. As you see in all of these stacks the main method Called method A which called method B. In the first two cases method B called method C, but in the third case method B called method D and then in the last case method B called method E. </a:t>
            </a:r>
          </a:p>
          <a:p>
            <a:pPr lvl="0" rtl="0">
              <a:spcBef>
                <a:spcPts val="0"/>
              </a:spcBef>
              <a:buNone/>
            </a:pPr>
            <a:endParaRPr lang="en-US" baseline="0" dirty="0"/>
          </a:p>
          <a:p>
            <a:pPr lvl="0" rtl="0">
              <a:spcBef>
                <a:spcPts val="0"/>
              </a:spcBef>
              <a:buNone/>
            </a:pPr>
            <a:r>
              <a:rPr lang="en-US" baseline="0" dirty="0"/>
              <a:t>NEXT: </a:t>
            </a:r>
          </a:p>
          <a:p>
            <a:pPr lvl="0" rtl="0">
              <a:spcBef>
                <a:spcPts val="0"/>
              </a:spcBef>
              <a:buNone/>
            </a:pPr>
            <a:endParaRPr lang="en-US" baseline="0" dirty="0"/>
          </a:p>
          <a:p>
            <a:pPr lvl="0" rtl="0">
              <a:spcBef>
                <a:spcPts val="0"/>
              </a:spcBef>
              <a:buNone/>
            </a:pPr>
            <a:r>
              <a:rPr lang="en-US" baseline="0" dirty="0"/>
              <a:t>On the right side you can see the code of method B which can lead to such samples. So we have a Main method that calls Method A, which calls only method B that looks something like this small code snippet.</a:t>
            </a:r>
          </a:p>
          <a:p>
            <a:pPr lvl="0" rtl="0">
              <a:spcBef>
                <a:spcPts val="0"/>
              </a:spcBef>
              <a:buNone/>
            </a:pPr>
            <a:endParaRPr lang="en-US" baseline="0" dirty="0"/>
          </a:p>
          <a:p>
            <a:pPr lvl="0" rtl="0">
              <a:spcBef>
                <a:spcPts val="0"/>
              </a:spcBef>
              <a:buNone/>
            </a:pPr>
            <a:r>
              <a:rPr lang="en-US" baseline="0" dirty="0"/>
              <a:t>NEXT:</a:t>
            </a:r>
          </a:p>
          <a:p>
            <a:pPr lvl="0" rtl="0">
              <a:spcBef>
                <a:spcPts val="0"/>
              </a:spcBef>
              <a:buNone/>
            </a:pPr>
            <a:endParaRPr lang="en-US" baseline="0" dirty="0"/>
          </a:p>
          <a:p>
            <a:pPr lvl="0" rtl="0">
              <a:spcBef>
                <a:spcPts val="0"/>
              </a:spcBef>
              <a:buNone/>
            </a:pPr>
            <a:r>
              <a:rPr lang="en-US" baseline="0" dirty="0"/>
              <a:t>So Main, A and B were included in all of the samples, so for these 3 methods all 4 samples are so called inclusive samples. This means we have these methods on the </a:t>
            </a:r>
            <a:r>
              <a:rPr lang="en-US" baseline="0" dirty="0" err="1"/>
              <a:t>callstack</a:t>
            </a:r>
            <a:r>
              <a:rPr lang="en-US" baseline="0" dirty="0"/>
              <a:t> in all samples. </a:t>
            </a:r>
          </a:p>
          <a:p>
            <a:pPr lvl="0" rtl="0">
              <a:spcBef>
                <a:spcPts val="0"/>
              </a:spcBef>
              <a:buNone/>
            </a:pPr>
            <a:endParaRPr lang="en-US" baseline="0" dirty="0"/>
          </a:p>
          <a:p>
            <a:pPr lvl="0" rtl="0">
              <a:spcBef>
                <a:spcPts val="0"/>
              </a:spcBef>
              <a:buNone/>
            </a:pPr>
            <a:r>
              <a:rPr lang="en-US" baseline="0" dirty="0"/>
              <a:t>But in many cases the really interesting part is the top of the </a:t>
            </a:r>
            <a:r>
              <a:rPr lang="en-US" baseline="0" dirty="0" err="1"/>
              <a:t>callstack</a:t>
            </a:r>
            <a:r>
              <a:rPr lang="en-US" baseline="0" dirty="0"/>
              <a:t>, and these are the so called exclusive samples. We had two samples with method C on the top of the stack and 1 sample for each D and E. So 50% of the samples had C on the top and 25% of those had D on the top and another 25% had E on the top.</a:t>
            </a:r>
          </a:p>
          <a:p>
            <a:pPr lvl="0" rtl="0">
              <a:spcBef>
                <a:spcPts val="0"/>
              </a:spcBef>
              <a:buNone/>
            </a:pPr>
            <a:endParaRPr lang="en-US" baseline="0" dirty="0"/>
          </a:p>
          <a:p>
            <a:pPr lvl="0" rtl="0">
              <a:spcBef>
                <a:spcPts val="0"/>
              </a:spcBef>
              <a:buNone/>
            </a:pPr>
            <a:r>
              <a:rPr lang="en-US" baseline="0" dirty="0"/>
              <a:t>NEXT:</a:t>
            </a:r>
          </a:p>
          <a:p>
            <a:pPr lvl="0" rtl="0">
              <a:spcBef>
                <a:spcPts val="0"/>
              </a:spcBef>
              <a:buNone/>
            </a:pPr>
            <a:r>
              <a:rPr lang="en-US" baseline="0" dirty="0"/>
              <a:t>And this is how a typical sampling profiler reports this. From the first column we see for each method which percent of the samples contained that method. The second column show how much samples shows the percentage of the samples that contained the method on the top of the </a:t>
            </a:r>
            <a:r>
              <a:rPr lang="en-US" baseline="0" dirty="0" err="1"/>
              <a:t>callstack</a:t>
            </a:r>
            <a:r>
              <a:rPr lang="en-US" baseline="0" dirty="0"/>
              <a:t>. </a:t>
            </a:r>
          </a:p>
          <a:p>
            <a:pPr lvl="0" rtl="0">
              <a:spcBef>
                <a:spcPts val="0"/>
              </a:spcBef>
              <a:buNone/>
            </a:pPr>
            <a:endParaRPr lang="en-US" baseline="0" dirty="0"/>
          </a:p>
          <a:p>
            <a:pPr lvl="0" rtl="0">
              <a:spcBef>
                <a:spcPts val="0"/>
              </a:spcBef>
              <a:buNone/>
            </a:pPr>
            <a:r>
              <a:rPr lang="en-US" baseline="0" dirty="0"/>
              <a:t>In a real world scenario of course we have much more samples. </a:t>
            </a:r>
          </a:p>
          <a:p>
            <a:pPr lvl="0" rtl="0">
              <a:spcBef>
                <a:spcPts val="0"/>
              </a:spcBef>
              <a:buNone/>
            </a:pPr>
            <a:endParaRPr lang="en-US" baseline="0" dirty="0"/>
          </a:p>
          <a:p>
            <a:pPr lvl="0" rtl="0">
              <a:spcBef>
                <a:spcPts val="0"/>
              </a:spcBef>
              <a:buNone/>
            </a:pPr>
            <a:r>
              <a:rPr lang="en-US" dirty="0"/>
              <a:t>So when</a:t>
            </a:r>
            <a:r>
              <a:rPr lang="en-US" baseline="0" dirty="0"/>
              <a:t> you look at the report from a sampling profiler most of the time you will see two columns, one showing the weight of the method in the inclusive and another one showing the weight of the method in the exclusive samples. </a:t>
            </a:r>
          </a:p>
          <a:p>
            <a:pPr lvl="0" rtl="0">
              <a:spcBef>
                <a:spcPts val="0"/>
              </a:spcBef>
              <a:buNone/>
            </a:pPr>
            <a:endParaRPr lang="en-US" baseline="0" dirty="0"/>
          </a:p>
          <a:p>
            <a:pPr lvl="0" rtl="0">
              <a:spcBef>
                <a:spcPts val="0"/>
              </a:spcBef>
              <a:buNone/>
            </a:pPr>
            <a:endParaRPr lang="en-US" baseline="0" dirty="0"/>
          </a:p>
          <a:p>
            <a:pPr lvl="0" rtl="0">
              <a:spcBef>
                <a:spcPts val="0"/>
              </a:spcBef>
              <a:buNone/>
            </a:pPr>
            <a:r>
              <a:rPr lang="en-US" dirty="0"/>
              <a:t>Now profilers can</a:t>
            </a:r>
            <a:r>
              <a:rPr lang="en-US" baseline="0" dirty="0"/>
              <a:t> have different names for this. </a:t>
            </a:r>
            <a:r>
              <a:rPr lang="en-US" baseline="0" dirty="0" err="1"/>
              <a:t>PerfView</a:t>
            </a:r>
            <a:r>
              <a:rPr lang="en-US" baseline="0" dirty="0"/>
              <a:t>, which we will take a look at later calls these Inclusive and exclusive samples, but for example Visual Studio calls them Total and Self CPU. But the point is the same: one columns shows how much samples had the method on the stack and the other one shows how much of those had the method on the top of the stack.</a:t>
            </a:r>
            <a:endParaRPr lang="en-US" dirty="0"/>
          </a:p>
        </p:txBody>
      </p:sp>
    </p:spTree>
    <p:extLst>
      <p:ext uri="{BB962C8B-B14F-4D97-AF65-F5344CB8AC3E}">
        <p14:creationId xmlns:p14="http://schemas.microsoft.com/office/powerpoint/2010/main" val="2287632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Now lets look at our example again that we saw a few slides earlier.</a:t>
            </a:r>
            <a:r>
              <a:rPr lang="en-US" baseline="0" dirty="0"/>
              <a:t> This is a report from the sampling profiler of Visual Studio. So Total CPU times is just another name for inclusive samples. That shows the percentage of samples that contain that given method somewhere on the </a:t>
            </a:r>
            <a:r>
              <a:rPr lang="en-US" baseline="0" dirty="0" err="1"/>
              <a:t>callstack</a:t>
            </a:r>
            <a:r>
              <a:rPr lang="en-US" baseline="0" dirty="0"/>
              <a:t>.</a:t>
            </a:r>
          </a:p>
          <a:p>
            <a:pPr lvl="0" rtl="0">
              <a:spcBef>
                <a:spcPts val="0"/>
              </a:spcBef>
              <a:buNone/>
            </a:pPr>
            <a:endParaRPr lang="en-US" baseline="0" dirty="0"/>
          </a:p>
          <a:p>
            <a:pPr lvl="0" rtl="0">
              <a:spcBef>
                <a:spcPts val="0"/>
              </a:spcBef>
              <a:buNone/>
            </a:pPr>
            <a:r>
              <a:rPr lang="en-US" baseline="0" dirty="0"/>
              <a:t>NEXT</a:t>
            </a:r>
          </a:p>
          <a:p>
            <a:pPr lvl="0" rtl="0">
              <a:spcBef>
                <a:spcPts val="0"/>
              </a:spcBef>
              <a:buNone/>
            </a:pPr>
            <a:r>
              <a:rPr lang="en-US" baseline="0" dirty="0"/>
              <a:t>It is not surprising that almost more than 95% of the samples contained the main method on the stack. </a:t>
            </a:r>
          </a:p>
          <a:p>
            <a:pPr lvl="0" rtl="0">
              <a:spcBef>
                <a:spcPts val="0"/>
              </a:spcBef>
              <a:buNone/>
            </a:pPr>
            <a:endParaRPr lang="en-US" baseline="0" dirty="0"/>
          </a:p>
          <a:p>
            <a:pPr lvl="0" rtl="0">
              <a:spcBef>
                <a:spcPts val="0"/>
              </a:spcBef>
              <a:buNone/>
            </a:pPr>
            <a:r>
              <a:rPr lang="en-US" baseline="0" dirty="0"/>
              <a:t>NEXT</a:t>
            </a:r>
          </a:p>
          <a:p>
            <a:pPr lvl="0" rtl="0">
              <a:spcBef>
                <a:spcPts val="0"/>
              </a:spcBef>
              <a:buNone/>
            </a:pPr>
            <a:r>
              <a:rPr lang="en-US" baseline="0" dirty="0"/>
              <a:t>It’s more interesting that more than 74% of the samples contain the </a:t>
            </a:r>
            <a:r>
              <a:rPr lang="en-US" baseline="0" dirty="0" err="1"/>
              <a:t>SingleWilliamsPr</a:t>
            </a:r>
            <a:r>
              <a:rPr lang="en-US" baseline="0" dirty="0"/>
              <a:t> method </a:t>
            </a:r>
          </a:p>
          <a:p>
            <a:pPr lvl="0" rtl="0">
              <a:spcBef>
                <a:spcPts val="0"/>
              </a:spcBef>
              <a:buNone/>
            </a:pPr>
            <a:endParaRPr lang="en-US" baseline="0" dirty="0"/>
          </a:p>
          <a:p>
            <a:pPr lvl="0" rtl="0">
              <a:spcBef>
                <a:spcPts val="0"/>
              </a:spcBef>
              <a:buNone/>
            </a:pPr>
            <a:r>
              <a:rPr lang="en-US" baseline="0" dirty="0"/>
              <a:t>NEXT</a:t>
            </a:r>
          </a:p>
          <a:p>
            <a:pPr lvl="0" rtl="0">
              <a:spcBef>
                <a:spcPts val="0"/>
              </a:spcBef>
              <a:buNone/>
            </a:pPr>
            <a:r>
              <a:rPr lang="en-US" baseline="0" dirty="0"/>
              <a:t>and the </a:t>
            </a:r>
            <a:r>
              <a:rPr lang="en-US" baseline="0" dirty="0" err="1"/>
              <a:t>Linq</a:t>
            </a:r>
            <a:r>
              <a:rPr lang="en-US" baseline="0" dirty="0"/>
              <a:t> Min and Max methods are together in around 57% of the samples.</a:t>
            </a:r>
          </a:p>
          <a:p>
            <a:pPr lvl="0" rtl="0">
              <a:spcBef>
                <a:spcPts val="0"/>
              </a:spcBef>
              <a:buNone/>
            </a:pPr>
            <a:endParaRPr lang="en-US" baseline="0" dirty="0"/>
          </a:p>
          <a:p>
            <a:pPr lvl="0" rtl="0">
              <a:spcBef>
                <a:spcPts val="0"/>
              </a:spcBef>
              <a:buNone/>
            </a:pPr>
            <a:endParaRPr lang="en-US" baseline="0" dirty="0"/>
          </a:p>
          <a:p>
            <a:pPr lvl="0" rtl="0">
              <a:spcBef>
                <a:spcPts val="0"/>
              </a:spcBef>
              <a:buNone/>
            </a:pPr>
            <a:r>
              <a:rPr lang="en-US" baseline="0" dirty="0"/>
              <a:t>The Self CPU column shows the exclusive samples, so that is the percentage of samples that have the given method in the top of the </a:t>
            </a:r>
            <a:r>
              <a:rPr lang="en-US" baseline="0" dirty="0" err="1"/>
              <a:t>callstack</a:t>
            </a:r>
            <a:r>
              <a:rPr lang="en-US" baseline="0" dirty="0"/>
              <a:t>. </a:t>
            </a:r>
          </a:p>
          <a:p>
            <a:pPr lvl="0" rtl="0">
              <a:spcBef>
                <a:spcPts val="0"/>
              </a:spcBef>
              <a:buNone/>
            </a:pPr>
            <a:endParaRPr lang="en-US" baseline="0" dirty="0"/>
          </a:p>
          <a:p>
            <a:pPr lvl="0" rtl="0">
              <a:spcBef>
                <a:spcPts val="0"/>
              </a:spcBef>
              <a:buNone/>
            </a:pPr>
            <a:r>
              <a:rPr lang="en-US" baseline="0" dirty="0"/>
              <a:t>NEXT</a:t>
            </a:r>
          </a:p>
          <a:p>
            <a:pPr lvl="0" rtl="0">
              <a:spcBef>
                <a:spcPts val="0"/>
              </a:spcBef>
              <a:buNone/>
            </a:pPr>
            <a:r>
              <a:rPr lang="en-US" baseline="0" dirty="0"/>
              <a:t>We immediately see that 15,69% of the samples had the Sum LINQ method on the top of the stack </a:t>
            </a:r>
          </a:p>
          <a:p>
            <a:pPr lvl="0" rtl="0">
              <a:spcBef>
                <a:spcPts val="0"/>
              </a:spcBef>
              <a:buNone/>
            </a:pPr>
            <a:r>
              <a:rPr lang="en-US" baseline="0" dirty="0"/>
              <a:t>NEXT</a:t>
            </a:r>
          </a:p>
          <a:p>
            <a:pPr lvl="0" rtl="0">
              <a:spcBef>
                <a:spcPts val="0"/>
              </a:spcBef>
              <a:buNone/>
            </a:pPr>
            <a:r>
              <a:rPr lang="en-US" baseline="0" dirty="0"/>
              <a:t>and another 13.23% of the samples had the </a:t>
            </a:r>
            <a:r>
              <a:rPr lang="en-US" baseline="0" dirty="0" err="1"/>
              <a:t>Math.Round</a:t>
            </a:r>
            <a:r>
              <a:rPr lang="en-US" baseline="0" dirty="0"/>
              <a:t> also on the top of the stack.</a:t>
            </a:r>
          </a:p>
          <a:p>
            <a:pPr lvl="0" rtl="0">
              <a:spcBef>
                <a:spcPts val="0"/>
              </a:spcBef>
              <a:buNone/>
            </a:pPr>
            <a:endParaRPr lang="en-US" baseline="0" dirty="0"/>
          </a:p>
          <a:p>
            <a:pPr lvl="0" rtl="0">
              <a:spcBef>
                <a:spcPts val="0"/>
              </a:spcBef>
              <a:buNone/>
            </a:pPr>
            <a:r>
              <a:rPr lang="en-US" baseline="0" dirty="0"/>
              <a:t>So with this report you know that the </a:t>
            </a:r>
            <a:r>
              <a:rPr lang="en-US" baseline="0" dirty="0" err="1"/>
              <a:t>SingleWilliamsPr</a:t>
            </a:r>
            <a:r>
              <a:rPr lang="en-US" baseline="0" dirty="0"/>
              <a:t> method is almost always on the </a:t>
            </a:r>
            <a:r>
              <a:rPr lang="en-US" baseline="0" dirty="0" err="1"/>
              <a:t>callstack</a:t>
            </a:r>
            <a:r>
              <a:rPr lang="en-US" baseline="0" dirty="0"/>
              <a:t> and we spend almost 30% of the time either in the LINQ Sum() or in the </a:t>
            </a:r>
            <a:r>
              <a:rPr lang="en-US" baseline="0" dirty="0" err="1"/>
              <a:t>Math.Round</a:t>
            </a:r>
            <a:r>
              <a:rPr lang="en-US" baseline="0" dirty="0"/>
              <a:t>() method. So just based on </a:t>
            </a:r>
            <a:r>
              <a:rPr lang="en-US" baseline="0"/>
              <a:t>this report </a:t>
            </a:r>
            <a:r>
              <a:rPr lang="en-US" baseline="0" dirty="0"/>
              <a:t>if you want to optimize this code then it’s clear that you should look into the </a:t>
            </a:r>
            <a:r>
              <a:rPr lang="en-US" baseline="0" dirty="0" err="1"/>
              <a:t>SingleWilliamsPr</a:t>
            </a:r>
            <a:r>
              <a:rPr lang="en-US" baseline="0" dirty="0"/>
              <a:t> method and then search for lines that call either a LINQ method or the Math function.</a:t>
            </a:r>
          </a:p>
          <a:p>
            <a:pPr lvl="0" rtl="0">
              <a:spcBef>
                <a:spcPts val="0"/>
              </a:spcBef>
              <a:buNone/>
            </a:pPr>
            <a:endParaRPr lang="en-US" baseline="0" dirty="0"/>
          </a:p>
          <a:p>
            <a:pPr lvl="0" rtl="0">
              <a:spcBef>
                <a:spcPts val="0"/>
              </a:spcBef>
              <a:buNone/>
            </a:pPr>
            <a:r>
              <a:rPr lang="en-US" baseline="0" dirty="0"/>
              <a:t>Now you could go further with this analysis since Visual Studio also offers many great ways to visualize this data, but we stop here since there will be a whole video on Visual Studio profiling. </a:t>
            </a:r>
          </a:p>
          <a:p>
            <a:pPr lvl="0" rtl="0">
              <a:spcBef>
                <a:spcPts val="0"/>
              </a:spcBef>
              <a:buNone/>
            </a:pPr>
            <a:endParaRPr lang="en-US" baseline="0" dirty="0"/>
          </a:p>
          <a:p>
            <a:pPr lvl="0" rtl="0">
              <a:spcBef>
                <a:spcPts val="0"/>
              </a:spcBef>
              <a:buNone/>
            </a:pPr>
            <a:endParaRPr lang="en-US" baseline="0" dirty="0"/>
          </a:p>
          <a:p>
            <a:pPr lvl="0" rtl="0">
              <a:spcBef>
                <a:spcPts val="0"/>
              </a:spcBef>
              <a:buNone/>
            </a:pPr>
            <a:endParaRPr lang="en-US" baseline="0" dirty="0"/>
          </a:p>
          <a:p>
            <a:pPr lvl="0" rtl="0">
              <a:spcBef>
                <a:spcPts val="0"/>
              </a:spcBef>
              <a:buNone/>
            </a:pPr>
            <a:endParaRPr lang="en-US" dirty="0"/>
          </a:p>
        </p:txBody>
      </p:sp>
    </p:spTree>
    <p:extLst>
      <p:ext uri="{BB962C8B-B14F-4D97-AF65-F5344CB8AC3E}">
        <p14:creationId xmlns:p14="http://schemas.microsoft.com/office/powerpoint/2010/main" val="23128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Now let’s move on to the second</a:t>
            </a:r>
            <a:r>
              <a:rPr lang="en-US" baseline="0" dirty="0"/>
              <a:t> profiler type which is instrumentation.</a:t>
            </a:r>
          </a:p>
          <a:p>
            <a:pPr lvl="0" rtl="0">
              <a:spcBef>
                <a:spcPts val="0"/>
              </a:spcBef>
              <a:buNone/>
            </a:pPr>
            <a:endParaRPr lang="en-US" baseline="0" dirty="0"/>
          </a:p>
          <a:p>
            <a:pPr lvl="0" rtl="0">
              <a:spcBef>
                <a:spcPts val="0"/>
              </a:spcBef>
              <a:buNone/>
            </a:pPr>
            <a:r>
              <a:rPr lang="en-US" baseline="0" dirty="0"/>
              <a:t>An instrumentation profiler injects code into methods to measure how long a given method runs and to track method calls. </a:t>
            </a:r>
          </a:p>
          <a:p>
            <a:pPr lvl="0" rtl="0">
              <a:spcBef>
                <a:spcPts val="0"/>
              </a:spcBef>
              <a:buNone/>
            </a:pPr>
            <a:endParaRPr lang="en-US" baseline="0" dirty="0"/>
          </a:p>
          <a:p>
            <a:pPr lvl="0" rtl="0">
              <a:spcBef>
                <a:spcPts val="0"/>
              </a:spcBef>
              <a:buNone/>
            </a:pPr>
            <a:endParaRPr lang="en-US" baseline="0" dirty="0"/>
          </a:p>
          <a:p>
            <a:pPr lvl="0" rtl="0">
              <a:spcBef>
                <a:spcPts val="0"/>
              </a:spcBef>
              <a:buNone/>
            </a:pPr>
            <a:r>
              <a:rPr lang="en-US" baseline="0" dirty="0"/>
              <a:t>NEXT:</a:t>
            </a:r>
          </a:p>
          <a:p>
            <a:pPr lvl="0" rtl="0">
              <a:spcBef>
                <a:spcPts val="0"/>
              </a:spcBef>
              <a:buNone/>
            </a:pPr>
            <a:r>
              <a:rPr lang="en-US" baseline="0" dirty="0"/>
              <a:t>On the right side you see some pseudo code that shows how this works. </a:t>
            </a:r>
          </a:p>
          <a:p>
            <a:pPr lvl="0" rtl="0">
              <a:spcBef>
                <a:spcPts val="0"/>
              </a:spcBef>
              <a:buNone/>
            </a:pPr>
            <a:endParaRPr lang="en-US" baseline="0" dirty="0"/>
          </a:p>
          <a:p>
            <a:pPr lvl="0" rtl="0">
              <a:spcBef>
                <a:spcPts val="0"/>
              </a:spcBef>
              <a:buNone/>
            </a:pPr>
            <a:r>
              <a:rPr lang="en-US" baseline="0" dirty="0"/>
              <a:t>As you see the profiler injects a line before the first line of the method, in this case this is the </a:t>
            </a:r>
            <a:r>
              <a:rPr lang="en-US" baseline="0" dirty="0" err="1"/>
              <a:t>MethodStart</a:t>
            </a:r>
            <a:r>
              <a:rPr lang="en-US" baseline="0" dirty="0"/>
              <a:t>() call and also after the last line of the method, which is the </a:t>
            </a:r>
            <a:r>
              <a:rPr lang="en-US" baseline="0" dirty="0" err="1"/>
              <a:t>MethodEnd</a:t>
            </a:r>
            <a:r>
              <a:rPr lang="en-US" baseline="0" dirty="0"/>
              <a:t>() call. </a:t>
            </a:r>
            <a:r>
              <a:rPr lang="en-US" baseline="0" dirty="0" err="1"/>
              <a:t>Theese</a:t>
            </a:r>
            <a:r>
              <a:rPr lang="en-US" baseline="0" dirty="0"/>
              <a:t> calls typically measure the execution time of the method. Furthermore the profiler also inject code to track method calls. These are the </a:t>
            </a:r>
            <a:r>
              <a:rPr lang="en-US" baseline="0" dirty="0" err="1"/>
              <a:t>MethodCallStart</a:t>
            </a:r>
            <a:r>
              <a:rPr lang="en-US" baseline="0" dirty="0"/>
              <a:t> and </a:t>
            </a:r>
            <a:r>
              <a:rPr lang="en-US" baseline="0" dirty="0" err="1"/>
              <a:t>MethodCallFinished</a:t>
            </a:r>
            <a:r>
              <a:rPr lang="en-US" baseline="0" dirty="0"/>
              <a:t> methods. </a:t>
            </a:r>
          </a:p>
          <a:p>
            <a:pPr lvl="0" rtl="0">
              <a:spcBef>
                <a:spcPts val="0"/>
              </a:spcBef>
              <a:buNone/>
            </a:pPr>
            <a:endParaRPr lang="en-US" baseline="0" dirty="0"/>
          </a:p>
          <a:p>
            <a:pPr marL="0" marR="0" lvl="0" indent="0" algn="l" defTabSz="1828434" rtl="0" eaLnBrk="1" fontAlgn="auto" latinLnBrk="0" hangingPunct="1">
              <a:lnSpc>
                <a:spcPct val="100000"/>
              </a:lnSpc>
              <a:spcBef>
                <a:spcPts val="0"/>
              </a:spcBef>
              <a:spcAft>
                <a:spcPts val="0"/>
              </a:spcAft>
              <a:buClrTx/>
              <a:buSzTx/>
              <a:buFontTx/>
              <a:buNone/>
              <a:tabLst/>
              <a:defRPr/>
            </a:pPr>
            <a:r>
              <a:rPr lang="en-US" baseline="0" dirty="0"/>
              <a:t>Now in case of .NET this typically works on the Intermediate language level. </a:t>
            </a:r>
          </a:p>
          <a:p>
            <a:pPr lvl="0" rtl="0">
              <a:spcBef>
                <a:spcPts val="0"/>
              </a:spcBef>
              <a:buNone/>
            </a:pPr>
            <a:endParaRPr lang="en-US" baseline="0" dirty="0"/>
          </a:p>
          <a:p>
            <a:pPr lvl="0" rtl="0">
              <a:spcBef>
                <a:spcPts val="0"/>
              </a:spcBef>
              <a:buNone/>
            </a:pPr>
            <a:endParaRPr lang="en-US" dirty="0"/>
          </a:p>
          <a:p>
            <a:pPr lvl="0" rtl="0">
              <a:spcBef>
                <a:spcPts val="0"/>
              </a:spcBef>
              <a:buNone/>
            </a:pPr>
            <a:r>
              <a:rPr lang="en-US" dirty="0"/>
              <a:t>A</a:t>
            </a:r>
            <a:r>
              <a:rPr lang="en-US" baseline="0" dirty="0"/>
              <a:t> big advantage compared to a sampling profiler is that in this case we really measure every method call and that also includes non CPU related work like waiting on IO or a </a:t>
            </a:r>
            <a:r>
              <a:rPr lang="en-US" baseline="0" dirty="0" err="1"/>
              <a:t>System.Sleep</a:t>
            </a:r>
            <a:r>
              <a:rPr lang="en-US" baseline="0" dirty="0"/>
              <a:t> call. So if the execution of a method is paused due to IO operations for let’s say 2 seconds then an instrumentation profiler will still properly measure the execution time of that method. A sampling profiler would not capture anything for that method in this 2 second timeframe since there is no thread that would do work on the CPU.</a:t>
            </a:r>
          </a:p>
          <a:p>
            <a:pPr lvl="0" rtl="0">
              <a:spcBef>
                <a:spcPts val="0"/>
              </a:spcBef>
              <a:buNone/>
            </a:pPr>
            <a:endParaRPr lang="en-US" baseline="0" dirty="0"/>
          </a:p>
          <a:p>
            <a:pPr lvl="0" rtl="0">
              <a:spcBef>
                <a:spcPts val="0"/>
              </a:spcBef>
              <a:buNone/>
            </a:pPr>
            <a:r>
              <a:rPr lang="en-US" baseline="0" dirty="0"/>
              <a:t>On the other hand typically an instrumentation profiler has more overhead than a sampling profiler. Although you can control this overhead to instrument only certain methods. For example instrumenting library code in some cases is not necessary, so one approach to reduce overhead is to only instrument code that is in your own assemblies.</a:t>
            </a:r>
          </a:p>
          <a:p>
            <a:pPr lvl="0" rtl="0">
              <a:spcBef>
                <a:spcPts val="0"/>
              </a:spcBef>
              <a:buNone/>
            </a:pPr>
            <a:endParaRPr lang="en-US" baseline="0" dirty="0"/>
          </a:p>
          <a:p>
            <a:pPr lvl="0" rtl="0">
              <a:spcBef>
                <a:spcPts val="0"/>
              </a:spcBef>
              <a:buNone/>
            </a:pPr>
            <a:r>
              <a:rPr lang="en-US" baseline="0" dirty="0"/>
              <a:t>Furthermore an instrumentation profiler typically needs a restart, so you cannot attach it to a running process on a production system. Now I say typically, because technically with the so called REJIT in newer .NET </a:t>
            </a:r>
            <a:r>
              <a:rPr lang="en-US" baseline="0" dirty="0" err="1"/>
              <a:t>verions</a:t>
            </a:r>
            <a:r>
              <a:rPr lang="en-US" baseline="0" dirty="0"/>
              <a:t> it would be possible to change the IL code during runtime and then revert it once you are done with the profiling, but I don’t know any product that would do this. </a:t>
            </a:r>
            <a:endParaRPr lang="en-US" dirty="0"/>
          </a:p>
        </p:txBody>
      </p:sp>
    </p:spTree>
    <p:extLst>
      <p:ext uri="{BB962C8B-B14F-4D97-AF65-F5344CB8AC3E}">
        <p14:creationId xmlns:p14="http://schemas.microsoft.com/office/powerpoint/2010/main" val="957534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Here is</a:t>
            </a:r>
            <a:r>
              <a:rPr lang="en-US" baseline="0" dirty="0"/>
              <a:t> the output from an instrumentation profiler. </a:t>
            </a:r>
          </a:p>
          <a:p>
            <a:pPr lvl="0" rtl="0">
              <a:spcBef>
                <a:spcPts val="0"/>
              </a:spcBef>
              <a:buNone/>
            </a:pPr>
            <a:endParaRPr lang="en-US" baseline="0" dirty="0"/>
          </a:p>
          <a:p>
            <a:pPr lvl="0" rtl="0">
              <a:spcBef>
                <a:spcPts val="0"/>
              </a:spcBef>
              <a:buNone/>
            </a:pPr>
            <a:r>
              <a:rPr lang="en-US" dirty="0"/>
              <a:t>The</a:t>
            </a:r>
            <a:r>
              <a:rPr lang="en-US" baseline="0" dirty="0"/>
              <a:t> first column shows the method name, the second column shows the number of calls to each methods and the third show the time spend in each method including their children during the profiling session. So this is different from the output of the sampling profiler. We don’t have samples here, we really measured each and every call. </a:t>
            </a:r>
          </a:p>
          <a:p>
            <a:pPr lvl="0" rtl="0">
              <a:spcBef>
                <a:spcPts val="0"/>
              </a:spcBef>
              <a:buNone/>
            </a:pPr>
            <a:endParaRPr lang="en-US" baseline="0" dirty="0"/>
          </a:p>
          <a:p>
            <a:pPr lvl="0" rtl="0">
              <a:spcBef>
                <a:spcPts val="0"/>
              </a:spcBef>
              <a:buNone/>
            </a:pPr>
            <a:r>
              <a:rPr lang="en-US" baseline="0" dirty="0"/>
              <a:t>NEXT</a:t>
            </a:r>
          </a:p>
          <a:p>
            <a:pPr lvl="0" rtl="0">
              <a:spcBef>
                <a:spcPts val="0"/>
              </a:spcBef>
              <a:buNone/>
            </a:pPr>
            <a:endParaRPr lang="en-US" baseline="0" dirty="0"/>
          </a:p>
          <a:p>
            <a:pPr lvl="0" rtl="0">
              <a:spcBef>
                <a:spcPts val="0"/>
              </a:spcBef>
              <a:buNone/>
            </a:pPr>
            <a:r>
              <a:rPr lang="en-US" baseline="0" dirty="0"/>
              <a:t>What we see is that for example the Min and the Max LINQ methods were called more than 255 thousand times </a:t>
            </a:r>
          </a:p>
          <a:p>
            <a:pPr lvl="0" rtl="0">
              <a:spcBef>
                <a:spcPts val="0"/>
              </a:spcBef>
              <a:buNone/>
            </a:pPr>
            <a:endParaRPr lang="en-US" baseline="0" dirty="0"/>
          </a:p>
          <a:p>
            <a:pPr lvl="0" rtl="0">
              <a:spcBef>
                <a:spcPts val="0"/>
              </a:spcBef>
              <a:buNone/>
            </a:pPr>
            <a:r>
              <a:rPr lang="en-US" baseline="0" dirty="0"/>
              <a:t>NEXT</a:t>
            </a:r>
          </a:p>
          <a:p>
            <a:pPr lvl="0" rtl="0">
              <a:spcBef>
                <a:spcPts val="0"/>
              </a:spcBef>
              <a:buNone/>
            </a:pPr>
            <a:r>
              <a:rPr lang="en-US" baseline="0" dirty="0"/>
              <a:t>and more than 50% of the time we were in one if these two methods. </a:t>
            </a:r>
          </a:p>
          <a:p>
            <a:pPr lvl="0" rtl="0">
              <a:spcBef>
                <a:spcPts val="0"/>
              </a:spcBef>
              <a:buNone/>
            </a:pPr>
            <a:endParaRPr lang="en-US" baseline="0" dirty="0"/>
          </a:p>
          <a:p>
            <a:pPr lvl="0" rtl="0">
              <a:spcBef>
                <a:spcPts val="0"/>
              </a:spcBef>
              <a:buNone/>
            </a:pPr>
            <a:endParaRPr lang="en-US" baseline="0" dirty="0"/>
          </a:p>
          <a:p>
            <a:pPr lvl="0" rtl="0">
              <a:spcBef>
                <a:spcPts val="0"/>
              </a:spcBef>
              <a:buNone/>
            </a:pPr>
            <a:r>
              <a:rPr lang="en-US" baseline="0" dirty="0"/>
              <a:t>NEXT</a:t>
            </a:r>
          </a:p>
          <a:p>
            <a:pPr lvl="0" rtl="0">
              <a:spcBef>
                <a:spcPts val="0"/>
              </a:spcBef>
              <a:buNone/>
            </a:pPr>
            <a:r>
              <a:rPr lang="en-US" baseline="0" dirty="0"/>
              <a:t>Another interesting finding is that the </a:t>
            </a:r>
            <a:r>
              <a:rPr lang="en-US" baseline="0" dirty="0" err="1"/>
              <a:t>ToList</a:t>
            </a:r>
            <a:r>
              <a:rPr lang="en-US" baseline="0" dirty="0"/>
              <a:t> method was also called more than 255 thousand times and that operation also took a significant time. </a:t>
            </a:r>
          </a:p>
          <a:p>
            <a:pPr lvl="0" rtl="0">
              <a:spcBef>
                <a:spcPts val="0"/>
              </a:spcBef>
              <a:buNone/>
            </a:pPr>
            <a:endParaRPr lang="en-US" baseline="0" dirty="0"/>
          </a:p>
          <a:p>
            <a:pPr lvl="0" rtl="0">
              <a:spcBef>
                <a:spcPts val="0"/>
              </a:spcBef>
              <a:buNone/>
            </a:pPr>
            <a:r>
              <a:rPr lang="en-US" baseline="0" dirty="0"/>
              <a:t>So in this case the instrumentation profiler delivers the same result: we should look into the </a:t>
            </a:r>
            <a:r>
              <a:rPr lang="en-US" baseline="0" dirty="0" err="1"/>
              <a:t>SingleWilliamsPr</a:t>
            </a:r>
            <a:r>
              <a:rPr lang="en-US" baseline="0" dirty="0"/>
              <a:t> method and take a look at the LINQ operations. </a:t>
            </a:r>
          </a:p>
          <a:p>
            <a:pPr lvl="0" rtl="0">
              <a:spcBef>
                <a:spcPts val="0"/>
              </a:spcBef>
              <a:buNone/>
            </a:pPr>
            <a:endParaRPr lang="en-US" baseline="0" dirty="0"/>
          </a:p>
          <a:p>
            <a:pPr lvl="0" rtl="0">
              <a:spcBef>
                <a:spcPts val="0"/>
              </a:spcBef>
              <a:buNone/>
            </a:pPr>
            <a:r>
              <a:rPr lang="en-US" baseline="0" dirty="0"/>
              <a:t>But keep in mind that if we would have an IO operation in the code causing the overhead then we would also see that with the instrumentation profiler, but it would be invisible to a sampling profiler. </a:t>
            </a:r>
            <a:endParaRPr lang="en-US" dirty="0"/>
          </a:p>
        </p:txBody>
      </p:sp>
    </p:spTree>
    <p:extLst>
      <p:ext uri="{BB962C8B-B14F-4D97-AF65-F5344CB8AC3E}">
        <p14:creationId xmlns:p14="http://schemas.microsoft.com/office/powerpoint/2010/main" val="28585238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kalapos.net/" TargetMode="External"/><Relationship Id="rId5" Type="http://schemas.openxmlformats.org/officeDocument/2006/relationships/hyperlink" Target="http://twitter.com/gregkalapos" TargetMode="Externa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73069-4592-427A-8C97-79D9D1DAF082}"/>
              </a:ext>
            </a:extLst>
          </p:cNvPr>
          <p:cNvSpPr>
            <a:spLocks noGrp="1"/>
          </p:cNvSpPr>
          <p:nvPr>
            <p:ph type="ctrTitle"/>
          </p:nvPr>
        </p:nvSpPr>
        <p:spPr>
          <a:xfrm>
            <a:off x="658040" y="944481"/>
            <a:ext cx="10949870" cy="2357461"/>
          </a:xfrm>
        </p:spPr>
        <p:txBody>
          <a:bodyPr anchor="b"/>
          <a:lstStyle>
            <a:lvl1pPr algn="l">
              <a:defRPr sz="6000">
                <a:solidFill>
                  <a:schemeClr val="bg1"/>
                </a:solidFill>
                <a:latin typeface="Segoe UI Light" panose="020B0502040204020203" pitchFamily="34" charset="0"/>
                <a:cs typeface="Segoe UI Light" panose="020B0502040204020203" pitchFamily="34" charset="0"/>
              </a:defRPr>
            </a:lvl1pPr>
          </a:lstStyle>
          <a:p>
            <a:r>
              <a:rPr lang="en-US"/>
              <a:t>Click to edit Master title style</a:t>
            </a:r>
            <a:endParaRPr lang="de-AT" dirty="0"/>
          </a:p>
        </p:txBody>
      </p:sp>
      <p:sp>
        <p:nvSpPr>
          <p:cNvPr id="3" name="Subtitle 2">
            <a:extLst>
              <a:ext uri="{FF2B5EF4-FFF2-40B4-BE49-F238E27FC236}">
                <a16:creationId xmlns:a16="http://schemas.microsoft.com/office/drawing/2014/main" id="{13875581-8949-424E-BAAB-CFB34DEF81C3}"/>
              </a:ext>
            </a:extLst>
          </p:cNvPr>
          <p:cNvSpPr>
            <a:spLocks noGrp="1"/>
          </p:cNvSpPr>
          <p:nvPr>
            <p:ph type="subTitle" idx="1"/>
          </p:nvPr>
        </p:nvSpPr>
        <p:spPr>
          <a:xfrm>
            <a:off x="658040" y="3683118"/>
            <a:ext cx="10949870" cy="1655762"/>
          </a:xfrm>
        </p:spPr>
        <p:txBody>
          <a:bodyPr>
            <a:normAutofit/>
          </a:bodyPr>
          <a:lstStyle>
            <a:lvl1pPr marL="0" indent="0" algn="l">
              <a:buNone/>
              <a:defRPr sz="2801">
                <a:solidFill>
                  <a:schemeClr val="bg1"/>
                </a:solidFill>
                <a:latin typeface="Segoe UI" panose="020B0502040204020203" pitchFamily="34" charset="0"/>
                <a:cs typeface="Segoe UI" panose="020B0502040204020203" pitchFamily="34" charset="0"/>
              </a:defRPr>
            </a:lvl1pPr>
            <a:lvl2pPr marL="457215" indent="0" algn="ctr">
              <a:buNone/>
              <a:defRPr sz="2000"/>
            </a:lvl2pPr>
            <a:lvl3pPr marL="914430" indent="0" algn="ctr">
              <a:buNone/>
              <a:defRPr sz="1800"/>
            </a:lvl3pPr>
            <a:lvl4pPr marL="1371645" indent="0" algn="ctr">
              <a:buNone/>
              <a:defRPr sz="1600"/>
            </a:lvl4pPr>
            <a:lvl5pPr marL="1828861" indent="0" algn="ctr">
              <a:buNone/>
              <a:defRPr sz="1600"/>
            </a:lvl5pPr>
            <a:lvl6pPr marL="2286076" indent="0" algn="ctr">
              <a:buNone/>
              <a:defRPr sz="1600"/>
            </a:lvl6pPr>
            <a:lvl7pPr marL="2743291" indent="0" algn="ctr">
              <a:buNone/>
              <a:defRPr sz="1600"/>
            </a:lvl7pPr>
            <a:lvl8pPr marL="3200506" indent="0" algn="ctr">
              <a:buNone/>
              <a:defRPr sz="1600"/>
            </a:lvl8pPr>
            <a:lvl9pPr marL="3657721" indent="0" algn="ctr">
              <a:buNone/>
              <a:defRPr sz="1600"/>
            </a:lvl9pPr>
          </a:lstStyle>
          <a:p>
            <a:r>
              <a:rPr lang="en-US"/>
              <a:t>Click to edit Master subtitle style</a:t>
            </a:r>
            <a:endParaRPr lang="de-AT" dirty="0"/>
          </a:p>
        </p:txBody>
      </p:sp>
      <p:sp>
        <p:nvSpPr>
          <p:cNvPr id="31" name="TextBox 30">
            <a:extLst>
              <a:ext uri="{FF2B5EF4-FFF2-40B4-BE49-F238E27FC236}">
                <a16:creationId xmlns:a16="http://schemas.microsoft.com/office/drawing/2014/main" id="{41EA04C7-8EE8-4DB5-A063-D69CA5F81F86}"/>
              </a:ext>
            </a:extLst>
          </p:cNvPr>
          <p:cNvSpPr txBox="1"/>
          <p:nvPr/>
        </p:nvSpPr>
        <p:spPr>
          <a:xfrm>
            <a:off x="9399433" y="5585240"/>
            <a:ext cx="2541103" cy="1436804"/>
          </a:xfrm>
          <a:prstGeom prst="rect">
            <a:avLst/>
          </a:prstGeom>
          <a:noFill/>
        </p:spPr>
        <p:txBody>
          <a:bodyPr wrap="square" rtlCol="0">
            <a:spAutoFit/>
          </a:bodyPr>
          <a:lstStyle/>
          <a:p>
            <a:pPr algn="l">
              <a:spcBef>
                <a:spcPts val="400"/>
              </a:spcBef>
            </a:pPr>
            <a:r>
              <a:rPr lang="en" sz="1934" dirty="0">
                <a:solidFill>
                  <a:schemeClr val="lt2"/>
                </a:solidFill>
                <a:latin typeface="Segoe UI" panose="020B0502040204020203" pitchFamily="34" charset="0"/>
                <a:ea typeface="Roboto"/>
                <a:cs typeface="Segoe UI" panose="020B0502040204020203" pitchFamily="34" charset="0"/>
                <a:sym typeface="Roboto"/>
              </a:rPr>
              <a:t>G</a:t>
            </a:r>
            <a:r>
              <a:rPr lang="en-US" sz="1934" dirty="0" err="1">
                <a:solidFill>
                  <a:schemeClr val="lt2"/>
                </a:solidFill>
                <a:latin typeface="Segoe UI" panose="020B0502040204020203" pitchFamily="34" charset="0"/>
                <a:ea typeface="Roboto"/>
                <a:cs typeface="Segoe UI" panose="020B0502040204020203" pitchFamily="34" charset="0"/>
                <a:sym typeface="Roboto"/>
              </a:rPr>
              <a:t>ergely</a:t>
            </a:r>
            <a:r>
              <a:rPr lang="en-US" sz="1934" dirty="0">
                <a:solidFill>
                  <a:schemeClr val="lt2"/>
                </a:solidFill>
                <a:latin typeface="Segoe UI" panose="020B0502040204020203" pitchFamily="34" charset="0"/>
                <a:ea typeface="Roboto"/>
                <a:cs typeface="Segoe UI" panose="020B0502040204020203" pitchFamily="34" charset="0"/>
                <a:sym typeface="Roboto"/>
              </a:rPr>
              <a:t> Kalapos</a:t>
            </a:r>
          </a:p>
          <a:p>
            <a:pPr algn="l">
              <a:spcBef>
                <a:spcPts val="400"/>
              </a:spcBef>
            </a:pPr>
            <a:r>
              <a:rPr lang="en" sz="1934" dirty="0">
                <a:solidFill>
                  <a:schemeClr val="lt2"/>
                </a:solidFill>
                <a:latin typeface="Segoe UI" panose="020B0502040204020203" pitchFamily="34" charset="0"/>
                <a:ea typeface="Roboto"/>
                <a:cs typeface="Segoe UI" panose="020B0502040204020203" pitchFamily="34" charset="0"/>
                <a:sym typeface="Roboto"/>
              </a:rPr>
              <a:t>     @</a:t>
            </a:r>
            <a:r>
              <a:rPr lang="en-US" sz="1934" dirty="0" err="1">
                <a:solidFill>
                  <a:schemeClr val="lt2"/>
                </a:solidFill>
                <a:latin typeface="Segoe UI" panose="020B0502040204020203" pitchFamily="34" charset="0"/>
                <a:ea typeface="Roboto"/>
                <a:cs typeface="Segoe UI" panose="020B0502040204020203" pitchFamily="34" charset="0"/>
                <a:sym typeface="Roboto"/>
              </a:rPr>
              <a:t>gregkalapos</a:t>
            </a:r>
            <a:endParaRPr lang="en-US" sz="1934" dirty="0">
              <a:solidFill>
                <a:schemeClr val="lt2"/>
              </a:solidFill>
              <a:latin typeface="Segoe UI" panose="020B0502040204020203" pitchFamily="34" charset="0"/>
              <a:ea typeface="Roboto"/>
              <a:cs typeface="Segoe UI" panose="020B0502040204020203" pitchFamily="34" charset="0"/>
              <a:sym typeface="Roboto"/>
            </a:endParaRPr>
          </a:p>
          <a:p>
            <a:pPr algn="l">
              <a:spcBef>
                <a:spcPts val="400"/>
              </a:spcBef>
            </a:pPr>
            <a:r>
              <a:rPr lang="en-US" sz="1934" dirty="0">
                <a:solidFill>
                  <a:schemeClr val="lt2"/>
                </a:solidFill>
                <a:latin typeface="Segoe UI" panose="020B0502040204020203" pitchFamily="34" charset="0"/>
                <a:ea typeface="Roboto"/>
                <a:cs typeface="Segoe UI" panose="020B0502040204020203" pitchFamily="34" charset="0"/>
                <a:sym typeface="Roboto"/>
              </a:rPr>
              <a:t>     www.kalapos.net</a:t>
            </a:r>
          </a:p>
          <a:p>
            <a:pPr algn="r">
              <a:spcBef>
                <a:spcPts val="400"/>
              </a:spcBef>
            </a:pPr>
            <a:r>
              <a:rPr lang="en-US" sz="1934" dirty="0">
                <a:latin typeface="Segoe UI" panose="020B0502040204020203" pitchFamily="34" charset="0"/>
                <a:cs typeface="Segoe UI" panose="020B0502040204020203" pitchFamily="34" charset="0"/>
              </a:rPr>
              <a:t> </a:t>
            </a:r>
          </a:p>
        </p:txBody>
      </p:sp>
      <p:pic>
        <p:nvPicPr>
          <p:cNvPr id="1028" name="Picture 4" descr="Twitter_Logo_White_On_Image.png (400×400)">
            <a:extLst>
              <a:ext uri="{FF2B5EF4-FFF2-40B4-BE49-F238E27FC236}">
                <a16:creationId xmlns:a16="http://schemas.microsoft.com/office/drawing/2014/main" id="{C320F92C-00A4-41A0-BB64-34B8495F4D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9434" y="5934638"/>
            <a:ext cx="406576" cy="406588"/>
          </a:xfrm>
          <a:prstGeom prst="rect">
            <a:avLst/>
          </a:prstGeom>
          <a:noFill/>
          <a:extLst>
            <a:ext uri="{909E8E84-426E-40DD-AFC4-6F175D3DCCD1}">
              <a14:hiddenFill xmlns:a14="http://schemas.microsoft.com/office/drawing/2010/main">
                <a:solidFill>
                  <a:srgbClr val="FFFFFF"/>
                </a:solidFill>
              </a14:hiddenFill>
            </a:ext>
          </a:extLst>
        </p:spPr>
      </p:pic>
      <p:pic>
        <p:nvPicPr>
          <p:cNvPr id="1025" name="Graphic 1024" descr="World">
            <a:extLst>
              <a:ext uri="{FF2B5EF4-FFF2-40B4-BE49-F238E27FC236}">
                <a16:creationId xmlns:a16="http://schemas.microsoft.com/office/drawing/2014/main" id="{651C616E-6372-4210-8C8E-1EF448257F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50256" y="6301983"/>
            <a:ext cx="297414" cy="297423"/>
          </a:xfrm>
          <a:prstGeom prst="rect">
            <a:avLst/>
          </a:prstGeom>
        </p:spPr>
      </p:pic>
      <p:sp>
        <p:nvSpPr>
          <p:cNvPr id="4" name="Rectangle 3">
            <a:hlinkClick r:id="rId5"/>
            <a:extLst>
              <a:ext uri="{FF2B5EF4-FFF2-40B4-BE49-F238E27FC236}">
                <a16:creationId xmlns:a16="http://schemas.microsoft.com/office/drawing/2014/main" id="{ED15CB9A-277E-4C15-8427-319D57A9434F}"/>
              </a:ext>
            </a:extLst>
          </p:cNvPr>
          <p:cNvSpPr/>
          <p:nvPr/>
        </p:nvSpPr>
        <p:spPr>
          <a:xfrm>
            <a:off x="9450256" y="5934638"/>
            <a:ext cx="1949264" cy="3673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hlinkClick r:id="rId6"/>
            <a:extLst>
              <a:ext uri="{FF2B5EF4-FFF2-40B4-BE49-F238E27FC236}">
                <a16:creationId xmlns:a16="http://schemas.microsoft.com/office/drawing/2014/main" id="{6EE45F33-489C-488A-B19C-AB97F2A0ECB4}"/>
              </a:ext>
            </a:extLst>
          </p:cNvPr>
          <p:cNvSpPr/>
          <p:nvPr/>
        </p:nvSpPr>
        <p:spPr>
          <a:xfrm>
            <a:off x="9443789" y="6319930"/>
            <a:ext cx="2376007" cy="3493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8822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FD97E-4502-4E2C-AC1C-A13AF45E6C58}"/>
              </a:ext>
            </a:extLst>
          </p:cNvPr>
          <p:cNvSpPr>
            <a:spLocks noGrp="1"/>
          </p:cNvSpPr>
          <p:nvPr>
            <p:ph type="title"/>
          </p:nvPr>
        </p:nvSpPr>
        <p:spPr/>
        <p:txBody>
          <a:bodyPr/>
          <a:lstStyle/>
          <a:p>
            <a:r>
              <a:rPr lang="en-US"/>
              <a:t>Click to edit Master title style</a:t>
            </a:r>
            <a:endParaRPr lang="de-AT"/>
          </a:p>
        </p:txBody>
      </p:sp>
      <p:sp>
        <p:nvSpPr>
          <p:cNvPr id="3" name="Date Placeholder 2">
            <a:extLst>
              <a:ext uri="{FF2B5EF4-FFF2-40B4-BE49-F238E27FC236}">
                <a16:creationId xmlns:a16="http://schemas.microsoft.com/office/drawing/2014/main" id="{FA70D989-789D-4BBC-99BE-189D48558302}"/>
              </a:ext>
            </a:extLst>
          </p:cNvPr>
          <p:cNvSpPr>
            <a:spLocks noGrp="1"/>
          </p:cNvSpPr>
          <p:nvPr>
            <p:ph type="dt" sz="half" idx="10"/>
          </p:nvPr>
        </p:nvSpPr>
        <p:spPr/>
        <p:txBody>
          <a:bodyPr/>
          <a:lstStyle/>
          <a:p>
            <a:fld id="{A186C422-ECB4-4C69-9D54-F0AFA5DD4A3A}" type="datetimeFigureOut">
              <a:rPr lang="en-US" smtClean="0"/>
              <a:t>2/27/2018</a:t>
            </a:fld>
            <a:endParaRPr lang="en-US"/>
          </a:p>
        </p:txBody>
      </p:sp>
      <p:sp>
        <p:nvSpPr>
          <p:cNvPr id="4" name="Footer Placeholder 3">
            <a:extLst>
              <a:ext uri="{FF2B5EF4-FFF2-40B4-BE49-F238E27FC236}">
                <a16:creationId xmlns:a16="http://schemas.microsoft.com/office/drawing/2014/main" id="{E6AF4AC1-52D8-400A-B1DB-56A6462EEF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E9BC31-9936-44E2-9991-AA7644E0D0E3}"/>
              </a:ext>
            </a:extLst>
          </p:cNvPr>
          <p:cNvSpPr>
            <a:spLocks noGrp="1"/>
          </p:cNvSpPr>
          <p:nvPr>
            <p:ph type="sldNum" sz="quarter" idx="12"/>
          </p:nvPr>
        </p:nvSpPr>
        <p:spPr/>
        <p:txBody>
          <a:bodyPr/>
          <a:lstStyle/>
          <a:p>
            <a:fld id="{B359D95A-A80C-4874-B0D8-D1A28CF8B6F2}" type="slidenum">
              <a:rPr lang="en-US" smtClean="0"/>
              <a:t>‹#›</a:t>
            </a:fld>
            <a:endParaRPr lang="en-US"/>
          </a:p>
        </p:txBody>
      </p:sp>
    </p:spTree>
    <p:extLst>
      <p:ext uri="{BB962C8B-B14F-4D97-AF65-F5344CB8AC3E}">
        <p14:creationId xmlns:p14="http://schemas.microsoft.com/office/powerpoint/2010/main" val="609142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4976D3-C696-4D59-9A14-CE8811AECEC4}"/>
              </a:ext>
            </a:extLst>
          </p:cNvPr>
          <p:cNvSpPr>
            <a:spLocks noGrp="1"/>
          </p:cNvSpPr>
          <p:nvPr>
            <p:ph type="dt" sz="half" idx="10"/>
          </p:nvPr>
        </p:nvSpPr>
        <p:spPr/>
        <p:txBody>
          <a:bodyPr/>
          <a:lstStyle/>
          <a:p>
            <a:fld id="{A186C422-ECB4-4C69-9D54-F0AFA5DD4A3A}" type="datetimeFigureOut">
              <a:rPr lang="en-US" smtClean="0"/>
              <a:t>2/27/2018</a:t>
            </a:fld>
            <a:endParaRPr lang="en-US"/>
          </a:p>
        </p:txBody>
      </p:sp>
      <p:sp>
        <p:nvSpPr>
          <p:cNvPr id="3" name="Footer Placeholder 2">
            <a:extLst>
              <a:ext uri="{FF2B5EF4-FFF2-40B4-BE49-F238E27FC236}">
                <a16:creationId xmlns:a16="http://schemas.microsoft.com/office/drawing/2014/main" id="{A0A94735-B924-4D21-95A1-EF3CA48C34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128CAB-FC0F-4A79-A772-4A985B74AEBC}"/>
              </a:ext>
            </a:extLst>
          </p:cNvPr>
          <p:cNvSpPr>
            <a:spLocks noGrp="1"/>
          </p:cNvSpPr>
          <p:nvPr>
            <p:ph type="sldNum" sz="quarter" idx="12"/>
          </p:nvPr>
        </p:nvSpPr>
        <p:spPr/>
        <p:txBody>
          <a:bodyPr/>
          <a:lstStyle/>
          <a:p>
            <a:fld id="{B359D95A-A80C-4874-B0D8-D1A28CF8B6F2}" type="slidenum">
              <a:rPr lang="en-US" smtClean="0"/>
              <a:t>‹#›</a:t>
            </a:fld>
            <a:endParaRPr lang="en-US"/>
          </a:p>
        </p:txBody>
      </p:sp>
    </p:spTree>
    <p:extLst>
      <p:ext uri="{BB962C8B-B14F-4D97-AF65-F5344CB8AC3E}">
        <p14:creationId xmlns:p14="http://schemas.microsoft.com/office/powerpoint/2010/main" val="1628803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FA657-8165-44BD-9375-4DEBBCE37230}"/>
              </a:ext>
            </a:extLst>
          </p:cNvPr>
          <p:cNvSpPr>
            <a:spLocks noGrp="1"/>
          </p:cNvSpPr>
          <p:nvPr>
            <p:ph type="title"/>
          </p:nvPr>
        </p:nvSpPr>
        <p:spPr>
          <a:xfrm>
            <a:off x="839789" y="457200"/>
            <a:ext cx="3932237" cy="1600200"/>
          </a:xfrm>
        </p:spPr>
        <p:txBody>
          <a:bodyPr anchor="b"/>
          <a:lstStyle>
            <a:lvl1pPr>
              <a:defRPr sz="3200"/>
            </a:lvl1pPr>
          </a:lstStyle>
          <a:p>
            <a:r>
              <a:rPr lang="en-US"/>
              <a:t>Click to edit Master title style</a:t>
            </a:r>
            <a:endParaRPr lang="de-AT"/>
          </a:p>
        </p:txBody>
      </p:sp>
      <p:sp>
        <p:nvSpPr>
          <p:cNvPr id="3" name="Content Placeholder 2">
            <a:extLst>
              <a:ext uri="{FF2B5EF4-FFF2-40B4-BE49-F238E27FC236}">
                <a16:creationId xmlns:a16="http://schemas.microsoft.com/office/drawing/2014/main" id="{DFFE5B34-FA00-4190-BD1D-743C965C0B9C}"/>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Text Placeholder 3">
            <a:extLst>
              <a:ext uri="{FF2B5EF4-FFF2-40B4-BE49-F238E27FC236}">
                <a16:creationId xmlns:a16="http://schemas.microsoft.com/office/drawing/2014/main" id="{3B1FBC04-29AE-4D6A-A855-9140CEC8CA38}"/>
              </a:ext>
            </a:extLst>
          </p:cNvPr>
          <p:cNvSpPr>
            <a:spLocks noGrp="1"/>
          </p:cNvSpPr>
          <p:nvPr>
            <p:ph type="body" sz="half" idx="2"/>
          </p:nvPr>
        </p:nvSpPr>
        <p:spPr>
          <a:xfrm>
            <a:off x="839789" y="2057401"/>
            <a:ext cx="3932237" cy="3811588"/>
          </a:xfrm>
        </p:spPr>
        <p:txBody>
          <a:bodyPr/>
          <a:lstStyle>
            <a:lvl1pPr marL="0" indent="0">
              <a:buNone/>
              <a:defRPr sz="1600"/>
            </a:lvl1pPr>
            <a:lvl2pPr marL="457215" indent="0">
              <a:buNone/>
              <a:defRPr sz="1400"/>
            </a:lvl2pPr>
            <a:lvl3pPr marL="914430" indent="0">
              <a:buNone/>
              <a:defRPr sz="1200"/>
            </a:lvl3pPr>
            <a:lvl4pPr marL="1371645" indent="0">
              <a:buNone/>
              <a:defRPr sz="1000"/>
            </a:lvl4pPr>
            <a:lvl5pPr marL="1828861" indent="0">
              <a:buNone/>
              <a:defRPr sz="1000"/>
            </a:lvl5pPr>
            <a:lvl6pPr marL="2286076" indent="0">
              <a:buNone/>
              <a:defRPr sz="1000"/>
            </a:lvl6pPr>
            <a:lvl7pPr marL="2743291" indent="0">
              <a:buNone/>
              <a:defRPr sz="1000"/>
            </a:lvl7pPr>
            <a:lvl8pPr marL="3200506" indent="0">
              <a:buNone/>
              <a:defRPr sz="1000"/>
            </a:lvl8pPr>
            <a:lvl9pPr marL="3657721"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DD56387-2D5A-408B-B374-C1011DC71B6A}"/>
              </a:ext>
            </a:extLst>
          </p:cNvPr>
          <p:cNvSpPr>
            <a:spLocks noGrp="1"/>
          </p:cNvSpPr>
          <p:nvPr>
            <p:ph type="dt" sz="half" idx="10"/>
          </p:nvPr>
        </p:nvSpPr>
        <p:spPr/>
        <p:txBody>
          <a:bodyPr/>
          <a:lstStyle/>
          <a:p>
            <a:fld id="{A186C422-ECB4-4C69-9D54-F0AFA5DD4A3A}" type="datetimeFigureOut">
              <a:rPr lang="en-US" smtClean="0"/>
              <a:t>2/27/2018</a:t>
            </a:fld>
            <a:endParaRPr lang="en-US"/>
          </a:p>
        </p:txBody>
      </p:sp>
      <p:sp>
        <p:nvSpPr>
          <p:cNvPr id="6" name="Footer Placeholder 5">
            <a:extLst>
              <a:ext uri="{FF2B5EF4-FFF2-40B4-BE49-F238E27FC236}">
                <a16:creationId xmlns:a16="http://schemas.microsoft.com/office/drawing/2014/main" id="{0ADD1424-67F2-43F9-A031-7C6B0A8CE2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55A8DA-3309-4A08-8683-2CF4255706FB}"/>
              </a:ext>
            </a:extLst>
          </p:cNvPr>
          <p:cNvSpPr>
            <a:spLocks noGrp="1"/>
          </p:cNvSpPr>
          <p:nvPr>
            <p:ph type="sldNum" sz="quarter" idx="12"/>
          </p:nvPr>
        </p:nvSpPr>
        <p:spPr/>
        <p:txBody>
          <a:bodyPr/>
          <a:lstStyle/>
          <a:p>
            <a:fld id="{B359D95A-A80C-4874-B0D8-D1A28CF8B6F2}" type="slidenum">
              <a:rPr lang="en-US" smtClean="0"/>
              <a:t>‹#›</a:t>
            </a:fld>
            <a:endParaRPr lang="en-US"/>
          </a:p>
        </p:txBody>
      </p:sp>
    </p:spTree>
    <p:extLst>
      <p:ext uri="{BB962C8B-B14F-4D97-AF65-F5344CB8AC3E}">
        <p14:creationId xmlns:p14="http://schemas.microsoft.com/office/powerpoint/2010/main" val="3238425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20029-2EFB-4AD6-A2F6-B5A6366457D6}"/>
              </a:ext>
            </a:extLst>
          </p:cNvPr>
          <p:cNvSpPr>
            <a:spLocks noGrp="1"/>
          </p:cNvSpPr>
          <p:nvPr>
            <p:ph type="title"/>
          </p:nvPr>
        </p:nvSpPr>
        <p:spPr>
          <a:xfrm>
            <a:off x="839789" y="457200"/>
            <a:ext cx="3932237" cy="1600200"/>
          </a:xfrm>
        </p:spPr>
        <p:txBody>
          <a:bodyPr anchor="b"/>
          <a:lstStyle>
            <a:lvl1pPr>
              <a:defRPr sz="3200"/>
            </a:lvl1pPr>
          </a:lstStyle>
          <a:p>
            <a:r>
              <a:rPr lang="en-US"/>
              <a:t>Click to edit Master title style</a:t>
            </a:r>
            <a:endParaRPr lang="de-AT"/>
          </a:p>
        </p:txBody>
      </p:sp>
      <p:sp>
        <p:nvSpPr>
          <p:cNvPr id="3" name="Picture Placeholder 2">
            <a:extLst>
              <a:ext uri="{FF2B5EF4-FFF2-40B4-BE49-F238E27FC236}">
                <a16:creationId xmlns:a16="http://schemas.microsoft.com/office/drawing/2014/main" id="{26CC9B8F-5A53-4CEA-A004-7D4C4278EE9A}"/>
              </a:ext>
            </a:extLst>
          </p:cNvPr>
          <p:cNvSpPr>
            <a:spLocks noGrp="1"/>
          </p:cNvSpPr>
          <p:nvPr>
            <p:ph type="pic" idx="1"/>
          </p:nvPr>
        </p:nvSpPr>
        <p:spPr>
          <a:xfrm>
            <a:off x="5183188" y="987426"/>
            <a:ext cx="6172200" cy="4873625"/>
          </a:xfrm>
        </p:spPr>
        <p:txBody>
          <a:bodyPr/>
          <a:lstStyle>
            <a:lvl1pPr marL="0" indent="0">
              <a:buNone/>
              <a:defRPr sz="3200"/>
            </a:lvl1pPr>
            <a:lvl2pPr marL="457215" indent="0">
              <a:buNone/>
              <a:defRPr sz="2800"/>
            </a:lvl2pPr>
            <a:lvl3pPr marL="914430" indent="0">
              <a:buNone/>
              <a:defRPr sz="2400"/>
            </a:lvl3pPr>
            <a:lvl4pPr marL="1371645" indent="0">
              <a:buNone/>
              <a:defRPr sz="2000"/>
            </a:lvl4pPr>
            <a:lvl5pPr marL="1828861" indent="0">
              <a:buNone/>
              <a:defRPr sz="2000"/>
            </a:lvl5pPr>
            <a:lvl6pPr marL="2286076" indent="0">
              <a:buNone/>
              <a:defRPr sz="2000"/>
            </a:lvl6pPr>
            <a:lvl7pPr marL="2743291" indent="0">
              <a:buNone/>
              <a:defRPr sz="2000"/>
            </a:lvl7pPr>
            <a:lvl8pPr marL="3200506" indent="0">
              <a:buNone/>
              <a:defRPr sz="2000"/>
            </a:lvl8pPr>
            <a:lvl9pPr marL="3657721" indent="0">
              <a:buNone/>
              <a:defRPr sz="2000"/>
            </a:lvl9pPr>
          </a:lstStyle>
          <a:p>
            <a:r>
              <a:rPr lang="en-US"/>
              <a:t>Click icon to add picture</a:t>
            </a:r>
            <a:endParaRPr lang="de-AT"/>
          </a:p>
        </p:txBody>
      </p:sp>
      <p:sp>
        <p:nvSpPr>
          <p:cNvPr id="4" name="Text Placeholder 3">
            <a:extLst>
              <a:ext uri="{FF2B5EF4-FFF2-40B4-BE49-F238E27FC236}">
                <a16:creationId xmlns:a16="http://schemas.microsoft.com/office/drawing/2014/main" id="{A13A6877-A836-43BE-A5AA-617AE7BC4AC1}"/>
              </a:ext>
            </a:extLst>
          </p:cNvPr>
          <p:cNvSpPr>
            <a:spLocks noGrp="1"/>
          </p:cNvSpPr>
          <p:nvPr>
            <p:ph type="body" sz="half" idx="2"/>
          </p:nvPr>
        </p:nvSpPr>
        <p:spPr>
          <a:xfrm>
            <a:off x="839789" y="2057401"/>
            <a:ext cx="3932237" cy="3811588"/>
          </a:xfrm>
        </p:spPr>
        <p:txBody>
          <a:bodyPr/>
          <a:lstStyle>
            <a:lvl1pPr marL="0" indent="0">
              <a:buNone/>
              <a:defRPr sz="1600"/>
            </a:lvl1pPr>
            <a:lvl2pPr marL="457215" indent="0">
              <a:buNone/>
              <a:defRPr sz="1400"/>
            </a:lvl2pPr>
            <a:lvl3pPr marL="914430" indent="0">
              <a:buNone/>
              <a:defRPr sz="1200"/>
            </a:lvl3pPr>
            <a:lvl4pPr marL="1371645" indent="0">
              <a:buNone/>
              <a:defRPr sz="1000"/>
            </a:lvl4pPr>
            <a:lvl5pPr marL="1828861" indent="0">
              <a:buNone/>
              <a:defRPr sz="1000"/>
            </a:lvl5pPr>
            <a:lvl6pPr marL="2286076" indent="0">
              <a:buNone/>
              <a:defRPr sz="1000"/>
            </a:lvl6pPr>
            <a:lvl7pPr marL="2743291" indent="0">
              <a:buNone/>
              <a:defRPr sz="1000"/>
            </a:lvl7pPr>
            <a:lvl8pPr marL="3200506" indent="0">
              <a:buNone/>
              <a:defRPr sz="1000"/>
            </a:lvl8pPr>
            <a:lvl9pPr marL="3657721"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C31D59-1300-42F2-ACE9-39B29F761C2B}"/>
              </a:ext>
            </a:extLst>
          </p:cNvPr>
          <p:cNvSpPr>
            <a:spLocks noGrp="1"/>
          </p:cNvSpPr>
          <p:nvPr>
            <p:ph type="dt" sz="half" idx="10"/>
          </p:nvPr>
        </p:nvSpPr>
        <p:spPr/>
        <p:txBody>
          <a:bodyPr/>
          <a:lstStyle/>
          <a:p>
            <a:fld id="{A186C422-ECB4-4C69-9D54-F0AFA5DD4A3A}" type="datetimeFigureOut">
              <a:rPr lang="en-US" smtClean="0"/>
              <a:t>2/27/2018</a:t>
            </a:fld>
            <a:endParaRPr lang="en-US"/>
          </a:p>
        </p:txBody>
      </p:sp>
      <p:sp>
        <p:nvSpPr>
          <p:cNvPr id="6" name="Footer Placeholder 5">
            <a:extLst>
              <a:ext uri="{FF2B5EF4-FFF2-40B4-BE49-F238E27FC236}">
                <a16:creationId xmlns:a16="http://schemas.microsoft.com/office/drawing/2014/main" id="{80F641FF-C153-4E82-91C7-887EFCC849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559014-0810-4467-A970-1F97521633A5}"/>
              </a:ext>
            </a:extLst>
          </p:cNvPr>
          <p:cNvSpPr>
            <a:spLocks noGrp="1"/>
          </p:cNvSpPr>
          <p:nvPr>
            <p:ph type="sldNum" sz="quarter" idx="12"/>
          </p:nvPr>
        </p:nvSpPr>
        <p:spPr/>
        <p:txBody>
          <a:bodyPr/>
          <a:lstStyle/>
          <a:p>
            <a:fld id="{B359D95A-A80C-4874-B0D8-D1A28CF8B6F2}" type="slidenum">
              <a:rPr lang="en-US" smtClean="0"/>
              <a:t>‹#›</a:t>
            </a:fld>
            <a:endParaRPr lang="en-US"/>
          </a:p>
        </p:txBody>
      </p:sp>
    </p:spTree>
    <p:extLst>
      <p:ext uri="{BB962C8B-B14F-4D97-AF65-F5344CB8AC3E}">
        <p14:creationId xmlns:p14="http://schemas.microsoft.com/office/powerpoint/2010/main" val="95933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88CE-2A24-4C16-92B8-D8FF8E3BEB76}"/>
              </a:ext>
            </a:extLst>
          </p:cNvPr>
          <p:cNvSpPr>
            <a:spLocks noGrp="1"/>
          </p:cNvSpPr>
          <p:nvPr>
            <p:ph type="title"/>
          </p:nvPr>
        </p:nvSpPr>
        <p:spPr/>
        <p:txBody>
          <a:bodyPr/>
          <a:lstStyle/>
          <a:p>
            <a:r>
              <a:rPr lang="en-US"/>
              <a:t>Click to edit Master title style</a:t>
            </a:r>
            <a:endParaRPr lang="de-AT"/>
          </a:p>
        </p:txBody>
      </p:sp>
      <p:sp>
        <p:nvSpPr>
          <p:cNvPr id="3" name="Vertical Text Placeholder 2">
            <a:extLst>
              <a:ext uri="{FF2B5EF4-FFF2-40B4-BE49-F238E27FC236}">
                <a16:creationId xmlns:a16="http://schemas.microsoft.com/office/drawing/2014/main" id="{9845CDD1-A532-43E3-BC45-DC4553DFF47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a:extLst>
              <a:ext uri="{FF2B5EF4-FFF2-40B4-BE49-F238E27FC236}">
                <a16:creationId xmlns:a16="http://schemas.microsoft.com/office/drawing/2014/main" id="{482A75E5-B589-41C5-85CC-6D3620E54162}"/>
              </a:ext>
            </a:extLst>
          </p:cNvPr>
          <p:cNvSpPr>
            <a:spLocks noGrp="1"/>
          </p:cNvSpPr>
          <p:nvPr>
            <p:ph type="dt" sz="half" idx="10"/>
          </p:nvPr>
        </p:nvSpPr>
        <p:spPr/>
        <p:txBody>
          <a:bodyPr/>
          <a:lstStyle/>
          <a:p>
            <a:fld id="{A186C422-ECB4-4C69-9D54-F0AFA5DD4A3A}" type="datetimeFigureOut">
              <a:rPr lang="en-US" smtClean="0"/>
              <a:t>2/27/2018</a:t>
            </a:fld>
            <a:endParaRPr lang="en-US"/>
          </a:p>
        </p:txBody>
      </p:sp>
      <p:sp>
        <p:nvSpPr>
          <p:cNvPr id="5" name="Footer Placeholder 4">
            <a:extLst>
              <a:ext uri="{FF2B5EF4-FFF2-40B4-BE49-F238E27FC236}">
                <a16:creationId xmlns:a16="http://schemas.microsoft.com/office/drawing/2014/main" id="{78B4D9F0-2F45-4DFE-BEF5-AC9635D9E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40A16A-B3A7-4E5A-BB5B-DB630304F555}"/>
              </a:ext>
            </a:extLst>
          </p:cNvPr>
          <p:cNvSpPr>
            <a:spLocks noGrp="1"/>
          </p:cNvSpPr>
          <p:nvPr>
            <p:ph type="sldNum" sz="quarter" idx="12"/>
          </p:nvPr>
        </p:nvSpPr>
        <p:spPr/>
        <p:txBody>
          <a:bodyPr/>
          <a:lstStyle/>
          <a:p>
            <a:fld id="{B359D95A-A80C-4874-B0D8-D1A28CF8B6F2}" type="slidenum">
              <a:rPr lang="en-US" smtClean="0"/>
              <a:t>‹#›</a:t>
            </a:fld>
            <a:endParaRPr lang="en-US"/>
          </a:p>
        </p:txBody>
      </p:sp>
    </p:spTree>
    <p:extLst>
      <p:ext uri="{BB962C8B-B14F-4D97-AF65-F5344CB8AC3E}">
        <p14:creationId xmlns:p14="http://schemas.microsoft.com/office/powerpoint/2010/main" val="1021824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D8E6A5-CEA5-409C-9CA7-832683B4637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AT"/>
          </a:p>
        </p:txBody>
      </p:sp>
      <p:sp>
        <p:nvSpPr>
          <p:cNvPr id="3" name="Vertical Text Placeholder 2">
            <a:extLst>
              <a:ext uri="{FF2B5EF4-FFF2-40B4-BE49-F238E27FC236}">
                <a16:creationId xmlns:a16="http://schemas.microsoft.com/office/drawing/2014/main" id="{7467C042-177D-43B0-8CCD-576614CA89A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a:extLst>
              <a:ext uri="{FF2B5EF4-FFF2-40B4-BE49-F238E27FC236}">
                <a16:creationId xmlns:a16="http://schemas.microsoft.com/office/drawing/2014/main" id="{783614C3-24AA-48A9-95BE-502D04E3772E}"/>
              </a:ext>
            </a:extLst>
          </p:cNvPr>
          <p:cNvSpPr>
            <a:spLocks noGrp="1"/>
          </p:cNvSpPr>
          <p:nvPr>
            <p:ph type="dt" sz="half" idx="10"/>
          </p:nvPr>
        </p:nvSpPr>
        <p:spPr/>
        <p:txBody>
          <a:bodyPr/>
          <a:lstStyle/>
          <a:p>
            <a:fld id="{A186C422-ECB4-4C69-9D54-F0AFA5DD4A3A}" type="datetimeFigureOut">
              <a:rPr lang="en-US" smtClean="0"/>
              <a:t>2/27/2018</a:t>
            </a:fld>
            <a:endParaRPr lang="en-US"/>
          </a:p>
        </p:txBody>
      </p:sp>
      <p:sp>
        <p:nvSpPr>
          <p:cNvPr id="5" name="Footer Placeholder 4">
            <a:extLst>
              <a:ext uri="{FF2B5EF4-FFF2-40B4-BE49-F238E27FC236}">
                <a16:creationId xmlns:a16="http://schemas.microsoft.com/office/drawing/2014/main" id="{4F2E2371-B8D8-4E2A-A551-9F2798D21F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99A20A-66E9-4853-B15C-0C6C4F576037}"/>
              </a:ext>
            </a:extLst>
          </p:cNvPr>
          <p:cNvSpPr>
            <a:spLocks noGrp="1"/>
          </p:cNvSpPr>
          <p:nvPr>
            <p:ph type="sldNum" sz="quarter" idx="12"/>
          </p:nvPr>
        </p:nvSpPr>
        <p:spPr/>
        <p:txBody>
          <a:bodyPr/>
          <a:lstStyle/>
          <a:p>
            <a:fld id="{B359D95A-A80C-4874-B0D8-D1A28CF8B6F2}" type="slidenum">
              <a:rPr lang="en-US" smtClean="0"/>
              <a:t>‹#›</a:t>
            </a:fld>
            <a:endParaRPr lang="en-US"/>
          </a:p>
        </p:txBody>
      </p:sp>
    </p:spTree>
    <p:extLst>
      <p:ext uri="{BB962C8B-B14F-4D97-AF65-F5344CB8AC3E}">
        <p14:creationId xmlns:p14="http://schemas.microsoft.com/office/powerpoint/2010/main" val="30036032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Main Point">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653667" y="651001"/>
            <a:ext cx="10712000" cy="5454400"/>
          </a:xfrm>
          <a:prstGeom prst="rect">
            <a:avLst/>
          </a:prstGeom>
        </p:spPr>
        <p:txBody>
          <a:bodyPr lIns="91425" tIns="91425" rIns="91425" bIns="91425" anchor="ctr" anchorCtr="0"/>
          <a:lstStyle>
            <a:lvl1pPr lvl="0" rtl="0">
              <a:spcBef>
                <a:spcPts val="0"/>
              </a:spcBef>
              <a:buSzPct val="100000"/>
              <a:defRPr sz="8001"/>
            </a:lvl1pPr>
            <a:lvl2pPr lvl="1" rtl="0">
              <a:spcBef>
                <a:spcPts val="0"/>
              </a:spcBef>
              <a:buSzPct val="100000"/>
              <a:defRPr sz="8001"/>
            </a:lvl2pPr>
            <a:lvl3pPr lvl="2" rtl="0">
              <a:spcBef>
                <a:spcPts val="0"/>
              </a:spcBef>
              <a:buSzPct val="100000"/>
              <a:defRPr sz="8001"/>
            </a:lvl3pPr>
            <a:lvl4pPr lvl="3" rtl="0">
              <a:spcBef>
                <a:spcPts val="0"/>
              </a:spcBef>
              <a:buSzPct val="100000"/>
              <a:defRPr sz="8001"/>
            </a:lvl4pPr>
            <a:lvl5pPr lvl="4" rtl="0">
              <a:spcBef>
                <a:spcPts val="0"/>
              </a:spcBef>
              <a:buSzPct val="100000"/>
              <a:defRPr sz="8001"/>
            </a:lvl5pPr>
            <a:lvl6pPr lvl="5" rtl="0">
              <a:spcBef>
                <a:spcPts val="0"/>
              </a:spcBef>
              <a:buSzPct val="100000"/>
              <a:defRPr sz="8001"/>
            </a:lvl6pPr>
            <a:lvl7pPr lvl="6" rtl="0">
              <a:spcBef>
                <a:spcPts val="0"/>
              </a:spcBef>
              <a:buSzPct val="100000"/>
              <a:defRPr sz="8001"/>
            </a:lvl7pPr>
            <a:lvl8pPr lvl="7" rtl="0">
              <a:spcBef>
                <a:spcPts val="0"/>
              </a:spcBef>
              <a:buSzPct val="100000"/>
              <a:defRPr sz="8001"/>
            </a:lvl8pPr>
            <a:lvl9pPr lvl="8" rtl="0">
              <a:spcBef>
                <a:spcPts val="0"/>
              </a:spcBef>
              <a:buSzPct val="100000"/>
              <a:defRPr sz="8001"/>
            </a:lvl9pPr>
          </a:lstStyle>
          <a:p>
            <a:r>
              <a:rPr lang="en-US"/>
              <a:t>Click to edit Master title style</a:t>
            </a:r>
            <a:endParaRPr/>
          </a:p>
        </p:txBody>
      </p:sp>
    </p:spTree>
    <p:extLst>
      <p:ext uri="{BB962C8B-B14F-4D97-AF65-F5344CB8AC3E}">
        <p14:creationId xmlns:p14="http://schemas.microsoft.com/office/powerpoint/2010/main" val="8047316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plit Summary">
    <p:spTree>
      <p:nvGrpSpPr>
        <p:cNvPr id="1" name="Shape 121"/>
        <p:cNvGrpSpPr/>
        <p:nvPr/>
      </p:nvGrpSpPr>
      <p:grpSpPr>
        <a:xfrm>
          <a:off x="0" y="0"/>
          <a:ext cx="0" cy="0"/>
          <a:chOff x="0" y="0"/>
          <a:chExt cx="0" cy="0"/>
        </a:xfrm>
      </p:grpSpPr>
      <p:sp>
        <p:nvSpPr>
          <p:cNvPr id="124" name="Shape 124"/>
          <p:cNvSpPr txBox="1">
            <a:spLocks noGrp="1"/>
          </p:cNvSpPr>
          <p:nvPr>
            <p:ph type="title"/>
          </p:nvPr>
        </p:nvSpPr>
        <p:spPr>
          <a:xfrm>
            <a:off x="354000" y="1644233"/>
            <a:ext cx="5393600" cy="1976400"/>
          </a:xfrm>
          <a:prstGeom prst="rect">
            <a:avLst/>
          </a:prstGeom>
        </p:spPr>
        <p:txBody>
          <a:bodyPr lIns="91425" tIns="91425" rIns="91425" bIns="91425" anchor="b" anchorCtr="0"/>
          <a:lstStyle>
            <a:lvl1pPr lvl="0" algn="ctr" rtl="0">
              <a:spcBef>
                <a:spcPts val="0"/>
              </a:spcBef>
              <a:buClr>
                <a:srgbClr val="434343"/>
              </a:buClr>
              <a:buSzPct val="100000"/>
              <a:defRPr sz="5600">
                <a:solidFill>
                  <a:srgbClr val="434343"/>
                </a:solidFill>
              </a:defRPr>
            </a:lvl1pPr>
            <a:lvl2pPr lvl="1" algn="ctr" rtl="0">
              <a:spcBef>
                <a:spcPts val="0"/>
              </a:spcBef>
              <a:buClr>
                <a:schemeClr val="dk2"/>
              </a:buClr>
              <a:buSzPct val="100000"/>
              <a:defRPr sz="5600">
                <a:solidFill>
                  <a:schemeClr val="dk2"/>
                </a:solidFill>
              </a:defRPr>
            </a:lvl2pPr>
            <a:lvl3pPr lvl="2" algn="ctr" rtl="0">
              <a:spcBef>
                <a:spcPts val="0"/>
              </a:spcBef>
              <a:buClr>
                <a:schemeClr val="dk2"/>
              </a:buClr>
              <a:buSzPct val="100000"/>
              <a:defRPr sz="5600">
                <a:solidFill>
                  <a:schemeClr val="dk2"/>
                </a:solidFill>
              </a:defRPr>
            </a:lvl3pPr>
            <a:lvl4pPr lvl="3" algn="ctr" rtl="0">
              <a:spcBef>
                <a:spcPts val="0"/>
              </a:spcBef>
              <a:buClr>
                <a:schemeClr val="dk2"/>
              </a:buClr>
              <a:buSzPct val="100000"/>
              <a:defRPr sz="5600">
                <a:solidFill>
                  <a:schemeClr val="dk2"/>
                </a:solidFill>
              </a:defRPr>
            </a:lvl4pPr>
            <a:lvl5pPr lvl="4" algn="ctr" rtl="0">
              <a:spcBef>
                <a:spcPts val="0"/>
              </a:spcBef>
              <a:buClr>
                <a:schemeClr val="dk2"/>
              </a:buClr>
              <a:buSzPct val="100000"/>
              <a:defRPr sz="5600">
                <a:solidFill>
                  <a:schemeClr val="dk2"/>
                </a:solidFill>
              </a:defRPr>
            </a:lvl5pPr>
            <a:lvl6pPr lvl="5" algn="ctr" rtl="0">
              <a:spcBef>
                <a:spcPts val="0"/>
              </a:spcBef>
              <a:buClr>
                <a:schemeClr val="dk2"/>
              </a:buClr>
              <a:buSzPct val="100000"/>
              <a:defRPr sz="5600">
                <a:solidFill>
                  <a:schemeClr val="dk2"/>
                </a:solidFill>
              </a:defRPr>
            </a:lvl6pPr>
            <a:lvl7pPr lvl="6" algn="ctr" rtl="0">
              <a:spcBef>
                <a:spcPts val="0"/>
              </a:spcBef>
              <a:buClr>
                <a:schemeClr val="dk2"/>
              </a:buClr>
              <a:buSzPct val="100000"/>
              <a:defRPr sz="5600">
                <a:solidFill>
                  <a:schemeClr val="dk2"/>
                </a:solidFill>
              </a:defRPr>
            </a:lvl7pPr>
            <a:lvl8pPr lvl="7" algn="ctr" rtl="0">
              <a:spcBef>
                <a:spcPts val="0"/>
              </a:spcBef>
              <a:buClr>
                <a:schemeClr val="dk2"/>
              </a:buClr>
              <a:buSzPct val="100000"/>
              <a:defRPr sz="5600">
                <a:solidFill>
                  <a:schemeClr val="dk2"/>
                </a:solidFill>
              </a:defRPr>
            </a:lvl8pPr>
            <a:lvl9pPr lvl="8" algn="ctr" rtl="0">
              <a:spcBef>
                <a:spcPts val="0"/>
              </a:spcBef>
              <a:buClr>
                <a:schemeClr val="dk2"/>
              </a:buClr>
              <a:buSzPct val="100000"/>
              <a:defRPr sz="5600">
                <a:solidFill>
                  <a:schemeClr val="dk2"/>
                </a:solidFill>
              </a:defRPr>
            </a:lvl9pPr>
          </a:lstStyle>
          <a:p>
            <a:r>
              <a:rPr lang="en-US"/>
              <a:t>Click to edit Master title style</a:t>
            </a:r>
            <a:endParaRPr/>
          </a:p>
        </p:txBody>
      </p:sp>
      <p:sp>
        <p:nvSpPr>
          <p:cNvPr id="125" name="Shape 125"/>
          <p:cNvSpPr txBox="1">
            <a:spLocks noGrp="1"/>
          </p:cNvSpPr>
          <p:nvPr>
            <p:ph type="subTitle" idx="1"/>
          </p:nvPr>
        </p:nvSpPr>
        <p:spPr>
          <a:xfrm>
            <a:off x="354000" y="3705956"/>
            <a:ext cx="5393600" cy="1646799"/>
          </a:xfrm>
          <a:prstGeom prst="rect">
            <a:avLst/>
          </a:prstGeom>
        </p:spPr>
        <p:txBody>
          <a:bodyPr lIns="91425" tIns="91425" rIns="91425" bIns="91425" anchor="t" anchorCtr="0"/>
          <a:lstStyle>
            <a:lvl1pPr lvl="0" algn="ctr" rtl="0">
              <a:lnSpc>
                <a:spcPct val="100000"/>
              </a:lnSpc>
              <a:spcBef>
                <a:spcPts val="0"/>
              </a:spcBef>
              <a:spcAft>
                <a:spcPts val="0"/>
              </a:spcAft>
              <a:buSzPct val="100000"/>
              <a:buFont typeface="Calibri"/>
              <a:buNone/>
              <a:defRPr sz="2800">
                <a:latin typeface="Calibri"/>
                <a:ea typeface="Calibri"/>
                <a:cs typeface="Calibri"/>
                <a:sym typeface="Calibri"/>
              </a:defRPr>
            </a:lvl1pPr>
            <a:lvl2pPr lvl="1" algn="ctr" rtl="0">
              <a:lnSpc>
                <a:spcPct val="100000"/>
              </a:lnSpc>
              <a:spcBef>
                <a:spcPts val="0"/>
              </a:spcBef>
              <a:spcAft>
                <a:spcPts val="0"/>
              </a:spcAft>
              <a:buSzPct val="100000"/>
              <a:buNone/>
              <a:defRPr sz="2800"/>
            </a:lvl2pPr>
            <a:lvl3pPr lvl="2" algn="ctr" rtl="0">
              <a:lnSpc>
                <a:spcPct val="100000"/>
              </a:lnSpc>
              <a:spcBef>
                <a:spcPts val="0"/>
              </a:spcBef>
              <a:spcAft>
                <a:spcPts val="0"/>
              </a:spcAft>
              <a:buSzPct val="100000"/>
              <a:buNone/>
              <a:defRPr sz="2800"/>
            </a:lvl3pPr>
            <a:lvl4pPr lvl="3" algn="ctr" rtl="0">
              <a:lnSpc>
                <a:spcPct val="100000"/>
              </a:lnSpc>
              <a:spcBef>
                <a:spcPts val="0"/>
              </a:spcBef>
              <a:spcAft>
                <a:spcPts val="0"/>
              </a:spcAft>
              <a:buSzPct val="100000"/>
              <a:buNone/>
              <a:defRPr sz="2800"/>
            </a:lvl4pPr>
            <a:lvl5pPr lvl="4" algn="ctr" rtl="0">
              <a:lnSpc>
                <a:spcPct val="100000"/>
              </a:lnSpc>
              <a:spcBef>
                <a:spcPts val="0"/>
              </a:spcBef>
              <a:spcAft>
                <a:spcPts val="0"/>
              </a:spcAft>
              <a:buSzPct val="100000"/>
              <a:buNone/>
              <a:defRPr sz="2800"/>
            </a:lvl5pPr>
            <a:lvl6pPr lvl="5" algn="ctr" rtl="0">
              <a:lnSpc>
                <a:spcPct val="100000"/>
              </a:lnSpc>
              <a:spcBef>
                <a:spcPts val="0"/>
              </a:spcBef>
              <a:spcAft>
                <a:spcPts val="0"/>
              </a:spcAft>
              <a:buSzPct val="100000"/>
              <a:buNone/>
              <a:defRPr sz="2800"/>
            </a:lvl6pPr>
            <a:lvl7pPr lvl="6" algn="ctr" rtl="0">
              <a:lnSpc>
                <a:spcPct val="100000"/>
              </a:lnSpc>
              <a:spcBef>
                <a:spcPts val="0"/>
              </a:spcBef>
              <a:spcAft>
                <a:spcPts val="0"/>
              </a:spcAft>
              <a:buSzPct val="100000"/>
              <a:buNone/>
              <a:defRPr sz="2800"/>
            </a:lvl7pPr>
            <a:lvl8pPr lvl="7" algn="ctr" rtl="0">
              <a:lnSpc>
                <a:spcPct val="100000"/>
              </a:lnSpc>
              <a:spcBef>
                <a:spcPts val="0"/>
              </a:spcBef>
              <a:spcAft>
                <a:spcPts val="0"/>
              </a:spcAft>
              <a:buSzPct val="100000"/>
              <a:buNone/>
              <a:defRPr sz="2800"/>
            </a:lvl8pPr>
            <a:lvl9pPr lvl="8" algn="ctr" rtl="0">
              <a:lnSpc>
                <a:spcPct val="100000"/>
              </a:lnSpc>
              <a:spcBef>
                <a:spcPts val="0"/>
              </a:spcBef>
              <a:spcAft>
                <a:spcPts val="0"/>
              </a:spcAft>
              <a:buSzPct val="100000"/>
              <a:buNone/>
              <a:defRPr sz="2800"/>
            </a:lvl9pPr>
          </a:lstStyle>
          <a:p>
            <a:r>
              <a:rPr lang="en-US"/>
              <a:t>Click to edit Master subtitle style</a:t>
            </a:r>
            <a:endParaRPr/>
          </a:p>
        </p:txBody>
      </p:sp>
      <p:sp>
        <p:nvSpPr>
          <p:cNvPr id="126" name="Shape 126"/>
          <p:cNvSpPr txBox="1">
            <a:spLocks noGrp="1"/>
          </p:cNvSpPr>
          <p:nvPr>
            <p:ph type="body" idx="2"/>
          </p:nvPr>
        </p:nvSpPr>
        <p:spPr>
          <a:xfrm>
            <a:off x="6586001" y="965601"/>
            <a:ext cx="5116000" cy="4926800"/>
          </a:xfrm>
          <a:prstGeom prst="rect">
            <a:avLst/>
          </a:prstGeom>
        </p:spPr>
        <p:txBody>
          <a:bodyPr lIns="91425" tIns="91425" rIns="91425" bIns="91425" anchor="ctr" anchorCtr="0"/>
          <a:lstStyle>
            <a:lvl1pPr lvl="0" rtl="0">
              <a:spcBef>
                <a:spcPts val="0"/>
              </a:spcBef>
              <a:buClr>
                <a:schemeClr val="lt1"/>
              </a:buClr>
              <a:buSzPct val="100000"/>
              <a:buFont typeface="Calibri"/>
              <a:defRPr sz="2933">
                <a:solidFill>
                  <a:schemeClr val="lt1"/>
                </a:solidFill>
                <a:latin typeface="Calibri"/>
                <a:ea typeface="Calibri"/>
                <a:cs typeface="Calibri"/>
                <a:sym typeface="Calibri"/>
              </a:defRPr>
            </a:lvl1pPr>
            <a:lvl2pPr lvl="1" rtl="0">
              <a:spcBef>
                <a:spcPts val="0"/>
              </a:spcBef>
              <a:buClr>
                <a:schemeClr val="lt1"/>
              </a:buClr>
              <a:buSzPct val="100000"/>
              <a:defRPr sz="2134">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pPr lvl="0"/>
            <a:r>
              <a:rPr lang="en-US"/>
              <a:t>Edit Master text styles</a:t>
            </a:r>
          </a:p>
        </p:txBody>
      </p:sp>
    </p:spTree>
    <p:extLst>
      <p:ext uri="{BB962C8B-B14F-4D97-AF65-F5344CB8AC3E}">
        <p14:creationId xmlns:p14="http://schemas.microsoft.com/office/powerpoint/2010/main" val="17151835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Big Number">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614601" y="1664400"/>
            <a:ext cx="10962800" cy="2618000"/>
          </a:xfrm>
          <a:prstGeom prst="rect">
            <a:avLst/>
          </a:prstGeom>
        </p:spPr>
        <p:txBody>
          <a:bodyPr lIns="91425" tIns="91425" rIns="91425" bIns="91425" anchor="b" anchorCtr="0"/>
          <a:lstStyle>
            <a:lvl1pPr lvl="0" algn="ctr" rtl="0">
              <a:spcBef>
                <a:spcPts val="0"/>
              </a:spcBef>
              <a:buClr>
                <a:srgbClr val="F3F3F3"/>
              </a:buClr>
              <a:buSzPct val="100000"/>
              <a:defRPr sz="16007">
                <a:solidFill>
                  <a:srgbClr val="F3F3F3"/>
                </a:solidFill>
              </a:defRPr>
            </a:lvl1pPr>
            <a:lvl2pPr lvl="1" algn="ctr" rtl="0">
              <a:spcBef>
                <a:spcPts val="0"/>
              </a:spcBef>
              <a:buClr>
                <a:schemeClr val="dk2"/>
              </a:buClr>
              <a:buSzPct val="100000"/>
              <a:defRPr sz="16007">
                <a:solidFill>
                  <a:schemeClr val="dk2"/>
                </a:solidFill>
              </a:defRPr>
            </a:lvl2pPr>
            <a:lvl3pPr lvl="2" algn="ctr" rtl="0">
              <a:spcBef>
                <a:spcPts val="0"/>
              </a:spcBef>
              <a:buClr>
                <a:schemeClr val="dk2"/>
              </a:buClr>
              <a:buSzPct val="100000"/>
              <a:defRPr sz="16007">
                <a:solidFill>
                  <a:schemeClr val="dk2"/>
                </a:solidFill>
              </a:defRPr>
            </a:lvl3pPr>
            <a:lvl4pPr lvl="3" algn="ctr" rtl="0">
              <a:spcBef>
                <a:spcPts val="0"/>
              </a:spcBef>
              <a:buClr>
                <a:schemeClr val="dk2"/>
              </a:buClr>
              <a:buSzPct val="100000"/>
              <a:defRPr sz="16007">
                <a:solidFill>
                  <a:schemeClr val="dk2"/>
                </a:solidFill>
              </a:defRPr>
            </a:lvl4pPr>
            <a:lvl5pPr lvl="4" algn="ctr" rtl="0">
              <a:spcBef>
                <a:spcPts val="0"/>
              </a:spcBef>
              <a:buClr>
                <a:schemeClr val="dk2"/>
              </a:buClr>
              <a:buSzPct val="100000"/>
              <a:defRPr sz="16007">
                <a:solidFill>
                  <a:schemeClr val="dk2"/>
                </a:solidFill>
              </a:defRPr>
            </a:lvl5pPr>
            <a:lvl6pPr lvl="5" algn="ctr" rtl="0">
              <a:spcBef>
                <a:spcPts val="0"/>
              </a:spcBef>
              <a:buClr>
                <a:schemeClr val="dk2"/>
              </a:buClr>
              <a:buSzPct val="100000"/>
              <a:defRPr sz="16007">
                <a:solidFill>
                  <a:schemeClr val="dk2"/>
                </a:solidFill>
              </a:defRPr>
            </a:lvl6pPr>
            <a:lvl7pPr lvl="6" algn="ctr" rtl="0">
              <a:spcBef>
                <a:spcPts val="0"/>
              </a:spcBef>
              <a:buClr>
                <a:schemeClr val="dk2"/>
              </a:buClr>
              <a:buSzPct val="100000"/>
              <a:defRPr sz="16007">
                <a:solidFill>
                  <a:schemeClr val="dk2"/>
                </a:solidFill>
              </a:defRPr>
            </a:lvl7pPr>
            <a:lvl8pPr lvl="7" algn="ctr" rtl="0">
              <a:spcBef>
                <a:spcPts val="0"/>
              </a:spcBef>
              <a:buClr>
                <a:schemeClr val="dk2"/>
              </a:buClr>
              <a:buSzPct val="100000"/>
              <a:defRPr sz="16007">
                <a:solidFill>
                  <a:schemeClr val="dk2"/>
                </a:solidFill>
              </a:defRPr>
            </a:lvl8pPr>
            <a:lvl9pPr lvl="8" algn="ctr" rtl="0">
              <a:spcBef>
                <a:spcPts val="0"/>
              </a:spcBef>
              <a:buClr>
                <a:schemeClr val="dk2"/>
              </a:buClr>
              <a:buSzPct val="100000"/>
              <a:defRPr sz="16007">
                <a:solidFill>
                  <a:schemeClr val="dk2"/>
                </a:solidFill>
              </a:defRPr>
            </a:lvl9pPr>
          </a:lstStyle>
          <a:p>
            <a:r>
              <a:rPr lang="en-US"/>
              <a:t>Click to edit Master title style</a:t>
            </a:r>
            <a:endParaRPr/>
          </a:p>
        </p:txBody>
      </p:sp>
      <p:sp>
        <p:nvSpPr>
          <p:cNvPr id="139" name="Shape 139"/>
          <p:cNvSpPr txBox="1">
            <a:spLocks noGrp="1"/>
          </p:cNvSpPr>
          <p:nvPr>
            <p:ph type="body" idx="1"/>
          </p:nvPr>
        </p:nvSpPr>
        <p:spPr>
          <a:xfrm>
            <a:off x="2127201" y="4365234"/>
            <a:ext cx="7937600" cy="1734400"/>
          </a:xfrm>
          <a:prstGeom prst="rect">
            <a:avLst/>
          </a:prstGeom>
        </p:spPr>
        <p:txBody>
          <a:bodyPr lIns="91425" tIns="91425" rIns="91425" bIns="91425" anchor="t" anchorCtr="0"/>
          <a:lstStyle>
            <a:lvl1pPr lvl="0" algn="ctr" rtl="0">
              <a:spcBef>
                <a:spcPts val="0"/>
              </a:spcBef>
              <a:buClr>
                <a:srgbClr val="F3F3F3"/>
              </a:buClr>
              <a:buFont typeface="Calibri"/>
              <a:defRPr>
                <a:solidFill>
                  <a:srgbClr val="F3F3F3"/>
                </a:solidFill>
                <a:latin typeface="Calibri"/>
                <a:ea typeface="Calibri"/>
                <a:cs typeface="Calibri"/>
                <a:sym typeface="Calibri"/>
              </a:defRPr>
            </a:lvl1pPr>
            <a:lvl2pPr lvl="1" algn="ctr" rtl="0">
              <a:spcBef>
                <a:spcPts val="0"/>
              </a:spcBef>
              <a:buClr>
                <a:srgbClr val="F3F3F3"/>
              </a:buClr>
              <a:buFont typeface="Calibri"/>
              <a:defRPr>
                <a:solidFill>
                  <a:srgbClr val="F3F3F3"/>
                </a:solidFill>
                <a:latin typeface="Calibri"/>
                <a:ea typeface="Calibri"/>
                <a:cs typeface="Calibri"/>
                <a:sym typeface="Calibri"/>
              </a:defRPr>
            </a:lvl2pPr>
            <a:lvl3pPr lvl="2" algn="ctr" rtl="0">
              <a:spcBef>
                <a:spcPts val="0"/>
              </a:spcBef>
              <a:buClr>
                <a:srgbClr val="F3F3F3"/>
              </a:buClr>
              <a:buFont typeface="Calibri"/>
              <a:defRPr>
                <a:solidFill>
                  <a:srgbClr val="F3F3F3"/>
                </a:solidFill>
                <a:latin typeface="Calibri"/>
                <a:ea typeface="Calibri"/>
                <a:cs typeface="Calibri"/>
                <a:sym typeface="Calibri"/>
              </a:defRPr>
            </a:lvl3pPr>
            <a:lvl4pPr lvl="3" algn="ctr" rtl="0">
              <a:spcBef>
                <a:spcPts val="0"/>
              </a:spcBef>
              <a:buClr>
                <a:srgbClr val="F3F3F3"/>
              </a:buClr>
              <a:buFont typeface="Calibri"/>
              <a:defRPr>
                <a:solidFill>
                  <a:srgbClr val="F3F3F3"/>
                </a:solidFill>
                <a:latin typeface="Calibri"/>
                <a:ea typeface="Calibri"/>
                <a:cs typeface="Calibri"/>
                <a:sym typeface="Calibri"/>
              </a:defRPr>
            </a:lvl4pPr>
            <a:lvl5pPr lvl="4" algn="ctr" rtl="0">
              <a:spcBef>
                <a:spcPts val="0"/>
              </a:spcBef>
              <a:buClr>
                <a:srgbClr val="F3F3F3"/>
              </a:buClr>
              <a:buFont typeface="Calibri"/>
              <a:defRPr>
                <a:solidFill>
                  <a:srgbClr val="F3F3F3"/>
                </a:solidFill>
                <a:latin typeface="Calibri"/>
                <a:ea typeface="Calibri"/>
                <a:cs typeface="Calibri"/>
                <a:sym typeface="Calibri"/>
              </a:defRPr>
            </a:lvl5pPr>
            <a:lvl6pPr lvl="5" algn="ctr" rtl="0">
              <a:spcBef>
                <a:spcPts val="0"/>
              </a:spcBef>
              <a:buClr>
                <a:srgbClr val="F3F3F3"/>
              </a:buClr>
              <a:buFont typeface="Calibri"/>
              <a:defRPr>
                <a:solidFill>
                  <a:srgbClr val="F3F3F3"/>
                </a:solidFill>
                <a:latin typeface="Calibri"/>
                <a:ea typeface="Calibri"/>
                <a:cs typeface="Calibri"/>
                <a:sym typeface="Calibri"/>
              </a:defRPr>
            </a:lvl6pPr>
            <a:lvl7pPr lvl="6" algn="ctr" rtl="0">
              <a:spcBef>
                <a:spcPts val="0"/>
              </a:spcBef>
              <a:buClr>
                <a:srgbClr val="F3F3F3"/>
              </a:buClr>
              <a:buFont typeface="Calibri"/>
              <a:defRPr>
                <a:solidFill>
                  <a:srgbClr val="F3F3F3"/>
                </a:solidFill>
                <a:latin typeface="Calibri"/>
                <a:ea typeface="Calibri"/>
                <a:cs typeface="Calibri"/>
                <a:sym typeface="Calibri"/>
              </a:defRPr>
            </a:lvl7pPr>
            <a:lvl8pPr lvl="7" algn="ctr" rtl="0">
              <a:spcBef>
                <a:spcPts val="0"/>
              </a:spcBef>
              <a:buClr>
                <a:srgbClr val="F3F3F3"/>
              </a:buClr>
              <a:buFont typeface="Calibri"/>
              <a:defRPr>
                <a:solidFill>
                  <a:srgbClr val="F3F3F3"/>
                </a:solidFill>
                <a:latin typeface="Calibri"/>
                <a:ea typeface="Calibri"/>
                <a:cs typeface="Calibri"/>
                <a:sym typeface="Calibri"/>
              </a:defRPr>
            </a:lvl8pPr>
            <a:lvl9pPr lvl="8" algn="ctr" rtl="0">
              <a:spcBef>
                <a:spcPts val="0"/>
              </a:spcBef>
              <a:buClr>
                <a:srgbClr val="F3F3F3"/>
              </a:buClr>
              <a:buFont typeface="Calibri"/>
              <a:defRPr>
                <a:solidFill>
                  <a:srgbClr val="F3F3F3"/>
                </a:solidFill>
                <a:latin typeface="Calibri"/>
                <a:ea typeface="Calibri"/>
                <a:cs typeface="Calibri"/>
                <a:sym typeface="Calibri"/>
              </a:defRPr>
            </a:lvl9pPr>
          </a:lstStyle>
          <a:p>
            <a:pPr lvl="0"/>
            <a:r>
              <a:rPr lang="en-US"/>
              <a:t>Edit Master text styles</a:t>
            </a:r>
          </a:p>
        </p:txBody>
      </p:sp>
    </p:spTree>
    <p:extLst>
      <p:ext uri="{BB962C8B-B14F-4D97-AF65-F5344CB8AC3E}">
        <p14:creationId xmlns:p14="http://schemas.microsoft.com/office/powerpoint/2010/main" val="37849154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04"/>
        <p:cNvGrpSpPr/>
        <p:nvPr/>
      </p:nvGrpSpPr>
      <p:grpSpPr>
        <a:xfrm>
          <a:off x="0" y="0"/>
          <a:ext cx="0" cy="0"/>
          <a:chOff x="0" y="0"/>
          <a:chExt cx="0" cy="0"/>
        </a:xfrm>
      </p:grpSpPr>
      <p:sp>
        <p:nvSpPr>
          <p:cNvPr id="107" name="Shape 107"/>
          <p:cNvSpPr txBox="1">
            <a:spLocks noGrp="1"/>
          </p:cNvSpPr>
          <p:nvPr>
            <p:ph type="title"/>
          </p:nvPr>
        </p:nvSpPr>
        <p:spPr>
          <a:xfrm>
            <a:off x="629200" y="984969"/>
            <a:ext cx="10962800" cy="10236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r>
              <a:rPr lang="en-US"/>
              <a:t>Click to edit Master title style</a:t>
            </a:r>
            <a:endParaRPr/>
          </a:p>
        </p:txBody>
      </p:sp>
      <p:sp>
        <p:nvSpPr>
          <p:cNvPr id="108" name="Shape 108"/>
          <p:cNvSpPr txBox="1">
            <a:spLocks noGrp="1"/>
          </p:cNvSpPr>
          <p:nvPr>
            <p:ph type="body" idx="1"/>
          </p:nvPr>
        </p:nvSpPr>
        <p:spPr>
          <a:xfrm>
            <a:off x="629200" y="2558769"/>
            <a:ext cx="5333200" cy="3613599"/>
          </a:xfrm>
          <a:prstGeom prst="rect">
            <a:avLst/>
          </a:prstGeom>
        </p:spPr>
        <p:txBody>
          <a:bodyPr lIns="91425" tIns="91425" rIns="91425" bIns="91425" anchor="t" anchorCtr="0"/>
          <a:lstStyle>
            <a:lvl1pPr lvl="0" rtl="0">
              <a:spcBef>
                <a:spcPts val="0"/>
              </a:spcBef>
              <a:buClr>
                <a:srgbClr val="434343"/>
              </a:buClr>
              <a:buSzPct val="100000"/>
              <a:buFont typeface="Calibri"/>
              <a:defRPr sz="2668">
                <a:solidFill>
                  <a:srgbClr val="434343"/>
                </a:solidFill>
                <a:latin typeface="Calibri"/>
                <a:ea typeface="Calibri"/>
                <a:cs typeface="Calibri"/>
                <a:sym typeface="Calibri"/>
              </a:defRPr>
            </a:lvl1pPr>
            <a:lvl2pPr lvl="1" rtl="0">
              <a:spcBef>
                <a:spcPts val="0"/>
              </a:spcBef>
              <a:buClr>
                <a:srgbClr val="434343"/>
              </a:buClr>
              <a:buSzPct val="100000"/>
              <a:buFont typeface="Calibri"/>
              <a:defRPr sz="2401">
                <a:solidFill>
                  <a:srgbClr val="434343"/>
                </a:solidFill>
                <a:latin typeface="Calibri"/>
                <a:ea typeface="Calibri"/>
                <a:cs typeface="Calibri"/>
                <a:sym typeface="Calibri"/>
              </a:defRPr>
            </a:lvl2pPr>
            <a:lvl3pPr lvl="2" rtl="0">
              <a:spcBef>
                <a:spcPts val="0"/>
              </a:spcBef>
              <a:buClr>
                <a:srgbClr val="434343"/>
              </a:buClr>
              <a:buSzPct val="100000"/>
              <a:buFont typeface="Calibri"/>
              <a:defRPr sz="2134">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601">
                <a:solidFill>
                  <a:srgbClr val="434343"/>
                </a:solidFill>
                <a:latin typeface="Calibri"/>
                <a:ea typeface="Calibri"/>
                <a:cs typeface="Calibri"/>
                <a:sym typeface="Calibri"/>
              </a:defRPr>
            </a:lvl8pPr>
            <a:lvl9pPr lvl="8" rtl="0">
              <a:spcBef>
                <a:spcPts val="0"/>
              </a:spcBef>
              <a:buClr>
                <a:srgbClr val="434343"/>
              </a:buClr>
              <a:buSzPct val="100000"/>
              <a:buFont typeface="Calibri"/>
              <a:defRPr sz="1601">
                <a:solidFill>
                  <a:srgbClr val="434343"/>
                </a:solidFill>
                <a:latin typeface="Calibri"/>
                <a:ea typeface="Calibri"/>
                <a:cs typeface="Calibri"/>
                <a:sym typeface="Calibri"/>
              </a:defRPr>
            </a:lvl9pPr>
          </a:lstStyle>
          <a:p>
            <a:pPr lvl="0"/>
            <a:r>
              <a:rPr lang="en-US"/>
              <a:t>Edit Master text styles</a:t>
            </a:r>
          </a:p>
        </p:txBody>
      </p:sp>
      <p:sp>
        <p:nvSpPr>
          <p:cNvPr id="109" name="Shape 109"/>
          <p:cNvSpPr txBox="1">
            <a:spLocks noGrp="1"/>
          </p:cNvSpPr>
          <p:nvPr>
            <p:ph type="body" idx="2"/>
          </p:nvPr>
        </p:nvSpPr>
        <p:spPr>
          <a:xfrm>
            <a:off x="6259000" y="2558769"/>
            <a:ext cx="5333200" cy="3613599"/>
          </a:xfrm>
          <a:prstGeom prst="rect">
            <a:avLst/>
          </a:prstGeom>
        </p:spPr>
        <p:txBody>
          <a:bodyPr lIns="91425" tIns="91425" rIns="91425" bIns="91425" anchor="t" anchorCtr="0"/>
          <a:lstStyle>
            <a:lvl1pPr lvl="0" rtl="0">
              <a:spcBef>
                <a:spcPts val="0"/>
              </a:spcBef>
              <a:buClr>
                <a:srgbClr val="434343"/>
              </a:buClr>
              <a:buSzPct val="100000"/>
              <a:buFont typeface="Calibri"/>
              <a:defRPr sz="2668">
                <a:solidFill>
                  <a:srgbClr val="434343"/>
                </a:solidFill>
                <a:latin typeface="Calibri"/>
                <a:ea typeface="Calibri"/>
                <a:cs typeface="Calibri"/>
                <a:sym typeface="Calibri"/>
              </a:defRPr>
            </a:lvl1pPr>
            <a:lvl2pPr lvl="1" rtl="0">
              <a:spcBef>
                <a:spcPts val="0"/>
              </a:spcBef>
              <a:buClr>
                <a:srgbClr val="434343"/>
              </a:buClr>
              <a:buSzPct val="100000"/>
              <a:buFont typeface="Calibri"/>
              <a:defRPr sz="2401">
                <a:solidFill>
                  <a:srgbClr val="434343"/>
                </a:solidFill>
                <a:latin typeface="Calibri"/>
                <a:ea typeface="Calibri"/>
                <a:cs typeface="Calibri"/>
                <a:sym typeface="Calibri"/>
              </a:defRPr>
            </a:lvl2pPr>
            <a:lvl3pPr lvl="2" rtl="0">
              <a:spcBef>
                <a:spcPts val="0"/>
              </a:spcBef>
              <a:buClr>
                <a:srgbClr val="434343"/>
              </a:buClr>
              <a:buSzPct val="100000"/>
              <a:buFont typeface="Calibri"/>
              <a:defRPr sz="2134">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601">
                <a:solidFill>
                  <a:srgbClr val="434343"/>
                </a:solidFill>
                <a:latin typeface="Calibri"/>
                <a:ea typeface="Calibri"/>
                <a:cs typeface="Calibri"/>
                <a:sym typeface="Calibri"/>
              </a:defRPr>
            </a:lvl8pPr>
            <a:lvl9pPr lvl="8" rtl="0">
              <a:spcBef>
                <a:spcPts val="0"/>
              </a:spcBef>
              <a:buClr>
                <a:srgbClr val="434343"/>
              </a:buClr>
              <a:buSzPct val="100000"/>
              <a:buFont typeface="Calibri"/>
              <a:defRPr sz="1601">
                <a:solidFill>
                  <a:srgbClr val="434343"/>
                </a:solidFill>
                <a:latin typeface="Calibri"/>
                <a:ea typeface="Calibri"/>
                <a:cs typeface="Calibri"/>
                <a:sym typeface="Calibri"/>
              </a:defRPr>
            </a:lvl9pPr>
          </a:lstStyle>
          <a:p>
            <a:pPr lvl="0"/>
            <a:r>
              <a:rPr lang="en-US"/>
              <a:t>Edit Master text styles</a:t>
            </a:r>
          </a:p>
        </p:txBody>
      </p:sp>
    </p:spTree>
    <p:extLst>
      <p:ext uri="{BB962C8B-B14F-4D97-AF65-F5344CB8AC3E}">
        <p14:creationId xmlns:p14="http://schemas.microsoft.com/office/powerpoint/2010/main" val="4233646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C5C62-871A-4EFC-8293-32CF38893EBB}"/>
              </a:ext>
            </a:extLst>
          </p:cNvPr>
          <p:cNvSpPr>
            <a:spLocks noGrp="1"/>
          </p:cNvSpPr>
          <p:nvPr>
            <p:ph type="title"/>
          </p:nvPr>
        </p:nvSpPr>
        <p:spPr>
          <a:xfrm>
            <a:off x="0" y="-28955"/>
            <a:ext cx="12192000" cy="1325563"/>
          </a:xfrm>
        </p:spPr>
        <p:txBody>
          <a:bodyPr>
            <a:normAutofit/>
          </a:bodyPr>
          <a:lstStyle>
            <a:lvl1pPr algn="ctr">
              <a:defRPr lang="de-AT" sz="4802" kern="1200" dirty="0">
                <a:solidFill>
                  <a:srgbClr val="C2464F"/>
                </a:solidFill>
                <a:latin typeface="Segoe UI Light" panose="020B0502040204020203" pitchFamily="34" charset="0"/>
                <a:ea typeface="+mj-ea"/>
                <a:cs typeface="Segoe UI Light" panose="020B0502040204020203" pitchFamily="34" charset="0"/>
              </a:defRPr>
            </a:lvl1pPr>
          </a:lstStyle>
          <a:p>
            <a:r>
              <a:rPr lang="en-US"/>
              <a:t>Click to edit Master title style</a:t>
            </a:r>
            <a:endParaRPr lang="de-AT" dirty="0"/>
          </a:p>
        </p:txBody>
      </p:sp>
    </p:spTree>
    <p:extLst>
      <p:ext uri="{BB962C8B-B14F-4D97-AF65-F5344CB8AC3E}">
        <p14:creationId xmlns:p14="http://schemas.microsoft.com/office/powerpoint/2010/main" val="14480744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F37021"/>
        </a:solidFill>
        <a:effectLst/>
      </p:bgPr>
    </p:bg>
    <p:spTree>
      <p:nvGrpSpPr>
        <p:cNvPr id="1" name="Shape 94"/>
        <p:cNvGrpSpPr/>
        <p:nvPr/>
      </p:nvGrpSpPr>
      <p:grpSpPr>
        <a:xfrm>
          <a:off x="0" y="0"/>
          <a:ext cx="0" cy="0"/>
          <a:chOff x="0" y="0"/>
          <a:chExt cx="0" cy="0"/>
        </a:xfrm>
      </p:grpSpPr>
      <p:sp>
        <p:nvSpPr>
          <p:cNvPr id="95" name="Shape 95"/>
          <p:cNvSpPr txBox="1">
            <a:spLocks noGrp="1"/>
          </p:cNvSpPr>
          <p:nvPr>
            <p:ph type="ctrTitle"/>
          </p:nvPr>
        </p:nvSpPr>
        <p:spPr>
          <a:xfrm>
            <a:off x="520700" y="2425700"/>
            <a:ext cx="10962800" cy="1244800"/>
          </a:xfrm>
          <a:prstGeom prst="rect">
            <a:avLst/>
          </a:prstGeom>
        </p:spPr>
        <p:txBody>
          <a:bodyPr lIns="91425" tIns="91425" rIns="91425" bIns="91425" anchor="b" anchorCtr="0"/>
          <a:lstStyle>
            <a:lvl1pPr lvl="0" rtl="0">
              <a:spcBef>
                <a:spcPts val="0"/>
              </a:spcBef>
              <a:buSzPct val="100000"/>
              <a:buFont typeface="Calibri"/>
              <a:defRPr sz="6401">
                <a:latin typeface="Calibri"/>
                <a:ea typeface="Calibri"/>
                <a:cs typeface="Calibri"/>
                <a:sym typeface="Calibri"/>
              </a:defRPr>
            </a:lvl1pPr>
            <a:lvl2pPr lvl="1" rtl="0">
              <a:spcBef>
                <a:spcPts val="0"/>
              </a:spcBef>
              <a:buSzPct val="100000"/>
              <a:defRPr sz="6401"/>
            </a:lvl2pPr>
            <a:lvl3pPr lvl="2" rtl="0">
              <a:spcBef>
                <a:spcPts val="0"/>
              </a:spcBef>
              <a:buSzPct val="100000"/>
              <a:defRPr sz="6401"/>
            </a:lvl3pPr>
            <a:lvl4pPr lvl="3" rtl="0">
              <a:spcBef>
                <a:spcPts val="0"/>
              </a:spcBef>
              <a:buSzPct val="100000"/>
              <a:defRPr sz="6401"/>
            </a:lvl4pPr>
            <a:lvl5pPr lvl="4" rtl="0">
              <a:spcBef>
                <a:spcPts val="0"/>
              </a:spcBef>
              <a:buSzPct val="100000"/>
              <a:defRPr sz="6401"/>
            </a:lvl5pPr>
            <a:lvl6pPr lvl="5" rtl="0">
              <a:spcBef>
                <a:spcPts val="0"/>
              </a:spcBef>
              <a:buSzPct val="100000"/>
              <a:defRPr sz="6401"/>
            </a:lvl6pPr>
            <a:lvl7pPr lvl="6" rtl="0">
              <a:spcBef>
                <a:spcPts val="0"/>
              </a:spcBef>
              <a:buSzPct val="100000"/>
              <a:defRPr sz="6401"/>
            </a:lvl7pPr>
            <a:lvl8pPr lvl="7" rtl="0">
              <a:spcBef>
                <a:spcPts val="0"/>
              </a:spcBef>
              <a:buSzPct val="100000"/>
              <a:defRPr sz="6401"/>
            </a:lvl8pPr>
            <a:lvl9pPr lvl="8" rtl="0">
              <a:spcBef>
                <a:spcPts val="0"/>
              </a:spcBef>
              <a:buSzPct val="100000"/>
              <a:defRPr sz="6401"/>
            </a:lvl9pPr>
          </a:lstStyle>
          <a:p>
            <a:r>
              <a:rPr lang="en-US"/>
              <a:t>Click to edit Master title style</a:t>
            </a:r>
            <a:endParaRPr/>
          </a:p>
        </p:txBody>
      </p:sp>
      <p:sp>
        <p:nvSpPr>
          <p:cNvPr id="96" name="Shape 96"/>
          <p:cNvSpPr txBox="1">
            <a:spLocks noGrp="1"/>
          </p:cNvSpPr>
          <p:nvPr>
            <p:ph type="subTitle" idx="1"/>
          </p:nvPr>
        </p:nvSpPr>
        <p:spPr>
          <a:xfrm>
            <a:off x="520700" y="3718841"/>
            <a:ext cx="10962800" cy="5772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933">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933">
                <a:solidFill>
                  <a:schemeClr val="lt1"/>
                </a:solidFill>
              </a:defRPr>
            </a:lvl2pPr>
            <a:lvl3pPr lvl="2" rtl="0">
              <a:lnSpc>
                <a:spcPct val="100000"/>
              </a:lnSpc>
              <a:spcBef>
                <a:spcPts val="0"/>
              </a:spcBef>
              <a:spcAft>
                <a:spcPts val="0"/>
              </a:spcAft>
              <a:buClr>
                <a:schemeClr val="lt1"/>
              </a:buClr>
              <a:buSzPct val="100000"/>
              <a:buNone/>
              <a:defRPr sz="2933">
                <a:solidFill>
                  <a:schemeClr val="lt1"/>
                </a:solidFill>
              </a:defRPr>
            </a:lvl3pPr>
            <a:lvl4pPr lvl="3" rtl="0">
              <a:lnSpc>
                <a:spcPct val="100000"/>
              </a:lnSpc>
              <a:spcBef>
                <a:spcPts val="0"/>
              </a:spcBef>
              <a:spcAft>
                <a:spcPts val="0"/>
              </a:spcAft>
              <a:buClr>
                <a:schemeClr val="lt1"/>
              </a:buClr>
              <a:buSzPct val="100000"/>
              <a:buNone/>
              <a:defRPr sz="2933">
                <a:solidFill>
                  <a:schemeClr val="lt1"/>
                </a:solidFill>
              </a:defRPr>
            </a:lvl4pPr>
            <a:lvl5pPr lvl="4" rtl="0">
              <a:lnSpc>
                <a:spcPct val="100000"/>
              </a:lnSpc>
              <a:spcBef>
                <a:spcPts val="0"/>
              </a:spcBef>
              <a:spcAft>
                <a:spcPts val="0"/>
              </a:spcAft>
              <a:buClr>
                <a:schemeClr val="lt1"/>
              </a:buClr>
              <a:buSzPct val="100000"/>
              <a:buNone/>
              <a:defRPr sz="2933">
                <a:solidFill>
                  <a:schemeClr val="lt1"/>
                </a:solidFill>
              </a:defRPr>
            </a:lvl5pPr>
            <a:lvl6pPr lvl="5" rtl="0">
              <a:lnSpc>
                <a:spcPct val="100000"/>
              </a:lnSpc>
              <a:spcBef>
                <a:spcPts val="0"/>
              </a:spcBef>
              <a:spcAft>
                <a:spcPts val="0"/>
              </a:spcAft>
              <a:buClr>
                <a:schemeClr val="lt1"/>
              </a:buClr>
              <a:buSzPct val="100000"/>
              <a:buNone/>
              <a:defRPr sz="2933">
                <a:solidFill>
                  <a:schemeClr val="lt1"/>
                </a:solidFill>
              </a:defRPr>
            </a:lvl6pPr>
            <a:lvl7pPr lvl="6" rtl="0">
              <a:lnSpc>
                <a:spcPct val="100000"/>
              </a:lnSpc>
              <a:spcBef>
                <a:spcPts val="0"/>
              </a:spcBef>
              <a:spcAft>
                <a:spcPts val="0"/>
              </a:spcAft>
              <a:buClr>
                <a:schemeClr val="lt1"/>
              </a:buClr>
              <a:buSzPct val="100000"/>
              <a:buNone/>
              <a:defRPr sz="2933">
                <a:solidFill>
                  <a:schemeClr val="lt1"/>
                </a:solidFill>
              </a:defRPr>
            </a:lvl7pPr>
            <a:lvl8pPr lvl="7" rtl="0">
              <a:lnSpc>
                <a:spcPct val="100000"/>
              </a:lnSpc>
              <a:spcBef>
                <a:spcPts val="0"/>
              </a:spcBef>
              <a:spcAft>
                <a:spcPts val="0"/>
              </a:spcAft>
              <a:buClr>
                <a:schemeClr val="lt1"/>
              </a:buClr>
              <a:buSzPct val="100000"/>
              <a:buNone/>
              <a:defRPr sz="2933">
                <a:solidFill>
                  <a:schemeClr val="lt1"/>
                </a:solidFill>
              </a:defRPr>
            </a:lvl8pPr>
            <a:lvl9pPr lvl="8" rtl="0">
              <a:lnSpc>
                <a:spcPct val="100000"/>
              </a:lnSpc>
              <a:spcBef>
                <a:spcPts val="0"/>
              </a:spcBef>
              <a:spcAft>
                <a:spcPts val="0"/>
              </a:spcAft>
              <a:buClr>
                <a:schemeClr val="lt1"/>
              </a:buClr>
              <a:buSzPct val="100000"/>
              <a:buNone/>
              <a:defRPr sz="2933">
                <a:solidFill>
                  <a:schemeClr val="lt1"/>
                </a:solidFill>
              </a:defRPr>
            </a:lvl9pPr>
          </a:lstStyle>
          <a:p>
            <a:r>
              <a:rPr lang="en-US"/>
              <a:t>Click to edit Master subtitle style</a:t>
            </a:r>
            <a:endParaRPr/>
          </a:p>
        </p:txBody>
      </p:sp>
    </p:spTree>
    <p:extLst>
      <p:ext uri="{BB962C8B-B14F-4D97-AF65-F5344CB8AC3E}">
        <p14:creationId xmlns:p14="http://schemas.microsoft.com/office/powerpoint/2010/main" val="12014426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_Two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384574D-A377-4444-834E-D16440D6A271}"/>
              </a:ext>
            </a:extLst>
          </p:cNvPr>
          <p:cNvSpPr>
            <a:spLocks noGrp="1"/>
          </p:cNvSpPr>
          <p:nvPr>
            <p:ph sz="half" idx="2"/>
          </p:nvPr>
        </p:nvSpPr>
        <p:spPr>
          <a:xfrm>
            <a:off x="7345680" y="1497706"/>
            <a:ext cx="4582159" cy="4221846"/>
          </a:xfrm>
        </p:spPr>
        <p:txBody>
          <a:bodyPr anchor="ctr"/>
          <a:lstStyle>
            <a:lvl1pPr algn="l">
              <a:defRPr>
                <a:latin typeface="Segoe UI" panose="020B0502040204020203" pitchFamily="34" charset="0"/>
                <a:cs typeface="Segoe UI" panose="020B0502040204020203" pitchFamily="34" charset="0"/>
              </a:defRPr>
            </a:lvl1pPr>
            <a:lvl2pPr algn="l">
              <a:defRPr>
                <a:latin typeface="Segoe UI" panose="020B0502040204020203" pitchFamily="34" charset="0"/>
                <a:cs typeface="Segoe UI" panose="020B0502040204020203" pitchFamily="34" charset="0"/>
              </a:defRPr>
            </a:lvl2pPr>
            <a:lvl3pPr algn="l">
              <a:defRPr>
                <a:latin typeface="Segoe UI" panose="020B0502040204020203" pitchFamily="34" charset="0"/>
                <a:cs typeface="Segoe UI" panose="020B0502040204020203" pitchFamily="34" charset="0"/>
              </a:defRPr>
            </a:lvl3pPr>
            <a:lvl4pPr algn="l">
              <a:defRPr>
                <a:latin typeface="Segoe UI" panose="020B0502040204020203" pitchFamily="34" charset="0"/>
                <a:cs typeface="Segoe UI" panose="020B0502040204020203" pitchFamily="34" charset="0"/>
              </a:defRPr>
            </a:lvl4pPr>
            <a:lvl5pPr algn="l">
              <a:defRPr>
                <a:latin typeface="Segoe UI" panose="020B0502040204020203" pitchFamily="34" charset="0"/>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5" name="Content Placeholder 3">
            <a:extLst>
              <a:ext uri="{FF2B5EF4-FFF2-40B4-BE49-F238E27FC236}">
                <a16:creationId xmlns:a16="http://schemas.microsoft.com/office/drawing/2014/main" id="{72B94470-8EF8-4E08-98E7-D086761EA8CB}"/>
              </a:ext>
            </a:extLst>
          </p:cNvPr>
          <p:cNvSpPr>
            <a:spLocks noGrp="1"/>
          </p:cNvSpPr>
          <p:nvPr>
            <p:ph sz="half" idx="10"/>
          </p:nvPr>
        </p:nvSpPr>
        <p:spPr>
          <a:xfrm>
            <a:off x="0" y="0"/>
            <a:ext cx="7091680" cy="6858000"/>
          </a:xfrm>
          <a:solidFill>
            <a:schemeClr val="bg2">
              <a:lumMod val="25000"/>
            </a:schemeClr>
          </a:solidFill>
        </p:spPr>
        <p:txBody>
          <a:bodyPr anchor="ctr"/>
          <a:lstStyle>
            <a:lvl1pPr algn="l">
              <a:defRPr sz="3600">
                <a:solidFill>
                  <a:schemeClr val="bg1"/>
                </a:solidFill>
                <a:latin typeface="Segoe UI Light" panose="020B0502040204020203" pitchFamily="34" charset="0"/>
                <a:cs typeface="Segoe UI Light" panose="020B0502040204020203" pitchFamily="34" charset="0"/>
              </a:defRPr>
            </a:lvl1pPr>
            <a:lvl2pPr algn="l">
              <a:defRPr>
                <a:solidFill>
                  <a:schemeClr val="bg1"/>
                </a:solidFill>
                <a:latin typeface="Segoe UI Light" panose="020B0502040204020203" pitchFamily="34" charset="0"/>
                <a:cs typeface="Segoe UI Light" panose="020B0502040204020203" pitchFamily="34" charset="0"/>
              </a:defRPr>
            </a:lvl2pPr>
            <a:lvl3pPr algn="l">
              <a:defRPr>
                <a:solidFill>
                  <a:schemeClr val="bg1"/>
                </a:solidFill>
                <a:latin typeface="Segoe UI Light" panose="020B0502040204020203" pitchFamily="34" charset="0"/>
                <a:cs typeface="Segoe UI Light" panose="020B0502040204020203" pitchFamily="34" charset="0"/>
              </a:defRPr>
            </a:lvl3pPr>
            <a:lvl4pPr algn="l">
              <a:defRPr>
                <a:solidFill>
                  <a:schemeClr val="bg1"/>
                </a:solidFill>
                <a:latin typeface="Segoe UI Light" panose="020B0502040204020203" pitchFamily="34" charset="0"/>
                <a:cs typeface="Segoe UI Light" panose="020B0502040204020203" pitchFamily="34" charset="0"/>
              </a:defRPr>
            </a:lvl4pPr>
            <a:lvl5pPr algn="l">
              <a:defRPr>
                <a:solidFill>
                  <a:schemeClr val="bg1"/>
                </a:solidFill>
                <a:latin typeface="Segoe UI Light" panose="020B0502040204020203" pitchFamily="34" charset="0"/>
                <a:cs typeface="Segoe UI Light"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Tree>
    <p:extLst>
      <p:ext uri="{BB962C8B-B14F-4D97-AF65-F5344CB8AC3E}">
        <p14:creationId xmlns:p14="http://schemas.microsoft.com/office/powerpoint/2010/main" val="508908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C5C62-871A-4EFC-8293-32CF38893EBB}"/>
              </a:ext>
            </a:extLst>
          </p:cNvPr>
          <p:cNvSpPr>
            <a:spLocks noGrp="1"/>
          </p:cNvSpPr>
          <p:nvPr>
            <p:ph type="title"/>
          </p:nvPr>
        </p:nvSpPr>
        <p:spPr>
          <a:xfrm>
            <a:off x="0" y="-28955"/>
            <a:ext cx="12192000" cy="1325563"/>
          </a:xfrm>
        </p:spPr>
        <p:txBody>
          <a:bodyPr>
            <a:normAutofit/>
          </a:bodyPr>
          <a:lstStyle>
            <a:lvl1pPr algn="ctr">
              <a:defRPr lang="de-AT" sz="4802" kern="1200" dirty="0">
                <a:solidFill>
                  <a:srgbClr val="C2464F"/>
                </a:solidFill>
                <a:latin typeface="Segoe UI Light" panose="020B0502040204020203" pitchFamily="34" charset="0"/>
                <a:ea typeface="+mj-ea"/>
                <a:cs typeface="Segoe UI Light" panose="020B0502040204020203" pitchFamily="34" charset="0"/>
              </a:defRPr>
            </a:lvl1pPr>
          </a:lstStyle>
          <a:p>
            <a:r>
              <a:rPr lang="en-US"/>
              <a:t>Click to edit Master title style</a:t>
            </a:r>
            <a:endParaRPr lang="de-AT" dirty="0"/>
          </a:p>
        </p:txBody>
      </p:sp>
      <p:sp>
        <p:nvSpPr>
          <p:cNvPr id="6" name="Content Placeholder 5">
            <a:extLst>
              <a:ext uri="{FF2B5EF4-FFF2-40B4-BE49-F238E27FC236}">
                <a16:creationId xmlns:a16="http://schemas.microsoft.com/office/drawing/2014/main" id="{42A04125-334B-40E1-A478-631AA6BA828B}"/>
              </a:ext>
            </a:extLst>
          </p:cNvPr>
          <p:cNvSpPr>
            <a:spLocks noGrp="1"/>
          </p:cNvSpPr>
          <p:nvPr>
            <p:ph sz="quarter" idx="10"/>
          </p:nvPr>
        </p:nvSpPr>
        <p:spPr>
          <a:xfrm>
            <a:off x="538480" y="1549059"/>
            <a:ext cx="11043920" cy="4980706"/>
          </a:xfrm>
        </p:spPr>
        <p:txBody>
          <a:bodyPr/>
          <a:lstStyle>
            <a:lvl1pPr>
              <a:spcBef>
                <a:spcPts val="1800"/>
              </a:spcBef>
              <a:defRPr>
                <a:solidFill>
                  <a:schemeClr val="tx1">
                    <a:lumMod val="65000"/>
                    <a:lumOff val="35000"/>
                  </a:schemeClr>
                </a:solidFill>
                <a:latin typeface="Segoe UI" panose="020B0502040204020203" pitchFamily="34" charset="0"/>
                <a:cs typeface="Segoe UI" panose="020B0502040204020203" pitchFamily="34" charset="0"/>
              </a:defRPr>
            </a:lvl1pPr>
            <a:lvl2pPr>
              <a:spcBef>
                <a:spcPts val="1800"/>
              </a:spcBef>
              <a:defRPr>
                <a:solidFill>
                  <a:schemeClr val="tx1">
                    <a:lumMod val="65000"/>
                    <a:lumOff val="35000"/>
                  </a:schemeClr>
                </a:solidFill>
                <a:latin typeface="Segoe UI" panose="020B0502040204020203" pitchFamily="34" charset="0"/>
                <a:cs typeface="Segoe UI" panose="020B0502040204020203" pitchFamily="34" charset="0"/>
              </a:defRPr>
            </a:lvl2pPr>
            <a:lvl3pPr>
              <a:spcBef>
                <a:spcPts val="1800"/>
              </a:spcBef>
              <a:defRPr>
                <a:solidFill>
                  <a:schemeClr val="tx1">
                    <a:lumMod val="65000"/>
                    <a:lumOff val="35000"/>
                  </a:schemeClr>
                </a:solidFill>
                <a:latin typeface="Segoe UI" panose="020B0502040204020203" pitchFamily="34" charset="0"/>
                <a:cs typeface="Segoe UI" panose="020B0502040204020203" pitchFamily="34" charset="0"/>
              </a:defRPr>
            </a:lvl3pPr>
            <a:lvl4pPr>
              <a:spcBef>
                <a:spcPts val="1800"/>
              </a:spcBef>
              <a:defRPr>
                <a:solidFill>
                  <a:schemeClr val="tx1">
                    <a:lumMod val="65000"/>
                    <a:lumOff val="35000"/>
                  </a:schemeClr>
                </a:solidFill>
                <a:latin typeface="Segoe UI" panose="020B0502040204020203" pitchFamily="34" charset="0"/>
                <a:cs typeface="Segoe UI" panose="020B0502040204020203" pitchFamily="34" charset="0"/>
              </a:defRPr>
            </a:lvl4pPr>
            <a:lvl5pPr>
              <a:spcBef>
                <a:spcPts val="1800"/>
              </a:spcBef>
              <a:defRPr>
                <a:solidFill>
                  <a:schemeClr val="tx1">
                    <a:lumMod val="65000"/>
                    <a:lumOff val="35000"/>
                  </a:schemeClr>
                </a:solidFill>
                <a:latin typeface="Segoe UI" panose="020B0502040204020203" pitchFamily="34" charset="0"/>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2002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Slide">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73069-4592-427A-8C97-79D9D1DAF082}"/>
              </a:ext>
            </a:extLst>
          </p:cNvPr>
          <p:cNvSpPr>
            <a:spLocks noGrp="1"/>
          </p:cNvSpPr>
          <p:nvPr>
            <p:ph type="ctrTitle"/>
          </p:nvPr>
        </p:nvSpPr>
        <p:spPr>
          <a:xfrm>
            <a:off x="658040" y="944481"/>
            <a:ext cx="10949870" cy="2357461"/>
          </a:xfrm>
        </p:spPr>
        <p:txBody>
          <a:bodyPr anchor="b">
            <a:normAutofit/>
          </a:bodyPr>
          <a:lstStyle>
            <a:lvl1pPr algn="ctr">
              <a:defRPr sz="7200">
                <a:solidFill>
                  <a:schemeClr val="bg1"/>
                </a:solidFill>
                <a:latin typeface="Segoe UI Light" panose="020B0502040204020203" pitchFamily="34" charset="0"/>
                <a:cs typeface="Segoe UI Light" panose="020B0502040204020203" pitchFamily="34" charset="0"/>
              </a:defRPr>
            </a:lvl1pPr>
          </a:lstStyle>
          <a:p>
            <a:r>
              <a:rPr lang="en-US"/>
              <a:t>Click to edit Master title style</a:t>
            </a:r>
            <a:endParaRPr lang="de-AT" dirty="0"/>
          </a:p>
        </p:txBody>
      </p:sp>
      <p:sp>
        <p:nvSpPr>
          <p:cNvPr id="3" name="Subtitle 2">
            <a:extLst>
              <a:ext uri="{FF2B5EF4-FFF2-40B4-BE49-F238E27FC236}">
                <a16:creationId xmlns:a16="http://schemas.microsoft.com/office/drawing/2014/main" id="{13875581-8949-424E-BAAB-CFB34DEF81C3}"/>
              </a:ext>
            </a:extLst>
          </p:cNvPr>
          <p:cNvSpPr>
            <a:spLocks noGrp="1"/>
          </p:cNvSpPr>
          <p:nvPr>
            <p:ph type="subTitle" idx="1"/>
          </p:nvPr>
        </p:nvSpPr>
        <p:spPr>
          <a:xfrm>
            <a:off x="658040" y="3683118"/>
            <a:ext cx="10949870" cy="1655762"/>
          </a:xfrm>
        </p:spPr>
        <p:txBody>
          <a:bodyPr>
            <a:normAutofit/>
          </a:bodyPr>
          <a:lstStyle>
            <a:lvl1pPr marL="0" indent="0" algn="ctr">
              <a:buNone/>
              <a:defRPr sz="2801">
                <a:solidFill>
                  <a:schemeClr val="bg1"/>
                </a:solidFill>
                <a:latin typeface="Segoe UI" panose="020B0502040204020203" pitchFamily="34" charset="0"/>
                <a:cs typeface="Segoe UI" panose="020B0502040204020203" pitchFamily="34" charset="0"/>
              </a:defRPr>
            </a:lvl1pPr>
            <a:lvl2pPr marL="457215" indent="0" algn="ctr">
              <a:buNone/>
              <a:defRPr sz="2000"/>
            </a:lvl2pPr>
            <a:lvl3pPr marL="914430" indent="0" algn="ctr">
              <a:buNone/>
              <a:defRPr sz="1800"/>
            </a:lvl3pPr>
            <a:lvl4pPr marL="1371645" indent="0" algn="ctr">
              <a:buNone/>
              <a:defRPr sz="1600"/>
            </a:lvl4pPr>
            <a:lvl5pPr marL="1828861" indent="0" algn="ctr">
              <a:buNone/>
              <a:defRPr sz="1600"/>
            </a:lvl5pPr>
            <a:lvl6pPr marL="2286076" indent="0" algn="ctr">
              <a:buNone/>
              <a:defRPr sz="1600"/>
            </a:lvl6pPr>
            <a:lvl7pPr marL="2743291" indent="0" algn="ctr">
              <a:buNone/>
              <a:defRPr sz="1600"/>
            </a:lvl7pPr>
            <a:lvl8pPr marL="3200506" indent="0" algn="ctr">
              <a:buNone/>
              <a:defRPr sz="1600"/>
            </a:lvl8pPr>
            <a:lvl9pPr marL="3657721" indent="0" algn="ctr">
              <a:buNone/>
              <a:defRPr sz="1600"/>
            </a:lvl9pPr>
          </a:lstStyle>
          <a:p>
            <a:r>
              <a:rPr lang="en-US"/>
              <a:t>Click to edit Master subtitle style</a:t>
            </a:r>
            <a:endParaRPr lang="de-AT" dirty="0"/>
          </a:p>
        </p:txBody>
      </p:sp>
    </p:spTree>
    <p:extLst>
      <p:ext uri="{BB962C8B-B14F-4D97-AF65-F5344CB8AC3E}">
        <p14:creationId xmlns:p14="http://schemas.microsoft.com/office/powerpoint/2010/main" val="3000780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384574D-A377-4444-834E-D16440D6A271}"/>
              </a:ext>
            </a:extLst>
          </p:cNvPr>
          <p:cNvSpPr>
            <a:spLocks noGrp="1"/>
          </p:cNvSpPr>
          <p:nvPr>
            <p:ph sz="half" idx="2"/>
          </p:nvPr>
        </p:nvSpPr>
        <p:spPr>
          <a:xfrm>
            <a:off x="6939280" y="1497706"/>
            <a:ext cx="4988559" cy="4221846"/>
          </a:xfrm>
        </p:spPr>
        <p:txBody>
          <a:bodyPr anchor="ctr"/>
          <a:lstStyle>
            <a:lvl1pPr algn="l">
              <a:defRPr>
                <a:latin typeface="Segoe UI" panose="020B0502040204020203" pitchFamily="34" charset="0"/>
                <a:cs typeface="Segoe UI" panose="020B0502040204020203" pitchFamily="34" charset="0"/>
              </a:defRPr>
            </a:lvl1pPr>
            <a:lvl2pPr algn="l">
              <a:defRPr>
                <a:latin typeface="Segoe UI" panose="020B0502040204020203" pitchFamily="34" charset="0"/>
                <a:cs typeface="Segoe UI" panose="020B0502040204020203" pitchFamily="34" charset="0"/>
              </a:defRPr>
            </a:lvl2pPr>
            <a:lvl3pPr algn="l">
              <a:defRPr>
                <a:latin typeface="Segoe UI" panose="020B0502040204020203" pitchFamily="34" charset="0"/>
                <a:cs typeface="Segoe UI" panose="020B0502040204020203" pitchFamily="34" charset="0"/>
              </a:defRPr>
            </a:lvl3pPr>
            <a:lvl4pPr algn="l">
              <a:defRPr>
                <a:latin typeface="Segoe UI" panose="020B0502040204020203" pitchFamily="34" charset="0"/>
                <a:cs typeface="Segoe UI" panose="020B0502040204020203" pitchFamily="34" charset="0"/>
              </a:defRPr>
            </a:lvl4pPr>
            <a:lvl5pPr algn="l">
              <a:defRPr>
                <a:latin typeface="Segoe UI" panose="020B0502040204020203" pitchFamily="34" charset="0"/>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2" name="Rectangle 1">
            <a:extLst>
              <a:ext uri="{FF2B5EF4-FFF2-40B4-BE49-F238E27FC236}">
                <a16:creationId xmlns:a16="http://schemas.microsoft.com/office/drawing/2014/main" id="{C820FB49-8960-43D0-96F8-141800725FE5}"/>
              </a:ext>
            </a:extLst>
          </p:cNvPr>
          <p:cNvSpPr/>
          <p:nvPr/>
        </p:nvSpPr>
        <p:spPr>
          <a:xfrm>
            <a:off x="0" y="0"/>
            <a:ext cx="6636469" cy="6858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14713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384574D-A377-4444-834E-D16440D6A271}"/>
              </a:ext>
            </a:extLst>
          </p:cNvPr>
          <p:cNvSpPr>
            <a:spLocks noGrp="1"/>
          </p:cNvSpPr>
          <p:nvPr>
            <p:ph sz="half" idx="2"/>
          </p:nvPr>
        </p:nvSpPr>
        <p:spPr>
          <a:xfrm>
            <a:off x="7345680" y="1497706"/>
            <a:ext cx="4582159" cy="4221846"/>
          </a:xfrm>
        </p:spPr>
        <p:txBody>
          <a:bodyPr anchor="ctr"/>
          <a:lstStyle>
            <a:lvl1pPr algn="l">
              <a:defRPr>
                <a:latin typeface="Segoe UI" panose="020B0502040204020203" pitchFamily="34" charset="0"/>
                <a:cs typeface="Segoe UI" panose="020B0502040204020203" pitchFamily="34" charset="0"/>
              </a:defRPr>
            </a:lvl1pPr>
            <a:lvl2pPr algn="l">
              <a:defRPr>
                <a:latin typeface="Segoe UI" panose="020B0502040204020203" pitchFamily="34" charset="0"/>
                <a:cs typeface="Segoe UI" panose="020B0502040204020203" pitchFamily="34" charset="0"/>
              </a:defRPr>
            </a:lvl2pPr>
            <a:lvl3pPr algn="l">
              <a:defRPr>
                <a:latin typeface="Segoe UI" panose="020B0502040204020203" pitchFamily="34" charset="0"/>
                <a:cs typeface="Segoe UI" panose="020B0502040204020203" pitchFamily="34" charset="0"/>
              </a:defRPr>
            </a:lvl3pPr>
            <a:lvl4pPr algn="l">
              <a:defRPr>
                <a:latin typeface="Segoe UI" panose="020B0502040204020203" pitchFamily="34" charset="0"/>
                <a:cs typeface="Segoe UI" panose="020B0502040204020203" pitchFamily="34" charset="0"/>
              </a:defRPr>
            </a:lvl4pPr>
            <a:lvl5pPr algn="l">
              <a:defRPr>
                <a:latin typeface="Segoe UI" panose="020B0502040204020203" pitchFamily="34" charset="0"/>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5" name="Content Placeholder 3">
            <a:extLst>
              <a:ext uri="{FF2B5EF4-FFF2-40B4-BE49-F238E27FC236}">
                <a16:creationId xmlns:a16="http://schemas.microsoft.com/office/drawing/2014/main" id="{72B94470-8EF8-4E08-98E7-D086761EA8CB}"/>
              </a:ext>
            </a:extLst>
          </p:cNvPr>
          <p:cNvSpPr>
            <a:spLocks noGrp="1"/>
          </p:cNvSpPr>
          <p:nvPr>
            <p:ph sz="half" idx="10"/>
          </p:nvPr>
        </p:nvSpPr>
        <p:spPr>
          <a:xfrm>
            <a:off x="0" y="0"/>
            <a:ext cx="7091680" cy="6858000"/>
          </a:xfrm>
          <a:solidFill>
            <a:schemeClr val="bg2">
              <a:lumMod val="25000"/>
            </a:schemeClr>
          </a:solidFill>
        </p:spPr>
        <p:txBody>
          <a:bodyPr anchor="ctr"/>
          <a:lstStyle>
            <a:lvl1pPr algn="l">
              <a:defRPr sz="3600">
                <a:solidFill>
                  <a:schemeClr val="bg1"/>
                </a:solidFill>
                <a:latin typeface="Segoe UI Light" panose="020B0502040204020203" pitchFamily="34" charset="0"/>
                <a:cs typeface="Segoe UI Light" panose="020B0502040204020203" pitchFamily="34" charset="0"/>
              </a:defRPr>
            </a:lvl1pPr>
            <a:lvl2pPr algn="l">
              <a:defRPr>
                <a:solidFill>
                  <a:schemeClr val="bg1"/>
                </a:solidFill>
                <a:latin typeface="Segoe UI Light" panose="020B0502040204020203" pitchFamily="34" charset="0"/>
                <a:cs typeface="Segoe UI Light" panose="020B0502040204020203" pitchFamily="34" charset="0"/>
              </a:defRPr>
            </a:lvl2pPr>
            <a:lvl3pPr algn="l">
              <a:defRPr>
                <a:solidFill>
                  <a:schemeClr val="bg1"/>
                </a:solidFill>
                <a:latin typeface="Segoe UI Light" panose="020B0502040204020203" pitchFamily="34" charset="0"/>
                <a:cs typeface="Segoe UI Light" panose="020B0502040204020203" pitchFamily="34" charset="0"/>
              </a:defRPr>
            </a:lvl3pPr>
            <a:lvl4pPr algn="l">
              <a:defRPr>
                <a:solidFill>
                  <a:schemeClr val="bg1"/>
                </a:solidFill>
                <a:latin typeface="Segoe UI Light" panose="020B0502040204020203" pitchFamily="34" charset="0"/>
                <a:cs typeface="Segoe UI Light" panose="020B0502040204020203" pitchFamily="34" charset="0"/>
              </a:defRPr>
            </a:lvl4pPr>
            <a:lvl5pPr algn="l">
              <a:defRPr>
                <a:solidFill>
                  <a:schemeClr val="bg1"/>
                </a:solidFill>
                <a:latin typeface="Segoe UI Light" panose="020B0502040204020203" pitchFamily="34" charset="0"/>
                <a:cs typeface="Segoe UI Light"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Tree>
    <p:extLst>
      <p:ext uri="{BB962C8B-B14F-4D97-AF65-F5344CB8AC3E}">
        <p14:creationId xmlns:p14="http://schemas.microsoft.com/office/powerpoint/2010/main" val="3163311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A3C1916-5F9D-43E9-AFAD-74E438F952DF}"/>
              </a:ext>
            </a:extLst>
          </p:cNvPr>
          <p:cNvCxnSpPr>
            <a:cxnSpLocks/>
          </p:cNvCxnSpPr>
          <p:nvPr/>
        </p:nvCxnSpPr>
        <p:spPr>
          <a:xfrm>
            <a:off x="2590800" y="1428688"/>
            <a:ext cx="0" cy="348488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6" name="Title 15">
            <a:extLst>
              <a:ext uri="{FF2B5EF4-FFF2-40B4-BE49-F238E27FC236}">
                <a16:creationId xmlns:a16="http://schemas.microsoft.com/office/drawing/2014/main" id="{3DFF978C-1A6F-464F-8E1C-433A449BDE23}"/>
              </a:ext>
            </a:extLst>
          </p:cNvPr>
          <p:cNvSpPr>
            <a:spLocks noGrp="1"/>
          </p:cNvSpPr>
          <p:nvPr>
            <p:ph type="title"/>
          </p:nvPr>
        </p:nvSpPr>
        <p:spPr>
          <a:xfrm>
            <a:off x="91440" y="2502057"/>
            <a:ext cx="2341880" cy="1325563"/>
          </a:xfrm>
        </p:spPr>
        <p:txBody>
          <a:bodyPr>
            <a:noAutofit/>
          </a:bodyPr>
          <a:lstStyle>
            <a:lvl1pPr algn="ctr">
              <a:defRPr lang="en-US" sz="4300" kern="1200" dirty="0">
                <a:solidFill>
                  <a:srgbClr val="C2464F"/>
                </a:solidFill>
                <a:latin typeface="Segoe UI Light" panose="020B0502040204020203" pitchFamily="34" charset="0"/>
                <a:ea typeface="+mj-ea"/>
                <a:cs typeface="Segoe UI Light" panose="020B0502040204020203" pitchFamily="34" charset="0"/>
              </a:defRPr>
            </a:lvl1pPr>
          </a:lstStyle>
          <a:p>
            <a:r>
              <a:rPr lang="en-US"/>
              <a:t>Click to edit Master title style</a:t>
            </a:r>
            <a:endParaRPr lang="en-US" dirty="0"/>
          </a:p>
        </p:txBody>
      </p:sp>
      <p:sp>
        <p:nvSpPr>
          <p:cNvPr id="18" name="Content Placeholder 17">
            <a:extLst>
              <a:ext uri="{FF2B5EF4-FFF2-40B4-BE49-F238E27FC236}">
                <a16:creationId xmlns:a16="http://schemas.microsoft.com/office/drawing/2014/main" id="{AB866DAA-951D-4276-94AC-DF1BAA26D693}"/>
              </a:ext>
            </a:extLst>
          </p:cNvPr>
          <p:cNvSpPr>
            <a:spLocks noGrp="1"/>
          </p:cNvSpPr>
          <p:nvPr>
            <p:ph sz="quarter" idx="11"/>
          </p:nvPr>
        </p:nvSpPr>
        <p:spPr>
          <a:xfrm>
            <a:off x="3200399" y="2336799"/>
            <a:ext cx="8312909" cy="1656081"/>
          </a:xfrm>
        </p:spPr>
        <p:txBody>
          <a:bodyPr/>
          <a:lstStyle>
            <a:lvl1pPr>
              <a:spcBef>
                <a:spcPts val="1800"/>
              </a:spcBef>
              <a:defRPr>
                <a:solidFill>
                  <a:schemeClr val="tx1">
                    <a:lumMod val="65000"/>
                    <a:lumOff val="35000"/>
                  </a:schemeClr>
                </a:solidFill>
                <a:latin typeface="Segoe UI" panose="020B0502040204020203" pitchFamily="34" charset="0"/>
                <a:cs typeface="Segoe UI" panose="020B0502040204020203" pitchFamily="34" charset="0"/>
              </a:defRPr>
            </a:lvl1pPr>
            <a:lvl2pPr>
              <a:spcBef>
                <a:spcPts val="1800"/>
              </a:spcBef>
              <a:defRPr>
                <a:solidFill>
                  <a:schemeClr val="tx1">
                    <a:lumMod val="65000"/>
                    <a:lumOff val="35000"/>
                  </a:schemeClr>
                </a:solidFill>
                <a:latin typeface="Segoe UI" panose="020B0502040204020203" pitchFamily="34" charset="0"/>
                <a:cs typeface="Segoe UI" panose="020B0502040204020203" pitchFamily="34" charset="0"/>
              </a:defRPr>
            </a:lvl2pPr>
            <a:lvl3pPr marL="914430" indent="0">
              <a:buNone/>
              <a:defRPr/>
            </a:lvl3pPr>
          </a:lstStyle>
          <a:p>
            <a:pPr lvl="0"/>
            <a:r>
              <a:rPr lang="en-US"/>
              <a:t>Edit Master text styles</a:t>
            </a:r>
          </a:p>
          <a:p>
            <a:pPr lvl="1"/>
            <a:r>
              <a:rPr lang="en-US"/>
              <a:t>Second level</a:t>
            </a:r>
          </a:p>
        </p:txBody>
      </p:sp>
    </p:spTree>
    <p:extLst>
      <p:ext uri="{BB962C8B-B14F-4D97-AF65-F5344CB8AC3E}">
        <p14:creationId xmlns:p14="http://schemas.microsoft.com/office/powerpoint/2010/main" val="1403700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A3C1916-5F9D-43E9-AFAD-74E438F952DF}"/>
              </a:ext>
            </a:extLst>
          </p:cNvPr>
          <p:cNvCxnSpPr>
            <a:cxnSpLocks/>
          </p:cNvCxnSpPr>
          <p:nvPr/>
        </p:nvCxnSpPr>
        <p:spPr>
          <a:xfrm>
            <a:off x="3200400" y="1449008"/>
            <a:ext cx="0" cy="348488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6" name="Title 15">
            <a:extLst>
              <a:ext uri="{FF2B5EF4-FFF2-40B4-BE49-F238E27FC236}">
                <a16:creationId xmlns:a16="http://schemas.microsoft.com/office/drawing/2014/main" id="{3DFF978C-1A6F-464F-8E1C-433A449BDE23}"/>
              </a:ext>
            </a:extLst>
          </p:cNvPr>
          <p:cNvSpPr>
            <a:spLocks noGrp="1"/>
          </p:cNvSpPr>
          <p:nvPr>
            <p:ph type="title"/>
          </p:nvPr>
        </p:nvSpPr>
        <p:spPr>
          <a:xfrm>
            <a:off x="91440" y="2502057"/>
            <a:ext cx="3007360" cy="1325563"/>
          </a:xfrm>
        </p:spPr>
        <p:txBody>
          <a:bodyPr>
            <a:noAutofit/>
          </a:bodyPr>
          <a:lstStyle>
            <a:lvl1pPr algn="ctr">
              <a:defRPr lang="en-US" sz="4300" kern="1200" dirty="0">
                <a:solidFill>
                  <a:srgbClr val="C2464F"/>
                </a:solidFill>
                <a:latin typeface="Segoe UI Light" panose="020B0502040204020203" pitchFamily="34" charset="0"/>
                <a:ea typeface="+mj-ea"/>
                <a:cs typeface="Segoe UI Light" panose="020B0502040204020203" pitchFamily="34" charset="0"/>
              </a:defRPr>
            </a:lvl1pPr>
          </a:lstStyle>
          <a:p>
            <a:r>
              <a:rPr lang="en-US"/>
              <a:t>Click to edit Master title style</a:t>
            </a:r>
            <a:endParaRPr lang="en-US" dirty="0"/>
          </a:p>
        </p:txBody>
      </p:sp>
      <p:sp>
        <p:nvSpPr>
          <p:cNvPr id="18" name="Content Placeholder 17">
            <a:extLst>
              <a:ext uri="{FF2B5EF4-FFF2-40B4-BE49-F238E27FC236}">
                <a16:creationId xmlns:a16="http://schemas.microsoft.com/office/drawing/2014/main" id="{AB866DAA-951D-4276-94AC-DF1BAA26D693}"/>
              </a:ext>
            </a:extLst>
          </p:cNvPr>
          <p:cNvSpPr>
            <a:spLocks noGrp="1"/>
          </p:cNvSpPr>
          <p:nvPr>
            <p:ph sz="quarter" idx="11"/>
          </p:nvPr>
        </p:nvSpPr>
        <p:spPr>
          <a:xfrm>
            <a:off x="3728720" y="2336797"/>
            <a:ext cx="8109708" cy="1656081"/>
          </a:xfrm>
        </p:spPr>
        <p:txBody>
          <a:bodyPr/>
          <a:lstStyle>
            <a:lvl1pPr>
              <a:spcBef>
                <a:spcPts val="1800"/>
              </a:spcBef>
              <a:defRPr>
                <a:solidFill>
                  <a:schemeClr val="tx1">
                    <a:lumMod val="65000"/>
                    <a:lumOff val="35000"/>
                  </a:schemeClr>
                </a:solidFill>
                <a:latin typeface="Segoe UI" panose="020B0502040204020203" pitchFamily="34" charset="0"/>
                <a:cs typeface="Segoe UI" panose="020B0502040204020203" pitchFamily="34" charset="0"/>
              </a:defRPr>
            </a:lvl1pPr>
            <a:lvl2pPr>
              <a:spcBef>
                <a:spcPts val="1800"/>
              </a:spcBef>
              <a:defRPr>
                <a:solidFill>
                  <a:schemeClr val="tx1">
                    <a:lumMod val="65000"/>
                    <a:lumOff val="35000"/>
                  </a:schemeClr>
                </a:solidFill>
                <a:latin typeface="Segoe UI" panose="020B0502040204020203" pitchFamily="34" charset="0"/>
                <a:cs typeface="Segoe UI" panose="020B0502040204020203" pitchFamily="34" charset="0"/>
              </a:defRPr>
            </a:lvl2pPr>
            <a:lvl3pPr marL="914430" indent="0">
              <a:buNone/>
              <a:defRPr/>
            </a:lvl3pPr>
          </a:lstStyle>
          <a:p>
            <a:pPr lvl="0"/>
            <a:r>
              <a:rPr lang="en-US"/>
              <a:t>Edit Master text styles</a:t>
            </a:r>
          </a:p>
          <a:p>
            <a:pPr lvl="1"/>
            <a:r>
              <a:rPr lang="en-US"/>
              <a:t>Second level</a:t>
            </a:r>
          </a:p>
        </p:txBody>
      </p:sp>
    </p:spTree>
    <p:extLst>
      <p:ext uri="{BB962C8B-B14F-4D97-AF65-F5344CB8AC3E}">
        <p14:creationId xmlns:p14="http://schemas.microsoft.com/office/powerpoint/2010/main" val="2422292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05D34-D8EC-4E99-9CF5-171AFE338F26}"/>
              </a:ext>
            </a:extLst>
          </p:cNvPr>
          <p:cNvSpPr>
            <a:spLocks noGrp="1"/>
          </p:cNvSpPr>
          <p:nvPr>
            <p:ph type="title"/>
          </p:nvPr>
        </p:nvSpPr>
        <p:spPr>
          <a:xfrm>
            <a:off x="839788" y="365126"/>
            <a:ext cx="10515600" cy="1325563"/>
          </a:xfrm>
        </p:spPr>
        <p:txBody>
          <a:bodyPr/>
          <a:lstStyle/>
          <a:p>
            <a:r>
              <a:rPr lang="en-US"/>
              <a:t>Click to edit Master title style</a:t>
            </a:r>
            <a:endParaRPr lang="de-AT"/>
          </a:p>
        </p:txBody>
      </p:sp>
      <p:sp>
        <p:nvSpPr>
          <p:cNvPr id="3" name="Text Placeholder 2">
            <a:extLst>
              <a:ext uri="{FF2B5EF4-FFF2-40B4-BE49-F238E27FC236}">
                <a16:creationId xmlns:a16="http://schemas.microsoft.com/office/drawing/2014/main" id="{D05227CD-FA8B-4957-B1C1-DA914EFD3F64}"/>
              </a:ext>
            </a:extLst>
          </p:cNvPr>
          <p:cNvSpPr>
            <a:spLocks noGrp="1"/>
          </p:cNvSpPr>
          <p:nvPr>
            <p:ph type="body" idx="1"/>
          </p:nvPr>
        </p:nvSpPr>
        <p:spPr>
          <a:xfrm>
            <a:off x="839789" y="1681163"/>
            <a:ext cx="5157787" cy="823912"/>
          </a:xfrm>
        </p:spPr>
        <p:txBody>
          <a:bodyPr anchor="b"/>
          <a:lstStyle>
            <a:lvl1pPr marL="0" indent="0">
              <a:buNone/>
              <a:defRPr sz="2400" b="1"/>
            </a:lvl1pPr>
            <a:lvl2pPr marL="457215" indent="0">
              <a:buNone/>
              <a:defRPr sz="2000" b="1"/>
            </a:lvl2pPr>
            <a:lvl3pPr marL="914430" indent="0">
              <a:buNone/>
              <a:defRPr sz="1800" b="1"/>
            </a:lvl3pPr>
            <a:lvl4pPr marL="1371645" indent="0">
              <a:buNone/>
              <a:defRPr sz="1600" b="1"/>
            </a:lvl4pPr>
            <a:lvl5pPr marL="1828861" indent="0">
              <a:buNone/>
              <a:defRPr sz="1600" b="1"/>
            </a:lvl5pPr>
            <a:lvl6pPr marL="2286076" indent="0">
              <a:buNone/>
              <a:defRPr sz="1600" b="1"/>
            </a:lvl6pPr>
            <a:lvl7pPr marL="2743291" indent="0">
              <a:buNone/>
              <a:defRPr sz="1600" b="1"/>
            </a:lvl7pPr>
            <a:lvl8pPr marL="3200506" indent="0">
              <a:buNone/>
              <a:defRPr sz="1600" b="1"/>
            </a:lvl8pPr>
            <a:lvl9pPr marL="3657721"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2E2C053-4BE2-4D4F-8C63-19CA87FBA8B6}"/>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5" name="Text Placeholder 4">
            <a:extLst>
              <a:ext uri="{FF2B5EF4-FFF2-40B4-BE49-F238E27FC236}">
                <a16:creationId xmlns:a16="http://schemas.microsoft.com/office/drawing/2014/main" id="{7C9AA1D3-942A-406A-BD67-4B18DBC8BB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15" indent="0">
              <a:buNone/>
              <a:defRPr sz="2000" b="1"/>
            </a:lvl2pPr>
            <a:lvl3pPr marL="914430" indent="0">
              <a:buNone/>
              <a:defRPr sz="1800" b="1"/>
            </a:lvl3pPr>
            <a:lvl4pPr marL="1371645" indent="0">
              <a:buNone/>
              <a:defRPr sz="1600" b="1"/>
            </a:lvl4pPr>
            <a:lvl5pPr marL="1828861" indent="0">
              <a:buNone/>
              <a:defRPr sz="1600" b="1"/>
            </a:lvl5pPr>
            <a:lvl6pPr marL="2286076" indent="0">
              <a:buNone/>
              <a:defRPr sz="1600" b="1"/>
            </a:lvl6pPr>
            <a:lvl7pPr marL="2743291" indent="0">
              <a:buNone/>
              <a:defRPr sz="1600" b="1"/>
            </a:lvl7pPr>
            <a:lvl8pPr marL="3200506" indent="0">
              <a:buNone/>
              <a:defRPr sz="1600" b="1"/>
            </a:lvl8pPr>
            <a:lvl9pPr marL="3657721"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BA89DD4-AFDE-4C57-9F58-6FA1602FC7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7" name="Date Placeholder 6">
            <a:extLst>
              <a:ext uri="{FF2B5EF4-FFF2-40B4-BE49-F238E27FC236}">
                <a16:creationId xmlns:a16="http://schemas.microsoft.com/office/drawing/2014/main" id="{32EDC6F6-5B54-407A-B024-3CF940908712}"/>
              </a:ext>
            </a:extLst>
          </p:cNvPr>
          <p:cNvSpPr>
            <a:spLocks noGrp="1"/>
          </p:cNvSpPr>
          <p:nvPr>
            <p:ph type="dt" sz="half" idx="10"/>
          </p:nvPr>
        </p:nvSpPr>
        <p:spPr/>
        <p:txBody>
          <a:bodyPr/>
          <a:lstStyle/>
          <a:p>
            <a:fld id="{A186C422-ECB4-4C69-9D54-F0AFA5DD4A3A}" type="datetimeFigureOut">
              <a:rPr lang="en-US" smtClean="0"/>
              <a:t>2/27/2018</a:t>
            </a:fld>
            <a:endParaRPr lang="en-US"/>
          </a:p>
        </p:txBody>
      </p:sp>
      <p:sp>
        <p:nvSpPr>
          <p:cNvPr id="8" name="Footer Placeholder 7">
            <a:extLst>
              <a:ext uri="{FF2B5EF4-FFF2-40B4-BE49-F238E27FC236}">
                <a16:creationId xmlns:a16="http://schemas.microsoft.com/office/drawing/2014/main" id="{8E0FC9B6-C2C3-4057-AE0F-4A56384372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E6C479-659B-4268-8F7E-75E440190E11}"/>
              </a:ext>
            </a:extLst>
          </p:cNvPr>
          <p:cNvSpPr>
            <a:spLocks noGrp="1"/>
          </p:cNvSpPr>
          <p:nvPr>
            <p:ph type="sldNum" sz="quarter" idx="12"/>
          </p:nvPr>
        </p:nvSpPr>
        <p:spPr/>
        <p:txBody>
          <a:bodyPr/>
          <a:lstStyle/>
          <a:p>
            <a:fld id="{B359D95A-A80C-4874-B0D8-D1A28CF8B6F2}" type="slidenum">
              <a:rPr lang="en-US" smtClean="0"/>
              <a:t>‹#›</a:t>
            </a:fld>
            <a:endParaRPr lang="en-US"/>
          </a:p>
        </p:txBody>
      </p:sp>
    </p:spTree>
    <p:extLst>
      <p:ext uri="{BB962C8B-B14F-4D97-AF65-F5344CB8AC3E}">
        <p14:creationId xmlns:p14="http://schemas.microsoft.com/office/powerpoint/2010/main" val="1070409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4E0FDF-5132-412F-9159-782116D0E590}"/>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endParaRPr lang="de-AT"/>
          </a:p>
        </p:txBody>
      </p:sp>
      <p:sp>
        <p:nvSpPr>
          <p:cNvPr id="3" name="Text Placeholder 2">
            <a:extLst>
              <a:ext uri="{FF2B5EF4-FFF2-40B4-BE49-F238E27FC236}">
                <a16:creationId xmlns:a16="http://schemas.microsoft.com/office/drawing/2014/main" id="{CD7E3099-F2FD-451F-B02E-EE8932B768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a:extLst>
              <a:ext uri="{FF2B5EF4-FFF2-40B4-BE49-F238E27FC236}">
                <a16:creationId xmlns:a16="http://schemas.microsoft.com/office/drawing/2014/main" id="{503E42D2-4FA0-421A-9463-029E514061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86C422-ECB4-4C69-9D54-F0AFA5DD4A3A}" type="datetimeFigureOut">
              <a:rPr lang="en-US" smtClean="0"/>
              <a:t>2/27/2018</a:t>
            </a:fld>
            <a:endParaRPr lang="en-US"/>
          </a:p>
        </p:txBody>
      </p:sp>
      <p:sp>
        <p:nvSpPr>
          <p:cNvPr id="5" name="Footer Placeholder 4">
            <a:extLst>
              <a:ext uri="{FF2B5EF4-FFF2-40B4-BE49-F238E27FC236}">
                <a16:creationId xmlns:a16="http://schemas.microsoft.com/office/drawing/2014/main" id="{6C50582E-168C-4180-AA0C-476EF1BA93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109491-B06E-48CB-8E06-0645285EBC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9D95A-A80C-4874-B0D8-D1A28CF8B6F2}" type="slidenum">
              <a:rPr lang="en-US" smtClean="0"/>
              <a:t>‹#›</a:t>
            </a:fld>
            <a:endParaRPr lang="en-US"/>
          </a:p>
        </p:txBody>
      </p:sp>
    </p:spTree>
    <p:extLst>
      <p:ext uri="{BB962C8B-B14F-4D97-AF65-F5344CB8AC3E}">
        <p14:creationId xmlns:p14="http://schemas.microsoft.com/office/powerpoint/2010/main" val="3391995501"/>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xStyles>
    <p:titleStyle>
      <a:lvl1pPr algn="l" defTabSz="91443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8" indent="-228608" algn="l" defTabSz="91443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23" indent="-228608" algn="l" defTabSz="91443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38" indent="-228608" algn="l" defTabSz="91443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53"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68"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83"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99"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14"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29"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30" rtl="0" eaLnBrk="1" latinLnBrk="0" hangingPunct="1">
        <a:defRPr sz="1800" kern="1200">
          <a:solidFill>
            <a:schemeClr val="tx1"/>
          </a:solidFill>
          <a:latin typeface="+mn-lt"/>
          <a:ea typeface="+mn-ea"/>
          <a:cs typeface="+mn-cs"/>
        </a:defRPr>
      </a:lvl1pPr>
      <a:lvl2pPr marL="457215" algn="l" defTabSz="914430" rtl="0" eaLnBrk="1" latinLnBrk="0" hangingPunct="1">
        <a:defRPr sz="1800" kern="1200">
          <a:solidFill>
            <a:schemeClr val="tx1"/>
          </a:solidFill>
          <a:latin typeface="+mn-lt"/>
          <a:ea typeface="+mn-ea"/>
          <a:cs typeface="+mn-cs"/>
        </a:defRPr>
      </a:lvl2pPr>
      <a:lvl3pPr marL="914430" algn="l" defTabSz="914430" rtl="0" eaLnBrk="1" latinLnBrk="0" hangingPunct="1">
        <a:defRPr sz="1800" kern="1200">
          <a:solidFill>
            <a:schemeClr val="tx1"/>
          </a:solidFill>
          <a:latin typeface="+mn-lt"/>
          <a:ea typeface="+mn-ea"/>
          <a:cs typeface="+mn-cs"/>
        </a:defRPr>
      </a:lvl3pPr>
      <a:lvl4pPr marL="1371645" algn="l" defTabSz="914430" rtl="0" eaLnBrk="1" latinLnBrk="0" hangingPunct="1">
        <a:defRPr sz="1800" kern="1200">
          <a:solidFill>
            <a:schemeClr val="tx1"/>
          </a:solidFill>
          <a:latin typeface="+mn-lt"/>
          <a:ea typeface="+mn-ea"/>
          <a:cs typeface="+mn-cs"/>
        </a:defRPr>
      </a:lvl4pPr>
      <a:lvl5pPr marL="1828861" algn="l" defTabSz="914430" rtl="0" eaLnBrk="1" latinLnBrk="0" hangingPunct="1">
        <a:defRPr sz="1800" kern="1200">
          <a:solidFill>
            <a:schemeClr val="tx1"/>
          </a:solidFill>
          <a:latin typeface="+mn-lt"/>
          <a:ea typeface="+mn-ea"/>
          <a:cs typeface="+mn-cs"/>
        </a:defRPr>
      </a:lvl5pPr>
      <a:lvl6pPr marL="2286076" algn="l" defTabSz="914430" rtl="0" eaLnBrk="1" latinLnBrk="0" hangingPunct="1">
        <a:defRPr sz="1800" kern="1200">
          <a:solidFill>
            <a:schemeClr val="tx1"/>
          </a:solidFill>
          <a:latin typeface="+mn-lt"/>
          <a:ea typeface="+mn-ea"/>
          <a:cs typeface="+mn-cs"/>
        </a:defRPr>
      </a:lvl6pPr>
      <a:lvl7pPr marL="2743291" algn="l" defTabSz="914430" rtl="0" eaLnBrk="1" latinLnBrk="0" hangingPunct="1">
        <a:defRPr sz="1800" kern="1200">
          <a:solidFill>
            <a:schemeClr val="tx1"/>
          </a:solidFill>
          <a:latin typeface="+mn-lt"/>
          <a:ea typeface="+mn-ea"/>
          <a:cs typeface="+mn-cs"/>
        </a:defRPr>
      </a:lvl7pPr>
      <a:lvl8pPr marL="3200506" algn="l" defTabSz="914430" rtl="0" eaLnBrk="1" latinLnBrk="0" hangingPunct="1">
        <a:defRPr sz="1800" kern="1200">
          <a:solidFill>
            <a:schemeClr val="tx1"/>
          </a:solidFill>
          <a:latin typeface="+mn-lt"/>
          <a:ea typeface="+mn-ea"/>
          <a:cs typeface="+mn-cs"/>
        </a:defRPr>
      </a:lvl8pPr>
      <a:lvl9pPr marL="3657721" algn="l" defTabSz="91443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dotnet/BenchmarkDotNet" TargetMode="External"/><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90D3E-8CB7-4D16-92A8-CBCBA9F90E76}"/>
              </a:ext>
            </a:extLst>
          </p:cNvPr>
          <p:cNvSpPr>
            <a:spLocks noGrp="1"/>
          </p:cNvSpPr>
          <p:nvPr>
            <p:ph type="ctrTitle"/>
          </p:nvPr>
        </p:nvSpPr>
        <p:spPr>
          <a:xfrm>
            <a:off x="658040" y="1530890"/>
            <a:ext cx="10949870" cy="2357461"/>
          </a:xfrm>
        </p:spPr>
        <p:txBody>
          <a:bodyPr>
            <a:normAutofit fontScale="90000"/>
          </a:bodyPr>
          <a:lstStyle/>
          <a:p>
            <a:r>
              <a:rPr lang="en-US" dirty="0"/>
              <a:t>Part 2:</a:t>
            </a:r>
            <a:br>
              <a:rPr lang="en-US" dirty="0"/>
            </a:br>
            <a:r>
              <a:rPr lang="en-US" dirty="0"/>
              <a:t>Measuring Performance</a:t>
            </a:r>
            <a:br>
              <a:rPr lang="en-US" dirty="0"/>
            </a:br>
            <a:endParaRPr lang="en-US" dirty="0"/>
          </a:p>
        </p:txBody>
      </p:sp>
    </p:spTree>
    <p:extLst>
      <p:ext uri="{BB962C8B-B14F-4D97-AF65-F5344CB8AC3E}">
        <p14:creationId xmlns:p14="http://schemas.microsoft.com/office/powerpoint/2010/main" val="3766574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p:txBody>
          <a:bodyPr/>
          <a:lstStyle/>
          <a:p>
            <a:r>
              <a:rPr lang="en-US"/>
              <a:t>Instrumentation Profiler - Example</a:t>
            </a:r>
            <a:endParaRPr lang="en-US" dirty="0"/>
          </a:p>
        </p:txBody>
      </p:sp>
      <p:sp>
        <p:nvSpPr>
          <p:cNvPr id="213" name="Shape 213"/>
          <p:cNvSpPr txBox="1">
            <a:spLocks noGrp="1"/>
          </p:cNvSpPr>
          <p:nvPr>
            <p:ph sz="quarter" idx="10"/>
          </p:nvPr>
        </p:nvSpPr>
        <p:spPr>
          <a:xfrm>
            <a:off x="7834110" y="2351699"/>
            <a:ext cx="4154690" cy="4079581"/>
          </a:xfrm>
        </p:spPr>
        <p:txBody>
          <a:bodyPr>
            <a:normAutofit/>
          </a:bodyPr>
          <a:lstStyle/>
          <a:p>
            <a:r>
              <a:rPr lang="de-AT" sz="2400" dirty="0"/>
              <a:t>More </a:t>
            </a:r>
            <a:r>
              <a:rPr lang="de-AT" sz="2400" dirty="0" err="1"/>
              <a:t>than</a:t>
            </a:r>
            <a:r>
              <a:rPr lang="de-AT" sz="2400" dirty="0"/>
              <a:t> 255.000 Min(), Max() </a:t>
            </a:r>
            <a:r>
              <a:rPr lang="de-AT" sz="2400" dirty="0" err="1"/>
              <a:t>calls</a:t>
            </a:r>
            <a:endParaRPr lang="en" sz="2400" dirty="0"/>
          </a:p>
          <a:p>
            <a:r>
              <a:rPr lang="en" sz="2400" dirty="0"/>
              <a:t>More than 50% of the time spent in Min(), Max()</a:t>
            </a:r>
          </a:p>
          <a:p>
            <a:r>
              <a:rPr lang="en" sz="2400" dirty="0"/>
              <a:t>Also more than 255.00 ToList() calls</a:t>
            </a:r>
          </a:p>
        </p:txBody>
      </p:sp>
      <p:pic>
        <p:nvPicPr>
          <p:cNvPr id="3" name="Picture 2"/>
          <p:cNvPicPr>
            <a:picLocks noChangeAspect="1"/>
          </p:cNvPicPr>
          <p:nvPr/>
        </p:nvPicPr>
        <p:blipFill rotWithShape="1">
          <a:blip r:embed="rId3"/>
          <a:srcRect r="14738"/>
          <a:stretch/>
        </p:blipFill>
        <p:spPr>
          <a:xfrm>
            <a:off x="139757" y="1893826"/>
            <a:ext cx="7694354" cy="4427872"/>
          </a:xfrm>
          <a:prstGeom prst="rect">
            <a:avLst/>
          </a:prstGeom>
        </p:spPr>
      </p:pic>
    </p:spTree>
    <p:extLst>
      <p:ext uri="{BB962C8B-B14F-4D97-AF65-F5344CB8AC3E}">
        <p14:creationId xmlns:p14="http://schemas.microsoft.com/office/powerpoint/2010/main" val="1894396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3" name="Shape 243"/>
          <p:cNvSpPr txBox="1">
            <a:spLocks noGrp="1"/>
          </p:cNvSpPr>
          <p:nvPr>
            <p:ph type="ctrTitle"/>
          </p:nvPr>
        </p:nvSpPr>
        <p:spPr/>
        <p:txBody>
          <a:bodyPr/>
          <a:lstStyle/>
          <a:p>
            <a:r>
              <a:rPr lang="en" dirty="0"/>
              <a:t>Demo</a:t>
            </a:r>
          </a:p>
        </p:txBody>
      </p:sp>
      <p:sp>
        <p:nvSpPr>
          <p:cNvPr id="242" name="Shape 242"/>
          <p:cNvSpPr txBox="1">
            <a:spLocks noGrp="1"/>
          </p:cNvSpPr>
          <p:nvPr>
            <p:ph type="subTitle" idx="1"/>
          </p:nvPr>
        </p:nvSpPr>
        <p:spPr/>
        <p:txBody>
          <a:bodyPr/>
          <a:lstStyle/>
          <a:p>
            <a:r>
              <a:rPr lang="en-US" dirty="0"/>
              <a:t>Profiling CPU work with Visual Studio</a:t>
            </a:r>
            <a:endParaRPr lang="en" dirty="0"/>
          </a:p>
        </p:txBody>
      </p:sp>
    </p:spTree>
    <p:extLst>
      <p:ext uri="{BB962C8B-B14F-4D97-AF65-F5344CB8AC3E}">
        <p14:creationId xmlns:p14="http://schemas.microsoft.com/office/powerpoint/2010/main" val="1959040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p:txBody>
          <a:bodyPr/>
          <a:lstStyle/>
          <a:p>
            <a:r>
              <a:rPr lang="en"/>
              <a:t>Summary</a:t>
            </a:r>
            <a:endParaRPr lang="en" dirty="0"/>
          </a:p>
        </p:txBody>
      </p:sp>
      <p:sp>
        <p:nvSpPr>
          <p:cNvPr id="213" name="Shape 213"/>
          <p:cNvSpPr txBox="1">
            <a:spLocks noGrp="1"/>
          </p:cNvSpPr>
          <p:nvPr>
            <p:ph sz="quarter" idx="10"/>
          </p:nvPr>
        </p:nvSpPr>
        <p:spPr/>
        <p:txBody>
          <a:bodyPr/>
          <a:lstStyle/>
          <a:p>
            <a:r>
              <a:rPr lang="en-US"/>
              <a:t>Sampling profiler: high frequency sampling, only shows CPU work</a:t>
            </a:r>
          </a:p>
          <a:p>
            <a:r>
              <a:rPr lang="en-US"/>
              <a:t>Inclusive samples: samples that contain the method</a:t>
            </a:r>
          </a:p>
          <a:p>
            <a:r>
              <a:rPr lang="en-US"/>
              <a:t>Exclusive samples: samples with the given function on the top of the stack</a:t>
            </a:r>
          </a:p>
          <a:p>
            <a:r>
              <a:rPr lang="en-US"/>
              <a:t>Instrumenting Profiler: Injects code to measure every method, also shows non CPU related work</a:t>
            </a:r>
            <a:endParaRPr lang="en-US" dirty="0"/>
          </a:p>
        </p:txBody>
      </p:sp>
    </p:spTree>
    <p:extLst>
      <p:ext uri="{BB962C8B-B14F-4D97-AF65-F5344CB8AC3E}">
        <p14:creationId xmlns:p14="http://schemas.microsoft.com/office/powerpoint/2010/main" val="3764698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3" name="Shape 243"/>
          <p:cNvSpPr txBox="1">
            <a:spLocks noGrp="1"/>
          </p:cNvSpPr>
          <p:nvPr>
            <p:ph type="ctrTitle"/>
          </p:nvPr>
        </p:nvSpPr>
        <p:spPr/>
        <p:txBody>
          <a:bodyPr/>
          <a:lstStyle/>
          <a:p>
            <a:r>
              <a:rPr lang="en-US" dirty="0"/>
              <a:t>Measuring memory related metrics</a:t>
            </a:r>
            <a:endParaRPr lang="en" dirty="0"/>
          </a:p>
        </p:txBody>
      </p:sp>
    </p:spTree>
    <p:extLst>
      <p:ext uri="{BB962C8B-B14F-4D97-AF65-F5344CB8AC3E}">
        <p14:creationId xmlns:p14="http://schemas.microsoft.com/office/powerpoint/2010/main" val="915674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p:txBody>
          <a:bodyPr/>
          <a:lstStyle/>
          <a:p>
            <a:pPr lvl="0"/>
            <a:r>
              <a:rPr lang="en-US" dirty="0"/>
              <a:t>In this Part</a:t>
            </a:r>
            <a:endParaRPr lang="en" dirty="0"/>
          </a:p>
        </p:txBody>
      </p:sp>
      <p:sp>
        <p:nvSpPr>
          <p:cNvPr id="149" name="Shape 149"/>
          <p:cNvSpPr txBox="1">
            <a:spLocks noGrp="1"/>
          </p:cNvSpPr>
          <p:nvPr>
            <p:ph sz="quarter" idx="11"/>
          </p:nvPr>
        </p:nvSpPr>
        <p:spPr>
          <a:xfrm>
            <a:off x="3150704" y="2012450"/>
            <a:ext cx="8478079" cy="2304775"/>
          </a:xfrm>
        </p:spPr>
        <p:txBody>
          <a:bodyPr>
            <a:noAutofit/>
          </a:bodyPr>
          <a:lstStyle/>
          <a:p>
            <a:r>
              <a:rPr lang="en-US" sz="2400" dirty="0"/>
              <a:t>Garbage Collector (GC) basics</a:t>
            </a:r>
          </a:p>
          <a:p>
            <a:r>
              <a:rPr lang="en-US" sz="2400" dirty="0"/>
              <a:t>Track allocations</a:t>
            </a:r>
          </a:p>
          <a:p>
            <a:r>
              <a:rPr lang="en-US" sz="2400" dirty="0"/>
              <a:t>Find GC root preventing objects from being collected</a:t>
            </a:r>
          </a:p>
          <a:p>
            <a:r>
              <a:rPr lang="en-US" sz="2400" dirty="0"/>
              <a:t>.NET Core and GC</a:t>
            </a:r>
          </a:p>
        </p:txBody>
      </p:sp>
    </p:spTree>
    <p:extLst>
      <p:ext uri="{BB962C8B-B14F-4D97-AF65-F5344CB8AC3E}">
        <p14:creationId xmlns:p14="http://schemas.microsoft.com/office/powerpoint/2010/main" val="3481396672"/>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p:txBody>
          <a:bodyPr/>
          <a:lstStyle/>
          <a:p>
            <a:r>
              <a:rPr lang="en-US"/>
              <a:t>Measuring</a:t>
            </a:r>
            <a:r>
              <a:rPr lang="en"/>
              <a:t> Memory</a:t>
            </a:r>
            <a:endParaRPr lang="en" dirty="0"/>
          </a:p>
        </p:txBody>
      </p:sp>
      <p:sp>
        <p:nvSpPr>
          <p:cNvPr id="213" name="Shape 213"/>
          <p:cNvSpPr txBox="1">
            <a:spLocks noGrp="1"/>
          </p:cNvSpPr>
          <p:nvPr>
            <p:ph sz="quarter" idx="10"/>
          </p:nvPr>
        </p:nvSpPr>
        <p:spPr/>
        <p:txBody>
          <a:bodyPr/>
          <a:lstStyle/>
          <a:p>
            <a:r>
              <a:rPr lang="en-US" dirty="0"/>
              <a:t>Utilization: Heap size, Physical memory size</a:t>
            </a:r>
          </a:p>
          <a:p>
            <a:r>
              <a:rPr lang="en-US" dirty="0"/>
              <a:t>Number of objects</a:t>
            </a:r>
          </a:p>
          <a:p>
            <a:endParaRPr lang="en-US" dirty="0"/>
          </a:p>
          <a:p>
            <a:r>
              <a:rPr lang="en-US" dirty="0"/>
              <a:t>.NET has automatic memory management with GC.</a:t>
            </a:r>
          </a:p>
          <a:p>
            <a:r>
              <a:rPr lang="en-US" dirty="0"/>
              <a:t>Typical problems: </a:t>
            </a:r>
          </a:p>
          <a:p>
            <a:pPr lvl="1">
              <a:spcBef>
                <a:spcPts val="1200"/>
              </a:spcBef>
            </a:pPr>
            <a:r>
              <a:rPr lang="en-US" dirty="0"/>
              <a:t>1: too much work by the GC (hurts CPU) </a:t>
            </a:r>
          </a:p>
          <a:p>
            <a:pPr lvl="1">
              <a:spcBef>
                <a:spcPts val="0"/>
              </a:spcBef>
            </a:pPr>
            <a:r>
              <a:rPr lang="en-US" dirty="0"/>
              <a:t>2: not enough work by the GC (eventually out of memory).</a:t>
            </a:r>
          </a:p>
        </p:txBody>
      </p:sp>
    </p:spTree>
    <p:extLst>
      <p:ext uri="{BB962C8B-B14F-4D97-AF65-F5344CB8AC3E}">
        <p14:creationId xmlns:p14="http://schemas.microsoft.com/office/powerpoint/2010/main" val="2504945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p:txBody>
          <a:bodyPr/>
          <a:lstStyle/>
          <a:p>
            <a:r>
              <a:rPr lang="en-US"/>
              <a:t>Garbage Collector</a:t>
            </a:r>
            <a:endParaRPr lang="en" dirty="0"/>
          </a:p>
        </p:txBody>
      </p:sp>
      <p:sp>
        <p:nvSpPr>
          <p:cNvPr id="2" name="Oval 1"/>
          <p:cNvSpPr/>
          <p:nvPr/>
        </p:nvSpPr>
        <p:spPr>
          <a:xfrm>
            <a:off x="4164734" y="1955160"/>
            <a:ext cx="203288" cy="2032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1" dirty="0"/>
          </a:p>
        </p:txBody>
      </p:sp>
      <p:sp>
        <p:nvSpPr>
          <p:cNvPr id="5" name="Oval 4"/>
          <p:cNvSpPr/>
          <p:nvPr/>
        </p:nvSpPr>
        <p:spPr>
          <a:xfrm>
            <a:off x="5191916" y="1955160"/>
            <a:ext cx="203288" cy="2032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1"/>
          </a:p>
        </p:txBody>
      </p:sp>
      <p:sp>
        <p:nvSpPr>
          <p:cNvPr id="6" name="Oval 5"/>
          <p:cNvSpPr/>
          <p:nvPr/>
        </p:nvSpPr>
        <p:spPr>
          <a:xfrm>
            <a:off x="6197644" y="1955160"/>
            <a:ext cx="203288" cy="2032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1" dirty="0"/>
          </a:p>
        </p:txBody>
      </p:sp>
      <p:sp>
        <p:nvSpPr>
          <p:cNvPr id="3" name="Rectangle 2"/>
          <p:cNvSpPr/>
          <p:nvPr/>
        </p:nvSpPr>
        <p:spPr>
          <a:xfrm>
            <a:off x="3554897" y="3073246"/>
            <a:ext cx="813125" cy="406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34" dirty="0"/>
              <a:t>List&lt;T&gt;</a:t>
            </a:r>
          </a:p>
        </p:txBody>
      </p:sp>
      <p:sp>
        <p:nvSpPr>
          <p:cNvPr id="8" name="Rectangle 7"/>
          <p:cNvSpPr/>
          <p:nvPr/>
        </p:nvSpPr>
        <p:spPr>
          <a:xfrm>
            <a:off x="2329811" y="3889893"/>
            <a:ext cx="813125" cy="406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34" dirty="0"/>
              <a:t>Item1</a:t>
            </a:r>
          </a:p>
        </p:txBody>
      </p:sp>
      <p:sp>
        <p:nvSpPr>
          <p:cNvPr id="9" name="Rectangle 8"/>
          <p:cNvSpPr/>
          <p:nvPr/>
        </p:nvSpPr>
        <p:spPr>
          <a:xfrm>
            <a:off x="3453802" y="3889893"/>
            <a:ext cx="813125" cy="406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34" dirty="0"/>
              <a:t>Item2</a:t>
            </a:r>
          </a:p>
        </p:txBody>
      </p:sp>
      <p:sp>
        <p:nvSpPr>
          <p:cNvPr id="10" name="Rectangle 9"/>
          <p:cNvSpPr/>
          <p:nvPr/>
        </p:nvSpPr>
        <p:spPr>
          <a:xfrm>
            <a:off x="4378791" y="3889893"/>
            <a:ext cx="813125" cy="406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34" dirty="0"/>
              <a:t>Item3</a:t>
            </a:r>
          </a:p>
        </p:txBody>
      </p:sp>
      <p:sp>
        <p:nvSpPr>
          <p:cNvPr id="11" name="Rectangle 10"/>
          <p:cNvSpPr/>
          <p:nvPr/>
        </p:nvSpPr>
        <p:spPr>
          <a:xfrm>
            <a:off x="5384519" y="2659322"/>
            <a:ext cx="813125" cy="406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1"/>
          </a:p>
        </p:txBody>
      </p:sp>
      <p:sp>
        <p:nvSpPr>
          <p:cNvPr id="12" name="Rectangle 11"/>
          <p:cNvSpPr/>
          <p:nvPr/>
        </p:nvSpPr>
        <p:spPr>
          <a:xfrm>
            <a:off x="5668080" y="3322683"/>
            <a:ext cx="813125" cy="406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1"/>
          </a:p>
        </p:txBody>
      </p:sp>
      <p:sp>
        <p:nvSpPr>
          <p:cNvPr id="13" name="Rectangle 12"/>
          <p:cNvSpPr/>
          <p:nvPr/>
        </p:nvSpPr>
        <p:spPr>
          <a:xfrm>
            <a:off x="5791082" y="4026845"/>
            <a:ext cx="813125" cy="406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1"/>
          </a:p>
        </p:txBody>
      </p:sp>
      <p:sp>
        <p:nvSpPr>
          <p:cNvPr id="14" name="Rectangle 13"/>
          <p:cNvSpPr/>
          <p:nvPr/>
        </p:nvSpPr>
        <p:spPr>
          <a:xfrm>
            <a:off x="7061619" y="2678188"/>
            <a:ext cx="813125" cy="406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1"/>
          </a:p>
        </p:txBody>
      </p:sp>
      <p:sp>
        <p:nvSpPr>
          <p:cNvPr id="15" name="Rectangle 14"/>
          <p:cNvSpPr/>
          <p:nvPr/>
        </p:nvSpPr>
        <p:spPr>
          <a:xfrm>
            <a:off x="8230526" y="2678188"/>
            <a:ext cx="813125" cy="406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1"/>
          </a:p>
        </p:txBody>
      </p:sp>
      <p:sp>
        <p:nvSpPr>
          <p:cNvPr id="16" name="Rectangle 15"/>
          <p:cNvSpPr/>
          <p:nvPr/>
        </p:nvSpPr>
        <p:spPr>
          <a:xfrm>
            <a:off x="7112441" y="3378178"/>
            <a:ext cx="813125" cy="406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1"/>
          </a:p>
        </p:txBody>
      </p:sp>
      <p:cxnSp>
        <p:nvCxnSpPr>
          <p:cNvPr id="18" name="Straight Arrow Connector 17"/>
          <p:cNvCxnSpPr>
            <a:stCxn id="2" idx="4"/>
            <a:endCxn id="3" idx="0"/>
          </p:cNvCxnSpPr>
          <p:nvPr/>
        </p:nvCxnSpPr>
        <p:spPr>
          <a:xfrm flipH="1">
            <a:off x="3961460" y="2158449"/>
            <a:ext cx="304918" cy="914797"/>
          </a:xfrm>
          <a:prstGeom prst="straightConnector1">
            <a:avLst/>
          </a:prstGeom>
          <a:ln>
            <a:tailEnd type="triangle" w="lg" len="lg"/>
          </a:ln>
        </p:spPr>
        <p:style>
          <a:lnRef idx="2">
            <a:schemeClr val="accent6"/>
          </a:lnRef>
          <a:fillRef idx="0">
            <a:schemeClr val="accent6"/>
          </a:fillRef>
          <a:effectRef idx="1">
            <a:schemeClr val="accent6"/>
          </a:effectRef>
          <a:fontRef idx="minor">
            <a:schemeClr val="tx1"/>
          </a:fontRef>
        </p:style>
      </p:cxnSp>
      <p:cxnSp>
        <p:nvCxnSpPr>
          <p:cNvPr id="22" name="Straight Arrow Connector 21"/>
          <p:cNvCxnSpPr>
            <a:stCxn id="3" idx="2"/>
            <a:endCxn id="8" idx="0"/>
          </p:cNvCxnSpPr>
          <p:nvPr/>
        </p:nvCxnSpPr>
        <p:spPr>
          <a:xfrm flipH="1">
            <a:off x="2736374" y="3479822"/>
            <a:ext cx="1225086" cy="410071"/>
          </a:xfrm>
          <a:prstGeom prst="straightConnector1">
            <a:avLst/>
          </a:prstGeom>
          <a:ln>
            <a:tailEnd type="triangle" w="lg" len="lg"/>
          </a:ln>
        </p:spPr>
        <p:style>
          <a:lnRef idx="2">
            <a:schemeClr val="accent6"/>
          </a:lnRef>
          <a:fillRef idx="0">
            <a:schemeClr val="accent6"/>
          </a:fillRef>
          <a:effectRef idx="1">
            <a:schemeClr val="accent6"/>
          </a:effectRef>
          <a:fontRef idx="minor">
            <a:schemeClr val="tx1"/>
          </a:fontRef>
        </p:style>
      </p:cxnSp>
      <p:cxnSp>
        <p:nvCxnSpPr>
          <p:cNvPr id="26" name="Straight Arrow Connector 25"/>
          <p:cNvCxnSpPr>
            <a:stCxn id="3" idx="2"/>
            <a:endCxn id="9" idx="0"/>
          </p:cNvCxnSpPr>
          <p:nvPr/>
        </p:nvCxnSpPr>
        <p:spPr>
          <a:xfrm flipH="1">
            <a:off x="3860365" y="3479822"/>
            <a:ext cx="101095" cy="410071"/>
          </a:xfrm>
          <a:prstGeom prst="straightConnector1">
            <a:avLst/>
          </a:prstGeom>
          <a:ln>
            <a:tailEnd type="triangle" w="lg" len="lg"/>
          </a:ln>
        </p:spPr>
        <p:style>
          <a:lnRef idx="2">
            <a:schemeClr val="accent6"/>
          </a:lnRef>
          <a:fillRef idx="0">
            <a:schemeClr val="accent6"/>
          </a:fillRef>
          <a:effectRef idx="1">
            <a:schemeClr val="accent6"/>
          </a:effectRef>
          <a:fontRef idx="minor">
            <a:schemeClr val="tx1"/>
          </a:fontRef>
        </p:style>
      </p:cxnSp>
      <p:cxnSp>
        <p:nvCxnSpPr>
          <p:cNvPr id="29" name="Straight Arrow Connector 28"/>
          <p:cNvCxnSpPr>
            <a:stCxn id="3" idx="2"/>
            <a:endCxn id="10" idx="0"/>
          </p:cNvCxnSpPr>
          <p:nvPr/>
        </p:nvCxnSpPr>
        <p:spPr>
          <a:xfrm>
            <a:off x="3961460" y="3479822"/>
            <a:ext cx="823894" cy="410071"/>
          </a:xfrm>
          <a:prstGeom prst="straightConnector1">
            <a:avLst/>
          </a:prstGeom>
          <a:ln>
            <a:tailEnd type="triangle" w="lg" len="lg"/>
          </a:ln>
        </p:spPr>
        <p:style>
          <a:lnRef idx="2">
            <a:schemeClr val="accent6"/>
          </a:lnRef>
          <a:fillRef idx="0">
            <a:schemeClr val="accent6"/>
          </a:fillRef>
          <a:effectRef idx="1">
            <a:schemeClr val="accent6"/>
          </a:effectRef>
          <a:fontRef idx="minor">
            <a:schemeClr val="tx1"/>
          </a:fontRef>
        </p:style>
      </p:cxnSp>
      <p:cxnSp>
        <p:nvCxnSpPr>
          <p:cNvPr id="32" name="Straight Arrow Connector 31"/>
          <p:cNvCxnSpPr>
            <a:stCxn id="5" idx="4"/>
            <a:endCxn id="11" idx="0"/>
          </p:cNvCxnSpPr>
          <p:nvPr/>
        </p:nvCxnSpPr>
        <p:spPr>
          <a:xfrm>
            <a:off x="5293561" y="2158449"/>
            <a:ext cx="497521" cy="500873"/>
          </a:xfrm>
          <a:prstGeom prst="straightConnector1">
            <a:avLst/>
          </a:prstGeom>
          <a:ln>
            <a:tailEnd type="triangle" w="lg" len="lg"/>
          </a:ln>
        </p:spPr>
        <p:style>
          <a:lnRef idx="2">
            <a:schemeClr val="accent6"/>
          </a:lnRef>
          <a:fillRef idx="0">
            <a:schemeClr val="accent6"/>
          </a:fillRef>
          <a:effectRef idx="1">
            <a:schemeClr val="accent6"/>
          </a:effectRef>
          <a:fontRef idx="minor">
            <a:schemeClr val="tx1"/>
          </a:fontRef>
        </p:style>
      </p:cxnSp>
      <p:sp>
        <p:nvSpPr>
          <p:cNvPr id="33" name="TextBox 32"/>
          <p:cNvSpPr txBox="1"/>
          <p:nvPr/>
        </p:nvSpPr>
        <p:spPr>
          <a:xfrm>
            <a:off x="9755188" y="1882365"/>
            <a:ext cx="1575484" cy="277127"/>
          </a:xfrm>
          <a:prstGeom prst="rect">
            <a:avLst/>
          </a:prstGeom>
          <a:noFill/>
        </p:spPr>
        <p:txBody>
          <a:bodyPr wrap="square" rtlCol="0">
            <a:spAutoFit/>
          </a:bodyPr>
          <a:lstStyle/>
          <a:p>
            <a:r>
              <a:rPr lang="en-US" sz="1201" dirty="0"/>
              <a:t>GC Roots</a:t>
            </a:r>
          </a:p>
        </p:txBody>
      </p:sp>
      <p:sp>
        <p:nvSpPr>
          <p:cNvPr id="36" name="TextBox 35"/>
          <p:cNvSpPr txBox="1"/>
          <p:nvPr/>
        </p:nvSpPr>
        <p:spPr>
          <a:xfrm>
            <a:off x="9755188" y="2678188"/>
            <a:ext cx="1473840" cy="277127"/>
          </a:xfrm>
          <a:prstGeom prst="rect">
            <a:avLst/>
          </a:prstGeom>
          <a:noFill/>
        </p:spPr>
        <p:txBody>
          <a:bodyPr wrap="square" rtlCol="0">
            <a:spAutoFit/>
          </a:bodyPr>
          <a:lstStyle/>
          <a:p>
            <a:r>
              <a:rPr lang="en-US" sz="1201" dirty="0"/>
              <a:t>Managed Heap</a:t>
            </a:r>
          </a:p>
        </p:txBody>
      </p:sp>
      <p:cxnSp>
        <p:nvCxnSpPr>
          <p:cNvPr id="37" name="Straight Arrow Connector 36"/>
          <p:cNvCxnSpPr>
            <a:stCxn id="12" idx="2"/>
            <a:endCxn id="13" idx="0"/>
          </p:cNvCxnSpPr>
          <p:nvPr/>
        </p:nvCxnSpPr>
        <p:spPr>
          <a:xfrm>
            <a:off x="6074643" y="3729260"/>
            <a:ext cx="123001" cy="297585"/>
          </a:xfrm>
          <a:prstGeom prst="straightConnector1">
            <a:avLst/>
          </a:prstGeom>
          <a:ln>
            <a:tailEnd type="triangle" w="lg" len="lg"/>
          </a:ln>
        </p:spPr>
        <p:style>
          <a:lnRef idx="2">
            <a:schemeClr val="accent6"/>
          </a:lnRef>
          <a:fillRef idx="0">
            <a:schemeClr val="accent6"/>
          </a:fillRef>
          <a:effectRef idx="1">
            <a:schemeClr val="accent6"/>
          </a:effectRef>
          <a:fontRef idx="minor">
            <a:schemeClr val="tx1"/>
          </a:fontRef>
        </p:style>
      </p:cxnSp>
      <p:cxnSp>
        <p:nvCxnSpPr>
          <p:cNvPr id="38" name="Straight Arrow Connector 37"/>
          <p:cNvCxnSpPr>
            <a:stCxn id="11" idx="2"/>
            <a:endCxn id="12" idx="0"/>
          </p:cNvCxnSpPr>
          <p:nvPr/>
        </p:nvCxnSpPr>
        <p:spPr>
          <a:xfrm>
            <a:off x="5791082" y="3065898"/>
            <a:ext cx="283561" cy="256785"/>
          </a:xfrm>
          <a:prstGeom prst="straightConnector1">
            <a:avLst/>
          </a:prstGeom>
          <a:ln>
            <a:tailEnd type="triangle" w="lg" len="lg"/>
          </a:ln>
        </p:spPr>
        <p:style>
          <a:lnRef idx="2">
            <a:schemeClr val="accent6"/>
          </a:lnRef>
          <a:fillRef idx="0">
            <a:schemeClr val="accent6"/>
          </a:fillRef>
          <a:effectRef idx="1">
            <a:schemeClr val="accent6"/>
          </a:effectRef>
          <a:fontRef idx="minor">
            <a:schemeClr val="tx1"/>
          </a:fontRef>
        </p:style>
      </p:cxnSp>
      <p:cxnSp>
        <p:nvCxnSpPr>
          <p:cNvPr id="44" name="Straight Arrow Connector 43"/>
          <p:cNvCxnSpPr>
            <a:stCxn id="6" idx="4"/>
            <a:endCxn id="14" idx="0"/>
          </p:cNvCxnSpPr>
          <p:nvPr/>
        </p:nvCxnSpPr>
        <p:spPr>
          <a:xfrm>
            <a:off x="6299289" y="2158449"/>
            <a:ext cx="1168893" cy="519740"/>
          </a:xfrm>
          <a:prstGeom prst="straightConnector1">
            <a:avLst/>
          </a:prstGeom>
          <a:ln>
            <a:tailEnd type="triangle" w="lg" len="lg"/>
          </a:ln>
        </p:spPr>
        <p:style>
          <a:lnRef idx="2">
            <a:schemeClr val="accent6"/>
          </a:lnRef>
          <a:fillRef idx="0">
            <a:schemeClr val="accent6"/>
          </a:fillRef>
          <a:effectRef idx="1">
            <a:schemeClr val="accent6"/>
          </a:effectRef>
          <a:fontRef idx="minor">
            <a:schemeClr val="tx1"/>
          </a:fontRef>
        </p:style>
      </p:cxnSp>
      <p:cxnSp>
        <p:nvCxnSpPr>
          <p:cNvPr id="47" name="Straight Arrow Connector 46"/>
          <p:cNvCxnSpPr>
            <a:stCxn id="14" idx="2"/>
            <a:endCxn id="16" idx="0"/>
          </p:cNvCxnSpPr>
          <p:nvPr/>
        </p:nvCxnSpPr>
        <p:spPr>
          <a:xfrm>
            <a:off x="7468182" y="3084765"/>
            <a:ext cx="50822" cy="293413"/>
          </a:xfrm>
          <a:prstGeom prst="straightConnector1">
            <a:avLst/>
          </a:prstGeom>
          <a:ln>
            <a:tailEnd type="triangle" w="lg" len="lg"/>
          </a:ln>
        </p:spPr>
        <p:style>
          <a:lnRef idx="2">
            <a:schemeClr val="accent6"/>
          </a:lnRef>
          <a:fillRef idx="0">
            <a:schemeClr val="accent6"/>
          </a:fillRef>
          <a:effectRef idx="1">
            <a:schemeClr val="accent6"/>
          </a:effectRef>
          <a:fontRef idx="minor">
            <a:schemeClr val="tx1"/>
          </a:fontRef>
        </p:style>
      </p:cxnSp>
      <p:cxnSp>
        <p:nvCxnSpPr>
          <p:cNvPr id="50" name="Straight Arrow Connector 49"/>
          <p:cNvCxnSpPr>
            <a:stCxn id="14" idx="3"/>
            <a:endCxn id="15" idx="1"/>
          </p:cNvCxnSpPr>
          <p:nvPr/>
        </p:nvCxnSpPr>
        <p:spPr>
          <a:xfrm>
            <a:off x="7874744" y="2881476"/>
            <a:ext cx="355782" cy="0"/>
          </a:xfrm>
          <a:prstGeom prst="straightConnector1">
            <a:avLst/>
          </a:prstGeom>
          <a:ln>
            <a:tailEnd type="triangle" w="lg" len="lg"/>
          </a:ln>
        </p:spPr>
        <p:style>
          <a:lnRef idx="2">
            <a:schemeClr val="accent6"/>
          </a:lnRef>
          <a:fillRef idx="0">
            <a:schemeClr val="accent6"/>
          </a:fillRef>
          <a:effectRef idx="1">
            <a:schemeClr val="accent6"/>
          </a:effectRef>
          <a:fontRef idx="minor">
            <a:schemeClr val="tx1"/>
          </a:fontRef>
        </p:style>
      </p:cxnSp>
      <p:sp>
        <p:nvSpPr>
          <p:cNvPr id="54" name="TextBox 53"/>
          <p:cNvSpPr txBox="1"/>
          <p:nvPr/>
        </p:nvSpPr>
        <p:spPr>
          <a:xfrm>
            <a:off x="3794296" y="1735861"/>
            <a:ext cx="878687" cy="236090"/>
          </a:xfrm>
          <a:prstGeom prst="rect">
            <a:avLst/>
          </a:prstGeom>
          <a:noFill/>
        </p:spPr>
        <p:txBody>
          <a:bodyPr wrap="square" rtlCol="0">
            <a:spAutoFit/>
          </a:bodyPr>
          <a:lstStyle/>
          <a:p>
            <a:r>
              <a:rPr lang="en-US" sz="934" dirty="0"/>
              <a:t>Local variable</a:t>
            </a:r>
          </a:p>
        </p:txBody>
      </p:sp>
      <p:sp>
        <p:nvSpPr>
          <p:cNvPr id="55" name="TextBox 54"/>
          <p:cNvSpPr txBox="1"/>
          <p:nvPr/>
        </p:nvSpPr>
        <p:spPr>
          <a:xfrm>
            <a:off x="4854217" y="1687837"/>
            <a:ext cx="878687" cy="236090"/>
          </a:xfrm>
          <a:prstGeom prst="rect">
            <a:avLst/>
          </a:prstGeom>
          <a:noFill/>
        </p:spPr>
        <p:txBody>
          <a:bodyPr wrap="square" rtlCol="0">
            <a:spAutoFit/>
          </a:bodyPr>
          <a:lstStyle/>
          <a:p>
            <a:r>
              <a:rPr lang="en-US" sz="934" dirty="0"/>
              <a:t>Static Field</a:t>
            </a:r>
          </a:p>
        </p:txBody>
      </p:sp>
      <p:sp>
        <p:nvSpPr>
          <p:cNvPr id="56" name="TextBox 55"/>
          <p:cNvSpPr txBox="1"/>
          <p:nvPr/>
        </p:nvSpPr>
        <p:spPr>
          <a:xfrm>
            <a:off x="5914138" y="1705662"/>
            <a:ext cx="878687" cy="236090"/>
          </a:xfrm>
          <a:prstGeom prst="rect">
            <a:avLst/>
          </a:prstGeom>
          <a:noFill/>
        </p:spPr>
        <p:txBody>
          <a:bodyPr wrap="square" rtlCol="0">
            <a:spAutoFit/>
          </a:bodyPr>
          <a:lstStyle/>
          <a:p>
            <a:r>
              <a:rPr lang="en-US" sz="934" dirty="0"/>
              <a:t>Finalizer</a:t>
            </a:r>
          </a:p>
        </p:txBody>
      </p:sp>
    </p:spTree>
    <p:extLst>
      <p:ext uri="{BB962C8B-B14F-4D97-AF65-F5344CB8AC3E}">
        <p14:creationId xmlns:p14="http://schemas.microsoft.com/office/powerpoint/2010/main" val="2647373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p:txBody>
          <a:bodyPr>
            <a:normAutofit fontScale="90000"/>
          </a:bodyPr>
          <a:lstStyle/>
          <a:p>
            <a:r>
              <a:rPr lang="en-US"/>
              <a:t>The Managed Heap – Large Object Heap (LOH)</a:t>
            </a:r>
            <a:endParaRPr lang="en-US" dirty="0"/>
          </a:p>
        </p:txBody>
      </p:sp>
      <p:sp>
        <p:nvSpPr>
          <p:cNvPr id="213" name="Shape 213"/>
          <p:cNvSpPr txBox="1">
            <a:spLocks noGrp="1"/>
          </p:cNvSpPr>
          <p:nvPr>
            <p:ph sz="quarter" idx="10"/>
          </p:nvPr>
        </p:nvSpPr>
        <p:spPr/>
        <p:txBody>
          <a:bodyPr/>
          <a:lstStyle/>
          <a:p>
            <a:r>
              <a:rPr lang="en-US"/>
              <a:t>Small Object Heap (SOH): objects smaller than 85000 bytes</a:t>
            </a:r>
          </a:p>
          <a:p>
            <a:r>
              <a:rPr lang="en-US"/>
              <a:t>Large Object Heap (LOH): objects bigger than 85000 bytes</a:t>
            </a:r>
            <a:endParaRPr lang="en-US" dirty="0"/>
          </a:p>
        </p:txBody>
      </p:sp>
    </p:spTree>
    <p:extLst>
      <p:ext uri="{BB962C8B-B14F-4D97-AF65-F5344CB8AC3E}">
        <p14:creationId xmlns:p14="http://schemas.microsoft.com/office/powerpoint/2010/main" val="3310665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p:txBody>
          <a:bodyPr/>
          <a:lstStyle/>
          <a:p>
            <a:r>
              <a:rPr lang="en-US"/>
              <a:t>The Managed Heap – GC Generations</a:t>
            </a:r>
            <a:endParaRPr lang="en-US" dirty="0"/>
          </a:p>
        </p:txBody>
      </p:sp>
      <p:sp>
        <p:nvSpPr>
          <p:cNvPr id="213" name="Shape 213"/>
          <p:cNvSpPr txBox="1">
            <a:spLocks noGrp="1"/>
          </p:cNvSpPr>
          <p:nvPr>
            <p:ph sz="quarter" idx="10"/>
          </p:nvPr>
        </p:nvSpPr>
        <p:spPr/>
        <p:txBody>
          <a:bodyPr/>
          <a:lstStyle/>
          <a:p>
            <a:r>
              <a:rPr lang="en-US"/>
              <a:t>Gen0: every new object goes into this part, typically temporary variables. In a typical application most objects will only be in Gen0 and collected during first GC</a:t>
            </a:r>
          </a:p>
          <a:p>
            <a:r>
              <a:rPr lang="en-US"/>
              <a:t>Gen1: Buffer between Gen0 and Gen2</a:t>
            </a:r>
          </a:p>
          <a:p>
            <a:r>
              <a:rPr lang="en-US"/>
              <a:t>Gen2: Long living objects, e.g.: Static fields</a:t>
            </a:r>
          </a:p>
          <a:p>
            <a:endParaRPr lang="en-US"/>
          </a:p>
          <a:p>
            <a:r>
              <a:rPr lang="en-US"/>
              <a:t>LOH: Collected with Gen2</a:t>
            </a:r>
            <a:endParaRPr lang="en-US" dirty="0"/>
          </a:p>
        </p:txBody>
      </p:sp>
    </p:spTree>
    <p:extLst>
      <p:ext uri="{BB962C8B-B14F-4D97-AF65-F5344CB8AC3E}">
        <p14:creationId xmlns:p14="http://schemas.microsoft.com/office/powerpoint/2010/main" val="3415041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p:txBody>
          <a:bodyPr/>
          <a:lstStyle/>
          <a:p>
            <a:r>
              <a:rPr lang="en-US"/>
              <a:t>The Managed Heap – GC Generations</a:t>
            </a:r>
            <a:endParaRPr lang="en-US" dirty="0"/>
          </a:p>
        </p:txBody>
      </p:sp>
      <p:sp>
        <p:nvSpPr>
          <p:cNvPr id="213" name="Shape 213"/>
          <p:cNvSpPr txBox="1">
            <a:spLocks noGrp="1"/>
          </p:cNvSpPr>
          <p:nvPr>
            <p:ph sz="quarter" idx="10"/>
          </p:nvPr>
        </p:nvSpPr>
        <p:spPr/>
        <p:txBody>
          <a:bodyPr/>
          <a:lstStyle/>
          <a:p>
            <a:r>
              <a:rPr lang="en-US"/>
              <a:t>Advantage: Performance</a:t>
            </a:r>
          </a:p>
          <a:p>
            <a:r>
              <a:rPr lang="en-US"/>
              <a:t>Gen0 collected very frequently  - fast collection</a:t>
            </a:r>
          </a:p>
          <a:p>
            <a:r>
              <a:rPr lang="en-US"/>
              <a:t>Gen1 collected less frequently </a:t>
            </a:r>
          </a:p>
          <a:p>
            <a:r>
              <a:rPr lang="en-US"/>
              <a:t>Gen2 collected rarely – slow</a:t>
            </a:r>
          </a:p>
          <a:p>
            <a:endParaRPr lang="en-US" dirty="0"/>
          </a:p>
        </p:txBody>
      </p:sp>
    </p:spTree>
    <p:extLst>
      <p:ext uri="{BB962C8B-B14F-4D97-AF65-F5344CB8AC3E}">
        <p14:creationId xmlns:p14="http://schemas.microsoft.com/office/powerpoint/2010/main" val="4051679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3" name="Shape 243"/>
          <p:cNvSpPr txBox="1">
            <a:spLocks noGrp="1"/>
          </p:cNvSpPr>
          <p:nvPr>
            <p:ph type="ctrTitle"/>
          </p:nvPr>
        </p:nvSpPr>
        <p:spPr>
          <a:xfrm>
            <a:off x="658040" y="1442321"/>
            <a:ext cx="10949870" cy="2357461"/>
          </a:xfrm>
        </p:spPr>
        <p:txBody>
          <a:bodyPr>
            <a:normAutofit/>
          </a:bodyPr>
          <a:lstStyle/>
          <a:p>
            <a:r>
              <a:rPr lang="en-US" sz="10200" dirty="0"/>
              <a:t>Always measure!</a:t>
            </a:r>
          </a:p>
        </p:txBody>
      </p:sp>
      <p:sp>
        <p:nvSpPr>
          <p:cNvPr id="242" name="Shape 242"/>
          <p:cNvSpPr txBox="1">
            <a:spLocks noGrp="1"/>
          </p:cNvSpPr>
          <p:nvPr>
            <p:ph type="subTitle" idx="1"/>
          </p:nvPr>
        </p:nvSpPr>
        <p:spPr>
          <a:xfrm>
            <a:off x="658040" y="4099678"/>
            <a:ext cx="10949870" cy="1655762"/>
          </a:xfrm>
        </p:spPr>
        <p:txBody>
          <a:bodyPr/>
          <a:lstStyle/>
          <a:p>
            <a:r>
              <a:rPr lang="en-US" dirty="0"/>
              <a:t>Number One Advice</a:t>
            </a:r>
          </a:p>
        </p:txBody>
      </p:sp>
    </p:spTree>
    <p:extLst>
      <p:ext uri="{BB962C8B-B14F-4D97-AF65-F5344CB8AC3E}">
        <p14:creationId xmlns:p14="http://schemas.microsoft.com/office/powerpoint/2010/main" val="247408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p:txBody>
          <a:bodyPr/>
          <a:lstStyle/>
          <a:p>
            <a:r>
              <a:rPr lang="en"/>
              <a:t>M</a:t>
            </a:r>
            <a:r>
              <a:rPr lang="de-AT"/>
              <a:t>e</a:t>
            </a:r>
            <a:r>
              <a:rPr lang="en"/>
              <a:t>asuring Memory – Typical Questions </a:t>
            </a:r>
            <a:endParaRPr lang="en" dirty="0"/>
          </a:p>
        </p:txBody>
      </p:sp>
      <p:sp>
        <p:nvSpPr>
          <p:cNvPr id="213" name="Shape 213"/>
          <p:cNvSpPr txBox="1">
            <a:spLocks noGrp="1"/>
          </p:cNvSpPr>
          <p:nvPr>
            <p:ph sz="quarter" idx="10"/>
          </p:nvPr>
        </p:nvSpPr>
        <p:spPr/>
        <p:txBody>
          <a:bodyPr/>
          <a:lstStyle/>
          <a:p>
            <a:r>
              <a:rPr lang="en-US"/>
              <a:t>In what method do we allocate memory?</a:t>
            </a:r>
          </a:p>
          <a:p>
            <a:r>
              <a:rPr lang="en-US"/>
              <a:t>Which GC root holds the reference to the objects?</a:t>
            </a:r>
            <a:endParaRPr lang="en-US" dirty="0"/>
          </a:p>
        </p:txBody>
      </p:sp>
    </p:spTree>
    <p:extLst>
      <p:ext uri="{BB962C8B-B14F-4D97-AF65-F5344CB8AC3E}">
        <p14:creationId xmlns:p14="http://schemas.microsoft.com/office/powerpoint/2010/main" val="4199269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p:txBody>
          <a:bodyPr>
            <a:normAutofit fontScale="90000"/>
          </a:bodyPr>
          <a:lstStyle/>
          <a:p>
            <a:r>
              <a:rPr lang="en-US"/>
              <a:t>In what method do we allocate the most memory?</a:t>
            </a:r>
            <a:endParaRPr lang="en" dirty="0"/>
          </a:p>
        </p:txBody>
      </p:sp>
      <p:sp>
        <p:nvSpPr>
          <p:cNvPr id="7" name="Content Placeholder 6">
            <a:extLst>
              <a:ext uri="{FF2B5EF4-FFF2-40B4-BE49-F238E27FC236}">
                <a16:creationId xmlns:a16="http://schemas.microsoft.com/office/drawing/2014/main" id="{E359D44B-5C20-4BD5-82B4-F16FB3BD989B}"/>
              </a:ext>
            </a:extLst>
          </p:cNvPr>
          <p:cNvSpPr>
            <a:spLocks noGrp="1"/>
          </p:cNvSpPr>
          <p:nvPr>
            <p:ph sz="quarter" idx="10"/>
          </p:nvPr>
        </p:nvSpPr>
        <p:spPr/>
        <p:txBody>
          <a:bodyPr/>
          <a:lstStyle/>
          <a:p>
            <a:endParaRPr lang="en-US"/>
          </a:p>
        </p:txBody>
      </p:sp>
      <p:pic>
        <p:nvPicPr>
          <p:cNvPr id="2" name="Picture 1"/>
          <p:cNvPicPr>
            <a:picLocks noChangeAspect="1"/>
          </p:cNvPicPr>
          <p:nvPr/>
        </p:nvPicPr>
        <p:blipFill>
          <a:blip r:embed="rId3"/>
          <a:stretch>
            <a:fillRect/>
          </a:stretch>
        </p:blipFill>
        <p:spPr>
          <a:xfrm>
            <a:off x="413514" y="5151099"/>
            <a:ext cx="8455520" cy="1499251"/>
          </a:xfrm>
          <a:prstGeom prst="rect">
            <a:avLst/>
          </a:prstGeom>
        </p:spPr>
      </p:pic>
      <p:pic>
        <p:nvPicPr>
          <p:cNvPr id="3" name="Picture 2"/>
          <p:cNvPicPr>
            <a:picLocks noChangeAspect="1"/>
          </p:cNvPicPr>
          <p:nvPr/>
        </p:nvPicPr>
        <p:blipFill>
          <a:blip r:embed="rId4"/>
          <a:stretch>
            <a:fillRect/>
          </a:stretch>
        </p:blipFill>
        <p:spPr>
          <a:xfrm>
            <a:off x="413514" y="1180928"/>
            <a:ext cx="8455520" cy="3378645"/>
          </a:xfrm>
          <a:prstGeom prst="rect">
            <a:avLst/>
          </a:prstGeom>
        </p:spPr>
      </p:pic>
      <p:sp>
        <p:nvSpPr>
          <p:cNvPr id="5" name="Shape 213">
            <a:extLst>
              <a:ext uri="{FF2B5EF4-FFF2-40B4-BE49-F238E27FC236}">
                <a16:creationId xmlns:a16="http://schemas.microsoft.com/office/drawing/2014/main" id="{29C50EA8-A5F7-43C9-9ED3-39E58CEC0DCF}"/>
              </a:ext>
            </a:extLst>
          </p:cNvPr>
          <p:cNvSpPr txBox="1">
            <a:spLocks/>
          </p:cNvSpPr>
          <p:nvPr/>
        </p:nvSpPr>
        <p:spPr>
          <a:xfrm>
            <a:off x="8738748" y="1184699"/>
            <a:ext cx="3453253" cy="5364245"/>
          </a:xfrm>
          <a:prstGeom prst="rect">
            <a:avLst/>
          </a:prstGeom>
          <a:noFill/>
          <a:ln>
            <a:noFill/>
          </a:ln>
        </p:spPr>
        <p:txBody>
          <a:bodyPr lIns="121896" tIns="121896" rIns="121896" bIns="121896"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Font typeface="Calibri"/>
              <a:buNone/>
              <a:defRPr sz="1800" b="0" i="0" u="none" strike="noStrike" cap="none">
                <a:solidFill>
                  <a:schemeClr val="lt2"/>
                </a:solidFill>
                <a:latin typeface="Calibri"/>
                <a:ea typeface="Calibri"/>
                <a:cs typeface="Calibri"/>
                <a:sym typeface="Calibri"/>
              </a:defRPr>
            </a:lvl1pPr>
            <a:lvl2pPr marR="0" lvl="1"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2pPr>
            <a:lvl3pPr marR="0" lvl="2"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3pPr>
            <a:lvl4pPr marR="0" lvl="3"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4pPr>
            <a:lvl5pPr marR="0" lvl="4"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5pPr>
            <a:lvl6pPr marR="0" lvl="5"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6pPr>
            <a:lvl7pPr marR="0" lvl="6"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7pPr>
            <a:lvl8pPr marR="0" lvl="7"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8pPr>
            <a:lvl9pPr marR="0" lvl="8"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9pPr>
          </a:lstStyle>
          <a:p>
            <a:pPr marL="609631" indent="-474157">
              <a:spcAft>
                <a:spcPts val="0"/>
              </a:spcAft>
              <a:buClr>
                <a:srgbClr val="434343"/>
              </a:buClr>
              <a:buFont typeface="Calibri"/>
              <a:buChar char="●"/>
            </a:pPr>
            <a:r>
              <a:rPr lang="en-US" sz="1734" dirty="0" err="1">
                <a:solidFill>
                  <a:srgbClr val="434343"/>
                </a:solidFill>
              </a:rPr>
              <a:t>String.Concat</a:t>
            </a:r>
            <a:r>
              <a:rPr lang="en-US" sz="1734" dirty="0">
                <a:solidFill>
                  <a:srgbClr val="434343"/>
                </a:solidFill>
              </a:rPr>
              <a:t> allocates 100% in our code</a:t>
            </a:r>
            <a:br>
              <a:rPr lang="en-US" sz="1734" dirty="0">
                <a:solidFill>
                  <a:srgbClr val="434343"/>
                </a:solidFill>
              </a:rPr>
            </a:br>
            <a:br>
              <a:rPr lang="en-US" sz="1734" dirty="0">
                <a:solidFill>
                  <a:srgbClr val="434343"/>
                </a:solidFill>
              </a:rPr>
            </a:br>
            <a:br>
              <a:rPr lang="en-US" sz="1734" dirty="0">
                <a:solidFill>
                  <a:srgbClr val="434343"/>
                </a:solidFill>
              </a:rPr>
            </a:br>
            <a:br>
              <a:rPr lang="en-US" sz="1734" dirty="0">
                <a:solidFill>
                  <a:srgbClr val="434343"/>
                </a:solidFill>
              </a:rPr>
            </a:br>
            <a:endParaRPr lang="en-US" sz="1734" dirty="0">
              <a:solidFill>
                <a:srgbClr val="434343"/>
              </a:solidFill>
            </a:endParaRPr>
          </a:p>
          <a:p>
            <a:pPr marL="609631" indent="-474157">
              <a:buClr>
                <a:srgbClr val="434343"/>
              </a:buClr>
              <a:buFont typeface="Calibri"/>
              <a:buChar char="●"/>
            </a:pPr>
            <a:r>
              <a:rPr lang="en-US" sz="1734" dirty="0" err="1">
                <a:solidFill>
                  <a:srgbClr val="434343"/>
                </a:solidFill>
              </a:rPr>
              <a:t>System.Strings</a:t>
            </a:r>
            <a:r>
              <a:rPr lang="en-US" sz="1734" dirty="0">
                <a:solidFill>
                  <a:srgbClr val="434343"/>
                </a:solidFill>
              </a:rPr>
              <a:t> have the biggest size</a:t>
            </a:r>
            <a:br>
              <a:rPr lang="en-US" sz="1734" dirty="0">
                <a:solidFill>
                  <a:srgbClr val="434343"/>
                </a:solidFill>
              </a:rPr>
            </a:br>
            <a:endParaRPr lang="en-US" sz="1734" dirty="0">
              <a:solidFill>
                <a:srgbClr val="434343"/>
              </a:solidFill>
            </a:endParaRPr>
          </a:p>
          <a:p>
            <a:pPr marL="609631" indent="-474157">
              <a:spcAft>
                <a:spcPts val="0"/>
              </a:spcAft>
              <a:buClr>
                <a:srgbClr val="434343"/>
              </a:buClr>
              <a:buFont typeface="Calibri"/>
              <a:buChar char="●"/>
            </a:pPr>
            <a:r>
              <a:rPr lang="en-US" sz="1734" dirty="0" err="1">
                <a:solidFill>
                  <a:srgbClr val="434343"/>
                </a:solidFill>
              </a:rPr>
              <a:t>System.String</a:t>
            </a:r>
            <a:r>
              <a:rPr lang="en-US" sz="1734" dirty="0">
                <a:solidFill>
                  <a:srgbClr val="434343"/>
                </a:solidFill>
              </a:rPr>
              <a:t> has the most instances</a:t>
            </a:r>
            <a:br>
              <a:rPr lang="en-US" sz="1734" dirty="0">
                <a:solidFill>
                  <a:srgbClr val="434343"/>
                </a:solidFill>
              </a:rPr>
            </a:br>
            <a:endParaRPr lang="en-US" sz="1734" dirty="0">
              <a:solidFill>
                <a:srgbClr val="434343"/>
              </a:solidFill>
            </a:endParaRPr>
          </a:p>
          <a:p>
            <a:pPr marL="609631" indent="-474157">
              <a:buClr>
                <a:srgbClr val="434343"/>
              </a:buClr>
              <a:buFont typeface="Calibri"/>
              <a:buChar char="●"/>
            </a:pPr>
            <a:r>
              <a:rPr lang="en-US" sz="1734" dirty="0">
                <a:solidFill>
                  <a:srgbClr val="434343"/>
                </a:solidFill>
              </a:rPr>
              <a:t>Our </a:t>
            </a:r>
            <a:r>
              <a:rPr lang="en-US" sz="1734" dirty="0" err="1">
                <a:solidFill>
                  <a:srgbClr val="434343"/>
                </a:solidFill>
              </a:rPr>
              <a:t>Program.StringProcessingMethod</a:t>
            </a:r>
            <a:r>
              <a:rPr lang="en-US" sz="1734" dirty="0">
                <a:solidFill>
                  <a:srgbClr val="434343"/>
                </a:solidFill>
              </a:rPr>
              <a:t>() calls </a:t>
            </a:r>
            <a:r>
              <a:rPr lang="en-US" sz="1734" dirty="0" err="1">
                <a:solidFill>
                  <a:srgbClr val="434343"/>
                </a:solidFill>
              </a:rPr>
              <a:t>String.Concat</a:t>
            </a:r>
            <a:r>
              <a:rPr lang="en-US" sz="1734" dirty="0">
                <a:solidFill>
                  <a:srgbClr val="434343"/>
                </a:solidFill>
              </a:rPr>
              <a:t> where the allocations happen</a:t>
            </a:r>
          </a:p>
        </p:txBody>
      </p:sp>
    </p:spTree>
    <p:extLst>
      <p:ext uri="{BB962C8B-B14F-4D97-AF65-F5344CB8AC3E}">
        <p14:creationId xmlns:p14="http://schemas.microsoft.com/office/powerpoint/2010/main" val="1231946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0" y="-28955"/>
            <a:ext cx="12192000" cy="1549642"/>
          </a:xfrm>
        </p:spPr>
        <p:txBody>
          <a:bodyPr>
            <a:normAutofit/>
          </a:bodyPr>
          <a:lstStyle/>
          <a:p>
            <a:r>
              <a:rPr lang="en-US" dirty="0"/>
              <a:t>Look at the method that causes </a:t>
            </a:r>
            <a:br>
              <a:rPr lang="en-US" dirty="0"/>
            </a:br>
            <a:r>
              <a:rPr lang="en-US" dirty="0"/>
              <a:t>the bottleneck</a:t>
            </a:r>
          </a:p>
        </p:txBody>
      </p:sp>
      <p:sp>
        <p:nvSpPr>
          <p:cNvPr id="9" name="Content Placeholder 8">
            <a:extLst>
              <a:ext uri="{FF2B5EF4-FFF2-40B4-BE49-F238E27FC236}">
                <a16:creationId xmlns:a16="http://schemas.microsoft.com/office/drawing/2014/main" id="{B7C8769A-5B17-4B8D-9F87-0E29FD45DEB9}"/>
              </a:ext>
            </a:extLst>
          </p:cNvPr>
          <p:cNvSpPr>
            <a:spLocks noGrp="1"/>
          </p:cNvSpPr>
          <p:nvPr>
            <p:ph sz="quarter" idx="10"/>
          </p:nvPr>
        </p:nvSpPr>
        <p:spPr>
          <a:xfrm>
            <a:off x="574040" y="1681422"/>
            <a:ext cx="11043920" cy="1482376"/>
          </a:xfrm>
        </p:spPr>
        <p:txBody>
          <a:bodyPr/>
          <a:lstStyle/>
          <a:p>
            <a:pPr marL="609631" indent="-474157">
              <a:buClr>
                <a:srgbClr val="434343"/>
              </a:buClr>
              <a:buFont typeface="Calibri"/>
              <a:buChar char="●"/>
            </a:pPr>
            <a:r>
              <a:rPr lang="en-US" dirty="0"/>
              <a:t>The ‘+’ operator creates a string every time</a:t>
            </a:r>
          </a:p>
          <a:p>
            <a:pPr marL="609631" indent="-474157">
              <a:buClr>
                <a:srgbClr val="434343"/>
              </a:buClr>
              <a:buFont typeface="Calibri"/>
              <a:buChar char="●"/>
            </a:pPr>
            <a:r>
              <a:rPr lang="en-US" dirty="0"/>
              <a:t>Strings are immutable</a:t>
            </a:r>
          </a:p>
          <a:p>
            <a:endParaRPr lang="en-US" dirty="0"/>
          </a:p>
        </p:txBody>
      </p:sp>
      <p:sp>
        <p:nvSpPr>
          <p:cNvPr id="4" name="Rectangle 3"/>
          <p:cNvSpPr/>
          <p:nvPr/>
        </p:nvSpPr>
        <p:spPr>
          <a:xfrm>
            <a:off x="739806" y="2764572"/>
            <a:ext cx="6260178" cy="4093428"/>
          </a:xfrm>
          <a:prstGeom prst="rect">
            <a:avLst/>
          </a:prstGeom>
        </p:spPr>
        <p:txBody>
          <a:bodyPr wrap="square">
            <a:spAutoFit/>
          </a:bodyPr>
          <a:lstStyle/>
          <a:p>
            <a:r>
              <a:rPr lang="en-US" sz="2000" dirty="0">
                <a:solidFill>
                  <a:srgbClr val="0000FF"/>
                </a:solidFill>
                <a:latin typeface="Consolas" panose="020B0609020204030204" pitchFamily="49" charset="0"/>
              </a:rPr>
              <a:t>public</a:t>
            </a:r>
            <a:r>
              <a:rPr lang="en-US" sz="2000" dirty="0">
                <a:latin typeface="Consolas" panose="020B0609020204030204" pitchFamily="49" charset="0"/>
              </a:rPr>
              <a:t> </a:t>
            </a:r>
            <a:r>
              <a:rPr lang="en-US" sz="2000" dirty="0">
                <a:solidFill>
                  <a:srgbClr val="0000FF"/>
                </a:solidFill>
                <a:latin typeface="Consolas" panose="020B0609020204030204" pitchFamily="49" charset="0"/>
              </a:rPr>
              <a:t>static</a:t>
            </a:r>
            <a:r>
              <a:rPr lang="en-US" sz="2000" dirty="0">
                <a:latin typeface="Consolas" panose="020B0609020204030204" pitchFamily="49" charset="0"/>
              </a:rPr>
              <a:t> </a:t>
            </a:r>
            <a:r>
              <a:rPr lang="en-US" sz="2000" dirty="0">
                <a:solidFill>
                  <a:srgbClr val="0000FF"/>
                </a:solidFill>
                <a:latin typeface="Consolas" panose="020B0609020204030204" pitchFamily="49" charset="0"/>
              </a:rPr>
              <a:t>void</a:t>
            </a:r>
            <a:r>
              <a:rPr lang="en-US" sz="2000" dirty="0">
                <a:latin typeface="Consolas" panose="020B0609020204030204" pitchFamily="49" charset="0"/>
              </a:rPr>
              <a:t> </a:t>
            </a:r>
            <a:r>
              <a:rPr lang="en-US" sz="2000" dirty="0" err="1">
                <a:latin typeface="Consolas" panose="020B0609020204030204" pitchFamily="49" charset="0"/>
              </a:rPr>
              <a:t>StrinProcessingMethod</a:t>
            </a:r>
            <a:r>
              <a:rPr lang="en-US" sz="2000" dirty="0">
                <a:latin typeface="Consolas" panose="020B0609020204030204" pitchFamily="49" charset="0"/>
              </a:rPr>
              <a:t>()</a:t>
            </a:r>
          </a:p>
          <a:p>
            <a:r>
              <a:rPr lang="en-US" sz="2000" dirty="0">
                <a:latin typeface="Consolas" panose="020B0609020204030204" pitchFamily="49" charset="0"/>
              </a:rPr>
              <a:t>{</a:t>
            </a:r>
          </a:p>
          <a:p>
            <a:r>
              <a:rPr lang="en-US" sz="2000" dirty="0">
                <a:latin typeface="Consolas" panose="020B0609020204030204" pitchFamily="49" charset="0"/>
              </a:rPr>
              <a:t>    </a:t>
            </a:r>
            <a:r>
              <a:rPr lang="en-US" sz="2000" dirty="0">
                <a:solidFill>
                  <a:srgbClr val="2B91AF"/>
                </a:solidFill>
                <a:latin typeface="Consolas" panose="020B0609020204030204" pitchFamily="49" charset="0"/>
              </a:rPr>
              <a:t>String</a:t>
            </a:r>
            <a:r>
              <a:rPr lang="en-US" sz="2000" dirty="0">
                <a:latin typeface="Consolas" panose="020B0609020204030204" pitchFamily="49" charset="0"/>
              </a:rPr>
              <a:t> </a:t>
            </a:r>
            <a:r>
              <a:rPr lang="en-US" sz="2000" dirty="0" err="1">
                <a:latin typeface="Consolas" panose="020B0609020204030204" pitchFamily="49" charset="0"/>
              </a:rPr>
              <a:t>str</a:t>
            </a:r>
            <a:r>
              <a:rPr lang="en-US" sz="2000" dirty="0">
                <a:latin typeface="Consolas" panose="020B0609020204030204" pitchFamily="49" charset="0"/>
              </a:rPr>
              <a:t> = </a:t>
            </a:r>
            <a:r>
              <a:rPr lang="en-US" sz="2000" dirty="0">
                <a:solidFill>
                  <a:srgbClr val="A31515"/>
                </a:solidFill>
                <a:latin typeface="Consolas" panose="020B0609020204030204" pitchFamily="49" charset="0"/>
              </a:rPr>
              <a:t>""</a:t>
            </a:r>
            <a:r>
              <a:rPr lang="en-US" sz="2000" dirty="0">
                <a:latin typeface="Consolas" panose="020B0609020204030204" pitchFamily="49" charset="0"/>
              </a:rPr>
              <a:t>;         </a:t>
            </a:r>
          </a:p>
          <a:p>
            <a:r>
              <a:rPr lang="nn-NO" sz="2000" dirty="0">
                <a:latin typeface="Consolas" panose="020B0609020204030204" pitchFamily="49" charset="0"/>
              </a:rPr>
              <a:t>    </a:t>
            </a:r>
            <a:r>
              <a:rPr lang="nn-NO" sz="2000" dirty="0">
                <a:solidFill>
                  <a:srgbClr val="0000FF"/>
                </a:solidFill>
                <a:latin typeface="Consolas" panose="020B0609020204030204" pitchFamily="49" charset="0"/>
              </a:rPr>
              <a:t>for</a:t>
            </a:r>
            <a:r>
              <a:rPr lang="nn-NO" sz="2000" dirty="0">
                <a:latin typeface="Consolas" panose="020B0609020204030204" pitchFamily="49" charset="0"/>
              </a:rPr>
              <a:t> (</a:t>
            </a:r>
            <a:r>
              <a:rPr lang="nn-NO" sz="2000" dirty="0">
                <a:solidFill>
                  <a:srgbClr val="0000FF"/>
                </a:solidFill>
                <a:latin typeface="Consolas" panose="020B0609020204030204" pitchFamily="49" charset="0"/>
              </a:rPr>
              <a:t>int</a:t>
            </a:r>
            <a:r>
              <a:rPr lang="nn-NO" sz="2000" dirty="0">
                <a:latin typeface="Consolas" panose="020B0609020204030204" pitchFamily="49" charset="0"/>
              </a:rPr>
              <a:t> i = 0; i &lt; 10; i++)</a:t>
            </a:r>
          </a:p>
          <a:p>
            <a:r>
              <a:rPr lang="en-US" sz="2000" dirty="0">
                <a:latin typeface="Consolas" panose="020B0609020204030204" pitchFamily="49" charset="0"/>
              </a:rPr>
              <a:t>    {</a:t>
            </a:r>
          </a:p>
          <a:p>
            <a:r>
              <a:rPr lang="en-US" sz="2000" dirty="0">
                <a:latin typeface="Consolas" panose="020B0609020204030204" pitchFamily="49" charset="0"/>
              </a:rPr>
              <a:t>        </a:t>
            </a:r>
            <a:r>
              <a:rPr lang="en-US" sz="2000" dirty="0" err="1">
                <a:latin typeface="Consolas" panose="020B0609020204030204" pitchFamily="49" charset="0"/>
              </a:rPr>
              <a:t>str</a:t>
            </a:r>
            <a:r>
              <a:rPr lang="en-US" sz="2000" dirty="0">
                <a:latin typeface="Consolas" panose="020B0609020204030204" pitchFamily="49" charset="0"/>
              </a:rPr>
              <a:t> += </a:t>
            </a:r>
            <a:r>
              <a:rPr lang="en-US" sz="2000" dirty="0">
                <a:solidFill>
                  <a:srgbClr val="A31515"/>
                </a:solidFill>
                <a:latin typeface="Consolas" panose="020B0609020204030204" pitchFamily="49" charset="0"/>
              </a:rPr>
              <a:t>“SampleString1"</a:t>
            </a:r>
            <a:r>
              <a:rPr lang="en-US" sz="2000" dirty="0">
                <a:latin typeface="Consolas" panose="020B0609020204030204" pitchFamily="49" charset="0"/>
              </a:rPr>
              <a:t>;</a:t>
            </a:r>
          </a:p>
          <a:p>
            <a:r>
              <a:rPr lang="en-US" sz="2000" dirty="0">
                <a:latin typeface="Consolas" panose="020B0609020204030204" pitchFamily="49" charset="0"/>
              </a:rPr>
              <a:t>        </a:t>
            </a:r>
            <a:r>
              <a:rPr lang="en-US" sz="2000" dirty="0" err="1">
                <a:latin typeface="Consolas" panose="020B0609020204030204" pitchFamily="49" charset="0"/>
              </a:rPr>
              <a:t>str</a:t>
            </a:r>
            <a:r>
              <a:rPr lang="en-US" sz="2000" dirty="0">
                <a:latin typeface="Consolas" panose="020B0609020204030204" pitchFamily="49" charset="0"/>
              </a:rPr>
              <a:t> += </a:t>
            </a:r>
            <a:r>
              <a:rPr lang="en-US" sz="2000" dirty="0">
                <a:solidFill>
                  <a:srgbClr val="A31515"/>
                </a:solidFill>
                <a:latin typeface="Consolas" panose="020B0609020204030204" pitchFamily="49" charset="0"/>
              </a:rPr>
              <a:t>“SampleString2"</a:t>
            </a:r>
            <a:r>
              <a:rPr lang="en-US" sz="2000" dirty="0">
                <a:latin typeface="Consolas" panose="020B0609020204030204" pitchFamily="49" charset="0"/>
              </a:rPr>
              <a:t>;</a:t>
            </a:r>
          </a:p>
          <a:p>
            <a:r>
              <a:rPr lang="en-US" sz="2000" dirty="0">
                <a:latin typeface="Consolas" panose="020B0609020204030204" pitchFamily="49" charset="0"/>
              </a:rPr>
              <a:t>        </a:t>
            </a:r>
            <a:r>
              <a:rPr lang="en-US" sz="2000" dirty="0" err="1">
                <a:latin typeface="Consolas" panose="020B0609020204030204" pitchFamily="49" charset="0"/>
              </a:rPr>
              <a:t>str</a:t>
            </a:r>
            <a:r>
              <a:rPr lang="en-US" sz="2000" dirty="0">
                <a:latin typeface="Consolas" panose="020B0609020204030204" pitchFamily="49" charset="0"/>
              </a:rPr>
              <a:t> += </a:t>
            </a:r>
            <a:r>
              <a:rPr lang="en-US" sz="2000" dirty="0">
                <a:solidFill>
                  <a:srgbClr val="A31515"/>
                </a:solidFill>
                <a:latin typeface="Consolas" panose="020B0609020204030204" pitchFamily="49" charset="0"/>
              </a:rPr>
              <a:t>“SampleString3"</a:t>
            </a:r>
            <a:r>
              <a:rPr lang="en-US" sz="2000" dirty="0">
                <a:latin typeface="Consolas" panose="020B0609020204030204" pitchFamily="49" charset="0"/>
              </a:rPr>
              <a:t>;</a:t>
            </a:r>
          </a:p>
          <a:p>
            <a:r>
              <a:rPr lang="en-US" sz="2000" dirty="0">
                <a:latin typeface="Consolas" panose="020B0609020204030204" pitchFamily="49" charset="0"/>
              </a:rPr>
              <a:t>        </a:t>
            </a:r>
            <a:r>
              <a:rPr lang="en-US" sz="2000" dirty="0" err="1">
                <a:latin typeface="Consolas" panose="020B0609020204030204" pitchFamily="49" charset="0"/>
              </a:rPr>
              <a:t>str</a:t>
            </a:r>
            <a:r>
              <a:rPr lang="en-US" sz="2000" dirty="0">
                <a:latin typeface="Consolas" panose="020B0609020204030204" pitchFamily="49" charset="0"/>
              </a:rPr>
              <a:t> += </a:t>
            </a:r>
            <a:r>
              <a:rPr lang="en-US" sz="2000" dirty="0">
                <a:solidFill>
                  <a:srgbClr val="A31515"/>
                </a:solidFill>
                <a:latin typeface="Consolas" panose="020B0609020204030204" pitchFamily="49" charset="0"/>
              </a:rPr>
              <a:t>“SampleString4"</a:t>
            </a:r>
            <a:r>
              <a:rPr lang="en-US" sz="2000" dirty="0">
                <a:latin typeface="Consolas" panose="020B0609020204030204" pitchFamily="49" charset="0"/>
              </a:rPr>
              <a:t>;</a:t>
            </a:r>
          </a:p>
          <a:p>
            <a:r>
              <a:rPr lang="en-US" sz="2000" dirty="0">
                <a:latin typeface="Consolas" panose="020B0609020204030204" pitchFamily="49" charset="0"/>
              </a:rPr>
              <a:t>        </a:t>
            </a:r>
            <a:r>
              <a:rPr lang="en-US" sz="2000" dirty="0" err="1">
                <a:latin typeface="Consolas" panose="020B0609020204030204" pitchFamily="49" charset="0"/>
              </a:rPr>
              <a:t>str</a:t>
            </a:r>
            <a:r>
              <a:rPr lang="en-US" sz="2000" dirty="0">
                <a:latin typeface="Consolas" panose="020B0609020204030204" pitchFamily="49" charset="0"/>
              </a:rPr>
              <a:t> += </a:t>
            </a:r>
            <a:r>
              <a:rPr lang="en-US" sz="2000" dirty="0">
                <a:solidFill>
                  <a:srgbClr val="A31515"/>
                </a:solidFill>
                <a:latin typeface="Consolas" panose="020B0609020204030204" pitchFamily="49" charset="0"/>
              </a:rPr>
              <a:t>“SampleString5"</a:t>
            </a:r>
            <a:r>
              <a:rPr lang="en-US" sz="2000" dirty="0">
                <a:latin typeface="Consolas" panose="020B0609020204030204" pitchFamily="49" charset="0"/>
              </a:rPr>
              <a:t>;</a:t>
            </a:r>
          </a:p>
          <a:p>
            <a:r>
              <a:rPr lang="en-US" sz="2000" dirty="0">
                <a:latin typeface="Consolas" panose="020B0609020204030204" pitchFamily="49" charset="0"/>
              </a:rPr>
              <a:t>    }</a:t>
            </a:r>
          </a:p>
          <a:p>
            <a:r>
              <a:rPr lang="en-US" sz="2000" dirty="0">
                <a:latin typeface="Consolas" panose="020B0609020204030204" pitchFamily="49" charset="0"/>
              </a:rPr>
              <a:t>    </a:t>
            </a:r>
            <a:r>
              <a:rPr lang="en-US" sz="2000" dirty="0">
                <a:solidFill>
                  <a:srgbClr val="008000"/>
                </a:solidFill>
                <a:latin typeface="Consolas" panose="020B0609020204030204" pitchFamily="49" charset="0"/>
              </a:rPr>
              <a:t>//Do something with </a:t>
            </a:r>
            <a:r>
              <a:rPr lang="en-US" sz="2000" dirty="0" err="1">
                <a:solidFill>
                  <a:srgbClr val="008000"/>
                </a:solidFill>
                <a:latin typeface="Consolas" panose="020B0609020204030204" pitchFamily="49" charset="0"/>
              </a:rPr>
              <a:t>str</a:t>
            </a:r>
            <a:endParaRPr lang="en-US" sz="2000" dirty="0">
              <a:latin typeface="Consolas" panose="020B0609020204030204" pitchFamily="49" charset="0"/>
            </a:endParaRPr>
          </a:p>
          <a:p>
            <a:r>
              <a:rPr lang="en-US" sz="2000" dirty="0">
                <a:latin typeface="Consolas" panose="020B0609020204030204" pitchFamily="49" charset="0"/>
              </a:rPr>
              <a:t>}</a:t>
            </a:r>
            <a:endParaRPr lang="en-US" sz="2000" dirty="0"/>
          </a:p>
        </p:txBody>
      </p:sp>
      <p:sp>
        <p:nvSpPr>
          <p:cNvPr id="2" name="Rectangle 1"/>
          <p:cNvSpPr/>
          <p:nvPr/>
        </p:nvSpPr>
        <p:spPr>
          <a:xfrm>
            <a:off x="6999984" y="4674203"/>
            <a:ext cx="4864024" cy="502766"/>
          </a:xfrm>
          <a:prstGeom prst="rect">
            <a:avLst/>
          </a:prstGeom>
        </p:spPr>
        <p:txBody>
          <a:bodyPr wrap="none">
            <a:spAutoFit/>
          </a:bodyPr>
          <a:lstStyle/>
          <a:p>
            <a:pPr marL="609631" indent="-474157">
              <a:buClr>
                <a:srgbClr val="434343"/>
              </a:buClr>
              <a:buFont typeface="Calibri"/>
              <a:buChar char="●"/>
            </a:pPr>
            <a:r>
              <a:rPr lang="en-US" sz="2667" dirty="0">
                <a:solidFill>
                  <a:srgbClr val="434343"/>
                </a:solidFill>
                <a:latin typeface="Segoe UI" panose="020B0502040204020203" pitchFamily="34" charset="0"/>
                <a:ea typeface="Calibri"/>
                <a:cs typeface="Segoe UI" panose="020B0502040204020203" pitchFamily="34" charset="0"/>
                <a:sym typeface="Calibri"/>
              </a:rPr>
              <a:t>Solution: use </a:t>
            </a:r>
            <a:r>
              <a:rPr lang="en-US" sz="2667" dirty="0" err="1">
                <a:solidFill>
                  <a:srgbClr val="434343"/>
                </a:solidFill>
                <a:latin typeface="Segoe UI" panose="020B0502040204020203" pitchFamily="34" charset="0"/>
                <a:ea typeface="Calibri"/>
                <a:cs typeface="Segoe UI" panose="020B0502040204020203" pitchFamily="34" charset="0"/>
                <a:sym typeface="Calibri"/>
              </a:rPr>
              <a:t>StringBuilder</a:t>
            </a:r>
            <a:r>
              <a:rPr lang="en-US" sz="2667" dirty="0">
                <a:solidFill>
                  <a:srgbClr val="434343"/>
                </a:solidFill>
                <a:latin typeface="Segoe UI" panose="020B0502040204020203" pitchFamily="34" charset="0"/>
                <a:ea typeface="Calibri"/>
                <a:cs typeface="Segoe UI" panose="020B0502040204020203" pitchFamily="34" charset="0"/>
                <a:sym typeface="Calibri"/>
              </a:rPr>
              <a:t> </a:t>
            </a:r>
          </a:p>
        </p:txBody>
      </p:sp>
    </p:spTree>
    <p:extLst>
      <p:ext uri="{BB962C8B-B14F-4D97-AF65-F5344CB8AC3E}">
        <p14:creationId xmlns:p14="http://schemas.microsoft.com/office/powerpoint/2010/main" val="529853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p:txBody>
          <a:bodyPr>
            <a:normAutofit fontScale="90000"/>
          </a:bodyPr>
          <a:lstStyle/>
          <a:p>
            <a:r>
              <a:rPr lang="en-US"/>
              <a:t>Which GC root holds the reference to the objects?</a:t>
            </a:r>
            <a:r>
              <a:rPr lang="en"/>
              <a:t> </a:t>
            </a:r>
            <a:endParaRPr lang="en" dirty="0"/>
          </a:p>
        </p:txBody>
      </p:sp>
      <p:sp>
        <p:nvSpPr>
          <p:cNvPr id="213" name="Shape 213"/>
          <p:cNvSpPr txBox="1">
            <a:spLocks noGrp="1"/>
          </p:cNvSpPr>
          <p:nvPr>
            <p:ph sz="quarter" idx="10"/>
          </p:nvPr>
        </p:nvSpPr>
        <p:spPr>
          <a:xfrm>
            <a:off x="538479" y="1938682"/>
            <a:ext cx="10831885" cy="609389"/>
          </a:xfrm>
        </p:spPr>
        <p:txBody>
          <a:bodyPr>
            <a:normAutofit fontScale="92500"/>
          </a:bodyPr>
          <a:lstStyle/>
          <a:p>
            <a:r>
              <a:rPr lang="en-US" sz="2600" dirty="0"/>
              <a:t>List all objects sorted – ones taking up the most memory are on the top</a:t>
            </a:r>
          </a:p>
        </p:txBody>
      </p:sp>
      <p:pic>
        <p:nvPicPr>
          <p:cNvPr id="2" name="Picture 1"/>
          <p:cNvPicPr>
            <a:picLocks noChangeAspect="1"/>
          </p:cNvPicPr>
          <p:nvPr/>
        </p:nvPicPr>
        <p:blipFill>
          <a:blip r:embed="rId3"/>
          <a:stretch>
            <a:fillRect/>
          </a:stretch>
        </p:blipFill>
        <p:spPr>
          <a:xfrm>
            <a:off x="1199544" y="2451507"/>
            <a:ext cx="7731306" cy="1569131"/>
          </a:xfrm>
          <a:prstGeom prst="rect">
            <a:avLst/>
          </a:prstGeom>
        </p:spPr>
      </p:pic>
      <p:sp>
        <p:nvSpPr>
          <p:cNvPr id="5" name="Shape 213"/>
          <p:cNvSpPr txBox="1">
            <a:spLocks/>
          </p:cNvSpPr>
          <p:nvPr/>
        </p:nvSpPr>
        <p:spPr>
          <a:xfrm>
            <a:off x="538478" y="1317697"/>
            <a:ext cx="11621263" cy="747780"/>
          </a:xfrm>
          <a:prstGeom prst="rect">
            <a:avLst/>
          </a:prstGeom>
          <a:noFill/>
          <a:ln>
            <a:noFill/>
          </a:ln>
        </p:spPr>
        <p:txBody>
          <a:bodyPr lIns="121896" tIns="121896" rIns="121896" bIns="121896"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Font typeface="Calibri"/>
              <a:buNone/>
              <a:defRPr sz="1800" b="0" i="0" u="none" strike="noStrike" cap="none">
                <a:solidFill>
                  <a:schemeClr val="lt2"/>
                </a:solidFill>
                <a:latin typeface="Calibri"/>
                <a:ea typeface="Calibri"/>
                <a:cs typeface="Calibri"/>
                <a:sym typeface="Calibri"/>
              </a:defRPr>
            </a:lvl1pPr>
            <a:lvl2pPr marR="0" lvl="1"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2pPr>
            <a:lvl3pPr marR="0" lvl="2"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3pPr>
            <a:lvl4pPr marR="0" lvl="3"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4pPr>
            <a:lvl5pPr marR="0" lvl="4"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5pPr>
            <a:lvl6pPr marR="0" lvl="5"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6pPr>
            <a:lvl7pPr marR="0" lvl="6"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7pPr>
            <a:lvl8pPr marR="0" lvl="7"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8pPr>
            <a:lvl9pPr marR="0" lvl="8"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9pPr>
          </a:lstStyle>
          <a:p>
            <a:pPr marL="228608" indent="-228608" defTabSz="914430">
              <a:lnSpc>
                <a:spcPct val="90000"/>
              </a:lnSpc>
              <a:spcBef>
                <a:spcPts val="1800"/>
              </a:spcBef>
              <a:buClr>
                <a:srgbClr val="434343"/>
              </a:buClr>
              <a:buFont typeface="Arial" panose="020B0604020202020204" pitchFamily="34" charset="0"/>
              <a:buChar char="•"/>
            </a:pPr>
            <a:r>
              <a:rPr lang="en-US" sz="2600" dirty="0">
                <a:solidFill>
                  <a:schemeClr val="tx1">
                    <a:lumMod val="65000"/>
                    <a:lumOff val="35000"/>
                  </a:schemeClr>
                </a:solidFill>
                <a:latin typeface="Segoe UI" panose="020B0502040204020203" pitchFamily="34" charset="0"/>
                <a:ea typeface="+mn-ea"/>
                <a:cs typeface="Segoe UI" panose="020B0502040204020203" pitchFamily="34" charset="0"/>
              </a:rPr>
              <a:t>We have to search for GC roots. Allocation stack does not help</a:t>
            </a:r>
          </a:p>
        </p:txBody>
      </p:sp>
      <p:pic>
        <p:nvPicPr>
          <p:cNvPr id="3" name="Picture 2"/>
          <p:cNvPicPr>
            <a:picLocks noChangeAspect="1"/>
          </p:cNvPicPr>
          <p:nvPr/>
        </p:nvPicPr>
        <p:blipFill rotWithShape="1">
          <a:blip r:embed="rId4"/>
          <a:srcRect b="10574"/>
          <a:stretch/>
        </p:blipFill>
        <p:spPr>
          <a:xfrm>
            <a:off x="1142370" y="4750374"/>
            <a:ext cx="7788480" cy="1880416"/>
          </a:xfrm>
          <a:prstGeom prst="rect">
            <a:avLst/>
          </a:prstGeom>
        </p:spPr>
      </p:pic>
      <p:sp>
        <p:nvSpPr>
          <p:cNvPr id="8" name="Shape 213"/>
          <p:cNvSpPr txBox="1">
            <a:spLocks/>
          </p:cNvSpPr>
          <p:nvPr/>
        </p:nvSpPr>
        <p:spPr>
          <a:xfrm>
            <a:off x="538478" y="4113310"/>
            <a:ext cx="7184225" cy="586716"/>
          </a:xfrm>
          <a:prstGeom prst="rect">
            <a:avLst/>
          </a:prstGeom>
          <a:noFill/>
          <a:ln>
            <a:noFill/>
          </a:ln>
        </p:spPr>
        <p:txBody>
          <a:bodyPr lIns="121896" tIns="121896" rIns="121896" bIns="121896"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Font typeface="Calibri"/>
              <a:buNone/>
              <a:defRPr sz="1800" b="0" i="0" u="none" strike="noStrike" cap="none">
                <a:solidFill>
                  <a:schemeClr val="lt2"/>
                </a:solidFill>
                <a:latin typeface="Calibri"/>
                <a:ea typeface="Calibri"/>
                <a:cs typeface="Calibri"/>
                <a:sym typeface="Calibri"/>
              </a:defRPr>
            </a:lvl1pPr>
            <a:lvl2pPr marR="0" lvl="1"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2pPr>
            <a:lvl3pPr marR="0" lvl="2"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3pPr>
            <a:lvl4pPr marR="0" lvl="3"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4pPr>
            <a:lvl5pPr marR="0" lvl="4"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5pPr>
            <a:lvl6pPr marR="0" lvl="5"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6pPr>
            <a:lvl7pPr marR="0" lvl="6"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7pPr>
            <a:lvl8pPr marR="0" lvl="7"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8pPr>
            <a:lvl9pPr marR="0" lvl="8"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9pPr>
          </a:lstStyle>
          <a:p>
            <a:pPr marL="609631" indent="-474157">
              <a:buClr>
                <a:srgbClr val="434343"/>
              </a:buClr>
              <a:buFont typeface="Arial" panose="020B0604020202020204" pitchFamily="34" charset="0"/>
              <a:buChar char="•"/>
            </a:pPr>
            <a:r>
              <a:rPr lang="en-US" sz="2600" dirty="0">
                <a:solidFill>
                  <a:schemeClr val="tx1">
                    <a:lumMod val="65000"/>
                    <a:lumOff val="35000"/>
                  </a:schemeClr>
                </a:solidFill>
                <a:latin typeface="Segoe UI" panose="020B0502040204020203" pitchFamily="34" charset="0"/>
                <a:ea typeface="+mn-ea"/>
                <a:cs typeface="Segoe UI" panose="020B0502040204020203" pitchFamily="34" charset="0"/>
              </a:rPr>
              <a:t>Track references to GC Roots</a:t>
            </a:r>
          </a:p>
        </p:txBody>
      </p:sp>
    </p:spTree>
    <p:extLst>
      <p:ext uri="{BB962C8B-B14F-4D97-AF65-F5344CB8AC3E}">
        <p14:creationId xmlns:p14="http://schemas.microsoft.com/office/powerpoint/2010/main" val="2889935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build="p"/>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4" name="Title 3"/>
          <p:cNvSpPr>
            <a:spLocks noGrp="1"/>
          </p:cNvSpPr>
          <p:nvPr>
            <p:ph type="title"/>
          </p:nvPr>
        </p:nvSpPr>
        <p:spPr/>
        <p:txBody>
          <a:bodyPr/>
          <a:lstStyle/>
          <a:p>
            <a:r>
              <a:rPr lang="en-US"/>
              <a:t>Source code of the sample app</a:t>
            </a:r>
            <a:endParaRPr lang="en-US" dirty="0"/>
          </a:p>
        </p:txBody>
      </p:sp>
      <p:sp>
        <p:nvSpPr>
          <p:cNvPr id="6" name="Rectangle 5"/>
          <p:cNvSpPr/>
          <p:nvPr/>
        </p:nvSpPr>
        <p:spPr>
          <a:xfrm>
            <a:off x="505574" y="1294473"/>
            <a:ext cx="9910301" cy="5266442"/>
          </a:xfrm>
          <a:prstGeom prst="rect">
            <a:avLst/>
          </a:prstGeom>
        </p:spPr>
        <p:txBody>
          <a:bodyPr wrap="square">
            <a:spAutoFit/>
          </a:bodyPr>
          <a:lstStyle/>
          <a:p>
            <a:r>
              <a:rPr lang="en-US" sz="1868" dirty="0">
                <a:solidFill>
                  <a:srgbClr val="0000FF"/>
                </a:solidFill>
                <a:latin typeface="Consolas" panose="020B0609020204030204" pitchFamily="49" charset="0"/>
              </a:rPr>
              <a:t>class</a:t>
            </a:r>
            <a:r>
              <a:rPr lang="en-US" sz="1868" dirty="0">
                <a:latin typeface="Consolas" panose="020B0609020204030204" pitchFamily="49" charset="0"/>
              </a:rPr>
              <a:t> </a:t>
            </a:r>
            <a:r>
              <a:rPr lang="en-US" sz="1868" dirty="0">
                <a:solidFill>
                  <a:srgbClr val="2B91AF"/>
                </a:solidFill>
                <a:latin typeface="Consolas" panose="020B0609020204030204" pitchFamily="49" charset="0"/>
              </a:rPr>
              <a:t>Program</a:t>
            </a:r>
          </a:p>
          <a:p>
            <a:r>
              <a:rPr lang="en-US" sz="1868" dirty="0">
                <a:latin typeface="Consolas" panose="020B0609020204030204" pitchFamily="49" charset="0"/>
              </a:rPr>
              <a:t>{</a:t>
            </a:r>
          </a:p>
          <a:p>
            <a:r>
              <a:rPr lang="en-US" sz="1868" dirty="0">
                <a:latin typeface="Consolas" panose="020B0609020204030204" pitchFamily="49" charset="0"/>
              </a:rPr>
              <a:t>    </a:t>
            </a:r>
            <a:r>
              <a:rPr lang="en-US" sz="1868" dirty="0">
                <a:solidFill>
                  <a:srgbClr val="0000FF"/>
                </a:solidFill>
                <a:latin typeface="Consolas" panose="020B0609020204030204" pitchFamily="49" charset="0"/>
              </a:rPr>
              <a:t>public</a:t>
            </a:r>
            <a:r>
              <a:rPr lang="en-US" sz="1868" dirty="0">
                <a:latin typeface="Consolas" panose="020B0609020204030204" pitchFamily="49" charset="0"/>
              </a:rPr>
              <a:t> </a:t>
            </a:r>
            <a:r>
              <a:rPr lang="en-US" sz="1868" dirty="0">
                <a:solidFill>
                  <a:srgbClr val="0000FF"/>
                </a:solidFill>
                <a:latin typeface="Consolas" panose="020B0609020204030204" pitchFamily="49" charset="0"/>
              </a:rPr>
              <a:t>static</a:t>
            </a:r>
            <a:r>
              <a:rPr lang="en-US" sz="1868" dirty="0">
                <a:latin typeface="Consolas" panose="020B0609020204030204" pitchFamily="49" charset="0"/>
              </a:rPr>
              <a:t> </a:t>
            </a:r>
            <a:r>
              <a:rPr lang="en-US" sz="1868" dirty="0">
                <a:solidFill>
                  <a:srgbClr val="2B91AF"/>
                </a:solidFill>
                <a:latin typeface="Consolas" panose="020B0609020204030204" pitchFamily="49" charset="0"/>
              </a:rPr>
              <a:t>List</a:t>
            </a:r>
            <a:r>
              <a:rPr lang="en-US" sz="1868" dirty="0">
                <a:latin typeface="Consolas" panose="020B0609020204030204" pitchFamily="49" charset="0"/>
              </a:rPr>
              <a:t>&lt;</a:t>
            </a:r>
            <a:r>
              <a:rPr lang="en-US" sz="1868" dirty="0">
                <a:solidFill>
                  <a:srgbClr val="2B91AF"/>
                </a:solidFill>
                <a:latin typeface="Consolas" panose="020B0609020204030204" pitchFamily="49" charset="0"/>
              </a:rPr>
              <a:t>Person</a:t>
            </a:r>
            <a:r>
              <a:rPr lang="en-US" sz="1868" dirty="0">
                <a:latin typeface="Consolas" panose="020B0609020204030204" pitchFamily="49" charset="0"/>
              </a:rPr>
              <a:t>&gt; People = </a:t>
            </a:r>
            <a:r>
              <a:rPr lang="en-US" sz="1868" dirty="0">
                <a:solidFill>
                  <a:srgbClr val="0000FF"/>
                </a:solidFill>
                <a:latin typeface="Consolas" panose="020B0609020204030204" pitchFamily="49" charset="0"/>
              </a:rPr>
              <a:t>new</a:t>
            </a:r>
            <a:r>
              <a:rPr lang="en-US" sz="1868" dirty="0">
                <a:latin typeface="Consolas" panose="020B0609020204030204" pitchFamily="49" charset="0"/>
              </a:rPr>
              <a:t> </a:t>
            </a:r>
            <a:r>
              <a:rPr lang="en-US" sz="1868" dirty="0">
                <a:solidFill>
                  <a:srgbClr val="2B91AF"/>
                </a:solidFill>
                <a:latin typeface="Consolas" panose="020B0609020204030204" pitchFamily="49" charset="0"/>
              </a:rPr>
              <a:t>List</a:t>
            </a:r>
            <a:r>
              <a:rPr lang="en-US" sz="1868" dirty="0">
                <a:latin typeface="Consolas" panose="020B0609020204030204" pitchFamily="49" charset="0"/>
              </a:rPr>
              <a:t>&lt;</a:t>
            </a:r>
            <a:r>
              <a:rPr lang="en-US" sz="1868" dirty="0">
                <a:solidFill>
                  <a:srgbClr val="2B91AF"/>
                </a:solidFill>
                <a:latin typeface="Consolas" panose="020B0609020204030204" pitchFamily="49" charset="0"/>
              </a:rPr>
              <a:t>Person</a:t>
            </a:r>
            <a:r>
              <a:rPr lang="en-US" sz="1868" dirty="0">
                <a:latin typeface="Consolas" panose="020B0609020204030204" pitchFamily="49" charset="0"/>
              </a:rPr>
              <a:t>&gt;();</a:t>
            </a:r>
          </a:p>
          <a:p>
            <a:endParaRPr lang="en-US" sz="1868" dirty="0">
              <a:latin typeface="Consolas" panose="020B0609020204030204" pitchFamily="49" charset="0"/>
            </a:endParaRPr>
          </a:p>
          <a:p>
            <a:r>
              <a:rPr lang="en-US" sz="1868" dirty="0">
                <a:latin typeface="Consolas" panose="020B0609020204030204" pitchFamily="49" charset="0"/>
              </a:rPr>
              <a:t>    </a:t>
            </a:r>
            <a:r>
              <a:rPr lang="en-US" sz="1868" dirty="0">
                <a:solidFill>
                  <a:srgbClr val="0000FF"/>
                </a:solidFill>
                <a:latin typeface="Consolas" panose="020B0609020204030204" pitchFamily="49" charset="0"/>
              </a:rPr>
              <a:t>static</a:t>
            </a:r>
            <a:r>
              <a:rPr lang="en-US" sz="1868" dirty="0">
                <a:latin typeface="Consolas" panose="020B0609020204030204" pitchFamily="49" charset="0"/>
              </a:rPr>
              <a:t> </a:t>
            </a:r>
            <a:r>
              <a:rPr lang="en-US" sz="1868" dirty="0">
                <a:solidFill>
                  <a:srgbClr val="0000FF"/>
                </a:solidFill>
                <a:latin typeface="Consolas" panose="020B0609020204030204" pitchFamily="49" charset="0"/>
              </a:rPr>
              <a:t>void</a:t>
            </a:r>
            <a:r>
              <a:rPr lang="en-US" sz="1868" dirty="0">
                <a:latin typeface="Consolas" panose="020B0609020204030204" pitchFamily="49" charset="0"/>
              </a:rPr>
              <a:t> Main(</a:t>
            </a:r>
            <a:r>
              <a:rPr lang="en-US" sz="1868" dirty="0">
                <a:solidFill>
                  <a:srgbClr val="0000FF"/>
                </a:solidFill>
                <a:latin typeface="Consolas" panose="020B0609020204030204" pitchFamily="49" charset="0"/>
              </a:rPr>
              <a:t>string</a:t>
            </a:r>
            <a:r>
              <a:rPr lang="en-US" sz="1868" dirty="0">
                <a:latin typeface="Consolas" panose="020B0609020204030204" pitchFamily="49" charset="0"/>
              </a:rPr>
              <a:t>[] </a:t>
            </a:r>
            <a:r>
              <a:rPr lang="en-US" sz="1868" dirty="0" err="1">
                <a:latin typeface="Consolas" panose="020B0609020204030204" pitchFamily="49" charset="0"/>
              </a:rPr>
              <a:t>args</a:t>
            </a:r>
            <a:r>
              <a:rPr lang="en-US" sz="1868" dirty="0">
                <a:latin typeface="Consolas" panose="020B0609020204030204" pitchFamily="49" charset="0"/>
              </a:rPr>
              <a:t>)</a:t>
            </a:r>
          </a:p>
          <a:p>
            <a:r>
              <a:rPr lang="en-US" sz="1868" dirty="0">
                <a:latin typeface="Consolas" panose="020B0609020204030204" pitchFamily="49" charset="0"/>
              </a:rPr>
              <a:t>    {</a:t>
            </a:r>
          </a:p>
          <a:p>
            <a:r>
              <a:rPr lang="nn-NO" sz="1868" dirty="0">
                <a:latin typeface="Consolas" panose="020B0609020204030204" pitchFamily="49" charset="0"/>
              </a:rPr>
              <a:t>        </a:t>
            </a:r>
            <a:r>
              <a:rPr lang="nn-NO" sz="1868" dirty="0">
                <a:solidFill>
                  <a:srgbClr val="0000FF"/>
                </a:solidFill>
                <a:latin typeface="Consolas" panose="020B0609020204030204" pitchFamily="49" charset="0"/>
              </a:rPr>
              <a:t>for</a:t>
            </a:r>
            <a:r>
              <a:rPr lang="nn-NO" sz="1868" dirty="0">
                <a:latin typeface="Consolas" panose="020B0609020204030204" pitchFamily="49" charset="0"/>
              </a:rPr>
              <a:t> (</a:t>
            </a:r>
            <a:r>
              <a:rPr lang="nn-NO" sz="1868" dirty="0">
                <a:solidFill>
                  <a:srgbClr val="0000FF"/>
                </a:solidFill>
                <a:latin typeface="Consolas" panose="020B0609020204030204" pitchFamily="49" charset="0"/>
              </a:rPr>
              <a:t>int</a:t>
            </a:r>
            <a:r>
              <a:rPr lang="nn-NO" sz="1868" dirty="0">
                <a:latin typeface="Consolas" panose="020B0609020204030204" pitchFamily="49" charset="0"/>
              </a:rPr>
              <a:t> i = 0; i &lt; 1000000; i++)</a:t>
            </a:r>
          </a:p>
          <a:p>
            <a:r>
              <a:rPr lang="en-US" sz="1868" dirty="0">
                <a:latin typeface="Consolas" panose="020B0609020204030204" pitchFamily="49" charset="0"/>
              </a:rPr>
              <a:t>        {</a:t>
            </a:r>
          </a:p>
          <a:p>
            <a:r>
              <a:rPr lang="en-US" sz="1868" dirty="0">
                <a:latin typeface="Consolas" panose="020B0609020204030204" pitchFamily="49" charset="0"/>
              </a:rPr>
              <a:t>            </a:t>
            </a:r>
            <a:r>
              <a:rPr lang="en-US" sz="1868" dirty="0" err="1">
                <a:latin typeface="Consolas" panose="020B0609020204030204" pitchFamily="49" charset="0"/>
              </a:rPr>
              <a:t>CreatePerson</a:t>
            </a:r>
            <a:r>
              <a:rPr lang="en-US" sz="1868" dirty="0">
                <a:latin typeface="Consolas" panose="020B0609020204030204" pitchFamily="49" charset="0"/>
              </a:rPr>
              <a:t>();</a:t>
            </a:r>
          </a:p>
          <a:p>
            <a:r>
              <a:rPr lang="en-US" sz="1868" dirty="0">
                <a:latin typeface="Consolas" panose="020B0609020204030204" pitchFamily="49" charset="0"/>
              </a:rPr>
              <a:t>        }</a:t>
            </a:r>
          </a:p>
          <a:p>
            <a:r>
              <a:rPr lang="en-US" sz="1868" dirty="0">
                <a:latin typeface="Consolas" panose="020B0609020204030204" pitchFamily="49" charset="0"/>
              </a:rPr>
              <a:t>        </a:t>
            </a:r>
            <a:r>
              <a:rPr lang="en-US" sz="1868" dirty="0" err="1">
                <a:solidFill>
                  <a:srgbClr val="2B91AF"/>
                </a:solidFill>
                <a:latin typeface="Consolas" panose="020B0609020204030204" pitchFamily="49" charset="0"/>
              </a:rPr>
              <a:t>Console</a:t>
            </a:r>
            <a:r>
              <a:rPr lang="en-US" sz="1868" dirty="0" err="1">
                <a:latin typeface="Consolas" panose="020B0609020204030204" pitchFamily="49" charset="0"/>
              </a:rPr>
              <a:t>.ReadKey</a:t>
            </a:r>
            <a:r>
              <a:rPr lang="en-US" sz="1868" dirty="0">
                <a:latin typeface="Consolas" panose="020B0609020204030204" pitchFamily="49" charset="0"/>
              </a:rPr>
              <a:t>();</a:t>
            </a:r>
          </a:p>
          <a:p>
            <a:r>
              <a:rPr lang="en-US" sz="1868" dirty="0">
                <a:latin typeface="Consolas" panose="020B0609020204030204" pitchFamily="49" charset="0"/>
              </a:rPr>
              <a:t>    }</a:t>
            </a:r>
          </a:p>
          <a:p>
            <a:endParaRPr lang="en-US" sz="1868" dirty="0">
              <a:latin typeface="Consolas" panose="020B0609020204030204" pitchFamily="49" charset="0"/>
            </a:endParaRPr>
          </a:p>
          <a:p>
            <a:r>
              <a:rPr lang="en-US" sz="1868" dirty="0">
                <a:latin typeface="Consolas" panose="020B0609020204030204" pitchFamily="49" charset="0"/>
              </a:rPr>
              <a:t>    </a:t>
            </a:r>
            <a:r>
              <a:rPr lang="en-US" sz="1868" dirty="0">
                <a:solidFill>
                  <a:srgbClr val="0000FF"/>
                </a:solidFill>
                <a:latin typeface="Consolas" panose="020B0609020204030204" pitchFamily="49" charset="0"/>
              </a:rPr>
              <a:t>public</a:t>
            </a:r>
            <a:r>
              <a:rPr lang="en-US" sz="1868" dirty="0">
                <a:latin typeface="Consolas" panose="020B0609020204030204" pitchFamily="49" charset="0"/>
              </a:rPr>
              <a:t> </a:t>
            </a:r>
            <a:r>
              <a:rPr lang="en-US" sz="1868" dirty="0">
                <a:solidFill>
                  <a:srgbClr val="0000FF"/>
                </a:solidFill>
                <a:latin typeface="Consolas" panose="020B0609020204030204" pitchFamily="49" charset="0"/>
              </a:rPr>
              <a:t>static</a:t>
            </a:r>
            <a:r>
              <a:rPr lang="en-US" sz="1868" dirty="0">
                <a:latin typeface="Consolas" panose="020B0609020204030204" pitchFamily="49" charset="0"/>
              </a:rPr>
              <a:t> </a:t>
            </a:r>
            <a:r>
              <a:rPr lang="en-US" sz="1868" dirty="0">
                <a:solidFill>
                  <a:srgbClr val="0000FF"/>
                </a:solidFill>
                <a:latin typeface="Consolas" panose="020B0609020204030204" pitchFamily="49" charset="0"/>
              </a:rPr>
              <a:t>void</a:t>
            </a:r>
            <a:r>
              <a:rPr lang="en-US" sz="1868" dirty="0">
                <a:latin typeface="Consolas" panose="020B0609020204030204" pitchFamily="49" charset="0"/>
              </a:rPr>
              <a:t> </a:t>
            </a:r>
            <a:r>
              <a:rPr lang="en-US" sz="1868" dirty="0" err="1">
                <a:latin typeface="Consolas" panose="020B0609020204030204" pitchFamily="49" charset="0"/>
              </a:rPr>
              <a:t>CreatePerson</a:t>
            </a:r>
            <a:r>
              <a:rPr lang="en-US" sz="1868" dirty="0">
                <a:latin typeface="Consolas" panose="020B0609020204030204" pitchFamily="49" charset="0"/>
              </a:rPr>
              <a:t>()</a:t>
            </a:r>
          </a:p>
          <a:p>
            <a:r>
              <a:rPr lang="en-US" sz="1868" dirty="0">
                <a:latin typeface="Consolas" panose="020B0609020204030204" pitchFamily="49" charset="0"/>
              </a:rPr>
              <a:t>    {</a:t>
            </a:r>
          </a:p>
          <a:p>
            <a:r>
              <a:rPr lang="en-US" sz="1868" dirty="0">
                <a:latin typeface="Consolas" panose="020B0609020204030204" pitchFamily="49" charset="0"/>
              </a:rPr>
              <a:t>        </a:t>
            </a:r>
            <a:r>
              <a:rPr lang="en-US" sz="1868" dirty="0" err="1">
                <a:latin typeface="Consolas" panose="020B0609020204030204" pitchFamily="49" charset="0"/>
              </a:rPr>
              <a:t>People.Add</a:t>
            </a:r>
            <a:r>
              <a:rPr lang="en-US" sz="1868" dirty="0">
                <a:latin typeface="Consolas" panose="020B0609020204030204" pitchFamily="49" charset="0"/>
              </a:rPr>
              <a:t>(</a:t>
            </a:r>
            <a:r>
              <a:rPr lang="en-US" sz="1868" dirty="0">
                <a:solidFill>
                  <a:srgbClr val="0000FF"/>
                </a:solidFill>
                <a:latin typeface="Consolas" panose="020B0609020204030204" pitchFamily="49" charset="0"/>
              </a:rPr>
              <a:t>new</a:t>
            </a:r>
            <a:r>
              <a:rPr lang="en-US" sz="1868" dirty="0">
                <a:latin typeface="Consolas" panose="020B0609020204030204" pitchFamily="49" charset="0"/>
              </a:rPr>
              <a:t> </a:t>
            </a:r>
            <a:r>
              <a:rPr lang="en-US" sz="1868" dirty="0">
                <a:solidFill>
                  <a:srgbClr val="2B91AF"/>
                </a:solidFill>
                <a:latin typeface="Consolas" panose="020B0609020204030204" pitchFamily="49" charset="0"/>
              </a:rPr>
              <a:t>Person</a:t>
            </a:r>
            <a:r>
              <a:rPr lang="en-US" sz="1868" dirty="0">
                <a:latin typeface="Consolas" panose="020B0609020204030204" pitchFamily="49" charset="0"/>
              </a:rPr>
              <a:t> { Name = </a:t>
            </a:r>
            <a:r>
              <a:rPr lang="en-US" sz="1868" dirty="0">
                <a:solidFill>
                  <a:srgbClr val="A31515"/>
                </a:solidFill>
                <a:latin typeface="Consolas" panose="020B0609020204030204" pitchFamily="49" charset="0"/>
              </a:rPr>
              <a:t>"Test Person"</a:t>
            </a:r>
            <a:r>
              <a:rPr lang="en-US" sz="1868" dirty="0">
                <a:latin typeface="Consolas" panose="020B0609020204030204" pitchFamily="49" charset="0"/>
              </a:rPr>
              <a:t>, Age = 34 });</a:t>
            </a:r>
          </a:p>
          <a:p>
            <a:r>
              <a:rPr lang="en-US" sz="1868" dirty="0">
                <a:latin typeface="Consolas" panose="020B0609020204030204" pitchFamily="49" charset="0"/>
              </a:rPr>
              <a:t>    }</a:t>
            </a:r>
          </a:p>
          <a:p>
            <a:r>
              <a:rPr lang="en-US" sz="1868" dirty="0">
                <a:latin typeface="Consolas" panose="020B0609020204030204" pitchFamily="49" charset="0"/>
              </a:rPr>
              <a:t>}</a:t>
            </a:r>
            <a:endParaRPr lang="en-US" sz="1201" dirty="0"/>
          </a:p>
        </p:txBody>
      </p:sp>
    </p:spTree>
    <p:extLst>
      <p:ext uri="{BB962C8B-B14F-4D97-AF65-F5344CB8AC3E}">
        <p14:creationId xmlns:p14="http://schemas.microsoft.com/office/powerpoint/2010/main" val="2175694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3" name="Shape 243"/>
          <p:cNvSpPr txBox="1">
            <a:spLocks noGrp="1"/>
          </p:cNvSpPr>
          <p:nvPr>
            <p:ph type="ctrTitle"/>
          </p:nvPr>
        </p:nvSpPr>
        <p:spPr/>
        <p:txBody>
          <a:bodyPr/>
          <a:lstStyle/>
          <a:p>
            <a:r>
              <a:rPr lang="en" dirty="0"/>
              <a:t>Demo</a:t>
            </a:r>
          </a:p>
        </p:txBody>
      </p:sp>
      <p:sp>
        <p:nvSpPr>
          <p:cNvPr id="242" name="Shape 242"/>
          <p:cNvSpPr txBox="1">
            <a:spLocks noGrp="1"/>
          </p:cNvSpPr>
          <p:nvPr>
            <p:ph type="subTitle" idx="1"/>
          </p:nvPr>
        </p:nvSpPr>
        <p:spPr/>
        <p:txBody>
          <a:bodyPr/>
          <a:lstStyle/>
          <a:p>
            <a:r>
              <a:rPr lang="en" dirty="0"/>
              <a:t>Visual Studio </a:t>
            </a:r>
            <a:r>
              <a:rPr lang="en-US" dirty="0"/>
              <a:t>Performance Tools - Memory</a:t>
            </a:r>
            <a:endParaRPr lang="en" dirty="0"/>
          </a:p>
        </p:txBody>
      </p:sp>
    </p:spTree>
    <p:extLst>
      <p:ext uri="{BB962C8B-B14F-4D97-AF65-F5344CB8AC3E}">
        <p14:creationId xmlns:p14="http://schemas.microsoft.com/office/powerpoint/2010/main" val="1174647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p:txBody>
          <a:bodyPr/>
          <a:lstStyle/>
          <a:p>
            <a:r>
              <a:rPr lang="en"/>
              <a:t>Summary</a:t>
            </a:r>
            <a:endParaRPr lang="en" dirty="0"/>
          </a:p>
        </p:txBody>
      </p:sp>
      <p:sp>
        <p:nvSpPr>
          <p:cNvPr id="213" name="Shape 213"/>
          <p:cNvSpPr txBox="1">
            <a:spLocks noGrp="1"/>
          </p:cNvSpPr>
          <p:nvPr>
            <p:ph sz="quarter" idx="10"/>
          </p:nvPr>
        </p:nvSpPr>
        <p:spPr/>
        <p:txBody>
          <a:bodyPr/>
          <a:lstStyle/>
          <a:p>
            <a:r>
              <a:rPr lang="en" dirty="0"/>
              <a:t>.</a:t>
            </a:r>
            <a:r>
              <a:rPr lang="en-US" dirty="0"/>
              <a:t>NET has automatic memory management</a:t>
            </a:r>
          </a:p>
          <a:p>
            <a:r>
              <a:rPr lang="en-US" dirty="0"/>
              <a:t>GC Root</a:t>
            </a:r>
          </a:p>
          <a:p>
            <a:r>
              <a:rPr lang="en-US" dirty="0"/>
              <a:t>Two things to measure:</a:t>
            </a:r>
            <a:br>
              <a:rPr lang="en" dirty="0"/>
            </a:br>
            <a:r>
              <a:rPr lang="en" dirty="0"/>
              <a:t>1: </a:t>
            </a:r>
            <a:r>
              <a:rPr lang="en-US" dirty="0"/>
              <a:t>which method(s) allocate(s) a significant amount of memory</a:t>
            </a:r>
            <a:r>
              <a:rPr lang="en" dirty="0"/>
              <a:t>?</a:t>
            </a:r>
            <a:br>
              <a:rPr lang="en" dirty="0"/>
            </a:br>
            <a:r>
              <a:rPr lang="en" dirty="0"/>
              <a:t>2: </a:t>
            </a:r>
            <a:r>
              <a:rPr lang="en-US" dirty="0"/>
              <a:t>which GC roots prevent large number of objects from being </a:t>
            </a:r>
            <a:r>
              <a:rPr lang="en-US" dirty="0" err="1"/>
              <a:t>GCed</a:t>
            </a:r>
            <a:r>
              <a:rPr lang="en-US" dirty="0"/>
              <a:t>?</a:t>
            </a:r>
            <a:r>
              <a:rPr lang="en" dirty="0"/>
              <a:t> </a:t>
            </a:r>
          </a:p>
        </p:txBody>
      </p:sp>
    </p:spTree>
    <p:extLst>
      <p:ext uri="{BB962C8B-B14F-4D97-AF65-F5344CB8AC3E}">
        <p14:creationId xmlns:p14="http://schemas.microsoft.com/office/powerpoint/2010/main" val="4100600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ctrTitle"/>
          </p:nvPr>
        </p:nvSpPr>
        <p:spPr/>
        <p:txBody>
          <a:bodyPr/>
          <a:lstStyle/>
          <a:p>
            <a:r>
              <a:rPr lang="en-US" dirty="0"/>
              <a:t>Micro Benchmarking with </a:t>
            </a:r>
            <a:r>
              <a:rPr lang="en-US" dirty="0" err="1"/>
              <a:t>BenchmarkDotNet</a:t>
            </a:r>
            <a:endParaRPr lang="en" dirty="0"/>
          </a:p>
        </p:txBody>
      </p:sp>
      <p:cxnSp>
        <p:nvCxnSpPr>
          <p:cNvPr id="7" name="Straight Connector 6">
            <a:extLst>
              <a:ext uri="{FF2B5EF4-FFF2-40B4-BE49-F238E27FC236}">
                <a16:creationId xmlns:a16="http://schemas.microsoft.com/office/drawing/2014/main" id="{AE5DB1F3-C122-44DD-9165-93E5F5559336}"/>
              </a:ext>
            </a:extLst>
          </p:cNvPr>
          <p:cNvCxnSpPr>
            <a:cxnSpLocks/>
          </p:cNvCxnSpPr>
          <p:nvPr/>
        </p:nvCxnSpPr>
        <p:spPr>
          <a:xfrm>
            <a:off x="816834" y="3301942"/>
            <a:ext cx="7899783" cy="0"/>
          </a:xfrm>
          <a:prstGeom prst="line">
            <a:avLst/>
          </a:prstGeom>
          <a:ln>
            <a:gradFill>
              <a:gsLst>
                <a:gs pos="33670">
                  <a:srgbClr val="D4DFF1"/>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11816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p:txBody>
          <a:bodyPr/>
          <a:lstStyle/>
          <a:p>
            <a:pPr lvl="0"/>
            <a:r>
              <a:rPr lang="en-US" dirty="0"/>
              <a:t>In </a:t>
            </a:r>
            <a:r>
              <a:rPr lang="en-US"/>
              <a:t>this Part</a:t>
            </a:r>
            <a:endParaRPr lang="en" dirty="0"/>
          </a:p>
        </p:txBody>
      </p:sp>
      <p:sp>
        <p:nvSpPr>
          <p:cNvPr id="149" name="Shape 149"/>
          <p:cNvSpPr txBox="1">
            <a:spLocks noGrp="1"/>
          </p:cNvSpPr>
          <p:nvPr>
            <p:ph sz="quarter" idx="11"/>
          </p:nvPr>
        </p:nvSpPr>
        <p:spPr>
          <a:xfrm>
            <a:off x="3307545" y="865854"/>
            <a:ext cx="8312909" cy="1656081"/>
          </a:xfrm>
        </p:spPr>
        <p:txBody>
          <a:bodyPr>
            <a:normAutofit lnSpcReduction="10000"/>
          </a:bodyPr>
          <a:lstStyle/>
          <a:p>
            <a:r>
              <a:rPr lang="en-US" dirty="0" err="1"/>
              <a:t>BenchmarkDotNet</a:t>
            </a:r>
            <a:r>
              <a:rPr lang="en-US" dirty="0"/>
              <a:t> for accurate measurements </a:t>
            </a:r>
          </a:p>
          <a:p>
            <a:r>
              <a:rPr lang="en-US" dirty="0"/>
              <a:t>Why benchmarking is hard</a:t>
            </a:r>
          </a:p>
          <a:p>
            <a:r>
              <a:rPr lang="en-US" dirty="0"/>
              <a:t>How </a:t>
            </a:r>
            <a:r>
              <a:rPr lang="en-US" dirty="0" err="1"/>
              <a:t>BenchmarkDotNet</a:t>
            </a:r>
            <a:r>
              <a:rPr lang="en-US" dirty="0"/>
              <a:t> helps</a:t>
            </a:r>
          </a:p>
          <a:p>
            <a:endParaRPr lang="en-US" dirty="0"/>
          </a:p>
        </p:txBody>
      </p:sp>
      <p:pic>
        <p:nvPicPr>
          <p:cNvPr id="3" name="Picture 2"/>
          <p:cNvPicPr>
            <a:picLocks noChangeAspect="1"/>
          </p:cNvPicPr>
          <p:nvPr/>
        </p:nvPicPr>
        <p:blipFill>
          <a:blip r:embed="rId3"/>
          <a:stretch>
            <a:fillRect/>
          </a:stretch>
        </p:blipFill>
        <p:spPr>
          <a:xfrm>
            <a:off x="3307545" y="2710750"/>
            <a:ext cx="6452682" cy="3503908"/>
          </a:xfrm>
          <a:prstGeom prst="rect">
            <a:avLst/>
          </a:prstGeom>
        </p:spPr>
      </p:pic>
    </p:spTree>
    <p:extLst>
      <p:ext uri="{BB962C8B-B14F-4D97-AF65-F5344CB8AC3E}">
        <p14:creationId xmlns:p14="http://schemas.microsoft.com/office/powerpoint/2010/main" val="1658593927"/>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61" name="Shape 261"/>
          <p:cNvSpPr txBox="1">
            <a:spLocks noGrp="1"/>
          </p:cNvSpPr>
          <p:nvPr>
            <p:ph sz="half" idx="2"/>
          </p:nvPr>
        </p:nvSpPr>
        <p:spPr>
          <a:xfrm>
            <a:off x="7345680" y="1497706"/>
            <a:ext cx="4582159" cy="4221846"/>
          </a:xfrm>
        </p:spPr>
        <p:txBody>
          <a:bodyPr/>
          <a:lstStyle/>
          <a:p>
            <a:r>
              <a:rPr lang="en" dirty="0">
                <a:latin typeface="Segoe UI Light" panose="020B0502040204020203" pitchFamily="34" charset="0"/>
                <a:cs typeface="Segoe UI Light" panose="020B0502040204020203" pitchFamily="34" charset="0"/>
              </a:rPr>
              <a:t>Distributed by NuGet</a:t>
            </a:r>
          </a:p>
          <a:p>
            <a:r>
              <a:rPr lang="en" dirty="0">
                <a:latin typeface="Segoe UI Light" panose="020B0502040204020203" pitchFamily="34" charset="0"/>
                <a:cs typeface="Segoe UI Light" panose="020B0502040204020203" pitchFamily="34" charset="0"/>
              </a:rPr>
              <a:t>Hosted on GitHub: </a:t>
            </a:r>
            <a:r>
              <a:rPr lang="en-US" dirty="0">
                <a:latin typeface="Segoe UI Light" panose="020B0502040204020203" pitchFamily="34" charset="0"/>
                <a:cs typeface="Segoe UI Light" panose="020B0502040204020203" pitchFamily="34" charset="0"/>
                <a:hlinkClick r:id="rId3"/>
              </a:rPr>
              <a:t>https://github.com/dotnet/BenchmarkDotNet</a:t>
            </a:r>
            <a:r>
              <a:rPr lang="en-US" dirty="0">
                <a:latin typeface="Segoe UI Light" panose="020B0502040204020203" pitchFamily="34" charset="0"/>
                <a:cs typeface="Segoe UI Light" panose="020B0502040204020203" pitchFamily="34" charset="0"/>
              </a:rPr>
              <a:t> </a:t>
            </a:r>
          </a:p>
          <a:p>
            <a:r>
              <a:rPr lang="en-US" dirty="0">
                <a:latin typeface="Segoe UI Light" panose="020B0502040204020203" pitchFamily="34" charset="0"/>
                <a:cs typeface="Segoe UI Light" panose="020B0502040204020203" pitchFamily="34" charset="0"/>
              </a:rPr>
              <a:t>Runs on </a:t>
            </a:r>
            <a:r>
              <a:rPr lang="en-US" dirty="0" err="1">
                <a:latin typeface="Segoe UI Light" panose="020B0502040204020203" pitchFamily="34" charset="0"/>
                <a:cs typeface="Segoe UI Light" panose="020B0502040204020203" pitchFamily="34" charset="0"/>
              </a:rPr>
              <a:t>CoreCLR</a:t>
            </a:r>
            <a:r>
              <a:rPr lang="en-US" dirty="0">
                <a:latin typeface="Segoe UI Light" panose="020B0502040204020203" pitchFamily="34" charset="0"/>
                <a:cs typeface="Segoe UI Light" panose="020B0502040204020203" pitchFamily="34" charset="0"/>
              </a:rPr>
              <a:t>, Full Framework, and Mono</a:t>
            </a:r>
            <a:endParaRPr lang="en" dirty="0">
              <a:latin typeface="Segoe UI Light" panose="020B0502040204020203" pitchFamily="34" charset="0"/>
              <a:cs typeface="Segoe UI Light" panose="020B0502040204020203" pitchFamily="34" charset="0"/>
            </a:endParaRPr>
          </a:p>
          <a:p>
            <a:endParaRPr lang="en" dirty="0">
              <a:latin typeface="Segoe UI Light" panose="020B0502040204020203" pitchFamily="34" charset="0"/>
              <a:cs typeface="Segoe UI Light" panose="020B0502040204020203" pitchFamily="34" charset="0"/>
            </a:endParaRPr>
          </a:p>
        </p:txBody>
      </p:sp>
      <p:sp>
        <p:nvSpPr>
          <p:cNvPr id="260" name="Shape 260"/>
          <p:cNvSpPr txBox="1">
            <a:spLocks noGrp="1"/>
          </p:cNvSpPr>
          <p:nvPr>
            <p:ph sz="half" idx="10"/>
          </p:nvPr>
        </p:nvSpPr>
        <p:spPr/>
        <p:txBody>
          <a:bodyPr anchor="t">
            <a:normAutofit/>
          </a:bodyPr>
          <a:lstStyle/>
          <a:p>
            <a:pPr marL="0" indent="0" algn="ctr">
              <a:buNone/>
            </a:pPr>
            <a:endParaRPr lang="en-US" sz="5400" dirty="0"/>
          </a:p>
          <a:p>
            <a:pPr marL="0" indent="0" algn="ctr">
              <a:buNone/>
            </a:pPr>
            <a:endParaRPr lang="en-US" sz="5400" dirty="0"/>
          </a:p>
          <a:p>
            <a:pPr marL="0" indent="0" algn="ctr">
              <a:buNone/>
            </a:pPr>
            <a:r>
              <a:rPr lang="en-US" sz="5400" dirty="0"/>
              <a:t>What is </a:t>
            </a:r>
            <a:r>
              <a:rPr lang="en-US" sz="5400" dirty="0" err="1"/>
              <a:t>BenchmarkDotNet</a:t>
            </a:r>
            <a:r>
              <a:rPr lang="en-US" sz="5400" dirty="0"/>
              <a:t>?</a:t>
            </a:r>
            <a:endParaRPr lang="en" sz="5400" dirty="0"/>
          </a:p>
        </p:txBody>
      </p:sp>
      <p:sp>
        <p:nvSpPr>
          <p:cNvPr id="259" name="Shape 259"/>
          <p:cNvSpPr txBox="1">
            <a:spLocks noGrp="1"/>
          </p:cNvSpPr>
          <p:nvPr>
            <p:ph type="title" idx="4294967295"/>
          </p:nvPr>
        </p:nvSpPr>
        <p:spPr>
          <a:xfrm>
            <a:off x="954156" y="3429000"/>
            <a:ext cx="5394325" cy="1320455"/>
          </a:xfrm>
          <a:prstGeom prst="rect">
            <a:avLst/>
          </a:prstGeom>
        </p:spPr>
        <p:txBody>
          <a:bodyPr vert="horz" lIns="121896" tIns="121896" rIns="121896" bIns="121896" rtlCol="0" anchor="b" anchorCtr="0">
            <a:noAutofit/>
          </a:bodyPr>
          <a:lstStyle/>
          <a:p>
            <a:r>
              <a:rPr lang="en-US" sz="3200" dirty="0">
                <a:solidFill>
                  <a:schemeClr val="bg1"/>
                </a:solidFill>
                <a:latin typeface="Segoe UI Light" panose="020B0502040204020203" pitchFamily="34" charset="0"/>
                <a:cs typeface="Segoe UI Light" panose="020B0502040204020203" pitchFamily="34" charset="0"/>
              </a:rPr>
              <a:t>Free, Open Source micro benchmarking library for .NET</a:t>
            </a:r>
            <a:endParaRPr lang="en" sz="32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543336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p:txBody>
          <a:bodyPr/>
          <a:lstStyle/>
          <a:p>
            <a:r>
              <a:rPr lang="en"/>
              <a:t>M</a:t>
            </a:r>
            <a:r>
              <a:rPr lang="de-AT"/>
              <a:t>e</a:t>
            </a:r>
            <a:r>
              <a:rPr lang="en"/>
              <a:t>asure CPU</a:t>
            </a:r>
            <a:endParaRPr lang="en" dirty="0"/>
          </a:p>
        </p:txBody>
      </p:sp>
      <p:sp>
        <p:nvSpPr>
          <p:cNvPr id="213" name="Shape 213"/>
          <p:cNvSpPr txBox="1">
            <a:spLocks noGrp="1"/>
          </p:cNvSpPr>
          <p:nvPr>
            <p:ph sz="quarter" idx="10"/>
          </p:nvPr>
        </p:nvSpPr>
        <p:spPr/>
        <p:txBody>
          <a:bodyPr/>
          <a:lstStyle/>
          <a:p>
            <a:r>
              <a:rPr lang="en-US"/>
              <a:t>CPU Utilization: The % of time when the CPU does work</a:t>
            </a:r>
          </a:p>
          <a:p>
            <a:r>
              <a:rPr lang="en-US"/>
              <a:t>Wall clock time: simply the time that an operation takes on one specific hardware </a:t>
            </a:r>
            <a:br>
              <a:rPr lang="en-US"/>
            </a:br>
            <a:endParaRPr lang="en-US"/>
          </a:p>
          <a:p>
            <a:endParaRPr lang="en-US"/>
          </a:p>
          <a:p>
            <a:r>
              <a:rPr lang="en-US"/>
              <a:t>Typical question: in which method do we spend a long time? </a:t>
            </a:r>
          </a:p>
          <a:p>
            <a:endParaRPr lang="en-US" dirty="0"/>
          </a:p>
        </p:txBody>
      </p:sp>
    </p:spTree>
    <p:extLst>
      <p:ext uri="{BB962C8B-B14F-4D97-AF65-F5344CB8AC3E}">
        <p14:creationId xmlns:p14="http://schemas.microsoft.com/office/powerpoint/2010/main" val="4040922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242391" y="-28955"/>
            <a:ext cx="9322906" cy="1738485"/>
          </a:xfrm>
        </p:spPr>
        <p:txBody>
          <a:bodyPr>
            <a:normAutofit/>
          </a:bodyPr>
          <a:lstStyle/>
          <a:p>
            <a:pPr lvl="0"/>
            <a:r>
              <a:rPr lang="en-US" dirty="0"/>
              <a:t>Why should you use a benchmarking framework?</a:t>
            </a:r>
          </a:p>
        </p:txBody>
      </p:sp>
      <p:sp>
        <p:nvSpPr>
          <p:cNvPr id="149" name="Shape 149"/>
          <p:cNvSpPr txBox="1">
            <a:spLocks noGrp="1"/>
          </p:cNvSpPr>
          <p:nvPr>
            <p:ph sz="quarter" idx="10"/>
          </p:nvPr>
        </p:nvSpPr>
        <p:spPr>
          <a:xfrm>
            <a:off x="538480" y="2633869"/>
            <a:ext cx="11043920" cy="3895895"/>
          </a:xfrm>
        </p:spPr>
        <p:txBody>
          <a:bodyPr/>
          <a:lstStyle/>
          <a:p>
            <a:r>
              <a:rPr lang="en-US" dirty="0"/>
              <a:t>IL code is JITed when the method is executed the first time</a:t>
            </a:r>
          </a:p>
          <a:p>
            <a:r>
              <a:rPr lang="en-US" dirty="0"/>
              <a:t>Other applications (e.g. Virus Scanner) can affect your benchmark</a:t>
            </a:r>
          </a:p>
          <a:p>
            <a:r>
              <a:rPr lang="en-US" dirty="0"/>
              <a:t>Different .NET Flavors, </a:t>
            </a:r>
            <a:r>
              <a:rPr lang="en-US" dirty="0" err="1"/>
              <a:t>RyuJIT</a:t>
            </a:r>
            <a:r>
              <a:rPr lang="en-US" dirty="0"/>
              <a:t> vs. classic JIT, Server vs Workstation GC, etc.</a:t>
            </a:r>
          </a:p>
          <a:p>
            <a:endParaRPr lang="en-US" dirty="0"/>
          </a:p>
        </p:txBody>
      </p:sp>
    </p:spTree>
    <p:extLst>
      <p:ext uri="{BB962C8B-B14F-4D97-AF65-F5344CB8AC3E}">
        <p14:creationId xmlns:p14="http://schemas.microsoft.com/office/powerpoint/2010/main" val="2647544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361661" y="-28955"/>
            <a:ext cx="8607288" cy="2016781"/>
          </a:xfrm>
        </p:spPr>
        <p:txBody>
          <a:bodyPr>
            <a:normAutofit/>
          </a:bodyPr>
          <a:lstStyle/>
          <a:p>
            <a:pPr lvl="0"/>
            <a:r>
              <a:rPr lang="en-US" dirty="0" err="1"/>
              <a:t>BenchmarkDotNet</a:t>
            </a:r>
            <a:r>
              <a:rPr lang="en-US" dirty="0"/>
              <a:t> solves these problems!</a:t>
            </a:r>
          </a:p>
        </p:txBody>
      </p:sp>
      <p:sp>
        <p:nvSpPr>
          <p:cNvPr id="149" name="Shape 149"/>
          <p:cNvSpPr txBox="1">
            <a:spLocks noGrp="1"/>
          </p:cNvSpPr>
          <p:nvPr>
            <p:ph sz="quarter" idx="10"/>
          </p:nvPr>
        </p:nvSpPr>
        <p:spPr>
          <a:xfrm>
            <a:off x="538480" y="2246243"/>
            <a:ext cx="11043920" cy="4283522"/>
          </a:xfrm>
        </p:spPr>
        <p:txBody>
          <a:bodyPr/>
          <a:lstStyle/>
          <a:p>
            <a:r>
              <a:rPr lang="en-US" dirty="0"/>
              <a:t>Several launches with warm-up phase</a:t>
            </a:r>
          </a:p>
          <a:p>
            <a:r>
              <a:rPr lang="en-US" dirty="0"/>
              <a:t>Smart heuristic to figure out the number of iterations needed</a:t>
            </a:r>
          </a:p>
          <a:p>
            <a:r>
              <a:rPr lang="en-US" dirty="0"/>
              <a:t>With almost zero work it tests: </a:t>
            </a:r>
            <a:r>
              <a:rPr lang="en-US" dirty="0" err="1"/>
              <a:t>CoreCLR</a:t>
            </a:r>
            <a:r>
              <a:rPr lang="en-US" dirty="0"/>
              <a:t>, Full Framework, Mono</a:t>
            </a:r>
          </a:p>
          <a:p>
            <a:r>
              <a:rPr lang="en-US" dirty="0"/>
              <a:t>Can test for x86, x64; </a:t>
            </a:r>
            <a:r>
              <a:rPr lang="en-US" dirty="0" err="1"/>
              <a:t>LegacyJIT</a:t>
            </a:r>
            <a:r>
              <a:rPr lang="en-US" dirty="0"/>
              <a:t>, </a:t>
            </a:r>
            <a:r>
              <a:rPr lang="en-US" dirty="0" err="1"/>
              <a:t>RyuJIT</a:t>
            </a:r>
            <a:r>
              <a:rPr lang="en-US" dirty="0"/>
              <a:t>; Server, Workstation GC, etc.</a:t>
            </a:r>
          </a:p>
          <a:p>
            <a:r>
              <a:rPr lang="en-US" dirty="0"/>
              <a:t>Nice reporting</a:t>
            </a:r>
          </a:p>
          <a:p>
            <a:r>
              <a:rPr lang="en-US" dirty="0"/>
              <a:t>Supports Windows, Linux, macOS</a:t>
            </a:r>
          </a:p>
        </p:txBody>
      </p:sp>
    </p:spTree>
    <p:extLst>
      <p:ext uri="{BB962C8B-B14F-4D97-AF65-F5344CB8AC3E}">
        <p14:creationId xmlns:p14="http://schemas.microsoft.com/office/powerpoint/2010/main" val="3026793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p:txBody>
          <a:bodyPr/>
          <a:lstStyle/>
          <a:p>
            <a:pPr lvl="0"/>
            <a:r>
              <a:rPr lang="en-US"/>
              <a:t>BenchmarkDotNet Intro</a:t>
            </a:r>
            <a:endParaRPr lang="en-US" dirty="0"/>
          </a:p>
        </p:txBody>
      </p:sp>
      <p:sp>
        <p:nvSpPr>
          <p:cNvPr id="149" name="Shape 149"/>
          <p:cNvSpPr txBox="1">
            <a:spLocks noGrp="1"/>
          </p:cNvSpPr>
          <p:nvPr>
            <p:ph sz="quarter" idx="10"/>
          </p:nvPr>
        </p:nvSpPr>
        <p:spPr>
          <a:xfrm>
            <a:off x="538480" y="1549059"/>
            <a:ext cx="11043920" cy="634771"/>
          </a:xfrm>
        </p:spPr>
        <p:txBody>
          <a:bodyPr/>
          <a:lstStyle/>
          <a:p>
            <a:r>
              <a:rPr lang="en-US" dirty="0"/>
              <a:t>Add </a:t>
            </a:r>
            <a:r>
              <a:rPr lang="en-US" dirty="0" err="1"/>
              <a:t>NuGet</a:t>
            </a:r>
            <a:r>
              <a:rPr lang="en-US" dirty="0"/>
              <a:t> package: </a:t>
            </a:r>
            <a:r>
              <a:rPr lang="en-US" dirty="0" err="1"/>
              <a:t>BenchmarkDotNet</a:t>
            </a:r>
            <a:endParaRPr lang="en-US" dirty="0"/>
          </a:p>
        </p:txBody>
      </p:sp>
      <p:sp>
        <p:nvSpPr>
          <p:cNvPr id="2" name="Rectangle 1"/>
          <p:cNvSpPr/>
          <p:nvPr/>
        </p:nvSpPr>
        <p:spPr>
          <a:xfrm>
            <a:off x="962972" y="2625377"/>
            <a:ext cx="5895359" cy="1554272"/>
          </a:xfrm>
          <a:prstGeom prst="rect">
            <a:avLst/>
          </a:prstGeom>
        </p:spPr>
        <p:txBody>
          <a:bodyPr wrap="square">
            <a:spAutoFit/>
          </a:bodyPr>
          <a:lstStyle/>
          <a:p>
            <a:r>
              <a:rPr lang="en-US" sz="1900" dirty="0">
                <a:latin typeface="Consolas" panose="020B0609020204030204" pitchFamily="49" charset="0"/>
              </a:rPr>
              <a:t>[</a:t>
            </a:r>
            <a:r>
              <a:rPr lang="en-US" sz="1900" dirty="0">
                <a:solidFill>
                  <a:srgbClr val="2B91AF"/>
                </a:solidFill>
                <a:latin typeface="Consolas" panose="020B0609020204030204" pitchFamily="49" charset="0"/>
              </a:rPr>
              <a:t>Benchmark</a:t>
            </a:r>
            <a:r>
              <a:rPr lang="en-US" sz="1900" dirty="0">
                <a:latin typeface="Consolas" panose="020B0609020204030204" pitchFamily="49" charset="0"/>
              </a:rPr>
              <a:t>]</a:t>
            </a:r>
          </a:p>
          <a:p>
            <a:r>
              <a:rPr lang="en-US" sz="1900" dirty="0">
                <a:solidFill>
                  <a:srgbClr val="0000FF"/>
                </a:solidFill>
                <a:latin typeface="Consolas" panose="020B0609020204030204" pitchFamily="49" charset="0"/>
              </a:rPr>
              <a:t>public</a:t>
            </a:r>
            <a:r>
              <a:rPr lang="en-US" sz="1900" dirty="0">
                <a:latin typeface="Consolas" panose="020B0609020204030204" pitchFamily="49" charset="0"/>
              </a:rPr>
              <a:t> </a:t>
            </a:r>
            <a:r>
              <a:rPr lang="en-US" sz="1900" dirty="0">
                <a:solidFill>
                  <a:srgbClr val="0000FF"/>
                </a:solidFill>
                <a:latin typeface="Consolas" panose="020B0609020204030204" pitchFamily="49" charset="0"/>
              </a:rPr>
              <a:t>static</a:t>
            </a:r>
            <a:r>
              <a:rPr lang="en-US" sz="1900" dirty="0">
                <a:latin typeface="Consolas" panose="020B0609020204030204" pitchFamily="49" charset="0"/>
              </a:rPr>
              <a:t> </a:t>
            </a:r>
            <a:r>
              <a:rPr lang="en-US" sz="1900" dirty="0">
                <a:solidFill>
                  <a:srgbClr val="0000FF"/>
                </a:solidFill>
                <a:latin typeface="Consolas" panose="020B0609020204030204" pitchFamily="49" charset="0"/>
              </a:rPr>
              <a:t>void</a:t>
            </a:r>
            <a:r>
              <a:rPr lang="en-US" sz="1900" dirty="0">
                <a:latin typeface="Consolas" panose="020B0609020204030204" pitchFamily="49" charset="0"/>
              </a:rPr>
              <a:t> </a:t>
            </a:r>
            <a:r>
              <a:rPr lang="en-US" sz="1900" dirty="0" err="1">
                <a:latin typeface="Consolas" panose="020B0609020204030204" pitchFamily="49" charset="0"/>
              </a:rPr>
              <a:t>MyMethodToBenchmark</a:t>
            </a:r>
            <a:r>
              <a:rPr lang="en-US" sz="1900" dirty="0">
                <a:latin typeface="Consolas" panose="020B0609020204030204" pitchFamily="49" charset="0"/>
              </a:rPr>
              <a:t>() </a:t>
            </a:r>
          </a:p>
          <a:p>
            <a:r>
              <a:rPr lang="en-US" sz="1900" dirty="0">
                <a:latin typeface="Consolas" panose="020B0609020204030204" pitchFamily="49" charset="0"/>
              </a:rPr>
              <a:t>{</a:t>
            </a:r>
          </a:p>
          <a:p>
            <a:r>
              <a:rPr lang="en-US" sz="1900" dirty="0">
                <a:latin typeface="Consolas" panose="020B0609020204030204" pitchFamily="49" charset="0"/>
              </a:rPr>
              <a:t>  </a:t>
            </a:r>
            <a:r>
              <a:rPr lang="en-US" sz="1900" dirty="0">
                <a:solidFill>
                  <a:srgbClr val="008000"/>
                </a:solidFill>
                <a:latin typeface="Consolas" panose="020B0609020204030204" pitchFamily="49" charset="0"/>
              </a:rPr>
              <a:t>//...hardcore perf. critical algorithm </a:t>
            </a:r>
            <a:endParaRPr lang="en-US" sz="1900" dirty="0">
              <a:latin typeface="Consolas" panose="020B0609020204030204" pitchFamily="49" charset="0"/>
            </a:endParaRPr>
          </a:p>
          <a:p>
            <a:r>
              <a:rPr lang="en-US" sz="1900" dirty="0">
                <a:latin typeface="Consolas" panose="020B0609020204030204" pitchFamily="49" charset="0"/>
              </a:rPr>
              <a:t>}</a:t>
            </a:r>
            <a:endParaRPr lang="en-US" sz="1900" dirty="0"/>
          </a:p>
        </p:txBody>
      </p:sp>
      <p:sp>
        <p:nvSpPr>
          <p:cNvPr id="4" name="Rectangle 3"/>
          <p:cNvSpPr/>
          <p:nvPr/>
        </p:nvSpPr>
        <p:spPr>
          <a:xfrm>
            <a:off x="962972" y="5360239"/>
            <a:ext cx="7570369" cy="1261884"/>
          </a:xfrm>
          <a:prstGeom prst="rect">
            <a:avLst/>
          </a:prstGeom>
        </p:spPr>
        <p:txBody>
          <a:bodyPr wrap="square">
            <a:spAutoFit/>
          </a:bodyPr>
          <a:lstStyle/>
          <a:p>
            <a:r>
              <a:rPr lang="en-US" sz="1900" dirty="0">
                <a:solidFill>
                  <a:srgbClr val="0000FF"/>
                </a:solidFill>
                <a:latin typeface="Consolas" panose="020B0609020204030204" pitchFamily="49" charset="0"/>
              </a:rPr>
              <a:t>static</a:t>
            </a:r>
            <a:r>
              <a:rPr lang="en-US" sz="1900" dirty="0">
                <a:latin typeface="Consolas" panose="020B0609020204030204" pitchFamily="49" charset="0"/>
              </a:rPr>
              <a:t> </a:t>
            </a:r>
            <a:r>
              <a:rPr lang="en-US" sz="1900" dirty="0">
                <a:solidFill>
                  <a:srgbClr val="0000FF"/>
                </a:solidFill>
                <a:latin typeface="Consolas" panose="020B0609020204030204" pitchFamily="49" charset="0"/>
              </a:rPr>
              <a:t>void</a:t>
            </a:r>
            <a:r>
              <a:rPr lang="en-US" sz="1900" dirty="0">
                <a:latin typeface="Consolas" panose="020B0609020204030204" pitchFamily="49" charset="0"/>
              </a:rPr>
              <a:t> Main(</a:t>
            </a:r>
            <a:r>
              <a:rPr lang="en-US" sz="1900" dirty="0">
                <a:solidFill>
                  <a:srgbClr val="0000FF"/>
                </a:solidFill>
                <a:latin typeface="Consolas" panose="020B0609020204030204" pitchFamily="49" charset="0"/>
              </a:rPr>
              <a:t>string</a:t>
            </a:r>
            <a:r>
              <a:rPr lang="en-US" sz="1900" dirty="0">
                <a:latin typeface="Consolas" panose="020B0609020204030204" pitchFamily="49" charset="0"/>
              </a:rPr>
              <a:t>[] </a:t>
            </a:r>
            <a:r>
              <a:rPr lang="en-US" sz="1900" dirty="0" err="1">
                <a:latin typeface="Consolas" panose="020B0609020204030204" pitchFamily="49" charset="0"/>
              </a:rPr>
              <a:t>args</a:t>
            </a:r>
            <a:r>
              <a:rPr lang="en-US" sz="1900" dirty="0">
                <a:latin typeface="Consolas" panose="020B0609020204030204" pitchFamily="49" charset="0"/>
              </a:rPr>
              <a:t>)</a:t>
            </a:r>
          </a:p>
          <a:p>
            <a:r>
              <a:rPr lang="en-US" sz="1900" dirty="0">
                <a:latin typeface="Consolas" panose="020B0609020204030204" pitchFamily="49" charset="0"/>
              </a:rPr>
              <a:t>{</a:t>
            </a:r>
          </a:p>
          <a:p>
            <a:r>
              <a:rPr lang="en-US" sz="1900" dirty="0">
                <a:solidFill>
                  <a:srgbClr val="0000FF"/>
                </a:solidFill>
                <a:latin typeface="Consolas" panose="020B0609020204030204" pitchFamily="49" charset="0"/>
              </a:rPr>
              <a:t>	</a:t>
            </a:r>
            <a:r>
              <a:rPr lang="en-US" sz="1900" dirty="0" err="1">
                <a:solidFill>
                  <a:srgbClr val="0000FF"/>
                </a:solidFill>
                <a:latin typeface="Consolas" panose="020B0609020204030204" pitchFamily="49" charset="0"/>
              </a:rPr>
              <a:t>var</a:t>
            </a:r>
            <a:r>
              <a:rPr lang="en-US" sz="1900" dirty="0">
                <a:latin typeface="Consolas" panose="020B0609020204030204" pitchFamily="49" charset="0"/>
              </a:rPr>
              <a:t> summary = </a:t>
            </a:r>
            <a:r>
              <a:rPr lang="en-US" sz="1900" dirty="0" err="1">
                <a:solidFill>
                  <a:srgbClr val="2B91AF"/>
                </a:solidFill>
                <a:latin typeface="Consolas" panose="020B0609020204030204" pitchFamily="49" charset="0"/>
              </a:rPr>
              <a:t>BenchmarkRunner</a:t>
            </a:r>
            <a:r>
              <a:rPr lang="en-US" sz="1900" dirty="0" err="1">
                <a:latin typeface="Consolas" panose="020B0609020204030204" pitchFamily="49" charset="0"/>
              </a:rPr>
              <a:t>.Run</a:t>
            </a:r>
            <a:r>
              <a:rPr lang="en-US" sz="1900" dirty="0">
                <a:latin typeface="Consolas" panose="020B0609020204030204" pitchFamily="49" charset="0"/>
              </a:rPr>
              <a:t>&lt;</a:t>
            </a:r>
            <a:r>
              <a:rPr lang="en-US" sz="1900" dirty="0">
                <a:solidFill>
                  <a:srgbClr val="2B91AF"/>
                </a:solidFill>
                <a:latin typeface="Consolas" panose="020B0609020204030204" pitchFamily="49" charset="0"/>
              </a:rPr>
              <a:t>Program</a:t>
            </a:r>
            <a:r>
              <a:rPr lang="en-US" sz="1900" dirty="0">
                <a:latin typeface="Consolas" panose="020B0609020204030204" pitchFamily="49" charset="0"/>
              </a:rPr>
              <a:t>&gt;(); </a:t>
            </a:r>
          </a:p>
          <a:p>
            <a:r>
              <a:rPr lang="en-US" sz="1900" dirty="0">
                <a:latin typeface="Consolas" panose="020B0609020204030204" pitchFamily="49" charset="0"/>
              </a:rPr>
              <a:t>}</a:t>
            </a:r>
            <a:endParaRPr lang="en-US" sz="1900" dirty="0"/>
          </a:p>
        </p:txBody>
      </p:sp>
      <p:sp>
        <p:nvSpPr>
          <p:cNvPr id="11" name="Shape 149">
            <a:extLst>
              <a:ext uri="{FF2B5EF4-FFF2-40B4-BE49-F238E27FC236}">
                <a16:creationId xmlns:a16="http://schemas.microsoft.com/office/drawing/2014/main" id="{7E17D066-DEA6-492E-98B7-362B6E0C7152}"/>
              </a:ext>
            </a:extLst>
          </p:cNvPr>
          <p:cNvSpPr txBox="1">
            <a:spLocks/>
          </p:cNvSpPr>
          <p:nvPr/>
        </p:nvSpPr>
        <p:spPr>
          <a:xfrm>
            <a:off x="538480" y="2087218"/>
            <a:ext cx="11043920" cy="634771"/>
          </a:xfrm>
          <a:prstGeom prst="rect">
            <a:avLst/>
          </a:prstGeom>
        </p:spPr>
        <p:txBody>
          <a:bodyPr vert="horz" lIns="91440" tIns="45720" rIns="91440" bIns="45720" rtlCol="0">
            <a:normAutofit/>
          </a:bodyPr>
          <a:lstStyle>
            <a:lvl1pPr marL="228608" indent="-228608" algn="l" defTabSz="914430" rtl="0" eaLnBrk="1" latinLnBrk="0" hangingPunct="1">
              <a:lnSpc>
                <a:spcPct val="90000"/>
              </a:lnSpc>
              <a:spcBef>
                <a:spcPts val="1800"/>
              </a:spcBef>
              <a:buFont typeface="Arial" panose="020B0604020202020204" pitchFamily="34" charset="0"/>
              <a:buChar char="•"/>
              <a:defRPr sz="2800" kern="1200">
                <a:solidFill>
                  <a:schemeClr val="tx1">
                    <a:lumMod val="65000"/>
                    <a:lumOff val="35000"/>
                  </a:schemeClr>
                </a:solidFill>
                <a:latin typeface="Segoe UI" panose="020B0502040204020203" pitchFamily="34" charset="0"/>
                <a:ea typeface="+mn-ea"/>
                <a:cs typeface="Segoe UI" panose="020B0502040204020203" pitchFamily="34" charset="0"/>
              </a:defRPr>
            </a:lvl1pPr>
            <a:lvl2pPr marL="685823" indent="-228608" algn="l" defTabSz="914430" rtl="0" eaLnBrk="1" latinLnBrk="0" hangingPunct="1">
              <a:lnSpc>
                <a:spcPct val="90000"/>
              </a:lnSpc>
              <a:spcBef>
                <a:spcPts val="1800"/>
              </a:spcBef>
              <a:buFont typeface="Arial" panose="020B0604020202020204" pitchFamily="34" charset="0"/>
              <a:buChar char="•"/>
              <a:defRPr sz="2400" kern="1200">
                <a:solidFill>
                  <a:schemeClr val="tx1">
                    <a:lumMod val="65000"/>
                    <a:lumOff val="35000"/>
                  </a:schemeClr>
                </a:solidFill>
                <a:latin typeface="Segoe UI" panose="020B0502040204020203" pitchFamily="34" charset="0"/>
                <a:ea typeface="+mn-ea"/>
                <a:cs typeface="Segoe UI" panose="020B0502040204020203" pitchFamily="34" charset="0"/>
              </a:defRPr>
            </a:lvl2pPr>
            <a:lvl3pPr marL="1143038" indent="-228608" algn="l" defTabSz="914430" rtl="0" eaLnBrk="1" latinLnBrk="0" hangingPunct="1">
              <a:lnSpc>
                <a:spcPct val="90000"/>
              </a:lnSpc>
              <a:spcBef>
                <a:spcPts val="1800"/>
              </a:spcBef>
              <a:buFont typeface="Arial" panose="020B0604020202020204" pitchFamily="34" charset="0"/>
              <a:buChar char="•"/>
              <a:defRPr sz="2000" kern="1200">
                <a:solidFill>
                  <a:schemeClr val="tx1">
                    <a:lumMod val="65000"/>
                    <a:lumOff val="35000"/>
                  </a:schemeClr>
                </a:solidFill>
                <a:latin typeface="Segoe UI" panose="020B0502040204020203" pitchFamily="34" charset="0"/>
                <a:ea typeface="+mn-ea"/>
                <a:cs typeface="Segoe UI" panose="020B0502040204020203" pitchFamily="34" charset="0"/>
              </a:defRPr>
            </a:lvl3pPr>
            <a:lvl4pPr marL="1600253" indent="-228608" algn="l" defTabSz="914430" rtl="0" eaLnBrk="1" latinLnBrk="0" hangingPunct="1">
              <a:lnSpc>
                <a:spcPct val="90000"/>
              </a:lnSpc>
              <a:spcBef>
                <a:spcPts val="1800"/>
              </a:spcBef>
              <a:buFont typeface="Arial" panose="020B0604020202020204" pitchFamily="34" charset="0"/>
              <a:buChar char="•"/>
              <a:defRPr sz="1800" kern="1200">
                <a:solidFill>
                  <a:schemeClr val="tx1">
                    <a:lumMod val="65000"/>
                    <a:lumOff val="35000"/>
                  </a:schemeClr>
                </a:solidFill>
                <a:latin typeface="Segoe UI" panose="020B0502040204020203" pitchFamily="34" charset="0"/>
                <a:ea typeface="+mn-ea"/>
                <a:cs typeface="Segoe UI" panose="020B0502040204020203" pitchFamily="34" charset="0"/>
              </a:defRPr>
            </a:lvl4pPr>
            <a:lvl5pPr marL="2057468" indent="-228608" algn="l" defTabSz="914430" rtl="0" eaLnBrk="1" latinLnBrk="0" hangingPunct="1">
              <a:lnSpc>
                <a:spcPct val="90000"/>
              </a:lnSpc>
              <a:spcBef>
                <a:spcPts val="1800"/>
              </a:spcBef>
              <a:buFont typeface="Arial" panose="020B0604020202020204" pitchFamily="34" charset="0"/>
              <a:buChar char="•"/>
              <a:defRPr sz="1800" kern="1200">
                <a:solidFill>
                  <a:schemeClr val="tx1">
                    <a:lumMod val="65000"/>
                    <a:lumOff val="35000"/>
                  </a:schemeClr>
                </a:solidFill>
                <a:latin typeface="Segoe UI" panose="020B0502040204020203" pitchFamily="34" charset="0"/>
                <a:ea typeface="+mn-ea"/>
                <a:cs typeface="Segoe UI" panose="020B0502040204020203" pitchFamily="34" charset="0"/>
              </a:defRPr>
            </a:lvl5pPr>
            <a:lvl6pPr marL="2514683"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99"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14"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29"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Mark methods for benchmarking</a:t>
            </a:r>
          </a:p>
        </p:txBody>
      </p:sp>
      <p:sp>
        <p:nvSpPr>
          <p:cNvPr id="13" name="Shape 149">
            <a:extLst>
              <a:ext uri="{FF2B5EF4-FFF2-40B4-BE49-F238E27FC236}">
                <a16:creationId xmlns:a16="http://schemas.microsoft.com/office/drawing/2014/main" id="{B904E341-AD24-4D09-B177-357F2A257133}"/>
              </a:ext>
            </a:extLst>
          </p:cNvPr>
          <p:cNvSpPr txBox="1">
            <a:spLocks/>
          </p:cNvSpPr>
          <p:nvPr/>
        </p:nvSpPr>
        <p:spPr>
          <a:xfrm>
            <a:off x="538480" y="4433986"/>
            <a:ext cx="11043920" cy="776187"/>
          </a:xfrm>
          <a:prstGeom prst="rect">
            <a:avLst/>
          </a:prstGeom>
        </p:spPr>
        <p:txBody>
          <a:bodyPr vert="horz" lIns="91440" tIns="45720" rIns="91440" bIns="45720" rtlCol="0">
            <a:noAutofit/>
          </a:bodyPr>
          <a:lstStyle>
            <a:lvl1pPr marL="228608" indent="-228608" algn="l" defTabSz="914430" rtl="0" eaLnBrk="1" latinLnBrk="0" hangingPunct="1">
              <a:lnSpc>
                <a:spcPct val="90000"/>
              </a:lnSpc>
              <a:spcBef>
                <a:spcPts val="1800"/>
              </a:spcBef>
              <a:buFont typeface="Arial" panose="020B0604020202020204" pitchFamily="34" charset="0"/>
              <a:buChar char="•"/>
              <a:defRPr sz="2800" kern="1200">
                <a:solidFill>
                  <a:schemeClr val="tx1">
                    <a:lumMod val="65000"/>
                    <a:lumOff val="35000"/>
                  </a:schemeClr>
                </a:solidFill>
                <a:latin typeface="Segoe UI" panose="020B0502040204020203" pitchFamily="34" charset="0"/>
                <a:ea typeface="+mn-ea"/>
                <a:cs typeface="Segoe UI" panose="020B0502040204020203" pitchFamily="34" charset="0"/>
              </a:defRPr>
            </a:lvl1pPr>
            <a:lvl2pPr marL="685823" indent="-228608" algn="l" defTabSz="914430" rtl="0" eaLnBrk="1" latinLnBrk="0" hangingPunct="1">
              <a:lnSpc>
                <a:spcPct val="90000"/>
              </a:lnSpc>
              <a:spcBef>
                <a:spcPts val="1800"/>
              </a:spcBef>
              <a:buFont typeface="Arial" panose="020B0604020202020204" pitchFamily="34" charset="0"/>
              <a:buChar char="•"/>
              <a:defRPr sz="2400" kern="1200">
                <a:solidFill>
                  <a:schemeClr val="tx1">
                    <a:lumMod val="65000"/>
                    <a:lumOff val="35000"/>
                  </a:schemeClr>
                </a:solidFill>
                <a:latin typeface="Segoe UI" panose="020B0502040204020203" pitchFamily="34" charset="0"/>
                <a:ea typeface="+mn-ea"/>
                <a:cs typeface="Segoe UI" panose="020B0502040204020203" pitchFamily="34" charset="0"/>
              </a:defRPr>
            </a:lvl2pPr>
            <a:lvl3pPr marL="1143038" indent="-228608" algn="l" defTabSz="914430" rtl="0" eaLnBrk="1" latinLnBrk="0" hangingPunct="1">
              <a:lnSpc>
                <a:spcPct val="90000"/>
              </a:lnSpc>
              <a:spcBef>
                <a:spcPts val="1800"/>
              </a:spcBef>
              <a:buFont typeface="Arial" panose="020B0604020202020204" pitchFamily="34" charset="0"/>
              <a:buChar char="•"/>
              <a:defRPr sz="2000" kern="1200">
                <a:solidFill>
                  <a:schemeClr val="tx1">
                    <a:lumMod val="65000"/>
                    <a:lumOff val="35000"/>
                  </a:schemeClr>
                </a:solidFill>
                <a:latin typeface="Segoe UI" panose="020B0502040204020203" pitchFamily="34" charset="0"/>
                <a:ea typeface="+mn-ea"/>
                <a:cs typeface="Segoe UI" panose="020B0502040204020203" pitchFamily="34" charset="0"/>
              </a:defRPr>
            </a:lvl3pPr>
            <a:lvl4pPr marL="1600253" indent="-228608" algn="l" defTabSz="914430" rtl="0" eaLnBrk="1" latinLnBrk="0" hangingPunct="1">
              <a:lnSpc>
                <a:spcPct val="90000"/>
              </a:lnSpc>
              <a:spcBef>
                <a:spcPts val="1800"/>
              </a:spcBef>
              <a:buFont typeface="Arial" panose="020B0604020202020204" pitchFamily="34" charset="0"/>
              <a:buChar char="•"/>
              <a:defRPr sz="1800" kern="1200">
                <a:solidFill>
                  <a:schemeClr val="tx1">
                    <a:lumMod val="65000"/>
                    <a:lumOff val="35000"/>
                  </a:schemeClr>
                </a:solidFill>
                <a:latin typeface="Segoe UI" panose="020B0502040204020203" pitchFamily="34" charset="0"/>
                <a:ea typeface="+mn-ea"/>
                <a:cs typeface="Segoe UI" panose="020B0502040204020203" pitchFamily="34" charset="0"/>
              </a:defRPr>
            </a:lvl4pPr>
            <a:lvl5pPr marL="2057468" indent="-228608" algn="l" defTabSz="914430" rtl="0" eaLnBrk="1" latinLnBrk="0" hangingPunct="1">
              <a:lnSpc>
                <a:spcPct val="90000"/>
              </a:lnSpc>
              <a:spcBef>
                <a:spcPts val="1800"/>
              </a:spcBef>
              <a:buFont typeface="Arial" panose="020B0604020202020204" pitchFamily="34" charset="0"/>
              <a:buChar char="•"/>
              <a:defRPr sz="1800" kern="1200">
                <a:solidFill>
                  <a:schemeClr val="tx1">
                    <a:lumMod val="65000"/>
                    <a:lumOff val="35000"/>
                  </a:schemeClr>
                </a:solidFill>
                <a:latin typeface="Segoe UI" panose="020B0502040204020203" pitchFamily="34" charset="0"/>
                <a:ea typeface="+mn-ea"/>
                <a:cs typeface="Segoe UI" panose="020B0502040204020203" pitchFamily="34" charset="0"/>
              </a:defRPr>
            </a:lvl5pPr>
            <a:lvl6pPr marL="2514683"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99"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14"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29"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Call </a:t>
            </a:r>
            <a:r>
              <a:rPr lang="en-US" dirty="0" err="1"/>
              <a:t>BenchmarkRunner.Run</a:t>
            </a:r>
            <a:r>
              <a:rPr lang="en-US" dirty="0"/>
              <a:t>&lt;T&gt; in your main method, where T: class containing methods with [Benchmark]</a:t>
            </a:r>
          </a:p>
          <a:p>
            <a:endParaRPr lang="en-US" dirty="0"/>
          </a:p>
        </p:txBody>
      </p:sp>
    </p:spTree>
    <p:extLst>
      <p:ext uri="{BB962C8B-B14F-4D97-AF65-F5344CB8AC3E}">
        <p14:creationId xmlns:p14="http://schemas.microsoft.com/office/powerpoint/2010/main" val="710657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build="p"/>
      <p:bldP spid="2" grpId="0"/>
      <p:bldP spid="4" grpId="0"/>
      <p:bldP spid="11" grpId="0" build="p"/>
      <p:bldP spid="1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3" name="Shape 243"/>
          <p:cNvSpPr txBox="1">
            <a:spLocks noGrp="1"/>
          </p:cNvSpPr>
          <p:nvPr>
            <p:ph type="ctrTitle"/>
          </p:nvPr>
        </p:nvSpPr>
        <p:spPr/>
        <p:txBody>
          <a:bodyPr/>
          <a:lstStyle/>
          <a:p>
            <a:r>
              <a:rPr lang="de-AT"/>
              <a:t>Demo</a:t>
            </a:r>
            <a:endParaRPr lang="en" dirty="0"/>
          </a:p>
        </p:txBody>
      </p:sp>
      <p:sp>
        <p:nvSpPr>
          <p:cNvPr id="242" name="Shape 242"/>
          <p:cNvSpPr txBox="1">
            <a:spLocks noGrp="1"/>
          </p:cNvSpPr>
          <p:nvPr>
            <p:ph type="subTitle" idx="1"/>
          </p:nvPr>
        </p:nvSpPr>
        <p:spPr/>
        <p:txBody>
          <a:bodyPr/>
          <a:lstStyle/>
          <a:p>
            <a:r>
              <a:rPr lang="en-US" dirty="0" err="1"/>
              <a:t>BenchmarkDotNet</a:t>
            </a:r>
            <a:endParaRPr lang="en-US" dirty="0"/>
          </a:p>
        </p:txBody>
      </p:sp>
    </p:spTree>
    <p:extLst>
      <p:ext uri="{BB962C8B-B14F-4D97-AF65-F5344CB8AC3E}">
        <p14:creationId xmlns:p14="http://schemas.microsoft.com/office/powerpoint/2010/main" val="34709312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E007A-3008-4FF3-AA70-FDDDA9AD5676}"/>
              </a:ext>
            </a:extLst>
          </p:cNvPr>
          <p:cNvSpPr>
            <a:spLocks noGrp="1"/>
          </p:cNvSpPr>
          <p:nvPr>
            <p:ph type="title"/>
          </p:nvPr>
        </p:nvSpPr>
        <p:spPr/>
        <p:txBody>
          <a:bodyPr>
            <a:normAutofit fontScale="90000"/>
          </a:bodyPr>
          <a:lstStyle/>
          <a:p>
            <a:r>
              <a:rPr lang="en-US" dirty="0" err="1"/>
              <a:t>Benchmarkdotnet</a:t>
            </a:r>
            <a:r>
              <a:rPr lang="en-US" dirty="0"/>
              <a:t> Full Framework vs. .NET Core</a:t>
            </a:r>
            <a:endParaRPr lang="de-AT" dirty="0"/>
          </a:p>
        </p:txBody>
      </p:sp>
      <p:pic>
        <p:nvPicPr>
          <p:cNvPr id="1028" name="Picture 4" descr="https://pbs.twimg.com/media/DVQbWoyXcAI-aSf.jpg:large">
            <a:extLst>
              <a:ext uri="{FF2B5EF4-FFF2-40B4-BE49-F238E27FC236}">
                <a16:creationId xmlns:a16="http://schemas.microsoft.com/office/drawing/2014/main" id="{0BAC3BE8-C7B2-44C1-83A8-A334176639BD}"/>
              </a:ext>
            </a:extLst>
          </p:cNvPr>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389233" y="910424"/>
            <a:ext cx="9303469" cy="497998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0553CE48-0084-4544-97A0-5803D51E24D8}"/>
              </a:ext>
            </a:extLst>
          </p:cNvPr>
          <p:cNvPicPr>
            <a:picLocks noChangeAspect="1"/>
          </p:cNvPicPr>
          <p:nvPr/>
        </p:nvPicPr>
        <p:blipFill>
          <a:blip r:embed="rId3"/>
          <a:stretch>
            <a:fillRect/>
          </a:stretch>
        </p:blipFill>
        <p:spPr>
          <a:xfrm>
            <a:off x="4217962" y="3921760"/>
            <a:ext cx="7502620" cy="2804160"/>
          </a:xfrm>
          <a:prstGeom prst="rect">
            <a:avLst/>
          </a:prstGeom>
        </p:spPr>
      </p:pic>
    </p:spTree>
    <p:extLst>
      <p:ext uri="{BB962C8B-B14F-4D97-AF65-F5344CB8AC3E}">
        <p14:creationId xmlns:p14="http://schemas.microsoft.com/office/powerpoint/2010/main" val="2889469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5" name="Title 4">
            <a:extLst>
              <a:ext uri="{FF2B5EF4-FFF2-40B4-BE49-F238E27FC236}">
                <a16:creationId xmlns:a16="http://schemas.microsoft.com/office/drawing/2014/main" id="{98BB4174-DAA5-42C4-A59A-44FC8FCBA261}"/>
              </a:ext>
            </a:extLst>
          </p:cNvPr>
          <p:cNvSpPr>
            <a:spLocks noGrp="1"/>
          </p:cNvSpPr>
          <p:nvPr>
            <p:ph type="title"/>
          </p:nvPr>
        </p:nvSpPr>
        <p:spPr>
          <a:xfrm>
            <a:off x="0" y="-28955"/>
            <a:ext cx="12192000" cy="1668912"/>
          </a:xfrm>
        </p:spPr>
        <p:txBody>
          <a:bodyPr>
            <a:normAutofit/>
          </a:bodyPr>
          <a:lstStyle/>
          <a:p>
            <a:r>
              <a:rPr lang="en-US" dirty="0"/>
              <a:t>T</a:t>
            </a:r>
            <a:r>
              <a:rPr lang="en" dirty="0"/>
              <a:t>ypical output when we measure CPU related metrics</a:t>
            </a:r>
            <a:endParaRPr lang="en-US" dirty="0"/>
          </a:p>
        </p:txBody>
      </p:sp>
      <p:pic>
        <p:nvPicPr>
          <p:cNvPr id="2" name="Picture 1">
            <a:extLst>
              <a:ext uri="{FF2B5EF4-FFF2-40B4-BE49-F238E27FC236}">
                <a16:creationId xmlns:a16="http://schemas.microsoft.com/office/drawing/2014/main" id="{D515F615-C739-4F87-92C1-6C1F47A4003C}"/>
              </a:ext>
            </a:extLst>
          </p:cNvPr>
          <p:cNvPicPr>
            <a:picLocks noChangeAspect="1"/>
          </p:cNvPicPr>
          <p:nvPr/>
        </p:nvPicPr>
        <p:blipFill>
          <a:blip r:embed="rId3"/>
          <a:stretch>
            <a:fillRect/>
          </a:stretch>
        </p:blipFill>
        <p:spPr>
          <a:xfrm>
            <a:off x="1817204" y="1451053"/>
            <a:ext cx="8557591" cy="5406947"/>
          </a:xfrm>
          <a:prstGeom prst="rect">
            <a:avLst/>
          </a:prstGeom>
        </p:spPr>
      </p:pic>
    </p:spTree>
    <p:extLst>
      <p:ext uri="{BB962C8B-B14F-4D97-AF65-F5344CB8AC3E}">
        <p14:creationId xmlns:p14="http://schemas.microsoft.com/office/powerpoint/2010/main" val="3262903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60" name="Shape 260"/>
          <p:cNvSpPr txBox="1">
            <a:spLocks noGrp="1"/>
          </p:cNvSpPr>
          <p:nvPr>
            <p:ph sz="half" idx="2"/>
          </p:nvPr>
        </p:nvSpPr>
        <p:spPr>
          <a:xfrm>
            <a:off x="7782560" y="1497706"/>
            <a:ext cx="4145279" cy="4221846"/>
          </a:xfrm>
        </p:spPr>
        <p:txBody>
          <a:bodyPr/>
          <a:lstStyle/>
          <a:p>
            <a:r>
              <a:rPr lang="en" dirty="0"/>
              <a:t>Sampling</a:t>
            </a:r>
          </a:p>
          <a:p>
            <a:r>
              <a:rPr lang="en" dirty="0"/>
              <a:t>Instrumentation</a:t>
            </a:r>
          </a:p>
        </p:txBody>
      </p:sp>
      <p:sp>
        <p:nvSpPr>
          <p:cNvPr id="2" name="Content Placeholder 1">
            <a:extLst>
              <a:ext uri="{FF2B5EF4-FFF2-40B4-BE49-F238E27FC236}">
                <a16:creationId xmlns:a16="http://schemas.microsoft.com/office/drawing/2014/main" id="{F28CEF0C-6001-4657-B525-608A1E100C2E}"/>
              </a:ext>
            </a:extLst>
          </p:cNvPr>
          <p:cNvSpPr>
            <a:spLocks noGrp="1"/>
          </p:cNvSpPr>
          <p:nvPr>
            <p:ph sz="half" idx="10"/>
          </p:nvPr>
        </p:nvSpPr>
        <p:spPr/>
        <p:txBody>
          <a:bodyPr>
            <a:normAutofit/>
          </a:bodyPr>
          <a:lstStyle/>
          <a:p>
            <a:pPr marL="0" indent="0" algn="ctr">
              <a:buNone/>
            </a:pPr>
            <a:r>
              <a:rPr lang="en-US" sz="5400" dirty="0"/>
              <a:t>Types of CPU Profilers</a:t>
            </a:r>
          </a:p>
        </p:txBody>
      </p:sp>
    </p:spTree>
    <p:extLst>
      <p:ext uri="{BB962C8B-B14F-4D97-AF65-F5344CB8AC3E}">
        <p14:creationId xmlns:p14="http://schemas.microsoft.com/office/powerpoint/2010/main" val="3521664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p:txBody>
          <a:bodyPr/>
          <a:lstStyle/>
          <a:p>
            <a:r>
              <a:rPr lang="en"/>
              <a:t>Sampling Profiler</a:t>
            </a:r>
            <a:endParaRPr lang="en" dirty="0"/>
          </a:p>
        </p:txBody>
      </p:sp>
      <p:sp>
        <p:nvSpPr>
          <p:cNvPr id="213" name="Shape 213"/>
          <p:cNvSpPr txBox="1">
            <a:spLocks noGrp="1"/>
          </p:cNvSpPr>
          <p:nvPr>
            <p:ph sz="quarter" idx="11"/>
          </p:nvPr>
        </p:nvSpPr>
        <p:spPr>
          <a:xfrm>
            <a:off x="2932045" y="1728634"/>
            <a:ext cx="8388625" cy="2872407"/>
          </a:xfrm>
        </p:spPr>
        <p:txBody>
          <a:bodyPr>
            <a:noAutofit/>
          </a:bodyPr>
          <a:lstStyle/>
          <a:p>
            <a:r>
              <a:rPr lang="en" sz="2400" dirty="0"/>
              <a:t>Huge number of snapshots with callstacks -&gt; aggregates this data</a:t>
            </a:r>
          </a:p>
          <a:p>
            <a:r>
              <a:rPr lang="en" sz="2400" dirty="0"/>
              <a:t>Can be done on a running process without restart</a:t>
            </a:r>
          </a:p>
          <a:p>
            <a:r>
              <a:rPr lang="en" sz="2400" dirty="0"/>
              <a:t>Minimal overhead</a:t>
            </a:r>
          </a:p>
          <a:p>
            <a:r>
              <a:rPr lang="en" sz="2400" dirty="0"/>
              <a:t>Non CPU work is not visible! (e.g.: Thread.Sleep(…), I/O Operation)</a:t>
            </a:r>
          </a:p>
        </p:txBody>
      </p:sp>
    </p:spTree>
    <p:extLst>
      <p:ext uri="{BB962C8B-B14F-4D97-AF65-F5344CB8AC3E}">
        <p14:creationId xmlns:p14="http://schemas.microsoft.com/office/powerpoint/2010/main" val="2398130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p:txBody>
          <a:bodyPr/>
          <a:lstStyle/>
          <a:p>
            <a:r>
              <a:rPr lang="en"/>
              <a:t>Sampling Profiler – Inclusive and Exclusive </a:t>
            </a:r>
            <a:endParaRPr lang="en" dirty="0"/>
          </a:p>
        </p:txBody>
      </p:sp>
      <p:sp>
        <p:nvSpPr>
          <p:cNvPr id="213" name="Shape 213"/>
          <p:cNvSpPr txBox="1">
            <a:spLocks noGrp="1"/>
          </p:cNvSpPr>
          <p:nvPr>
            <p:ph sz="quarter" idx="10"/>
          </p:nvPr>
        </p:nvSpPr>
        <p:spPr>
          <a:xfrm>
            <a:off x="538480" y="1549059"/>
            <a:ext cx="5897843" cy="2019089"/>
          </a:xfrm>
        </p:spPr>
        <p:txBody>
          <a:bodyPr/>
          <a:lstStyle/>
          <a:p>
            <a:r>
              <a:rPr lang="en-US" dirty="0"/>
              <a:t>Inclusive: Main(), A(), B() – 100%</a:t>
            </a:r>
          </a:p>
          <a:p>
            <a:r>
              <a:rPr lang="en" dirty="0"/>
              <a:t>Exclusive: C() – 50%</a:t>
            </a:r>
            <a:br>
              <a:rPr lang="en" dirty="0"/>
            </a:br>
            <a:r>
              <a:rPr lang="en" dirty="0"/>
              <a:t>	         D() – 25%</a:t>
            </a:r>
            <a:br>
              <a:rPr lang="en" dirty="0"/>
            </a:br>
            <a:r>
              <a:rPr lang="en" dirty="0"/>
              <a:t>	         E() – 25 %</a:t>
            </a:r>
          </a:p>
          <a:p>
            <a:endParaRPr lang="en-US" dirty="0"/>
          </a:p>
        </p:txBody>
      </p:sp>
      <p:sp>
        <p:nvSpPr>
          <p:cNvPr id="4" name="Rectangle 3"/>
          <p:cNvSpPr/>
          <p:nvPr/>
        </p:nvSpPr>
        <p:spPr>
          <a:xfrm>
            <a:off x="861328" y="5563527"/>
            <a:ext cx="914797" cy="571738"/>
          </a:xfrm>
          <a:prstGeom prst="rect">
            <a:avLst/>
          </a:prstGeom>
          <a:solidFill>
            <a:srgbClr val="47C2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Segoe UI Light" panose="020B0502040204020203" pitchFamily="34" charset="0"/>
                <a:cs typeface="Segoe UI Light" panose="020B0502040204020203" pitchFamily="34" charset="0"/>
              </a:rPr>
              <a:t>Main()</a:t>
            </a:r>
          </a:p>
        </p:txBody>
      </p:sp>
      <p:sp>
        <p:nvSpPr>
          <p:cNvPr id="7" name="Rectangle 6"/>
          <p:cNvSpPr/>
          <p:nvPr/>
        </p:nvSpPr>
        <p:spPr>
          <a:xfrm>
            <a:off x="861328" y="4991789"/>
            <a:ext cx="914797" cy="571738"/>
          </a:xfrm>
          <a:prstGeom prst="rect">
            <a:avLst/>
          </a:prstGeom>
          <a:solidFill>
            <a:srgbClr val="47C2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Segoe UI Light" panose="020B0502040204020203" pitchFamily="34" charset="0"/>
                <a:cs typeface="Segoe UI Light" panose="020B0502040204020203" pitchFamily="34" charset="0"/>
              </a:rPr>
              <a:t>A()</a:t>
            </a:r>
          </a:p>
        </p:txBody>
      </p:sp>
      <p:sp>
        <p:nvSpPr>
          <p:cNvPr id="8" name="Rectangle 7"/>
          <p:cNvSpPr/>
          <p:nvPr/>
        </p:nvSpPr>
        <p:spPr>
          <a:xfrm>
            <a:off x="861328" y="4420051"/>
            <a:ext cx="914797" cy="571738"/>
          </a:xfrm>
          <a:prstGeom prst="rect">
            <a:avLst/>
          </a:prstGeom>
          <a:solidFill>
            <a:srgbClr val="47C2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Segoe UI Light" panose="020B0502040204020203" pitchFamily="34" charset="0"/>
                <a:cs typeface="Segoe UI Light" panose="020B0502040204020203" pitchFamily="34" charset="0"/>
              </a:rPr>
              <a:t>B()</a:t>
            </a:r>
          </a:p>
        </p:txBody>
      </p:sp>
      <p:sp>
        <p:nvSpPr>
          <p:cNvPr id="9" name="Rectangle 8"/>
          <p:cNvSpPr/>
          <p:nvPr/>
        </p:nvSpPr>
        <p:spPr>
          <a:xfrm>
            <a:off x="861328" y="3842177"/>
            <a:ext cx="914797" cy="571738"/>
          </a:xfrm>
          <a:prstGeom prst="rect">
            <a:avLst/>
          </a:prstGeom>
          <a:solidFill>
            <a:srgbClr val="47C2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Segoe UI Light" panose="020B0502040204020203" pitchFamily="34" charset="0"/>
                <a:cs typeface="Segoe UI Light" panose="020B0502040204020203" pitchFamily="34" charset="0"/>
              </a:rPr>
              <a:t>C()</a:t>
            </a:r>
          </a:p>
        </p:txBody>
      </p:sp>
      <p:sp>
        <p:nvSpPr>
          <p:cNvPr id="10" name="Rectangle 9"/>
          <p:cNvSpPr/>
          <p:nvPr/>
        </p:nvSpPr>
        <p:spPr>
          <a:xfrm>
            <a:off x="2424106" y="5563526"/>
            <a:ext cx="914797" cy="571738"/>
          </a:xfrm>
          <a:prstGeom prst="rect">
            <a:avLst/>
          </a:prstGeom>
          <a:solidFill>
            <a:srgbClr val="47C2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Segoe UI Light" panose="020B0502040204020203" pitchFamily="34" charset="0"/>
                <a:cs typeface="Segoe UI Light" panose="020B0502040204020203" pitchFamily="34" charset="0"/>
              </a:rPr>
              <a:t>Main()</a:t>
            </a:r>
          </a:p>
        </p:txBody>
      </p:sp>
      <p:sp>
        <p:nvSpPr>
          <p:cNvPr id="11" name="Rectangle 10"/>
          <p:cNvSpPr/>
          <p:nvPr/>
        </p:nvSpPr>
        <p:spPr>
          <a:xfrm>
            <a:off x="2424106" y="4991788"/>
            <a:ext cx="914797" cy="571738"/>
          </a:xfrm>
          <a:prstGeom prst="rect">
            <a:avLst/>
          </a:prstGeom>
          <a:solidFill>
            <a:srgbClr val="47C2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Segoe UI Light" panose="020B0502040204020203" pitchFamily="34" charset="0"/>
                <a:cs typeface="Segoe UI Light" panose="020B0502040204020203" pitchFamily="34" charset="0"/>
              </a:rPr>
              <a:t>A()</a:t>
            </a:r>
          </a:p>
        </p:txBody>
      </p:sp>
      <p:sp>
        <p:nvSpPr>
          <p:cNvPr id="12" name="Rectangle 11"/>
          <p:cNvSpPr/>
          <p:nvPr/>
        </p:nvSpPr>
        <p:spPr>
          <a:xfrm>
            <a:off x="2424106" y="4420050"/>
            <a:ext cx="914797" cy="571738"/>
          </a:xfrm>
          <a:prstGeom prst="rect">
            <a:avLst/>
          </a:prstGeom>
          <a:solidFill>
            <a:srgbClr val="47C2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Segoe UI Light" panose="020B0502040204020203" pitchFamily="34" charset="0"/>
                <a:cs typeface="Segoe UI Light" panose="020B0502040204020203" pitchFamily="34" charset="0"/>
              </a:rPr>
              <a:t>B()</a:t>
            </a:r>
          </a:p>
        </p:txBody>
      </p:sp>
      <p:sp>
        <p:nvSpPr>
          <p:cNvPr id="13" name="Rectangle 12"/>
          <p:cNvSpPr/>
          <p:nvPr/>
        </p:nvSpPr>
        <p:spPr>
          <a:xfrm>
            <a:off x="2424106" y="3848312"/>
            <a:ext cx="914797" cy="571738"/>
          </a:xfrm>
          <a:prstGeom prst="rect">
            <a:avLst/>
          </a:prstGeom>
          <a:solidFill>
            <a:srgbClr val="47C2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Segoe UI Light" panose="020B0502040204020203" pitchFamily="34" charset="0"/>
                <a:cs typeface="Segoe UI Light" panose="020B0502040204020203" pitchFamily="34" charset="0"/>
              </a:rPr>
              <a:t>C()</a:t>
            </a:r>
          </a:p>
        </p:txBody>
      </p:sp>
      <p:sp>
        <p:nvSpPr>
          <p:cNvPr id="14" name="Rectangle 13"/>
          <p:cNvSpPr/>
          <p:nvPr/>
        </p:nvSpPr>
        <p:spPr>
          <a:xfrm>
            <a:off x="3973872" y="5557391"/>
            <a:ext cx="914797" cy="571738"/>
          </a:xfrm>
          <a:prstGeom prst="rect">
            <a:avLst/>
          </a:prstGeom>
          <a:solidFill>
            <a:srgbClr val="47C2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Segoe UI Light" panose="020B0502040204020203" pitchFamily="34" charset="0"/>
                <a:cs typeface="Segoe UI Light" panose="020B0502040204020203" pitchFamily="34" charset="0"/>
              </a:rPr>
              <a:t>Main()</a:t>
            </a:r>
          </a:p>
        </p:txBody>
      </p:sp>
      <p:sp>
        <p:nvSpPr>
          <p:cNvPr id="15" name="Rectangle 14"/>
          <p:cNvSpPr/>
          <p:nvPr/>
        </p:nvSpPr>
        <p:spPr>
          <a:xfrm>
            <a:off x="3973872" y="4985653"/>
            <a:ext cx="914797" cy="571738"/>
          </a:xfrm>
          <a:prstGeom prst="rect">
            <a:avLst/>
          </a:prstGeom>
          <a:solidFill>
            <a:srgbClr val="47C2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Segoe UI Light" panose="020B0502040204020203" pitchFamily="34" charset="0"/>
                <a:cs typeface="Segoe UI Light" panose="020B0502040204020203" pitchFamily="34" charset="0"/>
              </a:rPr>
              <a:t>A()</a:t>
            </a:r>
          </a:p>
        </p:txBody>
      </p:sp>
      <p:sp>
        <p:nvSpPr>
          <p:cNvPr id="16" name="Rectangle 15"/>
          <p:cNvSpPr/>
          <p:nvPr/>
        </p:nvSpPr>
        <p:spPr>
          <a:xfrm>
            <a:off x="3973872" y="4413915"/>
            <a:ext cx="914797" cy="571738"/>
          </a:xfrm>
          <a:prstGeom prst="rect">
            <a:avLst/>
          </a:prstGeom>
          <a:solidFill>
            <a:srgbClr val="47C2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Segoe UI Light" panose="020B0502040204020203" pitchFamily="34" charset="0"/>
                <a:cs typeface="Segoe UI Light" panose="020B0502040204020203" pitchFamily="34" charset="0"/>
              </a:rPr>
              <a:t>B()</a:t>
            </a:r>
          </a:p>
        </p:txBody>
      </p:sp>
      <p:sp>
        <p:nvSpPr>
          <p:cNvPr id="17" name="Rectangle 16"/>
          <p:cNvSpPr/>
          <p:nvPr/>
        </p:nvSpPr>
        <p:spPr>
          <a:xfrm>
            <a:off x="3973872" y="3848312"/>
            <a:ext cx="914797" cy="571738"/>
          </a:xfrm>
          <a:prstGeom prst="rect">
            <a:avLst/>
          </a:prstGeom>
          <a:solidFill>
            <a:srgbClr val="47C2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Segoe UI Light" panose="020B0502040204020203" pitchFamily="34" charset="0"/>
                <a:cs typeface="Segoe UI Light" panose="020B0502040204020203" pitchFamily="34" charset="0"/>
              </a:rPr>
              <a:t>D()</a:t>
            </a:r>
          </a:p>
        </p:txBody>
      </p:sp>
      <p:sp>
        <p:nvSpPr>
          <p:cNvPr id="18" name="Rectangle 17"/>
          <p:cNvSpPr/>
          <p:nvPr/>
        </p:nvSpPr>
        <p:spPr>
          <a:xfrm>
            <a:off x="5521526" y="5563526"/>
            <a:ext cx="914797" cy="571738"/>
          </a:xfrm>
          <a:prstGeom prst="rect">
            <a:avLst/>
          </a:prstGeom>
          <a:solidFill>
            <a:srgbClr val="47C2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Segoe UI Light" panose="020B0502040204020203" pitchFamily="34" charset="0"/>
                <a:cs typeface="Segoe UI Light" panose="020B0502040204020203" pitchFamily="34" charset="0"/>
              </a:rPr>
              <a:t>Main()</a:t>
            </a:r>
          </a:p>
        </p:txBody>
      </p:sp>
      <p:sp>
        <p:nvSpPr>
          <p:cNvPr id="19" name="Rectangle 18"/>
          <p:cNvSpPr/>
          <p:nvPr/>
        </p:nvSpPr>
        <p:spPr>
          <a:xfrm>
            <a:off x="5521526" y="4991788"/>
            <a:ext cx="914797" cy="571738"/>
          </a:xfrm>
          <a:prstGeom prst="rect">
            <a:avLst/>
          </a:prstGeom>
          <a:solidFill>
            <a:srgbClr val="47C2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Segoe UI Light" panose="020B0502040204020203" pitchFamily="34" charset="0"/>
                <a:cs typeface="Segoe UI Light" panose="020B0502040204020203" pitchFamily="34" charset="0"/>
              </a:rPr>
              <a:t>A()</a:t>
            </a:r>
          </a:p>
        </p:txBody>
      </p:sp>
      <p:sp>
        <p:nvSpPr>
          <p:cNvPr id="20" name="Rectangle 19"/>
          <p:cNvSpPr/>
          <p:nvPr/>
        </p:nvSpPr>
        <p:spPr>
          <a:xfrm>
            <a:off x="5521526" y="4420050"/>
            <a:ext cx="914797" cy="571738"/>
          </a:xfrm>
          <a:prstGeom prst="rect">
            <a:avLst/>
          </a:prstGeom>
          <a:solidFill>
            <a:srgbClr val="47C2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Segoe UI Light" panose="020B0502040204020203" pitchFamily="34" charset="0"/>
                <a:cs typeface="Segoe UI Light" panose="020B0502040204020203" pitchFamily="34" charset="0"/>
              </a:rPr>
              <a:t>B()</a:t>
            </a:r>
          </a:p>
        </p:txBody>
      </p:sp>
      <p:sp>
        <p:nvSpPr>
          <p:cNvPr id="21" name="Rectangle 20"/>
          <p:cNvSpPr/>
          <p:nvPr/>
        </p:nvSpPr>
        <p:spPr>
          <a:xfrm>
            <a:off x="5521526" y="3842177"/>
            <a:ext cx="914797" cy="571738"/>
          </a:xfrm>
          <a:prstGeom prst="rect">
            <a:avLst/>
          </a:prstGeom>
          <a:solidFill>
            <a:srgbClr val="47C2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Segoe UI Light" panose="020B0502040204020203" pitchFamily="34" charset="0"/>
                <a:cs typeface="Segoe UI Light" panose="020B0502040204020203" pitchFamily="34" charset="0"/>
              </a:rPr>
              <a:t>E()</a:t>
            </a:r>
          </a:p>
        </p:txBody>
      </p:sp>
      <p:sp>
        <p:nvSpPr>
          <p:cNvPr id="5" name="Rectangle 4"/>
          <p:cNvSpPr/>
          <p:nvPr/>
        </p:nvSpPr>
        <p:spPr>
          <a:xfrm>
            <a:off x="8296918" y="3811466"/>
            <a:ext cx="3119829" cy="2391937"/>
          </a:xfrm>
          <a:prstGeom prst="rect">
            <a:avLst/>
          </a:prstGeom>
        </p:spPr>
        <p:txBody>
          <a:bodyPr wrap="square">
            <a:spAutoFit/>
          </a:bodyPr>
          <a:lstStyle/>
          <a:p>
            <a:r>
              <a:rPr lang="en-US" sz="1868" dirty="0">
                <a:solidFill>
                  <a:srgbClr val="0000FF"/>
                </a:solidFill>
                <a:latin typeface="Consolas" panose="020B0609020204030204" pitchFamily="49" charset="0"/>
              </a:rPr>
              <a:t>public</a:t>
            </a:r>
            <a:r>
              <a:rPr lang="en-US" sz="1868" dirty="0">
                <a:latin typeface="Consolas" panose="020B0609020204030204" pitchFamily="49" charset="0"/>
              </a:rPr>
              <a:t> </a:t>
            </a:r>
            <a:r>
              <a:rPr lang="en-US" sz="1868" dirty="0">
                <a:solidFill>
                  <a:srgbClr val="0000FF"/>
                </a:solidFill>
                <a:latin typeface="Consolas" panose="020B0609020204030204" pitchFamily="49" charset="0"/>
              </a:rPr>
              <a:t>void</a:t>
            </a:r>
            <a:r>
              <a:rPr lang="en-US" sz="1868" dirty="0">
                <a:latin typeface="Consolas" panose="020B0609020204030204" pitchFamily="49" charset="0"/>
              </a:rPr>
              <a:t> B()</a:t>
            </a:r>
          </a:p>
          <a:p>
            <a:r>
              <a:rPr lang="en-US" sz="1868" dirty="0">
                <a:latin typeface="Consolas" panose="020B0609020204030204" pitchFamily="49" charset="0"/>
              </a:rPr>
              <a:t>{</a:t>
            </a:r>
          </a:p>
          <a:p>
            <a:r>
              <a:rPr lang="en-US" sz="1868" dirty="0">
                <a:latin typeface="Consolas" panose="020B0609020204030204" pitchFamily="49" charset="0"/>
              </a:rPr>
              <a:t>    C();</a:t>
            </a:r>
          </a:p>
          <a:p>
            <a:r>
              <a:rPr lang="en-US" sz="1868" dirty="0">
                <a:latin typeface="Consolas" panose="020B0609020204030204" pitchFamily="49" charset="0"/>
              </a:rPr>
              <a:t>    </a:t>
            </a:r>
            <a:r>
              <a:rPr lang="en-US" sz="1868" dirty="0">
                <a:solidFill>
                  <a:srgbClr val="008000"/>
                </a:solidFill>
                <a:latin typeface="Consolas" panose="020B0609020204030204" pitchFamily="49" charset="0"/>
              </a:rPr>
              <a:t>//Do other work</a:t>
            </a:r>
          </a:p>
          <a:p>
            <a:r>
              <a:rPr lang="en-US" sz="1868" dirty="0">
                <a:latin typeface="Consolas" panose="020B0609020204030204" pitchFamily="49" charset="0"/>
              </a:rPr>
              <a:t>    D();</a:t>
            </a:r>
          </a:p>
          <a:p>
            <a:r>
              <a:rPr lang="en-US" sz="1868" dirty="0">
                <a:latin typeface="Consolas" panose="020B0609020204030204" pitchFamily="49" charset="0"/>
              </a:rPr>
              <a:t>    </a:t>
            </a:r>
            <a:r>
              <a:rPr lang="en-US" sz="1868" dirty="0">
                <a:solidFill>
                  <a:srgbClr val="008000"/>
                </a:solidFill>
                <a:latin typeface="Consolas" panose="020B0609020204030204" pitchFamily="49" charset="0"/>
              </a:rPr>
              <a:t>//Do other word</a:t>
            </a:r>
          </a:p>
          <a:p>
            <a:r>
              <a:rPr lang="en-US" sz="1868" dirty="0">
                <a:latin typeface="Consolas" panose="020B0609020204030204" pitchFamily="49" charset="0"/>
              </a:rPr>
              <a:t>    E();</a:t>
            </a:r>
          </a:p>
          <a:p>
            <a:r>
              <a:rPr lang="en-US" sz="1868" dirty="0">
                <a:latin typeface="Consolas" panose="020B0609020204030204" pitchFamily="49" charset="0"/>
              </a:rPr>
              <a:t>}</a:t>
            </a:r>
            <a:endParaRPr lang="en-US" sz="1201" dirty="0"/>
          </a:p>
        </p:txBody>
      </p:sp>
      <p:graphicFrame>
        <p:nvGraphicFramePr>
          <p:cNvPr id="6" name="Table 5"/>
          <p:cNvGraphicFramePr>
            <a:graphicFrameLocks noGrp="1"/>
          </p:cNvGraphicFramePr>
          <p:nvPr>
            <p:extLst/>
          </p:nvPr>
        </p:nvGraphicFramePr>
        <p:xfrm>
          <a:off x="8296918" y="1539072"/>
          <a:ext cx="2701569" cy="2019087"/>
        </p:xfrm>
        <a:graphic>
          <a:graphicData uri="http://schemas.openxmlformats.org/drawingml/2006/table">
            <a:tbl>
              <a:tblPr firstRow="1" bandRow="1"/>
              <a:tblGrid>
                <a:gridCol w="900523">
                  <a:extLst>
                    <a:ext uri="{9D8B030D-6E8A-4147-A177-3AD203B41FA5}">
                      <a16:colId xmlns:a16="http://schemas.microsoft.com/office/drawing/2014/main" val="892967493"/>
                    </a:ext>
                  </a:extLst>
                </a:gridCol>
                <a:gridCol w="900523">
                  <a:extLst>
                    <a:ext uri="{9D8B030D-6E8A-4147-A177-3AD203B41FA5}">
                      <a16:colId xmlns:a16="http://schemas.microsoft.com/office/drawing/2014/main" val="2004099435"/>
                    </a:ext>
                  </a:extLst>
                </a:gridCol>
                <a:gridCol w="900523">
                  <a:extLst>
                    <a:ext uri="{9D8B030D-6E8A-4147-A177-3AD203B41FA5}">
                      <a16:colId xmlns:a16="http://schemas.microsoft.com/office/drawing/2014/main" val="717747997"/>
                    </a:ext>
                  </a:extLst>
                </a:gridCol>
              </a:tblGrid>
              <a:tr h="288441">
                <a:tc>
                  <a:txBody>
                    <a:bodyPr/>
                    <a:lstStyle/>
                    <a:p>
                      <a:endParaRPr lang="en-US" sz="1400" dirty="0"/>
                    </a:p>
                  </a:txBody>
                  <a:tcPr marL="60986" marR="60986" marT="30493" marB="30493"/>
                </a:tc>
                <a:tc>
                  <a:txBody>
                    <a:bodyPr/>
                    <a:lstStyle/>
                    <a:p>
                      <a:r>
                        <a:rPr lang="en-US" sz="1400" dirty="0"/>
                        <a:t>Inc.</a:t>
                      </a:r>
                    </a:p>
                  </a:txBody>
                  <a:tcPr marL="60986" marR="60986" marT="30493" marB="30493"/>
                </a:tc>
                <a:tc>
                  <a:txBody>
                    <a:bodyPr/>
                    <a:lstStyle/>
                    <a:p>
                      <a:r>
                        <a:rPr lang="en-US" sz="1400" dirty="0"/>
                        <a:t>Excl.</a:t>
                      </a:r>
                    </a:p>
                  </a:txBody>
                  <a:tcPr marL="60986" marR="60986" marT="30493" marB="30493"/>
                </a:tc>
                <a:extLst>
                  <a:ext uri="{0D108BD9-81ED-4DB2-BD59-A6C34878D82A}">
                    <a16:rowId xmlns:a16="http://schemas.microsoft.com/office/drawing/2014/main" val="603330730"/>
                  </a:ext>
                </a:extLst>
              </a:tr>
              <a:tr h="288441">
                <a:tc>
                  <a:txBody>
                    <a:bodyPr/>
                    <a:lstStyle/>
                    <a:p>
                      <a:r>
                        <a:rPr lang="en-US" sz="1400" dirty="0"/>
                        <a:t>Main</a:t>
                      </a:r>
                    </a:p>
                  </a:txBody>
                  <a:tcPr marL="60986" marR="60986" marT="30493" marB="30493"/>
                </a:tc>
                <a:tc>
                  <a:txBody>
                    <a:bodyPr/>
                    <a:lstStyle/>
                    <a:p>
                      <a:r>
                        <a:rPr lang="en-US" sz="1400" dirty="0"/>
                        <a:t>100%</a:t>
                      </a:r>
                    </a:p>
                  </a:txBody>
                  <a:tcPr marL="60986" marR="60986" marT="30493" marB="30493"/>
                </a:tc>
                <a:tc>
                  <a:txBody>
                    <a:bodyPr/>
                    <a:lstStyle/>
                    <a:p>
                      <a:r>
                        <a:rPr lang="en-US" sz="1400" dirty="0"/>
                        <a:t>0%</a:t>
                      </a:r>
                    </a:p>
                  </a:txBody>
                  <a:tcPr marL="60986" marR="60986" marT="30493" marB="30493"/>
                </a:tc>
                <a:extLst>
                  <a:ext uri="{0D108BD9-81ED-4DB2-BD59-A6C34878D82A}">
                    <a16:rowId xmlns:a16="http://schemas.microsoft.com/office/drawing/2014/main" val="2131827250"/>
                  </a:ext>
                </a:extLst>
              </a:tr>
              <a:tr h="288441">
                <a:tc>
                  <a:txBody>
                    <a:bodyPr/>
                    <a:lstStyle/>
                    <a:p>
                      <a:r>
                        <a:rPr lang="en-US" sz="1400" dirty="0"/>
                        <a:t>A</a:t>
                      </a:r>
                    </a:p>
                  </a:txBody>
                  <a:tcPr marL="60986" marR="60986" marT="30493" marB="30493"/>
                </a:tc>
                <a:tc>
                  <a:txBody>
                    <a:bodyPr/>
                    <a:lstStyle/>
                    <a:p>
                      <a:r>
                        <a:rPr lang="en-US" sz="1400" dirty="0"/>
                        <a:t>100%</a:t>
                      </a:r>
                    </a:p>
                  </a:txBody>
                  <a:tcPr marL="60986" marR="60986" marT="30493" marB="30493"/>
                </a:tc>
                <a:tc>
                  <a:txBody>
                    <a:bodyPr/>
                    <a:lstStyle/>
                    <a:p>
                      <a:r>
                        <a:rPr lang="en-US" sz="1400" dirty="0"/>
                        <a:t>0%</a:t>
                      </a:r>
                    </a:p>
                  </a:txBody>
                  <a:tcPr marL="60986" marR="60986" marT="30493" marB="30493"/>
                </a:tc>
                <a:extLst>
                  <a:ext uri="{0D108BD9-81ED-4DB2-BD59-A6C34878D82A}">
                    <a16:rowId xmlns:a16="http://schemas.microsoft.com/office/drawing/2014/main" val="2658778759"/>
                  </a:ext>
                </a:extLst>
              </a:tr>
              <a:tr h="288441">
                <a:tc>
                  <a:txBody>
                    <a:bodyPr/>
                    <a:lstStyle/>
                    <a:p>
                      <a:r>
                        <a:rPr lang="en-US" sz="1400" dirty="0"/>
                        <a:t>B</a:t>
                      </a:r>
                    </a:p>
                  </a:txBody>
                  <a:tcPr marL="60986" marR="60986" marT="30493" marB="30493"/>
                </a:tc>
                <a:tc>
                  <a:txBody>
                    <a:bodyPr/>
                    <a:lstStyle/>
                    <a:p>
                      <a:r>
                        <a:rPr lang="en-US" sz="1400" dirty="0"/>
                        <a:t>100%</a:t>
                      </a:r>
                    </a:p>
                  </a:txBody>
                  <a:tcPr marL="60986" marR="60986" marT="30493" marB="30493"/>
                </a:tc>
                <a:tc>
                  <a:txBody>
                    <a:bodyPr/>
                    <a:lstStyle/>
                    <a:p>
                      <a:r>
                        <a:rPr lang="en-US" sz="1400" dirty="0"/>
                        <a:t>0%</a:t>
                      </a:r>
                    </a:p>
                  </a:txBody>
                  <a:tcPr marL="60986" marR="60986" marT="30493" marB="30493"/>
                </a:tc>
                <a:extLst>
                  <a:ext uri="{0D108BD9-81ED-4DB2-BD59-A6C34878D82A}">
                    <a16:rowId xmlns:a16="http://schemas.microsoft.com/office/drawing/2014/main" val="2994397542"/>
                  </a:ext>
                </a:extLst>
              </a:tr>
              <a:tr h="288441">
                <a:tc>
                  <a:txBody>
                    <a:bodyPr/>
                    <a:lstStyle/>
                    <a:p>
                      <a:r>
                        <a:rPr lang="en-US" sz="1400" dirty="0"/>
                        <a:t>C</a:t>
                      </a:r>
                    </a:p>
                  </a:txBody>
                  <a:tcPr marL="60986" marR="60986" marT="30493" marB="30493"/>
                </a:tc>
                <a:tc>
                  <a:txBody>
                    <a:bodyPr/>
                    <a:lstStyle/>
                    <a:p>
                      <a:r>
                        <a:rPr lang="en-US" sz="1400" dirty="0"/>
                        <a:t>50%</a:t>
                      </a:r>
                    </a:p>
                  </a:txBody>
                  <a:tcPr marL="60986" marR="60986" marT="30493" marB="30493"/>
                </a:tc>
                <a:tc>
                  <a:txBody>
                    <a:bodyPr/>
                    <a:lstStyle/>
                    <a:p>
                      <a:r>
                        <a:rPr lang="en-US" sz="1400" dirty="0"/>
                        <a:t>50%</a:t>
                      </a:r>
                    </a:p>
                  </a:txBody>
                  <a:tcPr marL="60986" marR="60986" marT="30493" marB="30493"/>
                </a:tc>
                <a:extLst>
                  <a:ext uri="{0D108BD9-81ED-4DB2-BD59-A6C34878D82A}">
                    <a16:rowId xmlns:a16="http://schemas.microsoft.com/office/drawing/2014/main" val="2448115822"/>
                  </a:ext>
                </a:extLst>
              </a:tr>
              <a:tr h="288441">
                <a:tc>
                  <a:txBody>
                    <a:bodyPr/>
                    <a:lstStyle/>
                    <a:p>
                      <a:r>
                        <a:rPr lang="en-US" sz="1400" dirty="0"/>
                        <a:t>D</a:t>
                      </a:r>
                    </a:p>
                  </a:txBody>
                  <a:tcPr marL="60986" marR="60986" marT="30493" marB="30493"/>
                </a:tc>
                <a:tc>
                  <a:txBody>
                    <a:bodyPr/>
                    <a:lstStyle/>
                    <a:p>
                      <a:r>
                        <a:rPr lang="en-US" sz="1400" dirty="0"/>
                        <a:t>25%</a:t>
                      </a:r>
                    </a:p>
                  </a:txBody>
                  <a:tcPr marL="60986" marR="60986" marT="30493" marB="30493"/>
                </a:tc>
                <a:tc>
                  <a:txBody>
                    <a:bodyPr/>
                    <a:lstStyle/>
                    <a:p>
                      <a:r>
                        <a:rPr lang="en-US" sz="1400" dirty="0"/>
                        <a:t>25%</a:t>
                      </a:r>
                    </a:p>
                  </a:txBody>
                  <a:tcPr marL="60986" marR="60986" marT="30493" marB="30493"/>
                </a:tc>
                <a:extLst>
                  <a:ext uri="{0D108BD9-81ED-4DB2-BD59-A6C34878D82A}">
                    <a16:rowId xmlns:a16="http://schemas.microsoft.com/office/drawing/2014/main" val="2692521003"/>
                  </a:ext>
                </a:extLst>
              </a:tr>
              <a:tr h="288441">
                <a:tc>
                  <a:txBody>
                    <a:bodyPr/>
                    <a:lstStyle/>
                    <a:p>
                      <a:r>
                        <a:rPr lang="en-US" sz="1400" dirty="0"/>
                        <a:t>E</a:t>
                      </a:r>
                    </a:p>
                  </a:txBody>
                  <a:tcPr marL="60986" marR="60986" marT="30493" marB="30493"/>
                </a:tc>
                <a:tc>
                  <a:txBody>
                    <a:bodyPr/>
                    <a:lstStyle/>
                    <a:p>
                      <a:r>
                        <a:rPr lang="en-US" sz="1400" dirty="0"/>
                        <a:t>25%</a:t>
                      </a:r>
                    </a:p>
                  </a:txBody>
                  <a:tcPr marL="60986" marR="60986" marT="30493" marB="30493"/>
                </a:tc>
                <a:tc>
                  <a:txBody>
                    <a:bodyPr/>
                    <a:lstStyle/>
                    <a:p>
                      <a:r>
                        <a:rPr lang="en-US" sz="1400" dirty="0"/>
                        <a:t>25%</a:t>
                      </a:r>
                    </a:p>
                  </a:txBody>
                  <a:tcPr marL="60986" marR="60986" marT="30493" marB="30493"/>
                </a:tc>
                <a:extLst>
                  <a:ext uri="{0D108BD9-81ED-4DB2-BD59-A6C34878D82A}">
                    <a16:rowId xmlns:a16="http://schemas.microsoft.com/office/drawing/2014/main" val="239735212"/>
                  </a:ext>
                </a:extLst>
              </a:tr>
            </a:tbl>
          </a:graphicData>
        </a:graphic>
      </p:graphicFrame>
    </p:spTree>
    <p:extLst>
      <p:ext uri="{BB962C8B-B14F-4D97-AF65-F5344CB8AC3E}">
        <p14:creationId xmlns:p14="http://schemas.microsoft.com/office/powerpoint/2010/main" val="1771962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build="p"/>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p:txBody>
          <a:bodyPr/>
          <a:lstStyle/>
          <a:p>
            <a:r>
              <a:rPr lang="en" dirty="0"/>
              <a:t>Sampling Profiler – Inclusive and Exclusive </a:t>
            </a:r>
          </a:p>
        </p:txBody>
      </p:sp>
      <p:sp>
        <p:nvSpPr>
          <p:cNvPr id="213" name="Shape 213"/>
          <p:cNvSpPr txBox="1">
            <a:spLocks noGrp="1"/>
          </p:cNvSpPr>
          <p:nvPr>
            <p:ph sz="quarter" idx="10"/>
          </p:nvPr>
        </p:nvSpPr>
        <p:spPr>
          <a:xfrm>
            <a:off x="448417" y="1570928"/>
            <a:ext cx="11043920" cy="4980706"/>
          </a:xfrm>
        </p:spPr>
        <p:txBody>
          <a:bodyPr/>
          <a:lstStyle/>
          <a:p>
            <a:r>
              <a:rPr lang="en-US"/>
              <a:t>Our previous </a:t>
            </a:r>
            <a:r>
              <a:rPr lang="en-US" dirty="0"/>
              <a:t>example</a:t>
            </a:r>
          </a:p>
        </p:txBody>
      </p:sp>
      <p:pic>
        <p:nvPicPr>
          <p:cNvPr id="24" name="Picture 23"/>
          <p:cNvPicPr>
            <a:picLocks noChangeAspect="1"/>
          </p:cNvPicPr>
          <p:nvPr/>
        </p:nvPicPr>
        <p:blipFill>
          <a:blip r:embed="rId3"/>
          <a:stretch>
            <a:fillRect/>
          </a:stretch>
        </p:blipFill>
        <p:spPr>
          <a:xfrm>
            <a:off x="448417" y="2077058"/>
            <a:ext cx="6676205" cy="4218231"/>
          </a:xfrm>
          <a:prstGeom prst="rect">
            <a:avLst/>
          </a:prstGeom>
        </p:spPr>
      </p:pic>
      <p:sp>
        <p:nvSpPr>
          <p:cNvPr id="25" name="Shape 213"/>
          <p:cNvSpPr txBox="1">
            <a:spLocks/>
          </p:cNvSpPr>
          <p:nvPr/>
        </p:nvSpPr>
        <p:spPr>
          <a:xfrm>
            <a:off x="7195929" y="1961230"/>
            <a:ext cx="4996071" cy="4200101"/>
          </a:xfrm>
          <a:prstGeom prst="rect">
            <a:avLst/>
          </a:prstGeom>
          <a:noFill/>
          <a:ln>
            <a:noFill/>
          </a:ln>
        </p:spPr>
        <p:txBody>
          <a:bodyPr lIns="121896" tIns="121896" rIns="121896" bIns="121896"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Font typeface="Calibri"/>
              <a:buNone/>
              <a:defRPr sz="1800" b="0" i="0" u="none" strike="noStrike" cap="none">
                <a:solidFill>
                  <a:schemeClr val="lt2"/>
                </a:solidFill>
                <a:latin typeface="Calibri"/>
                <a:ea typeface="Calibri"/>
                <a:cs typeface="Calibri"/>
                <a:sym typeface="Calibri"/>
              </a:defRPr>
            </a:lvl1pPr>
            <a:lvl2pPr marR="0" lvl="1"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2pPr>
            <a:lvl3pPr marR="0" lvl="2"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3pPr>
            <a:lvl4pPr marR="0" lvl="3"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4pPr>
            <a:lvl5pPr marR="0" lvl="4"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5pPr>
            <a:lvl6pPr marR="0" lvl="5"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6pPr>
            <a:lvl7pPr marR="0" lvl="6"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7pPr>
            <a:lvl8pPr marR="0" lvl="7"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8pPr>
            <a:lvl9pPr marR="0" lvl="8"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9pPr>
          </a:lstStyle>
          <a:p>
            <a:pPr marL="228608" indent="-228608" defTabSz="914430">
              <a:lnSpc>
                <a:spcPct val="90000"/>
              </a:lnSpc>
              <a:spcBef>
                <a:spcPts val="1800"/>
              </a:spcBef>
              <a:buClr>
                <a:srgbClr val="434343"/>
              </a:buClr>
              <a:buFont typeface="Arial" panose="020B0604020202020204" pitchFamily="34" charset="0"/>
              <a:buChar char="•"/>
            </a:pPr>
            <a:r>
              <a:rPr lang="en" sz="2400" dirty="0">
                <a:solidFill>
                  <a:schemeClr val="tx1">
                    <a:lumMod val="65000"/>
                    <a:lumOff val="35000"/>
                  </a:schemeClr>
                </a:solidFill>
                <a:latin typeface="Segoe UI" panose="020B0502040204020203" pitchFamily="34" charset="0"/>
                <a:ea typeface="+mn-ea"/>
                <a:cs typeface="Segoe UI" panose="020B0502040204020203" pitchFamily="34" charset="0"/>
              </a:rPr>
              <a:t>Main(): ~95% excl.</a:t>
            </a:r>
          </a:p>
          <a:p>
            <a:pPr marL="228608" indent="-228608" defTabSz="914430">
              <a:lnSpc>
                <a:spcPct val="90000"/>
              </a:lnSpc>
              <a:spcBef>
                <a:spcPts val="1800"/>
              </a:spcBef>
              <a:buClr>
                <a:srgbClr val="434343"/>
              </a:buClr>
              <a:buFont typeface="Arial" panose="020B0604020202020204" pitchFamily="34" charset="0"/>
              <a:buChar char="•"/>
            </a:pPr>
            <a:r>
              <a:rPr lang="en" sz="2400" dirty="0">
                <a:solidFill>
                  <a:schemeClr val="tx1">
                    <a:lumMod val="65000"/>
                    <a:lumOff val="35000"/>
                  </a:schemeClr>
                </a:solidFill>
                <a:latin typeface="Segoe UI" panose="020B0502040204020203" pitchFamily="34" charset="0"/>
                <a:ea typeface="+mn-ea"/>
                <a:cs typeface="Segoe UI" panose="020B0502040204020203" pitchFamily="34" charset="0"/>
              </a:rPr>
              <a:t>SingleWilliamsPr(): ~74% excl.</a:t>
            </a:r>
          </a:p>
          <a:p>
            <a:pPr marL="228608" indent="-228608" defTabSz="914430">
              <a:lnSpc>
                <a:spcPct val="90000"/>
              </a:lnSpc>
              <a:spcBef>
                <a:spcPts val="1800"/>
              </a:spcBef>
              <a:buClr>
                <a:srgbClr val="434343"/>
              </a:buClr>
              <a:buFont typeface="Arial" panose="020B0604020202020204" pitchFamily="34" charset="0"/>
              <a:buChar char="•"/>
            </a:pPr>
            <a:r>
              <a:rPr lang="en" sz="2400" dirty="0">
                <a:solidFill>
                  <a:schemeClr val="tx1">
                    <a:lumMod val="65000"/>
                    <a:lumOff val="35000"/>
                  </a:schemeClr>
                </a:solidFill>
                <a:latin typeface="Segoe UI" panose="020B0502040204020203" pitchFamily="34" charset="0"/>
                <a:ea typeface="+mn-ea"/>
                <a:cs typeface="Segoe UI" panose="020B0502040204020203" pitchFamily="34" charset="0"/>
              </a:rPr>
              <a:t>LINQ Min() and Max(): ~57% excl.</a:t>
            </a:r>
          </a:p>
          <a:p>
            <a:pPr marL="228608" indent="-228608" defTabSz="914430">
              <a:lnSpc>
                <a:spcPct val="90000"/>
              </a:lnSpc>
              <a:spcBef>
                <a:spcPts val="1800"/>
              </a:spcBef>
              <a:buClr>
                <a:srgbClr val="434343"/>
              </a:buClr>
              <a:buFont typeface="Arial" panose="020B0604020202020204" pitchFamily="34" charset="0"/>
              <a:buChar char="•"/>
            </a:pPr>
            <a:endParaRPr lang="en" sz="2400" dirty="0">
              <a:solidFill>
                <a:schemeClr val="tx1">
                  <a:lumMod val="65000"/>
                  <a:lumOff val="35000"/>
                </a:schemeClr>
              </a:solidFill>
              <a:latin typeface="Segoe UI" panose="020B0502040204020203" pitchFamily="34" charset="0"/>
              <a:ea typeface="+mn-ea"/>
              <a:cs typeface="Segoe UI" panose="020B0502040204020203" pitchFamily="34" charset="0"/>
            </a:endParaRPr>
          </a:p>
          <a:p>
            <a:pPr marL="228608" indent="-228608" defTabSz="914430">
              <a:lnSpc>
                <a:spcPct val="90000"/>
              </a:lnSpc>
              <a:spcBef>
                <a:spcPts val="1800"/>
              </a:spcBef>
              <a:buClr>
                <a:srgbClr val="434343"/>
              </a:buClr>
              <a:buFont typeface="Arial" panose="020B0604020202020204" pitchFamily="34" charset="0"/>
              <a:buChar char="•"/>
            </a:pPr>
            <a:r>
              <a:rPr lang="en" sz="2400" dirty="0">
                <a:solidFill>
                  <a:schemeClr val="tx1">
                    <a:lumMod val="65000"/>
                    <a:lumOff val="35000"/>
                  </a:schemeClr>
                </a:solidFill>
                <a:latin typeface="Segoe UI" panose="020B0502040204020203" pitchFamily="34" charset="0"/>
                <a:ea typeface="+mn-ea"/>
                <a:cs typeface="Segoe UI" panose="020B0502040204020203" pitchFamily="34" charset="0"/>
              </a:rPr>
              <a:t>LINQ Sum(): 15.96%</a:t>
            </a:r>
          </a:p>
          <a:p>
            <a:pPr marL="228608" indent="-228608" defTabSz="914430">
              <a:lnSpc>
                <a:spcPct val="90000"/>
              </a:lnSpc>
              <a:spcBef>
                <a:spcPts val="1800"/>
              </a:spcBef>
              <a:buClr>
                <a:srgbClr val="434343"/>
              </a:buClr>
              <a:buFont typeface="Arial" panose="020B0604020202020204" pitchFamily="34" charset="0"/>
              <a:buChar char="•"/>
            </a:pPr>
            <a:r>
              <a:rPr lang="en" sz="2400" dirty="0">
                <a:solidFill>
                  <a:schemeClr val="tx1">
                    <a:lumMod val="65000"/>
                    <a:lumOff val="35000"/>
                  </a:schemeClr>
                </a:solidFill>
                <a:latin typeface="Segoe UI" panose="020B0502040204020203" pitchFamily="34" charset="0"/>
                <a:ea typeface="+mn-ea"/>
                <a:cs typeface="Segoe UI" panose="020B0502040204020203" pitchFamily="34" charset="0"/>
              </a:rPr>
              <a:t>Math.Round(): 13.23%</a:t>
            </a:r>
          </a:p>
        </p:txBody>
      </p:sp>
    </p:spTree>
    <p:extLst>
      <p:ext uri="{BB962C8B-B14F-4D97-AF65-F5344CB8AC3E}">
        <p14:creationId xmlns:p14="http://schemas.microsoft.com/office/powerpoint/2010/main" val="226700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build="p"/>
      <p:bldP spid="2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p:txBody>
          <a:bodyPr/>
          <a:lstStyle/>
          <a:p>
            <a:r>
              <a:rPr lang="en"/>
              <a:t>Instrumentation Profiler</a:t>
            </a:r>
            <a:endParaRPr lang="en" dirty="0"/>
          </a:p>
        </p:txBody>
      </p:sp>
      <p:sp>
        <p:nvSpPr>
          <p:cNvPr id="213" name="Shape 213"/>
          <p:cNvSpPr txBox="1">
            <a:spLocks noGrp="1"/>
          </p:cNvSpPr>
          <p:nvPr>
            <p:ph sz="quarter" idx="10"/>
          </p:nvPr>
        </p:nvSpPr>
        <p:spPr>
          <a:xfrm>
            <a:off x="274320" y="2199299"/>
            <a:ext cx="5730240" cy="3744301"/>
          </a:xfrm>
        </p:spPr>
        <p:txBody>
          <a:bodyPr/>
          <a:lstStyle/>
          <a:p>
            <a:r>
              <a:rPr lang="en" dirty="0"/>
              <a:t>Injects code to measure methods</a:t>
            </a:r>
          </a:p>
          <a:p>
            <a:r>
              <a:rPr lang="en" dirty="0"/>
              <a:t>Measures also non CPU work</a:t>
            </a:r>
          </a:p>
          <a:p>
            <a:r>
              <a:rPr lang="en" dirty="0"/>
              <a:t>Can potentially have more overhead</a:t>
            </a:r>
          </a:p>
          <a:p>
            <a:r>
              <a:rPr lang="en" dirty="0"/>
              <a:t>No attach/detach </a:t>
            </a:r>
          </a:p>
          <a:p>
            <a:endParaRPr lang="en" dirty="0"/>
          </a:p>
        </p:txBody>
      </p:sp>
      <p:sp>
        <p:nvSpPr>
          <p:cNvPr id="2" name="Rectangle 1"/>
          <p:cNvSpPr/>
          <p:nvPr/>
        </p:nvSpPr>
        <p:spPr>
          <a:xfrm>
            <a:off x="6004560" y="2544739"/>
            <a:ext cx="6187440" cy="2800767"/>
          </a:xfrm>
          <a:prstGeom prst="rect">
            <a:avLst/>
          </a:prstGeom>
        </p:spPr>
        <p:txBody>
          <a:bodyPr wrap="square">
            <a:spAutoFit/>
          </a:bodyPr>
          <a:lstStyle/>
          <a:p>
            <a:r>
              <a:rPr lang="en-US" sz="1600" dirty="0">
                <a:solidFill>
                  <a:srgbClr val="0000FF"/>
                </a:solidFill>
                <a:latin typeface="Consolas" panose="020B0609020204030204" pitchFamily="49" charset="0"/>
              </a:rPr>
              <a:t>public</a:t>
            </a:r>
            <a:r>
              <a:rPr lang="en-US" sz="1600" dirty="0">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latin typeface="Consolas" panose="020B0609020204030204" pitchFamily="49" charset="0"/>
              </a:rPr>
              <a:t> </a:t>
            </a:r>
            <a:r>
              <a:rPr lang="en-US" sz="1600" dirty="0" err="1">
                <a:latin typeface="Consolas" panose="020B0609020204030204" pitchFamily="49" charset="0"/>
              </a:rPr>
              <a:t>MyMethod</a:t>
            </a:r>
            <a:r>
              <a:rPr lang="en-US" sz="1600" dirty="0">
                <a:latin typeface="Consolas" panose="020B0609020204030204" pitchFamily="49" charset="0"/>
              </a:rPr>
              <a:t>()</a:t>
            </a:r>
          </a:p>
          <a:p>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MethodStart</a:t>
            </a:r>
            <a:r>
              <a:rPr lang="en-US" sz="1600" dirty="0">
                <a:latin typeface="Consolas" panose="020B0609020204030204" pitchFamily="49" charset="0"/>
              </a:rPr>
              <a:t>(</a:t>
            </a:r>
            <a:r>
              <a:rPr lang="en-US" sz="1600" dirty="0" err="1">
                <a:solidFill>
                  <a:srgbClr val="0000FF"/>
                </a:solidFill>
                <a:latin typeface="Consolas" panose="020B0609020204030204" pitchFamily="49" charset="0"/>
              </a:rPr>
              <a:t>nameof</a:t>
            </a:r>
            <a:r>
              <a:rPr lang="en-US" sz="1600" dirty="0">
                <a:latin typeface="Consolas" panose="020B0609020204030204" pitchFamily="49" charset="0"/>
              </a:rPr>
              <a:t>(</a:t>
            </a:r>
            <a:r>
              <a:rPr lang="en-US" sz="1600" dirty="0" err="1">
                <a:latin typeface="Consolas" panose="020B0609020204030204" pitchFamily="49" charset="0"/>
              </a:rPr>
              <a:t>MyMethod</a:t>
            </a:r>
            <a:r>
              <a:rPr lang="en-US" sz="1600" dirty="0">
                <a:latin typeface="Consolas" panose="020B0609020204030204" pitchFamily="49" charset="0"/>
              </a:rPr>
              <a:t>)); </a:t>
            </a:r>
            <a:r>
              <a:rPr lang="en-US" sz="1600" dirty="0">
                <a:solidFill>
                  <a:srgbClr val="008000"/>
                </a:solidFill>
                <a:latin typeface="Consolas" panose="020B0609020204030204" pitchFamily="49" charset="0"/>
              </a:rPr>
              <a:t>//*</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a:solidFill>
                  <a:srgbClr val="008000"/>
                </a:solidFill>
                <a:latin typeface="Consolas" panose="020B0609020204030204" pitchFamily="49" charset="0"/>
              </a:rPr>
              <a:t>//Further instructions</a:t>
            </a:r>
          </a:p>
          <a:p>
            <a:r>
              <a:rPr lang="en-US" sz="1600" dirty="0">
                <a:latin typeface="Consolas" panose="020B0609020204030204" pitchFamily="49" charset="0"/>
              </a:rPr>
              <a:t>    </a:t>
            </a:r>
            <a:r>
              <a:rPr lang="en-US" sz="1600" dirty="0" err="1">
                <a:latin typeface="Consolas" panose="020B0609020204030204" pitchFamily="49" charset="0"/>
              </a:rPr>
              <a:t>MethodCallStart</a:t>
            </a:r>
            <a:r>
              <a:rPr lang="en-US" sz="1600" dirty="0">
                <a:latin typeface="Consolas" panose="020B0609020204030204" pitchFamily="49" charset="0"/>
              </a:rPr>
              <a:t>(</a:t>
            </a:r>
            <a:r>
              <a:rPr lang="en-US" sz="1600" dirty="0" err="1">
                <a:solidFill>
                  <a:srgbClr val="0000FF"/>
                </a:solidFill>
                <a:latin typeface="Consolas" panose="020B0609020204030204" pitchFamily="49" charset="0"/>
              </a:rPr>
              <a:t>nameof</a:t>
            </a:r>
            <a:r>
              <a:rPr lang="en-US" sz="1600" dirty="0">
                <a:latin typeface="Consolas" panose="020B0609020204030204" pitchFamily="49" charset="0"/>
              </a:rPr>
              <a:t>(</a:t>
            </a:r>
            <a:r>
              <a:rPr lang="en-US" sz="1600" dirty="0" err="1">
                <a:latin typeface="Consolas" panose="020B0609020204030204" pitchFamily="49" charset="0"/>
              </a:rPr>
              <a:t>CallAnotherMethod</a:t>
            </a:r>
            <a:r>
              <a:rPr lang="en-US" sz="1600" dirty="0">
                <a:latin typeface="Consolas" panose="020B0609020204030204" pitchFamily="49" charset="0"/>
              </a:rPr>
              <a:t>));</a:t>
            </a:r>
            <a:r>
              <a:rPr lang="en-US" sz="1600" dirty="0">
                <a:solidFill>
                  <a:srgbClr val="008000"/>
                </a:solidFill>
                <a:latin typeface="Consolas" panose="020B0609020204030204" pitchFamily="49" charset="0"/>
              </a:rPr>
              <a:t> //*</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CallAnotherMethod</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MethodCallFinished</a:t>
            </a:r>
            <a:r>
              <a:rPr lang="en-US" sz="1600" dirty="0">
                <a:latin typeface="Consolas" panose="020B0609020204030204" pitchFamily="49" charset="0"/>
              </a:rPr>
              <a:t>(</a:t>
            </a:r>
            <a:r>
              <a:rPr lang="en-US" sz="1600" dirty="0" err="1">
                <a:solidFill>
                  <a:srgbClr val="0000FF"/>
                </a:solidFill>
                <a:latin typeface="Consolas" panose="020B0609020204030204" pitchFamily="49" charset="0"/>
              </a:rPr>
              <a:t>nameof</a:t>
            </a:r>
            <a:r>
              <a:rPr lang="en-US" sz="1600" dirty="0">
                <a:latin typeface="Consolas" panose="020B0609020204030204" pitchFamily="49" charset="0"/>
              </a:rPr>
              <a:t>(</a:t>
            </a:r>
            <a:r>
              <a:rPr lang="en-US" sz="1600" dirty="0" err="1">
                <a:latin typeface="Consolas" panose="020B0609020204030204" pitchFamily="49" charset="0"/>
              </a:rPr>
              <a:t>CallAnotherMethod</a:t>
            </a:r>
            <a:r>
              <a:rPr lang="en-US" sz="1600" dirty="0">
                <a:latin typeface="Consolas" panose="020B0609020204030204" pitchFamily="49" charset="0"/>
              </a:rPr>
              <a:t>));</a:t>
            </a:r>
            <a:r>
              <a:rPr lang="en-US" sz="1600" dirty="0">
                <a:solidFill>
                  <a:srgbClr val="008000"/>
                </a:solidFill>
                <a:latin typeface="Consolas" panose="020B0609020204030204" pitchFamily="49" charset="0"/>
              </a:rPr>
              <a:t> //*</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a:solidFill>
                  <a:srgbClr val="008000"/>
                </a:solidFill>
                <a:latin typeface="Consolas" panose="020B0609020204030204" pitchFamily="49" charset="0"/>
              </a:rPr>
              <a:t>//Further instructions</a:t>
            </a:r>
          </a:p>
          <a:p>
            <a:r>
              <a:rPr lang="en-US" sz="1600" dirty="0">
                <a:latin typeface="Consolas" panose="020B0609020204030204" pitchFamily="49" charset="0"/>
              </a:rPr>
              <a:t>    </a:t>
            </a:r>
            <a:r>
              <a:rPr lang="en-US" sz="1600" dirty="0" err="1">
                <a:latin typeface="Consolas" panose="020B0609020204030204" pitchFamily="49" charset="0"/>
              </a:rPr>
              <a:t>MethodEnd</a:t>
            </a:r>
            <a:r>
              <a:rPr lang="en-US" sz="1600" dirty="0">
                <a:latin typeface="Consolas" panose="020B0609020204030204" pitchFamily="49" charset="0"/>
              </a:rPr>
              <a:t>(</a:t>
            </a:r>
            <a:r>
              <a:rPr lang="en-US" sz="1600" dirty="0" err="1">
                <a:solidFill>
                  <a:srgbClr val="0000FF"/>
                </a:solidFill>
                <a:latin typeface="Consolas" panose="020B0609020204030204" pitchFamily="49" charset="0"/>
              </a:rPr>
              <a:t>nameof</a:t>
            </a:r>
            <a:r>
              <a:rPr lang="en-US" sz="1600" dirty="0">
                <a:latin typeface="Consolas" panose="020B0609020204030204" pitchFamily="49" charset="0"/>
              </a:rPr>
              <a:t>(</a:t>
            </a:r>
            <a:r>
              <a:rPr lang="en-US" sz="1600" dirty="0" err="1">
                <a:latin typeface="Consolas" panose="020B0609020204030204" pitchFamily="49" charset="0"/>
              </a:rPr>
              <a:t>MyMethod</a:t>
            </a:r>
            <a:r>
              <a:rPr lang="en-US" sz="1600" dirty="0">
                <a:latin typeface="Consolas" panose="020B0609020204030204" pitchFamily="49" charset="0"/>
              </a:rPr>
              <a:t>));</a:t>
            </a:r>
            <a:r>
              <a:rPr lang="en-US" sz="1600" dirty="0">
                <a:solidFill>
                  <a:srgbClr val="008000"/>
                </a:solidFill>
                <a:latin typeface="Consolas" panose="020B0609020204030204" pitchFamily="49" charset="0"/>
              </a:rPr>
              <a:t> //*</a:t>
            </a:r>
            <a:endParaRPr lang="en-US" sz="1600" dirty="0">
              <a:latin typeface="Consolas" panose="020B0609020204030204" pitchFamily="49" charset="0"/>
            </a:endParaRPr>
          </a:p>
          <a:p>
            <a:r>
              <a:rPr lang="en-US" sz="1600" dirty="0">
                <a:latin typeface="Consolas" panose="020B0609020204030204" pitchFamily="49" charset="0"/>
              </a:rPr>
              <a:t>}</a:t>
            </a:r>
          </a:p>
          <a:p>
            <a:r>
              <a:rPr lang="en-US" sz="1600" dirty="0">
                <a:solidFill>
                  <a:srgbClr val="008000"/>
                </a:solidFill>
                <a:latin typeface="Consolas" panose="020B0609020204030204" pitchFamily="49" charset="0"/>
              </a:rPr>
              <a:t>//* Injected Profiler Code</a:t>
            </a:r>
            <a:endParaRPr lang="en-US" sz="1600" dirty="0"/>
          </a:p>
        </p:txBody>
      </p:sp>
    </p:spTree>
    <p:extLst>
      <p:ext uri="{BB962C8B-B14F-4D97-AF65-F5344CB8AC3E}">
        <p14:creationId xmlns:p14="http://schemas.microsoft.com/office/powerpoint/2010/main" val="1182715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HighPerfCoding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ighPerfCodingTheme" id="{ADA9F82E-E4C2-4CC0-8D07-7CF171584A42}" vid="{0E0644BB-67B1-4C52-A698-F35EC67B0E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HighPerfCodingTheme</Template>
  <TotalTime>6</TotalTime>
  <Words>6423</Words>
  <Application>Microsoft Office PowerPoint</Application>
  <PresentationFormat>Widescreen</PresentationFormat>
  <Paragraphs>694</Paragraphs>
  <Slides>34</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Calibri Light</vt:lpstr>
      <vt:lpstr>Consolas</vt:lpstr>
      <vt:lpstr>Roboto</vt:lpstr>
      <vt:lpstr>Segoe UI</vt:lpstr>
      <vt:lpstr>Segoe UI Light</vt:lpstr>
      <vt:lpstr>HighPerfCodingTheme</vt:lpstr>
      <vt:lpstr>Part 2: Measuring Performance </vt:lpstr>
      <vt:lpstr>Always measure!</vt:lpstr>
      <vt:lpstr>Measure CPU</vt:lpstr>
      <vt:lpstr>Typical output when we measure CPU related metrics</vt:lpstr>
      <vt:lpstr>PowerPoint Presentation</vt:lpstr>
      <vt:lpstr>Sampling Profiler</vt:lpstr>
      <vt:lpstr>Sampling Profiler – Inclusive and Exclusive </vt:lpstr>
      <vt:lpstr>Sampling Profiler – Inclusive and Exclusive </vt:lpstr>
      <vt:lpstr>Instrumentation Profiler</vt:lpstr>
      <vt:lpstr>Instrumentation Profiler - Example</vt:lpstr>
      <vt:lpstr>Demo</vt:lpstr>
      <vt:lpstr>Summary</vt:lpstr>
      <vt:lpstr>Measuring memory related metrics</vt:lpstr>
      <vt:lpstr>In this Part</vt:lpstr>
      <vt:lpstr>Measuring Memory</vt:lpstr>
      <vt:lpstr>Garbage Collector</vt:lpstr>
      <vt:lpstr>The Managed Heap – Large Object Heap (LOH)</vt:lpstr>
      <vt:lpstr>The Managed Heap – GC Generations</vt:lpstr>
      <vt:lpstr>The Managed Heap – GC Generations</vt:lpstr>
      <vt:lpstr>Measuring Memory – Typical Questions </vt:lpstr>
      <vt:lpstr>In what method do we allocate the most memory?</vt:lpstr>
      <vt:lpstr>Look at the method that causes  the bottleneck</vt:lpstr>
      <vt:lpstr>Which GC root holds the reference to the objects? </vt:lpstr>
      <vt:lpstr>Source code of the sample app</vt:lpstr>
      <vt:lpstr>Demo</vt:lpstr>
      <vt:lpstr>Summary</vt:lpstr>
      <vt:lpstr>Micro Benchmarking with BenchmarkDotNet</vt:lpstr>
      <vt:lpstr>In this Part</vt:lpstr>
      <vt:lpstr>Free, Open Source micro benchmarking library for .NET</vt:lpstr>
      <vt:lpstr>Why should you use a benchmarking framework?</vt:lpstr>
      <vt:lpstr>BenchmarkDotNet solves these problems!</vt:lpstr>
      <vt:lpstr>BenchmarkDotNet Intro</vt:lpstr>
      <vt:lpstr>Demo</vt:lpstr>
      <vt:lpstr>Benchmarkdotnet Full Framework vs. .NET Core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Gergely Kalapos</dc:creator>
  <cp:lastModifiedBy>Gergely Kalapos</cp:lastModifiedBy>
  <cp:revision>3</cp:revision>
  <dcterms:created xsi:type="dcterms:W3CDTF">2018-02-23T13:29:24Z</dcterms:created>
  <dcterms:modified xsi:type="dcterms:W3CDTF">2018-02-27T22:48:40Z</dcterms:modified>
</cp:coreProperties>
</file>