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2"/>
  </p:notes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57" r:id="rId17"/>
    <p:sldId id="258" r:id="rId18"/>
    <p:sldId id="259" r:id="rId19"/>
    <p:sldId id="260" r:id="rId20"/>
    <p:sldId id="261" r:id="rId21"/>
    <p:sldId id="262" r:id="rId22"/>
    <p:sldId id="263" r:id="rId23"/>
    <p:sldId id="264" r:id="rId24"/>
    <p:sldId id="265" r:id="rId25"/>
    <p:sldId id="266" r:id="rId26"/>
    <p:sldId id="267" r:id="rId27"/>
    <p:sldId id="276" r:id="rId28"/>
    <p:sldId id="268" r:id="rId29"/>
    <p:sldId id="269" r:id="rId30"/>
    <p:sldId id="270" r:id="rId31"/>
    <p:sldId id="271" r:id="rId32"/>
    <p:sldId id="272" r:id="rId33"/>
    <p:sldId id="273" r:id="rId34"/>
    <p:sldId id="274" r:id="rId35"/>
    <p:sldId id="275" r:id="rId36"/>
    <p:sldId id="291" r:id="rId37"/>
    <p:sldId id="292" r:id="rId38"/>
    <p:sldId id="293" r:id="rId39"/>
    <p:sldId id="294" r:id="rId40"/>
    <p:sldId id="295"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4CFE8-E6C5-49C4-A98E-8439CAAD63D0}" type="datetimeFigureOut">
              <a:rPr lang="en-US" smtClean="0"/>
              <a:t>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069FD-4585-4E12-9472-906DAF0232F5}" type="slidenum">
              <a:rPr lang="en-US" smtClean="0"/>
              <a:t>‹#›</a:t>
            </a:fld>
            <a:endParaRPr lang="en-US"/>
          </a:p>
        </p:txBody>
      </p:sp>
    </p:spTree>
    <p:extLst>
      <p:ext uri="{BB962C8B-B14F-4D97-AF65-F5344CB8AC3E}">
        <p14:creationId xmlns:p14="http://schemas.microsoft.com/office/powerpoint/2010/main" val="29655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Welcome</a:t>
            </a:r>
            <a:r>
              <a:rPr lang="en-US" baseline="0" dirty="0"/>
              <a:t> to Video 4.5 – Choosing the right collection.</a:t>
            </a:r>
          </a:p>
          <a:p>
            <a:pPr lvl="0" rtl="0">
              <a:spcBef>
                <a:spcPts val="0"/>
              </a:spcBef>
              <a:buNone/>
            </a:pPr>
            <a:endParaRPr lang="en-US" baseline="0" dirty="0"/>
          </a:p>
          <a:p>
            <a:r>
              <a:rPr lang="en-US" sz="1100" kern="1200" dirty="0">
                <a:solidFill>
                  <a:schemeClr val="tx1"/>
                </a:solidFill>
                <a:effectLst/>
                <a:latin typeface="+mn-lt"/>
                <a:ea typeface="+mn-ea"/>
                <a:cs typeface="+mn-cs"/>
              </a:rPr>
              <a:t>In this video, we are going to talk about the built-in collections on .NET Core.</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Now algorithms and data structure is again a topic which could easily fill a course, or even multiple courses. Therefore, we will only focus here on the built-in collection.</a:t>
            </a:r>
          </a:p>
          <a:p>
            <a:pPr lvl="0" rtl="0">
              <a:spcBef>
                <a:spcPts val="0"/>
              </a:spcBef>
              <a:buNone/>
            </a:pPr>
            <a:endParaRPr dirty="0"/>
          </a:p>
        </p:txBody>
      </p:sp>
    </p:spTree>
    <p:extLst>
      <p:ext uri="{BB962C8B-B14F-4D97-AF65-F5344CB8AC3E}">
        <p14:creationId xmlns:p14="http://schemas.microsoft.com/office/powerpoint/2010/main" val="3792546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Now finding an item in an list or in a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can be very slow. In worst case you have to visit all  items.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Therefore .NET also offers </a:t>
            </a:r>
            <a:r>
              <a:rPr lang="en-US" sz="1100" b="0" i="0" kern="1200" dirty="0" err="1">
                <a:solidFill>
                  <a:schemeClr val="tx1"/>
                </a:solidFill>
                <a:effectLst/>
                <a:latin typeface="+mn-lt"/>
                <a:ea typeface="+mn-ea"/>
                <a:cs typeface="+mn-cs"/>
              </a:rPr>
              <a:t>assosiative</a:t>
            </a:r>
            <a:r>
              <a:rPr lang="en-US" sz="1100" b="0" i="0" kern="1200" dirty="0">
                <a:solidFill>
                  <a:schemeClr val="tx1"/>
                </a:solidFill>
                <a:effectLst/>
                <a:latin typeface="+mn-lt"/>
                <a:ea typeface="+mn-ea"/>
                <a:cs typeface="+mn-cs"/>
              </a:rPr>
              <a:t> collections which are implemented with a </a:t>
            </a:r>
            <a:r>
              <a:rPr lang="en-US" sz="1100" b="0" i="0" kern="1200" dirty="0" err="1">
                <a:solidFill>
                  <a:schemeClr val="tx1"/>
                </a:solidFill>
                <a:effectLst/>
                <a:latin typeface="+mn-lt"/>
                <a:ea typeface="+mn-ea"/>
                <a:cs typeface="+mn-cs"/>
              </a:rPr>
              <a:t>hashtable</a:t>
            </a:r>
            <a:r>
              <a:rPr lang="en-US" sz="1100" b="0" i="0" kern="1200" dirty="0">
                <a:solidFill>
                  <a:schemeClr val="tx1"/>
                </a:solidFill>
                <a:effectLst/>
                <a:latin typeface="+mn-lt"/>
                <a:ea typeface="+mn-ea"/>
                <a:cs typeface="+mn-cs"/>
              </a:rPr>
              <a:t>.  The two examples are Dictionary and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 dictionary class can store key value pairs and in case of a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the value and the key are the same, so this is very similar to what </a:t>
            </a:r>
            <a:r>
              <a:rPr lang="en-US" sz="1100" b="0" i="0" kern="1200" dirty="0" err="1">
                <a:solidFill>
                  <a:schemeClr val="tx1"/>
                </a:solidFill>
                <a:effectLst/>
                <a:latin typeface="+mn-lt"/>
                <a:ea typeface="+mn-ea"/>
                <a:cs typeface="+mn-cs"/>
              </a:rPr>
              <a:t>mathematiotions</a:t>
            </a:r>
            <a:r>
              <a:rPr lang="en-US" sz="1100" b="0" i="0" kern="1200" dirty="0">
                <a:solidFill>
                  <a:schemeClr val="tx1"/>
                </a:solidFill>
                <a:effectLst/>
                <a:latin typeface="+mn-lt"/>
                <a:ea typeface="+mn-ea"/>
                <a:cs typeface="+mn-cs"/>
              </a:rPr>
              <a:t> call a set. But this is basically the only  difference.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the big advantage of a </a:t>
            </a:r>
            <a:r>
              <a:rPr lang="en-US" sz="1100" b="0" i="0" kern="1200" dirty="0" err="1">
                <a:solidFill>
                  <a:schemeClr val="tx1"/>
                </a:solidFill>
                <a:effectLst/>
                <a:latin typeface="+mn-lt"/>
                <a:ea typeface="+mn-ea"/>
                <a:cs typeface="+mn-cs"/>
              </a:rPr>
              <a:t>hashtable</a:t>
            </a:r>
            <a:r>
              <a:rPr lang="en-US" sz="1100" b="0" i="0" kern="1200" dirty="0">
                <a:solidFill>
                  <a:schemeClr val="tx1"/>
                </a:solidFill>
                <a:effectLst/>
                <a:latin typeface="+mn-lt"/>
                <a:ea typeface="+mn-ea"/>
                <a:cs typeface="+mn-cs"/>
              </a:rPr>
              <a:t> is that in an optimal case it has very fast insert, delete and lookup performance. In an optimal case this happens in constant time, which means the size of the collection doesn’t matter, you can insert, delete, or find an element in a Dictionary or a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with 1 million element exactly as fast as with a Dictionary or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with 10 elements. </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Again, thanks to open source we can even look at the implementation of these two </a:t>
            </a:r>
            <a:r>
              <a:rPr lang="en-US" sz="1100" b="0" i="0" kern="1200" dirty="0" err="1">
                <a:solidFill>
                  <a:schemeClr val="tx1"/>
                </a:solidFill>
                <a:effectLst/>
                <a:latin typeface="+mn-lt"/>
                <a:ea typeface="+mn-ea"/>
                <a:cs typeface="+mn-cs"/>
              </a:rPr>
              <a:t>colletions</a:t>
            </a:r>
            <a:r>
              <a:rPr lang="en-US" sz="11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3536624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So let’s see how these works!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So a </a:t>
            </a:r>
            <a:r>
              <a:rPr lang="en-US" sz="1100" b="0" i="0" kern="1200" dirty="0" err="1">
                <a:solidFill>
                  <a:schemeClr val="tx1"/>
                </a:solidFill>
                <a:effectLst/>
                <a:latin typeface="+mn-lt"/>
                <a:ea typeface="+mn-ea"/>
                <a:cs typeface="+mn-cs"/>
              </a:rPr>
              <a:t>hastable</a:t>
            </a:r>
            <a:r>
              <a:rPr lang="en-US" sz="1100" b="0" i="0" kern="1200" dirty="0">
                <a:solidFill>
                  <a:schemeClr val="tx1"/>
                </a:solidFill>
                <a:effectLst/>
                <a:latin typeface="+mn-lt"/>
                <a:ea typeface="+mn-ea"/>
                <a:cs typeface="+mn-cs"/>
              </a:rPr>
              <a:t> maps keys to values. This mapping happens by calling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on the item that you want to add to the Dictionary or to the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the </a:t>
            </a:r>
            <a:r>
              <a:rPr lang="en-US" sz="1100" b="0" i="0" kern="1200" dirty="0" err="1">
                <a:solidFill>
                  <a:schemeClr val="tx1"/>
                </a:solidFill>
                <a:effectLst/>
                <a:latin typeface="+mn-lt"/>
                <a:ea typeface="+mn-ea"/>
                <a:cs typeface="+mn-cs"/>
              </a:rPr>
              <a:t>hastable</a:t>
            </a:r>
            <a:r>
              <a:rPr lang="en-US" sz="1100" b="0" i="0" kern="1200" dirty="0">
                <a:solidFill>
                  <a:schemeClr val="tx1"/>
                </a:solidFill>
                <a:effectLst/>
                <a:latin typeface="+mn-lt"/>
                <a:ea typeface="+mn-ea"/>
                <a:cs typeface="+mn-cs"/>
              </a:rPr>
              <a:t> has buckets for every item in the collection, this is what you see on the right side. IN this case we have 5 buckets.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Now when you add an item then the, for example in this case we add Item 1 then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is called which returns an integer. This integer tells the collection where to put the new item. Let’s say for item one it returns 1.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Then we insert item2.</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And then we insert 3 other items. With that all buckets are filled.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as you can see every time we inserted an item it was constant time, since we only calculated the hash. Similarly if you want to find an item you also only have to calculate the hash and that gives you the index of the bucket where the item is stored. Removing an item is also very easy, you just have to clean the bucket and that’s it, the item is gone. So all these operations are independent from the number of items you store in the collection.</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what happens when all the buckets are filled?</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This is called a </a:t>
            </a:r>
            <a:r>
              <a:rPr lang="en-US" sz="1100" b="0" i="0" kern="1200" dirty="0" err="1">
                <a:solidFill>
                  <a:schemeClr val="tx1"/>
                </a:solidFill>
                <a:effectLst/>
                <a:latin typeface="+mn-lt"/>
                <a:ea typeface="+mn-ea"/>
                <a:cs typeface="+mn-cs"/>
              </a:rPr>
              <a:t>collition</a:t>
            </a:r>
            <a:r>
              <a:rPr lang="en-US" sz="1100" b="0" i="0" kern="1200" dirty="0">
                <a:solidFill>
                  <a:schemeClr val="tx1"/>
                </a:solidFill>
                <a:effectLst/>
                <a:latin typeface="+mn-lt"/>
                <a:ea typeface="+mn-ea"/>
                <a:cs typeface="+mn-cs"/>
              </a:rPr>
              <a:t> and once you filled all the buckets in a dictionary or a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you cannot avoid it.</a:t>
            </a:r>
          </a:p>
          <a:p>
            <a:pPr rtl="0" fontAlgn="base"/>
            <a:r>
              <a:rPr lang="en-US" sz="1100" b="0" i="0" kern="1200" dirty="0">
                <a:solidFill>
                  <a:schemeClr val="tx1"/>
                </a:solidFill>
                <a:effectLst/>
                <a:latin typeface="+mn-lt"/>
                <a:ea typeface="+mn-ea"/>
                <a:cs typeface="+mn-cs"/>
              </a:rPr>
              <a:t>In this case most of the implementations – and .NET is not an example – combine hashing with another data structure. For example one option to solve this is to use linked lists in each bucket and just link the new item after the other item that is already in the given bucket.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please note that this was still very fast. We have additional work to do in this case, but that is still much less work then for example adding an item to a List. </a:t>
            </a:r>
          </a:p>
          <a:p>
            <a:pPr rtl="0" fontAlgn="base"/>
            <a:r>
              <a:rPr lang="en-US" sz="1100" b="0" i="0" kern="1200" dirty="0">
                <a:solidFill>
                  <a:schemeClr val="tx1"/>
                </a:solidFill>
                <a:effectLst/>
                <a:latin typeface="+mn-lt"/>
                <a:ea typeface="+mn-ea"/>
                <a:cs typeface="+mn-cs"/>
              </a:rPr>
              <a:t>Of course a real collection has more buckets than 5, so it’s not that easy to fill those buckets.</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4458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Now let’s talk about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a little bit.</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As we saw in the previous slide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tells collections like Dictionary and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in which bucket to put the item you want to insert. It is very important that the values your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returns have uniform distribution. If you have free buckets then you want to fill them before you put multiple items into one bucket.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Now one performance killer is to return a constant from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This would mean that every item goes into a single bucket so you loose all benefits that the data structure offers.</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What you see on the slide is an example where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always returns 1. With that we put every new item to the first bucket, so we lost the constant time insertion, lookup and deletion property of our data structure. We basically have a linked list here that additionally also calls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So what you should remember: never return a constant from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a:t>
            </a:r>
          </a:p>
        </p:txBody>
      </p:sp>
    </p:spTree>
    <p:extLst>
      <p:ext uri="{BB962C8B-B14F-4D97-AF65-F5344CB8AC3E}">
        <p14:creationId xmlns:p14="http://schemas.microsoft.com/office/powerpoint/2010/main" val="2846771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All right, next stop is </a:t>
            </a:r>
            <a:r>
              <a:rPr lang="en-US" sz="1100" b="0" i="0" kern="1200" dirty="0" err="1">
                <a:solidFill>
                  <a:schemeClr val="tx1"/>
                </a:solidFill>
                <a:effectLst/>
                <a:latin typeface="+mn-lt"/>
                <a:ea typeface="+mn-ea"/>
                <a:cs typeface="+mn-cs"/>
              </a:rPr>
              <a:t>SortedDictonary</a:t>
            </a:r>
            <a:r>
              <a:rPr lang="en-US" sz="1100" b="0" i="0" kern="1200" dirty="0">
                <a:solidFill>
                  <a:schemeClr val="tx1"/>
                </a:solidFill>
                <a:effectLst/>
                <a:latin typeface="+mn-lt"/>
                <a:ea typeface="+mn-ea"/>
                <a:cs typeface="+mn-cs"/>
              </a:rPr>
              <a:t>&lt;T,N&gt; and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&lt;T&gt;.  </a:t>
            </a:r>
          </a:p>
          <a:p>
            <a:pPr rtl="0" fontAlgn="base"/>
            <a:r>
              <a:rPr lang="en-US" sz="1100" b="0" i="0" kern="1200" dirty="0">
                <a:solidFill>
                  <a:schemeClr val="tx1"/>
                </a:solidFill>
                <a:effectLst/>
                <a:latin typeface="+mn-lt"/>
                <a:ea typeface="+mn-ea"/>
                <a:cs typeface="+mn-cs"/>
              </a:rPr>
              <a:t> </a:t>
            </a:r>
          </a:p>
          <a:p>
            <a:pPr rtl="0" fontAlgn="base"/>
            <a:r>
              <a:rPr lang="en-US" sz="1100" b="0" i="0" kern="1200" dirty="0">
                <a:solidFill>
                  <a:schemeClr val="tx1"/>
                </a:solidFill>
                <a:effectLst/>
                <a:latin typeface="+mn-lt"/>
                <a:ea typeface="+mn-ea"/>
                <a:cs typeface="+mn-cs"/>
              </a:rPr>
              <a:t>These are two data structures that are implemented with binary trees.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 difference between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and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 is again that a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stores a key value pair and in case of a Sorted set the key and the value are the same.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both of them offer better lookup than a List or an array. Thanks to the binary tree structure basic operations have Big O of Log N runtime. But this is still slower than a dictionary or a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so you may ask, </a:t>
            </a:r>
            <a:r>
              <a:rPr lang="en-US" sz="1100" b="0" i="0" kern="1200" dirty="0" err="1">
                <a:solidFill>
                  <a:schemeClr val="tx1"/>
                </a:solidFill>
                <a:effectLst/>
                <a:latin typeface="+mn-lt"/>
                <a:ea typeface="+mn-ea"/>
                <a:cs typeface="+mn-cs"/>
              </a:rPr>
              <a:t>oke</a:t>
            </a:r>
            <a:r>
              <a:rPr lang="en-US" sz="1100" b="0" i="0" kern="1200" dirty="0">
                <a:solidFill>
                  <a:schemeClr val="tx1"/>
                </a:solidFill>
                <a:effectLst/>
                <a:latin typeface="+mn-lt"/>
                <a:ea typeface="+mn-ea"/>
                <a:cs typeface="+mn-cs"/>
              </a:rPr>
              <a:t>, why would I then use a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or a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a very important difference to Dictionary and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is that both with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and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 the items are sorted. So if you need a sorted list from the items then in case of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 and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you just have to iterate through the keys. </a:t>
            </a:r>
            <a:r>
              <a:rPr lang="en-US" sz="1100" b="0" i="0" kern="1200" dirty="0" err="1">
                <a:solidFill>
                  <a:schemeClr val="tx1"/>
                </a:solidFill>
                <a:effectLst/>
                <a:latin typeface="+mn-lt"/>
                <a:ea typeface="+mn-ea"/>
                <a:cs typeface="+mn-cs"/>
              </a:rPr>
              <a:t>Dictinary</a:t>
            </a:r>
            <a:r>
              <a:rPr lang="en-US" sz="1100" b="0" i="0" kern="1200" dirty="0">
                <a:solidFill>
                  <a:schemeClr val="tx1"/>
                </a:solidFill>
                <a:effectLst/>
                <a:latin typeface="+mn-lt"/>
                <a:ea typeface="+mn-ea"/>
                <a:cs typeface="+mn-cs"/>
              </a:rPr>
              <a:t> and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don’t have this functionality, the items don’t have a specific order.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you define how to sort the items by implementing the </a:t>
            </a:r>
            <a:r>
              <a:rPr lang="en-US" sz="1100" b="0" i="0" kern="1200" dirty="0" err="1">
                <a:solidFill>
                  <a:schemeClr val="tx1"/>
                </a:solidFill>
                <a:effectLst/>
                <a:latin typeface="+mn-lt"/>
                <a:ea typeface="+mn-ea"/>
                <a:cs typeface="+mn-cs"/>
              </a:rPr>
              <a:t>IComparable</a:t>
            </a:r>
            <a:r>
              <a:rPr lang="en-US" sz="1100" b="0" i="0" kern="1200" dirty="0">
                <a:solidFill>
                  <a:schemeClr val="tx1"/>
                </a:solidFill>
                <a:effectLst/>
                <a:latin typeface="+mn-lt"/>
                <a:ea typeface="+mn-ea"/>
                <a:cs typeface="+mn-cs"/>
              </a:rPr>
              <a:t>&lt;T&gt; interface. This is a prerequisite for keys, so of you want to use your own type as key then you have to implement this interface. Another option is to implement the </a:t>
            </a:r>
            <a:r>
              <a:rPr lang="en-US" sz="1100" b="0" i="0" kern="1200" dirty="0" err="1">
                <a:solidFill>
                  <a:schemeClr val="tx1"/>
                </a:solidFill>
                <a:effectLst/>
                <a:latin typeface="+mn-lt"/>
                <a:ea typeface="+mn-ea"/>
                <a:cs typeface="+mn-cs"/>
              </a:rPr>
              <a:t>Icomparer</a:t>
            </a:r>
            <a:r>
              <a:rPr lang="en-US" sz="1100" b="0" i="0" kern="1200" dirty="0">
                <a:solidFill>
                  <a:schemeClr val="tx1"/>
                </a:solidFill>
                <a:effectLst/>
                <a:latin typeface="+mn-lt"/>
                <a:ea typeface="+mn-ea"/>
                <a:cs typeface="+mn-cs"/>
              </a:rPr>
              <a:t> interface. </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81046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All right, in this video we talked about 7 basic collections from the base library. In the next video will see how these collections perform in different for different tasks in a demo.</a:t>
            </a:r>
            <a:endParaRPr b="0" dirty="0"/>
          </a:p>
        </p:txBody>
      </p:sp>
    </p:spTree>
    <p:extLst>
      <p:ext uri="{BB962C8B-B14F-4D97-AF65-F5344CB8AC3E}">
        <p14:creationId xmlns:p14="http://schemas.microsoft.com/office/powerpoint/2010/main" val="161836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video we are going to discuss the differences between value and reference types.</a:t>
            </a:r>
          </a:p>
          <a:p>
            <a:pPr lvl="0" rtl="0">
              <a:spcBef>
                <a:spcPts val="0"/>
              </a:spcBef>
              <a:buNone/>
            </a:pPr>
            <a:endParaRPr lang="en-US" dirty="0"/>
          </a:p>
          <a:p>
            <a:pPr marL="0" marR="0" lvl="0" indent="0" algn="l" defTabSz="1828434" rtl="0" eaLnBrk="1" fontAlgn="auto" latinLnBrk="0" hangingPunct="1">
              <a:lnSpc>
                <a:spcPct val="100000"/>
              </a:lnSpc>
              <a:spcBef>
                <a:spcPts val="0"/>
              </a:spcBef>
              <a:spcAft>
                <a:spcPts val="0"/>
              </a:spcAft>
              <a:buClrTx/>
              <a:buSzTx/>
              <a:buFontTx/>
              <a:buNone/>
              <a:tabLst/>
              <a:defRPr/>
            </a:pPr>
            <a:r>
              <a:rPr lang="en-US" dirty="0"/>
              <a:t>.NET Core doesn’t really change anything on this, so everything we will discuss in this video applies both to Full Framework and .NET Core. Nevertheless this is a very important fundamental topic when it comes to Performance. In fact many optimizations in C# 7 that we will discuss in the next section builds on Value Types. </a:t>
            </a:r>
          </a:p>
          <a:p>
            <a:pPr lvl="0" rtl="0">
              <a:spcBef>
                <a:spcPts val="0"/>
              </a:spcBef>
              <a:buNone/>
            </a:pPr>
            <a:endParaRPr lang="en-US" dirty="0"/>
          </a:p>
        </p:txBody>
      </p:sp>
    </p:spTree>
    <p:extLst>
      <p:ext uri="{BB962C8B-B14F-4D97-AF65-F5344CB8AC3E}">
        <p14:creationId xmlns:p14="http://schemas.microsoft.com/office/powerpoint/2010/main" val="3517968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aseline="0" dirty="0"/>
              <a:t>Let’s start with reference types. The value of a reference type is always a reference that navigates to the object that is referenced by it. Or it can also be null. </a:t>
            </a:r>
          </a:p>
          <a:p>
            <a:pPr lvl="0">
              <a:spcBef>
                <a:spcPts val="0"/>
              </a:spcBef>
              <a:buNone/>
            </a:pPr>
            <a:endParaRPr lang="en-US" baseline="0" dirty="0"/>
          </a:p>
          <a:p>
            <a:pPr lvl="0">
              <a:spcBef>
                <a:spcPts val="0"/>
              </a:spcBef>
              <a:buNone/>
            </a:pPr>
            <a:r>
              <a:rPr lang="en-US" baseline="0" dirty="0"/>
              <a:t>This means that the size of a reference type is always the same, since it references an object, but does not store the values of the referenced object directly. </a:t>
            </a:r>
          </a:p>
          <a:p>
            <a:pPr lvl="0">
              <a:spcBef>
                <a:spcPts val="0"/>
              </a:spcBef>
              <a:buNone/>
            </a:pPr>
            <a:endParaRPr lang="en-US" baseline="0" dirty="0"/>
          </a:p>
          <a:p>
            <a:pPr lvl="0">
              <a:spcBef>
                <a:spcPts val="0"/>
              </a:spcBef>
              <a:buNone/>
            </a:pPr>
            <a:r>
              <a:rPr lang="en-US" baseline="0" dirty="0"/>
              <a:t>In C# Strings, Arrays, delegates, and any class type are reference types.</a:t>
            </a:r>
          </a:p>
          <a:p>
            <a:pPr lvl="0">
              <a:spcBef>
                <a:spcPts val="0"/>
              </a:spcBef>
              <a:buNone/>
            </a:pPr>
            <a:endParaRPr lang="en-US" baseline="0" dirty="0"/>
          </a:p>
          <a:p>
            <a:pPr lvl="0">
              <a:spcBef>
                <a:spcPts val="0"/>
              </a:spcBef>
              <a:buNone/>
            </a:pPr>
            <a:r>
              <a:rPr lang="en-US" baseline="0" dirty="0"/>
              <a:t>What we have here on the slide is a Person class that has three fields: a String an integer and an array. Now with Person p equals new person line we create an instance of this person class and the p local variable is a reference to this new instance. P itself doesn’t store the string, the integer, and the array, it is just a reference to those. </a:t>
            </a:r>
          </a:p>
          <a:p>
            <a:pPr lvl="0">
              <a:spcBef>
                <a:spcPts val="0"/>
              </a:spcBef>
              <a:buNone/>
            </a:pPr>
            <a:endParaRPr lang="en-US" baseline="0" dirty="0"/>
          </a:p>
          <a:p>
            <a:pPr lvl="0">
              <a:spcBef>
                <a:spcPts val="0"/>
              </a:spcBef>
              <a:buNone/>
            </a:pPr>
            <a:r>
              <a:rPr lang="en-US" baseline="0" dirty="0"/>
              <a:t>Now with the assignment operator you assign one reference to another one, which means that both of them will reference the same object, but there is a single storage are where the values are stored. The same applies when you simply pass a reference type into an object without any additional keyword. So if you have two reference to the same object then you can change the value through one reference and read the same value out through the second reference. </a:t>
            </a:r>
          </a:p>
          <a:p>
            <a:pPr lvl="0">
              <a:spcBef>
                <a:spcPts val="0"/>
              </a:spcBef>
              <a:buNone/>
            </a:pPr>
            <a:endParaRPr lang="en-US" baseline="0" dirty="0"/>
          </a:p>
          <a:p>
            <a:pPr lvl="0">
              <a:spcBef>
                <a:spcPts val="0"/>
              </a:spcBef>
              <a:buNone/>
            </a:pPr>
            <a:r>
              <a:rPr lang="en-US" baseline="0" dirty="0"/>
              <a:t>Similarly the equality operator compares whether the two references reference the same object. This behavior can be changes by overwriting the equals operator, so this is the default behavior. The String type actually overwrites the equals operator, because in case of two strings it really compares the characters within the two strings. </a:t>
            </a:r>
          </a:p>
          <a:p>
            <a:pPr lvl="0">
              <a:spcBef>
                <a:spcPts val="0"/>
              </a:spcBef>
              <a:buNone/>
            </a:pPr>
            <a:endParaRPr lang="en-US" baseline="0" dirty="0"/>
          </a:p>
          <a:p>
            <a:pPr lvl="0">
              <a:spcBef>
                <a:spcPts val="0"/>
              </a:spcBef>
              <a:buNone/>
            </a:pPr>
            <a:endParaRPr lang="en-US" baseline="0" dirty="0"/>
          </a:p>
        </p:txBody>
      </p:sp>
    </p:spTree>
    <p:extLst>
      <p:ext uri="{BB962C8B-B14F-4D97-AF65-F5344CB8AC3E}">
        <p14:creationId xmlns:p14="http://schemas.microsoft.com/office/powerpoint/2010/main" val="276699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aseline="0" dirty="0"/>
              <a:t>Now Value types have a different characteristic. </a:t>
            </a:r>
          </a:p>
          <a:p>
            <a:pPr lvl="0">
              <a:spcBef>
                <a:spcPts val="0"/>
              </a:spcBef>
              <a:buNone/>
            </a:pPr>
            <a:endParaRPr lang="en-US" baseline="0" dirty="0"/>
          </a:p>
          <a:p>
            <a:pPr lvl="0">
              <a:spcBef>
                <a:spcPts val="0"/>
              </a:spcBef>
              <a:buNone/>
            </a:pPr>
            <a:r>
              <a:rPr lang="en-US" baseline="0" dirty="0"/>
              <a:t>Value types store the values directly within their own memory structure. </a:t>
            </a:r>
          </a:p>
          <a:p>
            <a:pPr lvl="0">
              <a:spcBef>
                <a:spcPts val="0"/>
              </a:spcBef>
              <a:buNone/>
            </a:pPr>
            <a:endParaRPr lang="en-US" baseline="0" dirty="0"/>
          </a:p>
          <a:p>
            <a:pPr lvl="0">
              <a:spcBef>
                <a:spcPts val="0"/>
              </a:spcBef>
              <a:buNone/>
            </a:pPr>
            <a:r>
              <a:rPr lang="en-US" baseline="0" dirty="0"/>
              <a:t>Value types are for example the numerical types like </a:t>
            </a:r>
            <a:r>
              <a:rPr lang="en-US" baseline="0" dirty="0" err="1"/>
              <a:t>int</a:t>
            </a:r>
            <a:r>
              <a:rPr lang="en-US" baseline="0" dirty="0"/>
              <a:t>, and double,  Bool, Char, Date,  Structs, and </a:t>
            </a:r>
            <a:r>
              <a:rPr lang="en-US" baseline="0" dirty="0" err="1"/>
              <a:t>enums</a:t>
            </a:r>
            <a:r>
              <a:rPr lang="en-US" baseline="0" dirty="0"/>
              <a:t>. </a:t>
            </a:r>
          </a:p>
          <a:p>
            <a:pPr lvl="0">
              <a:spcBef>
                <a:spcPts val="0"/>
              </a:spcBef>
              <a:buNone/>
            </a:pPr>
            <a:endParaRPr lang="en-US" baseline="0" dirty="0"/>
          </a:p>
          <a:p>
            <a:pPr lvl="0">
              <a:spcBef>
                <a:spcPts val="0"/>
              </a:spcBef>
              <a:buNone/>
            </a:pPr>
            <a:r>
              <a:rPr lang="en-US" baseline="0" dirty="0"/>
              <a:t>For example we have this Point struct on the slide with two integer values. With the Point p equals new Point() line we create an instance of this structure and p in this case stored the x and y values directly. </a:t>
            </a:r>
          </a:p>
          <a:p>
            <a:pPr lvl="0">
              <a:spcBef>
                <a:spcPts val="0"/>
              </a:spcBef>
              <a:buNone/>
            </a:pPr>
            <a:endParaRPr lang="en-US" baseline="0" dirty="0"/>
          </a:p>
          <a:p>
            <a:pPr lvl="0">
              <a:spcBef>
                <a:spcPts val="0"/>
              </a:spcBef>
              <a:buNone/>
            </a:pPr>
            <a:r>
              <a:rPr lang="en-US" baseline="0" dirty="0"/>
              <a:t>In case of value types with the assignment operator you assign the value from the first value type to the second one, so in this case we have two storage areas and the value from the right hand side will be copied to the storage are from the left hand side. So if you then change the value of one of them then it doesn’t affect the other one. The same happens when you pass a value type to a method. </a:t>
            </a:r>
          </a:p>
          <a:p>
            <a:pPr lvl="0">
              <a:spcBef>
                <a:spcPts val="0"/>
              </a:spcBef>
              <a:buNone/>
            </a:pPr>
            <a:endParaRPr lang="en-US" baseline="0" dirty="0"/>
          </a:p>
          <a:p>
            <a:pPr lvl="0">
              <a:spcBef>
                <a:spcPts val="0"/>
              </a:spcBef>
              <a:buNone/>
            </a:pPr>
            <a:r>
              <a:rPr lang="en-US" baseline="0" dirty="0"/>
              <a:t>The equality operator compare the values stored within the value type, so in case of our Point struct it compares if both x and y are the same. Similarly to reference types we can change this behavior by overwriting the equality operator.</a:t>
            </a:r>
          </a:p>
        </p:txBody>
      </p:sp>
    </p:spTree>
    <p:extLst>
      <p:ext uri="{BB962C8B-B14F-4D97-AF65-F5344CB8AC3E}">
        <p14:creationId xmlns:p14="http://schemas.microsoft.com/office/powerpoint/2010/main" val="4111051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everything we discussed on the last two slides was probably not new to you. But still I wanted to start with describing the behavior of Value and Reference types and not with their implementation. </a:t>
            </a:r>
          </a:p>
          <a:p>
            <a:pPr lvl="0">
              <a:spcBef>
                <a:spcPts val="0"/>
              </a:spcBef>
              <a:buNone/>
            </a:pPr>
            <a:endParaRPr lang="en-US" dirty="0"/>
          </a:p>
          <a:p>
            <a:pPr lvl="0">
              <a:spcBef>
                <a:spcPts val="0"/>
              </a:spcBef>
              <a:buNone/>
            </a:pPr>
            <a:r>
              <a:rPr lang="en-US" dirty="0"/>
              <a:t>Things that we will discuss now are just implementation details, there is actually no specification that would say that something has to be allocated on the stack or on the heap, all these things are implementation details. It is possible to implement a CLR that stores everything on a heap, of course the current implementation doesn’t do that and the reason for that is performance, but still you should be aware that the primary characteristic of reference and value types is the behavior that we discussed on the last slides and not where their instances are stored. </a:t>
            </a:r>
          </a:p>
          <a:p>
            <a:pPr lvl="0">
              <a:spcBef>
                <a:spcPts val="0"/>
              </a:spcBef>
              <a:buNone/>
            </a:pPr>
            <a:endParaRPr lang="en-US" dirty="0"/>
          </a:p>
          <a:p>
            <a:pPr lvl="0">
              <a:spcBef>
                <a:spcPts val="0"/>
              </a:spcBef>
              <a:buNone/>
            </a:pPr>
            <a:r>
              <a:rPr lang="en-US" dirty="0"/>
              <a:t>But of course we focus here on performance and in our case implementation details matter a lot.</a:t>
            </a:r>
          </a:p>
          <a:p>
            <a:pPr lvl="0">
              <a:spcBef>
                <a:spcPts val="0"/>
              </a:spcBef>
              <a:buNone/>
            </a:pPr>
            <a:endParaRPr lang="en-US" dirty="0"/>
          </a:p>
          <a:p>
            <a:pPr lvl="0">
              <a:spcBef>
                <a:spcPts val="0"/>
              </a:spcBef>
              <a:buNone/>
            </a:pPr>
            <a:endParaRPr lang="en-US" dirty="0"/>
          </a:p>
          <a:p>
            <a:pPr lvl="0">
              <a:spcBef>
                <a:spcPts val="0"/>
              </a:spcBef>
              <a:buNone/>
            </a:pPr>
            <a:r>
              <a:rPr lang="en-US" dirty="0"/>
              <a:t>So first of all let’s discuss where data is stored.</a:t>
            </a:r>
          </a:p>
          <a:p>
            <a:pPr lvl="0">
              <a:spcBef>
                <a:spcPts val="0"/>
              </a:spcBef>
              <a:buNone/>
            </a:pPr>
            <a:endParaRPr lang="en-US" dirty="0"/>
          </a:p>
          <a:p>
            <a:pPr lvl="0">
              <a:spcBef>
                <a:spcPts val="0"/>
              </a:spcBef>
              <a:buNone/>
            </a:pPr>
            <a:endParaRPr lang="en-US" dirty="0"/>
          </a:p>
        </p:txBody>
      </p:sp>
    </p:spTree>
    <p:extLst>
      <p:ext uri="{BB962C8B-B14F-4D97-AF65-F5344CB8AC3E}">
        <p14:creationId xmlns:p14="http://schemas.microsoft.com/office/powerpoint/2010/main" val="3398982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in .NET there are two parts in the memory where data can be stored.</a:t>
            </a:r>
          </a:p>
          <a:p>
            <a:pPr lvl="0">
              <a:spcBef>
                <a:spcPts val="0"/>
              </a:spcBef>
              <a:buNone/>
            </a:pPr>
            <a:endParaRPr lang="en-US" dirty="0"/>
          </a:p>
          <a:p>
            <a:pPr lvl="0">
              <a:spcBef>
                <a:spcPts val="0"/>
              </a:spcBef>
              <a:buNone/>
            </a:pPr>
            <a:r>
              <a:rPr lang="en-US" dirty="0"/>
              <a:t>We already talked about the managed heap, we even saw how we can collect information about it. We saw how you can see the size and the number of GC rounds of the different heap generations, and we also saw how you can list all the allocated types on the heap with the Visual Studio Diagnostic Tools. One important thing about the heap is that it is managed by the GC, so once you allocate something on it </a:t>
            </a:r>
            <a:r>
              <a:rPr lang="en-US" dirty="0" err="1"/>
              <a:t>it</a:t>
            </a:r>
            <a:r>
              <a:rPr lang="en-US" dirty="0"/>
              <a:t> has to be collected and that costs CPU. </a:t>
            </a:r>
          </a:p>
          <a:p>
            <a:pPr lvl="0">
              <a:spcBef>
                <a:spcPts val="0"/>
              </a:spcBef>
              <a:buNone/>
            </a:pPr>
            <a:endParaRPr lang="en-US" dirty="0"/>
          </a:p>
          <a:p>
            <a:pPr lvl="0">
              <a:spcBef>
                <a:spcPts val="0"/>
              </a:spcBef>
              <a:buNone/>
            </a:pPr>
            <a:r>
              <a:rPr lang="en-US" dirty="0"/>
              <a:t>The other part of the memory where things can be stored in a .NET application is the stack. Now this part of the memory works exactly as a stack, so you can only allocate and deallocate memory at the top. Therefore it doesn’t have to be managed, once something can be deallocated we don’t have to search for its position, we know that we only deallocate on the top, similarly we also know where to allocate the next object: that is also on the top. So the point is: if something is on the stack then its deallocation is very cheap, since the GC is not involved. </a:t>
            </a:r>
          </a:p>
          <a:p>
            <a:pPr lvl="0">
              <a:spcBef>
                <a:spcPts val="0"/>
              </a:spcBef>
              <a:buNone/>
            </a:pPr>
            <a:endParaRPr lang="en-US" dirty="0"/>
          </a:p>
          <a:p>
            <a:pPr lvl="0">
              <a:spcBef>
                <a:spcPts val="0"/>
              </a:spcBef>
              <a:buNone/>
            </a:pPr>
            <a:endParaRPr lang="en-US" dirty="0"/>
          </a:p>
        </p:txBody>
      </p:sp>
    </p:spTree>
    <p:extLst>
      <p:ext uri="{BB962C8B-B14F-4D97-AF65-F5344CB8AC3E}">
        <p14:creationId xmlns:p14="http://schemas.microsoft.com/office/powerpoint/2010/main" val="395928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In this video we will go through the mainly used .NET collections and we will discuss what </a:t>
            </a:r>
            <a:r>
              <a:rPr lang="en-US" sz="1100" kern="1200" dirty="0" err="1">
                <a:solidFill>
                  <a:schemeClr val="tx1"/>
                </a:solidFill>
                <a:effectLst/>
                <a:latin typeface="+mn-lt"/>
                <a:ea typeface="+mn-ea"/>
                <a:cs typeface="+mn-cs"/>
              </a:rPr>
              <a:t>datastructure</a:t>
            </a:r>
            <a:r>
              <a:rPr lang="en-US" sz="1100" kern="1200" dirty="0">
                <a:solidFill>
                  <a:schemeClr val="tx1"/>
                </a:solidFill>
                <a:effectLst/>
                <a:latin typeface="+mn-lt"/>
                <a:ea typeface="+mn-ea"/>
                <a:cs typeface="+mn-cs"/>
              </a:rPr>
              <a:t> they use</a:t>
            </a:r>
          </a:p>
          <a:p>
            <a:r>
              <a:rPr lang="en-US" sz="1100" kern="1200" dirty="0">
                <a:solidFill>
                  <a:schemeClr val="tx1"/>
                </a:solidFill>
                <a:effectLst/>
                <a:latin typeface="+mn-lt"/>
                <a:ea typeface="+mn-ea"/>
                <a:cs typeface="+mn-cs"/>
              </a:rPr>
              <a:t>We will also discuss the advantages and disadvantages of each collection. You will also see a few examples when to use what collection. </a:t>
            </a:r>
          </a:p>
          <a:p>
            <a:endParaRPr lang="en-US" sz="1100" kern="1200" noProof="0" dirty="0">
              <a:solidFill>
                <a:schemeClr val="tx1"/>
              </a:solidFill>
              <a:effectLst/>
              <a:latin typeface="+mn-lt"/>
              <a:ea typeface="+mn-ea"/>
              <a:cs typeface="+mn-cs"/>
            </a:endParaRPr>
          </a:p>
          <a:p>
            <a:endParaRPr lang="en-US" sz="1100" kern="1200" noProof="0" dirty="0">
              <a:solidFill>
                <a:schemeClr val="tx1"/>
              </a:solidFill>
              <a:effectLst/>
              <a:latin typeface="+mn-lt"/>
              <a:ea typeface="+mn-ea"/>
              <a:cs typeface="+mn-cs"/>
            </a:endParaRPr>
          </a:p>
          <a:p>
            <a:r>
              <a:rPr lang="en-US" sz="1100" kern="1200" noProof="0" dirty="0">
                <a:solidFill>
                  <a:schemeClr val="tx1"/>
                </a:solidFill>
                <a:effectLst/>
                <a:latin typeface="+mn-lt"/>
                <a:ea typeface="+mn-ea"/>
                <a:cs typeface="+mn-cs"/>
              </a:rPr>
              <a:t>Specifically we are going to talk about arrays, lists, </a:t>
            </a:r>
            <a:r>
              <a:rPr lang="en-US" sz="1100" kern="1200" noProof="0" dirty="0" err="1">
                <a:solidFill>
                  <a:schemeClr val="tx1"/>
                </a:solidFill>
                <a:effectLst/>
                <a:latin typeface="+mn-lt"/>
                <a:ea typeface="+mn-ea"/>
                <a:cs typeface="+mn-cs"/>
              </a:rPr>
              <a:t>linkedlists</a:t>
            </a:r>
            <a:r>
              <a:rPr lang="en-US" sz="1100" kern="1200" noProof="0" dirty="0">
                <a:solidFill>
                  <a:schemeClr val="tx1"/>
                </a:solidFill>
                <a:effectLst/>
                <a:latin typeface="+mn-lt"/>
                <a:ea typeface="+mn-ea"/>
                <a:cs typeface="+mn-cs"/>
              </a:rPr>
              <a:t>, </a:t>
            </a:r>
            <a:r>
              <a:rPr lang="en-US" sz="1100" kern="1200" noProof="0" dirty="0" err="1">
                <a:solidFill>
                  <a:schemeClr val="tx1"/>
                </a:solidFill>
                <a:effectLst/>
                <a:latin typeface="+mn-lt"/>
                <a:ea typeface="+mn-ea"/>
                <a:cs typeface="+mn-cs"/>
              </a:rPr>
              <a:t>sorteddictionaries</a:t>
            </a:r>
            <a:r>
              <a:rPr lang="en-US" sz="1100" kern="1200" noProof="0" dirty="0">
                <a:solidFill>
                  <a:schemeClr val="tx1"/>
                </a:solidFill>
                <a:effectLst/>
                <a:latin typeface="+mn-lt"/>
                <a:ea typeface="+mn-ea"/>
                <a:cs typeface="+mn-cs"/>
              </a:rPr>
              <a:t>, </a:t>
            </a:r>
            <a:r>
              <a:rPr lang="en-US" sz="1100" kern="1200" noProof="0" dirty="0" err="1">
                <a:solidFill>
                  <a:schemeClr val="tx1"/>
                </a:solidFill>
                <a:effectLst/>
                <a:latin typeface="+mn-lt"/>
                <a:ea typeface="+mn-ea"/>
                <a:cs typeface="+mn-cs"/>
              </a:rPr>
              <a:t>sortedsets</a:t>
            </a:r>
            <a:r>
              <a:rPr lang="en-US" sz="1100" kern="1200" noProof="0" dirty="0">
                <a:solidFill>
                  <a:schemeClr val="tx1"/>
                </a:solidFill>
                <a:effectLst/>
                <a:latin typeface="+mn-lt"/>
                <a:ea typeface="+mn-ea"/>
                <a:cs typeface="+mn-cs"/>
              </a:rPr>
              <a:t>, </a:t>
            </a:r>
            <a:r>
              <a:rPr lang="en-US" sz="1100" kern="1200" noProof="0" dirty="0" err="1">
                <a:solidFill>
                  <a:schemeClr val="tx1"/>
                </a:solidFill>
                <a:effectLst/>
                <a:latin typeface="+mn-lt"/>
                <a:ea typeface="+mn-ea"/>
                <a:cs typeface="+mn-cs"/>
              </a:rPr>
              <a:t>dicritonaries</a:t>
            </a:r>
            <a:r>
              <a:rPr lang="en-US" sz="1100" kern="1200" noProof="0" dirty="0">
                <a:solidFill>
                  <a:schemeClr val="tx1"/>
                </a:solidFill>
                <a:effectLst/>
                <a:latin typeface="+mn-lt"/>
                <a:ea typeface="+mn-ea"/>
                <a:cs typeface="+mn-cs"/>
              </a:rPr>
              <a:t> and sets. </a:t>
            </a:r>
          </a:p>
          <a:p>
            <a:endParaRPr lang="en-US" sz="1100" kern="1200" noProof="0" dirty="0">
              <a:solidFill>
                <a:schemeClr val="tx1"/>
              </a:solidFill>
              <a:effectLst/>
              <a:latin typeface="+mn-lt"/>
              <a:ea typeface="+mn-ea"/>
              <a:cs typeface="+mn-cs"/>
            </a:endParaRPr>
          </a:p>
          <a:p>
            <a:endParaRPr lang="en-US" sz="1100" kern="1200" noProof="0" dirty="0">
              <a:solidFill>
                <a:schemeClr val="tx1"/>
              </a:solidFill>
              <a:effectLst/>
              <a:latin typeface="+mn-lt"/>
              <a:ea typeface="+mn-ea"/>
              <a:cs typeface="+mn-cs"/>
            </a:endParaRPr>
          </a:p>
        </p:txBody>
      </p:sp>
    </p:spTree>
    <p:extLst>
      <p:ext uri="{BB962C8B-B14F-4D97-AF65-F5344CB8AC3E}">
        <p14:creationId xmlns:p14="http://schemas.microsoft.com/office/powerpoint/2010/main" val="3818639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Ok, so where is the data stored?</a:t>
            </a:r>
          </a:p>
          <a:p>
            <a:pPr lvl="0">
              <a:spcBef>
                <a:spcPts val="0"/>
              </a:spcBef>
              <a:buNone/>
            </a:pPr>
            <a:endParaRPr lang="en-US" dirty="0"/>
          </a:p>
          <a:p>
            <a:pPr lvl="0">
              <a:spcBef>
                <a:spcPts val="0"/>
              </a:spcBef>
              <a:buNone/>
            </a:pPr>
            <a:r>
              <a:rPr lang="en-US" dirty="0"/>
              <a:t>We start with local variables. So if you have a local variable within a method then it will be stored on the stack, This means in case of a value type everything is stored on the stack.</a:t>
            </a:r>
          </a:p>
          <a:p>
            <a:pPr lvl="0">
              <a:spcBef>
                <a:spcPts val="0"/>
              </a:spcBef>
              <a:buNone/>
            </a:pPr>
            <a:endParaRPr lang="en-US" dirty="0"/>
          </a:p>
          <a:p>
            <a:pPr lvl="0">
              <a:spcBef>
                <a:spcPts val="0"/>
              </a:spcBef>
              <a:buNone/>
            </a:pPr>
            <a:endParaRPr lang="en-US" dirty="0"/>
          </a:p>
          <a:p>
            <a:pPr lvl="0">
              <a:spcBef>
                <a:spcPts val="0"/>
              </a:spcBef>
              <a:buNone/>
            </a:pPr>
            <a:r>
              <a:rPr lang="en-US" dirty="0"/>
              <a:t>NEXT:</a:t>
            </a:r>
          </a:p>
          <a:p>
            <a:pPr lvl="0">
              <a:spcBef>
                <a:spcPts val="0"/>
              </a:spcBef>
              <a:buNone/>
            </a:pPr>
            <a:r>
              <a:rPr lang="en-US" dirty="0"/>
              <a:t>On the left side we see an example for this. We have a struct called Point, which is a value type. Within the </a:t>
            </a:r>
            <a:r>
              <a:rPr lang="en-US" dirty="0" err="1"/>
              <a:t>Mymethod</a:t>
            </a:r>
            <a:r>
              <a:rPr lang="en-US" dirty="0"/>
              <a:t> we create a new instance f it. Since it is a value type there is nothing allocated on the stack, both the x and y values are stored directly on the heap and the p variable is the value itself.</a:t>
            </a:r>
          </a:p>
          <a:p>
            <a:pPr lvl="0">
              <a:spcBef>
                <a:spcPts val="0"/>
              </a:spcBef>
              <a:buNone/>
            </a:pPr>
            <a:endParaRPr lang="en-US" dirty="0"/>
          </a:p>
          <a:p>
            <a:pPr lvl="0">
              <a:spcBef>
                <a:spcPts val="0"/>
              </a:spcBef>
              <a:buNone/>
            </a:pPr>
            <a:endParaRPr lang="en-US" dirty="0"/>
          </a:p>
          <a:p>
            <a:pPr lvl="0">
              <a:spcBef>
                <a:spcPts val="0"/>
              </a:spcBef>
              <a:buNone/>
            </a:pPr>
            <a:r>
              <a:rPr lang="en-US" dirty="0"/>
              <a:t>NEXT:</a:t>
            </a:r>
          </a:p>
          <a:p>
            <a:pPr lvl="0">
              <a:spcBef>
                <a:spcPts val="0"/>
              </a:spcBef>
              <a:buNone/>
            </a:pPr>
            <a:r>
              <a:rPr lang="en-US" dirty="0"/>
              <a:t>Now in case of a reference type the reference itself is stored on the stack, but the object that it references is allocated on the heap. This is what you see on the right side. We changed our Point to a class, so it became a reference type. Therefore the Point p </a:t>
            </a:r>
            <a:r>
              <a:rPr lang="en-US" dirty="0" err="1"/>
              <a:t>equeals</a:t>
            </a:r>
            <a:r>
              <a:rPr lang="en-US" dirty="0"/>
              <a:t> new Point allocates an instance on the heap and the p variable, which is a reference is </a:t>
            </a:r>
            <a:r>
              <a:rPr lang="en-US" dirty="0" err="1"/>
              <a:t>placaed</a:t>
            </a:r>
            <a:r>
              <a:rPr lang="en-US" dirty="0"/>
              <a:t> onto the stack.  So the x and y values are in this case on the heap, and I also put an additional header to it, we will come back to that in a few minutes. </a:t>
            </a:r>
          </a:p>
          <a:p>
            <a:pPr lvl="0">
              <a:spcBef>
                <a:spcPts val="0"/>
              </a:spcBef>
              <a:buNone/>
            </a:pPr>
            <a:endParaRPr lang="en-US" dirty="0"/>
          </a:p>
          <a:p>
            <a:pPr lvl="0">
              <a:spcBef>
                <a:spcPts val="0"/>
              </a:spcBef>
              <a:buNone/>
            </a:pPr>
            <a:endParaRPr lang="en-US" dirty="0"/>
          </a:p>
          <a:p>
            <a:pPr lvl="0">
              <a:spcBef>
                <a:spcPts val="0"/>
              </a:spcBef>
              <a:buNone/>
            </a:pPr>
            <a:r>
              <a:rPr lang="en-US" dirty="0"/>
              <a:t>So we have a Point type, which is once op</a:t>
            </a:r>
          </a:p>
          <a:p>
            <a:pPr lvl="0">
              <a:spcBef>
                <a:spcPts val="0"/>
              </a:spcBef>
              <a:buNone/>
            </a:pPr>
            <a:endParaRPr lang="en-US" dirty="0"/>
          </a:p>
          <a:p>
            <a:pPr lvl="0">
              <a:spcBef>
                <a:spcPts val="0"/>
              </a:spcBef>
              <a:buNone/>
            </a:pPr>
            <a:endParaRPr lang="en-US" dirty="0"/>
          </a:p>
        </p:txBody>
      </p:sp>
    </p:spTree>
    <p:extLst>
      <p:ext uri="{BB962C8B-B14F-4D97-AF65-F5344CB8AC3E}">
        <p14:creationId xmlns:p14="http://schemas.microsoft.com/office/powerpoint/2010/main" val="730411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let’s move on to instance variables. </a:t>
            </a:r>
          </a:p>
          <a:p>
            <a:pPr lvl="0">
              <a:spcBef>
                <a:spcPts val="0"/>
              </a:spcBef>
              <a:buNone/>
            </a:pPr>
            <a:endParaRPr lang="en-US" dirty="0"/>
          </a:p>
          <a:p>
            <a:pPr lvl="0">
              <a:spcBef>
                <a:spcPts val="0"/>
              </a:spcBef>
              <a:buNone/>
            </a:pPr>
            <a:r>
              <a:rPr lang="en-US" dirty="0"/>
              <a:t>So this time the point type is a class, so we have a reference type, and within the player class we have an instance variable called p. If we don’t initialize a reference it will be null, so in the constructor of the player class we initialize our p variable.</a:t>
            </a:r>
          </a:p>
          <a:p>
            <a:pPr lvl="0">
              <a:spcBef>
                <a:spcPts val="0"/>
              </a:spcBef>
              <a:buNone/>
            </a:pPr>
            <a:endParaRPr lang="en-US" dirty="0"/>
          </a:p>
          <a:p>
            <a:pPr lvl="0">
              <a:spcBef>
                <a:spcPts val="0"/>
              </a:spcBef>
              <a:buNone/>
            </a:pPr>
            <a:endParaRPr lang="en-US" dirty="0"/>
          </a:p>
          <a:p>
            <a:pPr lvl="0">
              <a:spcBef>
                <a:spcPts val="0"/>
              </a:spcBef>
              <a:buNone/>
            </a:pPr>
            <a:r>
              <a:rPr lang="en-US" dirty="0"/>
              <a:t>Now let’s see what happens in the memory! </a:t>
            </a:r>
          </a:p>
          <a:p>
            <a:pPr lvl="0">
              <a:spcBef>
                <a:spcPts val="0"/>
              </a:spcBef>
              <a:buNone/>
            </a:pPr>
            <a:endParaRPr lang="en-US" dirty="0"/>
          </a:p>
          <a:p>
            <a:pPr lvl="0">
              <a:spcBef>
                <a:spcPts val="0"/>
              </a:spcBef>
              <a:buNone/>
            </a:pPr>
            <a:r>
              <a:rPr lang="en-US" dirty="0"/>
              <a:t>When we create a new instance in the </a:t>
            </a:r>
            <a:r>
              <a:rPr lang="en-US" dirty="0" err="1"/>
              <a:t>MyMethod</a:t>
            </a:r>
            <a:r>
              <a:rPr lang="en-US" dirty="0"/>
              <a:t> then obviously a player instance is created on the heap and similarly since the point type is also a reference type the new point instance is also allocated on the heap. The p local variable itself is within the player instance and it references another object from the heap. </a:t>
            </a:r>
          </a:p>
          <a:p>
            <a:pPr lvl="0">
              <a:spcBef>
                <a:spcPts val="0"/>
              </a:spcBef>
              <a:buNone/>
            </a:pPr>
            <a:endParaRPr lang="en-US" dirty="0"/>
          </a:p>
          <a:p>
            <a:pPr lvl="0">
              <a:spcBef>
                <a:spcPts val="0"/>
              </a:spcBef>
              <a:buNone/>
            </a:pPr>
            <a:r>
              <a:rPr lang="en-US" dirty="0"/>
              <a:t>You probably new this. So in short: an instance variable of a reference type will be always stored on the heap. </a:t>
            </a:r>
          </a:p>
          <a:p>
            <a:pPr lvl="0">
              <a:spcBef>
                <a:spcPts val="0"/>
              </a:spcBef>
              <a:buNone/>
            </a:pPr>
            <a:endParaRPr lang="en-US" dirty="0"/>
          </a:p>
        </p:txBody>
      </p:sp>
    </p:spTree>
    <p:extLst>
      <p:ext uri="{BB962C8B-B14F-4D97-AF65-F5344CB8AC3E}">
        <p14:creationId xmlns:p14="http://schemas.microsoft.com/office/powerpoint/2010/main" val="249124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let’s move on to instance variables for value types, because this is where it gets interesting. </a:t>
            </a:r>
          </a:p>
          <a:p>
            <a:pPr lvl="0">
              <a:spcBef>
                <a:spcPts val="0"/>
              </a:spcBef>
              <a:buNone/>
            </a:pPr>
            <a:endParaRPr lang="en-US" dirty="0"/>
          </a:p>
          <a:p>
            <a:pPr lvl="0">
              <a:spcBef>
                <a:spcPts val="0"/>
              </a:spcBef>
              <a:buNone/>
            </a:pPr>
            <a:r>
              <a:rPr lang="en-US" dirty="0"/>
              <a:t>In case of instance variables for value types they are stored where the variable is stored that declares the value type. </a:t>
            </a:r>
          </a:p>
          <a:p>
            <a:pPr lvl="0">
              <a:spcBef>
                <a:spcPts val="0"/>
              </a:spcBef>
              <a:buNone/>
            </a:pPr>
            <a:endParaRPr lang="en-US" dirty="0"/>
          </a:p>
          <a:p>
            <a:pPr lvl="0">
              <a:spcBef>
                <a:spcPts val="0"/>
              </a:spcBef>
              <a:buNone/>
            </a:pPr>
            <a:r>
              <a:rPr lang="en-US" dirty="0"/>
              <a:t>Let’s see an example for this: </a:t>
            </a:r>
          </a:p>
          <a:p>
            <a:pPr lvl="0">
              <a:spcBef>
                <a:spcPts val="0"/>
              </a:spcBef>
              <a:buNone/>
            </a:pPr>
            <a:r>
              <a:rPr lang="en-US" dirty="0"/>
              <a:t>NEXT</a:t>
            </a:r>
          </a:p>
          <a:p>
            <a:pPr lvl="0">
              <a:spcBef>
                <a:spcPts val="0"/>
              </a:spcBef>
              <a:buNone/>
            </a:pPr>
            <a:endParaRPr lang="en-US" dirty="0"/>
          </a:p>
          <a:p>
            <a:pPr lvl="0">
              <a:spcBef>
                <a:spcPts val="0"/>
              </a:spcBef>
              <a:buNone/>
            </a:pPr>
            <a:r>
              <a:rPr lang="en-US" dirty="0"/>
              <a:t>We changed our point type to a struct, but other than that we have the same types. In this case when we create a new instance of a player type then a player instance is created on the heap. Now the p point variable is a variable for a value type this means that the point value is stored also on the heap directly within the player instance. So in this case the  instance variable for a value type is stored on the heap, since the variable that declares it is also stored on the heap. So what we saved in this case is a separate point instance with its own header, but other than that the instance is on the heap.</a:t>
            </a:r>
          </a:p>
          <a:p>
            <a:pPr lvl="0">
              <a:spcBef>
                <a:spcPts val="0"/>
              </a:spcBef>
              <a:buNone/>
            </a:pPr>
            <a:endParaRPr lang="en-US" dirty="0"/>
          </a:p>
          <a:p>
            <a:pPr lvl="0">
              <a:spcBef>
                <a:spcPts val="0"/>
              </a:spcBef>
              <a:buNone/>
            </a:pPr>
            <a:r>
              <a:rPr lang="en-US" dirty="0"/>
              <a:t>Now here I want to point out a common misconception: people sometimes say that value types are always created on the stack. This isn’t true. In this particular example we see that the value type is created on the heap. So value types can be allocated on the stack, but that is not always the case. </a:t>
            </a:r>
          </a:p>
          <a:p>
            <a:pPr lvl="0">
              <a:spcBef>
                <a:spcPts val="0"/>
              </a:spcBef>
              <a:buNone/>
            </a:pPr>
            <a:endParaRPr lang="en-US" dirty="0"/>
          </a:p>
          <a:p>
            <a:pPr lvl="0">
              <a:spcBef>
                <a:spcPts val="0"/>
              </a:spcBef>
              <a:buNone/>
            </a:pPr>
            <a:r>
              <a:rPr lang="en-US" dirty="0"/>
              <a:t>NEXT</a:t>
            </a:r>
          </a:p>
          <a:p>
            <a:pPr lvl="0">
              <a:spcBef>
                <a:spcPts val="0"/>
              </a:spcBef>
              <a:buNone/>
            </a:pPr>
            <a:r>
              <a:rPr lang="en-US" dirty="0"/>
              <a:t>Now let’s also change the Player type to a struct. So in this case the player value type declares an instance variable for the point value type. </a:t>
            </a:r>
          </a:p>
          <a:p>
            <a:pPr lvl="0">
              <a:spcBef>
                <a:spcPts val="0"/>
              </a:spcBef>
              <a:buNone/>
            </a:pPr>
            <a:endParaRPr lang="en-US" dirty="0"/>
          </a:p>
          <a:p>
            <a:pPr lvl="0">
              <a:spcBef>
                <a:spcPts val="0"/>
              </a:spcBef>
              <a:buNone/>
            </a:pPr>
            <a:r>
              <a:rPr lang="en-US" dirty="0"/>
              <a:t>In this case when we create a new instance of the player type then it is a local variable within a method where we create it, so it will be placed to the stack. And since the point type is a value type the p variable will be directly stored within the player instance also on the stack.  So in this case everything is on the stack. </a:t>
            </a:r>
          </a:p>
          <a:p>
            <a:pPr lvl="0">
              <a:spcBef>
                <a:spcPts val="0"/>
              </a:spcBef>
              <a:buNone/>
            </a:pPr>
            <a:endParaRPr lang="en-US" dirty="0"/>
          </a:p>
          <a:p>
            <a:pPr lvl="0">
              <a:spcBef>
                <a:spcPts val="0"/>
              </a:spcBef>
              <a:buNone/>
            </a:pPr>
            <a:r>
              <a:rPr lang="en-US" dirty="0"/>
              <a:t>Remember, the whole point of this discussion is that everything that goes onto the heap must be cleaned by the GC, which costs more CPU then deallocating things from the stack. </a:t>
            </a:r>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p:txBody>
      </p:sp>
    </p:spTree>
    <p:extLst>
      <p:ext uri="{BB962C8B-B14F-4D97-AF65-F5344CB8AC3E}">
        <p14:creationId xmlns:p14="http://schemas.microsoft.com/office/powerpoint/2010/main" val="871602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there is one other important implementation detail about reference types that also effects the performance.</a:t>
            </a:r>
          </a:p>
          <a:p>
            <a:pPr lvl="0" rtl="0">
              <a:spcBef>
                <a:spcPts val="0"/>
              </a:spcBef>
              <a:buNone/>
            </a:pPr>
            <a:endParaRPr lang="en-US" dirty="0"/>
          </a:p>
          <a:p>
            <a:pPr lvl="0" rtl="0">
              <a:spcBef>
                <a:spcPts val="0"/>
              </a:spcBef>
              <a:buNone/>
            </a:pPr>
            <a:r>
              <a:rPr lang="en-US" dirty="0"/>
              <a:t>On the previous slides I put an header to all the objects that were allocated on the heap. So let’s discuss what this is.</a:t>
            </a:r>
          </a:p>
          <a:p>
            <a:pPr lvl="0" rtl="0">
              <a:spcBef>
                <a:spcPts val="0"/>
              </a:spcBef>
              <a:buNone/>
            </a:pPr>
            <a:endParaRPr lang="en-US" dirty="0"/>
          </a:p>
          <a:p>
            <a:pPr lvl="0" rtl="0">
              <a:spcBef>
                <a:spcPts val="0"/>
              </a:spcBef>
              <a:buNone/>
            </a:pPr>
            <a:r>
              <a:rPr lang="en-US" dirty="0"/>
              <a:t>Again I would like to remind you that we are talking about implementation details here, so this isn’t in the specification, this is just how the CLR and also the </a:t>
            </a:r>
            <a:r>
              <a:rPr lang="en-US" dirty="0" err="1"/>
              <a:t>CoreCLR</a:t>
            </a:r>
            <a:r>
              <a:rPr lang="en-US" dirty="0"/>
              <a:t> store reference types currently. </a:t>
            </a:r>
          </a:p>
          <a:p>
            <a:pPr lvl="0" rtl="0">
              <a:spcBef>
                <a:spcPts val="0"/>
              </a:spcBef>
              <a:buNone/>
            </a:pPr>
            <a:endParaRPr lang="en-US" dirty="0"/>
          </a:p>
          <a:p>
            <a:pPr lvl="0" rtl="0">
              <a:spcBef>
                <a:spcPts val="0"/>
              </a:spcBef>
              <a:buNone/>
            </a:pPr>
            <a:r>
              <a:rPr lang="en-US" dirty="0"/>
              <a:t>So if you define a class let’s say this Point class with two integer variables, then every instance of it will obviously contain these two integers. But additionally every reference type instance on the heap also contain two additional fields, this is a per object overhead. One of this is the so called sync block index. When you lock on an object with Monitor enter, or with the lock C# keyword then the locking information is stored in a </a:t>
            </a:r>
            <a:r>
              <a:rPr lang="en-US" dirty="0" err="1"/>
              <a:t>syncblock</a:t>
            </a:r>
            <a:r>
              <a:rPr lang="en-US" dirty="0"/>
              <a:t> and this </a:t>
            </a:r>
            <a:r>
              <a:rPr lang="en-US" dirty="0" err="1"/>
              <a:t>syncblock</a:t>
            </a:r>
            <a:r>
              <a:rPr lang="en-US" dirty="0"/>
              <a:t> index points to the </a:t>
            </a:r>
            <a:r>
              <a:rPr lang="en-US" dirty="0" err="1"/>
              <a:t>syncblock</a:t>
            </a:r>
            <a:r>
              <a:rPr lang="en-US" dirty="0"/>
              <a:t> where this information is stored. It doesn’t matter if you really lock on an object, if you don’t do that the memory for the </a:t>
            </a:r>
            <a:r>
              <a:rPr lang="en-US" dirty="0" err="1"/>
              <a:t>syncblockindex</a:t>
            </a:r>
            <a:r>
              <a:rPr lang="en-US" dirty="0"/>
              <a:t> is still reserved for every reference type instance. </a:t>
            </a:r>
          </a:p>
          <a:p>
            <a:pPr lvl="0" rtl="0">
              <a:spcBef>
                <a:spcPts val="0"/>
              </a:spcBef>
              <a:buNone/>
            </a:pPr>
            <a:endParaRPr lang="en-US" dirty="0"/>
          </a:p>
          <a:p>
            <a:pPr lvl="0" rtl="0">
              <a:spcBef>
                <a:spcPts val="0"/>
              </a:spcBef>
              <a:buNone/>
            </a:pPr>
            <a:r>
              <a:rPr lang="en-US" dirty="0"/>
              <a:t>The next item is the Method table pointer which basically tells the CLR what methods are usable on a given type. </a:t>
            </a:r>
          </a:p>
          <a:p>
            <a:pPr lvl="0" rtl="0">
              <a:spcBef>
                <a:spcPts val="0"/>
              </a:spcBef>
              <a:buNone/>
            </a:pPr>
            <a:endParaRPr lang="en-US" dirty="0"/>
          </a:p>
          <a:p>
            <a:pPr lvl="0" rtl="0">
              <a:spcBef>
                <a:spcPts val="0"/>
              </a:spcBef>
              <a:buNone/>
            </a:pPr>
            <a:r>
              <a:rPr lang="en-US" dirty="0"/>
              <a:t>Of course there is benefit from this: these allow us to use things like polymorphism, inheritance, and locking in a multi threaded environments, but in case of a class like this Point type it makes the size of an instance much bigger than the size of the two integers together. </a:t>
            </a:r>
          </a:p>
          <a:p>
            <a:pPr lvl="0" rtl="0">
              <a:spcBef>
                <a:spcPts val="0"/>
              </a:spcBef>
              <a:buNone/>
            </a:pPr>
            <a:endParaRPr lang="en-US" dirty="0"/>
          </a:p>
        </p:txBody>
      </p:sp>
    </p:spTree>
    <p:extLst>
      <p:ext uri="{BB962C8B-B14F-4D97-AF65-F5344CB8AC3E}">
        <p14:creationId xmlns:p14="http://schemas.microsoft.com/office/powerpoint/2010/main" val="191002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0" dirty="0"/>
              <a:t>Thanks for watching! IN the next video we will compare and measure the difference between value types and reference types with </a:t>
            </a:r>
            <a:r>
              <a:rPr lang="en-US" b="0" dirty="0" err="1"/>
              <a:t>benchmarkdotnet</a:t>
            </a:r>
            <a:r>
              <a:rPr lang="en-US" b="0" dirty="0"/>
              <a:t>,.</a:t>
            </a:r>
            <a:endParaRPr b="0" dirty="0"/>
          </a:p>
        </p:txBody>
      </p:sp>
    </p:spTree>
    <p:extLst>
      <p:ext uri="{BB962C8B-B14F-4D97-AF65-F5344CB8AC3E}">
        <p14:creationId xmlns:p14="http://schemas.microsoft.com/office/powerpoint/2010/main" val="4090640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 let’s summarize what the advantage of value types can be in terms of performance! </a:t>
            </a:r>
          </a:p>
          <a:p>
            <a:pPr lvl="0" rtl="0">
              <a:spcBef>
                <a:spcPts val="0"/>
              </a:spcBef>
              <a:buNone/>
            </a:pPr>
            <a:endParaRPr lang="en-US" dirty="0"/>
          </a:p>
          <a:p>
            <a:pPr lvl="0" rtl="0">
              <a:spcBef>
                <a:spcPts val="0"/>
              </a:spcBef>
              <a:buNone/>
            </a:pPr>
            <a:r>
              <a:rPr lang="en-US" dirty="0"/>
              <a:t>So one thing is that a value type can be stored on the stack which means that the GC has less work to do. Deallocating objects from the stack is much faster than deallocating objects from the managed heap. But we saw that value types are not automatically always allocated on the stack. This depends on where the value type is declared.</a:t>
            </a:r>
          </a:p>
          <a:p>
            <a:pPr lvl="0" rtl="0">
              <a:spcBef>
                <a:spcPts val="0"/>
              </a:spcBef>
              <a:buNone/>
            </a:pPr>
            <a:endParaRPr lang="en-US" dirty="0"/>
          </a:p>
          <a:p>
            <a:pPr lvl="0" rtl="0">
              <a:spcBef>
                <a:spcPts val="0"/>
              </a:spcBef>
              <a:buNone/>
            </a:pPr>
            <a:r>
              <a:rPr lang="en-US" dirty="0"/>
              <a:t>Furthermore reference types have additional memory overhead thanks to the sync block index and the method table pointer. We don’t have those with value types. </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rtl="0">
              <a:spcBef>
                <a:spcPts val="0"/>
              </a:spcBef>
              <a:buNone/>
            </a:pPr>
            <a:r>
              <a:rPr lang="en-US" dirty="0"/>
              <a:t>Typically small types wit ha few primitive instances are great candidates for value types. And if you use these only as local variables then value types have clear advantages over reference types. </a:t>
            </a:r>
          </a:p>
        </p:txBody>
      </p:sp>
    </p:spTree>
    <p:extLst>
      <p:ext uri="{BB962C8B-B14F-4D97-AF65-F5344CB8AC3E}">
        <p14:creationId xmlns:p14="http://schemas.microsoft.com/office/powerpoint/2010/main" val="278145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Welcome to video 4.3 – Saving threads with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-await </a:t>
            </a:r>
            <a:endParaRPr lang="de-AT"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06730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this video we will discuss what the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and await keywords in C# do and also what they don’t do. There are many misconceptions around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programming, so we will also talk about them and I will try to correct those misunderstandings.</a:t>
            </a:r>
          </a:p>
        </p:txBody>
      </p:sp>
    </p:spTree>
    <p:extLst>
      <p:ext uri="{BB962C8B-B14F-4D97-AF65-F5344CB8AC3E}">
        <p14:creationId xmlns:p14="http://schemas.microsoft.com/office/powerpoint/2010/main" val="302023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So first of all let’s discuss what asynchronous programming is!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 think the easiest way to describe </a:t>
            </a:r>
            <a:r>
              <a:rPr lang="en-US" sz="1100" kern="1200" dirty="0" err="1">
                <a:solidFill>
                  <a:schemeClr val="tx1"/>
                </a:solidFill>
                <a:effectLst/>
                <a:latin typeface="+mn-lt"/>
                <a:ea typeface="+mn-ea"/>
                <a:cs typeface="+mn-cs"/>
              </a:rPr>
              <a:t>asynchronicity</a:t>
            </a:r>
            <a:r>
              <a:rPr lang="en-US" sz="1100" kern="1200" dirty="0">
                <a:solidFill>
                  <a:schemeClr val="tx1"/>
                </a:solidFill>
                <a:effectLst/>
                <a:latin typeface="+mn-lt"/>
                <a:ea typeface="+mn-ea"/>
                <a:cs typeface="+mn-cs"/>
              </a:rPr>
              <a:t> is by saying that something is asynchronous when you do not have to stop and wait for it (that is really so easy!).</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So for example let’s take an HTTP call as an example.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 </a:t>
            </a:r>
            <a:r>
              <a:rPr lang="en-US" sz="1100" kern="1200" dirty="0" err="1">
                <a:solidFill>
                  <a:schemeClr val="tx1"/>
                </a:solidFill>
                <a:effectLst/>
                <a:latin typeface="+mn-lt"/>
                <a:ea typeface="+mn-ea"/>
                <a:cs typeface="+mn-cs"/>
              </a:rPr>
              <a:t>synchronius</a:t>
            </a:r>
            <a:r>
              <a:rPr lang="en-US" sz="1100" kern="1200" dirty="0">
                <a:solidFill>
                  <a:schemeClr val="tx1"/>
                </a:solidFill>
                <a:effectLst/>
                <a:latin typeface="+mn-lt"/>
                <a:ea typeface="+mn-ea"/>
                <a:cs typeface="+mn-cs"/>
              </a:rPr>
              <a:t> HTTP call would mean that you start the call in your .NET thread and that call ends up on the network card but the .NET thread waits and does nothing until the network card does its job.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On the other hand in case of an </a:t>
            </a:r>
            <a:r>
              <a:rPr lang="en-US" sz="1100" kern="1200" dirty="0" err="1">
                <a:solidFill>
                  <a:schemeClr val="tx1"/>
                </a:solidFill>
                <a:effectLst/>
                <a:latin typeface="+mn-lt"/>
                <a:ea typeface="+mn-ea"/>
                <a:cs typeface="+mn-cs"/>
              </a:rPr>
              <a:t>asynchronius</a:t>
            </a:r>
            <a:r>
              <a:rPr lang="en-US" sz="1100" kern="1200" dirty="0">
                <a:solidFill>
                  <a:schemeClr val="tx1"/>
                </a:solidFill>
                <a:effectLst/>
                <a:latin typeface="+mn-lt"/>
                <a:ea typeface="+mn-ea"/>
                <a:cs typeface="+mn-cs"/>
              </a:rPr>
              <a:t> HTTP call the thread starts the HTTP call, it sends the necessary commands to the network card and then until the network card works it can do other work. So in this case you don’t have a thread doing nothing while the network card handles the network communication.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This is btw. similar for any other IO operation, so this can also be a database call, or simply reading a file from the disk, and of course there are many other examples.</a:t>
            </a:r>
          </a:p>
        </p:txBody>
      </p:sp>
    </p:spTree>
    <p:extLst>
      <p:ext uri="{BB962C8B-B14F-4D97-AF65-F5344CB8AC3E}">
        <p14:creationId xmlns:p14="http://schemas.microsoft.com/office/powerpoint/2010/main" val="4104829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dirty="0"/>
              <a:t>Asynchronous programming is sometimes confused with other concepts. </a:t>
            </a:r>
          </a:p>
          <a:p>
            <a:endParaRPr lang="en-US" sz="1100" dirty="0"/>
          </a:p>
          <a:p>
            <a:endParaRPr lang="en-US" sz="1100" dirty="0"/>
          </a:p>
          <a:p>
            <a:r>
              <a:rPr lang="en-US" sz="1100" dirty="0"/>
              <a:t>So let’s take Multithreading first. </a:t>
            </a:r>
          </a:p>
          <a:p>
            <a:r>
              <a:rPr lang="en-US" sz="1100" dirty="0"/>
              <a:t>In case of multithreading multiple execution contexts exist in the application, but this doesn’t really tell anything about synchronicity. </a:t>
            </a:r>
          </a:p>
          <a:p>
            <a:r>
              <a:rPr lang="en-US" sz="1100" dirty="0"/>
              <a:t>For example, one thread can start another thread and wait (meaning do nothing) until the other one is finished in a completely synchronous fashion, or the other way around.</a:t>
            </a:r>
          </a:p>
          <a:p>
            <a:endParaRPr lang="en-US" sz="1100" dirty="0"/>
          </a:p>
          <a:p>
            <a:r>
              <a:rPr lang="en-US" sz="1100" dirty="0"/>
              <a:t>Parallel Computing means that multiple calculations are carried out </a:t>
            </a:r>
            <a:r>
              <a:rPr lang="en-US" sz="1100" dirty="0" err="1"/>
              <a:t>simultaniusly</a:t>
            </a:r>
            <a:r>
              <a:rPr lang="en-US" sz="1100" dirty="0"/>
              <a:t>, these again can be started either </a:t>
            </a:r>
            <a:r>
              <a:rPr lang="en-US" sz="1100" dirty="0">
                <a:solidFill>
                  <a:srgbClr val="434343"/>
                </a:solidFill>
              </a:rPr>
              <a:t>in a synchronous or in an asynchronous way. </a:t>
            </a:r>
            <a:endParaRPr lang="en-US" sz="1100" dirty="0"/>
          </a:p>
          <a:p>
            <a:endParaRPr lang="en-US" sz="1100" dirty="0"/>
          </a:p>
          <a:p>
            <a:endParaRPr lang="en-US" sz="1100" dirty="0"/>
          </a:p>
          <a:p>
            <a:r>
              <a:rPr lang="en-US" sz="1100" dirty="0"/>
              <a:t>So asynchronous programming is neither multithreading nor parallel programming.</a:t>
            </a:r>
            <a:endParaRPr lang="en" sz="1100" dirty="0"/>
          </a:p>
        </p:txBody>
      </p:sp>
    </p:spTree>
    <p:extLst>
      <p:ext uri="{BB962C8B-B14F-4D97-AF65-F5344CB8AC3E}">
        <p14:creationId xmlns:p14="http://schemas.microsoft.com/office/powerpoint/2010/main" val="2487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Let’s start with array first.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Array is the most effect data structure when it comes to overhead. It stored the items right next to each other in the memory. </a:t>
            </a:r>
          </a:p>
          <a:p>
            <a:r>
              <a:rPr lang="en-US" sz="1100" kern="1200" dirty="0">
                <a:solidFill>
                  <a:schemeClr val="tx1"/>
                </a:solidFill>
                <a:effectLst/>
                <a:latin typeface="+mn-lt"/>
                <a:ea typeface="+mn-ea"/>
                <a:cs typeface="+mn-cs"/>
              </a:rPr>
              <a:t>Now the downside of arrays is that their size is fixe, so you have to know how much items you want to store up front. </a:t>
            </a:r>
          </a:p>
          <a:p>
            <a:r>
              <a:rPr lang="en-US" sz="1100" kern="1200" dirty="0">
                <a:solidFill>
                  <a:schemeClr val="tx1"/>
                </a:solidFill>
                <a:effectLst/>
                <a:latin typeface="+mn-lt"/>
                <a:ea typeface="+mn-ea"/>
                <a:cs typeface="+mn-cs"/>
              </a:rPr>
              <a:t>Also accessing the elements is very fast, you basically just have to jump to the index where the item is stored.</a:t>
            </a:r>
          </a:p>
          <a:p>
            <a:r>
              <a:rPr lang="en-US" sz="1100" kern="1200" dirty="0">
                <a:solidFill>
                  <a:schemeClr val="tx1"/>
                </a:solidFill>
                <a:effectLst/>
                <a:latin typeface="+mn-lt"/>
                <a:ea typeface="+mn-ea"/>
                <a:cs typeface="+mn-cs"/>
              </a:rPr>
              <a:t>In case of an array you cannot really add or delete an item, you can certainly set items to a default value, but removing or adding items is not possible.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Searching in an array is also not that effective, since in worst case you have to visit every item.</a:t>
            </a:r>
          </a:p>
        </p:txBody>
      </p:sp>
    </p:spTree>
    <p:extLst>
      <p:ext uri="{BB962C8B-B14F-4D97-AF65-F5344CB8AC3E}">
        <p14:creationId xmlns:p14="http://schemas.microsoft.com/office/powerpoint/2010/main" val="630872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asynchronous programming is part of the C# language since version 5. We were able to utilize asynchronous programming already before version 5 with the Task Parallel Library, but in Version 5 two new keywords were added to the language. With that asynchronous programming became a first class citizen in C#.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These two keywords are the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and the await keywords.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it is very important that these two keywords were introduced to support </a:t>
            </a:r>
            <a:r>
              <a:rPr lang="en-US" sz="1100" kern="1200" dirty="0" err="1">
                <a:solidFill>
                  <a:schemeClr val="tx1"/>
                </a:solidFill>
                <a:effectLst/>
                <a:latin typeface="+mn-lt"/>
                <a:ea typeface="+mn-ea"/>
                <a:cs typeface="+mn-cs"/>
              </a:rPr>
              <a:t>asynchronoius</a:t>
            </a:r>
            <a:r>
              <a:rPr lang="en-US" sz="1100" kern="1200" dirty="0">
                <a:solidFill>
                  <a:schemeClr val="tx1"/>
                </a:solidFill>
                <a:effectLst/>
                <a:latin typeface="+mn-lt"/>
                <a:ea typeface="+mn-ea"/>
                <a:cs typeface="+mn-cs"/>
              </a:rPr>
              <a:t> programming and as we already discussed it is not equivalent to multithreading or parallel programming. The point here is that with these two keywords we can express in our program that we start an operation </a:t>
            </a:r>
            <a:r>
              <a:rPr lang="en-US" sz="1100" kern="1200" dirty="0" err="1">
                <a:solidFill>
                  <a:schemeClr val="tx1"/>
                </a:solidFill>
                <a:effectLst/>
                <a:latin typeface="+mn-lt"/>
                <a:ea typeface="+mn-ea"/>
                <a:cs typeface="+mn-cs"/>
              </a:rPr>
              <a:t>asynchrnosualsy</a:t>
            </a:r>
            <a:r>
              <a:rPr lang="en-US" sz="1100" kern="1200" dirty="0">
                <a:solidFill>
                  <a:schemeClr val="tx1"/>
                </a:solidFill>
                <a:effectLst/>
                <a:latin typeface="+mn-lt"/>
                <a:ea typeface="+mn-ea"/>
                <a:cs typeface="+mn-cs"/>
              </a:rPr>
              <a:t> and the thread that started that operation is free to do other things while the operation is executed.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It’s important to understand that these two keywords don’t create or start threads. They actually doesn’t really do anything with threads, they just say express that something is asynchronous. Of course the underlaying implementation of an asynchronous API can use threads,  some of these APIs do, but some of them don’t. </a:t>
            </a:r>
          </a:p>
        </p:txBody>
      </p:sp>
    </p:spTree>
    <p:extLst>
      <p:ext uri="{BB962C8B-B14F-4D97-AF65-F5344CB8AC3E}">
        <p14:creationId xmlns:p14="http://schemas.microsoft.com/office/powerpoint/2010/main" val="429678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Bet let’s see an example!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Most of the modern .NET APIs </a:t>
            </a:r>
            <a:r>
              <a:rPr lang="en-US" sz="1100" kern="1200" dirty="0" err="1">
                <a:solidFill>
                  <a:schemeClr val="tx1"/>
                </a:solidFill>
                <a:effectLst/>
                <a:latin typeface="+mn-lt"/>
                <a:ea typeface="+mn-ea"/>
                <a:cs typeface="+mn-cs"/>
              </a:rPr>
              <a:t>prodivde</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methods and of course you can also create your own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API. In this example we will use the </a:t>
            </a:r>
            <a:r>
              <a:rPr lang="en-US" sz="1100" kern="1200" dirty="0" err="1">
                <a:solidFill>
                  <a:schemeClr val="tx1"/>
                </a:solidFill>
                <a:effectLst/>
                <a:latin typeface="+mn-lt"/>
                <a:ea typeface="+mn-ea"/>
                <a:cs typeface="+mn-cs"/>
              </a:rPr>
              <a:t>HttpClient</a:t>
            </a:r>
            <a:r>
              <a:rPr lang="en-US" sz="1100" kern="1200" dirty="0">
                <a:solidFill>
                  <a:schemeClr val="tx1"/>
                </a:solidFill>
                <a:effectLst/>
                <a:latin typeface="+mn-lt"/>
                <a:ea typeface="+mn-ea"/>
                <a:cs typeface="+mn-cs"/>
              </a:rPr>
              <a:t> class which offers a nice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API to create HTTP requests.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As you can see the return type of this method is Task and we marked it with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keyword. The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keyword tells the compiler that this method will use the await keyword. So if you don’t mark the method with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you won’t be able to use await in it.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originally the return type of an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method had to be either a Task, a Task&lt;T&gt; or void and since C# 7 you can basically return anything that has an accessible </a:t>
            </a:r>
            <a:r>
              <a:rPr lang="en-US" sz="1100" kern="1200" dirty="0" err="1">
                <a:solidFill>
                  <a:schemeClr val="tx1"/>
                </a:solidFill>
                <a:effectLst/>
                <a:latin typeface="+mn-lt"/>
                <a:ea typeface="+mn-ea"/>
                <a:cs typeface="+mn-cs"/>
              </a:rPr>
              <a:t>GetAwaiter</a:t>
            </a:r>
            <a:r>
              <a:rPr lang="en-US" sz="1100" kern="1200" dirty="0">
                <a:solidFill>
                  <a:schemeClr val="tx1"/>
                </a:solidFill>
                <a:effectLst/>
                <a:latin typeface="+mn-lt"/>
                <a:ea typeface="+mn-ea"/>
                <a:cs typeface="+mn-cs"/>
              </a:rPr>
              <a:t> method. We will talk about this C# 7 change more in Video 5.5.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But let’s now focus on the basics! So the first line in the method creates an </a:t>
            </a:r>
            <a:r>
              <a:rPr lang="en-US" sz="1100" kern="1200" dirty="0" err="1">
                <a:solidFill>
                  <a:schemeClr val="tx1"/>
                </a:solidFill>
                <a:effectLst/>
                <a:latin typeface="+mn-lt"/>
                <a:ea typeface="+mn-ea"/>
                <a:cs typeface="+mn-cs"/>
              </a:rPr>
              <a:t>HttpClient</a:t>
            </a:r>
            <a:r>
              <a:rPr lang="en-US" sz="1100" kern="1200" dirty="0">
                <a:solidFill>
                  <a:schemeClr val="tx1"/>
                </a:solidFill>
                <a:effectLst/>
                <a:latin typeface="+mn-lt"/>
                <a:ea typeface="+mn-ea"/>
                <a:cs typeface="+mn-cs"/>
              </a:rPr>
              <a:t> instance.</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the second line is the interesting part.  It calls the </a:t>
            </a:r>
            <a:r>
              <a:rPr lang="en-US" sz="1100" kern="1200" dirty="0" err="1">
                <a:solidFill>
                  <a:schemeClr val="tx1"/>
                </a:solidFill>
                <a:effectLst/>
                <a:latin typeface="+mn-lt"/>
                <a:ea typeface="+mn-ea"/>
                <a:cs typeface="+mn-cs"/>
              </a:rPr>
              <a:t>GetAsync</a:t>
            </a:r>
            <a:r>
              <a:rPr lang="en-US" sz="1100" kern="1200" dirty="0">
                <a:solidFill>
                  <a:schemeClr val="tx1"/>
                </a:solidFill>
                <a:effectLst/>
                <a:latin typeface="+mn-lt"/>
                <a:ea typeface="+mn-ea"/>
                <a:cs typeface="+mn-cs"/>
              </a:rPr>
              <a:t> method. This is an asynchronous method and it’s return type is Task. Let me just rewrite the code to make this clear! Focus on the line with the </a:t>
            </a:r>
            <a:r>
              <a:rPr lang="en-US" sz="1100" kern="1200" dirty="0" err="1">
                <a:solidFill>
                  <a:schemeClr val="tx1"/>
                </a:solidFill>
                <a:effectLst/>
                <a:latin typeface="+mn-lt"/>
                <a:ea typeface="+mn-ea"/>
                <a:cs typeface="+mn-cs"/>
              </a:rPr>
              <a:t>httpClient.GetAsync</a:t>
            </a:r>
            <a:r>
              <a:rPr lang="en-US" sz="1100" kern="1200" dirty="0">
                <a:solidFill>
                  <a:schemeClr val="tx1"/>
                </a:solidFill>
                <a:effectLst/>
                <a:latin typeface="+mn-lt"/>
                <a:ea typeface="+mn-ea"/>
                <a:cs typeface="+mn-cs"/>
              </a:rPr>
              <a:t> call!</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41542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we get the response on two lines, these two lines are semantically equivalent to the original single line.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return type of the </a:t>
            </a:r>
            <a:r>
              <a:rPr lang="en-US" sz="1100" kern="1200" dirty="0" err="1">
                <a:solidFill>
                  <a:schemeClr val="tx1"/>
                </a:solidFill>
                <a:effectLst/>
                <a:latin typeface="+mn-lt"/>
                <a:ea typeface="+mn-ea"/>
                <a:cs typeface="+mn-cs"/>
              </a:rPr>
              <a:t>GetAsync</a:t>
            </a:r>
            <a:r>
              <a:rPr lang="en-US" sz="1100" kern="1200" dirty="0">
                <a:solidFill>
                  <a:schemeClr val="tx1"/>
                </a:solidFill>
                <a:effectLst/>
                <a:latin typeface="+mn-lt"/>
                <a:ea typeface="+mn-ea"/>
                <a:cs typeface="+mn-cs"/>
              </a:rPr>
              <a:t> method is Task&lt;</a:t>
            </a:r>
            <a:r>
              <a:rPr lang="en-US" sz="1100" kern="1200" dirty="0" err="1">
                <a:solidFill>
                  <a:schemeClr val="tx1"/>
                </a:solidFill>
                <a:effectLst/>
                <a:latin typeface="+mn-lt"/>
                <a:ea typeface="+mn-ea"/>
                <a:cs typeface="+mn-cs"/>
              </a:rPr>
              <a:t>HttpResponseMessage</a:t>
            </a:r>
            <a:r>
              <a:rPr lang="en-US" sz="1100" kern="1200" dirty="0">
                <a:solidFill>
                  <a:schemeClr val="tx1"/>
                </a:solidFill>
                <a:effectLst/>
                <a:latin typeface="+mn-lt"/>
                <a:ea typeface="+mn-ea"/>
                <a:cs typeface="+mn-cs"/>
              </a:rPr>
              <a:t>&gt;. When you call </a:t>
            </a:r>
            <a:r>
              <a:rPr lang="en-US" sz="1100" kern="1200" dirty="0" err="1">
                <a:solidFill>
                  <a:schemeClr val="tx1"/>
                </a:solidFill>
                <a:effectLst/>
                <a:latin typeface="+mn-lt"/>
                <a:ea typeface="+mn-ea"/>
                <a:cs typeface="+mn-cs"/>
              </a:rPr>
              <a:t>GetAsync</a:t>
            </a:r>
            <a:r>
              <a:rPr lang="en-US" sz="1100" kern="1200" dirty="0">
                <a:solidFill>
                  <a:schemeClr val="tx1"/>
                </a:solidFill>
                <a:effectLst/>
                <a:latin typeface="+mn-lt"/>
                <a:ea typeface="+mn-ea"/>
                <a:cs typeface="+mn-cs"/>
              </a:rPr>
              <a:t>(string) you get back a Task&lt;</a:t>
            </a:r>
            <a:r>
              <a:rPr lang="en-US" sz="1100" kern="1200" dirty="0" err="1">
                <a:solidFill>
                  <a:schemeClr val="tx1"/>
                </a:solidFill>
                <a:effectLst/>
                <a:latin typeface="+mn-lt"/>
                <a:ea typeface="+mn-ea"/>
                <a:cs typeface="+mn-cs"/>
              </a:rPr>
              <a:t>HttpResponseMessage</a:t>
            </a:r>
            <a:r>
              <a:rPr lang="en-US" sz="1100" kern="1200" dirty="0">
                <a:solidFill>
                  <a:schemeClr val="tx1"/>
                </a:solidFill>
                <a:effectLst/>
                <a:latin typeface="+mn-lt"/>
                <a:ea typeface="+mn-ea"/>
                <a:cs typeface="+mn-cs"/>
              </a:rPr>
              <a:t>&gt; which is not the result itself but a representation of the ongoing operation which eventually finishes. So the method call starts the operation and returns immediately with a Task&lt;</a:t>
            </a:r>
            <a:r>
              <a:rPr lang="en-US" sz="1100" kern="1200" dirty="0" err="1">
                <a:solidFill>
                  <a:schemeClr val="tx1"/>
                </a:solidFill>
                <a:effectLst/>
                <a:latin typeface="+mn-lt"/>
                <a:ea typeface="+mn-ea"/>
                <a:cs typeface="+mn-cs"/>
              </a:rPr>
              <a:t>HttpResponseMessage</a:t>
            </a:r>
            <a:r>
              <a:rPr lang="en-US" sz="1100" kern="1200" dirty="0">
                <a:solidFill>
                  <a:schemeClr val="tx1"/>
                </a:solidFill>
                <a:effectLst/>
                <a:latin typeface="+mn-lt"/>
                <a:ea typeface="+mn-ea"/>
                <a:cs typeface="+mn-cs"/>
              </a:rPr>
              <a:t>&gt;.</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the next line with the await keyword I basically say “if the operation is done call the code after the await as a continuation and save the result into the response variable”. But the thread which started the asynchronies operation does not sit and wait to the result (because we called it asynchronously), so it is free to do other work. With the await keyword the calling thread says “Register me for this asynchronous operation, but I’m done here with the method and please inform me if you completed so I can run the rest of the code”. Then the method is called again when the operation is done but this time the thread does not start at the beginning of the method but it jumps right after the await keyword.</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this particular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call creates and http get response and this call will eventually hit the network card driver. Therefore when the network card works the CPU and the threads within the .NET Core application are free to do other things.</a:t>
            </a:r>
          </a:p>
        </p:txBody>
      </p:sp>
    </p:spTree>
    <p:extLst>
      <p:ext uri="{BB962C8B-B14F-4D97-AF65-F5344CB8AC3E}">
        <p14:creationId xmlns:p14="http://schemas.microsoft.com/office/powerpoint/2010/main" val="1373350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Let’s quickly see the opposite of this!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This time we use the </a:t>
            </a:r>
            <a:r>
              <a:rPr lang="en-US" sz="1100" kern="1200" dirty="0" err="1">
                <a:solidFill>
                  <a:schemeClr val="tx1"/>
                </a:solidFill>
                <a:effectLst/>
                <a:latin typeface="+mn-lt"/>
                <a:ea typeface="+mn-ea"/>
                <a:cs typeface="+mn-cs"/>
              </a:rPr>
              <a:t>WebRequest</a:t>
            </a:r>
            <a:r>
              <a:rPr lang="en-US" sz="1100" kern="1200" dirty="0">
                <a:solidFill>
                  <a:schemeClr val="tx1"/>
                </a:solidFill>
                <a:effectLst/>
                <a:latin typeface="+mn-lt"/>
                <a:ea typeface="+mn-ea"/>
                <a:cs typeface="+mn-cs"/>
              </a:rPr>
              <a:t> type, which was already part of .NET 1.1 </a:t>
            </a:r>
            <a:r>
              <a:rPr lang="en-US" sz="1100" kern="1200" dirty="0" err="1">
                <a:solidFill>
                  <a:schemeClr val="tx1"/>
                </a:solidFill>
                <a:effectLst/>
                <a:latin typeface="+mn-lt"/>
                <a:ea typeface="+mn-ea"/>
                <a:cs typeface="+mn-cs"/>
              </a:rPr>
              <a:t>waay</a:t>
            </a:r>
            <a:r>
              <a:rPr lang="en-US" sz="1100" kern="1200" dirty="0">
                <a:solidFill>
                  <a:schemeClr val="tx1"/>
                </a:solidFill>
                <a:effectLst/>
                <a:latin typeface="+mn-lt"/>
                <a:ea typeface="+mn-ea"/>
                <a:cs typeface="+mn-cs"/>
              </a:rPr>
              <a:t> before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and await became part of C#. This type by the way originally wasn’t not present on .NET Core, but since .NET Core 2.0 we can use this type again, because it is part of .NET Standard 2.0 mainly from compatibility reason to make porting of old full framework applications to .NET Core easier.</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Anyway, the point here is that similarly to the other code snippet we also make an HTTP call here, but this time we do it synchronously. Once the </a:t>
            </a:r>
            <a:r>
              <a:rPr lang="en-US" sz="1100" kern="1200" dirty="0" err="1">
                <a:solidFill>
                  <a:schemeClr val="tx1"/>
                </a:solidFill>
                <a:effectLst/>
                <a:latin typeface="+mn-lt"/>
                <a:ea typeface="+mn-ea"/>
                <a:cs typeface="+mn-cs"/>
              </a:rPr>
              <a:t>request.GetResponse</a:t>
            </a:r>
            <a:r>
              <a:rPr lang="en-US" sz="1100" kern="1200" dirty="0">
                <a:solidFill>
                  <a:schemeClr val="tx1"/>
                </a:solidFill>
                <a:effectLst/>
                <a:latin typeface="+mn-lt"/>
                <a:ea typeface="+mn-ea"/>
                <a:cs typeface="+mn-cs"/>
              </a:rPr>
              <a:t>() call from the second line hits the network card the .NET thread waits there and does nothing until the network card driver returns the result.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 also would like to mention that the </a:t>
            </a:r>
            <a:r>
              <a:rPr lang="en-US" sz="1100" kern="1200" dirty="0" err="1">
                <a:solidFill>
                  <a:schemeClr val="tx1"/>
                </a:solidFill>
                <a:effectLst/>
                <a:latin typeface="+mn-lt"/>
                <a:ea typeface="+mn-ea"/>
                <a:cs typeface="+mn-cs"/>
              </a:rPr>
              <a:t>WebRequest</a:t>
            </a:r>
            <a:r>
              <a:rPr lang="en-US" sz="1100" kern="1200" dirty="0">
                <a:solidFill>
                  <a:schemeClr val="tx1"/>
                </a:solidFill>
                <a:effectLst/>
                <a:latin typeface="+mn-lt"/>
                <a:ea typeface="+mn-ea"/>
                <a:cs typeface="+mn-cs"/>
              </a:rPr>
              <a:t> type also introduced a </a:t>
            </a:r>
            <a:r>
              <a:rPr lang="en-US" sz="1100" kern="1200" dirty="0" err="1">
                <a:solidFill>
                  <a:schemeClr val="tx1"/>
                </a:solidFill>
                <a:effectLst/>
                <a:latin typeface="+mn-lt"/>
                <a:ea typeface="+mn-ea"/>
                <a:cs typeface="+mn-cs"/>
              </a:rPr>
              <a:t>GetResponseAsync</a:t>
            </a:r>
            <a:r>
              <a:rPr lang="en-US" sz="1100" kern="1200" dirty="0">
                <a:solidFill>
                  <a:schemeClr val="tx1"/>
                </a:solidFill>
                <a:effectLst/>
                <a:latin typeface="+mn-lt"/>
                <a:ea typeface="+mn-ea"/>
                <a:cs typeface="+mn-cs"/>
              </a:rPr>
              <a:t> method, which works similar to the previous example. So the </a:t>
            </a:r>
            <a:r>
              <a:rPr lang="en-US" sz="1100" kern="1200" dirty="0" err="1">
                <a:solidFill>
                  <a:schemeClr val="tx1"/>
                </a:solidFill>
                <a:effectLst/>
                <a:latin typeface="+mn-lt"/>
                <a:ea typeface="+mn-ea"/>
                <a:cs typeface="+mn-cs"/>
              </a:rPr>
              <a:t>WebRequest</a:t>
            </a:r>
            <a:r>
              <a:rPr lang="en-US" sz="1100" kern="1200" dirty="0">
                <a:solidFill>
                  <a:schemeClr val="tx1"/>
                </a:solidFill>
                <a:effectLst/>
                <a:latin typeface="+mn-lt"/>
                <a:ea typeface="+mn-ea"/>
                <a:cs typeface="+mn-cs"/>
              </a:rPr>
              <a:t> type is actually a nice example that evolved over time and now it also offers an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API, I use here the non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api</a:t>
            </a:r>
            <a:r>
              <a:rPr lang="en-US" sz="1100" kern="1200" dirty="0">
                <a:solidFill>
                  <a:schemeClr val="tx1"/>
                </a:solidFill>
                <a:effectLst/>
                <a:latin typeface="+mn-lt"/>
                <a:ea typeface="+mn-ea"/>
                <a:cs typeface="+mn-cs"/>
              </a:rPr>
              <a:t> on purpose to show you the difference. </a:t>
            </a:r>
          </a:p>
        </p:txBody>
      </p:sp>
    </p:spTree>
    <p:extLst>
      <p:ext uri="{BB962C8B-B14F-4D97-AF65-F5344CB8AC3E}">
        <p14:creationId xmlns:p14="http://schemas.microsoft.com/office/powerpoint/2010/main" val="1533930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So why is this whole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await thing good and what does that mean for performance?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First of all I want to point out that creating a thread isn’t cheap, so having a few threads in your application is not a big deal, but creating let’s say thousand threads already heavily effects the performance of an application.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by using asynchronous programming we basically save threads., since when a method uses the await keyword the thread which start the operation does not sit and wait until the result is there. Let’s take for example an IO call, in that case the CPU is not really involved, so there won’t really be a .NET Thread ding any work.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an ASP.NET Core application if you have let’s say 1000 incoming requests in parallel then if all of them would just wait on let’s say an external http call and do nothing then it would really hurt the response time, we will see this in a moment.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with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await you can also move the work off from the UI thread to other threads. So again in case of a GUI application you can basically protect your UI thread from and with that you can keep your </a:t>
            </a:r>
            <a:r>
              <a:rPr lang="en-US" sz="1100" kern="1200">
                <a:solidFill>
                  <a:schemeClr val="tx1"/>
                </a:solidFill>
                <a:effectLst/>
                <a:latin typeface="+mn-lt"/>
                <a:ea typeface="+mn-ea"/>
                <a:cs typeface="+mn-cs"/>
              </a:rPr>
              <a:t>UI responsive.</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14478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All right, let’s start video 7.1: Pre-Jit .NET Core applications with </a:t>
            </a:r>
            <a:r>
              <a:rPr lang="en-US" dirty="0" err="1"/>
              <a:t>CrossGen</a:t>
            </a:r>
            <a:r>
              <a:rPr lang="en-US" dirty="0"/>
              <a:t>.</a:t>
            </a:r>
          </a:p>
          <a:p>
            <a:pPr lvl="0" rtl="0">
              <a:spcBef>
                <a:spcPts val="0"/>
              </a:spcBef>
              <a:buNone/>
            </a:pPr>
            <a:endParaRPr lang="en-US" dirty="0"/>
          </a:p>
          <a:p>
            <a:pPr lvl="0" rtl="0">
              <a:spcBef>
                <a:spcPts val="0"/>
              </a:spcBef>
              <a:buNone/>
            </a:pPr>
            <a:endParaRPr lang="en-US" dirty="0"/>
          </a:p>
          <a:p>
            <a:pPr lvl="0" rtl="0">
              <a:spcBef>
                <a:spcPts val="0"/>
              </a:spcBef>
              <a:buNone/>
            </a:pPr>
            <a:endParaRPr dirty="0"/>
          </a:p>
        </p:txBody>
      </p:sp>
    </p:spTree>
    <p:extLst>
      <p:ext uri="{BB962C8B-B14F-4D97-AF65-F5344CB8AC3E}">
        <p14:creationId xmlns:p14="http://schemas.microsoft.com/office/powerpoint/2010/main" val="1315612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video we you are going to learn when and how you can use </a:t>
            </a:r>
            <a:r>
              <a:rPr lang="en-US" dirty="0" err="1"/>
              <a:t>crossgened</a:t>
            </a:r>
            <a:r>
              <a:rPr lang="en-US" dirty="0"/>
              <a:t> images on .NET Core.</a:t>
            </a:r>
          </a:p>
          <a:p>
            <a:pPr lvl="0" rtl="0">
              <a:spcBef>
                <a:spcPts val="0"/>
              </a:spcBef>
              <a:buNone/>
            </a:pPr>
            <a:endParaRPr lang="en-US" dirty="0"/>
          </a:p>
          <a:p>
            <a:pPr lvl="0" rtl="0">
              <a:spcBef>
                <a:spcPts val="0"/>
              </a:spcBef>
              <a:buNone/>
            </a:pPr>
            <a:r>
              <a:rPr lang="en-US" dirty="0"/>
              <a:t>Furthermore you will also see how you can </a:t>
            </a:r>
            <a:r>
              <a:rPr lang="en-US" dirty="0" err="1"/>
              <a:t>crossgen</a:t>
            </a:r>
            <a:r>
              <a:rPr lang="en-US" dirty="0"/>
              <a:t> your own assemblies.</a:t>
            </a:r>
          </a:p>
          <a:p>
            <a:pPr lvl="0" rtl="0">
              <a:spcBef>
                <a:spcPts val="0"/>
              </a:spcBef>
              <a:buNone/>
            </a:pPr>
            <a:endParaRPr lang="en-US" dirty="0"/>
          </a:p>
          <a:p>
            <a:pPr lvl="0" rtl="0">
              <a:spcBef>
                <a:spcPts val="0"/>
              </a:spcBef>
              <a:buNone/>
            </a:pPr>
            <a:r>
              <a:rPr lang="en-US" dirty="0"/>
              <a:t>NEXT:</a:t>
            </a:r>
          </a:p>
          <a:p>
            <a:pPr lvl="0" rtl="0">
              <a:spcBef>
                <a:spcPts val="0"/>
              </a:spcBef>
              <a:buNone/>
            </a:pPr>
            <a:r>
              <a:rPr lang="en-US" dirty="0"/>
              <a:t>Before we go further I would like to add that the </a:t>
            </a:r>
            <a:r>
              <a:rPr lang="en-US" dirty="0" err="1"/>
              <a:t>crossgen</a:t>
            </a:r>
            <a:r>
              <a:rPr lang="en-US" dirty="0"/>
              <a:t> story on .NET Core at the time of the recording is not fully baked. The underlaying infrastructure is finished and I don’t really expect that to change but the user experience definitely needs more work in this area. </a:t>
            </a:r>
          </a:p>
          <a:p>
            <a:pPr lvl="0" rtl="0">
              <a:spcBef>
                <a:spcPts val="0"/>
              </a:spcBef>
              <a:buNone/>
            </a:pPr>
            <a:endParaRPr lang="en-US" dirty="0"/>
          </a:p>
          <a:p>
            <a:pPr lvl="0" rtl="0">
              <a:spcBef>
                <a:spcPts val="0"/>
              </a:spcBef>
              <a:buNone/>
            </a:pPr>
            <a:r>
              <a:rPr lang="en-US" dirty="0"/>
              <a:t>Nevertheless we already can do a lot with </a:t>
            </a:r>
            <a:r>
              <a:rPr lang="en-US" dirty="0" err="1"/>
              <a:t>crossgen</a:t>
            </a:r>
            <a:r>
              <a:rPr lang="en-US" dirty="0"/>
              <a:t>, and the topic of native code generation is very important when it comes to performance, so I think it’s definitely worth to spend  a few minutes on </a:t>
            </a:r>
            <a:r>
              <a:rPr lang="en-US" dirty="0" err="1"/>
              <a:t>crossgen</a:t>
            </a:r>
            <a:r>
              <a:rPr lang="en-US" dirty="0"/>
              <a:t>. </a:t>
            </a:r>
          </a:p>
        </p:txBody>
      </p:sp>
    </p:spTree>
    <p:extLst>
      <p:ext uri="{BB962C8B-B14F-4D97-AF65-F5344CB8AC3E}">
        <p14:creationId xmlns:p14="http://schemas.microsoft.com/office/powerpoint/2010/main" val="1379986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in Section 5 we already discuss how your C# code ends up running on the CPU.</a:t>
            </a:r>
          </a:p>
          <a:p>
            <a:pPr lvl="0" rtl="0">
              <a:spcBef>
                <a:spcPts val="0"/>
              </a:spcBef>
              <a:buNone/>
            </a:pPr>
            <a:endParaRPr lang="en-US" dirty="0"/>
          </a:p>
          <a:p>
            <a:pPr lvl="0" rtl="0">
              <a:spcBef>
                <a:spcPts val="0"/>
              </a:spcBef>
              <a:buNone/>
            </a:pPr>
            <a:r>
              <a:rPr lang="en-US" dirty="0"/>
              <a:t>The C# compiler turns your C# code into Intermediate language code when you compile your code and the JIT Compiler turns the IL code to machine code at runtime before a given method is executed the first time. And of course JIT compiling the IL code costs time, since first the CLR has to spend time to translate the IL code into machine code. So this heavily effects the startup time of applications.</a:t>
            </a:r>
          </a:p>
          <a:p>
            <a:pPr lvl="0" rtl="0">
              <a:spcBef>
                <a:spcPts val="0"/>
              </a:spcBef>
              <a:buNone/>
            </a:pPr>
            <a:endParaRPr lang="en-US" dirty="0"/>
          </a:p>
          <a:p>
            <a:pPr lvl="0" rtl="0">
              <a:spcBef>
                <a:spcPts val="0"/>
              </a:spcBef>
              <a:buNone/>
            </a:pPr>
            <a:r>
              <a:rPr lang="en-US" dirty="0"/>
              <a:t>Of course Microsoft thought about this and they already came up with a solution to this in the first release of the classic </a:t>
            </a:r>
            <a:r>
              <a:rPr lang="en-US" dirty="0" err="1"/>
              <a:t>.net</a:t>
            </a:r>
            <a:r>
              <a:rPr lang="en-US" dirty="0"/>
              <a:t> many </a:t>
            </a:r>
            <a:r>
              <a:rPr lang="en-US" dirty="0" err="1"/>
              <a:t>many</a:t>
            </a:r>
            <a:r>
              <a:rPr lang="en-US" dirty="0"/>
              <a:t> years ago. </a:t>
            </a:r>
          </a:p>
          <a:p>
            <a:pPr lvl="0" rtl="0">
              <a:spcBef>
                <a:spcPts val="0"/>
              </a:spcBef>
              <a:buNone/>
            </a:pPr>
            <a:endParaRPr lang="en-US" dirty="0"/>
          </a:p>
          <a:p>
            <a:pPr lvl="0" rtl="0">
              <a:spcBef>
                <a:spcPts val="0"/>
              </a:spcBef>
              <a:buNone/>
            </a:pPr>
            <a:r>
              <a:rPr lang="en-US" dirty="0"/>
              <a:t>The basic idea is that you </a:t>
            </a:r>
            <a:r>
              <a:rPr lang="en-US" dirty="0" err="1"/>
              <a:t>prejit</a:t>
            </a:r>
            <a:r>
              <a:rPr lang="en-US" dirty="0"/>
              <a:t> the IL code and turn that to machine code before you start the application.</a:t>
            </a:r>
          </a:p>
        </p:txBody>
      </p:sp>
    </p:spTree>
    <p:extLst>
      <p:ext uri="{BB962C8B-B14F-4D97-AF65-F5344CB8AC3E}">
        <p14:creationId xmlns:p14="http://schemas.microsoft.com/office/powerpoint/2010/main" val="23523689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aseline="0" dirty="0"/>
              <a:t>Ngen.exe is a tool for full framework that was already shipped with </a:t>
            </a:r>
            <a:r>
              <a:rPr lang="en-US" baseline="0" dirty="0" err="1"/>
              <a:t>.net</a:t>
            </a:r>
            <a:r>
              <a:rPr lang="en-US" baseline="0" dirty="0"/>
              <a:t> 1.0. You can pass a plain managed assembly to it and it will generate machine code and it installs it into a so called native image cache. The advantage is that the JIT won’t have any work to do when you start the application. </a:t>
            </a:r>
          </a:p>
          <a:p>
            <a:pPr lvl="0">
              <a:spcBef>
                <a:spcPts val="0"/>
              </a:spcBef>
              <a:buNone/>
            </a:pPr>
            <a:endParaRPr lang="en-US" baseline="0" dirty="0"/>
          </a:p>
          <a:p>
            <a:pPr lvl="0">
              <a:spcBef>
                <a:spcPts val="0"/>
              </a:spcBef>
              <a:buNone/>
            </a:pPr>
            <a:r>
              <a:rPr lang="en-US" baseline="0" dirty="0"/>
              <a:t>The concept itself isn’t really .NET specific. Other managed languages also have similar tools to generate native images. A typical term for this is ahead of time compilation or in short AOT.</a:t>
            </a:r>
          </a:p>
          <a:p>
            <a:pPr lvl="0">
              <a:spcBef>
                <a:spcPts val="0"/>
              </a:spcBef>
              <a:buNone/>
            </a:pPr>
            <a:endParaRPr lang="en-US" baseline="0" dirty="0"/>
          </a:p>
          <a:p>
            <a:pPr lvl="0">
              <a:spcBef>
                <a:spcPts val="0"/>
              </a:spcBef>
              <a:buNone/>
            </a:pPr>
            <a:r>
              <a:rPr lang="en-US" baseline="0" dirty="0"/>
              <a:t>So the input to </a:t>
            </a:r>
            <a:r>
              <a:rPr lang="en-US" baseline="0" dirty="0" err="1"/>
              <a:t>ngen</a:t>
            </a:r>
            <a:r>
              <a:rPr lang="en-US" baseline="0" dirty="0"/>
              <a:t> is a managed </a:t>
            </a:r>
            <a:r>
              <a:rPr lang="en-US" baseline="0" dirty="0" err="1"/>
              <a:t>dll</a:t>
            </a:r>
            <a:r>
              <a:rPr lang="en-US" baseline="0" dirty="0"/>
              <a:t> and the output is typically a .ni.dll which contains not only the </a:t>
            </a:r>
            <a:r>
              <a:rPr lang="en-US" baseline="0" dirty="0" err="1"/>
              <a:t>il</a:t>
            </a:r>
            <a:r>
              <a:rPr lang="en-US" baseline="0" dirty="0"/>
              <a:t> code but also the native code that </a:t>
            </a:r>
            <a:r>
              <a:rPr lang="en-US" baseline="0" dirty="0" err="1"/>
              <a:t>ngen</a:t>
            </a:r>
            <a:r>
              <a:rPr lang="en-US" baseline="0" dirty="0"/>
              <a:t> generated. There are multiple names of these assemblies. Most of the time they are called native images, but I already heard precompiled images and also </a:t>
            </a:r>
            <a:r>
              <a:rPr lang="en-US" baseline="0" dirty="0" err="1"/>
              <a:t>ngened</a:t>
            </a:r>
            <a:r>
              <a:rPr lang="en-US" baseline="0" dirty="0"/>
              <a:t> images. They are all the same: these are assemblies that already contain native code and can run without JIT compilation. </a:t>
            </a:r>
          </a:p>
          <a:p>
            <a:pPr lvl="0">
              <a:spcBef>
                <a:spcPts val="0"/>
              </a:spcBef>
              <a:buNone/>
            </a:pPr>
            <a:endParaRPr lang="en-US" baseline="0" dirty="0"/>
          </a:p>
          <a:p>
            <a:pPr lvl="0">
              <a:spcBef>
                <a:spcPts val="0"/>
              </a:spcBef>
              <a:buNone/>
            </a:pPr>
            <a:r>
              <a:rPr lang="en-US" baseline="0" dirty="0"/>
              <a:t>Now ngen.exe is a full framework specific tool. It is shipped by full framework and it is a windows only tool.</a:t>
            </a:r>
          </a:p>
          <a:p>
            <a:pPr lvl="0">
              <a:spcBef>
                <a:spcPts val="0"/>
              </a:spcBef>
              <a:buNone/>
            </a:pPr>
            <a:endParaRPr lang="en-US" baseline="0" dirty="0"/>
          </a:p>
          <a:p>
            <a:pPr lvl="0">
              <a:spcBef>
                <a:spcPts val="0"/>
              </a:spcBef>
              <a:buNone/>
            </a:pPr>
            <a:endParaRPr lang="en-US" baseline="0" dirty="0"/>
          </a:p>
          <a:p>
            <a:pPr lvl="0">
              <a:spcBef>
                <a:spcPts val="0"/>
              </a:spcBef>
              <a:buNone/>
            </a:pPr>
            <a:r>
              <a:rPr lang="en-US" baseline="0" dirty="0" err="1"/>
              <a:t>Crossgen</a:t>
            </a:r>
            <a:r>
              <a:rPr lang="en-US" baseline="0" dirty="0"/>
              <a:t> is basically the equivalent of ngen.exe on full framework. It is a cross platform tool that can turn plain managed assemblies with </a:t>
            </a:r>
            <a:r>
              <a:rPr lang="en-US" baseline="0" dirty="0" err="1"/>
              <a:t>il</a:t>
            </a:r>
            <a:r>
              <a:rPr lang="en-US" baseline="0" dirty="0"/>
              <a:t> code into native code for .NET Core. </a:t>
            </a:r>
          </a:p>
          <a:p>
            <a:pPr lvl="0">
              <a:spcBef>
                <a:spcPts val="0"/>
              </a:spcBef>
              <a:buNone/>
            </a:pPr>
            <a:endParaRPr lang="en-US" baseline="0" dirty="0"/>
          </a:p>
          <a:p>
            <a:pPr lvl="0">
              <a:spcBef>
                <a:spcPts val="0"/>
              </a:spcBef>
              <a:buNone/>
            </a:pPr>
            <a:r>
              <a:rPr lang="en-US" baseline="0" dirty="0"/>
              <a:t>NEXT:</a:t>
            </a:r>
          </a:p>
          <a:p>
            <a:pPr lvl="0">
              <a:spcBef>
                <a:spcPts val="0"/>
              </a:spcBef>
              <a:buNone/>
            </a:pPr>
            <a:r>
              <a:rPr lang="en-US" baseline="0" dirty="0"/>
              <a:t>The advantage is the same: the </a:t>
            </a:r>
            <a:r>
              <a:rPr lang="en-US" baseline="0" dirty="0" err="1"/>
              <a:t>jit</a:t>
            </a:r>
            <a:r>
              <a:rPr lang="en-US" baseline="0" dirty="0"/>
              <a:t> doesn’t have to do any work at runtime. This means when a method runs the first time it will be executed much faster, so you basically have a faster warmup phase.</a:t>
            </a:r>
          </a:p>
          <a:p>
            <a:pPr lvl="0">
              <a:spcBef>
                <a:spcPts val="0"/>
              </a:spcBef>
              <a:buNone/>
            </a:pPr>
            <a:endParaRPr lang="en-US" baseline="0" dirty="0"/>
          </a:p>
          <a:p>
            <a:pPr lvl="0">
              <a:spcBef>
                <a:spcPts val="0"/>
              </a:spcBef>
              <a:buNone/>
            </a:pPr>
            <a:r>
              <a:rPr lang="en-US" baseline="0" dirty="0"/>
              <a:t>Now one thing I would like to add is that plain managed assemblies indeed have a big advantage: you can use them on any operating system with any CPU. You can compile your C# code into a managed assembly on Windows and you can use that same assembly on mac, </a:t>
            </a:r>
            <a:r>
              <a:rPr lang="en-US" baseline="0" dirty="0" err="1"/>
              <a:t>linux</a:t>
            </a:r>
            <a:r>
              <a:rPr lang="en-US" baseline="0" dirty="0"/>
              <a:t> and everywhere where you have </a:t>
            </a:r>
            <a:r>
              <a:rPr lang="en-US" baseline="0" dirty="0" err="1"/>
              <a:t>coreclr</a:t>
            </a:r>
            <a:r>
              <a:rPr lang="en-US" baseline="0" dirty="0"/>
              <a:t>. But as soon as you </a:t>
            </a:r>
            <a:r>
              <a:rPr lang="en-US" baseline="0" dirty="0" err="1"/>
              <a:t>crossgened</a:t>
            </a:r>
            <a:r>
              <a:rPr lang="en-US" baseline="0" dirty="0"/>
              <a:t> an assembly then you loose this capability, so you won’t be able to use it on another operating system.</a:t>
            </a:r>
          </a:p>
        </p:txBody>
      </p:sp>
    </p:spTree>
    <p:extLst>
      <p:ext uri="{BB962C8B-B14F-4D97-AF65-F5344CB8AC3E}">
        <p14:creationId xmlns:p14="http://schemas.microsoft.com/office/powerpoint/2010/main" val="35196380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 here is how the picture looks like with </a:t>
            </a:r>
            <a:r>
              <a:rPr lang="en-US" dirty="0" err="1"/>
              <a:t>crossgen</a:t>
            </a:r>
            <a:r>
              <a:rPr lang="en-US" dirty="0"/>
              <a:t>. There is basically no code compilation at runtime. The C# compiler compiles C# to IL and then </a:t>
            </a:r>
            <a:r>
              <a:rPr lang="en-US" dirty="0" err="1"/>
              <a:t>CrossGen</a:t>
            </a:r>
            <a:r>
              <a:rPr lang="en-US" dirty="0"/>
              <a:t> compiles IL to machine code. Both of those happen at compile time. </a:t>
            </a:r>
          </a:p>
        </p:txBody>
      </p:sp>
    </p:spTree>
    <p:extLst>
      <p:ext uri="{BB962C8B-B14F-4D97-AF65-F5344CB8AC3E}">
        <p14:creationId xmlns:p14="http://schemas.microsoft.com/office/powerpoint/2010/main" val="86612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Now the List class in .NET is also implemented with arrays, so we basically have all the benefits with arrays with some additional functionality.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 list </a:t>
            </a:r>
            <a:r>
              <a:rPr lang="en-US" sz="1100" kern="1200" dirty="0" err="1">
                <a:solidFill>
                  <a:schemeClr val="tx1"/>
                </a:solidFill>
                <a:effectLst/>
                <a:latin typeface="+mn-lt"/>
                <a:ea typeface="+mn-ea"/>
                <a:cs typeface="+mn-cs"/>
              </a:rPr>
              <a:t>preallocates</a:t>
            </a:r>
            <a:r>
              <a:rPr lang="en-US" sz="1100" kern="1200" dirty="0">
                <a:solidFill>
                  <a:schemeClr val="tx1"/>
                </a:solidFill>
                <a:effectLst/>
                <a:latin typeface="+mn-lt"/>
                <a:ea typeface="+mn-ea"/>
                <a:cs typeface="+mn-cs"/>
              </a:rPr>
              <a:t> an array and uses that to store its items. It also offers methods to insert and remove items, but you should know that these can be very expensive.</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You can also add an item to the end of the list, that has much better performance characteristic, we will see in a moment why.</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On the </a:t>
            </a:r>
            <a:r>
              <a:rPr lang="en-US" sz="1100" kern="1200" dirty="0" err="1">
                <a:solidFill>
                  <a:schemeClr val="tx1"/>
                </a:solidFill>
                <a:effectLst/>
                <a:latin typeface="+mn-lt"/>
                <a:ea typeface="+mn-ea"/>
                <a:cs typeface="+mn-cs"/>
              </a:rPr>
              <a:t>github</a:t>
            </a:r>
            <a:r>
              <a:rPr lang="en-US" sz="1100" kern="1200" dirty="0">
                <a:solidFill>
                  <a:schemeClr val="tx1"/>
                </a:solidFill>
                <a:effectLst/>
                <a:latin typeface="+mn-lt"/>
                <a:ea typeface="+mn-ea"/>
                <a:cs typeface="+mn-cs"/>
              </a:rPr>
              <a:t> link you can see the implementation of the List type.</a:t>
            </a:r>
          </a:p>
        </p:txBody>
      </p:sp>
    </p:spTree>
    <p:extLst>
      <p:ext uri="{BB962C8B-B14F-4D97-AF65-F5344CB8AC3E}">
        <p14:creationId xmlns:p14="http://schemas.microsoft.com/office/powerpoint/2010/main" val="2339301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Inserting or removing into or from the middle of a list means that all the items that are after the item you add or removed have to be shifted and that is not cheap.</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here we have a list with 6 items,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and let’s say we want to insert capital ‘N’ as a new item to the second position.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Now in this case the first step is to make sure that there is enough slot in the array. When the existing array is full then a new array has to be created and all items have to be copied. If there is at least 1 free slot in the array then items have to be shifted.</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This is what happens now, so we shift every item from the second index 1 position further.</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And then finally we put the new Item to the second position.</a:t>
            </a:r>
          </a:p>
        </p:txBody>
      </p:sp>
    </p:spTree>
    <p:extLst>
      <p:ext uri="{BB962C8B-B14F-4D97-AF65-F5344CB8AC3E}">
        <p14:creationId xmlns:p14="http://schemas.microsoft.com/office/powerpoint/2010/main" val="410002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The list item also offers an Add method, which puts the new item into the end of the list. Now this is quite fast, here is how that works. If the array that stores the items is larger than the current size of the list then it will be just inserted at the last position and then the size of the list will be increased. </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So in this example we have a list, which currently has an array with 8 slots and stores 6 items, so we have 2 free slots.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Let’s say we want to add a new item ‘n’ to the end of the list.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When we call the add method and pass an N to it then it will just put the new item after the last item and increase a single integer which stores the current size of the list.</a:t>
            </a: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5999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If the underlaying array is full then a new array will be allocated which has twice as much items as the old array and then it puts the new item to the appropriate position.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So let’s see what happens here.  This time we have 3 items and we call the add method with ‘N’, which is the new item. The current size of the array is 3.</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The first step is that a new array will be allocated and the size of this array is 6. The current implementation always doubles the size of the array.</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Then the first three items</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Will be filled by copying the items from the old array.</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 </a:t>
            </a:r>
          </a:p>
          <a:p>
            <a:pPr rtl="0" fontAlgn="base"/>
            <a:r>
              <a:rPr lang="en-US" sz="1100" b="0" i="0" kern="1200" dirty="0">
                <a:solidFill>
                  <a:schemeClr val="tx1"/>
                </a:solidFill>
                <a:effectLst/>
                <a:latin typeface="+mn-lt"/>
                <a:ea typeface="+mn-ea"/>
                <a:cs typeface="+mn-cs"/>
              </a:rPr>
              <a:t>Then the new item is added at position 4.</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And with that the current size of the list is set to 4, and it will have 2 free slots.</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This second case is an expensive operation, but it happens for every base 2 Log(n) case. </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the fact that the new array will be twice as big as the original one is an implementation detail, this number of course can be changed.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Thanks to open source we can even look into the implementation of List, since it is on github, so you can verify this yourself.   </a:t>
            </a: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9173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Let’s move on to the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&lt;T&gt;. As the name suggest this collection is the .NET implementation of the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data structure.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In this case every item is linked to it’s successor and predecessor, except the first and the last items. The first item of course doesn’t have a predecessor and the last item doesn’t have a successor. This linking adds overhead for each item, so compared to arrays and the list type an </a:t>
            </a:r>
            <a:r>
              <a:rPr lang="en-US" sz="1100" b="0" i="0" kern="1200" dirty="0" err="1">
                <a:solidFill>
                  <a:schemeClr val="tx1"/>
                </a:solidFill>
                <a:effectLst/>
                <a:latin typeface="+mn-lt"/>
                <a:ea typeface="+mn-ea"/>
                <a:cs typeface="+mn-cs"/>
              </a:rPr>
              <a:t>arraylist</a:t>
            </a:r>
            <a:r>
              <a:rPr lang="en-US" sz="1100" b="0" i="0" kern="1200" dirty="0">
                <a:solidFill>
                  <a:schemeClr val="tx1"/>
                </a:solidFill>
                <a:effectLst/>
                <a:latin typeface="+mn-lt"/>
                <a:ea typeface="+mn-ea"/>
                <a:cs typeface="+mn-cs"/>
              </a:rPr>
              <a:t> with the same number of items will occupy more memory.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 big advantage of a linked list is that insertion is very fast. You can insert an item in constant time, since once you have the position then the new item has to be linked it into the list and that’s it, so you touch maximum 3 items. In case of the list type that we saw before an insertion in worst case shifts all items in the array.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  </a:t>
            </a: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9459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Let’s quickly see how an insertion works.</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 </a:t>
            </a:r>
          </a:p>
          <a:p>
            <a:pPr rtl="0" fontAlgn="base"/>
            <a:r>
              <a:rPr lang="en-US" sz="1100" b="0" i="0" kern="1200" dirty="0">
                <a:solidFill>
                  <a:schemeClr val="tx1"/>
                </a:solidFill>
                <a:effectLst/>
                <a:latin typeface="+mn-lt"/>
                <a:ea typeface="+mn-ea"/>
                <a:cs typeface="+mn-cs"/>
              </a:rPr>
              <a:t>SO let’s say we want to insert the value “New” between Item 3 and Item 4.</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So the first step is to find its position. With this the links of item 3 and item 4 are not valid anymore.</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Then we have to link the new item into the list.</a:t>
            </a:r>
          </a:p>
          <a:p>
            <a:pPr rtl="0" fontAlgn="base"/>
            <a:endParaRPr lang="en-US" sz="1100" b="0" i="0" kern="1200" dirty="0">
              <a:solidFill>
                <a:schemeClr val="tx1"/>
              </a:solidFill>
              <a:effectLst/>
              <a:latin typeface="+mn-lt"/>
              <a:ea typeface="+mn-ea"/>
              <a:cs typeface="+mn-cs"/>
            </a:endParaRPr>
          </a:p>
          <a:p>
            <a:pPr marL="0" marR="0" lvl="0" indent="0" algn="l" defTabSz="1828434" rtl="0" eaLnBrk="1" fontAlgn="base"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NEXT: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Let’s start with the links between Item3 and the new item</a:t>
            </a:r>
          </a:p>
          <a:p>
            <a:pPr rtl="0" fontAlgn="base"/>
            <a:r>
              <a:rPr lang="en-US" sz="1100" b="0" i="0" kern="1200" dirty="0">
                <a:solidFill>
                  <a:schemeClr val="tx1"/>
                </a:solidFill>
                <a:effectLst/>
                <a:latin typeface="+mn-lt"/>
                <a:ea typeface="+mn-ea"/>
                <a:cs typeface="+mn-cs"/>
              </a:rPr>
              <a:t>NEXT: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And then let’s link New Item to Item4.</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And that’s  it, we only touched Item3, Item4 and the new Item.</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Removing in an item is similar in that case we also don’t touch more than 3 items.</a:t>
            </a:r>
          </a:p>
          <a:p>
            <a:pPr rtl="0" fontAlgn="base"/>
            <a:endParaRPr lang="en-US" sz="1100" b="0" i="0" kern="1200" dirty="0">
              <a:solidFill>
                <a:schemeClr val="tx1"/>
              </a:solidFill>
              <a:effectLst/>
              <a:latin typeface="+mn-lt"/>
              <a:ea typeface="+mn-ea"/>
              <a:cs typeface="+mn-cs"/>
            </a:endParaRPr>
          </a:p>
          <a:p>
            <a:pPr marL="0" marR="0" lvl="0" indent="0" algn="l" defTabSz="1828434" rtl="0" eaLnBrk="1" fontAlgn="base"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Now at the first glance you may thing that iterating through an List and a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is the same in terms of performance, since you just have to jump into the next item. This isn’t really the case. The List with its underlaying array has much better cache locality than the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The reason for that is that the CPU can fetch more items from a List into the fastest cache than from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since the items in the List are stored sequentially in the memory and they have zero overhead. In contrast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nodes are not stored sequentially and each node have its extra references to the previous and next items. We will measure this soon in a demo. </a:t>
            </a: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521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kalapos.net/" TargetMode="External"/><Relationship Id="rId5" Type="http://schemas.openxmlformats.org/officeDocument/2006/relationships/hyperlink" Target="http://twitter.com/gregkalapos" TargetMode="Externa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lstStyle>
            <a:lvl1pPr algn="l">
              <a:defRPr sz="60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l">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
        <p:nvSpPr>
          <p:cNvPr id="31" name="TextBox 30">
            <a:extLst>
              <a:ext uri="{FF2B5EF4-FFF2-40B4-BE49-F238E27FC236}">
                <a16:creationId xmlns:a16="http://schemas.microsoft.com/office/drawing/2014/main" id="{41EA04C7-8EE8-4DB5-A063-D69CA5F81F86}"/>
              </a:ext>
            </a:extLst>
          </p:cNvPr>
          <p:cNvSpPr txBox="1"/>
          <p:nvPr/>
        </p:nvSpPr>
        <p:spPr>
          <a:xfrm>
            <a:off x="9399433" y="5585240"/>
            <a:ext cx="2541103" cy="1436804"/>
          </a:xfrm>
          <a:prstGeom prst="rect">
            <a:avLst/>
          </a:prstGeom>
          <a:noFill/>
        </p:spPr>
        <p:txBody>
          <a:bodyPr wrap="square" rtlCol="0">
            <a:spAutoFit/>
          </a:bodyPr>
          <a:lstStyle/>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G</a:t>
            </a:r>
            <a:r>
              <a:rPr lang="en-US" sz="1934" dirty="0" err="1">
                <a:solidFill>
                  <a:schemeClr val="lt2"/>
                </a:solidFill>
                <a:latin typeface="Segoe UI" panose="020B0502040204020203" pitchFamily="34" charset="0"/>
                <a:ea typeface="Roboto"/>
                <a:cs typeface="Segoe UI" panose="020B0502040204020203" pitchFamily="34" charset="0"/>
                <a:sym typeface="Roboto"/>
              </a:rPr>
              <a:t>ergely</a:t>
            </a:r>
            <a:r>
              <a:rPr lang="en-US" sz="1934" dirty="0">
                <a:solidFill>
                  <a:schemeClr val="lt2"/>
                </a:solidFill>
                <a:latin typeface="Segoe UI" panose="020B0502040204020203" pitchFamily="34" charset="0"/>
                <a:ea typeface="Roboto"/>
                <a:cs typeface="Segoe UI" panose="020B0502040204020203" pitchFamily="34" charset="0"/>
                <a:sym typeface="Roboto"/>
              </a:rPr>
              <a:t> Kalapos</a:t>
            </a:r>
          </a:p>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     @</a:t>
            </a:r>
            <a:r>
              <a:rPr lang="en-US" sz="1934" dirty="0" err="1">
                <a:solidFill>
                  <a:schemeClr val="lt2"/>
                </a:solidFill>
                <a:latin typeface="Segoe UI" panose="020B0502040204020203" pitchFamily="34" charset="0"/>
                <a:ea typeface="Roboto"/>
                <a:cs typeface="Segoe UI" panose="020B0502040204020203" pitchFamily="34" charset="0"/>
                <a:sym typeface="Roboto"/>
              </a:rPr>
              <a:t>gregkalapos</a:t>
            </a:r>
            <a:endParaRPr lang="en-US" sz="1934" dirty="0">
              <a:solidFill>
                <a:schemeClr val="lt2"/>
              </a:solidFill>
              <a:latin typeface="Segoe UI" panose="020B0502040204020203" pitchFamily="34" charset="0"/>
              <a:ea typeface="Roboto"/>
              <a:cs typeface="Segoe UI" panose="020B0502040204020203" pitchFamily="34" charset="0"/>
              <a:sym typeface="Roboto"/>
            </a:endParaRPr>
          </a:p>
          <a:p>
            <a:pPr algn="l">
              <a:spcBef>
                <a:spcPts val="400"/>
              </a:spcBef>
            </a:pPr>
            <a:r>
              <a:rPr lang="en-US" sz="1934" dirty="0">
                <a:solidFill>
                  <a:schemeClr val="lt2"/>
                </a:solidFill>
                <a:latin typeface="Segoe UI" panose="020B0502040204020203" pitchFamily="34" charset="0"/>
                <a:ea typeface="Roboto"/>
                <a:cs typeface="Segoe UI" panose="020B0502040204020203" pitchFamily="34" charset="0"/>
                <a:sym typeface="Roboto"/>
              </a:rPr>
              <a:t>     www.kalapos.net</a:t>
            </a:r>
          </a:p>
          <a:p>
            <a:pPr algn="r">
              <a:spcBef>
                <a:spcPts val="400"/>
              </a:spcBef>
            </a:pPr>
            <a:r>
              <a:rPr lang="en-US" sz="1934" dirty="0">
                <a:latin typeface="Segoe UI" panose="020B0502040204020203" pitchFamily="34" charset="0"/>
                <a:cs typeface="Segoe UI" panose="020B0502040204020203" pitchFamily="34" charset="0"/>
              </a:rPr>
              <a:t> </a:t>
            </a:r>
          </a:p>
        </p:txBody>
      </p:sp>
      <p:pic>
        <p:nvPicPr>
          <p:cNvPr id="1028" name="Picture 4" descr="Twitter_Logo_White_On_Image.png (400×400)">
            <a:extLst>
              <a:ext uri="{FF2B5EF4-FFF2-40B4-BE49-F238E27FC236}">
                <a16:creationId xmlns:a16="http://schemas.microsoft.com/office/drawing/2014/main" id="{C320F92C-00A4-41A0-BB64-34B8495F4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9434" y="5934638"/>
            <a:ext cx="406576" cy="406588"/>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phic 1024" descr="World">
            <a:extLst>
              <a:ext uri="{FF2B5EF4-FFF2-40B4-BE49-F238E27FC236}">
                <a16:creationId xmlns:a16="http://schemas.microsoft.com/office/drawing/2014/main" id="{651C616E-6372-4210-8C8E-1EF448257F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50256" y="6301983"/>
            <a:ext cx="297414" cy="297423"/>
          </a:xfrm>
          <a:prstGeom prst="rect">
            <a:avLst/>
          </a:prstGeom>
        </p:spPr>
      </p:pic>
      <p:sp>
        <p:nvSpPr>
          <p:cNvPr id="4" name="Rectangle 3">
            <a:hlinkClick r:id="rId5"/>
            <a:extLst>
              <a:ext uri="{FF2B5EF4-FFF2-40B4-BE49-F238E27FC236}">
                <a16:creationId xmlns:a16="http://schemas.microsoft.com/office/drawing/2014/main" id="{ED15CB9A-277E-4C15-8427-319D57A9434F}"/>
              </a:ext>
            </a:extLst>
          </p:cNvPr>
          <p:cNvSpPr/>
          <p:nvPr/>
        </p:nvSpPr>
        <p:spPr>
          <a:xfrm>
            <a:off x="9450256" y="5934638"/>
            <a:ext cx="1949264" cy="367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6"/>
            <a:extLst>
              <a:ext uri="{FF2B5EF4-FFF2-40B4-BE49-F238E27FC236}">
                <a16:creationId xmlns:a16="http://schemas.microsoft.com/office/drawing/2014/main" id="{6EE45F33-489C-488A-B19C-AB97F2A0ECB4}"/>
              </a:ext>
            </a:extLst>
          </p:cNvPr>
          <p:cNvSpPr/>
          <p:nvPr/>
        </p:nvSpPr>
        <p:spPr>
          <a:xfrm>
            <a:off x="9443789" y="6319930"/>
            <a:ext cx="2376007" cy="349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882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D97E-4502-4E2C-AC1C-A13AF45E6C58}"/>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FA70D989-789D-4BBC-99BE-189D48558302}"/>
              </a:ext>
            </a:extLst>
          </p:cNvPr>
          <p:cNvSpPr>
            <a:spLocks noGrp="1"/>
          </p:cNvSpPr>
          <p:nvPr>
            <p:ph type="dt" sz="half" idx="10"/>
          </p:nvPr>
        </p:nvSpPr>
        <p:spPr/>
        <p:txBody>
          <a:bodyPr/>
          <a:lstStyle/>
          <a:p>
            <a:fld id="{A186C422-ECB4-4C69-9D54-F0AFA5DD4A3A}" type="datetimeFigureOut">
              <a:rPr lang="en-US" smtClean="0"/>
              <a:t>2/26/2018</a:t>
            </a:fld>
            <a:endParaRPr lang="en-US"/>
          </a:p>
        </p:txBody>
      </p:sp>
      <p:sp>
        <p:nvSpPr>
          <p:cNvPr id="4" name="Footer Placeholder 3">
            <a:extLst>
              <a:ext uri="{FF2B5EF4-FFF2-40B4-BE49-F238E27FC236}">
                <a16:creationId xmlns:a16="http://schemas.microsoft.com/office/drawing/2014/main" id="{E6AF4AC1-52D8-400A-B1DB-56A6462EEF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9BC31-9936-44E2-9991-AA7644E0D0E3}"/>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60914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976D3-C696-4D59-9A14-CE8811AECEC4}"/>
              </a:ext>
            </a:extLst>
          </p:cNvPr>
          <p:cNvSpPr>
            <a:spLocks noGrp="1"/>
          </p:cNvSpPr>
          <p:nvPr>
            <p:ph type="dt" sz="half" idx="10"/>
          </p:nvPr>
        </p:nvSpPr>
        <p:spPr/>
        <p:txBody>
          <a:bodyPr/>
          <a:lstStyle/>
          <a:p>
            <a:fld id="{A186C422-ECB4-4C69-9D54-F0AFA5DD4A3A}" type="datetimeFigureOut">
              <a:rPr lang="en-US" smtClean="0"/>
              <a:t>2/26/2018</a:t>
            </a:fld>
            <a:endParaRPr lang="en-US"/>
          </a:p>
        </p:txBody>
      </p:sp>
      <p:sp>
        <p:nvSpPr>
          <p:cNvPr id="3" name="Footer Placeholder 2">
            <a:extLst>
              <a:ext uri="{FF2B5EF4-FFF2-40B4-BE49-F238E27FC236}">
                <a16:creationId xmlns:a16="http://schemas.microsoft.com/office/drawing/2014/main" id="{A0A94735-B924-4D21-95A1-EF3CA48C3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28CAB-FC0F-4A79-A772-4A985B74AEBC}"/>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62880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A657-8165-44BD-9375-4DEBBCE37230}"/>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DFFE5B34-FA00-4190-BD1D-743C965C0B9C}"/>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3B1FBC04-29AE-4D6A-A855-9140CEC8CA38}"/>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D56387-2D5A-408B-B374-C1011DC71B6A}"/>
              </a:ext>
            </a:extLst>
          </p:cNvPr>
          <p:cNvSpPr>
            <a:spLocks noGrp="1"/>
          </p:cNvSpPr>
          <p:nvPr>
            <p:ph type="dt" sz="half" idx="10"/>
          </p:nvPr>
        </p:nvSpPr>
        <p:spPr/>
        <p:txBody>
          <a:bodyPr/>
          <a:lstStyle/>
          <a:p>
            <a:fld id="{A186C422-ECB4-4C69-9D54-F0AFA5DD4A3A}" type="datetimeFigureOut">
              <a:rPr lang="en-US" smtClean="0"/>
              <a:t>2/26/2018</a:t>
            </a:fld>
            <a:endParaRPr lang="en-US"/>
          </a:p>
        </p:txBody>
      </p:sp>
      <p:sp>
        <p:nvSpPr>
          <p:cNvPr id="6" name="Footer Placeholder 5">
            <a:extLst>
              <a:ext uri="{FF2B5EF4-FFF2-40B4-BE49-F238E27FC236}">
                <a16:creationId xmlns:a16="http://schemas.microsoft.com/office/drawing/2014/main" id="{0ADD1424-67F2-43F9-A031-7C6B0A8CE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5A8DA-3309-4A08-8683-2CF4255706FB}"/>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23842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0029-2EFB-4AD6-A2F6-B5A6366457D6}"/>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26CC9B8F-5A53-4CEA-A004-7D4C4278EE9A}"/>
              </a:ext>
            </a:extLst>
          </p:cNvPr>
          <p:cNvSpPr>
            <a:spLocks noGrp="1"/>
          </p:cNvSpPr>
          <p:nvPr>
            <p:ph type="pic" idx="1"/>
          </p:nvPr>
        </p:nvSpPr>
        <p:spPr>
          <a:xfrm>
            <a:off x="5183188" y="987426"/>
            <a:ext cx="6172200" cy="4873625"/>
          </a:xfrm>
        </p:spPr>
        <p:txBody>
          <a:bodyPr/>
          <a:lstStyle>
            <a:lvl1pPr marL="0" indent="0">
              <a:buNone/>
              <a:defRPr sz="3200"/>
            </a:lvl1pPr>
            <a:lvl2pPr marL="457215" indent="0">
              <a:buNone/>
              <a:defRPr sz="2800"/>
            </a:lvl2pPr>
            <a:lvl3pPr marL="914430" indent="0">
              <a:buNone/>
              <a:defRPr sz="2400"/>
            </a:lvl3pPr>
            <a:lvl4pPr marL="1371645" indent="0">
              <a:buNone/>
              <a:defRPr sz="2000"/>
            </a:lvl4pPr>
            <a:lvl5pPr marL="1828861" indent="0">
              <a:buNone/>
              <a:defRPr sz="2000"/>
            </a:lvl5pPr>
            <a:lvl6pPr marL="2286076" indent="0">
              <a:buNone/>
              <a:defRPr sz="2000"/>
            </a:lvl6pPr>
            <a:lvl7pPr marL="2743291" indent="0">
              <a:buNone/>
              <a:defRPr sz="2000"/>
            </a:lvl7pPr>
            <a:lvl8pPr marL="3200506" indent="0">
              <a:buNone/>
              <a:defRPr sz="2000"/>
            </a:lvl8pPr>
            <a:lvl9pPr marL="3657721" indent="0">
              <a:buNone/>
              <a:defRPr sz="2000"/>
            </a:lvl9pPr>
          </a:lstStyle>
          <a:p>
            <a:r>
              <a:rPr lang="en-US"/>
              <a:t>Click icon to add picture</a:t>
            </a:r>
            <a:endParaRPr lang="de-AT"/>
          </a:p>
        </p:txBody>
      </p:sp>
      <p:sp>
        <p:nvSpPr>
          <p:cNvPr id="4" name="Text Placeholder 3">
            <a:extLst>
              <a:ext uri="{FF2B5EF4-FFF2-40B4-BE49-F238E27FC236}">
                <a16:creationId xmlns:a16="http://schemas.microsoft.com/office/drawing/2014/main" id="{A13A6877-A836-43BE-A5AA-617AE7BC4AC1}"/>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31D59-1300-42F2-ACE9-39B29F761C2B}"/>
              </a:ext>
            </a:extLst>
          </p:cNvPr>
          <p:cNvSpPr>
            <a:spLocks noGrp="1"/>
          </p:cNvSpPr>
          <p:nvPr>
            <p:ph type="dt" sz="half" idx="10"/>
          </p:nvPr>
        </p:nvSpPr>
        <p:spPr/>
        <p:txBody>
          <a:bodyPr/>
          <a:lstStyle/>
          <a:p>
            <a:fld id="{A186C422-ECB4-4C69-9D54-F0AFA5DD4A3A}" type="datetimeFigureOut">
              <a:rPr lang="en-US" smtClean="0"/>
              <a:t>2/26/2018</a:t>
            </a:fld>
            <a:endParaRPr lang="en-US"/>
          </a:p>
        </p:txBody>
      </p:sp>
      <p:sp>
        <p:nvSpPr>
          <p:cNvPr id="6" name="Footer Placeholder 5">
            <a:extLst>
              <a:ext uri="{FF2B5EF4-FFF2-40B4-BE49-F238E27FC236}">
                <a16:creationId xmlns:a16="http://schemas.microsoft.com/office/drawing/2014/main" id="{80F641FF-C153-4E82-91C7-887EFCC84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59014-0810-4467-A970-1F97521633A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95933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88CE-2A24-4C16-92B8-D8FF8E3BEB76}"/>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9845CDD1-A532-43E3-BC45-DC4553DFF4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482A75E5-B589-41C5-85CC-6D3620E54162}"/>
              </a:ext>
            </a:extLst>
          </p:cNvPr>
          <p:cNvSpPr>
            <a:spLocks noGrp="1"/>
          </p:cNvSpPr>
          <p:nvPr>
            <p:ph type="dt" sz="half" idx="10"/>
          </p:nvPr>
        </p:nvSpPr>
        <p:spPr/>
        <p:txBody>
          <a:bodyPr/>
          <a:lstStyle/>
          <a:p>
            <a:fld id="{A186C422-ECB4-4C69-9D54-F0AFA5DD4A3A}" type="datetimeFigureOut">
              <a:rPr lang="en-US" smtClean="0"/>
              <a:t>2/26/2018</a:t>
            </a:fld>
            <a:endParaRPr lang="en-US"/>
          </a:p>
        </p:txBody>
      </p:sp>
      <p:sp>
        <p:nvSpPr>
          <p:cNvPr id="5" name="Footer Placeholder 4">
            <a:extLst>
              <a:ext uri="{FF2B5EF4-FFF2-40B4-BE49-F238E27FC236}">
                <a16:creationId xmlns:a16="http://schemas.microsoft.com/office/drawing/2014/main" id="{78B4D9F0-2F45-4DFE-BEF5-AC9635D9E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A16A-B3A7-4E5A-BB5B-DB630304F55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2182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8E6A5-CEA5-409C-9CA7-832683B46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7467C042-177D-43B0-8CCD-576614CA89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783614C3-24AA-48A9-95BE-502D04E3772E}"/>
              </a:ext>
            </a:extLst>
          </p:cNvPr>
          <p:cNvSpPr>
            <a:spLocks noGrp="1"/>
          </p:cNvSpPr>
          <p:nvPr>
            <p:ph type="dt" sz="half" idx="10"/>
          </p:nvPr>
        </p:nvSpPr>
        <p:spPr/>
        <p:txBody>
          <a:bodyPr/>
          <a:lstStyle/>
          <a:p>
            <a:fld id="{A186C422-ECB4-4C69-9D54-F0AFA5DD4A3A}" type="datetimeFigureOut">
              <a:rPr lang="en-US" smtClean="0"/>
              <a:t>2/26/2018</a:t>
            </a:fld>
            <a:endParaRPr lang="en-US"/>
          </a:p>
        </p:txBody>
      </p:sp>
      <p:sp>
        <p:nvSpPr>
          <p:cNvPr id="5" name="Footer Placeholder 4">
            <a:extLst>
              <a:ext uri="{FF2B5EF4-FFF2-40B4-BE49-F238E27FC236}">
                <a16:creationId xmlns:a16="http://schemas.microsoft.com/office/drawing/2014/main" id="{4F2E2371-B8D8-4E2A-A551-9F2798D21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9A20A-66E9-4853-B15C-0C6C4F576037}"/>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00360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ain Poi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53667" y="651001"/>
            <a:ext cx="10712000" cy="5454400"/>
          </a:xfrm>
          <a:prstGeom prst="rect">
            <a:avLst/>
          </a:prstGeom>
        </p:spPr>
        <p:txBody>
          <a:bodyPr lIns="91425" tIns="91425" rIns="91425" bIns="91425" anchor="ctr" anchorCtr="0"/>
          <a:lstStyle>
            <a:lvl1pPr lvl="0" rtl="0">
              <a:spcBef>
                <a:spcPts val="0"/>
              </a:spcBef>
              <a:buSzPct val="100000"/>
              <a:defRPr sz="8001"/>
            </a:lvl1pPr>
            <a:lvl2pPr lvl="1" rtl="0">
              <a:spcBef>
                <a:spcPts val="0"/>
              </a:spcBef>
              <a:buSzPct val="100000"/>
              <a:defRPr sz="8001"/>
            </a:lvl2pPr>
            <a:lvl3pPr lvl="2" rtl="0">
              <a:spcBef>
                <a:spcPts val="0"/>
              </a:spcBef>
              <a:buSzPct val="100000"/>
              <a:defRPr sz="8001"/>
            </a:lvl3pPr>
            <a:lvl4pPr lvl="3" rtl="0">
              <a:spcBef>
                <a:spcPts val="0"/>
              </a:spcBef>
              <a:buSzPct val="100000"/>
              <a:defRPr sz="8001"/>
            </a:lvl4pPr>
            <a:lvl5pPr lvl="4" rtl="0">
              <a:spcBef>
                <a:spcPts val="0"/>
              </a:spcBef>
              <a:buSzPct val="100000"/>
              <a:defRPr sz="8001"/>
            </a:lvl5pPr>
            <a:lvl6pPr lvl="5" rtl="0">
              <a:spcBef>
                <a:spcPts val="0"/>
              </a:spcBef>
              <a:buSzPct val="100000"/>
              <a:defRPr sz="8001"/>
            </a:lvl6pPr>
            <a:lvl7pPr lvl="6" rtl="0">
              <a:spcBef>
                <a:spcPts val="0"/>
              </a:spcBef>
              <a:buSzPct val="100000"/>
              <a:defRPr sz="8001"/>
            </a:lvl7pPr>
            <a:lvl8pPr lvl="7" rtl="0">
              <a:spcBef>
                <a:spcPts val="0"/>
              </a:spcBef>
              <a:buSzPct val="100000"/>
              <a:defRPr sz="8001"/>
            </a:lvl8pPr>
            <a:lvl9pPr lvl="8" rtl="0">
              <a:spcBef>
                <a:spcPts val="0"/>
              </a:spcBef>
              <a:buSzPct val="100000"/>
              <a:defRPr sz="8001"/>
            </a:lvl9pPr>
          </a:lstStyle>
          <a:p>
            <a:r>
              <a:rPr lang="en-US"/>
              <a:t>Click to edit Master title style</a:t>
            </a:r>
            <a:endParaRPr/>
          </a:p>
        </p:txBody>
      </p:sp>
    </p:spTree>
    <p:extLst>
      <p:ext uri="{BB962C8B-B14F-4D97-AF65-F5344CB8AC3E}">
        <p14:creationId xmlns:p14="http://schemas.microsoft.com/office/powerpoint/2010/main" val="80473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4" name="Shape 124"/>
          <p:cNvSpPr txBox="1">
            <a:spLocks noGrp="1"/>
          </p:cNvSpPr>
          <p:nvPr>
            <p:ph type="title"/>
          </p:nvPr>
        </p:nvSpPr>
        <p:spPr>
          <a:xfrm>
            <a:off x="354000" y="1644233"/>
            <a:ext cx="5393600" cy="1976400"/>
          </a:xfrm>
          <a:prstGeom prst="rect">
            <a:avLst/>
          </a:prstGeom>
        </p:spPr>
        <p:txBody>
          <a:bodyPr lIns="91425" tIns="91425" rIns="91425" bIns="91425" anchor="b" anchorCtr="0"/>
          <a:lstStyle>
            <a:lvl1pPr lvl="0" algn="ctr" rtl="0">
              <a:spcBef>
                <a:spcPts val="0"/>
              </a:spcBef>
              <a:buClr>
                <a:srgbClr val="434343"/>
              </a:buClr>
              <a:buSzPct val="100000"/>
              <a:defRPr sz="5600">
                <a:solidFill>
                  <a:srgbClr val="434343"/>
                </a:solidFill>
              </a:defRPr>
            </a:lvl1pPr>
            <a:lvl2pPr lvl="1" algn="ctr" rtl="0">
              <a:spcBef>
                <a:spcPts val="0"/>
              </a:spcBef>
              <a:buClr>
                <a:schemeClr val="dk2"/>
              </a:buClr>
              <a:buSzPct val="100000"/>
              <a:defRPr sz="5600">
                <a:solidFill>
                  <a:schemeClr val="dk2"/>
                </a:solidFill>
              </a:defRPr>
            </a:lvl2pPr>
            <a:lvl3pPr lvl="2" algn="ctr" rtl="0">
              <a:spcBef>
                <a:spcPts val="0"/>
              </a:spcBef>
              <a:buClr>
                <a:schemeClr val="dk2"/>
              </a:buClr>
              <a:buSzPct val="100000"/>
              <a:defRPr sz="5600">
                <a:solidFill>
                  <a:schemeClr val="dk2"/>
                </a:solidFill>
              </a:defRPr>
            </a:lvl3pPr>
            <a:lvl4pPr lvl="3" algn="ctr" rtl="0">
              <a:spcBef>
                <a:spcPts val="0"/>
              </a:spcBef>
              <a:buClr>
                <a:schemeClr val="dk2"/>
              </a:buClr>
              <a:buSzPct val="100000"/>
              <a:defRPr sz="5600">
                <a:solidFill>
                  <a:schemeClr val="dk2"/>
                </a:solidFill>
              </a:defRPr>
            </a:lvl4pPr>
            <a:lvl5pPr lvl="4" algn="ctr" rtl="0">
              <a:spcBef>
                <a:spcPts val="0"/>
              </a:spcBef>
              <a:buClr>
                <a:schemeClr val="dk2"/>
              </a:buClr>
              <a:buSzPct val="100000"/>
              <a:defRPr sz="5600">
                <a:solidFill>
                  <a:schemeClr val="dk2"/>
                </a:solidFill>
              </a:defRPr>
            </a:lvl5pPr>
            <a:lvl6pPr lvl="5" algn="ctr" rtl="0">
              <a:spcBef>
                <a:spcPts val="0"/>
              </a:spcBef>
              <a:buClr>
                <a:schemeClr val="dk2"/>
              </a:buClr>
              <a:buSzPct val="100000"/>
              <a:defRPr sz="5600">
                <a:solidFill>
                  <a:schemeClr val="dk2"/>
                </a:solidFill>
              </a:defRPr>
            </a:lvl6pPr>
            <a:lvl7pPr lvl="6" algn="ctr" rtl="0">
              <a:spcBef>
                <a:spcPts val="0"/>
              </a:spcBef>
              <a:buClr>
                <a:schemeClr val="dk2"/>
              </a:buClr>
              <a:buSzPct val="100000"/>
              <a:defRPr sz="5600">
                <a:solidFill>
                  <a:schemeClr val="dk2"/>
                </a:solidFill>
              </a:defRPr>
            </a:lvl7pPr>
            <a:lvl8pPr lvl="7" algn="ctr" rtl="0">
              <a:spcBef>
                <a:spcPts val="0"/>
              </a:spcBef>
              <a:buClr>
                <a:schemeClr val="dk2"/>
              </a:buClr>
              <a:buSzPct val="100000"/>
              <a:defRPr sz="5600">
                <a:solidFill>
                  <a:schemeClr val="dk2"/>
                </a:solidFill>
              </a:defRPr>
            </a:lvl8pPr>
            <a:lvl9pPr lvl="8" algn="ctr" rtl="0">
              <a:spcBef>
                <a:spcPts val="0"/>
              </a:spcBef>
              <a:buClr>
                <a:schemeClr val="dk2"/>
              </a:buClr>
              <a:buSzPct val="100000"/>
              <a:defRPr sz="5600">
                <a:solidFill>
                  <a:schemeClr val="dk2"/>
                </a:solidFill>
              </a:defRPr>
            </a:lvl9pPr>
          </a:lstStyle>
          <a:p>
            <a:r>
              <a:rPr lang="en-US"/>
              <a:t>Click to edit Master title style</a:t>
            </a:r>
            <a:endParaRPr/>
          </a:p>
        </p:txBody>
      </p:sp>
      <p:sp>
        <p:nvSpPr>
          <p:cNvPr id="125" name="Shape 125"/>
          <p:cNvSpPr txBox="1">
            <a:spLocks noGrp="1"/>
          </p:cNvSpPr>
          <p:nvPr>
            <p:ph type="subTitle" idx="1"/>
          </p:nvPr>
        </p:nvSpPr>
        <p:spPr>
          <a:xfrm>
            <a:off x="354000" y="3705956"/>
            <a:ext cx="5393600" cy="16467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800">
                <a:latin typeface="Calibri"/>
                <a:ea typeface="Calibri"/>
                <a:cs typeface="Calibri"/>
                <a:sym typeface="Calibri"/>
              </a:defRPr>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r>
              <a:rPr lang="en-US"/>
              <a:t>Click to edit Master subtitle style</a:t>
            </a:r>
            <a:endParaRPr/>
          </a:p>
        </p:txBody>
      </p:sp>
      <p:sp>
        <p:nvSpPr>
          <p:cNvPr id="126" name="Shape 126"/>
          <p:cNvSpPr txBox="1">
            <a:spLocks noGrp="1"/>
          </p:cNvSpPr>
          <p:nvPr>
            <p:ph type="body" idx="2"/>
          </p:nvPr>
        </p:nvSpPr>
        <p:spPr>
          <a:xfrm>
            <a:off x="6586001" y="965601"/>
            <a:ext cx="5116000" cy="4926800"/>
          </a:xfrm>
          <a:prstGeom prst="rect">
            <a:avLst/>
          </a:prstGeom>
        </p:spPr>
        <p:txBody>
          <a:bodyPr lIns="91425" tIns="91425" rIns="91425" bIns="91425" anchor="ctr" anchorCtr="0"/>
          <a:lstStyle>
            <a:lvl1pPr lvl="0" rtl="0">
              <a:spcBef>
                <a:spcPts val="0"/>
              </a:spcBef>
              <a:buClr>
                <a:schemeClr val="lt1"/>
              </a:buClr>
              <a:buSzPct val="100000"/>
              <a:buFont typeface="Calibri"/>
              <a:defRPr sz="2933">
                <a:solidFill>
                  <a:schemeClr val="lt1"/>
                </a:solidFill>
                <a:latin typeface="Calibri"/>
                <a:ea typeface="Calibri"/>
                <a:cs typeface="Calibri"/>
                <a:sym typeface="Calibri"/>
              </a:defRPr>
            </a:lvl1pPr>
            <a:lvl2pPr lvl="1" rtl="0">
              <a:spcBef>
                <a:spcPts val="0"/>
              </a:spcBef>
              <a:buClr>
                <a:schemeClr val="lt1"/>
              </a:buClr>
              <a:buSzPct val="100000"/>
              <a:defRPr sz="2134">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pPr lvl="0"/>
            <a:r>
              <a:rPr lang="en-US"/>
              <a:t>Edit Master text styles</a:t>
            </a:r>
          </a:p>
        </p:txBody>
      </p:sp>
    </p:spTree>
    <p:extLst>
      <p:ext uri="{BB962C8B-B14F-4D97-AF65-F5344CB8AC3E}">
        <p14:creationId xmlns:p14="http://schemas.microsoft.com/office/powerpoint/2010/main" val="1715183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14601" y="1664400"/>
            <a:ext cx="10962800" cy="2618000"/>
          </a:xfrm>
          <a:prstGeom prst="rect">
            <a:avLst/>
          </a:prstGeom>
        </p:spPr>
        <p:txBody>
          <a:bodyPr lIns="91425" tIns="91425" rIns="91425" bIns="91425" anchor="b" anchorCtr="0"/>
          <a:lstStyle>
            <a:lvl1pPr lvl="0" algn="ctr" rtl="0">
              <a:spcBef>
                <a:spcPts val="0"/>
              </a:spcBef>
              <a:buClr>
                <a:srgbClr val="F3F3F3"/>
              </a:buClr>
              <a:buSzPct val="100000"/>
              <a:defRPr sz="16007">
                <a:solidFill>
                  <a:srgbClr val="F3F3F3"/>
                </a:solidFill>
              </a:defRPr>
            </a:lvl1pPr>
            <a:lvl2pPr lvl="1" algn="ctr" rtl="0">
              <a:spcBef>
                <a:spcPts val="0"/>
              </a:spcBef>
              <a:buClr>
                <a:schemeClr val="dk2"/>
              </a:buClr>
              <a:buSzPct val="100000"/>
              <a:defRPr sz="16007">
                <a:solidFill>
                  <a:schemeClr val="dk2"/>
                </a:solidFill>
              </a:defRPr>
            </a:lvl2pPr>
            <a:lvl3pPr lvl="2" algn="ctr" rtl="0">
              <a:spcBef>
                <a:spcPts val="0"/>
              </a:spcBef>
              <a:buClr>
                <a:schemeClr val="dk2"/>
              </a:buClr>
              <a:buSzPct val="100000"/>
              <a:defRPr sz="16007">
                <a:solidFill>
                  <a:schemeClr val="dk2"/>
                </a:solidFill>
              </a:defRPr>
            </a:lvl3pPr>
            <a:lvl4pPr lvl="3" algn="ctr" rtl="0">
              <a:spcBef>
                <a:spcPts val="0"/>
              </a:spcBef>
              <a:buClr>
                <a:schemeClr val="dk2"/>
              </a:buClr>
              <a:buSzPct val="100000"/>
              <a:defRPr sz="16007">
                <a:solidFill>
                  <a:schemeClr val="dk2"/>
                </a:solidFill>
              </a:defRPr>
            </a:lvl4pPr>
            <a:lvl5pPr lvl="4" algn="ctr" rtl="0">
              <a:spcBef>
                <a:spcPts val="0"/>
              </a:spcBef>
              <a:buClr>
                <a:schemeClr val="dk2"/>
              </a:buClr>
              <a:buSzPct val="100000"/>
              <a:defRPr sz="16007">
                <a:solidFill>
                  <a:schemeClr val="dk2"/>
                </a:solidFill>
              </a:defRPr>
            </a:lvl5pPr>
            <a:lvl6pPr lvl="5" algn="ctr" rtl="0">
              <a:spcBef>
                <a:spcPts val="0"/>
              </a:spcBef>
              <a:buClr>
                <a:schemeClr val="dk2"/>
              </a:buClr>
              <a:buSzPct val="100000"/>
              <a:defRPr sz="16007">
                <a:solidFill>
                  <a:schemeClr val="dk2"/>
                </a:solidFill>
              </a:defRPr>
            </a:lvl6pPr>
            <a:lvl7pPr lvl="6" algn="ctr" rtl="0">
              <a:spcBef>
                <a:spcPts val="0"/>
              </a:spcBef>
              <a:buClr>
                <a:schemeClr val="dk2"/>
              </a:buClr>
              <a:buSzPct val="100000"/>
              <a:defRPr sz="16007">
                <a:solidFill>
                  <a:schemeClr val="dk2"/>
                </a:solidFill>
              </a:defRPr>
            </a:lvl7pPr>
            <a:lvl8pPr lvl="7" algn="ctr" rtl="0">
              <a:spcBef>
                <a:spcPts val="0"/>
              </a:spcBef>
              <a:buClr>
                <a:schemeClr val="dk2"/>
              </a:buClr>
              <a:buSzPct val="100000"/>
              <a:defRPr sz="16007">
                <a:solidFill>
                  <a:schemeClr val="dk2"/>
                </a:solidFill>
              </a:defRPr>
            </a:lvl8pPr>
            <a:lvl9pPr lvl="8" algn="ctr" rtl="0">
              <a:spcBef>
                <a:spcPts val="0"/>
              </a:spcBef>
              <a:buClr>
                <a:schemeClr val="dk2"/>
              </a:buClr>
              <a:buSzPct val="100000"/>
              <a:defRPr sz="16007">
                <a:solidFill>
                  <a:schemeClr val="dk2"/>
                </a:solidFill>
              </a:defRPr>
            </a:lvl9pPr>
          </a:lstStyle>
          <a:p>
            <a:r>
              <a:rPr lang="en-US"/>
              <a:t>Click to edit Master title style</a:t>
            </a:r>
            <a:endParaRPr/>
          </a:p>
        </p:txBody>
      </p:sp>
      <p:sp>
        <p:nvSpPr>
          <p:cNvPr id="139" name="Shape 139"/>
          <p:cNvSpPr txBox="1">
            <a:spLocks noGrp="1"/>
          </p:cNvSpPr>
          <p:nvPr>
            <p:ph type="body" idx="1"/>
          </p:nvPr>
        </p:nvSpPr>
        <p:spPr>
          <a:xfrm>
            <a:off x="2127201" y="4365234"/>
            <a:ext cx="7937600" cy="17344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3784915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7" name="Shape 107"/>
          <p:cNvSpPr txBox="1">
            <a:spLocks noGrp="1"/>
          </p:cNvSpPr>
          <p:nvPr>
            <p:ph type="title"/>
          </p:nvPr>
        </p:nvSpPr>
        <p:spPr>
          <a:xfrm>
            <a:off x="629200" y="984969"/>
            <a:ext cx="10962800" cy="10236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108" name="Shape 108"/>
          <p:cNvSpPr txBox="1">
            <a:spLocks noGrp="1"/>
          </p:cNvSpPr>
          <p:nvPr>
            <p:ph type="body" idx="1"/>
          </p:nvPr>
        </p:nvSpPr>
        <p:spPr>
          <a:xfrm>
            <a:off x="6292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
        <p:nvSpPr>
          <p:cNvPr id="109" name="Shape 109"/>
          <p:cNvSpPr txBox="1">
            <a:spLocks noGrp="1"/>
          </p:cNvSpPr>
          <p:nvPr>
            <p:ph type="body" idx="2"/>
          </p:nvPr>
        </p:nvSpPr>
        <p:spPr>
          <a:xfrm>
            <a:off x="62590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423364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Tree>
    <p:extLst>
      <p:ext uri="{BB962C8B-B14F-4D97-AF65-F5344CB8AC3E}">
        <p14:creationId xmlns:p14="http://schemas.microsoft.com/office/powerpoint/2010/main" val="1448074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520700" y="2425700"/>
            <a:ext cx="10962800" cy="1244800"/>
          </a:xfrm>
          <a:prstGeom prst="rect">
            <a:avLst/>
          </a:prstGeom>
        </p:spPr>
        <p:txBody>
          <a:bodyPr lIns="91425" tIns="91425" rIns="91425" bIns="91425" anchor="b" anchorCtr="0"/>
          <a:lstStyle>
            <a:lvl1pPr lvl="0" rtl="0">
              <a:spcBef>
                <a:spcPts val="0"/>
              </a:spcBef>
              <a:buSzPct val="100000"/>
              <a:buFont typeface="Calibri"/>
              <a:defRPr sz="6401">
                <a:latin typeface="Calibri"/>
                <a:ea typeface="Calibri"/>
                <a:cs typeface="Calibri"/>
                <a:sym typeface="Calibri"/>
              </a:defRPr>
            </a:lvl1pPr>
            <a:lvl2pPr lvl="1" rtl="0">
              <a:spcBef>
                <a:spcPts val="0"/>
              </a:spcBef>
              <a:buSzPct val="100000"/>
              <a:defRPr sz="6401"/>
            </a:lvl2pPr>
            <a:lvl3pPr lvl="2" rtl="0">
              <a:spcBef>
                <a:spcPts val="0"/>
              </a:spcBef>
              <a:buSzPct val="100000"/>
              <a:defRPr sz="6401"/>
            </a:lvl3pPr>
            <a:lvl4pPr lvl="3" rtl="0">
              <a:spcBef>
                <a:spcPts val="0"/>
              </a:spcBef>
              <a:buSzPct val="100000"/>
              <a:defRPr sz="6401"/>
            </a:lvl4pPr>
            <a:lvl5pPr lvl="4" rtl="0">
              <a:spcBef>
                <a:spcPts val="0"/>
              </a:spcBef>
              <a:buSzPct val="100000"/>
              <a:defRPr sz="6401"/>
            </a:lvl5pPr>
            <a:lvl6pPr lvl="5" rtl="0">
              <a:spcBef>
                <a:spcPts val="0"/>
              </a:spcBef>
              <a:buSzPct val="100000"/>
              <a:defRPr sz="6401"/>
            </a:lvl6pPr>
            <a:lvl7pPr lvl="6" rtl="0">
              <a:spcBef>
                <a:spcPts val="0"/>
              </a:spcBef>
              <a:buSzPct val="100000"/>
              <a:defRPr sz="6401"/>
            </a:lvl7pPr>
            <a:lvl8pPr lvl="7" rtl="0">
              <a:spcBef>
                <a:spcPts val="0"/>
              </a:spcBef>
              <a:buSzPct val="100000"/>
              <a:defRPr sz="6401"/>
            </a:lvl8pPr>
            <a:lvl9pPr lvl="8" rtl="0">
              <a:spcBef>
                <a:spcPts val="0"/>
              </a:spcBef>
              <a:buSzPct val="100000"/>
              <a:defRPr sz="6401"/>
            </a:lvl9pPr>
          </a:lstStyle>
          <a:p>
            <a:r>
              <a:rPr lang="en-US"/>
              <a:t>Click to edit Master title style</a:t>
            </a:r>
            <a:endParaRPr/>
          </a:p>
        </p:txBody>
      </p:sp>
      <p:sp>
        <p:nvSpPr>
          <p:cNvPr id="96" name="Shape 96"/>
          <p:cNvSpPr txBox="1">
            <a:spLocks noGrp="1"/>
          </p:cNvSpPr>
          <p:nvPr>
            <p:ph type="subTitle" idx="1"/>
          </p:nvPr>
        </p:nvSpPr>
        <p:spPr>
          <a:xfrm>
            <a:off x="520700" y="3718841"/>
            <a:ext cx="10962800" cy="5772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933">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933">
                <a:solidFill>
                  <a:schemeClr val="lt1"/>
                </a:solidFill>
              </a:defRPr>
            </a:lvl2pPr>
            <a:lvl3pPr lvl="2" rtl="0">
              <a:lnSpc>
                <a:spcPct val="100000"/>
              </a:lnSpc>
              <a:spcBef>
                <a:spcPts val="0"/>
              </a:spcBef>
              <a:spcAft>
                <a:spcPts val="0"/>
              </a:spcAft>
              <a:buClr>
                <a:schemeClr val="lt1"/>
              </a:buClr>
              <a:buSzPct val="100000"/>
              <a:buNone/>
              <a:defRPr sz="2933">
                <a:solidFill>
                  <a:schemeClr val="lt1"/>
                </a:solidFill>
              </a:defRPr>
            </a:lvl3pPr>
            <a:lvl4pPr lvl="3" rtl="0">
              <a:lnSpc>
                <a:spcPct val="100000"/>
              </a:lnSpc>
              <a:spcBef>
                <a:spcPts val="0"/>
              </a:spcBef>
              <a:spcAft>
                <a:spcPts val="0"/>
              </a:spcAft>
              <a:buClr>
                <a:schemeClr val="lt1"/>
              </a:buClr>
              <a:buSzPct val="100000"/>
              <a:buNone/>
              <a:defRPr sz="2933">
                <a:solidFill>
                  <a:schemeClr val="lt1"/>
                </a:solidFill>
              </a:defRPr>
            </a:lvl4pPr>
            <a:lvl5pPr lvl="4" rtl="0">
              <a:lnSpc>
                <a:spcPct val="100000"/>
              </a:lnSpc>
              <a:spcBef>
                <a:spcPts val="0"/>
              </a:spcBef>
              <a:spcAft>
                <a:spcPts val="0"/>
              </a:spcAft>
              <a:buClr>
                <a:schemeClr val="lt1"/>
              </a:buClr>
              <a:buSzPct val="100000"/>
              <a:buNone/>
              <a:defRPr sz="2933">
                <a:solidFill>
                  <a:schemeClr val="lt1"/>
                </a:solidFill>
              </a:defRPr>
            </a:lvl5pPr>
            <a:lvl6pPr lvl="5" rtl="0">
              <a:lnSpc>
                <a:spcPct val="100000"/>
              </a:lnSpc>
              <a:spcBef>
                <a:spcPts val="0"/>
              </a:spcBef>
              <a:spcAft>
                <a:spcPts val="0"/>
              </a:spcAft>
              <a:buClr>
                <a:schemeClr val="lt1"/>
              </a:buClr>
              <a:buSzPct val="100000"/>
              <a:buNone/>
              <a:defRPr sz="2933">
                <a:solidFill>
                  <a:schemeClr val="lt1"/>
                </a:solidFill>
              </a:defRPr>
            </a:lvl6pPr>
            <a:lvl7pPr lvl="6" rtl="0">
              <a:lnSpc>
                <a:spcPct val="100000"/>
              </a:lnSpc>
              <a:spcBef>
                <a:spcPts val="0"/>
              </a:spcBef>
              <a:spcAft>
                <a:spcPts val="0"/>
              </a:spcAft>
              <a:buClr>
                <a:schemeClr val="lt1"/>
              </a:buClr>
              <a:buSzPct val="100000"/>
              <a:buNone/>
              <a:defRPr sz="2933">
                <a:solidFill>
                  <a:schemeClr val="lt1"/>
                </a:solidFill>
              </a:defRPr>
            </a:lvl7pPr>
            <a:lvl8pPr lvl="7" rtl="0">
              <a:lnSpc>
                <a:spcPct val="100000"/>
              </a:lnSpc>
              <a:spcBef>
                <a:spcPts val="0"/>
              </a:spcBef>
              <a:spcAft>
                <a:spcPts val="0"/>
              </a:spcAft>
              <a:buClr>
                <a:schemeClr val="lt1"/>
              </a:buClr>
              <a:buSzPct val="100000"/>
              <a:buNone/>
              <a:defRPr sz="2933">
                <a:solidFill>
                  <a:schemeClr val="lt1"/>
                </a:solidFill>
              </a:defRPr>
            </a:lvl8pPr>
            <a:lvl9pPr lvl="8" rtl="0">
              <a:lnSpc>
                <a:spcPct val="100000"/>
              </a:lnSpc>
              <a:spcBef>
                <a:spcPts val="0"/>
              </a:spcBef>
              <a:spcAft>
                <a:spcPts val="0"/>
              </a:spcAft>
              <a:buClr>
                <a:schemeClr val="lt1"/>
              </a:buClr>
              <a:buSzPct val="100000"/>
              <a:buNone/>
              <a:defRPr sz="29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201442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50890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
        <p:nvSpPr>
          <p:cNvPr id="6" name="Content Placeholder 5">
            <a:extLst>
              <a:ext uri="{FF2B5EF4-FFF2-40B4-BE49-F238E27FC236}">
                <a16:creationId xmlns:a16="http://schemas.microsoft.com/office/drawing/2014/main" id="{42A04125-334B-40E1-A478-631AA6BA828B}"/>
              </a:ext>
            </a:extLst>
          </p:cNvPr>
          <p:cNvSpPr>
            <a:spLocks noGrp="1"/>
          </p:cNvSpPr>
          <p:nvPr>
            <p:ph sz="quarter" idx="10"/>
          </p:nvPr>
        </p:nvSpPr>
        <p:spPr>
          <a:xfrm>
            <a:off x="538480" y="1549059"/>
            <a:ext cx="11043920" cy="4980706"/>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3pPr>
            <a:lvl4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4pPr>
            <a:lvl5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00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normAutofit/>
          </a:bodyPr>
          <a:lstStyle>
            <a:lvl1pPr algn="ctr">
              <a:defRPr sz="72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ctr">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Tree>
    <p:extLst>
      <p:ext uri="{BB962C8B-B14F-4D97-AF65-F5344CB8AC3E}">
        <p14:creationId xmlns:p14="http://schemas.microsoft.com/office/powerpoint/2010/main" val="300078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6939280" y="1497706"/>
            <a:ext cx="49885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2" name="Rectangle 1">
            <a:extLst>
              <a:ext uri="{FF2B5EF4-FFF2-40B4-BE49-F238E27FC236}">
                <a16:creationId xmlns:a16="http://schemas.microsoft.com/office/drawing/2014/main" id="{C820FB49-8960-43D0-96F8-141800725FE5}"/>
              </a:ext>
            </a:extLst>
          </p:cNvPr>
          <p:cNvSpPr/>
          <p:nvPr/>
        </p:nvSpPr>
        <p:spPr>
          <a:xfrm>
            <a:off x="0" y="0"/>
            <a:ext cx="663646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471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316331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2590800" y="142868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234188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200399" y="2336799"/>
            <a:ext cx="8312909"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140370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3200400" y="144900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300736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728720" y="2336797"/>
            <a:ext cx="8109708"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24222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5D34-D8EC-4E99-9CF5-171AFE338F26}"/>
              </a:ext>
            </a:extLst>
          </p:cNvPr>
          <p:cNvSpPr>
            <a:spLocks noGrp="1"/>
          </p:cNvSpPr>
          <p:nvPr>
            <p:ph type="title"/>
          </p:nvPr>
        </p:nvSpPr>
        <p:spPr>
          <a:xfrm>
            <a:off x="839788" y="365126"/>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D05227CD-FA8B-4957-B1C1-DA914EFD3F64}"/>
              </a:ext>
            </a:extLst>
          </p:cNvPr>
          <p:cNvSpPr>
            <a:spLocks noGrp="1"/>
          </p:cNvSpPr>
          <p:nvPr>
            <p:ph type="body" idx="1"/>
          </p:nvPr>
        </p:nvSpPr>
        <p:spPr>
          <a:xfrm>
            <a:off x="839789" y="1681163"/>
            <a:ext cx="5157787"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E2C053-4BE2-4D4F-8C63-19CA87FBA8B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7C9AA1D3-942A-406A-BD67-4B18DBC8B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A89DD4-AFDE-4C57-9F58-6FA1602FC7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32EDC6F6-5B54-407A-B024-3CF940908712}"/>
              </a:ext>
            </a:extLst>
          </p:cNvPr>
          <p:cNvSpPr>
            <a:spLocks noGrp="1"/>
          </p:cNvSpPr>
          <p:nvPr>
            <p:ph type="dt" sz="half" idx="10"/>
          </p:nvPr>
        </p:nvSpPr>
        <p:spPr/>
        <p:txBody>
          <a:bodyPr/>
          <a:lstStyle/>
          <a:p>
            <a:fld id="{A186C422-ECB4-4C69-9D54-F0AFA5DD4A3A}" type="datetimeFigureOut">
              <a:rPr lang="en-US" smtClean="0"/>
              <a:t>2/26/2018</a:t>
            </a:fld>
            <a:endParaRPr lang="en-US"/>
          </a:p>
        </p:txBody>
      </p:sp>
      <p:sp>
        <p:nvSpPr>
          <p:cNvPr id="8" name="Footer Placeholder 7">
            <a:extLst>
              <a:ext uri="{FF2B5EF4-FFF2-40B4-BE49-F238E27FC236}">
                <a16:creationId xmlns:a16="http://schemas.microsoft.com/office/drawing/2014/main" id="{8E0FC9B6-C2C3-4057-AE0F-4A5638437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6C479-659B-4268-8F7E-75E440190E11}"/>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7040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E0FDF-5132-412F-9159-782116D0E59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id="{CD7E3099-F2FD-451F-B02E-EE8932B76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503E42D2-4FA0-421A-9463-029E51406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6C422-ECB4-4C69-9D54-F0AFA5DD4A3A}" type="datetimeFigureOut">
              <a:rPr lang="en-US" smtClean="0"/>
              <a:t>2/26/2018</a:t>
            </a:fld>
            <a:endParaRPr lang="en-US"/>
          </a:p>
        </p:txBody>
      </p:sp>
      <p:sp>
        <p:nvSpPr>
          <p:cNvPr id="5" name="Footer Placeholder 4">
            <a:extLst>
              <a:ext uri="{FF2B5EF4-FFF2-40B4-BE49-F238E27FC236}">
                <a16:creationId xmlns:a16="http://schemas.microsoft.com/office/drawing/2014/main" id="{6C50582E-168C-4180-AA0C-476EF1BA9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09491-B06E-48CB-8E06-0645285EB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9D95A-A80C-4874-B0D8-D1A28CF8B6F2}" type="slidenum">
              <a:rPr lang="en-US" smtClean="0"/>
              <a:t>‹#›</a:t>
            </a:fld>
            <a:endParaRPr lang="en-US"/>
          </a:p>
        </p:txBody>
      </p:sp>
    </p:spTree>
    <p:extLst>
      <p:ext uri="{BB962C8B-B14F-4D97-AF65-F5344CB8AC3E}">
        <p14:creationId xmlns:p14="http://schemas.microsoft.com/office/powerpoint/2010/main" val="33919955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8"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5"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1" algn="l" defTabSz="9144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otnet/corefx/blob/master/src/System.Collections/src/System/Collections/Generic/HashSet.c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dotnet/coreclr/blob/master/src/mscorlib/src/System/Collections/Generic/Dictionary.c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tnet/corefx/blob/master/src/System.Collections/src/System/Collections/Generic/SortedDictionary.c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github.com/dotnet/corefx/blob/master/src/System.Collections/src/System/Collections/Generic/SortedSet.c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otnet/coreclr/blob/master/src/mscorlib/shared/System/Collections/Generic/List.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corefx/blob/master/src/System.Collections/src/System/Collections/Generic/LinkedList.c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0D3E-8CB7-4D16-92A8-CBCBA9F90E76}"/>
              </a:ext>
            </a:extLst>
          </p:cNvPr>
          <p:cNvSpPr>
            <a:spLocks noGrp="1"/>
          </p:cNvSpPr>
          <p:nvPr>
            <p:ph type="ctrTitle"/>
          </p:nvPr>
        </p:nvSpPr>
        <p:spPr/>
        <p:txBody>
          <a:bodyPr>
            <a:normAutofit fontScale="90000"/>
          </a:bodyPr>
          <a:lstStyle/>
          <a:p>
            <a:r>
              <a:rPr lang="en-US" dirty="0"/>
              <a:t>Part 3:</a:t>
            </a:r>
            <a:br>
              <a:rPr lang="en-US" dirty="0"/>
            </a:br>
            <a:r>
              <a:rPr lang="en-US" dirty="0"/>
              <a:t>How to make .NET applications faster</a:t>
            </a:r>
            <a:br>
              <a:rPr lang="en-US" dirty="0"/>
            </a:br>
            <a:endParaRPr lang="en-US" dirty="0"/>
          </a:p>
        </p:txBody>
      </p:sp>
    </p:spTree>
    <p:extLst>
      <p:ext uri="{BB962C8B-B14F-4D97-AF65-F5344CB8AC3E}">
        <p14:creationId xmlns:p14="http://schemas.microsoft.com/office/powerpoint/2010/main" val="376657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LinkedList&lt;T&gt;</a:t>
            </a:r>
            <a:endParaRPr lang="en-US" dirty="0"/>
          </a:p>
        </p:txBody>
      </p:sp>
      <p:sp>
        <p:nvSpPr>
          <p:cNvPr id="213" name="Shape 213"/>
          <p:cNvSpPr txBox="1">
            <a:spLocks noGrp="1"/>
          </p:cNvSpPr>
          <p:nvPr>
            <p:ph sz="quarter" idx="10"/>
          </p:nvPr>
        </p:nvSpPr>
        <p:spPr>
          <a:xfrm>
            <a:off x="538480" y="1424539"/>
            <a:ext cx="11043920" cy="5105226"/>
          </a:xfrm>
        </p:spPr>
        <p:txBody>
          <a:bodyPr/>
          <a:lstStyle/>
          <a:p>
            <a:r>
              <a:rPr lang="en-US" dirty="0"/>
              <a:t>Insert and delete are very chap</a:t>
            </a:r>
          </a:p>
          <a:p>
            <a:r>
              <a:rPr lang="en-US" dirty="0"/>
              <a:t>Only links in max 3 items are changed</a:t>
            </a:r>
            <a:br>
              <a:rPr lang="en-US" dirty="0"/>
            </a:br>
            <a:endParaRPr lang="en-US" dirty="0"/>
          </a:p>
        </p:txBody>
      </p:sp>
      <p:sp>
        <p:nvSpPr>
          <p:cNvPr id="2" name="Rectangle 1">
            <a:extLst>
              <a:ext uri="{FF2B5EF4-FFF2-40B4-BE49-F238E27FC236}">
                <a16:creationId xmlns:a16="http://schemas.microsoft.com/office/drawing/2014/main" id="{70C63A30-ED00-4C08-9321-C956B6EEEB61}"/>
              </a:ext>
            </a:extLst>
          </p:cNvPr>
          <p:cNvSpPr/>
          <p:nvPr/>
        </p:nvSpPr>
        <p:spPr>
          <a:xfrm>
            <a:off x="1623659" y="4292975"/>
            <a:ext cx="762331" cy="142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4" name="Straight Connector 3">
            <a:extLst>
              <a:ext uri="{FF2B5EF4-FFF2-40B4-BE49-F238E27FC236}">
                <a16:creationId xmlns:a16="http://schemas.microsoft.com/office/drawing/2014/main" id="{B6C6E4D7-668E-4BD0-8886-02A12C3B3551}"/>
              </a:ext>
            </a:extLst>
          </p:cNvPr>
          <p:cNvCxnSpPr/>
          <p:nvPr/>
        </p:nvCxnSpPr>
        <p:spPr>
          <a:xfrm>
            <a:off x="1623659" y="4597907"/>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4C9C84-61F9-4E9D-AEEB-498D7B66164D}"/>
              </a:ext>
            </a:extLst>
          </p:cNvPr>
          <p:cNvCxnSpPr/>
          <p:nvPr/>
        </p:nvCxnSpPr>
        <p:spPr>
          <a:xfrm>
            <a:off x="1623659" y="5411060"/>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A1183E-0D51-4396-87F6-6E1FB5C086AC}"/>
              </a:ext>
            </a:extLst>
          </p:cNvPr>
          <p:cNvSpPr txBox="1"/>
          <p:nvPr/>
        </p:nvSpPr>
        <p:spPr>
          <a:xfrm>
            <a:off x="1623659" y="4801196"/>
            <a:ext cx="762331" cy="323165"/>
          </a:xfrm>
          <a:prstGeom prst="rect">
            <a:avLst/>
          </a:prstGeom>
          <a:noFill/>
        </p:spPr>
        <p:txBody>
          <a:bodyPr wrap="square" rtlCol="0">
            <a:spAutoFit/>
          </a:bodyPr>
          <a:lstStyle/>
          <a:p>
            <a:r>
              <a:rPr lang="en-US" sz="1500" dirty="0"/>
              <a:t>‘Item1’</a:t>
            </a:r>
            <a:endParaRPr lang="de-AT" sz="1500" dirty="0"/>
          </a:p>
        </p:txBody>
      </p:sp>
      <p:sp>
        <p:nvSpPr>
          <p:cNvPr id="60" name="TextBox 59">
            <a:extLst>
              <a:ext uri="{FF2B5EF4-FFF2-40B4-BE49-F238E27FC236}">
                <a16:creationId xmlns:a16="http://schemas.microsoft.com/office/drawing/2014/main" id="{11DED0B7-37CE-4782-9339-942BD0DD1906}"/>
              </a:ext>
            </a:extLst>
          </p:cNvPr>
          <p:cNvSpPr txBox="1"/>
          <p:nvPr/>
        </p:nvSpPr>
        <p:spPr>
          <a:xfrm>
            <a:off x="1623659" y="4259737"/>
            <a:ext cx="762331" cy="277127"/>
          </a:xfrm>
          <a:prstGeom prst="rect">
            <a:avLst/>
          </a:prstGeom>
          <a:noFill/>
        </p:spPr>
        <p:txBody>
          <a:bodyPr wrap="square" rtlCol="0">
            <a:spAutoFit/>
          </a:bodyPr>
          <a:lstStyle/>
          <a:p>
            <a:r>
              <a:rPr lang="en-US" sz="1201" dirty="0"/>
              <a:t>Prev.</a:t>
            </a:r>
            <a:endParaRPr lang="de-AT" sz="1201" dirty="0"/>
          </a:p>
        </p:txBody>
      </p:sp>
      <p:sp>
        <p:nvSpPr>
          <p:cNvPr id="61" name="TextBox 60">
            <a:extLst>
              <a:ext uri="{FF2B5EF4-FFF2-40B4-BE49-F238E27FC236}">
                <a16:creationId xmlns:a16="http://schemas.microsoft.com/office/drawing/2014/main" id="{EDDC5B59-F6E3-494F-8001-FB7EF1B512E4}"/>
              </a:ext>
            </a:extLst>
          </p:cNvPr>
          <p:cNvSpPr txBox="1"/>
          <p:nvPr/>
        </p:nvSpPr>
        <p:spPr>
          <a:xfrm>
            <a:off x="1631176" y="5390936"/>
            <a:ext cx="762331" cy="277127"/>
          </a:xfrm>
          <a:prstGeom prst="rect">
            <a:avLst/>
          </a:prstGeom>
          <a:noFill/>
        </p:spPr>
        <p:txBody>
          <a:bodyPr wrap="square" rtlCol="0">
            <a:spAutoFit/>
          </a:bodyPr>
          <a:lstStyle/>
          <a:p>
            <a:r>
              <a:rPr lang="en-US" sz="1201" dirty="0"/>
              <a:t>Next.</a:t>
            </a:r>
            <a:endParaRPr lang="de-AT" sz="1201" dirty="0"/>
          </a:p>
        </p:txBody>
      </p:sp>
      <p:sp>
        <p:nvSpPr>
          <p:cNvPr id="62" name="Rectangle 61">
            <a:extLst>
              <a:ext uri="{FF2B5EF4-FFF2-40B4-BE49-F238E27FC236}">
                <a16:creationId xmlns:a16="http://schemas.microsoft.com/office/drawing/2014/main" id="{0E73CC4B-49F9-4DF9-8A7C-E0A11EA88BC9}"/>
              </a:ext>
            </a:extLst>
          </p:cNvPr>
          <p:cNvSpPr/>
          <p:nvPr/>
        </p:nvSpPr>
        <p:spPr>
          <a:xfrm>
            <a:off x="3046676" y="4293304"/>
            <a:ext cx="762331" cy="142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63" name="Straight Connector 62">
            <a:extLst>
              <a:ext uri="{FF2B5EF4-FFF2-40B4-BE49-F238E27FC236}">
                <a16:creationId xmlns:a16="http://schemas.microsoft.com/office/drawing/2014/main" id="{ECA6CF6D-D29C-455D-9B8E-C4CB88A7A5BB}"/>
              </a:ext>
            </a:extLst>
          </p:cNvPr>
          <p:cNvCxnSpPr/>
          <p:nvPr/>
        </p:nvCxnSpPr>
        <p:spPr>
          <a:xfrm>
            <a:off x="3046676" y="4598237"/>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F6FB928-8B22-4680-981B-9654952EE3BE}"/>
              </a:ext>
            </a:extLst>
          </p:cNvPr>
          <p:cNvCxnSpPr/>
          <p:nvPr/>
        </p:nvCxnSpPr>
        <p:spPr>
          <a:xfrm>
            <a:off x="3046676" y="5411390"/>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FFD11EB-CC15-4FA0-BAB5-3AED32AA60AF}"/>
              </a:ext>
            </a:extLst>
          </p:cNvPr>
          <p:cNvSpPr txBox="1"/>
          <p:nvPr/>
        </p:nvSpPr>
        <p:spPr>
          <a:xfrm>
            <a:off x="3046676" y="4801525"/>
            <a:ext cx="762331" cy="323165"/>
          </a:xfrm>
          <a:prstGeom prst="rect">
            <a:avLst/>
          </a:prstGeom>
          <a:noFill/>
        </p:spPr>
        <p:txBody>
          <a:bodyPr wrap="square" rtlCol="0">
            <a:spAutoFit/>
          </a:bodyPr>
          <a:lstStyle/>
          <a:p>
            <a:r>
              <a:rPr lang="en-US" sz="1500" dirty="0"/>
              <a:t>‘Item2’</a:t>
            </a:r>
            <a:endParaRPr lang="de-AT" sz="1500" dirty="0"/>
          </a:p>
        </p:txBody>
      </p:sp>
      <p:sp>
        <p:nvSpPr>
          <p:cNvPr id="66" name="TextBox 65">
            <a:extLst>
              <a:ext uri="{FF2B5EF4-FFF2-40B4-BE49-F238E27FC236}">
                <a16:creationId xmlns:a16="http://schemas.microsoft.com/office/drawing/2014/main" id="{F1B3A792-FFE6-4BF4-A251-1713E289A20D}"/>
              </a:ext>
            </a:extLst>
          </p:cNvPr>
          <p:cNvSpPr txBox="1"/>
          <p:nvPr/>
        </p:nvSpPr>
        <p:spPr>
          <a:xfrm>
            <a:off x="3046676" y="4260067"/>
            <a:ext cx="762331" cy="277127"/>
          </a:xfrm>
          <a:prstGeom prst="rect">
            <a:avLst/>
          </a:prstGeom>
          <a:noFill/>
        </p:spPr>
        <p:txBody>
          <a:bodyPr wrap="square" rtlCol="0">
            <a:spAutoFit/>
          </a:bodyPr>
          <a:lstStyle/>
          <a:p>
            <a:r>
              <a:rPr lang="en-US" sz="1201" dirty="0"/>
              <a:t>Prev.</a:t>
            </a:r>
            <a:endParaRPr lang="de-AT" sz="1201" dirty="0"/>
          </a:p>
        </p:txBody>
      </p:sp>
      <p:sp>
        <p:nvSpPr>
          <p:cNvPr id="67" name="TextBox 66">
            <a:extLst>
              <a:ext uri="{FF2B5EF4-FFF2-40B4-BE49-F238E27FC236}">
                <a16:creationId xmlns:a16="http://schemas.microsoft.com/office/drawing/2014/main" id="{F70070E1-3CB1-41E8-A058-89968D82E3B5}"/>
              </a:ext>
            </a:extLst>
          </p:cNvPr>
          <p:cNvSpPr txBox="1"/>
          <p:nvPr/>
        </p:nvSpPr>
        <p:spPr>
          <a:xfrm>
            <a:off x="3054194" y="5391266"/>
            <a:ext cx="762331" cy="277127"/>
          </a:xfrm>
          <a:prstGeom prst="rect">
            <a:avLst/>
          </a:prstGeom>
          <a:noFill/>
        </p:spPr>
        <p:txBody>
          <a:bodyPr wrap="square" rtlCol="0">
            <a:spAutoFit/>
          </a:bodyPr>
          <a:lstStyle/>
          <a:p>
            <a:r>
              <a:rPr lang="en-US" sz="1201" dirty="0"/>
              <a:t>Next.</a:t>
            </a:r>
            <a:endParaRPr lang="de-AT" sz="1201" dirty="0"/>
          </a:p>
        </p:txBody>
      </p:sp>
      <p:sp>
        <p:nvSpPr>
          <p:cNvPr id="68" name="Rectangle 67">
            <a:extLst>
              <a:ext uri="{FF2B5EF4-FFF2-40B4-BE49-F238E27FC236}">
                <a16:creationId xmlns:a16="http://schemas.microsoft.com/office/drawing/2014/main" id="{9A69E082-6C9E-4983-9204-CCFD19F7EC40}"/>
              </a:ext>
            </a:extLst>
          </p:cNvPr>
          <p:cNvSpPr/>
          <p:nvPr/>
        </p:nvSpPr>
        <p:spPr>
          <a:xfrm>
            <a:off x="4478110" y="4311926"/>
            <a:ext cx="762331" cy="142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69" name="Straight Connector 68">
            <a:extLst>
              <a:ext uri="{FF2B5EF4-FFF2-40B4-BE49-F238E27FC236}">
                <a16:creationId xmlns:a16="http://schemas.microsoft.com/office/drawing/2014/main" id="{15AC4570-3218-470E-94BC-6534AF471881}"/>
              </a:ext>
            </a:extLst>
          </p:cNvPr>
          <p:cNvCxnSpPr/>
          <p:nvPr/>
        </p:nvCxnSpPr>
        <p:spPr>
          <a:xfrm>
            <a:off x="4478110" y="4616858"/>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CFB8BF-3DB1-430F-BB4D-9E5D3A1AFE21}"/>
              </a:ext>
            </a:extLst>
          </p:cNvPr>
          <p:cNvCxnSpPr/>
          <p:nvPr/>
        </p:nvCxnSpPr>
        <p:spPr>
          <a:xfrm>
            <a:off x="4478110" y="5430011"/>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5396BB7-1B17-4ABB-8EF1-85B2A6348D09}"/>
              </a:ext>
            </a:extLst>
          </p:cNvPr>
          <p:cNvSpPr txBox="1"/>
          <p:nvPr/>
        </p:nvSpPr>
        <p:spPr>
          <a:xfrm>
            <a:off x="4478110" y="4820146"/>
            <a:ext cx="762331" cy="323165"/>
          </a:xfrm>
          <a:prstGeom prst="rect">
            <a:avLst/>
          </a:prstGeom>
          <a:noFill/>
        </p:spPr>
        <p:txBody>
          <a:bodyPr wrap="square" rtlCol="0">
            <a:spAutoFit/>
          </a:bodyPr>
          <a:lstStyle/>
          <a:p>
            <a:r>
              <a:rPr lang="en-US" sz="1500" dirty="0"/>
              <a:t>‘Item3’</a:t>
            </a:r>
            <a:endParaRPr lang="de-AT" sz="1500" dirty="0"/>
          </a:p>
        </p:txBody>
      </p:sp>
      <p:sp>
        <p:nvSpPr>
          <p:cNvPr id="72" name="TextBox 71">
            <a:extLst>
              <a:ext uri="{FF2B5EF4-FFF2-40B4-BE49-F238E27FC236}">
                <a16:creationId xmlns:a16="http://schemas.microsoft.com/office/drawing/2014/main" id="{C72152F0-A77A-4343-BC4F-F57FA9994546}"/>
              </a:ext>
            </a:extLst>
          </p:cNvPr>
          <p:cNvSpPr txBox="1"/>
          <p:nvPr/>
        </p:nvSpPr>
        <p:spPr>
          <a:xfrm>
            <a:off x="4478110" y="4278688"/>
            <a:ext cx="762331" cy="277127"/>
          </a:xfrm>
          <a:prstGeom prst="rect">
            <a:avLst/>
          </a:prstGeom>
          <a:noFill/>
        </p:spPr>
        <p:txBody>
          <a:bodyPr wrap="square" rtlCol="0">
            <a:spAutoFit/>
          </a:bodyPr>
          <a:lstStyle/>
          <a:p>
            <a:r>
              <a:rPr lang="en-US" sz="1201" dirty="0"/>
              <a:t>Prev.</a:t>
            </a:r>
            <a:endParaRPr lang="de-AT" sz="1201" dirty="0"/>
          </a:p>
        </p:txBody>
      </p:sp>
      <p:sp>
        <p:nvSpPr>
          <p:cNvPr id="73" name="TextBox 72">
            <a:extLst>
              <a:ext uri="{FF2B5EF4-FFF2-40B4-BE49-F238E27FC236}">
                <a16:creationId xmlns:a16="http://schemas.microsoft.com/office/drawing/2014/main" id="{F0DE6FED-B311-4FD5-A8E6-CF4CB72DC494}"/>
              </a:ext>
            </a:extLst>
          </p:cNvPr>
          <p:cNvSpPr txBox="1"/>
          <p:nvPr/>
        </p:nvSpPr>
        <p:spPr>
          <a:xfrm>
            <a:off x="4485627" y="5409887"/>
            <a:ext cx="762331" cy="277127"/>
          </a:xfrm>
          <a:prstGeom prst="rect">
            <a:avLst/>
          </a:prstGeom>
          <a:noFill/>
        </p:spPr>
        <p:txBody>
          <a:bodyPr wrap="square" rtlCol="0">
            <a:spAutoFit/>
          </a:bodyPr>
          <a:lstStyle/>
          <a:p>
            <a:r>
              <a:rPr lang="en-US" sz="1201" dirty="0"/>
              <a:t>Next.</a:t>
            </a:r>
            <a:endParaRPr lang="de-AT" sz="1201" dirty="0"/>
          </a:p>
        </p:txBody>
      </p:sp>
      <p:sp>
        <p:nvSpPr>
          <p:cNvPr id="74" name="Rectangle 73">
            <a:extLst>
              <a:ext uri="{FF2B5EF4-FFF2-40B4-BE49-F238E27FC236}">
                <a16:creationId xmlns:a16="http://schemas.microsoft.com/office/drawing/2014/main" id="{6679F301-5218-48E7-9BC9-431034949D84}"/>
              </a:ext>
            </a:extLst>
          </p:cNvPr>
          <p:cNvSpPr/>
          <p:nvPr/>
        </p:nvSpPr>
        <p:spPr>
          <a:xfrm>
            <a:off x="7074959" y="4311024"/>
            <a:ext cx="651691" cy="1403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75" name="Straight Connector 74">
            <a:extLst>
              <a:ext uri="{FF2B5EF4-FFF2-40B4-BE49-F238E27FC236}">
                <a16:creationId xmlns:a16="http://schemas.microsoft.com/office/drawing/2014/main" id="{C2DB71DC-8D58-4E6F-89E4-7D40B6A1815C}"/>
              </a:ext>
            </a:extLst>
          </p:cNvPr>
          <p:cNvCxnSpPr>
            <a:cxnSpLocks/>
          </p:cNvCxnSpPr>
          <p:nvPr/>
        </p:nvCxnSpPr>
        <p:spPr>
          <a:xfrm>
            <a:off x="7074959" y="4596784"/>
            <a:ext cx="651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911F4A-12D6-4252-AD2C-6D628BCE5B35}"/>
              </a:ext>
            </a:extLst>
          </p:cNvPr>
          <p:cNvCxnSpPr>
            <a:cxnSpLocks/>
          </p:cNvCxnSpPr>
          <p:nvPr/>
        </p:nvCxnSpPr>
        <p:spPr>
          <a:xfrm>
            <a:off x="7074959" y="5409937"/>
            <a:ext cx="651691"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2B8A452-F5CE-402E-8703-527AADB690B3}"/>
              </a:ext>
            </a:extLst>
          </p:cNvPr>
          <p:cNvSpPr txBox="1"/>
          <p:nvPr/>
        </p:nvSpPr>
        <p:spPr>
          <a:xfrm>
            <a:off x="6997566" y="4820146"/>
            <a:ext cx="839723" cy="323165"/>
          </a:xfrm>
          <a:prstGeom prst="rect">
            <a:avLst/>
          </a:prstGeom>
          <a:noFill/>
        </p:spPr>
        <p:txBody>
          <a:bodyPr wrap="square" rtlCol="0">
            <a:spAutoFit/>
          </a:bodyPr>
          <a:lstStyle/>
          <a:p>
            <a:r>
              <a:rPr lang="en-US" sz="1500" dirty="0"/>
              <a:t>‘Item4’</a:t>
            </a:r>
            <a:endParaRPr lang="de-AT" sz="1500" dirty="0"/>
          </a:p>
        </p:txBody>
      </p:sp>
      <p:sp>
        <p:nvSpPr>
          <p:cNvPr id="78" name="TextBox 77">
            <a:extLst>
              <a:ext uri="{FF2B5EF4-FFF2-40B4-BE49-F238E27FC236}">
                <a16:creationId xmlns:a16="http://schemas.microsoft.com/office/drawing/2014/main" id="{AF2D3AA8-C3AA-4831-9EB5-E927EDE00156}"/>
              </a:ext>
            </a:extLst>
          </p:cNvPr>
          <p:cNvSpPr txBox="1"/>
          <p:nvPr/>
        </p:nvSpPr>
        <p:spPr>
          <a:xfrm>
            <a:off x="7074959" y="4263315"/>
            <a:ext cx="763810" cy="277127"/>
          </a:xfrm>
          <a:prstGeom prst="rect">
            <a:avLst/>
          </a:prstGeom>
          <a:noFill/>
        </p:spPr>
        <p:txBody>
          <a:bodyPr wrap="square" rtlCol="0">
            <a:spAutoFit/>
          </a:bodyPr>
          <a:lstStyle/>
          <a:p>
            <a:r>
              <a:rPr lang="en-US" sz="1201" dirty="0"/>
              <a:t>Prev.</a:t>
            </a:r>
            <a:endParaRPr lang="de-AT" sz="1201" dirty="0"/>
          </a:p>
        </p:txBody>
      </p:sp>
      <p:sp>
        <p:nvSpPr>
          <p:cNvPr id="79" name="TextBox 78">
            <a:extLst>
              <a:ext uri="{FF2B5EF4-FFF2-40B4-BE49-F238E27FC236}">
                <a16:creationId xmlns:a16="http://schemas.microsoft.com/office/drawing/2014/main" id="{10B94A8B-2D7A-4343-AA74-8D257D189084}"/>
              </a:ext>
            </a:extLst>
          </p:cNvPr>
          <p:cNvSpPr txBox="1"/>
          <p:nvPr/>
        </p:nvSpPr>
        <p:spPr>
          <a:xfrm>
            <a:off x="7082476" y="5394514"/>
            <a:ext cx="763810" cy="277127"/>
          </a:xfrm>
          <a:prstGeom prst="rect">
            <a:avLst/>
          </a:prstGeom>
          <a:noFill/>
        </p:spPr>
        <p:txBody>
          <a:bodyPr wrap="square" rtlCol="0">
            <a:spAutoFit/>
          </a:bodyPr>
          <a:lstStyle/>
          <a:p>
            <a:r>
              <a:rPr lang="en-US" sz="1201" dirty="0"/>
              <a:t>Next.</a:t>
            </a:r>
            <a:endParaRPr lang="de-AT" sz="1201" dirty="0"/>
          </a:p>
        </p:txBody>
      </p:sp>
      <p:sp>
        <p:nvSpPr>
          <p:cNvPr id="80" name="Rectangle 79">
            <a:extLst>
              <a:ext uri="{FF2B5EF4-FFF2-40B4-BE49-F238E27FC236}">
                <a16:creationId xmlns:a16="http://schemas.microsoft.com/office/drawing/2014/main" id="{4A8B7FF3-0787-4A90-B595-A34FEA9BCCE7}"/>
              </a:ext>
            </a:extLst>
          </p:cNvPr>
          <p:cNvSpPr/>
          <p:nvPr/>
        </p:nvSpPr>
        <p:spPr>
          <a:xfrm>
            <a:off x="8490460" y="4296737"/>
            <a:ext cx="651691" cy="1403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81" name="Straight Connector 80">
            <a:extLst>
              <a:ext uri="{FF2B5EF4-FFF2-40B4-BE49-F238E27FC236}">
                <a16:creationId xmlns:a16="http://schemas.microsoft.com/office/drawing/2014/main" id="{3D27058E-529B-4BD7-8257-2E05DE7FB0BD}"/>
              </a:ext>
            </a:extLst>
          </p:cNvPr>
          <p:cNvCxnSpPr>
            <a:cxnSpLocks/>
          </p:cNvCxnSpPr>
          <p:nvPr/>
        </p:nvCxnSpPr>
        <p:spPr>
          <a:xfrm>
            <a:off x="8490460" y="4582497"/>
            <a:ext cx="651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A7C2F5-4F53-48C9-AA11-692D3F7DE988}"/>
              </a:ext>
            </a:extLst>
          </p:cNvPr>
          <p:cNvCxnSpPr>
            <a:cxnSpLocks/>
          </p:cNvCxnSpPr>
          <p:nvPr/>
        </p:nvCxnSpPr>
        <p:spPr>
          <a:xfrm>
            <a:off x="8490460" y="5395650"/>
            <a:ext cx="65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43FB2C8-5F06-49BA-84E9-32AC72506379}"/>
              </a:ext>
            </a:extLst>
          </p:cNvPr>
          <p:cNvSpPr txBox="1"/>
          <p:nvPr/>
        </p:nvSpPr>
        <p:spPr>
          <a:xfrm>
            <a:off x="8463649" y="4820146"/>
            <a:ext cx="747728" cy="323165"/>
          </a:xfrm>
          <a:prstGeom prst="rect">
            <a:avLst/>
          </a:prstGeom>
          <a:noFill/>
        </p:spPr>
        <p:txBody>
          <a:bodyPr wrap="square" rtlCol="0">
            <a:spAutoFit/>
          </a:bodyPr>
          <a:lstStyle/>
          <a:p>
            <a:r>
              <a:rPr lang="en-US" sz="1500" dirty="0"/>
              <a:t>‘Item5’</a:t>
            </a:r>
          </a:p>
        </p:txBody>
      </p:sp>
      <p:sp>
        <p:nvSpPr>
          <p:cNvPr id="84" name="TextBox 83">
            <a:extLst>
              <a:ext uri="{FF2B5EF4-FFF2-40B4-BE49-F238E27FC236}">
                <a16:creationId xmlns:a16="http://schemas.microsoft.com/office/drawing/2014/main" id="{95F9D8E6-6F59-458E-ADBD-48997D2038D9}"/>
              </a:ext>
            </a:extLst>
          </p:cNvPr>
          <p:cNvSpPr txBox="1"/>
          <p:nvPr/>
        </p:nvSpPr>
        <p:spPr>
          <a:xfrm>
            <a:off x="8490460" y="4249028"/>
            <a:ext cx="813152" cy="277127"/>
          </a:xfrm>
          <a:prstGeom prst="rect">
            <a:avLst/>
          </a:prstGeom>
          <a:noFill/>
        </p:spPr>
        <p:txBody>
          <a:bodyPr wrap="square" rtlCol="0">
            <a:spAutoFit/>
          </a:bodyPr>
          <a:lstStyle/>
          <a:p>
            <a:r>
              <a:rPr lang="en-US" sz="1201" dirty="0"/>
              <a:t>Prev.</a:t>
            </a:r>
            <a:endParaRPr lang="de-AT" sz="1201" dirty="0"/>
          </a:p>
        </p:txBody>
      </p:sp>
      <p:sp>
        <p:nvSpPr>
          <p:cNvPr id="85" name="TextBox 84">
            <a:extLst>
              <a:ext uri="{FF2B5EF4-FFF2-40B4-BE49-F238E27FC236}">
                <a16:creationId xmlns:a16="http://schemas.microsoft.com/office/drawing/2014/main" id="{D8F02E9B-D2A4-44B7-BAFC-417F6DE3AA10}"/>
              </a:ext>
            </a:extLst>
          </p:cNvPr>
          <p:cNvSpPr txBox="1"/>
          <p:nvPr/>
        </p:nvSpPr>
        <p:spPr>
          <a:xfrm>
            <a:off x="8497977" y="5380227"/>
            <a:ext cx="805636" cy="277127"/>
          </a:xfrm>
          <a:prstGeom prst="rect">
            <a:avLst/>
          </a:prstGeom>
          <a:noFill/>
        </p:spPr>
        <p:txBody>
          <a:bodyPr wrap="square" rtlCol="0">
            <a:spAutoFit/>
          </a:bodyPr>
          <a:lstStyle/>
          <a:p>
            <a:r>
              <a:rPr lang="en-US" sz="1201" dirty="0"/>
              <a:t>Next.</a:t>
            </a:r>
            <a:endParaRPr lang="de-AT" sz="1201" dirty="0"/>
          </a:p>
        </p:txBody>
      </p:sp>
      <p:cxnSp>
        <p:nvCxnSpPr>
          <p:cNvPr id="22" name="Straight Arrow Connector 21">
            <a:extLst>
              <a:ext uri="{FF2B5EF4-FFF2-40B4-BE49-F238E27FC236}">
                <a16:creationId xmlns:a16="http://schemas.microsoft.com/office/drawing/2014/main" id="{EE200565-35B5-4570-BFD0-C88F9B2F5C30}"/>
              </a:ext>
            </a:extLst>
          </p:cNvPr>
          <p:cNvCxnSpPr>
            <a:endCxn id="65" idx="1"/>
          </p:cNvCxnSpPr>
          <p:nvPr/>
        </p:nvCxnSpPr>
        <p:spPr>
          <a:xfrm flipV="1">
            <a:off x="2385990" y="4963108"/>
            <a:ext cx="660686" cy="48119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F1011CA-A31A-459A-9009-5695C8798BCF}"/>
              </a:ext>
            </a:extLst>
          </p:cNvPr>
          <p:cNvCxnSpPr>
            <a:cxnSpLocks/>
            <a:endCxn id="5" idx="3"/>
          </p:cNvCxnSpPr>
          <p:nvPr/>
        </p:nvCxnSpPr>
        <p:spPr>
          <a:xfrm flipH="1">
            <a:off x="2385990" y="4400304"/>
            <a:ext cx="668206" cy="56247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0A6FE92-897C-4C44-A10D-8604E699F8D0}"/>
              </a:ext>
            </a:extLst>
          </p:cNvPr>
          <p:cNvCxnSpPr>
            <a:cxnSpLocks/>
            <a:stCxn id="67" idx="3"/>
            <a:endCxn id="71" idx="1"/>
          </p:cNvCxnSpPr>
          <p:nvPr/>
        </p:nvCxnSpPr>
        <p:spPr>
          <a:xfrm flipV="1">
            <a:off x="3816525" y="4981729"/>
            <a:ext cx="661585" cy="54810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1B6BFCE-820D-4839-A608-AC9D1B3EBADA}"/>
              </a:ext>
            </a:extLst>
          </p:cNvPr>
          <p:cNvCxnSpPr>
            <a:cxnSpLocks/>
          </p:cNvCxnSpPr>
          <p:nvPr/>
        </p:nvCxnSpPr>
        <p:spPr>
          <a:xfrm flipV="1">
            <a:off x="7719133" y="5003362"/>
            <a:ext cx="763810" cy="5653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258C537-CC90-40DD-B757-E0153BE8DC81}"/>
              </a:ext>
            </a:extLst>
          </p:cNvPr>
          <p:cNvCxnSpPr>
            <a:cxnSpLocks/>
            <a:stCxn id="72" idx="1"/>
          </p:cNvCxnSpPr>
          <p:nvPr/>
        </p:nvCxnSpPr>
        <p:spPr>
          <a:xfrm flipH="1">
            <a:off x="3816526" y="4417252"/>
            <a:ext cx="661584" cy="50326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1DE40E0-2804-4719-9B64-847758C262B9}"/>
              </a:ext>
            </a:extLst>
          </p:cNvPr>
          <p:cNvCxnSpPr>
            <a:cxnSpLocks/>
            <a:stCxn id="78" idx="1"/>
            <a:endCxn id="71" idx="3"/>
          </p:cNvCxnSpPr>
          <p:nvPr/>
        </p:nvCxnSpPr>
        <p:spPr>
          <a:xfrm flipH="1">
            <a:off x="5240441" y="4401879"/>
            <a:ext cx="1834518" cy="57985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7980B83-65C0-40E3-9A6E-18863A5AD9C1}"/>
              </a:ext>
            </a:extLst>
          </p:cNvPr>
          <p:cNvCxnSpPr>
            <a:cxnSpLocks/>
            <a:stCxn id="73" idx="3"/>
            <a:endCxn id="77" idx="1"/>
          </p:cNvCxnSpPr>
          <p:nvPr/>
        </p:nvCxnSpPr>
        <p:spPr>
          <a:xfrm flipV="1">
            <a:off x="5247958" y="4981729"/>
            <a:ext cx="1749608" cy="56672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47BFB4C-3EFA-43E5-B70E-E469AA0582F3}"/>
              </a:ext>
            </a:extLst>
          </p:cNvPr>
          <p:cNvCxnSpPr>
            <a:cxnSpLocks/>
            <a:stCxn id="84" idx="1"/>
          </p:cNvCxnSpPr>
          <p:nvPr/>
        </p:nvCxnSpPr>
        <p:spPr>
          <a:xfrm flipH="1">
            <a:off x="7726650" y="4387592"/>
            <a:ext cx="763810" cy="60792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BF4B1C9B-6F09-437F-8CC4-DFFC0FE03C35}"/>
              </a:ext>
            </a:extLst>
          </p:cNvPr>
          <p:cNvSpPr/>
          <p:nvPr/>
        </p:nvSpPr>
        <p:spPr>
          <a:xfrm>
            <a:off x="5939481" y="2507648"/>
            <a:ext cx="651691" cy="1403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94" name="Straight Connector 93">
            <a:extLst>
              <a:ext uri="{FF2B5EF4-FFF2-40B4-BE49-F238E27FC236}">
                <a16:creationId xmlns:a16="http://schemas.microsoft.com/office/drawing/2014/main" id="{8EFFC96C-01B9-417F-BFFC-62639B8D347F}"/>
              </a:ext>
            </a:extLst>
          </p:cNvPr>
          <p:cNvCxnSpPr>
            <a:cxnSpLocks/>
          </p:cNvCxnSpPr>
          <p:nvPr/>
        </p:nvCxnSpPr>
        <p:spPr>
          <a:xfrm>
            <a:off x="5939481" y="2793408"/>
            <a:ext cx="651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FFB560-FCE5-49B6-B609-2A2F4089659C}"/>
              </a:ext>
            </a:extLst>
          </p:cNvPr>
          <p:cNvCxnSpPr>
            <a:cxnSpLocks/>
          </p:cNvCxnSpPr>
          <p:nvPr/>
        </p:nvCxnSpPr>
        <p:spPr>
          <a:xfrm>
            <a:off x="5939481" y="3606561"/>
            <a:ext cx="651691"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4CF3848-1FB0-4960-AC7B-926AF933B1EB}"/>
              </a:ext>
            </a:extLst>
          </p:cNvPr>
          <p:cNvSpPr txBox="1"/>
          <p:nvPr/>
        </p:nvSpPr>
        <p:spPr>
          <a:xfrm>
            <a:off x="5939481" y="3000845"/>
            <a:ext cx="771326" cy="338682"/>
          </a:xfrm>
          <a:prstGeom prst="rect">
            <a:avLst/>
          </a:prstGeom>
          <a:noFill/>
        </p:spPr>
        <p:txBody>
          <a:bodyPr wrap="square" rtlCol="0">
            <a:spAutoFit/>
          </a:bodyPr>
          <a:lstStyle/>
          <a:p>
            <a:r>
              <a:rPr lang="en-US" sz="1601" dirty="0"/>
              <a:t>‘New’</a:t>
            </a:r>
            <a:endParaRPr lang="de-AT" sz="1601" dirty="0"/>
          </a:p>
        </p:txBody>
      </p:sp>
      <p:sp>
        <p:nvSpPr>
          <p:cNvPr id="97" name="TextBox 96">
            <a:extLst>
              <a:ext uri="{FF2B5EF4-FFF2-40B4-BE49-F238E27FC236}">
                <a16:creationId xmlns:a16="http://schemas.microsoft.com/office/drawing/2014/main" id="{3668A5E9-DB7A-467C-9348-8CC813FDDE5D}"/>
              </a:ext>
            </a:extLst>
          </p:cNvPr>
          <p:cNvSpPr txBox="1"/>
          <p:nvPr/>
        </p:nvSpPr>
        <p:spPr>
          <a:xfrm>
            <a:off x="5939481" y="2459939"/>
            <a:ext cx="922314" cy="277127"/>
          </a:xfrm>
          <a:prstGeom prst="rect">
            <a:avLst/>
          </a:prstGeom>
          <a:noFill/>
        </p:spPr>
        <p:txBody>
          <a:bodyPr wrap="square" rtlCol="0">
            <a:spAutoFit/>
          </a:bodyPr>
          <a:lstStyle/>
          <a:p>
            <a:r>
              <a:rPr lang="en-US" sz="1201" dirty="0"/>
              <a:t>Prev.</a:t>
            </a:r>
            <a:endParaRPr lang="de-AT" sz="1201" dirty="0"/>
          </a:p>
        </p:txBody>
      </p:sp>
      <p:sp>
        <p:nvSpPr>
          <p:cNvPr id="98" name="TextBox 97">
            <a:extLst>
              <a:ext uri="{FF2B5EF4-FFF2-40B4-BE49-F238E27FC236}">
                <a16:creationId xmlns:a16="http://schemas.microsoft.com/office/drawing/2014/main" id="{AB57EA42-DE4E-4820-A838-37055BF3FDB2}"/>
              </a:ext>
            </a:extLst>
          </p:cNvPr>
          <p:cNvSpPr txBox="1"/>
          <p:nvPr/>
        </p:nvSpPr>
        <p:spPr>
          <a:xfrm>
            <a:off x="5946997" y="3591138"/>
            <a:ext cx="763810" cy="277127"/>
          </a:xfrm>
          <a:prstGeom prst="rect">
            <a:avLst/>
          </a:prstGeom>
          <a:noFill/>
        </p:spPr>
        <p:txBody>
          <a:bodyPr wrap="square" rtlCol="0">
            <a:spAutoFit/>
          </a:bodyPr>
          <a:lstStyle/>
          <a:p>
            <a:r>
              <a:rPr lang="en-US" sz="1201" dirty="0"/>
              <a:t>Next.</a:t>
            </a:r>
            <a:endParaRPr lang="de-AT" sz="1201" dirty="0"/>
          </a:p>
        </p:txBody>
      </p:sp>
      <p:sp>
        <p:nvSpPr>
          <p:cNvPr id="29" name="Arrow: Down 28">
            <a:extLst>
              <a:ext uri="{FF2B5EF4-FFF2-40B4-BE49-F238E27FC236}">
                <a16:creationId xmlns:a16="http://schemas.microsoft.com/office/drawing/2014/main" id="{2D9ABFD0-1D94-4550-9C77-89B48103FA30}"/>
              </a:ext>
            </a:extLst>
          </p:cNvPr>
          <p:cNvSpPr/>
          <p:nvPr/>
        </p:nvSpPr>
        <p:spPr>
          <a:xfrm>
            <a:off x="6124874" y="3966916"/>
            <a:ext cx="213086" cy="697185"/>
          </a:xfrm>
          <a:prstGeom prst="downArrow">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cxnSp>
        <p:nvCxnSpPr>
          <p:cNvPr id="99" name="Straight Arrow Connector 98">
            <a:extLst>
              <a:ext uri="{FF2B5EF4-FFF2-40B4-BE49-F238E27FC236}">
                <a16:creationId xmlns:a16="http://schemas.microsoft.com/office/drawing/2014/main" id="{6FC8E3F7-12DC-49BA-8C4E-02A231F1A593}"/>
              </a:ext>
            </a:extLst>
          </p:cNvPr>
          <p:cNvCxnSpPr>
            <a:cxnSpLocks/>
            <a:stCxn id="73" idx="3"/>
          </p:cNvCxnSpPr>
          <p:nvPr/>
        </p:nvCxnSpPr>
        <p:spPr>
          <a:xfrm flipV="1">
            <a:off x="5247958" y="5099931"/>
            <a:ext cx="726729" cy="44852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13A76E7-861E-46A0-8E30-ED559F10150A}"/>
              </a:ext>
            </a:extLst>
          </p:cNvPr>
          <p:cNvCxnSpPr>
            <a:cxnSpLocks/>
            <a:endCxn id="71" idx="3"/>
          </p:cNvCxnSpPr>
          <p:nvPr/>
        </p:nvCxnSpPr>
        <p:spPr>
          <a:xfrm flipH="1">
            <a:off x="5240441" y="4448031"/>
            <a:ext cx="706558" cy="53369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1855633-5DED-41DE-94BA-BA20D7C6E76F}"/>
              </a:ext>
            </a:extLst>
          </p:cNvPr>
          <p:cNvCxnSpPr>
            <a:cxnSpLocks/>
            <a:endCxn id="77" idx="1"/>
          </p:cNvCxnSpPr>
          <p:nvPr/>
        </p:nvCxnSpPr>
        <p:spPr>
          <a:xfrm flipV="1">
            <a:off x="6591172" y="4981729"/>
            <a:ext cx="406394" cy="375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3AE0856-E1FC-4C24-ABBA-D49718D50B98}"/>
              </a:ext>
            </a:extLst>
          </p:cNvPr>
          <p:cNvCxnSpPr>
            <a:cxnSpLocks/>
            <a:stCxn id="78" idx="1"/>
          </p:cNvCxnSpPr>
          <p:nvPr/>
        </p:nvCxnSpPr>
        <p:spPr>
          <a:xfrm flipH="1">
            <a:off x="6479055" y="4401879"/>
            <a:ext cx="595904" cy="48146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25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0 0 L 0 0.25 E" pathEditMode="relative" ptsTypes="">
                                      <p:cBhvr>
                                        <p:cTn id="32" dur="2000" fill="hold"/>
                                        <p:tgtEl>
                                          <p:spTgt spid="93"/>
                                        </p:tgtEl>
                                        <p:attrNameLst>
                                          <p:attrName>ppt_x</p:attrName>
                                          <p:attrName>ppt_y</p:attrName>
                                        </p:attrNameLst>
                                      </p:cBhvr>
                                    </p:animMotion>
                                  </p:childTnLst>
                                </p:cTn>
                              </p:par>
                              <p:par>
                                <p:cTn id="33" presetID="42" presetClass="path" presetSubtype="0" accel="50000" decel="50000" fill="hold" nodeType="withEffect">
                                  <p:stCondLst>
                                    <p:cond delay="0"/>
                                  </p:stCondLst>
                                  <p:childTnLst>
                                    <p:animMotion origin="layout" path="M 0 0 L 0 0.25 E" pathEditMode="relative" ptsTypes="">
                                      <p:cBhvr>
                                        <p:cTn id="34" dur="2000" fill="hold"/>
                                        <p:tgtEl>
                                          <p:spTgt spid="94"/>
                                        </p:tgtEl>
                                        <p:attrNameLst>
                                          <p:attrName>ppt_x</p:attrName>
                                          <p:attrName>ppt_y</p:attrName>
                                        </p:attrNameLst>
                                      </p:cBhvr>
                                    </p:animMotion>
                                  </p:childTnLst>
                                </p:cTn>
                              </p:par>
                              <p:par>
                                <p:cTn id="35" presetID="42" presetClass="path" presetSubtype="0" accel="50000" decel="50000" fill="hold" nodeType="withEffect">
                                  <p:stCondLst>
                                    <p:cond delay="0"/>
                                  </p:stCondLst>
                                  <p:childTnLst>
                                    <p:animMotion origin="layout" path="M 0 0 L 0 0.25 E" pathEditMode="relative" ptsTypes="">
                                      <p:cBhvr>
                                        <p:cTn id="36" dur="2000" fill="hold"/>
                                        <p:tgtEl>
                                          <p:spTgt spid="95"/>
                                        </p:tgtEl>
                                        <p:attrNameLst>
                                          <p:attrName>ppt_x</p:attrName>
                                          <p:attrName>ppt_y</p:attrName>
                                        </p:attrNameLst>
                                      </p:cBhvr>
                                    </p:animMotion>
                                  </p:childTnLst>
                                </p:cTn>
                              </p:par>
                              <p:par>
                                <p:cTn id="37" presetID="42" presetClass="path" presetSubtype="0" accel="50000" decel="50000" fill="hold" grpId="1" nodeType="withEffect">
                                  <p:stCondLst>
                                    <p:cond delay="0"/>
                                  </p:stCondLst>
                                  <p:childTnLst>
                                    <p:animMotion origin="layout" path="M 0 1.48148E-6 L 0 0.25 " pathEditMode="relative" rAng="0" ptsTypes="AA">
                                      <p:cBhvr>
                                        <p:cTn id="38" dur="2000" fill="hold"/>
                                        <p:tgtEl>
                                          <p:spTgt spid="96"/>
                                        </p:tgtEl>
                                        <p:attrNameLst>
                                          <p:attrName>ppt_x</p:attrName>
                                          <p:attrName>ppt_y</p:attrName>
                                        </p:attrNameLst>
                                      </p:cBhvr>
                                      <p:rCtr x="0" y="12500"/>
                                    </p:animMotion>
                                  </p:childTnLst>
                                </p:cTn>
                              </p:par>
                              <p:par>
                                <p:cTn id="39" presetID="42" presetClass="path" presetSubtype="0" accel="50000" decel="50000" fill="hold" grpId="1" nodeType="withEffect">
                                  <p:stCondLst>
                                    <p:cond delay="0"/>
                                  </p:stCondLst>
                                  <p:childTnLst>
                                    <p:animMotion origin="layout" path="M 0 0 L 0 0.25 E" pathEditMode="relative" ptsTypes="">
                                      <p:cBhvr>
                                        <p:cTn id="40" dur="2000" fill="hold"/>
                                        <p:tgtEl>
                                          <p:spTgt spid="97"/>
                                        </p:tgtEl>
                                        <p:attrNameLst>
                                          <p:attrName>ppt_x</p:attrName>
                                          <p:attrName>ppt_y</p:attrName>
                                        </p:attrNameLst>
                                      </p:cBhvr>
                                    </p:animMotion>
                                  </p:childTnLst>
                                </p:cTn>
                              </p:par>
                              <p:par>
                                <p:cTn id="41" presetID="42" presetClass="path" presetSubtype="0" accel="50000" decel="50000" fill="hold" grpId="1" nodeType="withEffect">
                                  <p:stCondLst>
                                    <p:cond delay="0"/>
                                  </p:stCondLst>
                                  <p:childTnLst>
                                    <p:animMotion origin="layout" path="M 0 0 L 0 0.25 E" pathEditMode="relative" ptsTypes="">
                                      <p:cBhvr>
                                        <p:cTn id="42" dur="2000" fill="hold"/>
                                        <p:tgtEl>
                                          <p:spTgt spid="98"/>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3" grpId="1" animBg="1"/>
      <p:bldP spid="96" grpId="0"/>
      <p:bldP spid="96" grpId="1"/>
      <p:bldP spid="97" grpId="0"/>
      <p:bldP spid="97" grpId="1"/>
      <p:bldP spid="98" grpId="0"/>
      <p:bldP spid="98" grpId="1"/>
      <p:bldP spid="29" grpId="0"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0" y="-28955"/>
            <a:ext cx="12192000" cy="1847595"/>
          </a:xfrm>
        </p:spPr>
        <p:txBody>
          <a:bodyPr>
            <a:normAutofit/>
          </a:bodyPr>
          <a:lstStyle/>
          <a:p>
            <a:r>
              <a:rPr lang="en-US" sz="4300" dirty="0" err="1"/>
              <a:t>Dictionaly</a:t>
            </a:r>
            <a:r>
              <a:rPr lang="en-US" sz="4300" dirty="0"/>
              <a:t>&lt;T,N&gt; </a:t>
            </a:r>
            <a:r>
              <a:rPr lang="en-US" sz="4300" dirty="0" err="1"/>
              <a:t>HashSet</a:t>
            </a:r>
            <a:r>
              <a:rPr lang="en-US" sz="4300" dirty="0"/>
              <a:t>&lt;T&gt; - Associative Collections</a:t>
            </a:r>
          </a:p>
        </p:txBody>
      </p:sp>
      <p:sp>
        <p:nvSpPr>
          <p:cNvPr id="213" name="Shape 213"/>
          <p:cNvSpPr txBox="1">
            <a:spLocks noGrp="1"/>
          </p:cNvSpPr>
          <p:nvPr>
            <p:ph sz="quarter" idx="10"/>
          </p:nvPr>
        </p:nvSpPr>
        <p:spPr>
          <a:xfrm>
            <a:off x="538480" y="2088681"/>
            <a:ext cx="11043920" cy="4441083"/>
          </a:xfrm>
        </p:spPr>
        <p:txBody>
          <a:bodyPr/>
          <a:lstStyle/>
          <a:p>
            <a:r>
              <a:rPr lang="en-US" dirty="0"/>
              <a:t>Implemented with hash table</a:t>
            </a:r>
          </a:p>
          <a:p>
            <a:r>
              <a:rPr lang="en-US" dirty="0"/>
              <a:t>Dictionary: key-value pair, Set: only value</a:t>
            </a:r>
          </a:p>
          <a:p>
            <a:r>
              <a:rPr lang="en-US" dirty="0"/>
              <a:t>Very fast: O(1) insert, delete, and lookup</a:t>
            </a:r>
          </a:p>
          <a:p>
            <a:r>
              <a:rPr lang="en-US" dirty="0">
                <a:hlinkClick r:id="rId3"/>
              </a:rPr>
              <a:t>https://github.com/dotnet/corefx/blob/master/src/System.Collections/src/System/Collections/Generic/HashSet.cs</a:t>
            </a:r>
            <a:endParaRPr lang="en-US" dirty="0"/>
          </a:p>
          <a:p>
            <a:r>
              <a:rPr lang="en-US" dirty="0">
                <a:hlinkClick r:id="rId4"/>
              </a:rPr>
              <a:t>https://github.com/dotnet/coreclr/blob/master/src/mscorlib/src/System/Collections/Generic/Dictionary.cs</a:t>
            </a:r>
            <a:r>
              <a:rPr lang="en-US" dirty="0"/>
              <a:t> </a:t>
            </a:r>
          </a:p>
          <a:p>
            <a:pPr marL="0" indent="0">
              <a:buNone/>
            </a:pPr>
            <a:endParaRPr lang="en-US" dirty="0"/>
          </a:p>
        </p:txBody>
      </p:sp>
    </p:spTree>
    <p:extLst>
      <p:ext uri="{BB962C8B-B14F-4D97-AF65-F5344CB8AC3E}">
        <p14:creationId xmlns:p14="http://schemas.microsoft.com/office/powerpoint/2010/main" val="91899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320800" y="-28955"/>
            <a:ext cx="8558575" cy="1325563"/>
          </a:xfrm>
        </p:spPr>
        <p:txBody>
          <a:bodyPr>
            <a:normAutofit/>
          </a:bodyPr>
          <a:lstStyle/>
          <a:p>
            <a:r>
              <a:rPr lang="en-US" sz="3800" dirty="0" err="1"/>
              <a:t>Dictionaly</a:t>
            </a:r>
            <a:r>
              <a:rPr lang="en-US" sz="3800" dirty="0"/>
              <a:t>&lt;T,N&gt; </a:t>
            </a:r>
            <a:r>
              <a:rPr lang="en-US" sz="3800" dirty="0" err="1"/>
              <a:t>HashSet</a:t>
            </a:r>
            <a:r>
              <a:rPr lang="en-US" sz="3800" dirty="0"/>
              <a:t>&lt;T&gt; - Associative Collections</a:t>
            </a:r>
          </a:p>
        </p:txBody>
      </p:sp>
      <p:sp>
        <p:nvSpPr>
          <p:cNvPr id="213" name="Shape 213"/>
          <p:cNvSpPr txBox="1">
            <a:spLocks noGrp="1"/>
          </p:cNvSpPr>
          <p:nvPr>
            <p:ph sz="quarter" idx="10"/>
          </p:nvPr>
        </p:nvSpPr>
        <p:spPr>
          <a:xfrm>
            <a:off x="452771" y="1491862"/>
            <a:ext cx="11043920" cy="457334"/>
          </a:xfrm>
        </p:spPr>
        <p:txBody>
          <a:bodyPr>
            <a:noAutofit/>
          </a:bodyPr>
          <a:lstStyle/>
          <a:p>
            <a:r>
              <a:rPr lang="en-US" sz="2200" dirty="0"/>
              <a:t>Calls the </a:t>
            </a:r>
            <a:r>
              <a:rPr lang="en-US" sz="2200" dirty="0" err="1"/>
              <a:t>GetHashCode</a:t>
            </a:r>
            <a:r>
              <a:rPr lang="en-US" sz="2200" dirty="0"/>
              <a:t> method on the key</a:t>
            </a:r>
            <a:br>
              <a:rPr lang="en-US" sz="2200" dirty="0"/>
            </a:br>
            <a:endParaRPr lang="en-US" sz="2200" dirty="0"/>
          </a:p>
        </p:txBody>
      </p:sp>
      <p:sp>
        <p:nvSpPr>
          <p:cNvPr id="2" name="Rectangle 1">
            <a:extLst>
              <a:ext uri="{FF2B5EF4-FFF2-40B4-BE49-F238E27FC236}">
                <a16:creationId xmlns:a16="http://schemas.microsoft.com/office/drawing/2014/main" id="{DA1A68D0-7800-4317-A290-1E3F48599F36}"/>
              </a:ext>
            </a:extLst>
          </p:cNvPr>
          <p:cNvSpPr/>
          <p:nvPr/>
        </p:nvSpPr>
        <p:spPr>
          <a:xfrm>
            <a:off x="5343829" y="2392128"/>
            <a:ext cx="1219729" cy="4167409"/>
          </a:xfrm>
          <a:prstGeom prst="rect">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Light" panose="020B0502040204020203" pitchFamily="34" charset="0"/>
                <a:cs typeface="Segoe UI Light" panose="020B0502040204020203" pitchFamily="34" charset="0"/>
              </a:rPr>
              <a:t>Call </a:t>
            </a:r>
            <a:r>
              <a:rPr lang="en-US" sz="1600" dirty="0" err="1">
                <a:latin typeface="Segoe UI Light" panose="020B0502040204020203" pitchFamily="34" charset="0"/>
                <a:cs typeface="Segoe UI Light" panose="020B0502040204020203" pitchFamily="34" charset="0"/>
              </a:rPr>
              <a:t>Object.GetHashCode</a:t>
            </a:r>
            <a:r>
              <a:rPr lang="en-US" sz="1600" dirty="0">
                <a:latin typeface="Segoe UI Light" panose="020B0502040204020203" pitchFamily="34" charset="0"/>
                <a:cs typeface="Segoe UI Light" panose="020B0502040204020203" pitchFamily="34" charset="0"/>
              </a:rPr>
              <a:t>()</a:t>
            </a:r>
          </a:p>
        </p:txBody>
      </p:sp>
      <p:sp>
        <p:nvSpPr>
          <p:cNvPr id="3" name="Rectangle 2">
            <a:extLst>
              <a:ext uri="{FF2B5EF4-FFF2-40B4-BE49-F238E27FC236}">
                <a16:creationId xmlns:a16="http://schemas.microsoft.com/office/drawing/2014/main" id="{1FDF1B26-19FF-480A-9669-64ADC2C85A9E}"/>
              </a:ext>
            </a:extLst>
          </p:cNvPr>
          <p:cNvSpPr/>
          <p:nvPr/>
        </p:nvSpPr>
        <p:spPr>
          <a:xfrm>
            <a:off x="7579999" y="2442761"/>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01</a:t>
            </a:r>
          </a:p>
        </p:txBody>
      </p:sp>
      <p:sp>
        <p:nvSpPr>
          <p:cNvPr id="6" name="Rectangle 5">
            <a:extLst>
              <a:ext uri="{FF2B5EF4-FFF2-40B4-BE49-F238E27FC236}">
                <a16:creationId xmlns:a16="http://schemas.microsoft.com/office/drawing/2014/main" id="{B4093AC0-3851-4B1B-94EA-166273B521DD}"/>
              </a:ext>
            </a:extLst>
          </p:cNvPr>
          <p:cNvSpPr/>
          <p:nvPr/>
        </p:nvSpPr>
        <p:spPr>
          <a:xfrm>
            <a:off x="7579999" y="2980571"/>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02</a:t>
            </a:r>
          </a:p>
        </p:txBody>
      </p:sp>
      <p:sp>
        <p:nvSpPr>
          <p:cNvPr id="7" name="Rectangle 6">
            <a:extLst>
              <a:ext uri="{FF2B5EF4-FFF2-40B4-BE49-F238E27FC236}">
                <a16:creationId xmlns:a16="http://schemas.microsoft.com/office/drawing/2014/main" id="{AA21D76D-B79F-4368-8C59-2AF86DE6CCE0}"/>
              </a:ext>
            </a:extLst>
          </p:cNvPr>
          <p:cNvSpPr/>
          <p:nvPr/>
        </p:nvSpPr>
        <p:spPr>
          <a:xfrm>
            <a:off x="7585823" y="3494390"/>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03</a:t>
            </a:r>
          </a:p>
        </p:txBody>
      </p:sp>
      <p:sp>
        <p:nvSpPr>
          <p:cNvPr id="8" name="Rectangle 7">
            <a:extLst>
              <a:ext uri="{FF2B5EF4-FFF2-40B4-BE49-F238E27FC236}">
                <a16:creationId xmlns:a16="http://schemas.microsoft.com/office/drawing/2014/main" id="{3830C519-65E1-434F-9D25-FAB9F7D31E8A}"/>
              </a:ext>
            </a:extLst>
          </p:cNvPr>
          <p:cNvSpPr/>
          <p:nvPr/>
        </p:nvSpPr>
        <p:spPr>
          <a:xfrm>
            <a:off x="7578940" y="4111000"/>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04</a:t>
            </a:r>
          </a:p>
        </p:txBody>
      </p:sp>
      <p:sp>
        <p:nvSpPr>
          <p:cNvPr id="9" name="Rectangle 8">
            <a:extLst>
              <a:ext uri="{FF2B5EF4-FFF2-40B4-BE49-F238E27FC236}">
                <a16:creationId xmlns:a16="http://schemas.microsoft.com/office/drawing/2014/main" id="{FB2D0097-DCF4-4FC9-90C0-E998F727F3D5}"/>
              </a:ext>
            </a:extLst>
          </p:cNvPr>
          <p:cNvSpPr/>
          <p:nvPr/>
        </p:nvSpPr>
        <p:spPr>
          <a:xfrm>
            <a:off x="7579999" y="4691602"/>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05</a:t>
            </a:r>
          </a:p>
        </p:txBody>
      </p:sp>
      <p:sp>
        <p:nvSpPr>
          <p:cNvPr id="13" name="Rectangle 12">
            <a:extLst>
              <a:ext uri="{FF2B5EF4-FFF2-40B4-BE49-F238E27FC236}">
                <a16:creationId xmlns:a16="http://schemas.microsoft.com/office/drawing/2014/main" id="{E0449448-FA08-423F-A32C-FA1FC26710A4}"/>
              </a:ext>
            </a:extLst>
          </p:cNvPr>
          <p:cNvSpPr/>
          <p:nvPr/>
        </p:nvSpPr>
        <p:spPr>
          <a:xfrm>
            <a:off x="2751904" y="2446420"/>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a:t>
            </a:r>
          </a:p>
        </p:txBody>
      </p:sp>
      <p:sp>
        <p:nvSpPr>
          <p:cNvPr id="14" name="Rectangle 13">
            <a:extLst>
              <a:ext uri="{FF2B5EF4-FFF2-40B4-BE49-F238E27FC236}">
                <a16:creationId xmlns:a16="http://schemas.microsoft.com/office/drawing/2014/main" id="{480B9D45-1072-4633-B05C-448CC759102C}"/>
              </a:ext>
            </a:extLst>
          </p:cNvPr>
          <p:cNvSpPr/>
          <p:nvPr/>
        </p:nvSpPr>
        <p:spPr>
          <a:xfrm>
            <a:off x="8342331" y="2418118"/>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a:t>
            </a:r>
          </a:p>
        </p:txBody>
      </p:sp>
      <p:sp>
        <p:nvSpPr>
          <p:cNvPr id="15" name="Rectangle 14">
            <a:extLst>
              <a:ext uri="{FF2B5EF4-FFF2-40B4-BE49-F238E27FC236}">
                <a16:creationId xmlns:a16="http://schemas.microsoft.com/office/drawing/2014/main" id="{2527D77E-5E1D-4909-8E6A-370B0F301211}"/>
              </a:ext>
            </a:extLst>
          </p:cNvPr>
          <p:cNvSpPr/>
          <p:nvPr/>
        </p:nvSpPr>
        <p:spPr>
          <a:xfrm>
            <a:off x="2751904" y="3134867"/>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Item2</a:t>
            </a:r>
          </a:p>
        </p:txBody>
      </p:sp>
      <p:sp>
        <p:nvSpPr>
          <p:cNvPr id="16" name="Rectangle 15">
            <a:extLst>
              <a:ext uri="{FF2B5EF4-FFF2-40B4-BE49-F238E27FC236}">
                <a16:creationId xmlns:a16="http://schemas.microsoft.com/office/drawing/2014/main" id="{22E18290-A326-41A9-84AF-0920EB4ECB78}"/>
              </a:ext>
            </a:extLst>
          </p:cNvPr>
          <p:cNvSpPr/>
          <p:nvPr/>
        </p:nvSpPr>
        <p:spPr>
          <a:xfrm>
            <a:off x="2702991" y="5701618"/>
            <a:ext cx="1016441" cy="3012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a:t>
            </a:r>
          </a:p>
        </p:txBody>
      </p:sp>
      <p:sp>
        <p:nvSpPr>
          <p:cNvPr id="18" name="Rectangle 17">
            <a:extLst>
              <a:ext uri="{FF2B5EF4-FFF2-40B4-BE49-F238E27FC236}">
                <a16:creationId xmlns:a16="http://schemas.microsoft.com/office/drawing/2014/main" id="{9F0FAE13-1E54-47FE-A8A8-2FFFEB342A58}"/>
              </a:ext>
            </a:extLst>
          </p:cNvPr>
          <p:cNvSpPr/>
          <p:nvPr/>
        </p:nvSpPr>
        <p:spPr>
          <a:xfrm>
            <a:off x="8348522" y="2997284"/>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Item2</a:t>
            </a:r>
          </a:p>
        </p:txBody>
      </p:sp>
      <p:cxnSp>
        <p:nvCxnSpPr>
          <p:cNvPr id="5" name="Straight Arrow Connector 4">
            <a:extLst>
              <a:ext uri="{FF2B5EF4-FFF2-40B4-BE49-F238E27FC236}">
                <a16:creationId xmlns:a16="http://schemas.microsoft.com/office/drawing/2014/main" id="{9A4E6F72-7BFC-4507-B638-16C8A250EAD1}"/>
              </a:ext>
            </a:extLst>
          </p:cNvPr>
          <p:cNvCxnSpPr>
            <a:stCxn id="13" idx="3"/>
          </p:cNvCxnSpPr>
          <p:nvPr/>
        </p:nvCxnSpPr>
        <p:spPr>
          <a:xfrm flipV="1">
            <a:off x="3768345" y="2595228"/>
            <a:ext cx="1575484" cy="182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D97B21-E7C3-4CDB-BBC5-1DB7500F6360}"/>
              </a:ext>
            </a:extLst>
          </p:cNvPr>
          <p:cNvCxnSpPr>
            <a:cxnSpLocks/>
            <a:endCxn id="3" idx="1"/>
          </p:cNvCxnSpPr>
          <p:nvPr/>
        </p:nvCxnSpPr>
        <p:spPr>
          <a:xfrm>
            <a:off x="6563559" y="2595227"/>
            <a:ext cx="1016441"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552DCC2-10BC-4E76-A1E5-EDB162A042D3}"/>
              </a:ext>
            </a:extLst>
          </p:cNvPr>
          <p:cNvCxnSpPr>
            <a:cxnSpLocks/>
            <a:stCxn id="15" idx="3"/>
          </p:cNvCxnSpPr>
          <p:nvPr/>
        </p:nvCxnSpPr>
        <p:spPr>
          <a:xfrm flipV="1">
            <a:off x="3768345" y="3280874"/>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2C2099F-B823-421C-8BA4-B3AC05A718F3}"/>
              </a:ext>
            </a:extLst>
          </p:cNvPr>
          <p:cNvCxnSpPr>
            <a:cxnSpLocks/>
            <a:endCxn id="6" idx="1"/>
          </p:cNvCxnSpPr>
          <p:nvPr/>
        </p:nvCxnSpPr>
        <p:spPr>
          <a:xfrm flipV="1">
            <a:off x="6504622" y="3133037"/>
            <a:ext cx="1075377" cy="608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1F59EEC-B3AF-4190-A337-F589C7B508C9}"/>
              </a:ext>
            </a:extLst>
          </p:cNvPr>
          <p:cNvCxnSpPr>
            <a:cxnSpLocks/>
            <a:endCxn id="14" idx="1"/>
          </p:cNvCxnSpPr>
          <p:nvPr/>
        </p:nvCxnSpPr>
        <p:spPr>
          <a:xfrm flipV="1">
            <a:off x="8080279" y="2568755"/>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B22F6A-DB06-44B3-93A4-3CCDC3980338}"/>
              </a:ext>
            </a:extLst>
          </p:cNvPr>
          <p:cNvCxnSpPr>
            <a:cxnSpLocks/>
          </p:cNvCxnSpPr>
          <p:nvPr/>
        </p:nvCxnSpPr>
        <p:spPr>
          <a:xfrm flipV="1">
            <a:off x="8094044" y="3147921"/>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D9217A7-5592-43BB-BCDD-496E18B112F8}"/>
              </a:ext>
            </a:extLst>
          </p:cNvPr>
          <p:cNvCxnSpPr>
            <a:cxnSpLocks/>
          </p:cNvCxnSpPr>
          <p:nvPr/>
        </p:nvCxnSpPr>
        <p:spPr>
          <a:xfrm flipV="1">
            <a:off x="9371154" y="2548064"/>
            <a:ext cx="49583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6EE711F-4155-42F5-8A92-920ABAC472C2}"/>
              </a:ext>
            </a:extLst>
          </p:cNvPr>
          <p:cNvSpPr/>
          <p:nvPr/>
        </p:nvSpPr>
        <p:spPr>
          <a:xfrm>
            <a:off x="9879375" y="2424031"/>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Item100</a:t>
            </a:r>
          </a:p>
        </p:txBody>
      </p:sp>
      <p:cxnSp>
        <p:nvCxnSpPr>
          <p:cNvPr id="38" name="Straight Arrow Connector 37">
            <a:extLst>
              <a:ext uri="{FF2B5EF4-FFF2-40B4-BE49-F238E27FC236}">
                <a16:creationId xmlns:a16="http://schemas.microsoft.com/office/drawing/2014/main" id="{5BEBE778-71A0-4AA4-A0C0-BCD027A5EE94}"/>
              </a:ext>
            </a:extLst>
          </p:cNvPr>
          <p:cNvCxnSpPr>
            <a:cxnSpLocks/>
          </p:cNvCxnSpPr>
          <p:nvPr/>
        </p:nvCxnSpPr>
        <p:spPr>
          <a:xfrm>
            <a:off x="5330122" y="2606001"/>
            <a:ext cx="1201834" cy="80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C1F2AB-2817-4523-AEFF-85FCEC67ADF2}"/>
              </a:ext>
            </a:extLst>
          </p:cNvPr>
          <p:cNvCxnSpPr>
            <a:cxnSpLocks/>
          </p:cNvCxnSpPr>
          <p:nvPr/>
        </p:nvCxnSpPr>
        <p:spPr>
          <a:xfrm flipV="1">
            <a:off x="5375431" y="3214135"/>
            <a:ext cx="1201834" cy="71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3BB580-58B4-4570-8C56-3177D94FFC34}"/>
              </a:ext>
            </a:extLst>
          </p:cNvPr>
          <p:cNvCxnSpPr>
            <a:cxnSpLocks/>
          </p:cNvCxnSpPr>
          <p:nvPr/>
        </p:nvCxnSpPr>
        <p:spPr>
          <a:xfrm flipV="1">
            <a:off x="5350470" y="2634291"/>
            <a:ext cx="1181487" cy="3721958"/>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F64A5AD-5922-4F09-ACE2-D88D7B6948D7}"/>
              </a:ext>
            </a:extLst>
          </p:cNvPr>
          <p:cNvSpPr/>
          <p:nvPr/>
        </p:nvSpPr>
        <p:spPr>
          <a:xfrm>
            <a:off x="2714109" y="3869911"/>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Item3</a:t>
            </a:r>
          </a:p>
        </p:txBody>
      </p:sp>
      <p:cxnSp>
        <p:nvCxnSpPr>
          <p:cNvPr id="51" name="Straight Arrow Connector 50">
            <a:extLst>
              <a:ext uri="{FF2B5EF4-FFF2-40B4-BE49-F238E27FC236}">
                <a16:creationId xmlns:a16="http://schemas.microsoft.com/office/drawing/2014/main" id="{0537B643-5AAC-4BDD-8095-E8A2A2E41DAB}"/>
              </a:ext>
            </a:extLst>
          </p:cNvPr>
          <p:cNvCxnSpPr>
            <a:cxnSpLocks/>
          </p:cNvCxnSpPr>
          <p:nvPr/>
        </p:nvCxnSpPr>
        <p:spPr>
          <a:xfrm flipV="1">
            <a:off x="3735861" y="3952288"/>
            <a:ext cx="1625197" cy="6825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962EB32-4EC3-4AB2-9873-2A7581EB84CC}"/>
              </a:ext>
            </a:extLst>
          </p:cNvPr>
          <p:cNvSpPr/>
          <p:nvPr/>
        </p:nvSpPr>
        <p:spPr>
          <a:xfrm>
            <a:off x="2743290" y="4517124"/>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Item4</a:t>
            </a:r>
          </a:p>
        </p:txBody>
      </p:sp>
      <p:cxnSp>
        <p:nvCxnSpPr>
          <p:cNvPr id="53" name="Straight Arrow Connector 52">
            <a:extLst>
              <a:ext uri="{FF2B5EF4-FFF2-40B4-BE49-F238E27FC236}">
                <a16:creationId xmlns:a16="http://schemas.microsoft.com/office/drawing/2014/main" id="{E77E1986-84CA-47A6-8CBA-0189508D7AAF}"/>
              </a:ext>
            </a:extLst>
          </p:cNvPr>
          <p:cNvCxnSpPr>
            <a:cxnSpLocks/>
            <a:stCxn id="52" idx="3"/>
          </p:cNvCxnSpPr>
          <p:nvPr/>
        </p:nvCxnSpPr>
        <p:spPr>
          <a:xfrm flipV="1">
            <a:off x="3759731" y="4663130"/>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89A0E763-AE38-4D43-BF74-913458DE075E}"/>
              </a:ext>
            </a:extLst>
          </p:cNvPr>
          <p:cNvSpPr/>
          <p:nvPr/>
        </p:nvSpPr>
        <p:spPr>
          <a:xfrm>
            <a:off x="2721204" y="5252167"/>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Item5</a:t>
            </a:r>
          </a:p>
        </p:txBody>
      </p:sp>
      <p:cxnSp>
        <p:nvCxnSpPr>
          <p:cNvPr id="55" name="Straight Arrow Connector 54">
            <a:extLst>
              <a:ext uri="{FF2B5EF4-FFF2-40B4-BE49-F238E27FC236}">
                <a16:creationId xmlns:a16="http://schemas.microsoft.com/office/drawing/2014/main" id="{4331B154-882F-49FD-AE85-6840287DE626}"/>
              </a:ext>
            </a:extLst>
          </p:cNvPr>
          <p:cNvCxnSpPr>
            <a:cxnSpLocks/>
            <a:stCxn id="54" idx="3"/>
          </p:cNvCxnSpPr>
          <p:nvPr/>
        </p:nvCxnSpPr>
        <p:spPr>
          <a:xfrm flipV="1">
            <a:off x="3737644" y="5398174"/>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9F62858-1179-4DBB-B2FE-DAA6553C8616}"/>
              </a:ext>
            </a:extLst>
          </p:cNvPr>
          <p:cNvCxnSpPr>
            <a:cxnSpLocks/>
          </p:cNvCxnSpPr>
          <p:nvPr/>
        </p:nvCxnSpPr>
        <p:spPr>
          <a:xfrm flipV="1">
            <a:off x="5361725" y="3889556"/>
            <a:ext cx="1201834" cy="71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964D455-8BC3-4F65-BE27-2B43F9ABE8FF}"/>
              </a:ext>
            </a:extLst>
          </p:cNvPr>
          <p:cNvCxnSpPr>
            <a:cxnSpLocks/>
          </p:cNvCxnSpPr>
          <p:nvPr/>
        </p:nvCxnSpPr>
        <p:spPr>
          <a:xfrm flipV="1">
            <a:off x="5424645" y="4603994"/>
            <a:ext cx="1201834" cy="71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E43C16-D2AA-413F-8648-04501F10E752}"/>
              </a:ext>
            </a:extLst>
          </p:cNvPr>
          <p:cNvCxnSpPr>
            <a:cxnSpLocks/>
          </p:cNvCxnSpPr>
          <p:nvPr/>
        </p:nvCxnSpPr>
        <p:spPr>
          <a:xfrm flipV="1">
            <a:off x="5373814" y="5324498"/>
            <a:ext cx="1201834" cy="71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C5C28AD-32FA-4389-8155-990B99D50F5E}"/>
              </a:ext>
            </a:extLst>
          </p:cNvPr>
          <p:cNvCxnSpPr>
            <a:cxnSpLocks/>
            <a:endCxn id="7" idx="1"/>
          </p:cNvCxnSpPr>
          <p:nvPr/>
        </p:nvCxnSpPr>
        <p:spPr>
          <a:xfrm flipV="1">
            <a:off x="6626479" y="3646856"/>
            <a:ext cx="959344" cy="25210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3277D62-6A45-453A-91C7-2014BC83B638}"/>
              </a:ext>
            </a:extLst>
          </p:cNvPr>
          <p:cNvCxnSpPr>
            <a:cxnSpLocks/>
          </p:cNvCxnSpPr>
          <p:nvPr/>
        </p:nvCxnSpPr>
        <p:spPr>
          <a:xfrm flipV="1">
            <a:off x="6596683" y="4327099"/>
            <a:ext cx="950656" cy="31137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DD1ED40-64C2-4B04-96A1-8420A3682A4C}"/>
              </a:ext>
            </a:extLst>
          </p:cNvPr>
          <p:cNvCxnSpPr>
            <a:cxnSpLocks/>
            <a:endCxn id="9" idx="1"/>
          </p:cNvCxnSpPr>
          <p:nvPr/>
        </p:nvCxnSpPr>
        <p:spPr>
          <a:xfrm flipV="1">
            <a:off x="6484322" y="4844068"/>
            <a:ext cx="1095678" cy="49943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879CF556-B3CB-4883-874D-01A3F7CB4456}"/>
              </a:ext>
            </a:extLst>
          </p:cNvPr>
          <p:cNvSpPr/>
          <p:nvPr/>
        </p:nvSpPr>
        <p:spPr>
          <a:xfrm>
            <a:off x="8356095" y="3527835"/>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Item3</a:t>
            </a:r>
          </a:p>
        </p:txBody>
      </p:sp>
      <p:cxnSp>
        <p:nvCxnSpPr>
          <p:cNvPr id="66" name="Straight Arrow Connector 65">
            <a:extLst>
              <a:ext uri="{FF2B5EF4-FFF2-40B4-BE49-F238E27FC236}">
                <a16:creationId xmlns:a16="http://schemas.microsoft.com/office/drawing/2014/main" id="{A56B477D-94DD-443E-8039-9A512F51E747}"/>
              </a:ext>
            </a:extLst>
          </p:cNvPr>
          <p:cNvCxnSpPr>
            <a:cxnSpLocks/>
          </p:cNvCxnSpPr>
          <p:nvPr/>
        </p:nvCxnSpPr>
        <p:spPr>
          <a:xfrm flipV="1">
            <a:off x="8086470" y="3657467"/>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5C161B1-AE96-4CE8-B6EB-25C87DA18FF5}"/>
              </a:ext>
            </a:extLst>
          </p:cNvPr>
          <p:cNvSpPr/>
          <p:nvPr/>
        </p:nvSpPr>
        <p:spPr>
          <a:xfrm>
            <a:off x="8356095" y="4167014"/>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Item4</a:t>
            </a:r>
          </a:p>
        </p:txBody>
      </p:sp>
      <p:cxnSp>
        <p:nvCxnSpPr>
          <p:cNvPr id="68" name="Straight Arrow Connector 67">
            <a:extLst>
              <a:ext uri="{FF2B5EF4-FFF2-40B4-BE49-F238E27FC236}">
                <a16:creationId xmlns:a16="http://schemas.microsoft.com/office/drawing/2014/main" id="{DCB2896C-FDA6-4A93-9211-15D7D38099F6}"/>
              </a:ext>
            </a:extLst>
          </p:cNvPr>
          <p:cNvCxnSpPr>
            <a:cxnSpLocks/>
          </p:cNvCxnSpPr>
          <p:nvPr/>
        </p:nvCxnSpPr>
        <p:spPr>
          <a:xfrm flipV="1">
            <a:off x="8086470" y="4296646"/>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C2AE524-3305-419E-8B50-02DCFD4C7636}"/>
              </a:ext>
            </a:extLst>
          </p:cNvPr>
          <p:cNvSpPr/>
          <p:nvPr/>
        </p:nvSpPr>
        <p:spPr>
          <a:xfrm>
            <a:off x="8373565" y="4727610"/>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Item5</a:t>
            </a:r>
          </a:p>
        </p:txBody>
      </p:sp>
      <p:cxnSp>
        <p:nvCxnSpPr>
          <p:cNvPr id="70" name="Straight Arrow Connector 69">
            <a:extLst>
              <a:ext uri="{FF2B5EF4-FFF2-40B4-BE49-F238E27FC236}">
                <a16:creationId xmlns:a16="http://schemas.microsoft.com/office/drawing/2014/main" id="{A7A17535-B903-4023-8066-4E20D510E199}"/>
              </a:ext>
            </a:extLst>
          </p:cNvPr>
          <p:cNvCxnSpPr>
            <a:cxnSpLocks/>
          </p:cNvCxnSpPr>
          <p:nvPr/>
        </p:nvCxnSpPr>
        <p:spPr>
          <a:xfrm flipV="1">
            <a:off x="8103940" y="4857242"/>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E1E12288-7AD4-49C3-B6C1-CDF7EE1FB9DF}"/>
              </a:ext>
            </a:extLst>
          </p:cNvPr>
          <p:cNvSpPr/>
          <p:nvPr/>
        </p:nvSpPr>
        <p:spPr>
          <a:xfrm>
            <a:off x="2732813" y="6132311"/>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Item100</a:t>
            </a:r>
          </a:p>
        </p:txBody>
      </p:sp>
      <p:cxnSp>
        <p:nvCxnSpPr>
          <p:cNvPr id="77" name="Straight Arrow Connector 76">
            <a:extLst>
              <a:ext uri="{FF2B5EF4-FFF2-40B4-BE49-F238E27FC236}">
                <a16:creationId xmlns:a16="http://schemas.microsoft.com/office/drawing/2014/main" id="{5C239FA8-A941-4BE6-813E-811724A0D0F2}"/>
              </a:ext>
            </a:extLst>
          </p:cNvPr>
          <p:cNvCxnSpPr/>
          <p:nvPr/>
        </p:nvCxnSpPr>
        <p:spPr>
          <a:xfrm flipV="1">
            <a:off x="3719929" y="6290601"/>
            <a:ext cx="1575484" cy="182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8" grpId="0" animBg="1"/>
      <p:bldP spid="37" grpId="0" animBg="1"/>
      <p:bldP spid="50" grpId="0" animBg="1"/>
      <p:bldP spid="52" grpId="0" animBg="1"/>
      <p:bldP spid="54" grpId="0" animBg="1"/>
      <p:bldP spid="65" grpId="0" animBg="1"/>
      <p:bldP spid="67" grpId="0" animBg="1"/>
      <p:bldP spid="69" grpId="0" animBg="1"/>
      <p:bldP spid="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608083" y="-28955"/>
            <a:ext cx="8387256" cy="1325563"/>
          </a:xfrm>
        </p:spPr>
        <p:txBody>
          <a:bodyPr>
            <a:normAutofit/>
          </a:bodyPr>
          <a:lstStyle/>
          <a:p>
            <a:r>
              <a:rPr lang="en-US" sz="3800" dirty="0" err="1"/>
              <a:t>Dictionaly</a:t>
            </a:r>
            <a:r>
              <a:rPr lang="en-US" sz="3800" dirty="0"/>
              <a:t>&lt;T,N&gt; </a:t>
            </a:r>
            <a:r>
              <a:rPr lang="en-US" sz="3800" dirty="0" err="1"/>
              <a:t>HashSet</a:t>
            </a:r>
            <a:r>
              <a:rPr lang="en-US" sz="3800" dirty="0"/>
              <a:t>&lt;T&gt; - </a:t>
            </a:r>
            <a:r>
              <a:rPr lang="en-US" sz="3800" dirty="0" err="1"/>
              <a:t>GetHashCode</a:t>
            </a:r>
            <a:r>
              <a:rPr lang="en-US" sz="3800" dirty="0"/>
              <a:t> method</a:t>
            </a:r>
          </a:p>
        </p:txBody>
      </p:sp>
      <p:sp>
        <p:nvSpPr>
          <p:cNvPr id="213" name="Shape 213"/>
          <p:cNvSpPr txBox="1">
            <a:spLocks noGrp="1"/>
          </p:cNvSpPr>
          <p:nvPr>
            <p:ph sz="quarter" idx="10"/>
          </p:nvPr>
        </p:nvSpPr>
        <p:spPr>
          <a:xfrm>
            <a:off x="538480" y="1549059"/>
            <a:ext cx="11043920" cy="1523990"/>
          </a:xfrm>
        </p:spPr>
        <p:txBody>
          <a:bodyPr>
            <a:normAutofit fontScale="92500" lnSpcReduction="20000"/>
          </a:bodyPr>
          <a:lstStyle/>
          <a:p>
            <a:r>
              <a:rPr lang="en-US" dirty="0"/>
              <a:t>Important to have uniform distribution</a:t>
            </a:r>
          </a:p>
          <a:p>
            <a:r>
              <a:rPr lang="en-US" dirty="0"/>
              <a:t>Killing the performance of a Dictionary or </a:t>
            </a:r>
            <a:r>
              <a:rPr lang="en-US" dirty="0" err="1"/>
              <a:t>HashSet</a:t>
            </a:r>
            <a:r>
              <a:rPr lang="en-US" dirty="0"/>
              <a:t>: return a constant from </a:t>
            </a:r>
            <a:r>
              <a:rPr lang="en-US" dirty="0" err="1"/>
              <a:t>GetHashCode</a:t>
            </a:r>
            <a:br>
              <a:rPr lang="en-US" dirty="0"/>
            </a:br>
            <a:endParaRPr lang="en-US" dirty="0"/>
          </a:p>
        </p:txBody>
      </p:sp>
      <p:sp>
        <p:nvSpPr>
          <p:cNvPr id="46" name="Rectangle 45">
            <a:extLst>
              <a:ext uri="{FF2B5EF4-FFF2-40B4-BE49-F238E27FC236}">
                <a16:creationId xmlns:a16="http://schemas.microsoft.com/office/drawing/2014/main" id="{2BBC02DB-83E9-4ABF-A66E-610C2A189138}"/>
              </a:ext>
            </a:extLst>
          </p:cNvPr>
          <p:cNvSpPr/>
          <p:nvPr/>
        </p:nvSpPr>
        <p:spPr>
          <a:xfrm>
            <a:off x="3524094" y="3249665"/>
            <a:ext cx="1219729" cy="3168858"/>
          </a:xfrm>
          <a:prstGeom prst="rect">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Segoe UI Light" panose="020B0502040204020203" pitchFamily="34" charset="0"/>
                <a:cs typeface="Segoe UI Light" panose="020B0502040204020203" pitchFamily="34" charset="0"/>
              </a:rPr>
              <a:t>Return 1</a:t>
            </a:r>
          </a:p>
        </p:txBody>
      </p:sp>
      <p:sp>
        <p:nvSpPr>
          <p:cNvPr id="47" name="Rectangle 46">
            <a:extLst>
              <a:ext uri="{FF2B5EF4-FFF2-40B4-BE49-F238E27FC236}">
                <a16:creationId xmlns:a16="http://schemas.microsoft.com/office/drawing/2014/main" id="{27A7FF45-6704-44DE-9BEA-9FE07BCC8CF6}"/>
              </a:ext>
            </a:extLst>
          </p:cNvPr>
          <p:cNvSpPr/>
          <p:nvPr/>
        </p:nvSpPr>
        <p:spPr>
          <a:xfrm>
            <a:off x="5212591" y="3348719"/>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01</a:t>
            </a:r>
          </a:p>
        </p:txBody>
      </p:sp>
      <p:sp>
        <p:nvSpPr>
          <p:cNvPr id="48" name="Rectangle 47">
            <a:extLst>
              <a:ext uri="{FF2B5EF4-FFF2-40B4-BE49-F238E27FC236}">
                <a16:creationId xmlns:a16="http://schemas.microsoft.com/office/drawing/2014/main" id="{A1C91957-FD60-47DE-BEAF-8EE961EA9940}"/>
              </a:ext>
            </a:extLst>
          </p:cNvPr>
          <p:cNvSpPr/>
          <p:nvPr/>
        </p:nvSpPr>
        <p:spPr>
          <a:xfrm>
            <a:off x="5201711" y="3999773"/>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02</a:t>
            </a:r>
          </a:p>
        </p:txBody>
      </p:sp>
      <p:sp>
        <p:nvSpPr>
          <p:cNvPr id="49" name="Rectangle 48">
            <a:extLst>
              <a:ext uri="{FF2B5EF4-FFF2-40B4-BE49-F238E27FC236}">
                <a16:creationId xmlns:a16="http://schemas.microsoft.com/office/drawing/2014/main" id="{212901CF-8889-4148-9207-4B37A385484D}"/>
              </a:ext>
            </a:extLst>
          </p:cNvPr>
          <p:cNvSpPr/>
          <p:nvPr/>
        </p:nvSpPr>
        <p:spPr>
          <a:xfrm>
            <a:off x="5207534" y="4513592"/>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03</a:t>
            </a:r>
          </a:p>
        </p:txBody>
      </p:sp>
      <p:sp>
        <p:nvSpPr>
          <p:cNvPr id="60" name="Rectangle 59">
            <a:extLst>
              <a:ext uri="{FF2B5EF4-FFF2-40B4-BE49-F238E27FC236}">
                <a16:creationId xmlns:a16="http://schemas.microsoft.com/office/drawing/2014/main" id="{74A06189-6C68-4F73-AF0F-E60E7E4C392B}"/>
              </a:ext>
            </a:extLst>
          </p:cNvPr>
          <p:cNvSpPr/>
          <p:nvPr/>
        </p:nvSpPr>
        <p:spPr>
          <a:xfrm>
            <a:off x="5200652" y="5130201"/>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04</a:t>
            </a:r>
          </a:p>
        </p:txBody>
      </p:sp>
      <p:sp>
        <p:nvSpPr>
          <p:cNvPr id="63" name="Rectangle 62">
            <a:extLst>
              <a:ext uri="{FF2B5EF4-FFF2-40B4-BE49-F238E27FC236}">
                <a16:creationId xmlns:a16="http://schemas.microsoft.com/office/drawing/2014/main" id="{3D47564D-1147-474A-BA82-ACFE0C312934}"/>
              </a:ext>
            </a:extLst>
          </p:cNvPr>
          <p:cNvSpPr/>
          <p:nvPr/>
        </p:nvSpPr>
        <p:spPr>
          <a:xfrm>
            <a:off x="5201711" y="5710803"/>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05</a:t>
            </a:r>
          </a:p>
        </p:txBody>
      </p:sp>
      <p:sp>
        <p:nvSpPr>
          <p:cNvPr id="64" name="Rectangle 63">
            <a:extLst>
              <a:ext uri="{FF2B5EF4-FFF2-40B4-BE49-F238E27FC236}">
                <a16:creationId xmlns:a16="http://schemas.microsoft.com/office/drawing/2014/main" id="{C70C5071-7481-45B9-99D3-3C0E745DC3F9}"/>
              </a:ext>
            </a:extLst>
          </p:cNvPr>
          <p:cNvSpPr/>
          <p:nvPr/>
        </p:nvSpPr>
        <p:spPr>
          <a:xfrm>
            <a:off x="932978" y="3311503"/>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a:t>
            </a:r>
          </a:p>
        </p:txBody>
      </p:sp>
      <p:sp>
        <p:nvSpPr>
          <p:cNvPr id="71" name="Rectangle 70">
            <a:extLst>
              <a:ext uri="{FF2B5EF4-FFF2-40B4-BE49-F238E27FC236}">
                <a16:creationId xmlns:a16="http://schemas.microsoft.com/office/drawing/2014/main" id="{69FB47C8-151A-4A74-A967-733AD6C374E0}"/>
              </a:ext>
            </a:extLst>
          </p:cNvPr>
          <p:cNvSpPr/>
          <p:nvPr/>
        </p:nvSpPr>
        <p:spPr>
          <a:xfrm>
            <a:off x="5974922" y="3324076"/>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a:t>
            </a:r>
          </a:p>
        </p:txBody>
      </p:sp>
      <p:sp>
        <p:nvSpPr>
          <p:cNvPr id="72" name="Rectangle 71">
            <a:extLst>
              <a:ext uri="{FF2B5EF4-FFF2-40B4-BE49-F238E27FC236}">
                <a16:creationId xmlns:a16="http://schemas.microsoft.com/office/drawing/2014/main" id="{EB7229EA-670C-4E79-BB10-AA1342C4C171}"/>
              </a:ext>
            </a:extLst>
          </p:cNvPr>
          <p:cNvSpPr/>
          <p:nvPr/>
        </p:nvSpPr>
        <p:spPr>
          <a:xfrm>
            <a:off x="932978" y="3999949"/>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Item2</a:t>
            </a:r>
          </a:p>
        </p:txBody>
      </p:sp>
      <p:cxnSp>
        <p:nvCxnSpPr>
          <p:cNvPr id="75" name="Straight Arrow Connector 74">
            <a:extLst>
              <a:ext uri="{FF2B5EF4-FFF2-40B4-BE49-F238E27FC236}">
                <a16:creationId xmlns:a16="http://schemas.microsoft.com/office/drawing/2014/main" id="{87010B0A-FE4B-41FF-BF02-187BB6B05C9A}"/>
              </a:ext>
            </a:extLst>
          </p:cNvPr>
          <p:cNvCxnSpPr>
            <a:cxnSpLocks/>
            <a:stCxn id="64" idx="3"/>
          </p:cNvCxnSpPr>
          <p:nvPr/>
        </p:nvCxnSpPr>
        <p:spPr>
          <a:xfrm flipV="1">
            <a:off x="1949419" y="3460310"/>
            <a:ext cx="1575484" cy="182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C59F4D0-013F-4197-8E2B-3F86CDB7EBD1}"/>
              </a:ext>
            </a:extLst>
          </p:cNvPr>
          <p:cNvCxnSpPr>
            <a:cxnSpLocks/>
          </p:cNvCxnSpPr>
          <p:nvPr/>
        </p:nvCxnSpPr>
        <p:spPr>
          <a:xfrm>
            <a:off x="4744632" y="3460309"/>
            <a:ext cx="436571" cy="1886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5541A59-5DE5-4DD9-B350-A239AA8FDE2D}"/>
              </a:ext>
            </a:extLst>
          </p:cNvPr>
          <p:cNvCxnSpPr>
            <a:cxnSpLocks/>
            <a:stCxn id="72" idx="3"/>
          </p:cNvCxnSpPr>
          <p:nvPr/>
        </p:nvCxnSpPr>
        <p:spPr>
          <a:xfrm flipV="1">
            <a:off x="1949419" y="4145956"/>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1F14173-C84B-41C4-A970-3BEF8BDE9DDD}"/>
              </a:ext>
            </a:extLst>
          </p:cNvPr>
          <p:cNvCxnSpPr>
            <a:cxnSpLocks/>
            <a:endCxn id="71" idx="1"/>
          </p:cNvCxnSpPr>
          <p:nvPr/>
        </p:nvCxnSpPr>
        <p:spPr>
          <a:xfrm flipV="1">
            <a:off x="5712871" y="3474713"/>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8086757-A081-454C-9C98-5AAEF279E4F3}"/>
              </a:ext>
            </a:extLst>
          </p:cNvPr>
          <p:cNvCxnSpPr>
            <a:cxnSpLocks/>
          </p:cNvCxnSpPr>
          <p:nvPr/>
        </p:nvCxnSpPr>
        <p:spPr>
          <a:xfrm flipV="1">
            <a:off x="7003746" y="3454023"/>
            <a:ext cx="24172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705F0AE0-62D4-4907-A743-F9A76D86DFBD}"/>
              </a:ext>
            </a:extLst>
          </p:cNvPr>
          <p:cNvSpPr/>
          <p:nvPr/>
        </p:nvSpPr>
        <p:spPr>
          <a:xfrm>
            <a:off x="7257856" y="3306566"/>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Item2</a:t>
            </a:r>
          </a:p>
        </p:txBody>
      </p:sp>
      <p:cxnSp>
        <p:nvCxnSpPr>
          <p:cNvPr id="85" name="Straight Arrow Connector 84">
            <a:extLst>
              <a:ext uri="{FF2B5EF4-FFF2-40B4-BE49-F238E27FC236}">
                <a16:creationId xmlns:a16="http://schemas.microsoft.com/office/drawing/2014/main" id="{15D28C31-4210-497C-9B6C-32D2EEE15D0B}"/>
              </a:ext>
            </a:extLst>
          </p:cNvPr>
          <p:cNvCxnSpPr>
            <a:cxnSpLocks/>
          </p:cNvCxnSpPr>
          <p:nvPr/>
        </p:nvCxnSpPr>
        <p:spPr>
          <a:xfrm>
            <a:off x="3511196" y="3471083"/>
            <a:ext cx="1201834" cy="80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C8EDCDF-7A17-4267-B385-AB6B0AD43F85}"/>
              </a:ext>
            </a:extLst>
          </p:cNvPr>
          <p:cNvCxnSpPr>
            <a:cxnSpLocks/>
          </p:cNvCxnSpPr>
          <p:nvPr/>
        </p:nvCxnSpPr>
        <p:spPr>
          <a:xfrm flipV="1">
            <a:off x="3556505" y="3460310"/>
            <a:ext cx="1129191" cy="69027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88A309A2-CA0F-4385-9ECE-C7BF02A8D89C}"/>
              </a:ext>
            </a:extLst>
          </p:cNvPr>
          <p:cNvSpPr/>
          <p:nvPr/>
        </p:nvSpPr>
        <p:spPr>
          <a:xfrm>
            <a:off x="895182" y="4734993"/>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Item3</a:t>
            </a:r>
          </a:p>
        </p:txBody>
      </p:sp>
      <p:cxnSp>
        <p:nvCxnSpPr>
          <p:cNvPr id="89" name="Straight Arrow Connector 88">
            <a:extLst>
              <a:ext uri="{FF2B5EF4-FFF2-40B4-BE49-F238E27FC236}">
                <a16:creationId xmlns:a16="http://schemas.microsoft.com/office/drawing/2014/main" id="{EBCBD5D9-4E13-466F-9BDB-995A202818CB}"/>
              </a:ext>
            </a:extLst>
          </p:cNvPr>
          <p:cNvCxnSpPr>
            <a:cxnSpLocks/>
          </p:cNvCxnSpPr>
          <p:nvPr/>
        </p:nvCxnSpPr>
        <p:spPr>
          <a:xfrm flipV="1">
            <a:off x="1916934" y="4817371"/>
            <a:ext cx="1625197" cy="6825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48F1C235-7D9D-40D1-862C-15F38480E9E9}"/>
              </a:ext>
            </a:extLst>
          </p:cNvPr>
          <p:cNvSpPr/>
          <p:nvPr/>
        </p:nvSpPr>
        <p:spPr>
          <a:xfrm>
            <a:off x="924363" y="5382206"/>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Item4</a:t>
            </a:r>
          </a:p>
        </p:txBody>
      </p:sp>
      <p:cxnSp>
        <p:nvCxnSpPr>
          <p:cNvPr id="91" name="Straight Arrow Connector 90">
            <a:extLst>
              <a:ext uri="{FF2B5EF4-FFF2-40B4-BE49-F238E27FC236}">
                <a16:creationId xmlns:a16="http://schemas.microsoft.com/office/drawing/2014/main" id="{FC45BDB1-42BC-4445-9704-D97B26EEEC21}"/>
              </a:ext>
            </a:extLst>
          </p:cNvPr>
          <p:cNvCxnSpPr>
            <a:cxnSpLocks/>
            <a:stCxn id="90" idx="3"/>
          </p:cNvCxnSpPr>
          <p:nvPr/>
        </p:nvCxnSpPr>
        <p:spPr>
          <a:xfrm flipV="1">
            <a:off x="1940804" y="5528212"/>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BAFF80A4-35FD-4CBD-90CD-1DBCDB884BC2}"/>
              </a:ext>
            </a:extLst>
          </p:cNvPr>
          <p:cNvSpPr/>
          <p:nvPr/>
        </p:nvSpPr>
        <p:spPr>
          <a:xfrm>
            <a:off x="902277" y="6117250"/>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Item5</a:t>
            </a:r>
          </a:p>
        </p:txBody>
      </p:sp>
      <p:cxnSp>
        <p:nvCxnSpPr>
          <p:cNvPr id="93" name="Straight Arrow Connector 92">
            <a:extLst>
              <a:ext uri="{FF2B5EF4-FFF2-40B4-BE49-F238E27FC236}">
                <a16:creationId xmlns:a16="http://schemas.microsoft.com/office/drawing/2014/main" id="{1198C43F-0E94-40D4-AD2E-DE657EB6039F}"/>
              </a:ext>
            </a:extLst>
          </p:cNvPr>
          <p:cNvCxnSpPr>
            <a:cxnSpLocks/>
            <a:stCxn id="92" idx="3"/>
          </p:cNvCxnSpPr>
          <p:nvPr/>
        </p:nvCxnSpPr>
        <p:spPr>
          <a:xfrm flipV="1">
            <a:off x="1918718" y="6263256"/>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83F07D3-210F-4602-95BA-67F86AFEB677}"/>
              </a:ext>
            </a:extLst>
          </p:cNvPr>
          <p:cNvCxnSpPr>
            <a:cxnSpLocks/>
          </p:cNvCxnSpPr>
          <p:nvPr/>
        </p:nvCxnSpPr>
        <p:spPr>
          <a:xfrm flipV="1">
            <a:off x="3542799" y="3515687"/>
            <a:ext cx="1170231" cy="131032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049B16A-4B56-40E6-97BC-78A7217C93ED}"/>
              </a:ext>
            </a:extLst>
          </p:cNvPr>
          <p:cNvCxnSpPr>
            <a:cxnSpLocks/>
          </p:cNvCxnSpPr>
          <p:nvPr/>
        </p:nvCxnSpPr>
        <p:spPr>
          <a:xfrm flipV="1">
            <a:off x="3605719" y="3530644"/>
            <a:ext cx="1145553" cy="20098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5A7C49F-5C1F-467D-9ECC-6E29D8970397}"/>
              </a:ext>
            </a:extLst>
          </p:cNvPr>
          <p:cNvCxnSpPr>
            <a:cxnSpLocks/>
          </p:cNvCxnSpPr>
          <p:nvPr/>
        </p:nvCxnSpPr>
        <p:spPr>
          <a:xfrm flipV="1">
            <a:off x="3554888" y="3400233"/>
            <a:ext cx="1158142" cy="286071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2C20574-0887-4A9D-9972-50A15094323C}"/>
              </a:ext>
            </a:extLst>
          </p:cNvPr>
          <p:cNvCxnSpPr>
            <a:cxnSpLocks/>
          </p:cNvCxnSpPr>
          <p:nvPr/>
        </p:nvCxnSpPr>
        <p:spPr>
          <a:xfrm flipV="1">
            <a:off x="8277257" y="3437929"/>
            <a:ext cx="24172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D7CA01AC-A5AC-4863-8471-925DBB840235}"/>
              </a:ext>
            </a:extLst>
          </p:cNvPr>
          <p:cNvSpPr/>
          <p:nvPr/>
        </p:nvSpPr>
        <p:spPr>
          <a:xfrm>
            <a:off x="8531367" y="3290472"/>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Item3</a:t>
            </a:r>
          </a:p>
        </p:txBody>
      </p:sp>
      <p:cxnSp>
        <p:nvCxnSpPr>
          <p:cNvPr id="110" name="Straight Arrow Connector 109">
            <a:extLst>
              <a:ext uri="{FF2B5EF4-FFF2-40B4-BE49-F238E27FC236}">
                <a16:creationId xmlns:a16="http://schemas.microsoft.com/office/drawing/2014/main" id="{55CE3BE5-EC6C-4B73-ABC5-6EC49833394B}"/>
              </a:ext>
            </a:extLst>
          </p:cNvPr>
          <p:cNvCxnSpPr>
            <a:cxnSpLocks/>
          </p:cNvCxnSpPr>
          <p:nvPr/>
        </p:nvCxnSpPr>
        <p:spPr>
          <a:xfrm flipV="1">
            <a:off x="9550767" y="3438035"/>
            <a:ext cx="24172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EDEBAC69-B4A9-4BF1-A971-9255FD4790F5}"/>
              </a:ext>
            </a:extLst>
          </p:cNvPr>
          <p:cNvSpPr/>
          <p:nvPr/>
        </p:nvSpPr>
        <p:spPr>
          <a:xfrm>
            <a:off x="9804878" y="3290578"/>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Item4</a:t>
            </a:r>
          </a:p>
        </p:txBody>
      </p:sp>
      <p:cxnSp>
        <p:nvCxnSpPr>
          <p:cNvPr id="112" name="Straight Arrow Connector 111">
            <a:extLst>
              <a:ext uri="{FF2B5EF4-FFF2-40B4-BE49-F238E27FC236}">
                <a16:creationId xmlns:a16="http://schemas.microsoft.com/office/drawing/2014/main" id="{AD24879B-CF38-4F11-A270-516395200072}"/>
              </a:ext>
            </a:extLst>
          </p:cNvPr>
          <p:cNvCxnSpPr>
            <a:cxnSpLocks/>
          </p:cNvCxnSpPr>
          <p:nvPr/>
        </p:nvCxnSpPr>
        <p:spPr>
          <a:xfrm flipV="1">
            <a:off x="10791290" y="3403307"/>
            <a:ext cx="24172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84907A8-4878-4BD8-AE7C-9CAE4D15E845}"/>
              </a:ext>
            </a:extLst>
          </p:cNvPr>
          <p:cNvSpPr/>
          <p:nvPr/>
        </p:nvSpPr>
        <p:spPr>
          <a:xfrm>
            <a:off x="11033018" y="3267067"/>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Item5</a:t>
            </a:r>
          </a:p>
        </p:txBody>
      </p:sp>
    </p:spTree>
    <p:extLst>
      <p:ext uri="{BB962C8B-B14F-4D97-AF65-F5344CB8AC3E}">
        <p14:creationId xmlns:p14="http://schemas.microsoft.com/office/powerpoint/2010/main" val="358874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60" grpId="0" animBg="1"/>
      <p:bldP spid="63" grpId="0" animBg="1"/>
      <p:bldP spid="64" grpId="0" animBg="1"/>
      <p:bldP spid="71" grpId="0" animBg="1"/>
      <p:bldP spid="72" grpId="0" animBg="1"/>
      <p:bldP spid="84" grpId="0" animBg="1"/>
      <p:bldP spid="88" grpId="0" animBg="1"/>
      <p:bldP spid="90" grpId="0" animBg="1"/>
      <p:bldP spid="92" grpId="0" animBg="1"/>
      <p:bldP spid="109" grpId="0" animBg="1"/>
      <p:bldP spid="111" grpId="0" animBg="1"/>
      <p:bldP spid="1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SortedDictionaly&lt;T,N&gt; SortedSet&lt;T&gt;</a:t>
            </a:r>
            <a:endParaRPr lang="en-US" dirty="0"/>
          </a:p>
        </p:txBody>
      </p:sp>
      <p:sp>
        <p:nvSpPr>
          <p:cNvPr id="213" name="Shape 213"/>
          <p:cNvSpPr txBox="1">
            <a:spLocks noGrp="1"/>
          </p:cNvSpPr>
          <p:nvPr>
            <p:ph sz="quarter" idx="10"/>
          </p:nvPr>
        </p:nvSpPr>
        <p:spPr>
          <a:xfrm>
            <a:off x="538480" y="1549059"/>
            <a:ext cx="8066862" cy="4980706"/>
          </a:xfrm>
        </p:spPr>
        <p:txBody>
          <a:bodyPr/>
          <a:lstStyle/>
          <a:p>
            <a:r>
              <a:rPr lang="en-US" dirty="0"/>
              <a:t>Implemented with binary tree data structure</a:t>
            </a:r>
          </a:p>
          <a:p>
            <a:r>
              <a:rPr lang="en-US" dirty="0"/>
              <a:t>Better lookup, insert, delete than List and Array O(Log(N))</a:t>
            </a:r>
          </a:p>
          <a:p>
            <a:r>
              <a:rPr lang="en-US" dirty="0"/>
              <a:t>Items are sorted by key: </a:t>
            </a:r>
            <a:r>
              <a:rPr lang="en-US" dirty="0" err="1"/>
              <a:t>IComparable</a:t>
            </a:r>
            <a:r>
              <a:rPr lang="en-US" dirty="0"/>
              <a:t>&lt;T&gt;</a:t>
            </a:r>
          </a:p>
          <a:p>
            <a:r>
              <a:rPr lang="en-US" dirty="0"/>
              <a:t>Downside: per object overhead</a:t>
            </a:r>
          </a:p>
        </p:txBody>
      </p:sp>
      <p:sp>
        <p:nvSpPr>
          <p:cNvPr id="2" name="Oval 1">
            <a:extLst>
              <a:ext uri="{FF2B5EF4-FFF2-40B4-BE49-F238E27FC236}">
                <a16:creationId xmlns:a16="http://schemas.microsoft.com/office/drawing/2014/main" id="{00C93433-9495-4070-A6DE-072F0BCFB468}"/>
              </a:ext>
            </a:extLst>
          </p:cNvPr>
          <p:cNvSpPr/>
          <p:nvPr/>
        </p:nvSpPr>
        <p:spPr>
          <a:xfrm>
            <a:off x="9472730" y="1222111"/>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Item1</a:t>
            </a:r>
          </a:p>
        </p:txBody>
      </p:sp>
      <p:sp>
        <p:nvSpPr>
          <p:cNvPr id="5" name="Oval 4">
            <a:extLst>
              <a:ext uri="{FF2B5EF4-FFF2-40B4-BE49-F238E27FC236}">
                <a16:creationId xmlns:a16="http://schemas.microsoft.com/office/drawing/2014/main" id="{5C1D996F-88F7-49BC-8710-853092E403B6}"/>
              </a:ext>
            </a:extLst>
          </p:cNvPr>
          <p:cNvSpPr/>
          <p:nvPr/>
        </p:nvSpPr>
        <p:spPr>
          <a:xfrm>
            <a:off x="9472730" y="3062319"/>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Item4</a:t>
            </a:r>
          </a:p>
        </p:txBody>
      </p:sp>
      <p:sp>
        <p:nvSpPr>
          <p:cNvPr id="6" name="Oval 5">
            <a:extLst>
              <a:ext uri="{FF2B5EF4-FFF2-40B4-BE49-F238E27FC236}">
                <a16:creationId xmlns:a16="http://schemas.microsoft.com/office/drawing/2014/main" id="{00517645-5FD6-4733-8381-46335A366FA8}"/>
              </a:ext>
            </a:extLst>
          </p:cNvPr>
          <p:cNvSpPr/>
          <p:nvPr/>
        </p:nvSpPr>
        <p:spPr>
          <a:xfrm>
            <a:off x="10129545" y="2093837"/>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Item3</a:t>
            </a:r>
          </a:p>
        </p:txBody>
      </p:sp>
      <p:sp>
        <p:nvSpPr>
          <p:cNvPr id="7" name="Oval 6">
            <a:extLst>
              <a:ext uri="{FF2B5EF4-FFF2-40B4-BE49-F238E27FC236}">
                <a16:creationId xmlns:a16="http://schemas.microsoft.com/office/drawing/2014/main" id="{1F701966-DCEB-43F8-BAE0-DF9E8F63257E}"/>
              </a:ext>
            </a:extLst>
          </p:cNvPr>
          <p:cNvSpPr/>
          <p:nvPr/>
        </p:nvSpPr>
        <p:spPr>
          <a:xfrm>
            <a:off x="8611466" y="2093837"/>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Item2</a:t>
            </a:r>
          </a:p>
        </p:txBody>
      </p:sp>
      <p:sp>
        <p:nvSpPr>
          <p:cNvPr id="8" name="Oval 7">
            <a:extLst>
              <a:ext uri="{FF2B5EF4-FFF2-40B4-BE49-F238E27FC236}">
                <a16:creationId xmlns:a16="http://schemas.microsoft.com/office/drawing/2014/main" id="{F463B56C-B541-4F43-B55C-D58672227CCD}"/>
              </a:ext>
            </a:extLst>
          </p:cNvPr>
          <p:cNvSpPr/>
          <p:nvPr/>
        </p:nvSpPr>
        <p:spPr>
          <a:xfrm>
            <a:off x="10891875" y="3051240"/>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Item5</a:t>
            </a:r>
          </a:p>
        </p:txBody>
      </p:sp>
      <p:cxnSp>
        <p:nvCxnSpPr>
          <p:cNvPr id="4" name="Straight Arrow Connector 3">
            <a:extLst>
              <a:ext uri="{FF2B5EF4-FFF2-40B4-BE49-F238E27FC236}">
                <a16:creationId xmlns:a16="http://schemas.microsoft.com/office/drawing/2014/main" id="{DFA2E2E3-80CF-4EC2-9946-81AD6223ED9B}"/>
              </a:ext>
            </a:extLst>
          </p:cNvPr>
          <p:cNvCxnSpPr>
            <a:stCxn id="2" idx="3"/>
            <a:endCxn id="7" idx="7"/>
          </p:cNvCxnSpPr>
          <p:nvPr/>
        </p:nvCxnSpPr>
        <p:spPr>
          <a:xfrm flipH="1">
            <a:off x="9262157" y="1786042"/>
            <a:ext cx="322213" cy="404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EB0CA50-8EEE-492A-9D7E-9E69DF034883}"/>
              </a:ext>
            </a:extLst>
          </p:cNvPr>
          <p:cNvCxnSpPr>
            <a:stCxn id="2" idx="5"/>
            <a:endCxn id="6" idx="0"/>
          </p:cNvCxnSpPr>
          <p:nvPr/>
        </p:nvCxnSpPr>
        <p:spPr>
          <a:xfrm>
            <a:off x="10123420" y="1786042"/>
            <a:ext cx="387290" cy="307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CABA92F-2B62-469E-9D1A-07CD126A21A6}"/>
              </a:ext>
            </a:extLst>
          </p:cNvPr>
          <p:cNvCxnSpPr>
            <a:cxnSpLocks/>
            <a:stCxn id="6" idx="3"/>
            <a:endCxn id="5" idx="0"/>
          </p:cNvCxnSpPr>
          <p:nvPr/>
        </p:nvCxnSpPr>
        <p:spPr>
          <a:xfrm flipH="1">
            <a:off x="9853895" y="2657769"/>
            <a:ext cx="387290" cy="404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790E39-2031-4271-B59A-0DD1F77052AA}"/>
              </a:ext>
            </a:extLst>
          </p:cNvPr>
          <p:cNvCxnSpPr>
            <a:cxnSpLocks/>
            <a:stCxn id="6" idx="5"/>
            <a:endCxn id="8" idx="0"/>
          </p:cNvCxnSpPr>
          <p:nvPr/>
        </p:nvCxnSpPr>
        <p:spPr>
          <a:xfrm>
            <a:off x="10780235" y="2657769"/>
            <a:ext cx="492806" cy="393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Shape 213">
            <a:extLst>
              <a:ext uri="{FF2B5EF4-FFF2-40B4-BE49-F238E27FC236}">
                <a16:creationId xmlns:a16="http://schemas.microsoft.com/office/drawing/2014/main" id="{4E96DF40-625C-4D5D-A223-223F51F3B332}"/>
              </a:ext>
            </a:extLst>
          </p:cNvPr>
          <p:cNvSpPr txBox="1">
            <a:spLocks/>
          </p:cNvSpPr>
          <p:nvPr/>
        </p:nvSpPr>
        <p:spPr>
          <a:xfrm>
            <a:off x="363920" y="4147124"/>
            <a:ext cx="11424150" cy="3006632"/>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631" indent="-474157">
              <a:buClr>
                <a:srgbClr val="434343"/>
              </a:buClr>
              <a:buFont typeface="Calibri"/>
              <a:buChar char="●"/>
            </a:pPr>
            <a:endParaRPr lang="en-US" sz="2667" dirty="0">
              <a:solidFill>
                <a:srgbClr val="434343"/>
              </a:solidFill>
            </a:endParaRPr>
          </a:p>
          <a:p>
            <a:pPr marL="609631" indent="-474157">
              <a:buClr>
                <a:srgbClr val="434343"/>
              </a:buClr>
              <a:buFont typeface="Calibri"/>
              <a:buChar char="●"/>
            </a:pPr>
            <a:endParaRPr lang="en-US" sz="2667" dirty="0">
              <a:solidFill>
                <a:srgbClr val="434343"/>
              </a:solidFill>
            </a:endParaRPr>
          </a:p>
        </p:txBody>
      </p:sp>
      <p:sp>
        <p:nvSpPr>
          <p:cNvPr id="17" name="Shape 213">
            <a:extLst>
              <a:ext uri="{FF2B5EF4-FFF2-40B4-BE49-F238E27FC236}">
                <a16:creationId xmlns:a16="http://schemas.microsoft.com/office/drawing/2014/main" id="{48B96547-5548-4A90-A576-C94279B2698C}"/>
              </a:ext>
            </a:extLst>
          </p:cNvPr>
          <p:cNvSpPr txBox="1">
            <a:spLocks/>
          </p:cNvSpPr>
          <p:nvPr/>
        </p:nvSpPr>
        <p:spPr>
          <a:xfrm>
            <a:off x="538480" y="4516037"/>
            <a:ext cx="11418748" cy="2205875"/>
          </a:xfrm>
          <a:prstGeom prst="rect">
            <a:avLst/>
          </a:prstGeom>
        </p:spPr>
        <p:txBody>
          <a:bodyPr vert="horz" lIns="91440" tIns="45720" rIns="91440" bIns="45720" rtlCol="0">
            <a:normAutofit/>
          </a:bodyPr>
          <a:lstStyle>
            <a:lvl1pPr marL="228608" indent="-228608" algn="l" defTabSz="914430" rtl="0" eaLnBrk="1" latinLnBrk="0" hangingPunct="1">
              <a:lnSpc>
                <a:spcPct val="90000"/>
              </a:lnSpc>
              <a:spcBef>
                <a:spcPts val="1800"/>
              </a:spcBef>
              <a:buFont typeface="Arial" panose="020B0604020202020204" pitchFamily="34" charset="0"/>
              <a:buChar char="•"/>
              <a:defRPr sz="2800" kern="1200">
                <a:solidFill>
                  <a:schemeClr val="tx1">
                    <a:lumMod val="65000"/>
                    <a:lumOff val="35000"/>
                  </a:schemeClr>
                </a:solidFill>
                <a:latin typeface="Segoe UI" panose="020B0502040204020203" pitchFamily="34" charset="0"/>
                <a:ea typeface="+mn-ea"/>
                <a:cs typeface="Segoe UI" panose="020B0502040204020203" pitchFamily="34" charset="0"/>
              </a:defRPr>
            </a:lvl1pPr>
            <a:lvl2pPr marL="685823" indent="-228608" algn="l" defTabSz="914430" rtl="0" eaLnBrk="1" latinLnBrk="0" hangingPunct="1">
              <a:lnSpc>
                <a:spcPct val="90000"/>
              </a:lnSpc>
              <a:spcBef>
                <a:spcPts val="1800"/>
              </a:spcBef>
              <a:buFont typeface="Arial" panose="020B0604020202020204" pitchFamily="34" charset="0"/>
              <a:buChar char="•"/>
              <a:defRPr sz="24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1143038" indent="-228608" algn="l" defTabSz="914430" rtl="0" eaLnBrk="1" latinLnBrk="0" hangingPunct="1">
              <a:lnSpc>
                <a:spcPct val="90000"/>
              </a:lnSpc>
              <a:spcBef>
                <a:spcPts val="1800"/>
              </a:spcBef>
              <a:buFont typeface="Arial" panose="020B0604020202020204" pitchFamily="34" charset="0"/>
              <a:buChar char="•"/>
              <a:defRPr sz="20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600253" indent="-228608" algn="l" defTabSz="914430" rtl="0" eaLnBrk="1" latinLnBrk="0" hangingPunct="1">
              <a:lnSpc>
                <a:spcPct val="90000"/>
              </a:lnSpc>
              <a:spcBef>
                <a:spcPts val="1800"/>
              </a:spcBef>
              <a:buFont typeface="Arial" panose="020B0604020202020204" pitchFamily="34" charset="0"/>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2057468" indent="-228608" algn="l" defTabSz="914430" rtl="0" eaLnBrk="1" latinLnBrk="0" hangingPunct="1">
              <a:lnSpc>
                <a:spcPct val="90000"/>
              </a:lnSpc>
              <a:spcBef>
                <a:spcPts val="1800"/>
              </a:spcBef>
              <a:buFont typeface="Arial" panose="020B0604020202020204" pitchFamily="34" charset="0"/>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3"/>
              </a:rPr>
              <a:t>https://github.com/dotnet/corefx/blob/master/src/System.Collections/src/System/Collections/Generic/SortedDictionary.cs</a:t>
            </a:r>
            <a:endParaRPr lang="en-US" dirty="0"/>
          </a:p>
          <a:p>
            <a:r>
              <a:rPr lang="en-US" dirty="0">
                <a:hlinkClick r:id="rId4"/>
              </a:rPr>
              <a:t>https://github.com/dotnet/corefx/blob/master/src/System.Collections/src/System/Collections/Generic/SortedSet.cs</a:t>
            </a: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13595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p:txBody>
          <a:bodyPr/>
          <a:lstStyle/>
          <a:p>
            <a:r>
              <a:rPr lang="en-US"/>
              <a:t>Choosing the Right Collection - Demo</a:t>
            </a:r>
            <a:endParaRPr lang="en-US" dirty="0"/>
          </a:p>
        </p:txBody>
      </p:sp>
      <p:sp>
        <p:nvSpPr>
          <p:cNvPr id="273" name="Shape 273"/>
          <p:cNvSpPr txBox="1">
            <a:spLocks noGrp="1"/>
          </p:cNvSpPr>
          <p:nvPr>
            <p:ph type="subTitle" idx="1"/>
          </p:nvPr>
        </p:nvSpPr>
        <p:spPr/>
        <p:txBody>
          <a:bodyPr/>
          <a:lstStyle/>
          <a:p>
            <a:r>
              <a:rPr lang="en-US"/>
              <a:t>Demo</a:t>
            </a:r>
            <a:endParaRPr lang="en" dirty="0"/>
          </a:p>
        </p:txBody>
      </p:sp>
      <p:cxnSp>
        <p:nvCxnSpPr>
          <p:cNvPr id="6" name="Straight Connector 5">
            <a:extLst>
              <a:ext uri="{FF2B5EF4-FFF2-40B4-BE49-F238E27FC236}">
                <a16:creationId xmlns:a16="http://schemas.microsoft.com/office/drawing/2014/main" id="{067843E0-2F4F-4551-B51A-1A33313C9387}"/>
              </a:ext>
            </a:extLst>
          </p:cNvPr>
          <p:cNvCxnSpPr>
            <a:cxnSpLocks/>
          </p:cNvCxnSpPr>
          <p:nvPr/>
        </p:nvCxnSpPr>
        <p:spPr>
          <a:xfrm>
            <a:off x="816834" y="3301942"/>
            <a:ext cx="9556526"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68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this Part</a:t>
            </a:r>
          </a:p>
        </p:txBody>
      </p:sp>
      <p:sp>
        <p:nvSpPr>
          <p:cNvPr id="149" name="Shape 149"/>
          <p:cNvSpPr txBox="1">
            <a:spLocks noGrp="1"/>
          </p:cNvSpPr>
          <p:nvPr>
            <p:ph sz="quarter" idx="11"/>
          </p:nvPr>
        </p:nvSpPr>
        <p:spPr>
          <a:xfrm>
            <a:off x="3120887" y="2678372"/>
            <a:ext cx="8169966" cy="972931"/>
          </a:xfrm>
        </p:spPr>
        <p:txBody>
          <a:bodyPr/>
          <a:lstStyle/>
          <a:p>
            <a:r>
              <a:rPr lang="en-US" dirty="0"/>
              <a:t>Differences between Value Types and Reference Types</a:t>
            </a:r>
          </a:p>
        </p:txBody>
      </p:sp>
    </p:spTree>
    <p:extLst>
      <p:ext uri="{BB962C8B-B14F-4D97-AF65-F5344CB8AC3E}">
        <p14:creationId xmlns:p14="http://schemas.microsoft.com/office/powerpoint/2010/main" val="16585939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Reference Types on .NET (and .NET Core)</a:t>
            </a:r>
            <a:endParaRPr lang="en-US" dirty="0"/>
          </a:p>
        </p:txBody>
      </p:sp>
      <p:sp>
        <p:nvSpPr>
          <p:cNvPr id="149" name="Shape 149"/>
          <p:cNvSpPr txBox="1">
            <a:spLocks noGrp="1"/>
          </p:cNvSpPr>
          <p:nvPr>
            <p:ph sz="quarter" idx="10"/>
          </p:nvPr>
        </p:nvSpPr>
        <p:spPr>
          <a:xfrm>
            <a:off x="538480" y="1296608"/>
            <a:ext cx="11043920" cy="5233157"/>
          </a:xfrm>
        </p:spPr>
        <p:txBody>
          <a:bodyPr/>
          <a:lstStyle/>
          <a:p>
            <a:r>
              <a:rPr lang="en-US" dirty="0"/>
              <a:t>Its value is a reference that navigates to the object that is referenced, or null</a:t>
            </a:r>
          </a:p>
          <a:p>
            <a:r>
              <a:rPr lang="en-US" dirty="0"/>
              <a:t>E.g.: String, Classes , Arrays, Delegates</a:t>
            </a:r>
          </a:p>
          <a:p>
            <a:r>
              <a:rPr lang="en-US" dirty="0"/>
              <a:t>The “=“ operator assigns the reference itself</a:t>
            </a:r>
          </a:p>
          <a:p>
            <a:r>
              <a:rPr lang="en-US" dirty="0"/>
              <a:t>The “==“ operator compares whether the two operands reference the same object (unless you override it!) – Except: String</a:t>
            </a:r>
          </a:p>
          <a:p>
            <a:endParaRPr lang="en-US" dirty="0"/>
          </a:p>
        </p:txBody>
      </p:sp>
      <p:sp>
        <p:nvSpPr>
          <p:cNvPr id="2" name="Rectangle 1">
            <a:extLst>
              <a:ext uri="{FF2B5EF4-FFF2-40B4-BE49-F238E27FC236}">
                <a16:creationId xmlns:a16="http://schemas.microsoft.com/office/drawing/2014/main" id="{7268E967-AD6D-4C44-B5BA-1F8FF8C4DC5B}"/>
              </a:ext>
            </a:extLst>
          </p:cNvPr>
          <p:cNvSpPr/>
          <p:nvPr/>
        </p:nvSpPr>
        <p:spPr>
          <a:xfrm>
            <a:off x="6018784" y="5188877"/>
            <a:ext cx="2134526" cy="1103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cxnSp>
        <p:nvCxnSpPr>
          <p:cNvPr id="4" name="Straight Connector 3">
            <a:extLst>
              <a:ext uri="{FF2B5EF4-FFF2-40B4-BE49-F238E27FC236}">
                <a16:creationId xmlns:a16="http://schemas.microsoft.com/office/drawing/2014/main" id="{FD8F7780-8129-4658-A90B-CCEC39F8C37C}"/>
              </a:ext>
            </a:extLst>
          </p:cNvPr>
          <p:cNvCxnSpPr>
            <a:cxnSpLocks/>
          </p:cNvCxnSpPr>
          <p:nvPr/>
        </p:nvCxnSpPr>
        <p:spPr>
          <a:xfrm>
            <a:off x="6018784" y="5541317"/>
            <a:ext cx="213452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447E341-84A4-46A4-850F-EC9744A5F860}"/>
              </a:ext>
            </a:extLst>
          </p:cNvPr>
          <p:cNvSpPr txBox="1"/>
          <p:nvPr/>
        </p:nvSpPr>
        <p:spPr>
          <a:xfrm>
            <a:off x="6030657" y="5188876"/>
            <a:ext cx="1524662" cy="277127"/>
          </a:xfrm>
          <a:prstGeom prst="rect">
            <a:avLst/>
          </a:prstGeom>
          <a:noFill/>
        </p:spPr>
        <p:txBody>
          <a:bodyPr wrap="square" rtlCol="0">
            <a:spAutoFit/>
          </a:bodyPr>
          <a:lstStyle/>
          <a:p>
            <a:r>
              <a:rPr lang="en-US" sz="1201" dirty="0"/>
              <a:t>String: Name</a:t>
            </a:r>
            <a:endParaRPr lang="de-AT" sz="1201" dirty="0"/>
          </a:p>
        </p:txBody>
      </p:sp>
      <p:cxnSp>
        <p:nvCxnSpPr>
          <p:cNvPr id="8" name="Straight Connector 7">
            <a:extLst>
              <a:ext uri="{FF2B5EF4-FFF2-40B4-BE49-F238E27FC236}">
                <a16:creationId xmlns:a16="http://schemas.microsoft.com/office/drawing/2014/main" id="{60DCC1B9-26CB-4A3A-A127-0AE9B71C5354}"/>
              </a:ext>
            </a:extLst>
          </p:cNvPr>
          <p:cNvCxnSpPr>
            <a:cxnSpLocks/>
          </p:cNvCxnSpPr>
          <p:nvPr/>
        </p:nvCxnSpPr>
        <p:spPr>
          <a:xfrm>
            <a:off x="6018784" y="5916947"/>
            <a:ext cx="213452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FA9A82-8E11-45B7-9197-8971E19AAC15}"/>
              </a:ext>
            </a:extLst>
          </p:cNvPr>
          <p:cNvSpPr txBox="1"/>
          <p:nvPr/>
        </p:nvSpPr>
        <p:spPr>
          <a:xfrm>
            <a:off x="6030657" y="5549870"/>
            <a:ext cx="1524662" cy="277127"/>
          </a:xfrm>
          <a:prstGeom prst="rect">
            <a:avLst/>
          </a:prstGeom>
          <a:noFill/>
        </p:spPr>
        <p:txBody>
          <a:bodyPr wrap="square" rtlCol="0">
            <a:spAutoFit/>
          </a:bodyPr>
          <a:lstStyle/>
          <a:p>
            <a:r>
              <a:rPr lang="en-US" sz="1201" dirty="0" err="1"/>
              <a:t>Int</a:t>
            </a:r>
            <a:r>
              <a:rPr lang="en-US" sz="1201" dirty="0"/>
              <a:t>: Age</a:t>
            </a:r>
            <a:endParaRPr lang="de-AT" sz="1201" dirty="0"/>
          </a:p>
        </p:txBody>
      </p:sp>
      <p:cxnSp>
        <p:nvCxnSpPr>
          <p:cNvPr id="10" name="Straight Connector 9">
            <a:extLst>
              <a:ext uri="{FF2B5EF4-FFF2-40B4-BE49-F238E27FC236}">
                <a16:creationId xmlns:a16="http://schemas.microsoft.com/office/drawing/2014/main" id="{E84A97B9-DD33-499A-8C61-4FFE0F9312B4}"/>
              </a:ext>
            </a:extLst>
          </p:cNvPr>
          <p:cNvCxnSpPr/>
          <p:nvPr/>
        </p:nvCxnSpPr>
        <p:spPr>
          <a:xfrm>
            <a:off x="6018784" y="6292576"/>
            <a:ext cx="193123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87ECD8-90D7-4791-B807-01F525D81B96}"/>
              </a:ext>
            </a:extLst>
          </p:cNvPr>
          <p:cNvSpPr txBox="1"/>
          <p:nvPr/>
        </p:nvSpPr>
        <p:spPr>
          <a:xfrm>
            <a:off x="6018784" y="5940135"/>
            <a:ext cx="2134526" cy="277127"/>
          </a:xfrm>
          <a:prstGeom prst="rect">
            <a:avLst/>
          </a:prstGeom>
          <a:noFill/>
        </p:spPr>
        <p:txBody>
          <a:bodyPr wrap="square" rtlCol="0">
            <a:spAutoFit/>
          </a:bodyPr>
          <a:lstStyle/>
          <a:p>
            <a:r>
              <a:rPr lang="en-US" sz="1201" dirty="0"/>
              <a:t>Children: Person[]</a:t>
            </a:r>
            <a:endParaRPr lang="de-AT" sz="1201" dirty="0"/>
          </a:p>
        </p:txBody>
      </p:sp>
      <p:sp>
        <p:nvSpPr>
          <p:cNvPr id="12" name="TextBox 11">
            <a:extLst>
              <a:ext uri="{FF2B5EF4-FFF2-40B4-BE49-F238E27FC236}">
                <a16:creationId xmlns:a16="http://schemas.microsoft.com/office/drawing/2014/main" id="{3FF5C64E-A133-4AC6-B7A4-E5DD77EBC6EF}"/>
              </a:ext>
            </a:extLst>
          </p:cNvPr>
          <p:cNvSpPr txBox="1"/>
          <p:nvPr/>
        </p:nvSpPr>
        <p:spPr>
          <a:xfrm>
            <a:off x="5943534" y="4843633"/>
            <a:ext cx="1892289" cy="277127"/>
          </a:xfrm>
          <a:prstGeom prst="rect">
            <a:avLst/>
          </a:prstGeom>
          <a:noFill/>
        </p:spPr>
        <p:txBody>
          <a:bodyPr wrap="square" rtlCol="0">
            <a:spAutoFit/>
          </a:bodyPr>
          <a:lstStyle/>
          <a:p>
            <a:r>
              <a:rPr lang="en-US" sz="1201" dirty="0"/>
              <a:t>Class Person:</a:t>
            </a:r>
            <a:endParaRPr lang="de-AT" sz="1201" dirty="0"/>
          </a:p>
        </p:txBody>
      </p:sp>
      <p:sp>
        <p:nvSpPr>
          <p:cNvPr id="15" name="Rectangle 14">
            <a:extLst>
              <a:ext uri="{FF2B5EF4-FFF2-40B4-BE49-F238E27FC236}">
                <a16:creationId xmlns:a16="http://schemas.microsoft.com/office/drawing/2014/main" id="{277BD753-96D3-40F8-A5BC-D97673C59460}"/>
              </a:ext>
            </a:extLst>
          </p:cNvPr>
          <p:cNvSpPr/>
          <p:nvPr/>
        </p:nvSpPr>
        <p:spPr>
          <a:xfrm>
            <a:off x="2589278" y="5766815"/>
            <a:ext cx="1503581"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Person p</a:t>
            </a:r>
            <a:endParaRPr lang="de-AT" sz="1201" dirty="0">
              <a:solidFill>
                <a:schemeClr val="tx1"/>
              </a:solidFill>
            </a:endParaRPr>
          </a:p>
        </p:txBody>
      </p:sp>
      <p:cxnSp>
        <p:nvCxnSpPr>
          <p:cNvPr id="14" name="Straight Arrow Connector 13">
            <a:extLst>
              <a:ext uri="{FF2B5EF4-FFF2-40B4-BE49-F238E27FC236}">
                <a16:creationId xmlns:a16="http://schemas.microsoft.com/office/drawing/2014/main" id="{6FE2CB5F-AAB7-4089-A9AC-41E7A2123859}"/>
              </a:ext>
            </a:extLst>
          </p:cNvPr>
          <p:cNvCxnSpPr>
            <a:stCxn id="15" idx="3"/>
          </p:cNvCxnSpPr>
          <p:nvPr/>
        </p:nvCxnSpPr>
        <p:spPr>
          <a:xfrm flipV="1">
            <a:off x="4092859" y="5188876"/>
            <a:ext cx="1937798" cy="78461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F16E47-EB85-4281-B18E-EE81B1148BB3}"/>
              </a:ext>
            </a:extLst>
          </p:cNvPr>
          <p:cNvCxnSpPr>
            <a:cxnSpLocks/>
            <a:stCxn id="11" idx="3"/>
          </p:cNvCxnSpPr>
          <p:nvPr/>
        </p:nvCxnSpPr>
        <p:spPr>
          <a:xfrm>
            <a:off x="8153310" y="6078699"/>
            <a:ext cx="1093657" cy="313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BD8DF3D-93CA-4849-8604-1C12008F0B19}"/>
              </a:ext>
            </a:extLst>
          </p:cNvPr>
          <p:cNvSpPr txBox="1"/>
          <p:nvPr/>
        </p:nvSpPr>
        <p:spPr>
          <a:xfrm>
            <a:off x="8395206" y="5748356"/>
            <a:ext cx="609865" cy="338682"/>
          </a:xfrm>
          <a:prstGeom prst="rect">
            <a:avLst/>
          </a:prstGeom>
          <a:noFill/>
        </p:spPr>
        <p:txBody>
          <a:bodyPr wrap="square" rtlCol="0">
            <a:spAutoFit/>
          </a:bodyPr>
          <a:lstStyle/>
          <a:p>
            <a:r>
              <a:rPr lang="en-US" sz="1601" dirty="0"/>
              <a:t>null</a:t>
            </a:r>
            <a:endParaRPr lang="de-AT" sz="1601" dirty="0"/>
          </a:p>
        </p:txBody>
      </p:sp>
      <p:sp>
        <p:nvSpPr>
          <p:cNvPr id="3" name="Rectangle 2">
            <a:extLst>
              <a:ext uri="{FF2B5EF4-FFF2-40B4-BE49-F238E27FC236}">
                <a16:creationId xmlns:a16="http://schemas.microsoft.com/office/drawing/2014/main" id="{631AB03A-BB5F-4DD0-8CF8-81D492062D77}"/>
              </a:ext>
            </a:extLst>
          </p:cNvPr>
          <p:cNvSpPr/>
          <p:nvPr/>
        </p:nvSpPr>
        <p:spPr>
          <a:xfrm>
            <a:off x="1645883" y="6300475"/>
            <a:ext cx="3339376" cy="379784"/>
          </a:xfrm>
          <a:prstGeom prst="rect">
            <a:avLst/>
          </a:prstGeom>
        </p:spPr>
        <p:txBody>
          <a:bodyPr wrap="none">
            <a:spAutoFit/>
          </a:bodyPr>
          <a:lstStyle/>
          <a:p>
            <a:r>
              <a:rPr lang="en-US" sz="1868" dirty="0">
                <a:solidFill>
                  <a:srgbClr val="2B91AF"/>
                </a:solidFill>
                <a:latin typeface="Consolas" panose="020B0609020204030204" pitchFamily="49" charset="0"/>
              </a:rPr>
              <a:t>Person</a:t>
            </a:r>
            <a:r>
              <a:rPr lang="en-US" sz="1868" dirty="0">
                <a:latin typeface="Consolas" panose="020B0609020204030204" pitchFamily="49" charset="0"/>
              </a:rPr>
              <a:t> p = </a:t>
            </a:r>
            <a:r>
              <a:rPr lang="en-US" sz="1868" dirty="0">
                <a:solidFill>
                  <a:srgbClr val="0000FF"/>
                </a:solidFill>
                <a:latin typeface="Consolas" panose="020B0609020204030204" pitchFamily="49" charset="0"/>
              </a:rPr>
              <a:t>new</a:t>
            </a:r>
            <a:r>
              <a:rPr lang="en-US" sz="1868" dirty="0">
                <a:latin typeface="Consolas" panose="020B0609020204030204" pitchFamily="49" charset="0"/>
              </a:rPr>
              <a:t> </a:t>
            </a:r>
            <a:r>
              <a:rPr lang="en-US" sz="1868" dirty="0">
                <a:solidFill>
                  <a:srgbClr val="2B91AF"/>
                </a:solidFill>
                <a:latin typeface="Consolas" panose="020B0609020204030204" pitchFamily="49" charset="0"/>
              </a:rPr>
              <a:t>Person</a:t>
            </a:r>
            <a:r>
              <a:rPr lang="en-US" sz="1868" dirty="0">
                <a:latin typeface="Consolas" panose="020B0609020204030204" pitchFamily="49" charset="0"/>
              </a:rPr>
              <a:t>();</a:t>
            </a:r>
            <a:endParaRPr lang="en-US" sz="1201" dirty="0"/>
          </a:p>
        </p:txBody>
      </p:sp>
    </p:spTree>
    <p:extLst>
      <p:ext uri="{BB962C8B-B14F-4D97-AF65-F5344CB8AC3E}">
        <p14:creationId xmlns:p14="http://schemas.microsoft.com/office/powerpoint/2010/main" val="264754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Value Types on .NET (and .NET Core)</a:t>
            </a:r>
            <a:endParaRPr lang="en-US" dirty="0"/>
          </a:p>
        </p:txBody>
      </p:sp>
      <p:sp>
        <p:nvSpPr>
          <p:cNvPr id="149" name="Shape 149"/>
          <p:cNvSpPr txBox="1">
            <a:spLocks noGrp="1"/>
          </p:cNvSpPr>
          <p:nvPr>
            <p:ph sz="quarter" idx="10"/>
          </p:nvPr>
        </p:nvSpPr>
        <p:spPr/>
        <p:txBody>
          <a:bodyPr/>
          <a:lstStyle/>
          <a:p>
            <a:r>
              <a:rPr lang="en-US"/>
              <a:t>A Value Type stores its value directly within its own memory</a:t>
            </a:r>
          </a:p>
          <a:p>
            <a:r>
              <a:rPr lang="en-US"/>
              <a:t>E.g.: Numeric data types, Bool, Char, Date, Structs, Enums </a:t>
            </a:r>
          </a:p>
          <a:p>
            <a:r>
              <a:rPr lang="en-US"/>
              <a:t>The “=“ operator assigns the values stored within the value type</a:t>
            </a:r>
          </a:p>
          <a:p>
            <a:r>
              <a:rPr lang="en-US"/>
              <a:t>The “==“ operator compares the values stored within the value type</a:t>
            </a:r>
            <a:endParaRPr lang="en-US" dirty="0"/>
          </a:p>
        </p:txBody>
      </p:sp>
      <p:sp>
        <p:nvSpPr>
          <p:cNvPr id="4" name="Rectangle 3">
            <a:extLst>
              <a:ext uri="{FF2B5EF4-FFF2-40B4-BE49-F238E27FC236}">
                <a16:creationId xmlns:a16="http://schemas.microsoft.com/office/drawing/2014/main" id="{866F8DCE-1626-4926-AA78-3ED2E0A26B88}"/>
              </a:ext>
            </a:extLst>
          </p:cNvPr>
          <p:cNvSpPr/>
          <p:nvPr/>
        </p:nvSpPr>
        <p:spPr>
          <a:xfrm>
            <a:off x="4595766" y="4566960"/>
            <a:ext cx="2134526" cy="7280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cxnSp>
        <p:nvCxnSpPr>
          <p:cNvPr id="5" name="Straight Connector 4">
            <a:extLst>
              <a:ext uri="{FF2B5EF4-FFF2-40B4-BE49-F238E27FC236}">
                <a16:creationId xmlns:a16="http://schemas.microsoft.com/office/drawing/2014/main" id="{45B7A2D0-F665-49CD-A470-C6942BF2000A}"/>
              </a:ext>
            </a:extLst>
          </p:cNvPr>
          <p:cNvCxnSpPr>
            <a:cxnSpLocks/>
          </p:cNvCxnSpPr>
          <p:nvPr/>
        </p:nvCxnSpPr>
        <p:spPr>
          <a:xfrm>
            <a:off x="4595766" y="4919402"/>
            <a:ext cx="21345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A38A627-1991-4F74-A572-EB8E2B668941}"/>
              </a:ext>
            </a:extLst>
          </p:cNvPr>
          <p:cNvSpPr txBox="1"/>
          <p:nvPr/>
        </p:nvSpPr>
        <p:spPr>
          <a:xfrm>
            <a:off x="4607639" y="4566960"/>
            <a:ext cx="1524662" cy="277127"/>
          </a:xfrm>
          <a:prstGeom prst="rect">
            <a:avLst/>
          </a:prstGeom>
          <a:noFill/>
        </p:spPr>
        <p:txBody>
          <a:bodyPr wrap="square" rtlCol="0">
            <a:spAutoFit/>
          </a:bodyPr>
          <a:lstStyle/>
          <a:p>
            <a:r>
              <a:rPr lang="en-US" sz="1201" dirty="0" err="1"/>
              <a:t>Int</a:t>
            </a:r>
            <a:r>
              <a:rPr lang="en-US" sz="1201" dirty="0"/>
              <a:t>: X</a:t>
            </a:r>
            <a:endParaRPr lang="de-AT" sz="1201" dirty="0"/>
          </a:p>
        </p:txBody>
      </p:sp>
      <p:cxnSp>
        <p:nvCxnSpPr>
          <p:cNvPr id="7" name="Straight Connector 6">
            <a:extLst>
              <a:ext uri="{FF2B5EF4-FFF2-40B4-BE49-F238E27FC236}">
                <a16:creationId xmlns:a16="http://schemas.microsoft.com/office/drawing/2014/main" id="{6783B669-FA72-4E31-9DBC-9DF750FF30A5}"/>
              </a:ext>
            </a:extLst>
          </p:cNvPr>
          <p:cNvCxnSpPr>
            <a:cxnSpLocks/>
          </p:cNvCxnSpPr>
          <p:nvPr/>
        </p:nvCxnSpPr>
        <p:spPr>
          <a:xfrm>
            <a:off x="4595766" y="5295031"/>
            <a:ext cx="2134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E823BB0-4748-462B-BDE8-1464ECECA303}"/>
              </a:ext>
            </a:extLst>
          </p:cNvPr>
          <p:cNvSpPr txBox="1"/>
          <p:nvPr/>
        </p:nvSpPr>
        <p:spPr>
          <a:xfrm>
            <a:off x="4607639" y="4927954"/>
            <a:ext cx="1524662" cy="277127"/>
          </a:xfrm>
          <a:prstGeom prst="rect">
            <a:avLst/>
          </a:prstGeom>
          <a:noFill/>
        </p:spPr>
        <p:txBody>
          <a:bodyPr wrap="square" rtlCol="0">
            <a:spAutoFit/>
          </a:bodyPr>
          <a:lstStyle/>
          <a:p>
            <a:r>
              <a:rPr lang="en-US" sz="1201" dirty="0" err="1"/>
              <a:t>Int</a:t>
            </a:r>
            <a:r>
              <a:rPr lang="en-US" sz="1201" dirty="0"/>
              <a:t>: Y</a:t>
            </a:r>
            <a:endParaRPr lang="de-AT" sz="1201" dirty="0"/>
          </a:p>
        </p:txBody>
      </p:sp>
      <p:sp>
        <p:nvSpPr>
          <p:cNvPr id="11" name="TextBox 10">
            <a:extLst>
              <a:ext uri="{FF2B5EF4-FFF2-40B4-BE49-F238E27FC236}">
                <a16:creationId xmlns:a16="http://schemas.microsoft.com/office/drawing/2014/main" id="{CFFFC5E4-54A1-485E-98A9-612B2FA963B4}"/>
              </a:ext>
            </a:extLst>
          </p:cNvPr>
          <p:cNvSpPr txBox="1"/>
          <p:nvPr/>
        </p:nvSpPr>
        <p:spPr>
          <a:xfrm>
            <a:off x="4520516" y="4191331"/>
            <a:ext cx="1892289" cy="338554"/>
          </a:xfrm>
          <a:prstGeom prst="rect">
            <a:avLst/>
          </a:prstGeom>
          <a:noFill/>
        </p:spPr>
        <p:txBody>
          <a:bodyPr wrap="square" rtlCol="0">
            <a:spAutoFit/>
          </a:bodyPr>
          <a:lstStyle/>
          <a:p>
            <a:r>
              <a:rPr lang="en-US" sz="1600" dirty="0"/>
              <a:t>Struct Point:</a:t>
            </a:r>
            <a:endParaRPr lang="de-AT" sz="1600" dirty="0"/>
          </a:p>
        </p:txBody>
      </p:sp>
      <p:sp>
        <p:nvSpPr>
          <p:cNvPr id="2" name="Rectangle 1">
            <a:extLst>
              <a:ext uri="{FF2B5EF4-FFF2-40B4-BE49-F238E27FC236}">
                <a16:creationId xmlns:a16="http://schemas.microsoft.com/office/drawing/2014/main" id="{FCA9231D-A9FA-420B-B121-9286450531F5}"/>
              </a:ext>
            </a:extLst>
          </p:cNvPr>
          <p:cNvSpPr/>
          <p:nvPr/>
        </p:nvSpPr>
        <p:spPr>
          <a:xfrm>
            <a:off x="4089159" y="5683495"/>
            <a:ext cx="3207929" cy="379784"/>
          </a:xfrm>
          <a:prstGeom prst="rect">
            <a:avLst/>
          </a:prstGeom>
        </p:spPr>
        <p:txBody>
          <a:bodyPr wrap="none">
            <a:spAutoFit/>
          </a:bodyPr>
          <a:lstStyle/>
          <a:p>
            <a:r>
              <a:rPr lang="en-US" sz="1868" dirty="0">
                <a:latin typeface="Consolas" panose="020B0609020204030204" pitchFamily="49" charset="0"/>
              </a:rPr>
              <a:t> </a:t>
            </a:r>
            <a:r>
              <a:rPr lang="en-US" sz="1868" dirty="0">
                <a:solidFill>
                  <a:srgbClr val="2B91AF"/>
                </a:solidFill>
                <a:latin typeface="Consolas" panose="020B0609020204030204" pitchFamily="49" charset="0"/>
              </a:rPr>
              <a:t>Point</a:t>
            </a:r>
            <a:r>
              <a:rPr lang="en-US" sz="1868" dirty="0">
                <a:latin typeface="Consolas" panose="020B0609020204030204" pitchFamily="49" charset="0"/>
              </a:rPr>
              <a:t> p = </a:t>
            </a:r>
            <a:r>
              <a:rPr lang="en-US" sz="1868" dirty="0">
                <a:solidFill>
                  <a:srgbClr val="0000FF"/>
                </a:solidFill>
                <a:latin typeface="Consolas" panose="020B0609020204030204" pitchFamily="49" charset="0"/>
              </a:rPr>
              <a:t>new</a:t>
            </a:r>
            <a:r>
              <a:rPr lang="en-US" sz="1868" dirty="0">
                <a:latin typeface="Consolas" panose="020B0609020204030204" pitchFamily="49" charset="0"/>
              </a:rPr>
              <a:t> </a:t>
            </a:r>
            <a:r>
              <a:rPr lang="en-US" sz="1868" dirty="0">
                <a:solidFill>
                  <a:srgbClr val="2B91AF"/>
                </a:solidFill>
                <a:latin typeface="Consolas" panose="020B0609020204030204" pitchFamily="49" charset="0"/>
              </a:rPr>
              <a:t>Point</a:t>
            </a:r>
            <a:r>
              <a:rPr lang="en-US" sz="1868" dirty="0">
                <a:latin typeface="Consolas" panose="020B0609020204030204" pitchFamily="49" charset="0"/>
              </a:rPr>
              <a:t>();</a:t>
            </a:r>
            <a:endParaRPr lang="en-US" sz="1201" dirty="0"/>
          </a:p>
        </p:txBody>
      </p:sp>
    </p:spTree>
    <p:extLst>
      <p:ext uri="{BB962C8B-B14F-4D97-AF65-F5344CB8AC3E}">
        <p14:creationId xmlns:p14="http://schemas.microsoft.com/office/powerpoint/2010/main" val="417707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Important note</a:t>
            </a:r>
            <a:endParaRPr lang="en-US" dirty="0"/>
          </a:p>
        </p:txBody>
      </p:sp>
      <p:sp>
        <p:nvSpPr>
          <p:cNvPr id="149" name="Shape 149"/>
          <p:cNvSpPr txBox="1">
            <a:spLocks noGrp="1"/>
          </p:cNvSpPr>
          <p:nvPr>
            <p:ph sz="quarter" idx="10"/>
          </p:nvPr>
        </p:nvSpPr>
        <p:spPr/>
        <p:txBody>
          <a:bodyPr/>
          <a:lstStyle/>
          <a:p>
            <a:r>
              <a:rPr lang="en-US"/>
              <a:t>The primary characteristic of reference and value types is the behavior that we discussed on the last slides and not where their instances are stored. </a:t>
            </a:r>
          </a:p>
          <a:p>
            <a:r>
              <a:rPr lang="en-US"/>
              <a:t>Stack and Heap are implementation details </a:t>
            </a:r>
          </a:p>
          <a:p>
            <a:r>
              <a:rPr lang="en-US"/>
              <a:t>But very important for performance! </a:t>
            </a:r>
          </a:p>
          <a:p>
            <a:endParaRPr lang="en-US" dirty="0"/>
          </a:p>
        </p:txBody>
      </p:sp>
    </p:spTree>
    <p:extLst>
      <p:ext uri="{BB962C8B-B14F-4D97-AF65-F5344CB8AC3E}">
        <p14:creationId xmlns:p14="http://schemas.microsoft.com/office/powerpoint/2010/main" val="80863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p:txBody>
          <a:bodyPr/>
          <a:lstStyle/>
          <a:p>
            <a:r>
              <a:rPr lang="en-US" dirty="0"/>
              <a:t>Choosing the Right Collection</a:t>
            </a:r>
            <a:endParaRPr lang="en-US" noProof="0" dirty="0"/>
          </a:p>
        </p:txBody>
      </p:sp>
      <p:cxnSp>
        <p:nvCxnSpPr>
          <p:cNvPr id="7" name="Straight Connector 6">
            <a:extLst>
              <a:ext uri="{FF2B5EF4-FFF2-40B4-BE49-F238E27FC236}">
                <a16:creationId xmlns:a16="http://schemas.microsoft.com/office/drawing/2014/main" id="{FAF5DB06-E4FC-482F-B8FF-7782995950C8}"/>
              </a:ext>
            </a:extLst>
          </p:cNvPr>
          <p:cNvCxnSpPr>
            <a:cxnSpLocks/>
          </p:cNvCxnSpPr>
          <p:nvPr/>
        </p:nvCxnSpPr>
        <p:spPr>
          <a:xfrm>
            <a:off x="816834" y="3301942"/>
            <a:ext cx="9007886"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70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Where is data stored? </a:t>
            </a:r>
            <a:endParaRPr lang="en-US" dirty="0"/>
          </a:p>
        </p:txBody>
      </p:sp>
      <p:sp>
        <p:nvSpPr>
          <p:cNvPr id="149" name="Shape 149"/>
          <p:cNvSpPr txBox="1">
            <a:spLocks noGrp="1"/>
          </p:cNvSpPr>
          <p:nvPr>
            <p:ph sz="quarter" idx="10"/>
          </p:nvPr>
        </p:nvSpPr>
        <p:spPr/>
        <p:txBody>
          <a:bodyPr/>
          <a:lstStyle/>
          <a:p>
            <a:r>
              <a:rPr lang="en-US"/>
              <a:t>Heap: Managed heap that we already discussed, you already know how to collect information about it with e.g. PerfView. Managed by the GC.</a:t>
            </a:r>
          </a:p>
          <a:p>
            <a:r>
              <a:rPr lang="en-US"/>
              <a:t>Stack: “Manages itself” thanks to its LIFO nature. Memory can be allocated and deallocated only on the top. </a:t>
            </a:r>
          </a:p>
          <a:p>
            <a:endParaRPr lang="en-US" dirty="0"/>
          </a:p>
        </p:txBody>
      </p:sp>
    </p:spTree>
    <p:extLst>
      <p:ext uri="{BB962C8B-B14F-4D97-AF65-F5344CB8AC3E}">
        <p14:creationId xmlns:p14="http://schemas.microsoft.com/office/powerpoint/2010/main" val="7210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Where is data stored? </a:t>
            </a:r>
            <a:endParaRPr lang="en-US" dirty="0"/>
          </a:p>
        </p:txBody>
      </p:sp>
      <p:sp>
        <p:nvSpPr>
          <p:cNvPr id="149" name="Shape 149"/>
          <p:cNvSpPr txBox="1">
            <a:spLocks noGrp="1"/>
          </p:cNvSpPr>
          <p:nvPr>
            <p:ph sz="quarter" idx="10"/>
          </p:nvPr>
        </p:nvSpPr>
        <p:spPr>
          <a:xfrm>
            <a:off x="538480" y="1212574"/>
            <a:ext cx="11043920" cy="5317191"/>
          </a:xfrm>
        </p:spPr>
        <p:txBody>
          <a:bodyPr/>
          <a:lstStyle/>
          <a:p>
            <a:r>
              <a:rPr lang="en-US" dirty="0"/>
              <a:t>Local variable: stored on the stack. Value type: completely on the stack</a:t>
            </a:r>
            <a:br>
              <a:rPr lang="en-US" dirty="0"/>
            </a:br>
            <a:r>
              <a:rPr lang="en-US" dirty="0"/>
              <a:t>Reference type: the reference itself is on the stack, but the object itself lives on the heap.</a:t>
            </a:r>
          </a:p>
        </p:txBody>
      </p:sp>
      <p:sp>
        <p:nvSpPr>
          <p:cNvPr id="2" name="Rectangle 1">
            <a:extLst>
              <a:ext uri="{FF2B5EF4-FFF2-40B4-BE49-F238E27FC236}">
                <a16:creationId xmlns:a16="http://schemas.microsoft.com/office/drawing/2014/main" id="{6EDDBAC7-718E-4EAC-86C7-6FD4895DC70B}"/>
              </a:ext>
            </a:extLst>
          </p:cNvPr>
          <p:cNvSpPr/>
          <p:nvPr/>
        </p:nvSpPr>
        <p:spPr>
          <a:xfrm>
            <a:off x="8330068" y="2975957"/>
            <a:ext cx="3526096"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sp>
        <p:nvSpPr>
          <p:cNvPr id="3" name="Rectangle 2">
            <a:extLst>
              <a:ext uri="{FF2B5EF4-FFF2-40B4-BE49-F238E27FC236}">
                <a16:creationId xmlns:a16="http://schemas.microsoft.com/office/drawing/2014/main" id="{7646EB79-28A9-4E8B-8655-AC2757BB6562}"/>
              </a:ext>
            </a:extLst>
          </p:cNvPr>
          <p:cNvSpPr/>
          <p:nvPr/>
        </p:nvSpPr>
        <p:spPr>
          <a:xfrm>
            <a:off x="6885200" y="4407465"/>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class</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cxnSp>
        <p:nvCxnSpPr>
          <p:cNvPr id="6" name="Straight Connector 5">
            <a:extLst>
              <a:ext uri="{FF2B5EF4-FFF2-40B4-BE49-F238E27FC236}">
                <a16:creationId xmlns:a16="http://schemas.microsoft.com/office/drawing/2014/main" id="{466054B5-3E60-47B8-B35A-476DEEAA8408}"/>
              </a:ext>
            </a:extLst>
          </p:cNvPr>
          <p:cNvCxnSpPr/>
          <p:nvPr/>
        </p:nvCxnSpPr>
        <p:spPr>
          <a:xfrm>
            <a:off x="9493088" y="3006902"/>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E2FCF7-F8B9-42FF-AB8E-34980D9FE3C4}"/>
              </a:ext>
            </a:extLst>
          </p:cNvPr>
          <p:cNvSpPr txBox="1"/>
          <p:nvPr/>
        </p:nvSpPr>
        <p:spPr>
          <a:xfrm>
            <a:off x="8318195" y="3006902"/>
            <a:ext cx="832527" cy="277127"/>
          </a:xfrm>
          <a:prstGeom prst="rect">
            <a:avLst/>
          </a:prstGeom>
          <a:noFill/>
        </p:spPr>
        <p:txBody>
          <a:bodyPr wrap="square" rtlCol="0">
            <a:spAutoFit/>
          </a:bodyPr>
          <a:lstStyle/>
          <a:p>
            <a:r>
              <a:rPr lang="en-US" sz="1201" dirty="0"/>
              <a:t>Stack</a:t>
            </a:r>
            <a:endParaRPr lang="de-AT" sz="1201" dirty="0"/>
          </a:p>
        </p:txBody>
      </p:sp>
      <p:sp>
        <p:nvSpPr>
          <p:cNvPr id="10" name="TextBox 9">
            <a:extLst>
              <a:ext uri="{FF2B5EF4-FFF2-40B4-BE49-F238E27FC236}">
                <a16:creationId xmlns:a16="http://schemas.microsoft.com/office/drawing/2014/main" id="{90B9C597-1DD1-47F9-A1D2-0166CC0472B7}"/>
              </a:ext>
            </a:extLst>
          </p:cNvPr>
          <p:cNvSpPr txBox="1"/>
          <p:nvPr/>
        </p:nvSpPr>
        <p:spPr>
          <a:xfrm>
            <a:off x="9545206" y="2993977"/>
            <a:ext cx="832527" cy="277127"/>
          </a:xfrm>
          <a:prstGeom prst="rect">
            <a:avLst/>
          </a:prstGeom>
          <a:noFill/>
        </p:spPr>
        <p:txBody>
          <a:bodyPr wrap="square" rtlCol="0">
            <a:spAutoFit/>
          </a:bodyPr>
          <a:lstStyle/>
          <a:p>
            <a:r>
              <a:rPr lang="en-US" sz="1201" dirty="0"/>
              <a:t>Heap</a:t>
            </a:r>
            <a:endParaRPr lang="de-AT" sz="1201" dirty="0"/>
          </a:p>
        </p:txBody>
      </p:sp>
      <p:sp>
        <p:nvSpPr>
          <p:cNvPr id="8" name="Rectangle 7">
            <a:extLst>
              <a:ext uri="{FF2B5EF4-FFF2-40B4-BE49-F238E27FC236}">
                <a16:creationId xmlns:a16="http://schemas.microsoft.com/office/drawing/2014/main" id="{33F6C2A4-9F22-4412-A383-0A2C5ECED11E}"/>
              </a:ext>
            </a:extLst>
          </p:cNvPr>
          <p:cNvSpPr/>
          <p:nvPr/>
        </p:nvSpPr>
        <p:spPr>
          <a:xfrm>
            <a:off x="8501908" y="4921917"/>
            <a:ext cx="648814" cy="355754"/>
          </a:xfrm>
          <a:prstGeom prst="rect">
            <a:avLst/>
          </a:prstGeom>
          <a:solidFill>
            <a:srgbClr val="47C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t>p</a:t>
            </a:r>
            <a:endParaRPr lang="de-AT" sz="1201" dirty="0"/>
          </a:p>
        </p:txBody>
      </p:sp>
      <p:sp>
        <p:nvSpPr>
          <p:cNvPr id="9" name="Rectangle 8">
            <a:extLst>
              <a:ext uri="{FF2B5EF4-FFF2-40B4-BE49-F238E27FC236}">
                <a16:creationId xmlns:a16="http://schemas.microsoft.com/office/drawing/2014/main" id="{581D2248-81B4-4CCB-BA5A-02975E25F595}"/>
              </a:ext>
            </a:extLst>
          </p:cNvPr>
          <p:cNvSpPr/>
          <p:nvPr/>
        </p:nvSpPr>
        <p:spPr>
          <a:xfrm>
            <a:off x="9670816" y="3498899"/>
            <a:ext cx="1067263" cy="940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12" name="Straight Connector 11">
            <a:extLst>
              <a:ext uri="{FF2B5EF4-FFF2-40B4-BE49-F238E27FC236}">
                <a16:creationId xmlns:a16="http://schemas.microsoft.com/office/drawing/2014/main" id="{20E211AF-2F68-40AE-946A-410663E122E8}"/>
              </a:ext>
            </a:extLst>
          </p:cNvPr>
          <p:cNvCxnSpPr>
            <a:cxnSpLocks/>
          </p:cNvCxnSpPr>
          <p:nvPr/>
        </p:nvCxnSpPr>
        <p:spPr>
          <a:xfrm>
            <a:off x="9670816" y="3829652"/>
            <a:ext cx="106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972605-8383-42DC-AB83-E5DBD206402B}"/>
              </a:ext>
            </a:extLst>
          </p:cNvPr>
          <p:cNvCxnSpPr>
            <a:cxnSpLocks/>
          </p:cNvCxnSpPr>
          <p:nvPr/>
        </p:nvCxnSpPr>
        <p:spPr>
          <a:xfrm>
            <a:off x="9670816" y="4108764"/>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E08D54-7168-4F52-8B06-E0EF85F4087A}"/>
              </a:ext>
            </a:extLst>
          </p:cNvPr>
          <p:cNvSpPr txBox="1"/>
          <p:nvPr/>
        </p:nvSpPr>
        <p:spPr>
          <a:xfrm>
            <a:off x="9670816" y="3482412"/>
            <a:ext cx="1067263" cy="338682"/>
          </a:xfrm>
          <a:prstGeom prst="rect">
            <a:avLst/>
          </a:prstGeom>
          <a:noFill/>
        </p:spPr>
        <p:txBody>
          <a:bodyPr wrap="square" rtlCol="0">
            <a:spAutoFit/>
          </a:bodyPr>
          <a:lstStyle/>
          <a:p>
            <a:r>
              <a:rPr lang="en-US" sz="1601" dirty="0"/>
              <a:t>Header</a:t>
            </a:r>
            <a:endParaRPr lang="de-AT" sz="1601" dirty="0"/>
          </a:p>
        </p:txBody>
      </p:sp>
      <p:sp>
        <p:nvSpPr>
          <p:cNvPr id="20" name="TextBox 19">
            <a:extLst>
              <a:ext uri="{FF2B5EF4-FFF2-40B4-BE49-F238E27FC236}">
                <a16:creationId xmlns:a16="http://schemas.microsoft.com/office/drawing/2014/main" id="{11B9F67B-1925-4F04-B973-56144170773B}"/>
              </a:ext>
            </a:extLst>
          </p:cNvPr>
          <p:cNvSpPr txBox="1"/>
          <p:nvPr/>
        </p:nvSpPr>
        <p:spPr>
          <a:xfrm>
            <a:off x="9670815" y="4125252"/>
            <a:ext cx="977493" cy="338682"/>
          </a:xfrm>
          <a:prstGeom prst="rect">
            <a:avLst/>
          </a:prstGeom>
          <a:noFill/>
        </p:spPr>
        <p:txBody>
          <a:bodyPr wrap="square" rtlCol="0">
            <a:spAutoFit/>
          </a:bodyPr>
          <a:lstStyle/>
          <a:p>
            <a:r>
              <a:rPr lang="en-US" sz="1601" dirty="0"/>
              <a:t>y</a:t>
            </a:r>
            <a:endParaRPr lang="de-AT" sz="1601" dirty="0"/>
          </a:p>
        </p:txBody>
      </p:sp>
      <p:sp>
        <p:nvSpPr>
          <p:cNvPr id="21" name="TextBox 20">
            <a:extLst>
              <a:ext uri="{FF2B5EF4-FFF2-40B4-BE49-F238E27FC236}">
                <a16:creationId xmlns:a16="http://schemas.microsoft.com/office/drawing/2014/main" id="{C6E37C56-70AF-43B6-BF27-EEB24A071A14}"/>
              </a:ext>
            </a:extLst>
          </p:cNvPr>
          <p:cNvSpPr txBox="1"/>
          <p:nvPr/>
        </p:nvSpPr>
        <p:spPr>
          <a:xfrm>
            <a:off x="9661590" y="3792232"/>
            <a:ext cx="1067263" cy="338682"/>
          </a:xfrm>
          <a:prstGeom prst="rect">
            <a:avLst/>
          </a:prstGeom>
          <a:noFill/>
        </p:spPr>
        <p:txBody>
          <a:bodyPr wrap="square" rtlCol="0">
            <a:spAutoFit/>
          </a:bodyPr>
          <a:lstStyle/>
          <a:p>
            <a:r>
              <a:rPr lang="en-US" sz="1601" dirty="0"/>
              <a:t>x</a:t>
            </a:r>
            <a:endParaRPr lang="de-AT" sz="1601" dirty="0"/>
          </a:p>
        </p:txBody>
      </p:sp>
      <p:cxnSp>
        <p:nvCxnSpPr>
          <p:cNvPr id="19" name="Straight Arrow Connector 18">
            <a:extLst>
              <a:ext uri="{FF2B5EF4-FFF2-40B4-BE49-F238E27FC236}">
                <a16:creationId xmlns:a16="http://schemas.microsoft.com/office/drawing/2014/main" id="{1118DE6A-3164-4EFE-80B1-698BF30EB4ED}"/>
              </a:ext>
            </a:extLst>
          </p:cNvPr>
          <p:cNvCxnSpPr>
            <a:stCxn id="8" idx="3"/>
          </p:cNvCxnSpPr>
          <p:nvPr/>
        </p:nvCxnSpPr>
        <p:spPr>
          <a:xfrm flipV="1">
            <a:off x="9150722" y="4433162"/>
            <a:ext cx="520093" cy="6666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23A3F43-0B7E-4AA1-85AF-9DCB43660C2E}"/>
              </a:ext>
            </a:extLst>
          </p:cNvPr>
          <p:cNvSpPr/>
          <p:nvPr/>
        </p:nvSpPr>
        <p:spPr>
          <a:xfrm>
            <a:off x="1928371" y="3070332"/>
            <a:ext cx="3526096"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sp>
        <p:nvSpPr>
          <p:cNvPr id="25" name="Rectangle 24">
            <a:extLst>
              <a:ext uri="{FF2B5EF4-FFF2-40B4-BE49-F238E27FC236}">
                <a16:creationId xmlns:a16="http://schemas.microsoft.com/office/drawing/2014/main" id="{939D432D-5E3E-4D74-B283-838C57BB1D61}"/>
              </a:ext>
            </a:extLst>
          </p:cNvPr>
          <p:cNvSpPr/>
          <p:nvPr/>
        </p:nvSpPr>
        <p:spPr>
          <a:xfrm>
            <a:off x="241222" y="4619529"/>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struct</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cxnSp>
        <p:nvCxnSpPr>
          <p:cNvPr id="27" name="Straight Connector 26">
            <a:extLst>
              <a:ext uri="{FF2B5EF4-FFF2-40B4-BE49-F238E27FC236}">
                <a16:creationId xmlns:a16="http://schemas.microsoft.com/office/drawing/2014/main" id="{58768F8A-121D-4C24-A99E-ABF61EDB5C46}"/>
              </a:ext>
            </a:extLst>
          </p:cNvPr>
          <p:cNvCxnSpPr/>
          <p:nvPr/>
        </p:nvCxnSpPr>
        <p:spPr>
          <a:xfrm>
            <a:off x="2964186" y="3070332"/>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F80ABD7-584C-4FCA-A945-7482C280791A}"/>
              </a:ext>
            </a:extLst>
          </p:cNvPr>
          <p:cNvSpPr txBox="1"/>
          <p:nvPr/>
        </p:nvSpPr>
        <p:spPr>
          <a:xfrm>
            <a:off x="1916498" y="3101277"/>
            <a:ext cx="832527" cy="277127"/>
          </a:xfrm>
          <a:prstGeom prst="rect">
            <a:avLst/>
          </a:prstGeom>
          <a:noFill/>
        </p:spPr>
        <p:txBody>
          <a:bodyPr wrap="square" rtlCol="0">
            <a:spAutoFit/>
          </a:bodyPr>
          <a:lstStyle/>
          <a:p>
            <a:r>
              <a:rPr lang="en-US" sz="1201" dirty="0"/>
              <a:t>Stack</a:t>
            </a:r>
            <a:endParaRPr lang="de-AT" sz="1201" dirty="0"/>
          </a:p>
        </p:txBody>
      </p:sp>
      <p:sp>
        <p:nvSpPr>
          <p:cNvPr id="29" name="TextBox 28">
            <a:extLst>
              <a:ext uri="{FF2B5EF4-FFF2-40B4-BE49-F238E27FC236}">
                <a16:creationId xmlns:a16="http://schemas.microsoft.com/office/drawing/2014/main" id="{4EFD310F-2514-41AC-AC01-43F91187621A}"/>
              </a:ext>
            </a:extLst>
          </p:cNvPr>
          <p:cNvSpPr txBox="1"/>
          <p:nvPr/>
        </p:nvSpPr>
        <p:spPr>
          <a:xfrm>
            <a:off x="3046698" y="3101277"/>
            <a:ext cx="832527" cy="277127"/>
          </a:xfrm>
          <a:prstGeom prst="rect">
            <a:avLst/>
          </a:prstGeom>
          <a:noFill/>
        </p:spPr>
        <p:txBody>
          <a:bodyPr wrap="square" rtlCol="0">
            <a:spAutoFit/>
          </a:bodyPr>
          <a:lstStyle/>
          <a:p>
            <a:r>
              <a:rPr lang="en-US" sz="1201" dirty="0"/>
              <a:t>Heap</a:t>
            </a:r>
            <a:endParaRPr lang="de-AT" sz="1201" dirty="0"/>
          </a:p>
        </p:txBody>
      </p:sp>
      <p:sp>
        <p:nvSpPr>
          <p:cNvPr id="31" name="Rectangle 30">
            <a:extLst>
              <a:ext uri="{FF2B5EF4-FFF2-40B4-BE49-F238E27FC236}">
                <a16:creationId xmlns:a16="http://schemas.microsoft.com/office/drawing/2014/main" id="{AC9A6C10-E921-4A38-BBC6-203E77CECBCE}"/>
              </a:ext>
            </a:extLst>
          </p:cNvPr>
          <p:cNvSpPr/>
          <p:nvPr/>
        </p:nvSpPr>
        <p:spPr>
          <a:xfrm>
            <a:off x="2128708" y="4954669"/>
            <a:ext cx="780343" cy="608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32" name="Straight Connector 31">
            <a:extLst>
              <a:ext uri="{FF2B5EF4-FFF2-40B4-BE49-F238E27FC236}">
                <a16:creationId xmlns:a16="http://schemas.microsoft.com/office/drawing/2014/main" id="{E0F27FEC-0222-466A-9493-68B97020A307}"/>
              </a:ext>
            </a:extLst>
          </p:cNvPr>
          <p:cNvCxnSpPr>
            <a:cxnSpLocks/>
          </p:cNvCxnSpPr>
          <p:nvPr/>
        </p:nvCxnSpPr>
        <p:spPr>
          <a:xfrm>
            <a:off x="2128708" y="5285422"/>
            <a:ext cx="78034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E3DD922-8243-495C-9B98-258E22475AFC}"/>
              </a:ext>
            </a:extLst>
          </p:cNvPr>
          <p:cNvSpPr txBox="1"/>
          <p:nvPr/>
        </p:nvSpPr>
        <p:spPr>
          <a:xfrm>
            <a:off x="2158236" y="5245775"/>
            <a:ext cx="714707" cy="338682"/>
          </a:xfrm>
          <a:prstGeom prst="rect">
            <a:avLst/>
          </a:prstGeom>
          <a:noFill/>
        </p:spPr>
        <p:txBody>
          <a:bodyPr wrap="square" rtlCol="0">
            <a:spAutoFit/>
          </a:bodyPr>
          <a:lstStyle/>
          <a:p>
            <a:r>
              <a:rPr lang="en-US" sz="1601" dirty="0"/>
              <a:t>y</a:t>
            </a:r>
            <a:endParaRPr lang="de-AT" sz="1601" dirty="0"/>
          </a:p>
        </p:txBody>
      </p:sp>
      <p:sp>
        <p:nvSpPr>
          <p:cNvPr id="36" name="TextBox 35">
            <a:extLst>
              <a:ext uri="{FF2B5EF4-FFF2-40B4-BE49-F238E27FC236}">
                <a16:creationId xmlns:a16="http://schemas.microsoft.com/office/drawing/2014/main" id="{061CB21C-8D7C-495F-B6C1-8C3E65B717A2}"/>
              </a:ext>
            </a:extLst>
          </p:cNvPr>
          <p:cNvSpPr txBox="1"/>
          <p:nvPr/>
        </p:nvSpPr>
        <p:spPr>
          <a:xfrm>
            <a:off x="2154119" y="4954870"/>
            <a:ext cx="780343" cy="338682"/>
          </a:xfrm>
          <a:prstGeom prst="rect">
            <a:avLst/>
          </a:prstGeom>
          <a:noFill/>
        </p:spPr>
        <p:txBody>
          <a:bodyPr wrap="square" rtlCol="0">
            <a:spAutoFit/>
          </a:bodyPr>
          <a:lstStyle/>
          <a:p>
            <a:r>
              <a:rPr lang="en-US" sz="1601" dirty="0"/>
              <a:t>x</a:t>
            </a:r>
            <a:endParaRPr lang="de-AT" sz="1601" dirty="0"/>
          </a:p>
        </p:txBody>
      </p:sp>
      <p:sp>
        <p:nvSpPr>
          <p:cNvPr id="41" name="TextBox 40">
            <a:extLst>
              <a:ext uri="{FF2B5EF4-FFF2-40B4-BE49-F238E27FC236}">
                <a16:creationId xmlns:a16="http://schemas.microsoft.com/office/drawing/2014/main" id="{4C8511F2-C6ED-43DD-97F8-E08A02D2704D}"/>
              </a:ext>
            </a:extLst>
          </p:cNvPr>
          <p:cNvSpPr txBox="1"/>
          <p:nvPr/>
        </p:nvSpPr>
        <p:spPr>
          <a:xfrm>
            <a:off x="1893419" y="4863205"/>
            <a:ext cx="780343" cy="338682"/>
          </a:xfrm>
          <a:prstGeom prst="rect">
            <a:avLst/>
          </a:prstGeom>
          <a:noFill/>
        </p:spPr>
        <p:txBody>
          <a:bodyPr wrap="square" rtlCol="0">
            <a:spAutoFit/>
          </a:bodyPr>
          <a:lstStyle/>
          <a:p>
            <a:r>
              <a:rPr lang="en-US" sz="1601" dirty="0"/>
              <a:t>p</a:t>
            </a:r>
            <a:endParaRPr lang="de-AT" sz="1601" dirty="0"/>
          </a:p>
        </p:txBody>
      </p:sp>
      <p:sp>
        <p:nvSpPr>
          <p:cNvPr id="39" name="Rectangle 38">
            <a:extLst>
              <a:ext uri="{FF2B5EF4-FFF2-40B4-BE49-F238E27FC236}">
                <a16:creationId xmlns:a16="http://schemas.microsoft.com/office/drawing/2014/main" id="{76E0A048-95FD-4D93-BAE4-C3789DAC18C8}"/>
              </a:ext>
            </a:extLst>
          </p:cNvPr>
          <p:cNvSpPr/>
          <p:nvPr/>
        </p:nvSpPr>
        <p:spPr>
          <a:xfrm>
            <a:off x="281027" y="5765812"/>
            <a:ext cx="3154544"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Point</a:t>
            </a:r>
            <a:r>
              <a:rPr lang="de-AT" sz="1601" dirty="0">
                <a:latin typeface="Consolas" panose="020B0609020204030204" pitchFamily="49" charset="0"/>
              </a:rPr>
              <a:t> p;</a:t>
            </a:r>
          </a:p>
          <a:p>
            <a:r>
              <a:rPr lang="de-AT" sz="1601" dirty="0">
                <a:latin typeface="Consolas" panose="020B0609020204030204" pitchFamily="49" charset="0"/>
              </a:rPr>
              <a:t>}</a:t>
            </a:r>
            <a:endParaRPr lang="de-AT" sz="1601" dirty="0"/>
          </a:p>
        </p:txBody>
      </p:sp>
      <p:sp>
        <p:nvSpPr>
          <p:cNvPr id="43" name="Rectangle 42">
            <a:extLst>
              <a:ext uri="{FF2B5EF4-FFF2-40B4-BE49-F238E27FC236}">
                <a16:creationId xmlns:a16="http://schemas.microsoft.com/office/drawing/2014/main" id="{E7E38910-B6ED-4312-916C-11A3D670C04D}"/>
              </a:ext>
            </a:extLst>
          </p:cNvPr>
          <p:cNvSpPr/>
          <p:nvPr/>
        </p:nvSpPr>
        <p:spPr>
          <a:xfrm>
            <a:off x="6924636" y="5720912"/>
            <a:ext cx="3813443"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Point</a:t>
            </a:r>
            <a:r>
              <a:rPr lang="de-AT" sz="1601" dirty="0">
                <a:latin typeface="Consolas" panose="020B0609020204030204" pitchFamily="49" charset="0"/>
              </a:rPr>
              <a:t> p = </a:t>
            </a:r>
            <a:r>
              <a:rPr lang="de-AT" sz="1601" dirty="0" err="1">
                <a:solidFill>
                  <a:srgbClr val="0000FF"/>
                </a:solidFill>
                <a:latin typeface="Consolas" panose="020B0609020204030204" pitchFamily="49" charset="0"/>
              </a:rPr>
              <a:t>new</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a:t>
            </a:r>
          </a:p>
          <a:p>
            <a:r>
              <a:rPr lang="de-AT" sz="1601" dirty="0">
                <a:latin typeface="Consolas" panose="020B0609020204030204" pitchFamily="49" charset="0"/>
              </a:rPr>
              <a:t>}</a:t>
            </a:r>
            <a:endParaRPr lang="de-AT" sz="1601" dirty="0"/>
          </a:p>
        </p:txBody>
      </p:sp>
      <p:cxnSp>
        <p:nvCxnSpPr>
          <p:cNvPr id="42" name="Straight Connector 41">
            <a:extLst>
              <a:ext uri="{FF2B5EF4-FFF2-40B4-BE49-F238E27FC236}">
                <a16:creationId xmlns:a16="http://schemas.microsoft.com/office/drawing/2014/main" id="{631D37FC-F8CB-4831-A4A6-119A199C0402}"/>
              </a:ext>
            </a:extLst>
          </p:cNvPr>
          <p:cNvCxnSpPr>
            <a:cxnSpLocks/>
          </p:cNvCxnSpPr>
          <p:nvPr/>
        </p:nvCxnSpPr>
        <p:spPr>
          <a:xfrm>
            <a:off x="6096000" y="2975957"/>
            <a:ext cx="0" cy="383674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28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10" grpId="0"/>
      <p:bldP spid="8" grpId="0" animBg="1"/>
      <p:bldP spid="9" grpId="0" animBg="1"/>
      <p:bldP spid="15" grpId="0"/>
      <p:bldP spid="20" grpId="0"/>
      <p:bldP spid="21" grpId="0"/>
      <p:bldP spid="24" grpId="0" animBg="1"/>
      <p:bldP spid="25" grpId="0"/>
      <p:bldP spid="28" grpId="0"/>
      <p:bldP spid="29" grpId="0"/>
      <p:bldP spid="31" grpId="0" animBg="1"/>
      <p:bldP spid="35" grpId="0"/>
      <p:bldP spid="36" grpId="0"/>
      <p:bldP spid="41" grpId="0"/>
      <p:bldP spid="39"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Where is data stored? </a:t>
            </a:r>
            <a:endParaRPr lang="en-US" dirty="0"/>
          </a:p>
        </p:txBody>
      </p:sp>
      <p:sp>
        <p:nvSpPr>
          <p:cNvPr id="149" name="Shape 149"/>
          <p:cNvSpPr txBox="1">
            <a:spLocks noGrp="1"/>
          </p:cNvSpPr>
          <p:nvPr>
            <p:ph sz="quarter" idx="10"/>
          </p:nvPr>
        </p:nvSpPr>
        <p:spPr/>
        <p:txBody>
          <a:bodyPr/>
          <a:lstStyle/>
          <a:p>
            <a:r>
              <a:rPr lang="en-US"/>
              <a:t>Instance variable from a reference type: always stored on the heap.</a:t>
            </a:r>
            <a:endParaRPr lang="en-US" dirty="0"/>
          </a:p>
        </p:txBody>
      </p:sp>
      <p:sp>
        <p:nvSpPr>
          <p:cNvPr id="2" name="Rectangle 1">
            <a:extLst>
              <a:ext uri="{FF2B5EF4-FFF2-40B4-BE49-F238E27FC236}">
                <a16:creationId xmlns:a16="http://schemas.microsoft.com/office/drawing/2014/main" id="{6EDDBAC7-718E-4EAC-86C7-6FD4895DC70B}"/>
              </a:ext>
            </a:extLst>
          </p:cNvPr>
          <p:cNvSpPr/>
          <p:nvPr/>
        </p:nvSpPr>
        <p:spPr>
          <a:xfrm>
            <a:off x="7214086" y="2627533"/>
            <a:ext cx="3526096"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cxnSp>
        <p:nvCxnSpPr>
          <p:cNvPr id="6" name="Straight Connector 5">
            <a:extLst>
              <a:ext uri="{FF2B5EF4-FFF2-40B4-BE49-F238E27FC236}">
                <a16:creationId xmlns:a16="http://schemas.microsoft.com/office/drawing/2014/main" id="{466054B5-3E60-47B8-B35A-476DEEAA8408}"/>
              </a:ext>
            </a:extLst>
          </p:cNvPr>
          <p:cNvCxnSpPr/>
          <p:nvPr/>
        </p:nvCxnSpPr>
        <p:spPr>
          <a:xfrm>
            <a:off x="8377105" y="2658477"/>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E2FCF7-F8B9-42FF-AB8E-34980D9FE3C4}"/>
              </a:ext>
            </a:extLst>
          </p:cNvPr>
          <p:cNvSpPr txBox="1"/>
          <p:nvPr/>
        </p:nvSpPr>
        <p:spPr>
          <a:xfrm>
            <a:off x="7202213" y="2658478"/>
            <a:ext cx="832527" cy="277127"/>
          </a:xfrm>
          <a:prstGeom prst="rect">
            <a:avLst/>
          </a:prstGeom>
          <a:noFill/>
        </p:spPr>
        <p:txBody>
          <a:bodyPr wrap="square" rtlCol="0">
            <a:spAutoFit/>
          </a:bodyPr>
          <a:lstStyle/>
          <a:p>
            <a:r>
              <a:rPr lang="en-US" sz="1201" dirty="0"/>
              <a:t>Stack</a:t>
            </a:r>
            <a:endParaRPr lang="de-AT" sz="1201" dirty="0"/>
          </a:p>
        </p:txBody>
      </p:sp>
      <p:sp>
        <p:nvSpPr>
          <p:cNvPr id="10" name="TextBox 9">
            <a:extLst>
              <a:ext uri="{FF2B5EF4-FFF2-40B4-BE49-F238E27FC236}">
                <a16:creationId xmlns:a16="http://schemas.microsoft.com/office/drawing/2014/main" id="{90B9C597-1DD1-47F9-A1D2-0166CC0472B7}"/>
              </a:ext>
            </a:extLst>
          </p:cNvPr>
          <p:cNvSpPr txBox="1"/>
          <p:nvPr/>
        </p:nvSpPr>
        <p:spPr>
          <a:xfrm>
            <a:off x="8429223" y="2645553"/>
            <a:ext cx="832527" cy="277127"/>
          </a:xfrm>
          <a:prstGeom prst="rect">
            <a:avLst/>
          </a:prstGeom>
          <a:noFill/>
        </p:spPr>
        <p:txBody>
          <a:bodyPr wrap="square" rtlCol="0">
            <a:spAutoFit/>
          </a:bodyPr>
          <a:lstStyle/>
          <a:p>
            <a:r>
              <a:rPr lang="en-US" sz="1201" dirty="0"/>
              <a:t>Heap</a:t>
            </a:r>
            <a:endParaRPr lang="de-AT" sz="1201" dirty="0"/>
          </a:p>
        </p:txBody>
      </p:sp>
      <p:sp>
        <p:nvSpPr>
          <p:cNvPr id="8" name="Rectangle 7">
            <a:extLst>
              <a:ext uri="{FF2B5EF4-FFF2-40B4-BE49-F238E27FC236}">
                <a16:creationId xmlns:a16="http://schemas.microsoft.com/office/drawing/2014/main" id="{33F6C2A4-9F22-4412-A383-0A2C5ECED11E}"/>
              </a:ext>
            </a:extLst>
          </p:cNvPr>
          <p:cNvSpPr/>
          <p:nvPr/>
        </p:nvSpPr>
        <p:spPr>
          <a:xfrm>
            <a:off x="7385926" y="4573492"/>
            <a:ext cx="648814" cy="355754"/>
          </a:xfrm>
          <a:prstGeom prst="rect">
            <a:avLst/>
          </a:prstGeom>
          <a:solidFill>
            <a:srgbClr val="47C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t>p</a:t>
            </a:r>
            <a:endParaRPr lang="de-AT" sz="1201" dirty="0"/>
          </a:p>
        </p:txBody>
      </p:sp>
      <p:sp>
        <p:nvSpPr>
          <p:cNvPr id="9" name="Rectangle 8">
            <a:extLst>
              <a:ext uri="{FF2B5EF4-FFF2-40B4-BE49-F238E27FC236}">
                <a16:creationId xmlns:a16="http://schemas.microsoft.com/office/drawing/2014/main" id="{581D2248-81B4-4CCB-BA5A-02975E25F595}"/>
              </a:ext>
            </a:extLst>
          </p:cNvPr>
          <p:cNvSpPr/>
          <p:nvPr/>
        </p:nvSpPr>
        <p:spPr>
          <a:xfrm>
            <a:off x="8454505" y="3118219"/>
            <a:ext cx="1067263" cy="940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12" name="Straight Connector 11">
            <a:extLst>
              <a:ext uri="{FF2B5EF4-FFF2-40B4-BE49-F238E27FC236}">
                <a16:creationId xmlns:a16="http://schemas.microsoft.com/office/drawing/2014/main" id="{20E211AF-2F68-40AE-946A-410663E122E8}"/>
              </a:ext>
            </a:extLst>
          </p:cNvPr>
          <p:cNvCxnSpPr>
            <a:cxnSpLocks/>
          </p:cNvCxnSpPr>
          <p:nvPr/>
        </p:nvCxnSpPr>
        <p:spPr>
          <a:xfrm>
            <a:off x="8454505" y="3448972"/>
            <a:ext cx="106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972605-8383-42DC-AB83-E5DBD206402B}"/>
              </a:ext>
            </a:extLst>
          </p:cNvPr>
          <p:cNvCxnSpPr>
            <a:cxnSpLocks/>
          </p:cNvCxnSpPr>
          <p:nvPr/>
        </p:nvCxnSpPr>
        <p:spPr>
          <a:xfrm>
            <a:off x="8454505" y="3728084"/>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E08D54-7168-4F52-8B06-E0EF85F4087A}"/>
              </a:ext>
            </a:extLst>
          </p:cNvPr>
          <p:cNvSpPr txBox="1"/>
          <p:nvPr/>
        </p:nvSpPr>
        <p:spPr>
          <a:xfrm>
            <a:off x="8454505" y="3101732"/>
            <a:ext cx="1067263" cy="338682"/>
          </a:xfrm>
          <a:prstGeom prst="rect">
            <a:avLst/>
          </a:prstGeom>
          <a:noFill/>
        </p:spPr>
        <p:txBody>
          <a:bodyPr wrap="square" rtlCol="0">
            <a:spAutoFit/>
          </a:bodyPr>
          <a:lstStyle/>
          <a:p>
            <a:r>
              <a:rPr lang="en-US" sz="1601" dirty="0"/>
              <a:t>Header</a:t>
            </a:r>
            <a:endParaRPr lang="de-AT" sz="1601" dirty="0"/>
          </a:p>
        </p:txBody>
      </p:sp>
      <p:sp>
        <p:nvSpPr>
          <p:cNvPr id="20" name="TextBox 19">
            <a:extLst>
              <a:ext uri="{FF2B5EF4-FFF2-40B4-BE49-F238E27FC236}">
                <a16:creationId xmlns:a16="http://schemas.microsoft.com/office/drawing/2014/main" id="{11B9F67B-1925-4F04-B973-56144170773B}"/>
              </a:ext>
            </a:extLst>
          </p:cNvPr>
          <p:cNvSpPr txBox="1"/>
          <p:nvPr/>
        </p:nvSpPr>
        <p:spPr>
          <a:xfrm>
            <a:off x="8454505" y="3744572"/>
            <a:ext cx="977493" cy="338682"/>
          </a:xfrm>
          <a:prstGeom prst="rect">
            <a:avLst/>
          </a:prstGeom>
          <a:noFill/>
        </p:spPr>
        <p:txBody>
          <a:bodyPr wrap="square" rtlCol="0">
            <a:spAutoFit/>
          </a:bodyPr>
          <a:lstStyle/>
          <a:p>
            <a:r>
              <a:rPr lang="en-US" sz="1601" dirty="0"/>
              <a:t>p</a:t>
            </a:r>
            <a:endParaRPr lang="de-AT" sz="1601" dirty="0"/>
          </a:p>
        </p:txBody>
      </p:sp>
      <p:sp>
        <p:nvSpPr>
          <p:cNvPr id="21" name="TextBox 20">
            <a:extLst>
              <a:ext uri="{FF2B5EF4-FFF2-40B4-BE49-F238E27FC236}">
                <a16:creationId xmlns:a16="http://schemas.microsoft.com/office/drawing/2014/main" id="{C6E37C56-70AF-43B6-BF27-EEB24A071A14}"/>
              </a:ext>
            </a:extLst>
          </p:cNvPr>
          <p:cNvSpPr txBox="1"/>
          <p:nvPr/>
        </p:nvSpPr>
        <p:spPr>
          <a:xfrm>
            <a:off x="8445279" y="3411552"/>
            <a:ext cx="1067263" cy="338682"/>
          </a:xfrm>
          <a:prstGeom prst="rect">
            <a:avLst/>
          </a:prstGeom>
          <a:noFill/>
        </p:spPr>
        <p:txBody>
          <a:bodyPr wrap="square" rtlCol="0">
            <a:spAutoFit/>
          </a:bodyPr>
          <a:lstStyle/>
          <a:p>
            <a:r>
              <a:rPr lang="en-US" sz="1601" dirty="0"/>
              <a:t>Name</a:t>
            </a:r>
            <a:endParaRPr lang="de-AT" sz="1601" dirty="0"/>
          </a:p>
        </p:txBody>
      </p:sp>
      <p:cxnSp>
        <p:nvCxnSpPr>
          <p:cNvPr id="19" name="Straight Arrow Connector 18">
            <a:extLst>
              <a:ext uri="{FF2B5EF4-FFF2-40B4-BE49-F238E27FC236}">
                <a16:creationId xmlns:a16="http://schemas.microsoft.com/office/drawing/2014/main" id="{1118DE6A-3164-4EFE-80B1-698BF30EB4ED}"/>
              </a:ext>
            </a:extLst>
          </p:cNvPr>
          <p:cNvCxnSpPr>
            <a:cxnSpLocks/>
            <a:stCxn id="8" idx="3"/>
            <a:endCxn id="15" idx="1"/>
          </p:cNvCxnSpPr>
          <p:nvPr/>
        </p:nvCxnSpPr>
        <p:spPr>
          <a:xfrm flipV="1">
            <a:off x="8034740" y="3271073"/>
            <a:ext cx="419765" cy="148029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0E2DB0D3-85DF-4617-BC2D-FEF0CB60FD96}"/>
              </a:ext>
            </a:extLst>
          </p:cNvPr>
          <p:cNvSpPr/>
          <p:nvPr/>
        </p:nvSpPr>
        <p:spPr>
          <a:xfrm>
            <a:off x="9608394" y="4066759"/>
            <a:ext cx="1067263" cy="940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50" name="Straight Connector 49">
            <a:extLst>
              <a:ext uri="{FF2B5EF4-FFF2-40B4-BE49-F238E27FC236}">
                <a16:creationId xmlns:a16="http://schemas.microsoft.com/office/drawing/2014/main" id="{43D813EB-A851-4549-9A8D-369C36781355}"/>
              </a:ext>
            </a:extLst>
          </p:cNvPr>
          <p:cNvCxnSpPr>
            <a:cxnSpLocks/>
          </p:cNvCxnSpPr>
          <p:nvPr/>
        </p:nvCxnSpPr>
        <p:spPr>
          <a:xfrm>
            <a:off x="9608394" y="4397512"/>
            <a:ext cx="106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D4531F0-6058-40B6-AF8C-D4ADB8449716}"/>
              </a:ext>
            </a:extLst>
          </p:cNvPr>
          <p:cNvCxnSpPr>
            <a:cxnSpLocks/>
          </p:cNvCxnSpPr>
          <p:nvPr/>
        </p:nvCxnSpPr>
        <p:spPr>
          <a:xfrm>
            <a:off x="9608394" y="4676624"/>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17E5AB8-55DA-42AB-8D0C-62C74A65924B}"/>
              </a:ext>
            </a:extLst>
          </p:cNvPr>
          <p:cNvSpPr txBox="1"/>
          <p:nvPr/>
        </p:nvSpPr>
        <p:spPr>
          <a:xfrm>
            <a:off x="9608394" y="4050272"/>
            <a:ext cx="1067263" cy="338682"/>
          </a:xfrm>
          <a:prstGeom prst="rect">
            <a:avLst/>
          </a:prstGeom>
          <a:noFill/>
        </p:spPr>
        <p:txBody>
          <a:bodyPr wrap="square" rtlCol="0">
            <a:spAutoFit/>
          </a:bodyPr>
          <a:lstStyle/>
          <a:p>
            <a:r>
              <a:rPr lang="en-US" sz="1601" dirty="0"/>
              <a:t>Header</a:t>
            </a:r>
            <a:endParaRPr lang="de-AT" sz="1601" dirty="0"/>
          </a:p>
        </p:txBody>
      </p:sp>
      <p:sp>
        <p:nvSpPr>
          <p:cNvPr id="53" name="TextBox 52">
            <a:extLst>
              <a:ext uri="{FF2B5EF4-FFF2-40B4-BE49-F238E27FC236}">
                <a16:creationId xmlns:a16="http://schemas.microsoft.com/office/drawing/2014/main" id="{4918E940-9EC4-4B44-860B-D7B859D204A6}"/>
              </a:ext>
            </a:extLst>
          </p:cNvPr>
          <p:cNvSpPr txBox="1"/>
          <p:nvPr/>
        </p:nvSpPr>
        <p:spPr>
          <a:xfrm>
            <a:off x="9608393" y="4693111"/>
            <a:ext cx="977493" cy="338682"/>
          </a:xfrm>
          <a:prstGeom prst="rect">
            <a:avLst/>
          </a:prstGeom>
          <a:noFill/>
        </p:spPr>
        <p:txBody>
          <a:bodyPr wrap="square" rtlCol="0">
            <a:spAutoFit/>
          </a:bodyPr>
          <a:lstStyle/>
          <a:p>
            <a:r>
              <a:rPr lang="en-US" sz="1601" dirty="0"/>
              <a:t>y</a:t>
            </a:r>
            <a:endParaRPr lang="de-AT" sz="1601" dirty="0"/>
          </a:p>
        </p:txBody>
      </p:sp>
      <p:sp>
        <p:nvSpPr>
          <p:cNvPr id="54" name="TextBox 53">
            <a:extLst>
              <a:ext uri="{FF2B5EF4-FFF2-40B4-BE49-F238E27FC236}">
                <a16:creationId xmlns:a16="http://schemas.microsoft.com/office/drawing/2014/main" id="{6755B4BD-4C72-4BC0-8A68-37DC8269DAA4}"/>
              </a:ext>
            </a:extLst>
          </p:cNvPr>
          <p:cNvSpPr txBox="1"/>
          <p:nvPr/>
        </p:nvSpPr>
        <p:spPr>
          <a:xfrm>
            <a:off x="9599168" y="4360091"/>
            <a:ext cx="1067263" cy="338682"/>
          </a:xfrm>
          <a:prstGeom prst="rect">
            <a:avLst/>
          </a:prstGeom>
          <a:noFill/>
        </p:spPr>
        <p:txBody>
          <a:bodyPr wrap="square" rtlCol="0">
            <a:spAutoFit/>
          </a:bodyPr>
          <a:lstStyle/>
          <a:p>
            <a:r>
              <a:rPr lang="en-US" sz="1601" dirty="0"/>
              <a:t>x</a:t>
            </a:r>
            <a:endParaRPr lang="de-AT" sz="1601" dirty="0"/>
          </a:p>
        </p:txBody>
      </p:sp>
      <p:cxnSp>
        <p:nvCxnSpPr>
          <p:cNvPr id="55" name="Straight Arrow Connector 54">
            <a:extLst>
              <a:ext uri="{FF2B5EF4-FFF2-40B4-BE49-F238E27FC236}">
                <a16:creationId xmlns:a16="http://schemas.microsoft.com/office/drawing/2014/main" id="{E6834B33-37E4-4B7F-8D67-BC3D79F968A7}"/>
              </a:ext>
            </a:extLst>
          </p:cNvPr>
          <p:cNvCxnSpPr>
            <a:cxnSpLocks/>
          </p:cNvCxnSpPr>
          <p:nvPr/>
        </p:nvCxnSpPr>
        <p:spPr>
          <a:xfrm>
            <a:off x="8991269" y="3949967"/>
            <a:ext cx="598673" cy="26432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D29D87F-84A9-4B19-B7C4-7D4CF9DB1C7B}"/>
              </a:ext>
            </a:extLst>
          </p:cNvPr>
          <p:cNvSpPr/>
          <p:nvPr/>
        </p:nvSpPr>
        <p:spPr>
          <a:xfrm>
            <a:off x="857110" y="2620712"/>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class</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sp>
        <p:nvSpPr>
          <p:cNvPr id="59" name="Rectangle 58">
            <a:extLst>
              <a:ext uri="{FF2B5EF4-FFF2-40B4-BE49-F238E27FC236}">
                <a16:creationId xmlns:a16="http://schemas.microsoft.com/office/drawing/2014/main" id="{3CEB2DD5-98FB-45E4-831B-74FEB3309B07}"/>
              </a:ext>
            </a:extLst>
          </p:cNvPr>
          <p:cNvSpPr/>
          <p:nvPr/>
        </p:nvSpPr>
        <p:spPr>
          <a:xfrm>
            <a:off x="1763383" y="5512705"/>
            <a:ext cx="3883735"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Player</a:t>
            </a:r>
            <a:r>
              <a:rPr lang="de-AT" sz="1601" dirty="0">
                <a:latin typeface="Consolas" panose="020B0609020204030204" pitchFamily="49" charset="0"/>
              </a:rPr>
              <a:t> p = </a:t>
            </a:r>
            <a:r>
              <a:rPr lang="de-AT" sz="1601" dirty="0" err="1">
                <a:latin typeface="Consolas" panose="020B0609020204030204" pitchFamily="49" charset="0"/>
              </a:rPr>
              <a:t>new</a:t>
            </a:r>
            <a:r>
              <a:rPr lang="de-AT" sz="1601" dirty="0">
                <a:latin typeface="Consolas" panose="020B0609020204030204" pitchFamily="49" charset="0"/>
              </a:rPr>
              <a:t> Player;</a:t>
            </a:r>
          </a:p>
          <a:p>
            <a:r>
              <a:rPr lang="de-AT" sz="1601" dirty="0">
                <a:latin typeface="Consolas" panose="020B0609020204030204" pitchFamily="49" charset="0"/>
              </a:rPr>
              <a:t>}</a:t>
            </a:r>
            <a:endParaRPr lang="de-AT" sz="1601" dirty="0"/>
          </a:p>
        </p:txBody>
      </p:sp>
      <p:sp>
        <p:nvSpPr>
          <p:cNvPr id="56" name="Rectangle 55">
            <a:extLst>
              <a:ext uri="{FF2B5EF4-FFF2-40B4-BE49-F238E27FC236}">
                <a16:creationId xmlns:a16="http://schemas.microsoft.com/office/drawing/2014/main" id="{E2B7907D-CB77-4578-BBA2-2F36B235F7DA}"/>
              </a:ext>
            </a:extLst>
          </p:cNvPr>
          <p:cNvSpPr/>
          <p:nvPr/>
        </p:nvSpPr>
        <p:spPr>
          <a:xfrm>
            <a:off x="3241861" y="2548282"/>
            <a:ext cx="3455941" cy="2309478"/>
          </a:xfrm>
          <a:prstGeom prst="rect">
            <a:avLst/>
          </a:prstGeom>
        </p:spPr>
        <p:txBody>
          <a:bodyPr wrap="square">
            <a:spAutoFit/>
          </a:bodyPr>
          <a:lstStyle/>
          <a:p>
            <a:r>
              <a:rPr lang="de-AT" sz="1601" dirty="0" err="1">
                <a:solidFill>
                  <a:srgbClr val="0000FF"/>
                </a:solidFill>
                <a:latin typeface="Consolas" panose="020B0609020204030204" pitchFamily="49" charset="0"/>
              </a:rPr>
              <a:t>class</a:t>
            </a:r>
            <a:r>
              <a:rPr lang="de-AT" sz="1601" dirty="0">
                <a:latin typeface="Consolas" panose="020B0609020204030204" pitchFamily="49" charset="0"/>
              </a:rPr>
              <a:t> </a:t>
            </a:r>
            <a:r>
              <a:rPr lang="de-AT" sz="1601" dirty="0">
                <a:solidFill>
                  <a:srgbClr val="2B91AF"/>
                </a:solidFill>
                <a:latin typeface="Consolas" panose="020B0609020204030204" pitchFamily="49" charset="0"/>
              </a:rPr>
              <a:t>Player</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String</a:t>
            </a:r>
            <a:r>
              <a:rPr lang="de-AT" sz="1601" dirty="0">
                <a:latin typeface="Consolas" panose="020B0609020204030204" pitchFamily="49" charset="0"/>
              </a:rPr>
              <a:t> </a:t>
            </a:r>
            <a:r>
              <a:rPr lang="de-AT" sz="1601" dirty="0" err="1">
                <a:latin typeface="Consolas" panose="020B0609020204030204" pitchFamily="49" charset="0"/>
              </a:rPr>
              <a:t>name</a:t>
            </a:r>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Point</a:t>
            </a:r>
            <a:r>
              <a:rPr lang="de-AT" sz="1601" dirty="0">
                <a:latin typeface="Consolas" panose="020B0609020204030204" pitchFamily="49" charset="0"/>
              </a:rPr>
              <a:t> p;</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Player()</a:t>
            </a:r>
          </a:p>
          <a:p>
            <a:r>
              <a:rPr lang="de-AT" sz="1601" dirty="0">
                <a:latin typeface="Consolas" panose="020B0609020204030204" pitchFamily="49" charset="0"/>
              </a:rPr>
              <a:t>  {</a:t>
            </a:r>
          </a:p>
          <a:p>
            <a:r>
              <a:rPr lang="de-AT" sz="1601" dirty="0">
                <a:latin typeface="Consolas" panose="020B0609020204030204" pitchFamily="49" charset="0"/>
              </a:rPr>
              <a:t>    p = </a:t>
            </a:r>
            <a:r>
              <a:rPr lang="de-AT" sz="1601" dirty="0" err="1">
                <a:solidFill>
                  <a:srgbClr val="0000FF"/>
                </a:solidFill>
                <a:latin typeface="Consolas" panose="020B0609020204030204" pitchFamily="49" charset="0"/>
              </a:rPr>
              <a:t>new</a:t>
            </a:r>
            <a:r>
              <a:rPr lang="de-AT" sz="1601" dirty="0">
                <a:solidFill>
                  <a:srgbClr val="0000FF"/>
                </a:solidFill>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a:t>
            </a:r>
          </a:p>
          <a:p>
            <a:r>
              <a:rPr lang="de-AT" sz="1601" dirty="0">
                <a:latin typeface="Consolas" panose="020B0609020204030204" pitchFamily="49" charset="0"/>
              </a:rPr>
              <a:t>  }</a:t>
            </a:r>
          </a:p>
          <a:p>
            <a:r>
              <a:rPr lang="de-AT" sz="1601" dirty="0">
                <a:latin typeface="Consolas" panose="020B0609020204030204" pitchFamily="49" charset="0"/>
              </a:rPr>
              <a:t>}</a:t>
            </a:r>
            <a:endParaRPr lang="de-AT" sz="1601" dirty="0"/>
          </a:p>
        </p:txBody>
      </p:sp>
    </p:spTree>
    <p:extLst>
      <p:ext uri="{BB962C8B-B14F-4D97-AF65-F5344CB8AC3E}">
        <p14:creationId xmlns:p14="http://schemas.microsoft.com/office/powerpoint/2010/main" val="1511233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Where is data stored? </a:t>
            </a:r>
            <a:endParaRPr lang="en-US" dirty="0"/>
          </a:p>
        </p:txBody>
      </p:sp>
      <p:sp>
        <p:nvSpPr>
          <p:cNvPr id="149" name="Shape 149"/>
          <p:cNvSpPr txBox="1">
            <a:spLocks noGrp="1"/>
          </p:cNvSpPr>
          <p:nvPr>
            <p:ph sz="quarter" idx="10"/>
          </p:nvPr>
        </p:nvSpPr>
        <p:spPr/>
        <p:txBody>
          <a:bodyPr/>
          <a:lstStyle/>
          <a:p>
            <a:r>
              <a:rPr lang="en-US"/>
              <a:t>Instance variable for value types: They are stored where the variable is stored that declares the value type.</a:t>
            </a:r>
            <a:endParaRPr lang="en-US" dirty="0"/>
          </a:p>
        </p:txBody>
      </p:sp>
      <p:sp>
        <p:nvSpPr>
          <p:cNvPr id="24" name="Rectangle 23">
            <a:extLst>
              <a:ext uri="{FF2B5EF4-FFF2-40B4-BE49-F238E27FC236}">
                <a16:creationId xmlns:a16="http://schemas.microsoft.com/office/drawing/2014/main" id="{923A3F43-0B7E-4AA1-85AF-9DCB43660C2E}"/>
              </a:ext>
            </a:extLst>
          </p:cNvPr>
          <p:cNvSpPr/>
          <p:nvPr/>
        </p:nvSpPr>
        <p:spPr>
          <a:xfrm>
            <a:off x="8116310" y="2986600"/>
            <a:ext cx="3976693"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sp>
        <p:nvSpPr>
          <p:cNvPr id="25" name="Rectangle 24">
            <a:extLst>
              <a:ext uri="{FF2B5EF4-FFF2-40B4-BE49-F238E27FC236}">
                <a16:creationId xmlns:a16="http://schemas.microsoft.com/office/drawing/2014/main" id="{939D432D-5E3E-4D74-B283-838C57BB1D61}"/>
              </a:ext>
            </a:extLst>
          </p:cNvPr>
          <p:cNvSpPr/>
          <p:nvPr/>
        </p:nvSpPr>
        <p:spPr>
          <a:xfrm>
            <a:off x="6456799" y="3026055"/>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struct</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cxnSp>
        <p:nvCxnSpPr>
          <p:cNvPr id="27" name="Straight Connector 26">
            <a:extLst>
              <a:ext uri="{FF2B5EF4-FFF2-40B4-BE49-F238E27FC236}">
                <a16:creationId xmlns:a16="http://schemas.microsoft.com/office/drawing/2014/main" id="{58768F8A-121D-4C24-A99E-ABF61EDB5C46}"/>
              </a:ext>
            </a:extLst>
          </p:cNvPr>
          <p:cNvCxnSpPr>
            <a:cxnSpLocks/>
          </p:cNvCxnSpPr>
          <p:nvPr/>
        </p:nvCxnSpPr>
        <p:spPr>
          <a:xfrm>
            <a:off x="9856832" y="2976430"/>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F80ABD7-584C-4FCA-A945-7482C280791A}"/>
              </a:ext>
            </a:extLst>
          </p:cNvPr>
          <p:cNvSpPr txBox="1"/>
          <p:nvPr/>
        </p:nvSpPr>
        <p:spPr>
          <a:xfrm>
            <a:off x="8104436" y="3017545"/>
            <a:ext cx="858449" cy="277127"/>
          </a:xfrm>
          <a:prstGeom prst="rect">
            <a:avLst/>
          </a:prstGeom>
          <a:noFill/>
        </p:spPr>
        <p:txBody>
          <a:bodyPr wrap="square" rtlCol="0">
            <a:spAutoFit/>
          </a:bodyPr>
          <a:lstStyle/>
          <a:p>
            <a:r>
              <a:rPr lang="en-US" sz="1201" dirty="0"/>
              <a:t>Stack</a:t>
            </a:r>
            <a:endParaRPr lang="de-AT" sz="1201" dirty="0"/>
          </a:p>
        </p:txBody>
      </p:sp>
      <p:sp>
        <p:nvSpPr>
          <p:cNvPr id="29" name="TextBox 28">
            <a:extLst>
              <a:ext uri="{FF2B5EF4-FFF2-40B4-BE49-F238E27FC236}">
                <a16:creationId xmlns:a16="http://schemas.microsoft.com/office/drawing/2014/main" id="{4EFD310F-2514-41AC-AC01-43F91187621A}"/>
              </a:ext>
            </a:extLst>
          </p:cNvPr>
          <p:cNvSpPr txBox="1"/>
          <p:nvPr/>
        </p:nvSpPr>
        <p:spPr>
          <a:xfrm>
            <a:off x="9993271" y="2976430"/>
            <a:ext cx="858449" cy="277127"/>
          </a:xfrm>
          <a:prstGeom prst="rect">
            <a:avLst/>
          </a:prstGeom>
          <a:noFill/>
        </p:spPr>
        <p:txBody>
          <a:bodyPr wrap="square" rtlCol="0">
            <a:spAutoFit/>
          </a:bodyPr>
          <a:lstStyle/>
          <a:p>
            <a:r>
              <a:rPr lang="en-US" sz="1201" dirty="0"/>
              <a:t>Heap</a:t>
            </a:r>
            <a:endParaRPr lang="de-AT" sz="1201" dirty="0"/>
          </a:p>
        </p:txBody>
      </p:sp>
      <p:sp>
        <p:nvSpPr>
          <p:cNvPr id="39" name="Rectangle 38">
            <a:extLst>
              <a:ext uri="{FF2B5EF4-FFF2-40B4-BE49-F238E27FC236}">
                <a16:creationId xmlns:a16="http://schemas.microsoft.com/office/drawing/2014/main" id="{76E0A048-95FD-4D93-BAE4-C3789DAC18C8}"/>
              </a:ext>
            </a:extLst>
          </p:cNvPr>
          <p:cNvSpPr/>
          <p:nvPr/>
        </p:nvSpPr>
        <p:spPr>
          <a:xfrm>
            <a:off x="6456799" y="5682080"/>
            <a:ext cx="3883735"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Player</a:t>
            </a:r>
            <a:r>
              <a:rPr lang="de-AT" sz="1601" dirty="0">
                <a:latin typeface="Consolas" panose="020B0609020204030204" pitchFamily="49" charset="0"/>
              </a:rPr>
              <a:t> p;</a:t>
            </a:r>
          </a:p>
          <a:p>
            <a:r>
              <a:rPr lang="de-AT" sz="1601" dirty="0">
                <a:latin typeface="Consolas" panose="020B0609020204030204" pitchFamily="49" charset="0"/>
              </a:rPr>
              <a:t>}</a:t>
            </a:r>
            <a:endParaRPr lang="de-AT" sz="1601" dirty="0"/>
          </a:p>
        </p:txBody>
      </p:sp>
      <p:sp>
        <p:nvSpPr>
          <p:cNvPr id="30" name="Rectangle 29">
            <a:extLst>
              <a:ext uri="{FF2B5EF4-FFF2-40B4-BE49-F238E27FC236}">
                <a16:creationId xmlns:a16="http://schemas.microsoft.com/office/drawing/2014/main" id="{3888DC78-39D2-4957-87FD-A295CA47D8A4}"/>
              </a:ext>
            </a:extLst>
          </p:cNvPr>
          <p:cNvSpPr/>
          <p:nvPr/>
        </p:nvSpPr>
        <p:spPr>
          <a:xfrm>
            <a:off x="6437856" y="4323732"/>
            <a:ext cx="1777183" cy="1324080"/>
          </a:xfrm>
          <a:prstGeom prst="rect">
            <a:avLst/>
          </a:prstGeom>
        </p:spPr>
        <p:txBody>
          <a:bodyPr wrap="square">
            <a:spAutoFit/>
          </a:bodyPr>
          <a:lstStyle/>
          <a:p>
            <a:r>
              <a:rPr lang="de-AT" sz="1601" dirty="0" err="1">
                <a:solidFill>
                  <a:srgbClr val="0000FF"/>
                </a:solidFill>
                <a:latin typeface="Consolas" panose="020B0609020204030204" pitchFamily="49" charset="0"/>
              </a:rPr>
              <a:t>struct</a:t>
            </a:r>
            <a:r>
              <a:rPr lang="de-AT" sz="1601" dirty="0">
                <a:latin typeface="Consolas" panose="020B0609020204030204" pitchFamily="49" charset="0"/>
              </a:rPr>
              <a:t> </a:t>
            </a:r>
            <a:r>
              <a:rPr lang="de-AT" sz="1601" dirty="0">
                <a:solidFill>
                  <a:srgbClr val="2B91AF"/>
                </a:solidFill>
                <a:latin typeface="Consolas" panose="020B0609020204030204" pitchFamily="49" charset="0"/>
              </a:rPr>
              <a:t>Player</a:t>
            </a:r>
            <a:r>
              <a:rPr lang="de-AT" sz="1601" dirty="0">
                <a:latin typeface="Consolas" panose="020B0609020204030204" pitchFamily="49" charset="0"/>
              </a:rPr>
              <a:t> </a:t>
            </a:r>
          </a:p>
          <a:p>
            <a:r>
              <a:rPr lang="de-AT" sz="1601" dirty="0">
                <a:latin typeface="Consolas" panose="020B0609020204030204" pitchFamily="49" charset="0"/>
              </a:rPr>
              <a:t>{</a:t>
            </a:r>
          </a:p>
          <a:p>
            <a:r>
              <a:rPr lang="en-US" sz="1601" dirty="0">
                <a:latin typeface="Consolas" panose="020B0609020204030204" pitchFamily="49" charset="0"/>
              </a:rPr>
              <a:t>  </a:t>
            </a:r>
            <a:r>
              <a:rPr lang="en-US" sz="1601" dirty="0">
                <a:solidFill>
                  <a:srgbClr val="2B91AF"/>
                </a:solidFill>
                <a:latin typeface="Consolas" panose="020B0609020204030204" pitchFamily="49" charset="0"/>
              </a:rPr>
              <a:t>String</a:t>
            </a:r>
            <a:r>
              <a:rPr lang="en-US" sz="1601" dirty="0">
                <a:latin typeface="Consolas" panose="020B0609020204030204" pitchFamily="49" charset="0"/>
              </a:rPr>
              <a:t> Name;</a:t>
            </a:r>
            <a:endParaRPr lang="de-AT" sz="1601" dirty="0">
              <a:latin typeface="Consolas" panose="020B0609020204030204" pitchFamily="49" charset="0"/>
            </a:endParaRPr>
          </a:p>
          <a:p>
            <a:r>
              <a:rPr lang="de-AT" sz="1601" dirty="0">
                <a:solidFill>
                  <a:srgbClr val="0000FF"/>
                </a:solidFill>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p;</a:t>
            </a:r>
          </a:p>
          <a:p>
            <a:r>
              <a:rPr lang="de-AT" sz="1601" dirty="0">
                <a:latin typeface="Consolas" panose="020B0609020204030204" pitchFamily="49" charset="0"/>
              </a:rPr>
              <a:t>}</a:t>
            </a:r>
            <a:endParaRPr lang="de-AT" sz="1601" dirty="0"/>
          </a:p>
        </p:txBody>
      </p:sp>
      <p:sp>
        <p:nvSpPr>
          <p:cNvPr id="33" name="Rectangle 32">
            <a:extLst>
              <a:ext uri="{FF2B5EF4-FFF2-40B4-BE49-F238E27FC236}">
                <a16:creationId xmlns:a16="http://schemas.microsoft.com/office/drawing/2014/main" id="{78A537F5-AA95-4E9A-89E2-D870B37E8250}"/>
              </a:ext>
            </a:extLst>
          </p:cNvPr>
          <p:cNvSpPr/>
          <p:nvPr/>
        </p:nvSpPr>
        <p:spPr>
          <a:xfrm>
            <a:off x="8152641" y="4462730"/>
            <a:ext cx="1100494" cy="908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34" name="Straight Connector 33">
            <a:extLst>
              <a:ext uri="{FF2B5EF4-FFF2-40B4-BE49-F238E27FC236}">
                <a16:creationId xmlns:a16="http://schemas.microsoft.com/office/drawing/2014/main" id="{0828ACA1-1124-4CC9-AED8-E244CA42FD1B}"/>
              </a:ext>
            </a:extLst>
          </p:cNvPr>
          <p:cNvCxnSpPr>
            <a:cxnSpLocks/>
          </p:cNvCxnSpPr>
          <p:nvPr/>
        </p:nvCxnSpPr>
        <p:spPr>
          <a:xfrm>
            <a:off x="8152641" y="4466264"/>
            <a:ext cx="1100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2E61A2-FBF3-491D-8452-56E743597914}"/>
              </a:ext>
            </a:extLst>
          </p:cNvPr>
          <p:cNvCxnSpPr>
            <a:cxnSpLocks/>
          </p:cNvCxnSpPr>
          <p:nvPr/>
        </p:nvCxnSpPr>
        <p:spPr>
          <a:xfrm>
            <a:off x="8152641" y="4745375"/>
            <a:ext cx="1100494"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C867DC0-54D6-4E8B-938D-87C70EF2450A}"/>
              </a:ext>
            </a:extLst>
          </p:cNvPr>
          <p:cNvSpPr txBox="1"/>
          <p:nvPr/>
        </p:nvSpPr>
        <p:spPr>
          <a:xfrm>
            <a:off x="8165434" y="5045234"/>
            <a:ext cx="1007928" cy="338682"/>
          </a:xfrm>
          <a:prstGeom prst="rect">
            <a:avLst/>
          </a:prstGeom>
          <a:noFill/>
        </p:spPr>
        <p:txBody>
          <a:bodyPr wrap="square" rtlCol="0">
            <a:spAutoFit/>
          </a:bodyPr>
          <a:lstStyle/>
          <a:p>
            <a:r>
              <a:rPr lang="en-US" sz="1601" dirty="0"/>
              <a:t>y</a:t>
            </a:r>
            <a:endParaRPr lang="de-AT" sz="1601" dirty="0"/>
          </a:p>
        </p:txBody>
      </p:sp>
      <p:sp>
        <p:nvSpPr>
          <p:cNvPr id="44" name="TextBox 43">
            <a:extLst>
              <a:ext uri="{FF2B5EF4-FFF2-40B4-BE49-F238E27FC236}">
                <a16:creationId xmlns:a16="http://schemas.microsoft.com/office/drawing/2014/main" id="{1E788ED9-DA19-4FE6-AA65-B2E0C7376AA7}"/>
              </a:ext>
            </a:extLst>
          </p:cNvPr>
          <p:cNvSpPr txBox="1"/>
          <p:nvPr/>
        </p:nvSpPr>
        <p:spPr>
          <a:xfrm>
            <a:off x="8157254" y="4745360"/>
            <a:ext cx="1100494" cy="338682"/>
          </a:xfrm>
          <a:prstGeom prst="rect">
            <a:avLst/>
          </a:prstGeom>
          <a:noFill/>
        </p:spPr>
        <p:txBody>
          <a:bodyPr wrap="square" rtlCol="0">
            <a:spAutoFit/>
          </a:bodyPr>
          <a:lstStyle/>
          <a:p>
            <a:r>
              <a:rPr lang="en-US" sz="1601" dirty="0"/>
              <a:t>x</a:t>
            </a:r>
            <a:endParaRPr lang="de-AT" sz="1601" dirty="0"/>
          </a:p>
        </p:txBody>
      </p:sp>
      <p:cxnSp>
        <p:nvCxnSpPr>
          <p:cNvPr id="47" name="Straight Connector 46">
            <a:extLst>
              <a:ext uri="{FF2B5EF4-FFF2-40B4-BE49-F238E27FC236}">
                <a16:creationId xmlns:a16="http://schemas.microsoft.com/office/drawing/2014/main" id="{3D947AAB-F7BE-45DA-A81B-9ED86B73644C}"/>
              </a:ext>
            </a:extLst>
          </p:cNvPr>
          <p:cNvCxnSpPr>
            <a:cxnSpLocks/>
          </p:cNvCxnSpPr>
          <p:nvPr/>
        </p:nvCxnSpPr>
        <p:spPr>
          <a:xfrm>
            <a:off x="8143415" y="5096995"/>
            <a:ext cx="1100494"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2BE2231-1B5B-4B38-AAE3-8EC4DD50E54C}"/>
              </a:ext>
            </a:extLst>
          </p:cNvPr>
          <p:cNvSpPr txBox="1"/>
          <p:nvPr/>
        </p:nvSpPr>
        <p:spPr>
          <a:xfrm>
            <a:off x="8166940" y="4444307"/>
            <a:ext cx="1100494" cy="338682"/>
          </a:xfrm>
          <a:prstGeom prst="rect">
            <a:avLst/>
          </a:prstGeom>
          <a:noFill/>
        </p:spPr>
        <p:txBody>
          <a:bodyPr wrap="square" rtlCol="0">
            <a:spAutoFit/>
          </a:bodyPr>
          <a:lstStyle/>
          <a:p>
            <a:r>
              <a:rPr lang="en-US" sz="1601" dirty="0"/>
              <a:t>Name</a:t>
            </a:r>
            <a:endParaRPr lang="de-AT" sz="1601" dirty="0"/>
          </a:p>
        </p:txBody>
      </p:sp>
      <p:sp>
        <p:nvSpPr>
          <p:cNvPr id="11" name="Right Brace 10">
            <a:extLst>
              <a:ext uri="{FF2B5EF4-FFF2-40B4-BE49-F238E27FC236}">
                <a16:creationId xmlns:a16="http://schemas.microsoft.com/office/drawing/2014/main" id="{4A05B1E8-B83C-4CE9-93A5-9DABB406C67B}"/>
              </a:ext>
            </a:extLst>
          </p:cNvPr>
          <p:cNvSpPr/>
          <p:nvPr/>
        </p:nvSpPr>
        <p:spPr>
          <a:xfrm>
            <a:off x="9248392" y="4745360"/>
            <a:ext cx="200092" cy="626309"/>
          </a:xfrm>
          <a:prstGeom prst="righ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sz="1201" dirty="0"/>
          </a:p>
        </p:txBody>
      </p:sp>
      <p:sp>
        <p:nvSpPr>
          <p:cNvPr id="13" name="TextBox 12">
            <a:extLst>
              <a:ext uri="{FF2B5EF4-FFF2-40B4-BE49-F238E27FC236}">
                <a16:creationId xmlns:a16="http://schemas.microsoft.com/office/drawing/2014/main" id="{31FC38B0-9F36-42F1-AFE5-22AE11727C16}"/>
              </a:ext>
            </a:extLst>
          </p:cNvPr>
          <p:cNvSpPr txBox="1"/>
          <p:nvPr/>
        </p:nvSpPr>
        <p:spPr>
          <a:xfrm>
            <a:off x="9396024" y="4930106"/>
            <a:ext cx="478526" cy="461921"/>
          </a:xfrm>
          <a:prstGeom prst="rect">
            <a:avLst/>
          </a:prstGeom>
          <a:noFill/>
        </p:spPr>
        <p:txBody>
          <a:bodyPr wrap="square" rtlCol="0">
            <a:spAutoFit/>
          </a:bodyPr>
          <a:lstStyle/>
          <a:p>
            <a:r>
              <a:rPr lang="en-US" sz="1201" dirty="0"/>
              <a:t>Point</a:t>
            </a:r>
            <a:endParaRPr lang="de-AT" sz="1201" dirty="0"/>
          </a:p>
        </p:txBody>
      </p:sp>
      <p:sp>
        <p:nvSpPr>
          <p:cNvPr id="56" name="Rectangle 55">
            <a:extLst>
              <a:ext uri="{FF2B5EF4-FFF2-40B4-BE49-F238E27FC236}">
                <a16:creationId xmlns:a16="http://schemas.microsoft.com/office/drawing/2014/main" id="{9EEAC22F-A34E-4885-98AE-6C3D5FB95B9D}"/>
              </a:ext>
            </a:extLst>
          </p:cNvPr>
          <p:cNvSpPr/>
          <p:nvPr/>
        </p:nvSpPr>
        <p:spPr>
          <a:xfrm>
            <a:off x="2149719" y="3034834"/>
            <a:ext cx="3526096"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sp>
        <p:nvSpPr>
          <p:cNvPr id="57" name="Rectangle 56">
            <a:extLst>
              <a:ext uri="{FF2B5EF4-FFF2-40B4-BE49-F238E27FC236}">
                <a16:creationId xmlns:a16="http://schemas.microsoft.com/office/drawing/2014/main" id="{12D72EA5-02FB-49A8-BE97-AC6FE36625D6}"/>
              </a:ext>
            </a:extLst>
          </p:cNvPr>
          <p:cNvSpPr/>
          <p:nvPr/>
        </p:nvSpPr>
        <p:spPr>
          <a:xfrm>
            <a:off x="320419" y="3074289"/>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struct</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cxnSp>
        <p:nvCxnSpPr>
          <p:cNvPr id="61" name="Straight Connector 60">
            <a:extLst>
              <a:ext uri="{FF2B5EF4-FFF2-40B4-BE49-F238E27FC236}">
                <a16:creationId xmlns:a16="http://schemas.microsoft.com/office/drawing/2014/main" id="{45EF99CE-9EF7-4CC4-AD1E-5D1FE2893085}"/>
              </a:ext>
            </a:extLst>
          </p:cNvPr>
          <p:cNvCxnSpPr/>
          <p:nvPr/>
        </p:nvCxnSpPr>
        <p:spPr>
          <a:xfrm>
            <a:off x="3185534" y="3034834"/>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E0A07D1-3441-458E-83CA-B36FE2F5C105}"/>
              </a:ext>
            </a:extLst>
          </p:cNvPr>
          <p:cNvSpPr txBox="1"/>
          <p:nvPr/>
        </p:nvSpPr>
        <p:spPr>
          <a:xfrm>
            <a:off x="2137846" y="3065779"/>
            <a:ext cx="832527" cy="277127"/>
          </a:xfrm>
          <a:prstGeom prst="rect">
            <a:avLst/>
          </a:prstGeom>
          <a:noFill/>
        </p:spPr>
        <p:txBody>
          <a:bodyPr wrap="square" rtlCol="0">
            <a:spAutoFit/>
          </a:bodyPr>
          <a:lstStyle/>
          <a:p>
            <a:r>
              <a:rPr lang="en-US" sz="1201" dirty="0"/>
              <a:t>Stack</a:t>
            </a:r>
            <a:endParaRPr lang="de-AT" sz="1201" dirty="0"/>
          </a:p>
        </p:txBody>
      </p:sp>
      <p:sp>
        <p:nvSpPr>
          <p:cNvPr id="63" name="TextBox 62">
            <a:extLst>
              <a:ext uri="{FF2B5EF4-FFF2-40B4-BE49-F238E27FC236}">
                <a16:creationId xmlns:a16="http://schemas.microsoft.com/office/drawing/2014/main" id="{B5080984-51F4-41D1-894E-03CC232E7094}"/>
              </a:ext>
            </a:extLst>
          </p:cNvPr>
          <p:cNvSpPr txBox="1"/>
          <p:nvPr/>
        </p:nvSpPr>
        <p:spPr>
          <a:xfrm>
            <a:off x="3268046" y="3065779"/>
            <a:ext cx="832527" cy="277127"/>
          </a:xfrm>
          <a:prstGeom prst="rect">
            <a:avLst/>
          </a:prstGeom>
          <a:noFill/>
        </p:spPr>
        <p:txBody>
          <a:bodyPr wrap="square" rtlCol="0">
            <a:spAutoFit/>
          </a:bodyPr>
          <a:lstStyle/>
          <a:p>
            <a:r>
              <a:rPr lang="en-US" sz="1201" dirty="0"/>
              <a:t>Heap</a:t>
            </a:r>
            <a:endParaRPr lang="de-AT" sz="1201" dirty="0"/>
          </a:p>
        </p:txBody>
      </p:sp>
      <p:sp>
        <p:nvSpPr>
          <p:cNvPr id="64" name="Rectangle 63">
            <a:extLst>
              <a:ext uri="{FF2B5EF4-FFF2-40B4-BE49-F238E27FC236}">
                <a16:creationId xmlns:a16="http://schemas.microsoft.com/office/drawing/2014/main" id="{7D3FC5FD-E2BC-4116-AC4C-00BC8068E6D4}"/>
              </a:ext>
            </a:extLst>
          </p:cNvPr>
          <p:cNvSpPr/>
          <p:nvPr/>
        </p:nvSpPr>
        <p:spPr>
          <a:xfrm>
            <a:off x="320419" y="5730314"/>
            <a:ext cx="3883735"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Player</a:t>
            </a:r>
            <a:r>
              <a:rPr lang="de-AT" sz="1601" dirty="0">
                <a:latin typeface="Consolas" panose="020B0609020204030204" pitchFamily="49" charset="0"/>
              </a:rPr>
              <a:t> p = </a:t>
            </a:r>
            <a:r>
              <a:rPr lang="de-AT" sz="1601" dirty="0" err="1">
                <a:latin typeface="Consolas" panose="020B0609020204030204" pitchFamily="49" charset="0"/>
              </a:rPr>
              <a:t>new</a:t>
            </a:r>
            <a:r>
              <a:rPr lang="de-AT" sz="1601" dirty="0">
                <a:latin typeface="Consolas" panose="020B0609020204030204" pitchFamily="49" charset="0"/>
              </a:rPr>
              <a:t> Player;</a:t>
            </a:r>
          </a:p>
          <a:p>
            <a:r>
              <a:rPr lang="de-AT" sz="1601" dirty="0">
                <a:latin typeface="Consolas" panose="020B0609020204030204" pitchFamily="49" charset="0"/>
              </a:rPr>
              <a:t>}</a:t>
            </a:r>
            <a:endParaRPr lang="de-AT" sz="1601" dirty="0"/>
          </a:p>
        </p:txBody>
      </p:sp>
      <p:sp>
        <p:nvSpPr>
          <p:cNvPr id="65" name="Rectangle 64">
            <a:extLst>
              <a:ext uri="{FF2B5EF4-FFF2-40B4-BE49-F238E27FC236}">
                <a16:creationId xmlns:a16="http://schemas.microsoft.com/office/drawing/2014/main" id="{EDA08B14-8622-427F-86EC-9EC9F8F51D86}"/>
              </a:ext>
            </a:extLst>
          </p:cNvPr>
          <p:cNvSpPr/>
          <p:nvPr/>
        </p:nvSpPr>
        <p:spPr>
          <a:xfrm>
            <a:off x="301475" y="4371967"/>
            <a:ext cx="1777183" cy="1324080"/>
          </a:xfrm>
          <a:prstGeom prst="rect">
            <a:avLst/>
          </a:prstGeom>
        </p:spPr>
        <p:txBody>
          <a:bodyPr wrap="square">
            <a:spAutoFit/>
          </a:bodyPr>
          <a:lstStyle/>
          <a:p>
            <a:r>
              <a:rPr lang="de-AT" sz="1601" dirty="0" err="1">
                <a:solidFill>
                  <a:srgbClr val="0000FF"/>
                </a:solidFill>
                <a:latin typeface="Consolas" panose="020B0609020204030204" pitchFamily="49" charset="0"/>
              </a:rPr>
              <a:t>class</a:t>
            </a:r>
            <a:r>
              <a:rPr lang="de-AT" sz="1601" dirty="0">
                <a:latin typeface="Consolas" panose="020B0609020204030204" pitchFamily="49" charset="0"/>
              </a:rPr>
              <a:t> </a:t>
            </a:r>
            <a:r>
              <a:rPr lang="de-AT" sz="1601" dirty="0">
                <a:solidFill>
                  <a:srgbClr val="2B91AF"/>
                </a:solidFill>
                <a:latin typeface="Consolas" panose="020B0609020204030204" pitchFamily="49" charset="0"/>
              </a:rPr>
              <a:t>Player</a:t>
            </a:r>
            <a:r>
              <a:rPr lang="de-AT" sz="1601" dirty="0">
                <a:latin typeface="Consolas" panose="020B0609020204030204" pitchFamily="49" charset="0"/>
              </a:rPr>
              <a:t> </a:t>
            </a:r>
          </a:p>
          <a:p>
            <a:r>
              <a:rPr lang="de-AT" sz="1601" dirty="0">
                <a:latin typeface="Consolas" panose="020B0609020204030204" pitchFamily="49" charset="0"/>
              </a:rPr>
              <a:t>{</a:t>
            </a:r>
          </a:p>
          <a:p>
            <a:r>
              <a:rPr lang="en-US" sz="1601" dirty="0">
                <a:latin typeface="Consolas" panose="020B0609020204030204" pitchFamily="49" charset="0"/>
              </a:rPr>
              <a:t>  </a:t>
            </a:r>
            <a:r>
              <a:rPr lang="en-US" sz="1601" dirty="0">
                <a:solidFill>
                  <a:srgbClr val="2B91AF"/>
                </a:solidFill>
                <a:latin typeface="Consolas" panose="020B0609020204030204" pitchFamily="49" charset="0"/>
              </a:rPr>
              <a:t>String</a:t>
            </a:r>
            <a:r>
              <a:rPr lang="en-US" sz="1601" dirty="0">
                <a:latin typeface="Consolas" panose="020B0609020204030204" pitchFamily="49" charset="0"/>
              </a:rPr>
              <a:t> Name;</a:t>
            </a:r>
            <a:endParaRPr lang="de-AT" sz="1601" dirty="0">
              <a:latin typeface="Consolas" panose="020B0609020204030204" pitchFamily="49" charset="0"/>
            </a:endParaRPr>
          </a:p>
          <a:p>
            <a:r>
              <a:rPr lang="de-AT" sz="1601" dirty="0">
                <a:solidFill>
                  <a:srgbClr val="0000FF"/>
                </a:solidFill>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p;</a:t>
            </a:r>
          </a:p>
          <a:p>
            <a:r>
              <a:rPr lang="de-AT" sz="1601" dirty="0">
                <a:latin typeface="Consolas" panose="020B0609020204030204" pitchFamily="49" charset="0"/>
              </a:rPr>
              <a:t>}</a:t>
            </a:r>
            <a:endParaRPr lang="de-AT" sz="1601" dirty="0"/>
          </a:p>
        </p:txBody>
      </p:sp>
      <p:sp>
        <p:nvSpPr>
          <p:cNvPr id="66" name="Rectangle 65">
            <a:extLst>
              <a:ext uri="{FF2B5EF4-FFF2-40B4-BE49-F238E27FC236}">
                <a16:creationId xmlns:a16="http://schemas.microsoft.com/office/drawing/2014/main" id="{D4B9BF17-2CDE-469A-9B73-518082C202D6}"/>
              </a:ext>
            </a:extLst>
          </p:cNvPr>
          <p:cNvSpPr/>
          <p:nvPr/>
        </p:nvSpPr>
        <p:spPr>
          <a:xfrm>
            <a:off x="3594807" y="3873945"/>
            <a:ext cx="1067263" cy="1236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67" name="Straight Connector 66">
            <a:extLst>
              <a:ext uri="{FF2B5EF4-FFF2-40B4-BE49-F238E27FC236}">
                <a16:creationId xmlns:a16="http://schemas.microsoft.com/office/drawing/2014/main" id="{2B0C4D32-EC77-4E34-BD10-D322C45FF698}"/>
              </a:ext>
            </a:extLst>
          </p:cNvPr>
          <p:cNvCxnSpPr>
            <a:cxnSpLocks/>
          </p:cNvCxnSpPr>
          <p:nvPr/>
        </p:nvCxnSpPr>
        <p:spPr>
          <a:xfrm>
            <a:off x="3594807" y="4204698"/>
            <a:ext cx="106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1C88E2-636A-4C3E-B91A-7D3F1A3153BC}"/>
              </a:ext>
            </a:extLst>
          </p:cNvPr>
          <p:cNvCxnSpPr>
            <a:cxnSpLocks/>
          </p:cNvCxnSpPr>
          <p:nvPr/>
        </p:nvCxnSpPr>
        <p:spPr>
          <a:xfrm>
            <a:off x="3594807" y="4483810"/>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08DBC93-222A-4738-801A-CCD192107907}"/>
              </a:ext>
            </a:extLst>
          </p:cNvPr>
          <p:cNvSpPr txBox="1"/>
          <p:nvPr/>
        </p:nvSpPr>
        <p:spPr>
          <a:xfrm>
            <a:off x="3594807" y="3857458"/>
            <a:ext cx="1067263" cy="338682"/>
          </a:xfrm>
          <a:prstGeom prst="rect">
            <a:avLst/>
          </a:prstGeom>
          <a:noFill/>
        </p:spPr>
        <p:txBody>
          <a:bodyPr wrap="square" rtlCol="0">
            <a:spAutoFit/>
          </a:bodyPr>
          <a:lstStyle/>
          <a:p>
            <a:r>
              <a:rPr lang="en-US" sz="1601" dirty="0"/>
              <a:t>Header</a:t>
            </a:r>
            <a:endParaRPr lang="de-AT" sz="1601" dirty="0"/>
          </a:p>
        </p:txBody>
      </p:sp>
      <p:sp>
        <p:nvSpPr>
          <p:cNvPr id="70" name="TextBox 69">
            <a:extLst>
              <a:ext uri="{FF2B5EF4-FFF2-40B4-BE49-F238E27FC236}">
                <a16:creationId xmlns:a16="http://schemas.microsoft.com/office/drawing/2014/main" id="{B16B54D9-AFFF-46CD-8A95-0DE46D8DAE34}"/>
              </a:ext>
            </a:extLst>
          </p:cNvPr>
          <p:cNvSpPr txBox="1"/>
          <p:nvPr/>
        </p:nvSpPr>
        <p:spPr>
          <a:xfrm>
            <a:off x="3607600" y="4783669"/>
            <a:ext cx="977493" cy="338682"/>
          </a:xfrm>
          <a:prstGeom prst="rect">
            <a:avLst/>
          </a:prstGeom>
          <a:noFill/>
        </p:spPr>
        <p:txBody>
          <a:bodyPr wrap="square" rtlCol="0">
            <a:spAutoFit/>
          </a:bodyPr>
          <a:lstStyle/>
          <a:p>
            <a:r>
              <a:rPr lang="en-US" sz="1601" dirty="0"/>
              <a:t>y</a:t>
            </a:r>
            <a:endParaRPr lang="de-AT" sz="1601" dirty="0"/>
          </a:p>
        </p:txBody>
      </p:sp>
      <p:sp>
        <p:nvSpPr>
          <p:cNvPr id="71" name="TextBox 70">
            <a:extLst>
              <a:ext uri="{FF2B5EF4-FFF2-40B4-BE49-F238E27FC236}">
                <a16:creationId xmlns:a16="http://schemas.microsoft.com/office/drawing/2014/main" id="{C076D2B8-E38E-4E56-8171-6B76A9F23DCA}"/>
              </a:ext>
            </a:extLst>
          </p:cNvPr>
          <p:cNvSpPr txBox="1"/>
          <p:nvPr/>
        </p:nvSpPr>
        <p:spPr>
          <a:xfrm>
            <a:off x="3599420" y="4483794"/>
            <a:ext cx="1067263" cy="338682"/>
          </a:xfrm>
          <a:prstGeom prst="rect">
            <a:avLst/>
          </a:prstGeom>
          <a:noFill/>
        </p:spPr>
        <p:txBody>
          <a:bodyPr wrap="square" rtlCol="0">
            <a:spAutoFit/>
          </a:bodyPr>
          <a:lstStyle/>
          <a:p>
            <a:r>
              <a:rPr lang="en-US" sz="1601" dirty="0"/>
              <a:t>x</a:t>
            </a:r>
            <a:endParaRPr lang="de-AT" sz="1601" dirty="0"/>
          </a:p>
        </p:txBody>
      </p:sp>
      <p:sp>
        <p:nvSpPr>
          <p:cNvPr id="72" name="Rectangle 71">
            <a:extLst>
              <a:ext uri="{FF2B5EF4-FFF2-40B4-BE49-F238E27FC236}">
                <a16:creationId xmlns:a16="http://schemas.microsoft.com/office/drawing/2014/main" id="{7360D82A-1926-4394-AE7F-238C15529F31}"/>
              </a:ext>
            </a:extLst>
          </p:cNvPr>
          <p:cNvSpPr/>
          <p:nvPr/>
        </p:nvSpPr>
        <p:spPr>
          <a:xfrm>
            <a:off x="2289745" y="5110104"/>
            <a:ext cx="718062" cy="264137"/>
          </a:xfrm>
          <a:prstGeom prst="rect">
            <a:avLst/>
          </a:prstGeom>
          <a:solidFill>
            <a:srgbClr val="47C2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t>p</a:t>
            </a:r>
            <a:endParaRPr lang="de-AT" sz="1201" dirty="0"/>
          </a:p>
        </p:txBody>
      </p:sp>
      <p:cxnSp>
        <p:nvCxnSpPr>
          <p:cNvPr id="73" name="Straight Arrow Connector 72">
            <a:extLst>
              <a:ext uri="{FF2B5EF4-FFF2-40B4-BE49-F238E27FC236}">
                <a16:creationId xmlns:a16="http://schemas.microsoft.com/office/drawing/2014/main" id="{E85D9E3F-D79D-4782-86C9-E4D4100A15B2}"/>
              </a:ext>
            </a:extLst>
          </p:cNvPr>
          <p:cNvCxnSpPr>
            <a:cxnSpLocks/>
          </p:cNvCxnSpPr>
          <p:nvPr/>
        </p:nvCxnSpPr>
        <p:spPr>
          <a:xfrm flipV="1">
            <a:off x="2970373" y="4602545"/>
            <a:ext cx="563092" cy="50756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18A364E-4DAF-42BC-B647-5AC45E614420}"/>
              </a:ext>
            </a:extLst>
          </p:cNvPr>
          <p:cNvCxnSpPr>
            <a:cxnSpLocks/>
          </p:cNvCxnSpPr>
          <p:nvPr/>
        </p:nvCxnSpPr>
        <p:spPr>
          <a:xfrm>
            <a:off x="3585581" y="4835430"/>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E3BD355-13B2-4CFB-B8E0-FE1FB247EB1B}"/>
              </a:ext>
            </a:extLst>
          </p:cNvPr>
          <p:cNvSpPr txBox="1"/>
          <p:nvPr/>
        </p:nvSpPr>
        <p:spPr>
          <a:xfrm>
            <a:off x="3609106" y="4182742"/>
            <a:ext cx="1067263" cy="338682"/>
          </a:xfrm>
          <a:prstGeom prst="rect">
            <a:avLst/>
          </a:prstGeom>
          <a:noFill/>
        </p:spPr>
        <p:txBody>
          <a:bodyPr wrap="square" rtlCol="0">
            <a:spAutoFit/>
          </a:bodyPr>
          <a:lstStyle/>
          <a:p>
            <a:r>
              <a:rPr lang="en-US" sz="1601" dirty="0"/>
              <a:t>Name</a:t>
            </a:r>
            <a:endParaRPr lang="de-AT" sz="1601" dirty="0"/>
          </a:p>
        </p:txBody>
      </p:sp>
      <p:sp>
        <p:nvSpPr>
          <p:cNvPr id="76" name="Right Brace 75">
            <a:extLst>
              <a:ext uri="{FF2B5EF4-FFF2-40B4-BE49-F238E27FC236}">
                <a16:creationId xmlns:a16="http://schemas.microsoft.com/office/drawing/2014/main" id="{055FB2FA-7CAD-451B-B029-48185A25F8F6}"/>
              </a:ext>
            </a:extLst>
          </p:cNvPr>
          <p:cNvSpPr/>
          <p:nvPr/>
        </p:nvSpPr>
        <p:spPr>
          <a:xfrm>
            <a:off x="4733131" y="4490652"/>
            <a:ext cx="194050" cy="600927"/>
          </a:xfrm>
          <a:prstGeom prst="righ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sz="1201" dirty="0"/>
          </a:p>
        </p:txBody>
      </p:sp>
      <p:sp>
        <p:nvSpPr>
          <p:cNvPr id="77" name="TextBox 76">
            <a:extLst>
              <a:ext uri="{FF2B5EF4-FFF2-40B4-BE49-F238E27FC236}">
                <a16:creationId xmlns:a16="http://schemas.microsoft.com/office/drawing/2014/main" id="{1BAA5C9D-0E58-4E7F-9D2B-D70BBAECAF16}"/>
              </a:ext>
            </a:extLst>
          </p:cNvPr>
          <p:cNvSpPr txBox="1"/>
          <p:nvPr/>
        </p:nvSpPr>
        <p:spPr>
          <a:xfrm>
            <a:off x="4927181" y="4637749"/>
            <a:ext cx="577014" cy="297646"/>
          </a:xfrm>
          <a:prstGeom prst="rect">
            <a:avLst/>
          </a:prstGeom>
          <a:noFill/>
        </p:spPr>
        <p:txBody>
          <a:bodyPr wrap="square" rtlCol="0">
            <a:spAutoFit/>
          </a:bodyPr>
          <a:lstStyle/>
          <a:p>
            <a:r>
              <a:rPr lang="en-US" sz="1334" dirty="0"/>
              <a:t>Point</a:t>
            </a:r>
            <a:endParaRPr lang="de-AT" sz="1334" dirty="0"/>
          </a:p>
        </p:txBody>
      </p:sp>
      <p:cxnSp>
        <p:nvCxnSpPr>
          <p:cNvPr id="78" name="Straight Connector 77">
            <a:extLst>
              <a:ext uri="{FF2B5EF4-FFF2-40B4-BE49-F238E27FC236}">
                <a16:creationId xmlns:a16="http://schemas.microsoft.com/office/drawing/2014/main" id="{9F93C81B-F37E-4CA0-81FD-334471C7E300}"/>
              </a:ext>
            </a:extLst>
          </p:cNvPr>
          <p:cNvCxnSpPr>
            <a:cxnSpLocks/>
          </p:cNvCxnSpPr>
          <p:nvPr/>
        </p:nvCxnSpPr>
        <p:spPr>
          <a:xfrm>
            <a:off x="6096000" y="2463381"/>
            <a:ext cx="0" cy="434932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BBDEE1D-EA6C-4549-81CF-47BC05F6BC41}"/>
              </a:ext>
            </a:extLst>
          </p:cNvPr>
          <p:cNvSpPr txBox="1"/>
          <p:nvPr/>
        </p:nvSpPr>
        <p:spPr>
          <a:xfrm>
            <a:off x="8116310" y="4114534"/>
            <a:ext cx="1100494" cy="338682"/>
          </a:xfrm>
          <a:prstGeom prst="rect">
            <a:avLst/>
          </a:prstGeom>
          <a:noFill/>
        </p:spPr>
        <p:txBody>
          <a:bodyPr wrap="square" rtlCol="0">
            <a:spAutoFit/>
          </a:bodyPr>
          <a:lstStyle/>
          <a:p>
            <a:r>
              <a:rPr lang="en-US" sz="1601" dirty="0"/>
              <a:t>p:</a:t>
            </a:r>
            <a:endParaRPr lang="de-AT" sz="1601" dirty="0"/>
          </a:p>
        </p:txBody>
      </p:sp>
    </p:spTree>
    <p:extLst>
      <p:ext uri="{BB962C8B-B14F-4D97-AF65-F5344CB8AC3E}">
        <p14:creationId xmlns:p14="http://schemas.microsoft.com/office/powerpoint/2010/main" val="421011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8" grpId="0"/>
      <p:bldP spid="29" grpId="0"/>
      <p:bldP spid="39" grpId="0"/>
      <p:bldP spid="30" grpId="0"/>
      <p:bldP spid="33" grpId="0" animBg="1"/>
      <p:bldP spid="40" grpId="0"/>
      <p:bldP spid="44" grpId="0"/>
      <p:bldP spid="48" grpId="0"/>
      <p:bldP spid="11" grpId="0" animBg="1"/>
      <p:bldP spid="13" grpId="0"/>
      <p:bldP spid="56" grpId="0" animBg="1"/>
      <p:bldP spid="57" grpId="0"/>
      <p:bldP spid="62" grpId="0"/>
      <p:bldP spid="63" grpId="0"/>
      <p:bldP spid="64" grpId="0"/>
      <p:bldP spid="65" grpId="0"/>
      <p:bldP spid="66" grpId="0" animBg="1"/>
      <p:bldP spid="69" grpId="0"/>
      <p:bldP spid="70" grpId="0"/>
      <p:bldP spid="71" grpId="0"/>
      <p:bldP spid="72" grpId="0" animBg="1"/>
      <p:bldP spid="75" grpId="0"/>
      <p:bldP spid="76" grpId="0" animBg="1"/>
      <p:bldP spid="77" grpId="0"/>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Reference types – object header</a:t>
            </a:r>
            <a:endParaRPr lang="en-US" dirty="0"/>
          </a:p>
        </p:txBody>
      </p:sp>
      <p:sp>
        <p:nvSpPr>
          <p:cNvPr id="213" name="Shape 213"/>
          <p:cNvSpPr txBox="1">
            <a:spLocks noGrp="1"/>
          </p:cNvSpPr>
          <p:nvPr>
            <p:ph sz="quarter" idx="10"/>
          </p:nvPr>
        </p:nvSpPr>
        <p:spPr>
          <a:xfrm>
            <a:off x="538480" y="1549059"/>
            <a:ext cx="11043920" cy="1844891"/>
          </a:xfrm>
        </p:spPr>
        <p:txBody>
          <a:bodyPr/>
          <a:lstStyle/>
          <a:p>
            <a:r>
              <a:rPr lang="en-US" dirty="0"/>
              <a:t>Per object overhead </a:t>
            </a:r>
          </a:p>
          <a:p>
            <a:r>
              <a:rPr lang="en-US" dirty="0"/>
              <a:t>Advantage: polymorphism, inheritance, locking </a:t>
            </a:r>
          </a:p>
          <a:p>
            <a:r>
              <a:rPr lang="en-US" dirty="0"/>
              <a:t>Disadvantage: bigger size, can only be allocated on the heap</a:t>
            </a:r>
          </a:p>
          <a:p>
            <a:endParaRPr lang="en-US" dirty="0"/>
          </a:p>
        </p:txBody>
      </p:sp>
      <p:sp>
        <p:nvSpPr>
          <p:cNvPr id="2" name="Rectangle 1">
            <a:extLst>
              <a:ext uri="{FF2B5EF4-FFF2-40B4-BE49-F238E27FC236}">
                <a16:creationId xmlns:a16="http://schemas.microsoft.com/office/drawing/2014/main" id="{91F88EE0-5C4D-4FC1-8123-023F022C53C9}"/>
              </a:ext>
            </a:extLst>
          </p:cNvPr>
          <p:cNvSpPr/>
          <p:nvPr/>
        </p:nvSpPr>
        <p:spPr>
          <a:xfrm>
            <a:off x="820666" y="5085587"/>
            <a:ext cx="10367700" cy="1067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4" name="Straight Connector 3">
            <a:extLst>
              <a:ext uri="{FF2B5EF4-FFF2-40B4-BE49-F238E27FC236}">
                <a16:creationId xmlns:a16="http://schemas.microsoft.com/office/drawing/2014/main" id="{56589356-86D4-46BD-8B25-BD09AECCBAC6}"/>
              </a:ext>
            </a:extLst>
          </p:cNvPr>
          <p:cNvCxnSpPr>
            <a:cxnSpLocks/>
          </p:cNvCxnSpPr>
          <p:nvPr/>
        </p:nvCxnSpPr>
        <p:spPr>
          <a:xfrm>
            <a:off x="3006014" y="5085587"/>
            <a:ext cx="0" cy="1067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56478A6-F42B-496B-B107-E886125399DF}"/>
              </a:ext>
            </a:extLst>
          </p:cNvPr>
          <p:cNvCxnSpPr>
            <a:cxnSpLocks/>
          </p:cNvCxnSpPr>
          <p:nvPr/>
        </p:nvCxnSpPr>
        <p:spPr>
          <a:xfrm>
            <a:off x="5089719" y="5085587"/>
            <a:ext cx="0" cy="1067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4473EA-3052-4CC3-8F24-0340B4E66A47}"/>
              </a:ext>
            </a:extLst>
          </p:cNvPr>
          <p:cNvCxnSpPr>
            <a:cxnSpLocks/>
          </p:cNvCxnSpPr>
          <p:nvPr/>
        </p:nvCxnSpPr>
        <p:spPr>
          <a:xfrm>
            <a:off x="7173423" y="5085587"/>
            <a:ext cx="0" cy="1067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B555ECB-0336-4237-897B-7C2F2324E7C6}"/>
              </a:ext>
            </a:extLst>
          </p:cNvPr>
          <p:cNvCxnSpPr>
            <a:cxnSpLocks/>
          </p:cNvCxnSpPr>
          <p:nvPr/>
        </p:nvCxnSpPr>
        <p:spPr>
          <a:xfrm>
            <a:off x="9274597" y="5085587"/>
            <a:ext cx="0" cy="1067263"/>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8392A6C-075A-42CC-80D5-AAA468008CE8}"/>
              </a:ext>
            </a:extLst>
          </p:cNvPr>
          <p:cNvSpPr txBox="1"/>
          <p:nvPr/>
        </p:nvSpPr>
        <p:spPr>
          <a:xfrm>
            <a:off x="973134" y="5434552"/>
            <a:ext cx="2058293"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Sync Block Index</a:t>
            </a:r>
            <a:endParaRPr lang="de-AT"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F9EF867-8902-4026-9198-A6B22685B725}"/>
              </a:ext>
            </a:extLst>
          </p:cNvPr>
          <p:cNvSpPr txBox="1"/>
          <p:nvPr/>
        </p:nvSpPr>
        <p:spPr>
          <a:xfrm>
            <a:off x="3009986" y="5305498"/>
            <a:ext cx="2058293" cy="646331"/>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Method Table Pointer</a:t>
            </a:r>
            <a:endParaRPr lang="de-AT"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9A55FE07-0FE4-463D-8CD1-7E2CB8347690}"/>
              </a:ext>
            </a:extLst>
          </p:cNvPr>
          <p:cNvSpPr txBox="1"/>
          <p:nvPr/>
        </p:nvSpPr>
        <p:spPr>
          <a:xfrm>
            <a:off x="5132600" y="5434552"/>
            <a:ext cx="2058293"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Instance variable 1</a:t>
            </a:r>
            <a:endParaRPr lang="de-AT" dirty="0">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56DC943A-8453-4974-9415-8EAD9A5C5ED2}"/>
              </a:ext>
            </a:extLst>
          </p:cNvPr>
          <p:cNvSpPr txBox="1"/>
          <p:nvPr/>
        </p:nvSpPr>
        <p:spPr>
          <a:xfrm>
            <a:off x="7203598" y="5434552"/>
            <a:ext cx="2058293"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Instance variable 1</a:t>
            </a:r>
            <a:endParaRPr lang="de-AT"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B0D04DF-2913-4BD8-9B45-DDB75D1F17B0}"/>
              </a:ext>
            </a:extLst>
          </p:cNvPr>
          <p:cNvSpPr txBox="1"/>
          <p:nvPr/>
        </p:nvSpPr>
        <p:spPr>
          <a:xfrm>
            <a:off x="9437045" y="5403024"/>
            <a:ext cx="1547056"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a:t>
            </a:r>
            <a:endParaRPr lang="de-AT" dirty="0">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6B2D3B6C-C29E-437B-9015-DABA5955588B}"/>
              </a:ext>
            </a:extLst>
          </p:cNvPr>
          <p:cNvSpPr/>
          <p:nvPr/>
        </p:nvSpPr>
        <p:spPr>
          <a:xfrm>
            <a:off x="973134" y="3523004"/>
            <a:ext cx="2514292" cy="1261884"/>
          </a:xfrm>
          <a:prstGeom prst="rect">
            <a:avLst/>
          </a:prstGeom>
        </p:spPr>
        <p:txBody>
          <a:bodyPr wrap="square">
            <a:spAutoFit/>
          </a:bodyPr>
          <a:lstStyle/>
          <a:p>
            <a:r>
              <a:rPr lang="de-AT" sz="1900" dirty="0" err="1">
                <a:solidFill>
                  <a:srgbClr val="0000FF"/>
                </a:solidFill>
                <a:latin typeface="Consolas" panose="020B0609020204030204" pitchFamily="49" charset="0"/>
              </a:rPr>
              <a:t>class</a:t>
            </a:r>
            <a:r>
              <a:rPr lang="de-AT" sz="1900" dirty="0">
                <a:latin typeface="Consolas" panose="020B0609020204030204" pitchFamily="49" charset="0"/>
              </a:rPr>
              <a:t> </a:t>
            </a:r>
            <a:r>
              <a:rPr lang="de-AT" sz="1900" dirty="0">
                <a:solidFill>
                  <a:srgbClr val="2B91AF"/>
                </a:solidFill>
                <a:latin typeface="Consolas" panose="020B0609020204030204" pitchFamily="49" charset="0"/>
              </a:rPr>
              <a:t>Point</a:t>
            </a:r>
            <a:r>
              <a:rPr lang="de-AT" sz="1900" dirty="0">
                <a:latin typeface="Consolas" panose="020B0609020204030204" pitchFamily="49" charset="0"/>
              </a:rPr>
              <a:t> </a:t>
            </a:r>
          </a:p>
          <a:p>
            <a:r>
              <a:rPr lang="de-AT" sz="1900" dirty="0">
                <a:latin typeface="Consolas" panose="020B0609020204030204" pitchFamily="49" charset="0"/>
              </a:rPr>
              <a:t>{</a:t>
            </a:r>
          </a:p>
          <a:p>
            <a:r>
              <a:rPr lang="de-AT" sz="1900" dirty="0">
                <a:solidFill>
                  <a:srgbClr val="0000FF"/>
                </a:solidFill>
                <a:latin typeface="Consolas" panose="020B0609020204030204" pitchFamily="49" charset="0"/>
              </a:rPr>
              <a:t>  </a:t>
            </a:r>
            <a:r>
              <a:rPr lang="de-AT" sz="1900" dirty="0" err="1">
                <a:solidFill>
                  <a:srgbClr val="0000FF"/>
                </a:solidFill>
                <a:latin typeface="Consolas" panose="020B0609020204030204" pitchFamily="49" charset="0"/>
              </a:rPr>
              <a:t>int</a:t>
            </a:r>
            <a:r>
              <a:rPr lang="de-AT" sz="1900" dirty="0">
                <a:latin typeface="Consolas" panose="020B0609020204030204" pitchFamily="49" charset="0"/>
              </a:rPr>
              <a:t> x, y;</a:t>
            </a:r>
          </a:p>
          <a:p>
            <a:r>
              <a:rPr lang="de-AT" sz="1900" dirty="0">
                <a:latin typeface="Consolas" panose="020B0609020204030204" pitchFamily="49" charset="0"/>
              </a:rPr>
              <a:t>}</a:t>
            </a:r>
            <a:endParaRPr lang="de-AT" sz="1900" dirty="0"/>
          </a:p>
        </p:txBody>
      </p:sp>
    </p:spTree>
    <p:extLst>
      <p:ext uri="{BB962C8B-B14F-4D97-AF65-F5344CB8AC3E}">
        <p14:creationId xmlns:p14="http://schemas.microsoft.com/office/powerpoint/2010/main" val="389941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658040" y="944481"/>
            <a:ext cx="11533960" cy="2357461"/>
          </a:xfrm>
        </p:spPr>
        <p:txBody>
          <a:bodyPr>
            <a:normAutofit fontScale="90000"/>
          </a:bodyPr>
          <a:lstStyle/>
          <a:p>
            <a:r>
              <a:rPr lang="en-US" dirty="0"/>
              <a:t>Value Types vs. Reference Types and Reducing Pressure on the GC - Demo</a:t>
            </a:r>
            <a:endParaRPr lang="en-US" noProof="0" dirty="0"/>
          </a:p>
        </p:txBody>
      </p:sp>
      <p:cxnSp>
        <p:nvCxnSpPr>
          <p:cNvPr id="6" name="Straight Connector 5">
            <a:extLst>
              <a:ext uri="{FF2B5EF4-FFF2-40B4-BE49-F238E27FC236}">
                <a16:creationId xmlns:a16="http://schemas.microsoft.com/office/drawing/2014/main" id="{9EA7A283-A419-429C-9FFB-5639D2D95C02}"/>
              </a:ext>
            </a:extLst>
          </p:cNvPr>
          <p:cNvCxnSpPr>
            <a:cxnSpLocks/>
          </p:cNvCxnSpPr>
          <p:nvPr/>
        </p:nvCxnSpPr>
        <p:spPr>
          <a:xfrm>
            <a:off x="816834" y="3301942"/>
            <a:ext cx="10666105"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55E7E9F-D080-456A-B8D4-BB6BC4B304CE}"/>
              </a:ext>
            </a:extLst>
          </p:cNvPr>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3946383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0" y="-28955"/>
            <a:ext cx="12192000" cy="1569520"/>
          </a:xfrm>
        </p:spPr>
        <p:txBody>
          <a:bodyPr/>
          <a:lstStyle/>
          <a:p>
            <a:r>
              <a:rPr lang="en-US" dirty="0"/>
              <a:t>Value Type performance advantages</a:t>
            </a:r>
          </a:p>
        </p:txBody>
      </p:sp>
      <p:sp>
        <p:nvSpPr>
          <p:cNvPr id="213" name="Shape 213"/>
          <p:cNvSpPr txBox="1">
            <a:spLocks noGrp="1"/>
          </p:cNvSpPr>
          <p:nvPr>
            <p:ph sz="quarter" idx="10"/>
          </p:nvPr>
        </p:nvSpPr>
        <p:spPr>
          <a:xfrm>
            <a:off x="538480" y="2166729"/>
            <a:ext cx="11043920" cy="4363035"/>
          </a:xfrm>
        </p:spPr>
        <p:txBody>
          <a:bodyPr/>
          <a:lstStyle/>
          <a:p>
            <a:r>
              <a:rPr lang="en-US" dirty="0"/>
              <a:t>Can be stored on the stack (isn’t always stored on the stack!): potentially less pressure on the GC</a:t>
            </a:r>
          </a:p>
          <a:p>
            <a:r>
              <a:rPr lang="en-US" dirty="0"/>
              <a:t>No metadata table and sync-block: In case of a huge number of instances less working set</a:t>
            </a:r>
          </a:p>
          <a:p>
            <a:r>
              <a:rPr lang="en-US" dirty="0"/>
              <a:t>Typically a good idea for value types: small types (encapsulating a few primitive types), even better if you use them only as local variables</a:t>
            </a:r>
          </a:p>
        </p:txBody>
      </p:sp>
    </p:spTree>
    <p:extLst>
      <p:ext uri="{BB962C8B-B14F-4D97-AF65-F5344CB8AC3E}">
        <p14:creationId xmlns:p14="http://schemas.microsoft.com/office/powerpoint/2010/main" val="2802229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p:txBody>
          <a:bodyPr/>
          <a:lstStyle/>
          <a:p>
            <a:r>
              <a:rPr lang="en-US" dirty="0"/>
              <a:t>Saving Threads with </a:t>
            </a:r>
            <a:r>
              <a:rPr lang="en-US" dirty="0" err="1"/>
              <a:t>async</a:t>
            </a:r>
            <a:r>
              <a:rPr lang="en-US" dirty="0"/>
              <a:t>/await </a:t>
            </a:r>
            <a:endParaRPr lang="en" dirty="0"/>
          </a:p>
        </p:txBody>
      </p:sp>
      <p:sp>
        <p:nvSpPr>
          <p:cNvPr id="5" name="Subtitle 4">
            <a:extLst>
              <a:ext uri="{FF2B5EF4-FFF2-40B4-BE49-F238E27FC236}">
                <a16:creationId xmlns:a16="http://schemas.microsoft.com/office/drawing/2014/main" id="{EDCF4D89-16A6-4F1D-A2E4-19352ECC9329}"/>
              </a:ext>
            </a:extLst>
          </p:cNvPr>
          <p:cNvSpPr>
            <a:spLocks noGrp="1"/>
          </p:cNvSpPr>
          <p:nvPr>
            <p:ph type="subTitle" idx="1"/>
          </p:nvPr>
        </p:nvSpPr>
        <p:spPr/>
        <p:txBody>
          <a:bodyPr/>
          <a:lstStyle/>
          <a:p>
            <a:r>
              <a:rPr lang="en-US" dirty="0"/>
              <a:t>Video 4.3</a:t>
            </a:r>
          </a:p>
        </p:txBody>
      </p:sp>
      <p:cxnSp>
        <p:nvCxnSpPr>
          <p:cNvPr id="7" name="Straight Connector 6">
            <a:extLst>
              <a:ext uri="{FF2B5EF4-FFF2-40B4-BE49-F238E27FC236}">
                <a16:creationId xmlns:a16="http://schemas.microsoft.com/office/drawing/2014/main" id="{D7401260-A401-4C72-9098-976ABE091FD1}"/>
              </a:ext>
            </a:extLst>
          </p:cNvPr>
          <p:cNvCxnSpPr>
            <a:cxnSpLocks/>
          </p:cNvCxnSpPr>
          <p:nvPr/>
        </p:nvCxnSpPr>
        <p:spPr>
          <a:xfrm>
            <a:off x="816834" y="3301942"/>
            <a:ext cx="9932446"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78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this Video</a:t>
            </a:r>
            <a:endParaRPr lang="en" dirty="0"/>
          </a:p>
        </p:txBody>
      </p:sp>
      <p:sp>
        <p:nvSpPr>
          <p:cNvPr id="149" name="Shape 149"/>
          <p:cNvSpPr txBox="1">
            <a:spLocks noGrp="1"/>
          </p:cNvSpPr>
          <p:nvPr>
            <p:ph sz="quarter" idx="11"/>
          </p:nvPr>
        </p:nvSpPr>
        <p:spPr>
          <a:xfrm>
            <a:off x="3160643" y="2564071"/>
            <a:ext cx="8312909" cy="1201533"/>
          </a:xfrm>
        </p:spPr>
        <p:txBody>
          <a:bodyPr/>
          <a:lstStyle/>
          <a:p>
            <a:r>
              <a:rPr lang="en-US" dirty="0"/>
              <a:t>What the </a:t>
            </a:r>
            <a:r>
              <a:rPr lang="en-US" dirty="0" err="1"/>
              <a:t>async</a:t>
            </a:r>
            <a:r>
              <a:rPr lang="en-US" dirty="0"/>
              <a:t> and await keywords in C# do</a:t>
            </a:r>
          </a:p>
          <a:p>
            <a:r>
              <a:rPr lang="en-US" dirty="0"/>
              <a:t>And what they don’t do</a:t>
            </a:r>
          </a:p>
          <a:p>
            <a:endParaRPr lang="en-US" dirty="0"/>
          </a:p>
        </p:txBody>
      </p:sp>
    </p:spTree>
    <p:extLst>
      <p:ext uri="{BB962C8B-B14F-4D97-AF65-F5344CB8AC3E}">
        <p14:creationId xmlns:p14="http://schemas.microsoft.com/office/powerpoint/2010/main" val="263256313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What is asynchronous programming? </a:t>
            </a:r>
            <a:endParaRPr lang="en-US" dirty="0"/>
          </a:p>
        </p:txBody>
      </p:sp>
      <p:sp>
        <p:nvSpPr>
          <p:cNvPr id="149" name="Shape 149"/>
          <p:cNvSpPr txBox="1">
            <a:spLocks noGrp="1"/>
          </p:cNvSpPr>
          <p:nvPr>
            <p:ph sz="quarter" idx="10"/>
          </p:nvPr>
        </p:nvSpPr>
        <p:spPr>
          <a:xfrm>
            <a:off x="538479" y="1549059"/>
            <a:ext cx="11159877" cy="4980706"/>
          </a:xfrm>
        </p:spPr>
        <p:txBody>
          <a:bodyPr/>
          <a:lstStyle/>
          <a:p>
            <a:r>
              <a:rPr lang="en-US" dirty="0"/>
              <a:t>Something is asynchronous when you do not have to stop and wait for it.</a:t>
            </a:r>
          </a:p>
          <a:p>
            <a:r>
              <a:rPr lang="en-US" dirty="0"/>
              <a:t>Imagine you make an HTTP call:</a:t>
            </a:r>
          </a:p>
          <a:p>
            <a:pPr marL="914415" lvl="1" indent="-457200">
              <a:buFont typeface="+mj-lt"/>
              <a:buAutoNum type="arabicPeriod"/>
            </a:pPr>
            <a:r>
              <a:rPr lang="en-US" dirty="0"/>
              <a:t>Synchronous way: </a:t>
            </a:r>
            <a:br>
              <a:rPr lang="en-US" dirty="0"/>
            </a:br>
            <a:r>
              <a:rPr lang="en-US" dirty="0"/>
              <a:t>The thread starts the HTTP call, it sends the necessary commands to the network card and then waits (and does nothing) until the HTTP call is finished</a:t>
            </a:r>
          </a:p>
          <a:p>
            <a:pPr marL="914415" lvl="1" indent="-457200">
              <a:buFont typeface="+mj-lt"/>
              <a:buAutoNum type="arabicPeriod"/>
            </a:pPr>
            <a:r>
              <a:rPr lang="en-US" dirty="0"/>
              <a:t>Asynchronous way: </a:t>
            </a:r>
            <a:br>
              <a:rPr lang="en-US" dirty="0"/>
            </a:br>
            <a:r>
              <a:rPr lang="en-US" dirty="0"/>
              <a:t>The thread start the HTTP call, it sends the necessary commands to the network card and then until the network card works it can do other work.</a:t>
            </a:r>
          </a:p>
        </p:txBody>
      </p:sp>
    </p:spTree>
    <p:extLst>
      <p:ext uri="{BB962C8B-B14F-4D97-AF65-F5344CB8AC3E}">
        <p14:creationId xmlns:p14="http://schemas.microsoft.com/office/powerpoint/2010/main" val="363346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dirty="0"/>
              <a:t>In this Part </a:t>
            </a:r>
          </a:p>
        </p:txBody>
      </p:sp>
      <p:sp>
        <p:nvSpPr>
          <p:cNvPr id="213" name="Shape 213"/>
          <p:cNvSpPr txBox="1">
            <a:spLocks noGrp="1"/>
          </p:cNvSpPr>
          <p:nvPr>
            <p:ph sz="quarter" idx="11"/>
          </p:nvPr>
        </p:nvSpPr>
        <p:spPr>
          <a:xfrm>
            <a:off x="3240155" y="1778881"/>
            <a:ext cx="8312909" cy="2771914"/>
          </a:xfrm>
        </p:spPr>
        <p:txBody>
          <a:bodyPr>
            <a:noAutofit/>
          </a:bodyPr>
          <a:lstStyle/>
          <a:p>
            <a:pPr>
              <a:spcBef>
                <a:spcPts val="600"/>
              </a:spcBef>
            </a:pPr>
            <a:r>
              <a:rPr lang="en-US" sz="2600" dirty="0"/>
              <a:t>Built in Collections in .NET</a:t>
            </a:r>
          </a:p>
          <a:p>
            <a:pPr>
              <a:spcBef>
                <a:spcPts val="600"/>
              </a:spcBef>
            </a:pPr>
            <a:r>
              <a:rPr lang="en-US" sz="2600" dirty="0"/>
              <a:t>Array</a:t>
            </a:r>
          </a:p>
          <a:p>
            <a:pPr>
              <a:spcBef>
                <a:spcPts val="600"/>
              </a:spcBef>
            </a:pPr>
            <a:r>
              <a:rPr lang="en-US" sz="2600" dirty="0"/>
              <a:t>List&lt;T&gt;</a:t>
            </a:r>
          </a:p>
          <a:p>
            <a:pPr>
              <a:spcBef>
                <a:spcPts val="600"/>
              </a:spcBef>
            </a:pPr>
            <a:r>
              <a:rPr lang="en-US" sz="2600" dirty="0" err="1"/>
              <a:t>LinkedList</a:t>
            </a:r>
            <a:r>
              <a:rPr lang="en-US" sz="2600" dirty="0"/>
              <a:t>&lt;T&gt;</a:t>
            </a:r>
          </a:p>
          <a:p>
            <a:pPr>
              <a:spcBef>
                <a:spcPts val="600"/>
              </a:spcBef>
            </a:pPr>
            <a:r>
              <a:rPr lang="en-US" sz="2600" dirty="0" err="1"/>
              <a:t>SortedDictionary</a:t>
            </a:r>
            <a:r>
              <a:rPr lang="en-US" sz="2600" dirty="0"/>
              <a:t>&lt;T&gt;, </a:t>
            </a:r>
            <a:r>
              <a:rPr lang="en-US" sz="2600" dirty="0" err="1"/>
              <a:t>SortedSet</a:t>
            </a:r>
            <a:r>
              <a:rPr lang="en-US" sz="2600" dirty="0"/>
              <a:t>&lt;T&gt;</a:t>
            </a:r>
          </a:p>
          <a:p>
            <a:pPr>
              <a:spcBef>
                <a:spcPts val="600"/>
              </a:spcBef>
            </a:pPr>
            <a:r>
              <a:rPr lang="en-US" sz="2600" dirty="0"/>
              <a:t>Dictionary&lt;T&gt;, </a:t>
            </a:r>
            <a:r>
              <a:rPr lang="en-US" sz="2600" dirty="0" err="1"/>
              <a:t>HashSet</a:t>
            </a:r>
            <a:r>
              <a:rPr lang="en-US" sz="2600" dirty="0"/>
              <a:t>&lt;T&gt;</a:t>
            </a:r>
          </a:p>
        </p:txBody>
      </p:sp>
    </p:spTree>
    <p:extLst>
      <p:ext uri="{BB962C8B-B14F-4D97-AF65-F5344CB8AC3E}">
        <p14:creationId xmlns:p14="http://schemas.microsoft.com/office/powerpoint/2010/main" val="199150918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 name="Rectangle 3">
            <a:extLst>
              <a:ext uri="{FF2B5EF4-FFF2-40B4-BE49-F238E27FC236}">
                <a16:creationId xmlns:a16="http://schemas.microsoft.com/office/drawing/2014/main" id="{4D78D606-EC5A-4256-8C9D-E4C051939857}"/>
              </a:ext>
            </a:extLst>
          </p:cNvPr>
          <p:cNvSpPr/>
          <p:nvPr/>
        </p:nvSpPr>
        <p:spPr>
          <a:xfrm>
            <a:off x="0" y="0"/>
            <a:ext cx="4571338"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Shape 249"/>
          <p:cNvSpPr txBox="1">
            <a:spLocks noGrp="1"/>
          </p:cNvSpPr>
          <p:nvPr>
            <p:ph type="body" idx="4294967295"/>
          </p:nvPr>
        </p:nvSpPr>
        <p:spPr>
          <a:xfrm>
            <a:off x="0" y="1954213"/>
            <a:ext cx="3743325" cy="4217987"/>
          </a:xfrm>
          <a:prstGeom prst="rect">
            <a:avLst/>
          </a:prstGeom>
        </p:spPr>
        <p:txBody>
          <a:bodyPr vert="horz" lIns="121896" tIns="121896" rIns="121896" bIns="121896" rtlCol="0" anchor="t" anchorCtr="0">
            <a:noAutofit/>
          </a:bodyPr>
          <a:lstStyle/>
          <a:p>
            <a:r>
              <a:rPr lang="en-US" sz="1900" dirty="0">
                <a:solidFill>
                  <a:schemeClr val="bg1"/>
                </a:solidFill>
                <a:latin typeface="Segoe UI" panose="020B0502040204020203" pitchFamily="34" charset="0"/>
                <a:cs typeface="Segoe UI" panose="020B0502040204020203" pitchFamily="34" charset="0"/>
              </a:rPr>
              <a:t>Asynchronous programming sometimes confused with other concepts. </a:t>
            </a:r>
          </a:p>
          <a:p>
            <a:endParaRPr lang="en-US" sz="1900" dirty="0">
              <a:solidFill>
                <a:schemeClr val="bg1"/>
              </a:solidFill>
              <a:latin typeface="Segoe UI" panose="020B0502040204020203" pitchFamily="34" charset="0"/>
              <a:cs typeface="Segoe UI" panose="020B0502040204020203" pitchFamily="34" charset="0"/>
            </a:endParaRPr>
          </a:p>
          <a:p>
            <a:r>
              <a:rPr lang="en-US" sz="1900" dirty="0">
                <a:solidFill>
                  <a:schemeClr val="bg1"/>
                </a:solidFill>
                <a:latin typeface="Segoe UI" panose="020B0502040204020203" pitchFamily="34" charset="0"/>
                <a:cs typeface="Segoe UI" panose="020B0502040204020203" pitchFamily="34" charset="0"/>
              </a:rPr>
              <a:t>Asynchronous programming is neither multithreading nor parallel programming.</a:t>
            </a:r>
            <a:endParaRPr lang="en" sz="1900" dirty="0">
              <a:solidFill>
                <a:schemeClr val="bg1"/>
              </a:solidFill>
              <a:latin typeface="Segoe UI" panose="020B0502040204020203" pitchFamily="34" charset="0"/>
              <a:cs typeface="Segoe UI" panose="020B0502040204020203" pitchFamily="34" charset="0"/>
            </a:endParaRPr>
          </a:p>
        </p:txBody>
      </p:sp>
      <p:sp>
        <p:nvSpPr>
          <p:cNvPr id="10" name="Title 9">
            <a:extLst>
              <a:ext uri="{FF2B5EF4-FFF2-40B4-BE49-F238E27FC236}">
                <a16:creationId xmlns:a16="http://schemas.microsoft.com/office/drawing/2014/main" id="{A5357E88-987F-4F3F-8326-45D2AE64FF9C}"/>
              </a:ext>
            </a:extLst>
          </p:cNvPr>
          <p:cNvSpPr>
            <a:spLocks noGrp="1"/>
          </p:cNvSpPr>
          <p:nvPr>
            <p:ph type="title" idx="4294967295"/>
          </p:nvPr>
        </p:nvSpPr>
        <p:spPr>
          <a:xfrm>
            <a:off x="132080" y="227210"/>
            <a:ext cx="4338320" cy="1271587"/>
          </a:xfrm>
        </p:spPr>
        <p:txBody>
          <a:bodyPr>
            <a:noAutofit/>
          </a:bodyPr>
          <a:lstStyle/>
          <a:p>
            <a:r>
              <a:rPr lang="en-US" sz="4600" dirty="0">
                <a:solidFill>
                  <a:schemeClr val="bg1"/>
                </a:solidFill>
                <a:latin typeface="Segoe UI Light" panose="020B0502040204020203" pitchFamily="34" charset="0"/>
                <a:cs typeface="Segoe UI Light" panose="020B0502040204020203" pitchFamily="34" charset="0"/>
              </a:rPr>
              <a:t>Similar Concepts</a:t>
            </a:r>
          </a:p>
        </p:txBody>
      </p:sp>
      <p:sp>
        <p:nvSpPr>
          <p:cNvPr id="21" name="Shape 149">
            <a:extLst>
              <a:ext uri="{FF2B5EF4-FFF2-40B4-BE49-F238E27FC236}">
                <a16:creationId xmlns:a16="http://schemas.microsoft.com/office/drawing/2014/main" id="{28D35302-3F00-49A2-AC84-5C7742ADB682}"/>
              </a:ext>
            </a:extLst>
          </p:cNvPr>
          <p:cNvSpPr txBox="1">
            <a:spLocks/>
          </p:cNvSpPr>
          <p:nvPr/>
        </p:nvSpPr>
        <p:spPr>
          <a:xfrm>
            <a:off x="4571338" y="711200"/>
            <a:ext cx="7325908" cy="5836389"/>
          </a:xfrm>
          <a:prstGeom prst="rect">
            <a:avLst/>
          </a:prstGeom>
          <a:noFill/>
          <a:ln>
            <a:noFill/>
          </a:ln>
        </p:spPr>
        <p:txBody>
          <a:bodyPr lIns="121844" tIns="121844" rIns="121844" bIns="12184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361" indent="-473948">
              <a:buClr>
                <a:srgbClr val="434343"/>
              </a:buClr>
              <a:buFont typeface="Calibri"/>
              <a:buChar char="●"/>
            </a:pPr>
            <a:r>
              <a:rPr lang="en-US" sz="2666" dirty="0">
                <a:solidFill>
                  <a:schemeClr val="tx1">
                    <a:lumMod val="65000"/>
                    <a:lumOff val="35000"/>
                  </a:schemeClr>
                </a:solidFill>
                <a:latin typeface="Segoe UI" panose="020B0502040204020203" pitchFamily="34" charset="0"/>
                <a:cs typeface="Segoe UI" panose="020B0502040204020203" pitchFamily="34" charset="0"/>
              </a:rPr>
              <a:t>Multithreading: multiple execution contexts exist in the application, but doesn’t say anything about synchronicity. </a:t>
            </a:r>
            <a:br>
              <a:rPr lang="en-US" sz="2666" dirty="0">
                <a:solidFill>
                  <a:schemeClr val="tx1">
                    <a:lumMod val="65000"/>
                    <a:lumOff val="35000"/>
                  </a:schemeClr>
                </a:solidFill>
                <a:latin typeface="Segoe UI" panose="020B0502040204020203" pitchFamily="34" charset="0"/>
                <a:cs typeface="Segoe UI" panose="020B0502040204020203" pitchFamily="34" charset="0"/>
              </a:rPr>
            </a:br>
            <a:endParaRPr lang="en-US" sz="2666" dirty="0">
              <a:solidFill>
                <a:schemeClr val="tx1">
                  <a:lumMod val="65000"/>
                  <a:lumOff val="35000"/>
                </a:schemeClr>
              </a:solidFill>
              <a:latin typeface="Segoe UI" panose="020B0502040204020203" pitchFamily="34" charset="0"/>
              <a:cs typeface="Segoe UI" panose="020B0502040204020203" pitchFamily="34" charset="0"/>
            </a:endParaRPr>
          </a:p>
          <a:p>
            <a:pPr marL="609361" indent="-473948">
              <a:buClr>
                <a:srgbClr val="434343"/>
              </a:buClr>
              <a:buFont typeface="Calibri"/>
              <a:buChar char="●"/>
            </a:pPr>
            <a:r>
              <a:rPr lang="en-US" sz="2666" dirty="0">
                <a:solidFill>
                  <a:schemeClr val="tx1">
                    <a:lumMod val="65000"/>
                    <a:lumOff val="35000"/>
                  </a:schemeClr>
                </a:solidFill>
                <a:latin typeface="Segoe UI" panose="020B0502040204020203" pitchFamily="34" charset="0"/>
                <a:cs typeface="Segoe UI" panose="020B0502040204020203" pitchFamily="34" charset="0"/>
              </a:rPr>
              <a:t>Parallel Computing: Multiple calculations are carried out simultaneously. </a:t>
            </a:r>
            <a:br>
              <a:rPr lang="en-US" sz="2666" dirty="0">
                <a:solidFill>
                  <a:schemeClr val="tx1">
                    <a:lumMod val="65000"/>
                    <a:lumOff val="35000"/>
                  </a:schemeClr>
                </a:solidFill>
                <a:latin typeface="Segoe UI" panose="020B0502040204020203" pitchFamily="34" charset="0"/>
                <a:cs typeface="Segoe UI" panose="020B0502040204020203" pitchFamily="34" charset="0"/>
              </a:rPr>
            </a:br>
            <a:br>
              <a:rPr lang="en-US" sz="2666" dirty="0">
                <a:solidFill>
                  <a:schemeClr val="tx1">
                    <a:lumMod val="65000"/>
                    <a:lumOff val="35000"/>
                  </a:schemeClr>
                </a:solidFill>
                <a:latin typeface="Segoe UI" panose="020B0502040204020203" pitchFamily="34" charset="0"/>
                <a:cs typeface="Segoe UI" panose="020B0502040204020203" pitchFamily="34" charset="0"/>
              </a:rPr>
            </a:br>
            <a:br>
              <a:rPr lang="en-US" sz="2666" dirty="0">
                <a:solidFill>
                  <a:schemeClr val="tx1">
                    <a:lumMod val="65000"/>
                    <a:lumOff val="35000"/>
                  </a:schemeClr>
                </a:solidFill>
                <a:latin typeface="Segoe UI" panose="020B0502040204020203" pitchFamily="34" charset="0"/>
                <a:cs typeface="Segoe UI" panose="020B0502040204020203" pitchFamily="34" charset="0"/>
              </a:rPr>
            </a:br>
            <a:r>
              <a:rPr lang="en-US" sz="2666" dirty="0">
                <a:solidFill>
                  <a:schemeClr val="tx1">
                    <a:lumMod val="65000"/>
                    <a:lumOff val="35000"/>
                  </a:schemeClr>
                </a:solidFill>
                <a:latin typeface="Segoe UI" panose="020B0502040204020203" pitchFamily="34" charset="0"/>
                <a:cs typeface="Segoe UI" panose="020B0502040204020203" pitchFamily="34" charset="0"/>
              </a:rPr>
              <a:t>In both cases threads and calculations can be started either in a synchronous or in an asynchronous way. </a:t>
            </a:r>
          </a:p>
          <a:p>
            <a:pPr marL="609361" indent="-473948">
              <a:buClr>
                <a:srgbClr val="434343"/>
              </a:buClr>
              <a:buFont typeface="Calibri"/>
              <a:buChar char="●"/>
            </a:pPr>
            <a:endParaRPr lang="en-US" sz="2666"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913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Asynchronous programming in C# </a:t>
            </a:r>
            <a:endParaRPr lang="en-US" dirty="0"/>
          </a:p>
        </p:txBody>
      </p:sp>
      <p:sp>
        <p:nvSpPr>
          <p:cNvPr id="149" name="Shape 149"/>
          <p:cNvSpPr txBox="1">
            <a:spLocks noGrp="1"/>
          </p:cNvSpPr>
          <p:nvPr>
            <p:ph sz="quarter" idx="10"/>
          </p:nvPr>
        </p:nvSpPr>
        <p:spPr/>
        <p:txBody>
          <a:bodyPr/>
          <a:lstStyle/>
          <a:p>
            <a:r>
              <a:rPr lang="en-US"/>
              <a:t>Introduced in C# 5 (directly part of the language)</a:t>
            </a:r>
          </a:p>
          <a:p>
            <a:r>
              <a:rPr lang="en-US"/>
              <a:t>2 keywords: async, await</a:t>
            </a:r>
          </a:p>
          <a:p>
            <a:r>
              <a:rPr lang="en-US"/>
              <a:t>Async/await is all about asynchronious programming (and not multithreading or parallel programming). </a:t>
            </a:r>
            <a:endParaRPr lang="en-US" dirty="0"/>
          </a:p>
        </p:txBody>
      </p:sp>
    </p:spTree>
    <p:extLst>
      <p:ext uri="{BB962C8B-B14F-4D97-AF65-F5344CB8AC3E}">
        <p14:creationId xmlns:p14="http://schemas.microsoft.com/office/powerpoint/2010/main" val="2808131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10" name="Title 9">
            <a:extLst>
              <a:ext uri="{FF2B5EF4-FFF2-40B4-BE49-F238E27FC236}">
                <a16:creationId xmlns:a16="http://schemas.microsoft.com/office/drawing/2014/main" id="{A5357E88-987F-4F3F-8326-45D2AE64FF9C}"/>
              </a:ext>
            </a:extLst>
          </p:cNvPr>
          <p:cNvSpPr>
            <a:spLocks noGrp="1"/>
          </p:cNvSpPr>
          <p:nvPr>
            <p:ph type="title"/>
          </p:nvPr>
        </p:nvSpPr>
        <p:spPr>
          <a:xfrm>
            <a:off x="680720" y="-28955"/>
            <a:ext cx="9976770" cy="1941838"/>
          </a:xfrm>
        </p:spPr>
        <p:txBody>
          <a:bodyPr>
            <a:normAutofit/>
          </a:bodyPr>
          <a:lstStyle/>
          <a:p>
            <a:r>
              <a:rPr lang="en-US" sz="4300" dirty="0"/>
              <a:t>Asynchronous programming in C# - Sample </a:t>
            </a:r>
          </a:p>
        </p:txBody>
      </p:sp>
      <p:sp>
        <p:nvSpPr>
          <p:cNvPr id="249" name="Shape 249"/>
          <p:cNvSpPr txBox="1">
            <a:spLocks noGrp="1"/>
          </p:cNvSpPr>
          <p:nvPr>
            <p:ph sz="quarter" idx="10"/>
          </p:nvPr>
        </p:nvSpPr>
        <p:spPr>
          <a:xfrm>
            <a:off x="426720" y="2016419"/>
            <a:ext cx="3982720" cy="3967821"/>
          </a:xfrm>
        </p:spPr>
        <p:txBody>
          <a:bodyPr/>
          <a:lstStyle/>
          <a:p>
            <a:r>
              <a:rPr lang="en-US" sz="2400" dirty="0"/>
              <a:t>Possible Return types (pre C#7):</a:t>
            </a:r>
          </a:p>
          <a:p>
            <a:pPr marL="971565" lvl="1" indent="-514350">
              <a:spcBef>
                <a:spcPts val="0"/>
              </a:spcBef>
              <a:buFont typeface="+mj-lt"/>
              <a:buAutoNum type="arabicPeriod"/>
            </a:pPr>
            <a:r>
              <a:rPr lang="en-US" sz="1900" dirty="0"/>
              <a:t>Task</a:t>
            </a:r>
          </a:p>
          <a:p>
            <a:pPr marL="971565" lvl="1" indent="-514350">
              <a:spcBef>
                <a:spcPts val="0"/>
              </a:spcBef>
              <a:buFont typeface="+mj-lt"/>
              <a:buAutoNum type="arabicPeriod"/>
            </a:pPr>
            <a:r>
              <a:rPr lang="en-US" sz="1900" dirty="0"/>
              <a:t>Task&lt;T&gt;</a:t>
            </a:r>
          </a:p>
          <a:p>
            <a:pPr marL="971565" lvl="1" indent="-514350">
              <a:spcBef>
                <a:spcPts val="0"/>
              </a:spcBef>
              <a:buFont typeface="+mj-lt"/>
              <a:buAutoNum type="arabicPeriod"/>
            </a:pPr>
            <a:r>
              <a:rPr lang="en-US" sz="1900" dirty="0"/>
              <a:t>Void (only for compatibility)</a:t>
            </a:r>
          </a:p>
          <a:p>
            <a:r>
              <a:rPr lang="en-US" sz="2400" dirty="0"/>
              <a:t>Since C# 7:</a:t>
            </a:r>
          </a:p>
          <a:p>
            <a:pPr lvl="1">
              <a:spcBef>
                <a:spcPts val="0"/>
              </a:spcBef>
            </a:pPr>
            <a:r>
              <a:rPr lang="en-US" sz="1900" dirty="0"/>
              <a:t>Anything with a </a:t>
            </a:r>
            <a:r>
              <a:rPr lang="en-US" sz="1900" dirty="0" err="1"/>
              <a:t>GetAwaiter</a:t>
            </a:r>
            <a:r>
              <a:rPr lang="en-US" sz="1900" dirty="0"/>
              <a:t> method (more on this: Video 5.5)</a:t>
            </a:r>
          </a:p>
        </p:txBody>
      </p:sp>
      <p:sp>
        <p:nvSpPr>
          <p:cNvPr id="2" name="Rectangle 1">
            <a:extLst>
              <a:ext uri="{FF2B5EF4-FFF2-40B4-BE49-F238E27FC236}">
                <a16:creationId xmlns:a16="http://schemas.microsoft.com/office/drawing/2014/main" id="{752546B6-C6EF-4002-8097-C5BDBD3C585C}"/>
              </a:ext>
            </a:extLst>
          </p:cNvPr>
          <p:cNvSpPr/>
          <p:nvPr/>
        </p:nvSpPr>
        <p:spPr>
          <a:xfrm>
            <a:off x="4490720" y="2900592"/>
            <a:ext cx="7775775" cy="1570430"/>
          </a:xfrm>
          <a:prstGeom prst="rect">
            <a:avLst/>
          </a:prstGeom>
        </p:spPr>
        <p:txBody>
          <a:bodyPr wrap="square">
            <a:spAutoFit/>
          </a:bodyPr>
          <a:lstStyle/>
          <a:p>
            <a:r>
              <a:rPr lang="en-US" sz="1601" dirty="0">
                <a:latin typeface="Consolas" panose="020B0609020204030204" pitchFamily="49" charset="0"/>
              </a:rPr>
              <a:t> </a:t>
            </a:r>
            <a:r>
              <a:rPr lang="en-US" sz="1601" dirty="0">
                <a:solidFill>
                  <a:srgbClr val="0000FF"/>
                </a:solidFill>
                <a:latin typeface="Consolas" panose="020B0609020204030204" pitchFamily="49" charset="0"/>
              </a:rPr>
              <a:t>public</a:t>
            </a:r>
            <a:r>
              <a:rPr lang="en-US" sz="1601" dirty="0">
                <a:latin typeface="Consolas" panose="020B0609020204030204" pitchFamily="49" charset="0"/>
              </a:rPr>
              <a:t> </a:t>
            </a:r>
            <a:r>
              <a:rPr lang="en-US" sz="1601" dirty="0">
                <a:solidFill>
                  <a:srgbClr val="0000FF"/>
                </a:solidFill>
                <a:latin typeface="Consolas" panose="020B0609020204030204" pitchFamily="49" charset="0"/>
              </a:rPr>
              <a:t>static</a:t>
            </a:r>
            <a:r>
              <a:rPr lang="en-US" sz="1601" dirty="0">
                <a:latin typeface="Consolas" panose="020B0609020204030204" pitchFamily="49" charset="0"/>
              </a:rPr>
              <a:t> </a:t>
            </a:r>
            <a:r>
              <a:rPr lang="en-US" sz="1601" dirty="0" err="1">
                <a:solidFill>
                  <a:srgbClr val="0000FF"/>
                </a:solidFill>
                <a:latin typeface="Consolas" panose="020B0609020204030204" pitchFamily="49" charset="0"/>
              </a:rPr>
              <a:t>async</a:t>
            </a:r>
            <a:r>
              <a:rPr lang="en-US" sz="1601" dirty="0">
                <a:latin typeface="Consolas" panose="020B0609020204030204" pitchFamily="49" charset="0"/>
              </a:rPr>
              <a:t> </a:t>
            </a:r>
            <a:r>
              <a:rPr lang="en-US" sz="1601" dirty="0">
                <a:solidFill>
                  <a:srgbClr val="2B91AF"/>
                </a:solidFill>
                <a:latin typeface="Consolas" panose="020B0609020204030204" pitchFamily="49" charset="0"/>
              </a:rPr>
              <a:t>Task</a:t>
            </a:r>
            <a:r>
              <a:rPr lang="en-US" sz="1601" dirty="0">
                <a:latin typeface="Consolas" panose="020B0609020204030204" pitchFamily="49" charset="0"/>
              </a:rPr>
              <a:t> </a:t>
            </a:r>
            <a:r>
              <a:rPr lang="en-US" sz="1601" dirty="0" err="1">
                <a:latin typeface="Consolas" panose="020B0609020204030204" pitchFamily="49" charset="0"/>
              </a:rPr>
              <a:t>CreateHttpRequestAsync</a:t>
            </a:r>
            <a:r>
              <a:rPr lang="en-US" sz="1601" dirty="0">
                <a:latin typeface="Consolas" panose="020B0609020204030204" pitchFamily="49" charset="0"/>
              </a:rPr>
              <a:t>()</a:t>
            </a:r>
          </a:p>
          <a:p>
            <a:r>
              <a:rPr lang="en-US" sz="1601" dirty="0">
                <a:latin typeface="Consolas" panose="020B0609020204030204" pitchFamily="49" charset="0"/>
              </a:rPr>
              <a:t> {</a:t>
            </a:r>
          </a:p>
          <a:p>
            <a:r>
              <a:rPr lang="en-US" sz="1601" dirty="0">
                <a:latin typeface="Consolas" panose="020B0609020204030204" pitchFamily="49" charset="0"/>
              </a:rPr>
              <a:t>     </a:t>
            </a:r>
            <a:r>
              <a:rPr lang="en-US" sz="1601" dirty="0" err="1">
                <a:solidFill>
                  <a:srgbClr val="2B91AF"/>
                </a:solidFill>
                <a:latin typeface="Consolas" panose="020B0609020204030204" pitchFamily="49" charset="0"/>
              </a:rPr>
              <a:t>HttpClient</a:t>
            </a:r>
            <a:r>
              <a:rPr lang="en-US" sz="1601" dirty="0">
                <a:latin typeface="Consolas" panose="020B0609020204030204" pitchFamily="49" charset="0"/>
              </a:rPr>
              <a:t> </a:t>
            </a:r>
            <a:r>
              <a:rPr lang="en-US" sz="1601" dirty="0" err="1">
                <a:latin typeface="Consolas" panose="020B0609020204030204" pitchFamily="49" charset="0"/>
              </a:rPr>
              <a:t>httpClient</a:t>
            </a:r>
            <a:r>
              <a:rPr lang="en-US" sz="1601" dirty="0">
                <a:latin typeface="Consolas" panose="020B0609020204030204" pitchFamily="49" charset="0"/>
              </a:rPr>
              <a:t> = </a:t>
            </a:r>
            <a:r>
              <a:rPr lang="en-US" sz="1601" dirty="0">
                <a:solidFill>
                  <a:srgbClr val="0000FF"/>
                </a:solidFill>
                <a:latin typeface="Consolas" panose="020B0609020204030204" pitchFamily="49" charset="0"/>
              </a:rPr>
              <a:t>new</a:t>
            </a:r>
            <a:r>
              <a:rPr lang="en-US" sz="1601" dirty="0">
                <a:latin typeface="Consolas" panose="020B0609020204030204" pitchFamily="49" charset="0"/>
              </a:rPr>
              <a:t> </a:t>
            </a:r>
            <a:r>
              <a:rPr lang="en-US" sz="1601" dirty="0" err="1">
                <a:solidFill>
                  <a:srgbClr val="2B91AF"/>
                </a:solidFill>
                <a:latin typeface="Consolas" panose="020B0609020204030204" pitchFamily="49" charset="0"/>
              </a:rPr>
              <a:t>HttpClient</a:t>
            </a:r>
            <a:r>
              <a:rPr lang="en-US"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0000FF"/>
                </a:solidFill>
                <a:latin typeface="Consolas" panose="020B0609020204030204" pitchFamily="49" charset="0"/>
              </a:rPr>
              <a:t>var</a:t>
            </a:r>
            <a:r>
              <a:rPr lang="en-US" sz="1601" dirty="0">
                <a:latin typeface="Consolas" panose="020B0609020204030204" pitchFamily="49" charset="0"/>
              </a:rPr>
              <a:t> response = </a:t>
            </a:r>
            <a:r>
              <a:rPr lang="en-US" sz="1601" dirty="0">
                <a:solidFill>
                  <a:srgbClr val="0000FF"/>
                </a:solidFill>
                <a:latin typeface="Consolas" panose="020B0609020204030204" pitchFamily="49" charset="0"/>
              </a:rPr>
              <a:t>await </a:t>
            </a:r>
            <a:r>
              <a:rPr lang="en-US" sz="1601" dirty="0" err="1">
                <a:latin typeface="Consolas" panose="020B0609020204030204" pitchFamily="49" charset="0"/>
              </a:rPr>
              <a:t>httpClient.GetAsync</a:t>
            </a:r>
            <a:r>
              <a:rPr lang="en-US" sz="1601" dirty="0">
                <a:latin typeface="Consolas" panose="020B0609020204030204" pitchFamily="49" charset="0"/>
              </a:rPr>
              <a:t>(</a:t>
            </a:r>
            <a:r>
              <a:rPr lang="en-US" sz="1601" dirty="0">
                <a:solidFill>
                  <a:srgbClr val="A31515"/>
                </a:solidFill>
                <a:latin typeface="Consolas" panose="020B0609020204030204" pitchFamily="49" charset="0"/>
              </a:rPr>
              <a:t>"http://google.com"</a:t>
            </a:r>
            <a:r>
              <a:rPr lang="en-US"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2B91AF"/>
                </a:solidFill>
                <a:latin typeface="Consolas" panose="020B0609020204030204" pitchFamily="49" charset="0"/>
              </a:rPr>
              <a:t>Console</a:t>
            </a:r>
            <a:r>
              <a:rPr lang="en-US" sz="1601" dirty="0" err="1">
                <a:latin typeface="Consolas" panose="020B0609020204030204" pitchFamily="49" charset="0"/>
              </a:rPr>
              <a:t>.WriteLine</a:t>
            </a:r>
            <a:r>
              <a:rPr lang="en-US" sz="1601" dirty="0">
                <a:latin typeface="Consolas" panose="020B0609020204030204" pitchFamily="49" charset="0"/>
              </a:rPr>
              <a:t>(</a:t>
            </a:r>
            <a:r>
              <a:rPr lang="en-US" sz="1601" dirty="0" err="1">
                <a:latin typeface="Consolas" panose="020B0609020204030204" pitchFamily="49" charset="0"/>
              </a:rPr>
              <a:t>response.StatusCode</a:t>
            </a:r>
            <a:r>
              <a:rPr lang="en-US" sz="1601" dirty="0">
                <a:latin typeface="Consolas" panose="020B0609020204030204" pitchFamily="49" charset="0"/>
              </a:rPr>
              <a:t>);</a:t>
            </a:r>
          </a:p>
          <a:p>
            <a:r>
              <a:rPr lang="en-US" sz="1601" dirty="0">
                <a:latin typeface="Consolas" panose="020B0609020204030204" pitchFamily="49" charset="0"/>
              </a:rPr>
              <a:t> }</a:t>
            </a:r>
            <a:endParaRPr lang="en-US" sz="1601" dirty="0"/>
          </a:p>
        </p:txBody>
      </p:sp>
    </p:spTree>
    <p:extLst>
      <p:ext uri="{BB962C8B-B14F-4D97-AF65-F5344CB8AC3E}">
        <p14:creationId xmlns:p14="http://schemas.microsoft.com/office/powerpoint/2010/main" val="111692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10" name="Title 9">
            <a:extLst>
              <a:ext uri="{FF2B5EF4-FFF2-40B4-BE49-F238E27FC236}">
                <a16:creationId xmlns:a16="http://schemas.microsoft.com/office/drawing/2014/main" id="{A5357E88-987F-4F3F-8326-45D2AE64FF9C}"/>
              </a:ext>
            </a:extLst>
          </p:cNvPr>
          <p:cNvSpPr>
            <a:spLocks noGrp="1"/>
          </p:cNvSpPr>
          <p:nvPr>
            <p:ph type="title"/>
          </p:nvPr>
        </p:nvSpPr>
        <p:spPr/>
        <p:txBody>
          <a:bodyPr/>
          <a:lstStyle/>
          <a:p>
            <a:r>
              <a:rPr lang="en-US" dirty="0"/>
              <a:t>Asynchronous programming in C# - Sample </a:t>
            </a:r>
          </a:p>
        </p:txBody>
      </p:sp>
      <p:sp>
        <p:nvSpPr>
          <p:cNvPr id="249" name="Shape 249"/>
          <p:cNvSpPr txBox="1">
            <a:spLocks noGrp="1"/>
          </p:cNvSpPr>
          <p:nvPr>
            <p:ph sz="quarter" idx="10"/>
          </p:nvPr>
        </p:nvSpPr>
        <p:spPr>
          <a:xfrm>
            <a:off x="538480" y="2458719"/>
            <a:ext cx="3759200" cy="4071045"/>
          </a:xfrm>
        </p:spPr>
        <p:txBody>
          <a:bodyPr>
            <a:normAutofit/>
          </a:bodyPr>
          <a:lstStyle/>
          <a:p>
            <a:r>
              <a:rPr lang="en-US" sz="1900" dirty="0"/>
              <a:t>The thread that started the asynchronous operation doesn’t sit and wait to the result. </a:t>
            </a:r>
          </a:p>
          <a:p>
            <a:r>
              <a:rPr lang="en-US" sz="1900" dirty="0"/>
              <a:t>The thread that started the method is free to do other work while the network card works.</a:t>
            </a:r>
          </a:p>
        </p:txBody>
      </p:sp>
      <p:sp>
        <p:nvSpPr>
          <p:cNvPr id="3" name="Rectangle 2">
            <a:extLst>
              <a:ext uri="{FF2B5EF4-FFF2-40B4-BE49-F238E27FC236}">
                <a16:creationId xmlns:a16="http://schemas.microsoft.com/office/drawing/2014/main" id="{3B4B081C-ED15-4BB7-8EC4-F1EC2792579B}"/>
              </a:ext>
            </a:extLst>
          </p:cNvPr>
          <p:cNvSpPr/>
          <p:nvPr/>
        </p:nvSpPr>
        <p:spPr>
          <a:xfrm>
            <a:off x="4571338" y="2615847"/>
            <a:ext cx="7775775" cy="1816779"/>
          </a:xfrm>
          <a:prstGeom prst="rect">
            <a:avLst/>
          </a:prstGeom>
        </p:spPr>
        <p:txBody>
          <a:bodyPr wrap="square">
            <a:spAutoFit/>
          </a:bodyPr>
          <a:lstStyle/>
          <a:p>
            <a:r>
              <a:rPr lang="en-US" sz="1601" dirty="0">
                <a:solidFill>
                  <a:srgbClr val="0000FF"/>
                </a:solidFill>
                <a:latin typeface="Consolas" panose="020B0609020204030204" pitchFamily="49" charset="0"/>
              </a:rPr>
              <a:t>public</a:t>
            </a:r>
            <a:r>
              <a:rPr lang="en-US" sz="1601" dirty="0">
                <a:latin typeface="Consolas" panose="020B0609020204030204" pitchFamily="49" charset="0"/>
              </a:rPr>
              <a:t> </a:t>
            </a:r>
            <a:r>
              <a:rPr lang="en-US" sz="1601" dirty="0">
                <a:solidFill>
                  <a:srgbClr val="0000FF"/>
                </a:solidFill>
                <a:latin typeface="Consolas" panose="020B0609020204030204" pitchFamily="49" charset="0"/>
              </a:rPr>
              <a:t>static</a:t>
            </a:r>
            <a:r>
              <a:rPr lang="en-US" sz="1601" dirty="0">
                <a:latin typeface="Consolas" panose="020B0609020204030204" pitchFamily="49" charset="0"/>
              </a:rPr>
              <a:t> </a:t>
            </a:r>
            <a:r>
              <a:rPr lang="en-US" sz="1601" dirty="0" err="1">
                <a:solidFill>
                  <a:srgbClr val="0000FF"/>
                </a:solidFill>
                <a:latin typeface="Consolas" panose="020B0609020204030204" pitchFamily="49" charset="0"/>
              </a:rPr>
              <a:t>async</a:t>
            </a:r>
            <a:r>
              <a:rPr lang="en-US" sz="1601" dirty="0">
                <a:latin typeface="Consolas" panose="020B0609020204030204" pitchFamily="49" charset="0"/>
              </a:rPr>
              <a:t> </a:t>
            </a:r>
            <a:r>
              <a:rPr lang="en-US" sz="1601" dirty="0">
                <a:solidFill>
                  <a:srgbClr val="2B91AF"/>
                </a:solidFill>
                <a:latin typeface="Consolas" panose="020B0609020204030204" pitchFamily="49" charset="0"/>
              </a:rPr>
              <a:t>Task</a:t>
            </a:r>
            <a:r>
              <a:rPr lang="en-US" sz="1601" dirty="0">
                <a:latin typeface="Consolas" panose="020B0609020204030204" pitchFamily="49" charset="0"/>
              </a:rPr>
              <a:t> </a:t>
            </a:r>
            <a:r>
              <a:rPr lang="en-US" sz="1601" dirty="0" err="1">
                <a:latin typeface="Consolas" panose="020B0609020204030204" pitchFamily="49" charset="0"/>
              </a:rPr>
              <a:t>CreateHttpRequestAsync</a:t>
            </a:r>
            <a:r>
              <a:rPr lang="en-US" sz="1601" dirty="0">
                <a:latin typeface="Consolas" panose="020B0609020204030204" pitchFamily="49" charset="0"/>
              </a:rPr>
              <a:t>()</a:t>
            </a:r>
          </a:p>
          <a:p>
            <a:r>
              <a:rPr lang="en-US"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2B91AF"/>
                </a:solidFill>
                <a:latin typeface="Consolas" panose="020B0609020204030204" pitchFamily="49" charset="0"/>
              </a:rPr>
              <a:t>HttpClient</a:t>
            </a:r>
            <a:r>
              <a:rPr lang="en-US" sz="1601" dirty="0">
                <a:latin typeface="Consolas" panose="020B0609020204030204" pitchFamily="49" charset="0"/>
              </a:rPr>
              <a:t> </a:t>
            </a:r>
            <a:r>
              <a:rPr lang="en-US" sz="1601" dirty="0" err="1">
                <a:latin typeface="Consolas" panose="020B0609020204030204" pitchFamily="49" charset="0"/>
              </a:rPr>
              <a:t>httpClient</a:t>
            </a:r>
            <a:r>
              <a:rPr lang="en-US" sz="1601" dirty="0">
                <a:latin typeface="Consolas" panose="020B0609020204030204" pitchFamily="49" charset="0"/>
              </a:rPr>
              <a:t> = </a:t>
            </a:r>
            <a:r>
              <a:rPr lang="en-US" sz="1601" dirty="0">
                <a:solidFill>
                  <a:srgbClr val="0000FF"/>
                </a:solidFill>
                <a:latin typeface="Consolas" panose="020B0609020204030204" pitchFamily="49" charset="0"/>
              </a:rPr>
              <a:t>new</a:t>
            </a:r>
            <a:r>
              <a:rPr lang="en-US" sz="1601" dirty="0">
                <a:latin typeface="Consolas" panose="020B0609020204030204" pitchFamily="49" charset="0"/>
              </a:rPr>
              <a:t> </a:t>
            </a:r>
            <a:r>
              <a:rPr lang="en-US" sz="1601" dirty="0" err="1">
                <a:solidFill>
                  <a:srgbClr val="2B91AF"/>
                </a:solidFill>
                <a:latin typeface="Consolas" panose="020B0609020204030204" pitchFamily="49" charset="0"/>
              </a:rPr>
              <a:t>HttpClient</a:t>
            </a:r>
            <a:r>
              <a:rPr lang="en-US" sz="1601" dirty="0">
                <a:latin typeface="Consolas" panose="020B0609020204030204" pitchFamily="49" charset="0"/>
              </a:rPr>
              <a:t>();</a:t>
            </a:r>
          </a:p>
          <a:p>
            <a:r>
              <a:rPr lang="nb-NO" sz="1601" dirty="0">
                <a:latin typeface="Consolas" panose="020B0609020204030204" pitchFamily="49" charset="0"/>
              </a:rPr>
              <a:t>    </a:t>
            </a:r>
            <a:r>
              <a:rPr lang="nb-NO" sz="1601" dirty="0">
                <a:solidFill>
                  <a:srgbClr val="0000FF"/>
                </a:solidFill>
                <a:latin typeface="Consolas" panose="020B0609020204030204" pitchFamily="49" charset="0"/>
              </a:rPr>
              <a:t>var</a:t>
            </a:r>
            <a:r>
              <a:rPr lang="nb-NO" sz="1601" dirty="0">
                <a:latin typeface="Consolas" panose="020B0609020204030204" pitchFamily="49" charset="0"/>
              </a:rPr>
              <a:t> responseTask =  httpClient.GetAsync(</a:t>
            </a:r>
            <a:r>
              <a:rPr lang="nb-NO" sz="1601" dirty="0">
                <a:solidFill>
                  <a:srgbClr val="A31515"/>
                </a:solidFill>
                <a:latin typeface="Consolas" panose="020B0609020204030204" pitchFamily="49" charset="0"/>
              </a:rPr>
              <a:t>"http://google.com"</a:t>
            </a:r>
            <a:r>
              <a:rPr lang="nb-NO"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0000FF"/>
                </a:solidFill>
                <a:latin typeface="Consolas" panose="020B0609020204030204" pitchFamily="49" charset="0"/>
              </a:rPr>
              <a:t>var</a:t>
            </a:r>
            <a:r>
              <a:rPr lang="en-US" sz="1601" dirty="0">
                <a:latin typeface="Consolas" panose="020B0609020204030204" pitchFamily="49" charset="0"/>
              </a:rPr>
              <a:t> response = </a:t>
            </a:r>
            <a:r>
              <a:rPr lang="en-US" sz="1601" dirty="0">
                <a:solidFill>
                  <a:srgbClr val="0000FF"/>
                </a:solidFill>
                <a:latin typeface="Consolas" panose="020B0609020204030204" pitchFamily="49" charset="0"/>
              </a:rPr>
              <a:t>await</a:t>
            </a:r>
            <a:r>
              <a:rPr lang="en-US" sz="1601" dirty="0">
                <a:latin typeface="Consolas" panose="020B0609020204030204" pitchFamily="49" charset="0"/>
              </a:rPr>
              <a:t> </a:t>
            </a:r>
            <a:r>
              <a:rPr lang="en-US" sz="1601" dirty="0" err="1">
                <a:latin typeface="Consolas" panose="020B0609020204030204" pitchFamily="49" charset="0"/>
              </a:rPr>
              <a:t>responseTask</a:t>
            </a:r>
            <a:r>
              <a:rPr lang="en-US"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2B91AF"/>
                </a:solidFill>
                <a:latin typeface="Consolas" panose="020B0609020204030204" pitchFamily="49" charset="0"/>
              </a:rPr>
              <a:t>Console</a:t>
            </a:r>
            <a:r>
              <a:rPr lang="en-US" sz="1601" dirty="0" err="1">
                <a:latin typeface="Consolas" panose="020B0609020204030204" pitchFamily="49" charset="0"/>
              </a:rPr>
              <a:t>.WriteLine</a:t>
            </a:r>
            <a:r>
              <a:rPr lang="en-US" sz="1601" dirty="0">
                <a:latin typeface="Consolas" panose="020B0609020204030204" pitchFamily="49" charset="0"/>
              </a:rPr>
              <a:t>(</a:t>
            </a:r>
            <a:r>
              <a:rPr lang="en-US" sz="1601" dirty="0" err="1">
                <a:latin typeface="Consolas" panose="020B0609020204030204" pitchFamily="49" charset="0"/>
              </a:rPr>
              <a:t>response.StatusCode</a:t>
            </a:r>
            <a:r>
              <a:rPr lang="en-US" sz="1601" dirty="0">
                <a:latin typeface="Consolas" panose="020B0609020204030204" pitchFamily="49" charset="0"/>
              </a:rPr>
              <a:t>);</a:t>
            </a:r>
          </a:p>
          <a:p>
            <a:r>
              <a:rPr lang="en-US" sz="1601" dirty="0">
                <a:latin typeface="Consolas" panose="020B0609020204030204" pitchFamily="49" charset="0"/>
              </a:rPr>
              <a:t>}</a:t>
            </a:r>
            <a:endParaRPr lang="en-US" sz="1601" dirty="0"/>
          </a:p>
        </p:txBody>
      </p:sp>
    </p:spTree>
    <p:extLst>
      <p:ext uri="{BB962C8B-B14F-4D97-AF65-F5344CB8AC3E}">
        <p14:creationId xmlns:p14="http://schemas.microsoft.com/office/powerpoint/2010/main" val="3973761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10" name="Title 9">
            <a:extLst>
              <a:ext uri="{FF2B5EF4-FFF2-40B4-BE49-F238E27FC236}">
                <a16:creationId xmlns:a16="http://schemas.microsoft.com/office/drawing/2014/main" id="{A5357E88-987F-4F3F-8326-45D2AE64FF9C}"/>
              </a:ext>
            </a:extLst>
          </p:cNvPr>
          <p:cNvSpPr>
            <a:spLocks noGrp="1"/>
          </p:cNvSpPr>
          <p:nvPr>
            <p:ph type="title"/>
          </p:nvPr>
        </p:nvSpPr>
        <p:spPr/>
        <p:txBody>
          <a:bodyPr/>
          <a:lstStyle/>
          <a:p>
            <a:r>
              <a:rPr lang="en-US"/>
              <a:t>Opposite of async: a synchronous code</a:t>
            </a:r>
            <a:endParaRPr lang="en-US" dirty="0"/>
          </a:p>
        </p:txBody>
      </p:sp>
      <p:sp>
        <p:nvSpPr>
          <p:cNvPr id="249" name="Shape 249"/>
          <p:cNvSpPr txBox="1">
            <a:spLocks noGrp="1"/>
          </p:cNvSpPr>
          <p:nvPr>
            <p:ph sz="quarter" idx="10"/>
          </p:nvPr>
        </p:nvSpPr>
        <p:spPr>
          <a:xfrm>
            <a:off x="2345033" y="5194526"/>
            <a:ext cx="7501934" cy="1663474"/>
          </a:xfrm>
        </p:spPr>
        <p:txBody>
          <a:bodyPr>
            <a:normAutofit/>
          </a:bodyPr>
          <a:lstStyle/>
          <a:p>
            <a:r>
              <a:rPr lang="en-US" sz="1900" dirty="0"/>
              <a:t>The .NET Thread executing the code has to wait while the network card does its job.</a:t>
            </a:r>
          </a:p>
        </p:txBody>
      </p:sp>
      <p:sp>
        <p:nvSpPr>
          <p:cNvPr id="2" name="Rectangle 1">
            <a:extLst>
              <a:ext uri="{FF2B5EF4-FFF2-40B4-BE49-F238E27FC236}">
                <a16:creationId xmlns:a16="http://schemas.microsoft.com/office/drawing/2014/main" id="{AF5638C8-B959-47AD-8F13-11268080481A}"/>
              </a:ext>
            </a:extLst>
          </p:cNvPr>
          <p:cNvSpPr/>
          <p:nvPr/>
        </p:nvSpPr>
        <p:spPr>
          <a:xfrm>
            <a:off x="1700016" y="2361147"/>
            <a:ext cx="8791968" cy="2139047"/>
          </a:xfrm>
          <a:prstGeom prst="rect">
            <a:avLst/>
          </a:prstGeom>
        </p:spPr>
        <p:txBody>
          <a:bodyPr wrap="square">
            <a:spAutoFit/>
          </a:bodyPr>
          <a:lstStyle/>
          <a:p>
            <a:r>
              <a:rPr lang="en-US" sz="1900" dirty="0">
                <a:solidFill>
                  <a:srgbClr val="0000FF"/>
                </a:solidFill>
                <a:latin typeface="Consolas" panose="020B0609020204030204" pitchFamily="49" charset="0"/>
              </a:rPr>
              <a:t>public</a:t>
            </a:r>
            <a:r>
              <a:rPr lang="en-US" sz="1900" dirty="0">
                <a:latin typeface="Consolas" panose="020B0609020204030204" pitchFamily="49" charset="0"/>
              </a:rPr>
              <a:t> </a:t>
            </a:r>
            <a:r>
              <a:rPr lang="en-US" sz="1900" dirty="0">
                <a:solidFill>
                  <a:srgbClr val="0000FF"/>
                </a:solidFill>
                <a:latin typeface="Consolas" panose="020B0609020204030204" pitchFamily="49" charset="0"/>
              </a:rPr>
              <a:t>static</a:t>
            </a:r>
            <a:r>
              <a:rPr lang="en-US" sz="1900" dirty="0">
                <a:latin typeface="Consolas" panose="020B0609020204030204" pitchFamily="49" charset="0"/>
              </a:rPr>
              <a:t> </a:t>
            </a:r>
            <a:r>
              <a:rPr lang="en-US" sz="1900" dirty="0">
                <a:solidFill>
                  <a:srgbClr val="0000FF"/>
                </a:solidFill>
                <a:latin typeface="Consolas" panose="020B0609020204030204" pitchFamily="49" charset="0"/>
              </a:rPr>
              <a:t>void</a:t>
            </a:r>
            <a:r>
              <a:rPr lang="en-US" sz="1900" dirty="0">
                <a:latin typeface="Consolas" panose="020B0609020204030204" pitchFamily="49" charset="0"/>
              </a:rPr>
              <a:t> </a:t>
            </a:r>
            <a:r>
              <a:rPr lang="en-US" sz="1900" dirty="0" err="1">
                <a:latin typeface="Consolas" panose="020B0609020204030204" pitchFamily="49" charset="0"/>
              </a:rPr>
              <a:t>CreateHttpRequestSync</a:t>
            </a:r>
            <a:r>
              <a:rPr lang="en-US" sz="1900" dirty="0">
                <a:latin typeface="Consolas" panose="020B0609020204030204" pitchFamily="49" charset="0"/>
              </a:rPr>
              <a:t>()</a:t>
            </a:r>
          </a:p>
          <a:p>
            <a:r>
              <a:rPr lang="en-US" sz="1900" dirty="0">
                <a:latin typeface="Consolas" panose="020B0609020204030204" pitchFamily="49" charset="0"/>
              </a:rPr>
              <a:t>{</a:t>
            </a:r>
          </a:p>
          <a:p>
            <a:r>
              <a:rPr lang="fr-FR" sz="1900" dirty="0">
                <a:latin typeface="Consolas" panose="020B0609020204030204" pitchFamily="49" charset="0"/>
              </a:rPr>
              <a:t>    </a:t>
            </a:r>
            <a:r>
              <a:rPr lang="fr-FR" sz="1900" dirty="0" err="1">
                <a:solidFill>
                  <a:srgbClr val="2B91AF"/>
                </a:solidFill>
                <a:latin typeface="Consolas" panose="020B0609020204030204" pitchFamily="49" charset="0"/>
              </a:rPr>
              <a:t>WebRequest</a:t>
            </a:r>
            <a:r>
              <a:rPr lang="fr-FR" sz="1900" dirty="0">
                <a:latin typeface="Consolas" panose="020B0609020204030204" pitchFamily="49" charset="0"/>
              </a:rPr>
              <a:t> </a:t>
            </a:r>
            <a:r>
              <a:rPr lang="fr-FR" sz="1900" dirty="0" err="1">
                <a:latin typeface="Consolas" panose="020B0609020204030204" pitchFamily="49" charset="0"/>
              </a:rPr>
              <a:t>request</a:t>
            </a:r>
            <a:r>
              <a:rPr lang="fr-FR" sz="1900" dirty="0">
                <a:latin typeface="Consolas" panose="020B0609020204030204" pitchFamily="49" charset="0"/>
              </a:rPr>
              <a:t> = </a:t>
            </a:r>
            <a:r>
              <a:rPr lang="fr-FR" sz="1900" dirty="0" err="1">
                <a:solidFill>
                  <a:srgbClr val="2B91AF"/>
                </a:solidFill>
                <a:latin typeface="Consolas" panose="020B0609020204030204" pitchFamily="49" charset="0"/>
              </a:rPr>
              <a:t>WebRequest</a:t>
            </a:r>
            <a:r>
              <a:rPr lang="fr-FR" sz="1900" dirty="0" err="1">
                <a:latin typeface="Consolas" panose="020B0609020204030204" pitchFamily="49" charset="0"/>
              </a:rPr>
              <a:t>.Create</a:t>
            </a:r>
            <a:r>
              <a:rPr lang="fr-FR" sz="1900" dirty="0">
                <a:latin typeface="Consolas" panose="020B0609020204030204" pitchFamily="49" charset="0"/>
              </a:rPr>
              <a:t>(</a:t>
            </a:r>
            <a:r>
              <a:rPr lang="fr-FR" sz="1900" dirty="0">
                <a:solidFill>
                  <a:srgbClr val="A31515"/>
                </a:solidFill>
                <a:latin typeface="Consolas" panose="020B0609020204030204" pitchFamily="49" charset="0"/>
              </a:rPr>
              <a:t>"http://google.com"</a:t>
            </a:r>
            <a:r>
              <a:rPr lang="fr-FR" sz="1900" dirty="0">
                <a:latin typeface="Consolas" panose="020B0609020204030204" pitchFamily="49" charset="0"/>
              </a:rPr>
              <a:t>);</a:t>
            </a:r>
          </a:p>
          <a:p>
            <a:r>
              <a:rPr lang="en-US" sz="1900" dirty="0">
                <a:latin typeface="Consolas" panose="020B0609020204030204" pitchFamily="49" charset="0"/>
              </a:rPr>
              <a:t>    </a:t>
            </a:r>
            <a:r>
              <a:rPr lang="en-US" sz="1900" dirty="0" err="1">
                <a:solidFill>
                  <a:srgbClr val="2B91AF"/>
                </a:solidFill>
                <a:latin typeface="Consolas" panose="020B0609020204030204" pitchFamily="49" charset="0"/>
              </a:rPr>
              <a:t>WebResponse</a:t>
            </a:r>
            <a:r>
              <a:rPr lang="en-US" sz="1900" dirty="0">
                <a:latin typeface="Consolas" panose="020B0609020204030204" pitchFamily="49" charset="0"/>
              </a:rPr>
              <a:t> response = </a:t>
            </a:r>
            <a:r>
              <a:rPr lang="en-US" sz="1900" dirty="0" err="1">
                <a:latin typeface="Consolas" panose="020B0609020204030204" pitchFamily="49" charset="0"/>
              </a:rPr>
              <a:t>request.GetResponse</a:t>
            </a:r>
            <a:r>
              <a:rPr lang="en-US" sz="1900" dirty="0">
                <a:latin typeface="Consolas" panose="020B0609020204030204" pitchFamily="49" charset="0"/>
              </a:rPr>
              <a:t>();</a:t>
            </a:r>
          </a:p>
          <a:p>
            <a:r>
              <a:rPr lang="en-US" sz="1900" dirty="0">
                <a:latin typeface="Consolas" panose="020B0609020204030204" pitchFamily="49" charset="0"/>
              </a:rPr>
              <a:t>    </a:t>
            </a:r>
            <a:r>
              <a:rPr lang="en-US" sz="1900" dirty="0">
                <a:solidFill>
                  <a:srgbClr val="008000"/>
                </a:solidFill>
                <a:latin typeface="Consolas" panose="020B0609020204030204" pitchFamily="49" charset="0"/>
              </a:rPr>
              <a:t>//use the response</a:t>
            </a:r>
          </a:p>
          <a:p>
            <a:r>
              <a:rPr lang="en-US" sz="1900" dirty="0">
                <a:latin typeface="Consolas" panose="020B0609020204030204" pitchFamily="49" charset="0"/>
              </a:rPr>
              <a:t>    </a:t>
            </a:r>
            <a:r>
              <a:rPr lang="en-US" sz="1900" dirty="0" err="1">
                <a:solidFill>
                  <a:srgbClr val="2B91AF"/>
                </a:solidFill>
                <a:latin typeface="Consolas" panose="020B0609020204030204" pitchFamily="49" charset="0"/>
              </a:rPr>
              <a:t>Console</a:t>
            </a:r>
            <a:r>
              <a:rPr lang="en-US" sz="1900" dirty="0" err="1">
                <a:latin typeface="Consolas" panose="020B0609020204030204" pitchFamily="49" charset="0"/>
              </a:rPr>
              <a:t>.WriteLine</a:t>
            </a:r>
            <a:r>
              <a:rPr lang="en-US" sz="1900" dirty="0">
                <a:latin typeface="Consolas" panose="020B0609020204030204" pitchFamily="49" charset="0"/>
              </a:rPr>
              <a:t>(</a:t>
            </a:r>
            <a:r>
              <a:rPr lang="en-US" sz="1900" dirty="0" err="1">
                <a:latin typeface="Consolas" panose="020B0609020204030204" pitchFamily="49" charset="0"/>
              </a:rPr>
              <a:t>response.Headers.Count</a:t>
            </a:r>
            <a:r>
              <a:rPr lang="en-US" sz="1900" dirty="0">
                <a:latin typeface="Consolas" panose="020B0609020204030204" pitchFamily="49" charset="0"/>
              </a:rPr>
              <a:t>);</a:t>
            </a:r>
          </a:p>
          <a:p>
            <a:r>
              <a:rPr lang="en-US" sz="1900" dirty="0">
                <a:latin typeface="Consolas" panose="020B0609020204030204" pitchFamily="49" charset="0"/>
              </a:rPr>
              <a:t>}</a:t>
            </a:r>
            <a:endParaRPr lang="en-US" sz="1900" dirty="0"/>
          </a:p>
        </p:txBody>
      </p:sp>
    </p:spTree>
    <p:extLst>
      <p:ext uri="{BB962C8B-B14F-4D97-AF65-F5344CB8AC3E}">
        <p14:creationId xmlns:p14="http://schemas.microsoft.com/office/powerpoint/2010/main" val="584061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So why is this good?</a:t>
            </a:r>
            <a:endParaRPr lang="en-US" dirty="0"/>
          </a:p>
        </p:txBody>
      </p:sp>
      <p:sp>
        <p:nvSpPr>
          <p:cNvPr id="149" name="Shape 149"/>
          <p:cNvSpPr txBox="1">
            <a:spLocks noGrp="1"/>
          </p:cNvSpPr>
          <p:nvPr>
            <p:ph sz="quarter" idx="10"/>
          </p:nvPr>
        </p:nvSpPr>
        <p:spPr/>
        <p:txBody>
          <a:bodyPr/>
          <a:lstStyle/>
          <a:p>
            <a:r>
              <a:rPr lang="en-US"/>
              <a:t>By using the await keyword the thread which starts the operation does not sit and wait until the result is there.</a:t>
            </a:r>
          </a:p>
          <a:p>
            <a:r>
              <a:rPr lang="en-US"/>
              <a:t>In ASP.NET Core applications: with parallel requests you can save threads from the threadpool</a:t>
            </a:r>
          </a:p>
          <a:p>
            <a:r>
              <a:rPr lang="en-US"/>
              <a:t>In GUI applications: no heavy work on the UI thread</a:t>
            </a:r>
            <a:endParaRPr lang="en-US" dirty="0"/>
          </a:p>
        </p:txBody>
      </p:sp>
    </p:spTree>
    <p:extLst>
      <p:ext uri="{BB962C8B-B14F-4D97-AF65-F5344CB8AC3E}">
        <p14:creationId xmlns:p14="http://schemas.microsoft.com/office/powerpoint/2010/main" val="2610028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p:txBody>
          <a:bodyPr/>
          <a:lstStyle/>
          <a:p>
            <a:r>
              <a:rPr lang="en-US" dirty="0"/>
              <a:t>Ahead of Time (AOT) Compilation</a:t>
            </a:r>
            <a:endParaRPr lang="en-US" noProof="0" dirty="0"/>
          </a:p>
        </p:txBody>
      </p:sp>
      <p:cxnSp>
        <p:nvCxnSpPr>
          <p:cNvPr id="7" name="Straight Connector 6">
            <a:extLst>
              <a:ext uri="{FF2B5EF4-FFF2-40B4-BE49-F238E27FC236}">
                <a16:creationId xmlns:a16="http://schemas.microsoft.com/office/drawing/2014/main" id="{7027BEC0-4507-460C-BFB1-A40036D64E90}"/>
              </a:ext>
            </a:extLst>
          </p:cNvPr>
          <p:cNvCxnSpPr>
            <a:cxnSpLocks/>
          </p:cNvCxnSpPr>
          <p:nvPr/>
        </p:nvCxnSpPr>
        <p:spPr>
          <a:xfrm>
            <a:off x="816834" y="3301942"/>
            <a:ext cx="9444766"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60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this Video</a:t>
            </a:r>
          </a:p>
        </p:txBody>
      </p:sp>
      <p:sp>
        <p:nvSpPr>
          <p:cNvPr id="149" name="Shape 149"/>
          <p:cNvSpPr txBox="1">
            <a:spLocks noGrp="1"/>
          </p:cNvSpPr>
          <p:nvPr>
            <p:ph sz="quarter" idx="11"/>
          </p:nvPr>
        </p:nvSpPr>
        <p:spPr>
          <a:xfrm>
            <a:off x="3200399" y="2566454"/>
            <a:ext cx="8312909" cy="1261166"/>
          </a:xfrm>
        </p:spPr>
        <p:txBody>
          <a:bodyPr/>
          <a:lstStyle/>
          <a:p>
            <a:r>
              <a:rPr lang="en-US" dirty="0"/>
              <a:t>Compilation of a managed application</a:t>
            </a:r>
          </a:p>
          <a:p>
            <a:endParaRPr lang="en-US" dirty="0"/>
          </a:p>
        </p:txBody>
      </p:sp>
    </p:spTree>
    <p:extLst>
      <p:ext uri="{BB962C8B-B14F-4D97-AF65-F5344CB8AC3E}">
        <p14:creationId xmlns:p14="http://schemas.microsoft.com/office/powerpoint/2010/main" val="206605074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6" name="Rectangle 5">
            <a:extLst>
              <a:ext uri="{FF2B5EF4-FFF2-40B4-BE49-F238E27FC236}">
                <a16:creationId xmlns:a16="http://schemas.microsoft.com/office/drawing/2014/main" id="{9620441B-6207-41A6-B05E-AB078D6EFFD6}"/>
              </a:ext>
            </a:extLst>
          </p:cNvPr>
          <p:cNvSpPr/>
          <p:nvPr/>
        </p:nvSpPr>
        <p:spPr>
          <a:xfrm>
            <a:off x="0" y="0"/>
            <a:ext cx="4026264"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Shape 248"/>
          <p:cNvSpPr txBox="1">
            <a:spLocks noGrp="1"/>
          </p:cNvSpPr>
          <p:nvPr>
            <p:ph type="title" idx="4294967295"/>
          </p:nvPr>
        </p:nvSpPr>
        <p:spPr>
          <a:xfrm>
            <a:off x="194219" y="298923"/>
            <a:ext cx="3743325" cy="1564821"/>
          </a:xfrm>
          <a:prstGeom prst="rect">
            <a:avLst/>
          </a:prstGeom>
        </p:spPr>
        <p:txBody>
          <a:bodyPr vert="horz" lIns="121896" tIns="121896" rIns="121896" bIns="121896" rtlCol="0" anchor="b" anchorCtr="0">
            <a:noAutofit/>
          </a:bodyPr>
          <a:lstStyle/>
          <a:p>
            <a:r>
              <a:rPr lang="en" sz="3733" dirty="0">
                <a:solidFill>
                  <a:schemeClr val="bg1"/>
                </a:solidFill>
                <a:latin typeface="Segoe UI Light" panose="020B0502040204020203" pitchFamily="34" charset="0"/>
                <a:cs typeface="Segoe UI Light" panose="020B0502040204020203" pitchFamily="34" charset="0"/>
              </a:rPr>
              <a:t>How is your C# code executed?</a:t>
            </a:r>
            <a:endParaRPr lang="en-US" sz="3733" dirty="0">
              <a:solidFill>
                <a:schemeClr val="bg1"/>
              </a:solidFill>
              <a:latin typeface="Segoe UI Light" panose="020B0502040204020203" pitchFamily="34" charset="0"/>
              <a:cs typeface="Segoe UI Light" panose="020B0502040204020203" pitchFamily="34" charset="0"/>
            </a:endParaRPr>
          </a:p>
        </p:txBody>
      </p:sp>
      <p:sp>
        <p:nvSpPr>
          <p:cNvPr id="250" name="Shape 250"/>
          <p:cNvSpPr txBox="1">
            <a:spLocks noGrp="1"/>
          </p:cNvSpPr>
          <p:nvPr>
            <p:ph type="title" idx="4294967295"/>
          </p:nvPr>
        </p:nvSpPr>
        <p:spPr>
          <a:xfrm>
            <a:off x="4712084" y="581044"/>
            <a:ext cx="4033113" cy="1282700"/>
          </a:xfrm>
          <a:prstGeom prst="rect">
            <a:avLst/>
          </a:prstGeom>
          <a:solidFill>
            <a:srgbClr val="47C2BA"/>
          </a:solidFill>
        </p:spPr>
        <p:txBody>
          <a:bodyPr vert="horz" lIns="121896" tIns="121896" rIns="121896" bIns="121896" rtlCol="0" anchor="ctr" anchorCtr="0">
            <a:noAutofit/>
          </a:bodyPr>
          <a:lstStyle/>
          <a:p>
            <a:pPr algn="ctr"/>
            <a:br>
              <a:rPr lang="en" sz="4000" dirty="0">
                <a:solidFill>
                  <a:schemeClr val="bg1"/>
                </a:solidFill>
                <a:latin typeface="Segoe UI Light" panose="020B0502040204020203" pitchFamily="34" charset="0"/>
                <a:cs typeface="Segoe UI Light" panose="020B0502040204020203" pitchFamily="34" charset="0"/>
              </a:rPr>
            </a:br>
            <a:r>
              <a:rPr lang="en" sz="4000" dirty="0">
                <a:solidFill>
                  <a:schemeClr val="bg1"/>
                </a:solidFill>
                <a:latin typeface="Segoe UI Light" panose="020B0502040204020203" pitchFamily="34" charset="0"/>
                <a:cs typeface="Segoe UI Light" panose="020B0502040204020203" pitchFamily="34" charset="0"/>
              </a:rPr>
              <a:t>C# Code</a:t>
            </a:r>
            <a:br>
              <a:rPr lang="en" sz="4000" dirty="0"/>
            </a:br>
            <a:endParaRPr lang="en-US" sz="4000" noProof="0" dirty="0">
              <a:solidFill>
                <a:schemeClr val="bg1"/>
              </a:solidFill>
              <a:latin typeface="Segoe UI Light" panose="020B0502040204020203" pitchFamily="34" charset="0"/>
              <a:cs typeface="Segoe UI Light" panose="020B0502040204020203" pitchFamily="34" charset="0"/>
            </a:endParaRPr>
          </a:p>
        </p:txBody>
      </p:sp>
      <p:sp>
        <p:nvSpPr>
          <p:cNvPr id="252" name="Shape 252"/>
          <p:cNvSpPr txBox="1">
            <a:spLocks noGrp="1"/>
          </p:cNvSpPr>
          <p:nvPr>
            <p:ph type="title" idx="4294967295"/>
          </p:nvPr>
        </p:nvSpPr>
        <p:spPr>
          <a:xfrm>
            <a:off x="4712083" y="2911494"/>
            <a:ext cx="4033113" cy="1282700"/>
          </a:xfrm>
          <a:prstGeom prst="rect">
            <a:avLst/>
          </a:prstGeom>
          <a:solidFill>
            <a:srgbClr val="47C2BA"/>
          </a:solidFill>
        </p:spPr>
        <p:txBody>
          <a:bodyPr vert="horz" lIns="121896" tIns="121896" rIns="121896" bIns="121896" rtlCol="0" anchor="ctr" anchorCtr="0">
            <a:noAutofit/>
          </a:bodyPr>
          <a:lstStyle/>
          <a:p>
            <a:pPr algn="ctr"/>
            <a:r>
              <a:rPr lang="en-US" sz="4000" noProof="0" dirty="0">
                <a:solidFill>
                  <a:schemeClr val="bg1"/>
                </a:solidFill>
                <a:latin typeface="Segoe UI Light" panose="020B0502040204020203" pitchFamily="34" charset="0"/>
                <a:cs typeface="Segoe UI Light" panose="020B0502040204020203" pitchFamily="34" charset="0"/>
              </a:rPr>
              <a:t>IL Code</a:t>
            </a:r>
          </a:p>
        </p:txBody>
      </p:sp>
      <p:sp>
        <p:nvSpPr>
          <p:cNvPr id="254" name="Shape 254"/>
          <p:cNvSpPr txBox="1">
            <a:spLocks noGrp="1"/>
          </p:cNvSpPr>
          <p:nvPr>
            <p:ph type="title" idx="4294967295"/>
          </p:nvPr>
        </p:nvSpPr>
        <p:spPr>
          <a:xfrm>
            <a:off x="4712083" y="5142553"/>
            <a:ext cx="4033113" cy="1282700"/>
          </a:xfrm>
          <a:prstGeom prst="rect">
            <a:avLst/>
          </a:prstGeom>
          <a:solidFill>
            <a:srgbClr val="47C2BA"/>
          </a:solidFill>
        </p:spPr>
        <p:txBody>
          <a:bodyPr vert="horz" lIns="121896" tIns="121896" rIns="121896" bIns="121896" rtlCol="0" anchor="ctr" anchorCtr="0">
            <a:noAutofit/>
          </a:bodyPr>
          <a:lstStyle/>
          <a:p>
            <a:pPr algn="ctr"/>
            <a:r>
              <a:rPr lang="en-US" sz="4000" noProof="0" dirty="0">
                <a:solidFill>
                  <a:schemeClr val="bg1"/>
                </a:solidFill>
                <a:latin typeface="Segoe UI Light" panose="020B0502040204020203" pitchFamily="34" charset="0"/>
                <a:cs typeface="Segoe UI Light" panose="020B0502040204020203" pitchFamily="34" charset="0"/>
              </a:rPr>
              <a:t>Machine Code</a:t>
            </a:r>
          </a:p>
        </p:txBody>
      </p:sp>
      <p:cxnSp>
        <p:nvCxnSpPr>
          <p:cNvPr id="251" name="Shape 251"/>
          <p:cNvCxnSpPr>
            <a:cxnSpLocks/>
            <a:stCxn id="250" idx="2"/>
            <a:endCxn id="252" idx="0"/>
          </p:cNvCxnSpPr>
          <p:nvPr/>
        </p:nvCxnSpPr>
        <p:spPr>
          <a:xfrm flipH="1">
            <a:off x="6728640" y="1863744"/>
            <a:ext cx="1" cy="1047750"/>
          </a:xfrm>
          <a:prstGeom prst="straightConnector1">
            <a:avLst/>
          </a:prstGeom>
          <a:noFill/>
          <a:ln w="25400" cap="flat" cmpd="sng">
            <a:solidFill>
              <a:srgbClr val="B7B7B7"/>
            </a:solidFill>
            <a:prstDash val="solid"/>
            <a:round/>
            <a:headEnd type="none" w="lg" len="lg"/>
            <a:tailEnd type="triangle" w="lg" len="lg"/>
          </a:ln>
        </p:spPr>
      </p:cxnSp>
      <p:cxnSp>
        <p:nvCxnSpPr>
          <p:cNvPr id="253" name="Shape 253"/>
          <p:cNvCxnSpPr>
            <a:cxnSpLocks/>
            <a:stCxn id="252" idx="2"/>
            <a:endCxn id="254" idx="0"/>
          </p:cNvCxnSpPr>
          <p:nvPr/>
        </p:nvCxnSpPr>
        <p:spPr>
          <a:xfrm>
            <a:off x="6728640" y="4194194"/>
            <a:ext cx="0" cy="948359"/>
          </a:xfrm>
          <a:prstGeom prst="straightConnector1">
            <a:avLst/>
          </a:prstGeom>
          <a:noFill/>
          <a:ln w="25400" cap="flat" cmpd="sng">
            <a:solidFill>
              <a:srgbClr val="B7B7B7"/>
            </a:solidFill>
            <a:prstDash val="solid"/>
            <a:round/>
            <a:headEnd type="none" w="lg" len="lg"/>
            <a:tailEnd type="triangle" w="lg" len="lg"/>
          </a:ln>
        </p:spPr>
      </p:cxnSp>
      <p:sp>
        <p:nvSpPr>
          <p:cNvPr id="12" name="TextBox 11">
            <a:extLst>
              <a:ext uri="{FF2B5EF4-FFF2-40B4-BE49-F238E27FC236}">
                <a16:creationId xmlns:a16="http://schemas.microsoft.com/office/drawing/2014/main" id="{F1AAB6AE-BE49-4D47-B568-C293131B806D}"/>
              </a:ext>
            </a:extLst>
          </p:cNvPr>
          <p:cNvSpPr txBox="1"/>
          <p:nvPr/>
        </p:nvSpPr>
        <p:spPr>
          <a:xfrm>
            <a:off x="7001517" y="4476012"/>
            <a:ext cx="1931238"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JIT Compiler</a:t>
            </a:r>
          </a:p>
        </p:txBody>
      </p:sp>
      <p:sp>
        <p:nvSpPr>
          <p:cNvPr id="13" name="TextBox 12">
            <a:extLst>
              <a:ext uri="{FF2B5EF4-FFF2-40B4-BE49-F238E27FC236}">
                <a16:creationId xmlns:a16="http://schemas.microsoft.com/office/drawing/2014/main" id="{9752FF43-BCF7-45A5-A226-7F3B0A25683E}"/>
              </a:ext>
            </a:extLst>
          </p:cNvPr>
          <p:cNvSpPr txBox="1"/>
          <p:nvPr/>
        </p:nvSpPr>
        <p:spPr>
          <a:xfrm>
            <a:off x="6919992" y="2193503"/>
            <a:ext cx="1931238"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C# Compiler</a:t>
            </a:r>
          </a:p>
        </p:txBody>
      </p:sp>
      <p:sp>
        <p:nvSpPr>
          <p:cNvPr id="11" name="Right Brace 10">
            <a:extLst>
              <a:ext uri="{FF2B5EF4-FFF2-40B4-BE49-F238E27FC236}">
                <a16:creationId xmlns:a16="http://schemas.microsoft.com/office/drawing/2014/main" id="{B3BC049B-1223-4BB7-8FC9-1FBE5E887EFD}"/>
              </a:ext>
            </a:extLst>
          </p:cNvPr>
          <p:cNvSpPr/>
          <p:nvPr/>
        </p:nvSpPr>
        <p:spPr>
          <a:xfrm>
            <a:off x="8745196" y="581045"/>
            <a:ext cx="1016441" cy="292537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1" dirty="0"/>
          </a:p>
        </p:txBody>
      </p:sp>
      <p:sp>
        <p:nvSpPr>
          <p:cNvPr id="14" name="Right Brace 13">
            <a:extLst>
              <a:ext uri="{FF2B5EF4-FFF2-40B4-BE49-F238E27FC236}">
                <a16:creationId xmlns:a16="http://schemas.microsoft.com/office/drawing/2014/main" id="{82D5795A-FD00-4FF1-AD97-806B0489DA0C}"/>
              </a:ext>
            </a:extLst>
          </p:cNvPr>
          <p:cNvSpPr/>
          <p:nvPr/>
        </p:nvSpPr>
        <p:spPr>
          <a:xfrm>
            <a:off x="8745196" y="3506419"/>
            <a:ext cx="1107599" cy="291883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1"/>
          </a:p>
        </p:txBody>
      </p:sp>
      <p:sp>
        <p:nvSpPr>
          <p:cNvPr id="15" name="TextBox 14">
            <a:extLst>
              <a:ext uri="{FF2B5EF4-FFF2-40B4-BE49-F238E27FC236}">
                <a16:creationId xmlns:a16="http://schemas.microsoft.com/office/drawing/2014/main" id="{68BDB57B-9CA2-49FA-A567-5C0060D76729}"/>
              </a:ext>
            </a:extLst>
          </p:cNvPr>
          <p:cNvSpPr txBox="1"/>
          <p:nvPr/>
        </p:nvSpPr>
        <p:spPr>
          <a:xfrm>
            <a:off x="9852795" y="1863744"/>
            <a:ext cx="1608726"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Compile time</a:t>
            </a:r>
          </a:p>
        </p:txBody>
      </p:sp>
      <p:sp>
        <p:nvSpPr>
          <p:cNvPr id="16" name="TextBox 15">
            <a:extLst>
              <a:ext uri="{FF2B5EF4-FFF2-40B4-BE49-F238E27FC236}">
                <a16:creationId xmlns:a16="http://schemas.microsoft.com/office/drawing/2014/main" id="{52FD9610-2F5D-4FC8-BAF6-8B6D6A0AA56C}"/>
              </a:ext>
            </a:extLst>
          </p:cNvPr>
          <p:cNvSpPr txBox="1"/>
          <p:nvPr/>
        </p:nvSpPr>
        <p:spPr>
          <a:xfrm>
            <a:off x="9957388" y="4773475"/>
            <a:ext cx="1608726"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Run time</a:t>
            </a:r>
          </a:p>
        </p:txBody>
      </p:sp>
    </p:spTree>
    <p:extLst>
      <p:ext uri="{BB962C8B-B14F-4D97-AF65-F5344CB8AC3E}">
        <p14:creationId xmlns:p14="http://schemas.microsoft.com/office/powerpoint/2010/main" val="1816097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lIns="121844" tIns="121844" rIns="121844" bIns="121844" rtlCol="0" anchor="ctr" anchorCtr="0">
            <a:noAutofit/>
          </a:bodyPr>
          <a:lstStyle/>
          <a:p>
            <a:pPr lvl="0"/>
            <a:r>
              <a:rPr lang="en-US" sz="3800" dirty="0" err="1"/>
              <a:t>PreJIT</a:t>
            </a:r>
            <a:r>
              <a:rPr lang="en-US" sz="3800" dirty="0"/>
              <a:t> – Ahead-of-time (AOT) compilation</a:t>
            </a:r>
          </a:p>
        </p:txBody>
      </p:sp>
      <p:sp>
        <p:nvSpPr>
          <p:cNvPr id="149" name="Shape 149"/>
          <p:cNvSpPr txBox="1">
            <a:spLocks noGrp="1"/>
          </p:cNvSpPr>
          <p:nvPr>
            <p:ph sz="quarter" idx="10"/>
          </p:nvPr>
        </p:nvSpPr>
        <p:spPr>
          <a:prstGeom prst="rect">
            <a:avLst/>
          </a:prstGeom>
        </p:spPr>
        <p:txBody>
          <a:bodyPr vert="horz" lIns="121844" tIns="121844" rIns="121844" bIns="121844" rtlCol="0" anchor="t" anchorCtr="0">
            <a:noAutofit/>
          </a:bodyPr>
          <a:lstStyle/>
          <a:p>
            <a:pPr marL="609361" indent="-473948">
              <a:buClr>
                <a:srgbClr val="434343"/>
              </a:buClr>
              <a:buChar char="●"/>
            </a:pPr>
            <a:r>
              <a:rPr lang="en-US" sz="2666" b="1" dirty="0">
                <a:solidFill>
                  <a:srgbClr val="434343"/>
                </a:solidFill>
              </a:rPr>
              <a:t>ngen.exe</a:t>
            </a:r>
            <a:r>
              <a:rPr lang="en-US" sz="2666" dirty="0">
                <a:solidFill>
                  <a:srgbClr val="434343"/>
                </a:solidFill>
              </a:rPr>
              <a:t>: turns IL Code to machine code and installs it to the native image cache – Full Framework only! Output: .ni.dll - native/precompiled/</a:t>
            </a:r>
            <a:r>
              <a:rPr lang="en-US" sz="2666" dirty="0" err="1">
                <a:solidFill>
                  <a:srgbClr val="434343"/>
                </a:solidFill>
              </a:rPr>
              <a:t>ngend</a:t>
            </a:r>
            <a:r>
              <a:rPr lang="en-US" sz="2666" dirty="0">
                <a:solidFill>
                  <a:srgbClr val="434343"/>
                </a:solidFill>
              </a:rPr>
              <a:t> image</a:t>
            </a:r>
          </a:p>
          <a:p>
            <a:pPr marL="609361" indent="-473948">
              <a:buClr>
                <a:srgbClr val="434343"/>
              </a:buClr>
              <a:buChar char="●"/>
            </a:pPr>
            <a:r>
              <a:rPr lang="en-US" sz="2666" b="1" dirty="0" err="1">
                <a:solidFill>
                  <a:srgbClr val="434343"/>
                </a:solidFill>
              </a:rPr>
              <a:t>CrossGen</a:t>
            </a:r>
            <a:r>
              <a:rPr lang="en-US" sz="2666" b="1" dirty="0">
                <a:solidFill>
                  <a:srgbClr val="434343"/>
                </a:solidFill>
              </a:rPr>
              <a:t> </a:t>
            </a:r>
            <a:r>
              <a:rPr lang="en-US" sz="2666" dirty="0">
                <a:solidFill>
                  <a:srgbClr val="434343"/>
                </a:solidFill>
              </a:rPr>
              <a:t>(</a:t>
            </a:r>
            <a:r>
              <a:rPr lang="en-US" sz="2666" i="1" dirty="0">
                <a:solidFill>
                  <a:srgbClr val="434343"/>
                </a:solidFill>
              </a:rPr>
              <a:t>crossgen.exe </a:t>
            </a:r>
            <a:r>
              <a:rPr lang="en-US" sz="2666" dirty="0">
                <a:solidFill>
                  <a:srgbClr val="434343"/>
                </a:solidFill>
              </a:rPr>
              <a:t>on windows, </a:t>
            </a:r>
            <a:r>
              <a:rPr lang="en-US" sz="2666" i="1" dirty="0" err="1">
                <a:solidFill>
                  <a:srgbClr val="434343"/>
                </a:solidFill>
              </a:rPr>
              <a:t>crossgen</a:t>
            </a:r>
            <a:r>
              <a:rPr lang="en-US" sz="2666" dirty="0">
                <a:solidFill>
                  <a:srgbClr val="434343"/>
                </a:solidFill>
              </a:rPr>
              <a:t> on other platforms): the equivalent of ngen.exe for </a:t>
            </a:r>
            <a:r>
              <a:rPr lang="en-US" sz="2666" dirty="0" err="1">
                <a:solidFill>
                  <a:srgbClr val="434343"/>
                </a:solidFill>
              </a:rPr>
              <a:t>CoreCLR</a:t>
            </a:r>
            <a:r>
              <a:rPr lang="en-US" sz="2666" dirty="0">
                <a:solidFill>
                  <a:srgbClr val="434343"/>
                </a:solidFill>
              </a:rPr>
              <a:t>. – w</a:t>
            </a:r>
            <a:r>
              <a:rPr lang="en-US" sz="2666" dirty="0" err="1">
                <a:solidFill>
                  <a:srgbClr val="434343"/>
                </a:solidFill>
              </a:rPr>
              <a:t>orks</a:t>
            </a:r>
            <a:r>
              <a:rPr lang="en-US" sz="2666" dirty="0">
                <a:solidFill>
                  <a:srgbClr val="434343"/>
                </a:solidFill>
              </a:rPr>
              <a:t> cross-platform</a:t>
            </a:r>
          </a:p>
          <a:p>
            <a:pPr marL="135414">
              <a:buClr>
                <a:srgbClr val="434343"/>
              </a:buClr>
            </a:pPr>
            <a:endParaRPr lang="en-US" sz="2666" dirty="0">
              <a:solidFill>
                <a:srgbClr val="434343"/>
              </a:solidFill>
            </a:endParaRPr>
          </a:p>
        </p:txBody>
      </p:sp>
      <p:sp>
        <p:nvSpPr>
          <p:cNvPr id="4" name="Shape 149">
            <a:extLst>
              <a:ext uri="{FF2B5EF4-FFF2-40B4-BE49-F238E27FC236}">
                <a16:creationId xmlns:a16="http://schemas.microsoft.com/office/drawing/2014/main" id="{B89A792F-31A7-4EE6-85F7-9DD1B78F5657}"/>
              </a:ext>
            </a:extLst>
          </p:cNvPr>
          <p:cNvSpPr txBox="1">
            <a:spLocks/>
          </p:cNvSpPr>
          <p:nvPr/>
        </p:nvSpPr>
        <p:spPr>
          <a:xfrm>
            <a:off x="575781" y="3981505"/>
            <a:ext cx="11616219" cy="2548260"/>
          </a:xfrm>
          <a:prstGeom prst="rect">
            <a:avLst/>
          </a:prstGeom>
          <a:noFill/>
          <a:ln>
            <a:noFill/>
          </a:ln>
        </p:spPr>
        <p:txBody>
          <a:bodyPr lIns="121844" tIns="121844" rIns="121844" bIns="12184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361" indent="-473948">
              <a:buClr>
                <a:srgbClr val="434343"/>
              </a:buClr>
              <a:buFont typeface="Calibri"/>
              <a:buChar char="●"/>
            </a:pPr>
            <a:r>
              <a:rPr lang="en-US" sz="2666" b="1" dirty="0">
                <a:solidFill>
                  <a:srgbClr val="434343"/>
                </a:solidFill>
                <a:latin typeface="Segoe UI" panose="020B0502040204020203" pitchFamily="34" charset="0"/>
                <a:cs typeface="Segoe UI" panose="020B0502040204020203" pitchFamily="34" charset="0"/>
              </a:rPr>
              <a:t>Advantage</a:t>
            </a:r>
            <a:r>
              <a:rPr lang="en-US" sz="2666" dirty="0">
                <a:solidFill>
                  <a:srgbClr val="434343"/>
                </a:solidFill>
                <a:latin typeface="Segoe UI" panose="020B0502040204020203" pitchFamily="34" charset="0"/>
                <a:cs typeface="Segoe UI" panose="020B0502040204020203" pitchFamily="34" charset="0"/>
              </a:rPr>
              <a:t>: no JIT at runtime -&gt; faster warmup</a:t>
            </a:r>
          </a:p>
          <a:p>
            <a:pPr marL="609361" indent="-473948">
              <a:buClr>
                <a:srgbClr val="434343"/>
              </a:buClr>
              <a:buFont typeface="Calibri"/>
              <a:buChar char="●"/>
            </a:pPr>
            <a:r>
              <a:rPr lang="en-US" sz="2666" b="1" dirty="0">
                <a:solidFill>
                  <a:srgbClr val="434343"/>
                </a:solidFill>
                <a:latin typeface="Segoe UI" panose="020B0502040204020203" pitchFamily="34" charset="0"/>
                <a:cs typeface="Segoe UI" panose="020B0502040204020203" pitchFamily="34" charset="0"/>
              </a:rPr>
              <a:t>Disadvantage</a:t>
            </a:r>
            <a:r>
              <a:rPr lang="en-US" sz="2666" dirty="0">
                <a:solidFill>
                  <a:srgbClr val="434343"/>
                </a:solidFill>
                <a:latin typeface="Segoe UI" panose="020B0502040204020203" pitchFamily="34" charset="0"/>
                <a:cs typeface="Segoe UI" panose="020B0502040204020203" pitchFamily="34" charset="0"/>
              </a:rPr>
              <a:t>: platform and CPU specific code, you cannot use native assemblies on other platforms/CPUs</a:t>
            </a:r>
          </a:p>
          <a:p>
            <a:pPr marL="135414">
              <a:buClr>
                <a:srgbClr val="434343"/>
              </a:buClr>
            </a:pPr>
            <a:endParaRPr lang="en-US" sz="2666" dirty="0">
              <a:solidFill>
                <a:srgbClr val="434343"/>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059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Array </a:t>
            </a:r>
            <a:endParaRPr lang="en-US" dirty="0"/>
          </a:p>
        </p:txBody>
      </p:sp>
      <p:sp>
        <p:nvSpPr>
          <p:cNvPr id="213" name="Shape 213"/>
          <p:cNvSpPr txBox="1">
            <a:spLocks noGrp="1"/>
          </p:cNvSpPr>
          <p:nvPr>
            <p:ph sz="quarter" idx="10"/>
          </p:nvPr>
        </p:nvSpPr>
        <p:spPr/>
        <p:txBody>
          <a:bodyPr/>
          <a:lstStyle/>
          <a:p>
            <a:r>
              <a:rPr lang="en-US" dirty="0"/>
              <a:t>Very effective in terms of memory</a:t>
            </a:r>
          </a:p>
          <a:p>
            <a:r>
              <a:rPr lang="en-US" dirty="0"/>
              <a:t>Items are stored in a single block right next to each other </a:t>
            </a:r>
          </a:p>
          <a:p>
            <a:r>
              <a:rPr lang="en-US" dirty="0"/>
              <a:t>Accessing elements: very fast</a:t>
            </a:r>
          </a:p>
          <a:p>
            <a:r>
              <a:rPr lang="en-US" dirty="0"/>
              <a:t>Fixed size, you cannot add/remove items</a:t>
            </a:r>
          </a:p>
          <a:p>
            <a:r>
              <a:rPr lang="en-US" dirty="0"/>
              <a:t>Searching an item in an array: O(N)</a:t>
            </a:r>
          </a:p>
        </p:txBody>
      </p:sp>
      <p:sp>
        <p:nvSpPr>
          <p:cNvPr id="3" name="Rectangle 2">
            <a:extLst>
              <a:ext uri="{FF2B5EF4-FFF2-40B4-BE49-F238E27FC236}">
                <a16:creationId xmlns:a16="http://schemas.microsoft.com/office/drawing/2014/main" id="{1B8C1DB5-884B-4388-89FE-F0D04C179C55}"/>
              </a:ext>
            </a:extLst>
          </p:cNvPr>
          <p:cNvSpPr/>
          <p:nvPr/>
        </p:nvSpPr>
        <p:spPr>
          <a:xfrm>
            <a:off x="1572837" y="4953662"/>
            <a:ext cx="6454401"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cxnSp>
        <p:nvCxnSpPr>
          <p:cNvPr id="5" name="Straight Connector 4">
            <a:extLst>
              <a:ext uri="{FF2B5EF4-FFF2-40B4-BE49-F238E27FC236}">
                <a16:creationId xmlns:a16="http://schemas.microsoft.com/office/drawing/2014/main" id="{21839EEE-8729-49DE-AC3A-53B0B3FC046D}"/>
              </a:ext>
            </a:extLst>
          </p:cNvPr>
          <p:cNvCxnSpPr>
            <a:cxnSpLocks/>
          </p:cNvCxnSpPr>
          <p:nvPr/>
        </p:nvCxnSpPr>
        <p:spPr>
          <a:xfrm>
            <a:off x="2741744"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6DBD1D-705E-42E0-A395-41AE7F758A90}"/>
              </a:ext>
            </a:extLst>
          </p:cNvPr>
          <p:cNvCxnSpPr>
            <a:cxnSpLocks/>
          </p:cNvCxnSpPr>
          <p:nvPr/>
        </p:nvCxnSpPr>
        <p:spPr>
          <a:xfrm>
            <a:off x="3859829"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B71C5-1547-446D-974F-E26CBD73EE12}"/>
              </a:ext>
            </a:extLst>
          </p:cNvPr>
          <p:cNvCxnSpPr>
            <a:cxnSpLocks/>
          </p:cNvCxnSpPr>
          <p:nvPr/>
        </p:nvCxnSpPr>
        <p:spPr>
          <a:xfrm>
            <a:off x="4876271"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B97227-F431-4408-8049-204C11CA68BC}"/>
              </a:ext>
            </a:extLst>
          </p:cNvPr>
          <p:cNvCxnSpPr>
            <a:cxnSpLocks/>
          </p:cNvCxnSpPr>
          <p:nvPr/>
        </p:nvCxnSpPr>
        <p:spPr>
          <a:xfrm>
            <a:off x="5994356"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BFB6DD-CF5A-4896-A393-0CFC9A318B74}"/>
              </a:ext>
            </a:extLst>
          </p:cNvPr>
          <p:cNvCxnSpPr>
            <a:cxnSpLocks/>
          </p:cNvCxnSpPr>
          <p:nvPr/>
        </p:nvCxnSpPr>
        <p:spPr>
          <a:xfrm>
            <a:off x="7010797"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E08983-F04A-4B8E-883C-C2E8FA2B11B0}"/>
              </a:ext>
            </a:extLst>
          </p:cNvPr>
          <p:cNvCxnSpPr>
            <a:cxnSpLocks/>
          </p:cNvCxnSpPr>
          <p:nvPr/>
        </p:nvCxnSpPr>
        <p:spPr>
          <a:xfrm>
            <a:off x="8027238"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A8926C-CA96-46F0-9EC2-E33DAF24E45A}"/>
              </a:ext>
            </a:extLst>
          </p:cNvPr>
          <p:cNvSpPr txBox="1"/>
          <p:nvPr/>
        </p:nvSpPr>
        <p:spPr>
          <a:xfrm>
            <a:off x="1750715" y="5109566"/>
            <a:ext cx="863975" cy="338554"/>
          </a:xfrm>
          <a:prstGeom prst="rect">
            <a:avLst/>
          </a:prstGeom>
          <a:noFill/>
        </p:spPr>
        <p:txBody>
          <a:bodyPr wrap="square" rtlCol="0">
            <a:spAutoFit/>
          </a:bodyPr>
          <a:lstStyle/>
          <a:p>
            <a:r>
              <a:rPr lang="en-US" sz="1600" dirty="0"/>
              <a:t>Item1</a:t>
            </a:r>
          </a:p>
        </p:txBody>
      </p:sp>
      <p:sp>
        <p:nvSpPr>
          <p:cNvPr id="15" name="TextBox 14">
            <a:extLst>
              <a:ext uri="{FF2B5EF4-FFF2-40B4-BE49-F238E27FC236}">
                <a16:creationId xmlns:a16="http://schemas.microsoft.com/office/drawing/2014/main" id="{2AC2F643-3AE7-4C3E-9159-5F2758B0F774}"/>
              </a:ext>
            </a:extLst>
          </p:cNvPr>
          <p:cNvSpPr txBox="1"/>
          <p:nvPr/>
        </p:nvSpPr>
        <p:spPr>
          <a:xfrm>
            <a:off x="2868799" y="5109566"/>
            <a:ext cx="863975" cy="338554"/>
          </a:xfrm>
          <a:prstGeom prst="rect">
            <a:avLst/>
          </a:prstGeom>
          <a:noFill/>
        </p:spPr>
        <p:txBody>
          <a:bodyPr wrap="square" rtlCol="0">
            <a:spAutoFit/>
          </a:bodyPr>
          <a:lstStyle/>
          <a:p>
            <a:r>
              <a:rPr lang="en-US" sz="1600" dirty="0"/>
              <a:t>Item2</a:t>
            </a:r>
          </a:p>
        </p:txBody>
      </p:sp>
      <p:sp>
        <p:nvSpPr>
          <p:cNvPr id="16" name="TextBox 15">
            <a:extLst>
              <a:ext uri="{FF2B5EF4-FFF2-40B4-BE49-F238E27FC236}">
                <a16:creationId xmlns:a16="http://schemas.microsoft.com/office/drawing/2014/main" id="{3939956F-5601-4F38-B2B1-1F35C3DC41AA}"/>
              </a:ext>
            </a:extLst>
          </p:cNvPr>
          <p:cNvSpPr txBox="1"/>
          <p:nvPr/>
        </p:nvSpPr>
        <p:spPr>
          <a:xfrm>
            <a:off x="3986884" y="5109566"/>
            <a:ext cx="863975" cy="338554"/>
          </a:xfrm>
          <a:prstGeom prst="rect">
            <a:avLst/>
          </a:prstGeom>
          <a:noFill/>
        </p:spPr>
        <p:txBody>
          <a:bodyPr wrap="square" rtlCol="0">
            <a:spAutoFit/>
          </a:bodyPr>
          <a:lstStyle/>
          <a:p>
            <a:r>
              <a:rPr lang="en-US" sz="1600" dirty="0"/>
              <a:t>Item3</a:t>
            </a:r>
          </a:p>
        </p:txBody>
      </p:sp>
      <p:sp>
        <p:nvSpPr>
          <p:cNvPr id="17" name="TextBox 16">
            <a:extLst>
              <a:ext uri="{FF2B5EF4-FFF2-40B4-BE49-F238E27FC236}">
                <a16:creationId xmlns:a16="http://schemas.microsoft.com/office/drawing/2014/main" id="{4C306127-6333-4619-A88F-1CB2C533E504}"/>
              </a:ext>
            </a:extLst>
          </p:cNvPr>
          <p:cNvSpPr txBox="1"/>
          <p:nvPr/>
        </p:nvSpPr>
        <p:spPr>
          <a:xfrm>
            <a:off x="5052280" y="5109566"/>
            <a:ext cx="863975" cy="338554"/>
          </a:xfrm>
          <a:prstGeom prst="rect">
            <a:avLst/>
          </a:prstGeom>
          <a:noFill/>
        </p:spPr>
        <p:txBody>
          <a:bodyPr wrap="square" rtlCol="0">
            <a:spAutoFit/>
          </a:bodyPr>
          <a:lstStyle/>
          <a:p>
            <a:r>
              <a:rPr lang="en-US" sz="1600" dirty="0"/>
              <a:t>Item4</a:t>
            </a:r>
          </a:p>
        </p:txBody>
      </p:sp>
      <p:sp>
        <p:nvSpPr>
          <p:cNvPr id="18" name="TextBox 17">
            <a:extLst>
              <a:ext uri="{FF2B5EF4-FFF2-40B4-BE49-F238E27FC236}">
                <a16:creationId xmlns:a16="http://schemas.microsoft.com/office/drawing/2014/main" id="{CD8D9C7C-EC18-4406-A021-74FC63048D68}"/>
              </a:ext>
            </a:extLst>
          </p:cNvPr>
          <p:cNvSpPr txBox="1"/>
          <p:nvPr/>
        </p:nvSpPr>
        <p:spPr>
          <a:xfrm>
            <a:off x="6070972" y="5109566"/>
            <a:ext cx="863975" cy="338554"/>
          </a:xfrm>
          <a:prstGeom prst="rect">
            <a:avLst/>
          </a:prstGeom>
          <a:noFill/>
        </p:spPr>
        <p:txBody>
          <a:bodyPr wrap="square" rtlCol="0">
            <a:spAutoFit/>
          </a:bodyPr>
          <a:lstStyle/>
          <a:p>
            <a:r>
              <a:rPr lang="en-US" sz="1600" dirty="0"/>
              <a:t>Item5</a:t>
            </a:r>
          </a:p>
        </p:txBody>
      </p:sp>
      <p:sp>
        <p:nvSpPr>
          <p:cNvPr id="19" name="TextBox 18">
            <a:extLst>
              <a:ext uri="{FF2B5EF4-FFF2-40B4-BE49-F238E27FC236}">
                <a16:creationId xmlns:a16="http://schemas.microsoft.com/office/drawing/2014/main" id="{D014521F-232A-41AF-96CB-08C55CEBABBC}"/>
              </a:ext>
            </a:extLst>
          </p:cNvPr>
          <p:cNvSpPr txBox="1"/>
          <p:nvPr/>
        </p:nvSpPr>
        <p:spPr>
          <a:xfrm>
            <a:off x="7086647" y="5109566"/>
            <a:ext cx="863975" cy="338554"/>
          </a:xfrm>
          <a:prstGeom prst="rect">
            <a:avLst/>
          </a:prstGeom>
          <a:noFill/>
        </p:spPr>
        <p:txBody>
          <a:bodyPr wrap="square" rtlCol="0">
            <a:spAutoFit/>
          </a:bodyPr>
          <a:lstStyle/>
          <a:p>
            <a:r>
              <a:rPr lang="en-US" sz="1600" dirty="0"/>
              <a:t>Item6</a:t>
            </a:r>
          </a:p>
        </p:txBody>
      </p:sp>
    </p:spTree>
    <p:extLst>
      <p:ext uri="{BB962C8B-B14F-4D97-AF65-F5344CB8AC3E}">
        <p14:creationId xmlns:p14="http://schemas.microsoft.com/office/powerpoint/2010/main" val="2688681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6" name="Rectangle 5">
            <a:extLst>
              <a:ext uri="{FF2B5EF4-FFF2-40B4-BE49-F238E27FC236}">
                <a16:creationId xmlns:a16="http://schemas.microsoft.com/office/drawing/2014/main" id="{9620441B-6207-41A6-B05E-AB078D6EFFD6}"/>
              </a:ext>
            </a:extLst>
          </p:cNvPr>
          <p:cNvSpPr/>
          <p:nvPr/>
        </p:nvSpPr>
        <p:spPr>
          <a:xfrm>
            <a:off x="0" y="0"/>
            <a:ext cx="4026264"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Shape 248"/>
          <p:cNvSpPr txBox="1">
            <a:spLocks noGrp="1"/>
          </p:cNvSpPr>
          <p:nvPr>
            <p:ph type="title" idx="4294967295"/>
          </p:nvPr>
        </p:nvSpPr>
        <p:spPr>
          <a:xfrm>
            <a:off x="105374" y="825456"/>
            <a:ext cx="3743325" cy="2436554"/>
          </a:xfrm>
          <a:prstGeom prst="rect">
            <a:avLst/>
          </a:prstGeom>
        </p:spPr>
        <p:txBody>
          <a:bodyPr vert="horz" lIns="121896" tIns="121896" rIns="121896" bIns="121896" rtlCol="0" anchor="b" anchorCtr="0">
            <a:noAutofit/>
          </a:bodyPr>
          <a:lstStyle/>
          <a:p>
            <a:r>
              <a:rPr lang="en" sz="3733" dirty="0">
                <a:solidFill>
                  <a:schemeClr val="bg1"/>
                </a:solidFill>
                <a:latin typeface="Segoe UI Light" panose="020B0502040204020203" pitchFamily="34" charset="0"/>
                <a:cs typeface="Segoe UI Light" panose="020B0502040204020203" pitchFamily="34" charset="0"/>
              </a:rPr>
              <a:t>How is your C# code executed?</a:t>
            </a:r>
            <a:br>
              <a:rPr lang="en" sz="3733" dirty="0">
                <a:solidFill>
                  <a:schemeClr val="bg1"/>
                </a:solidFill>
                <a:latin typeface="Segoe UI Light" panose="020B0502040204020203" pitchFamily="34" charset="0"/>
                <a:cs typeface="Segoe UI Light" panose="020B0502040204020203" pitchFamily="34" charset="0"/>
              </a:rPr>
            </a:br>
            <a:r>
              <a:rPr lang="en" sz="3733" dirty="0">
                <a:solidFill>
                  <a:schemeClr val="bg1"/>
                </a:solidFill>
                <a:latin typeface="Segoe UI Light" panose="020B0502040204020203" pitchFamily="34" charset="0"/>
                <a:cs typeface="Segoe UI Light" panose="020B0502040204020203" pitchFamily="34" charset="0"/>
              </a:rPr>
              <a:t> -</a:t>
            </a:r>
            <a:r>
              <a:rPr lang="en-US" sz="3733" dirty="0">
                <a:solidFill>
                  <a:schemeClr val="bg1"/>
                </a:solidFill>
                <a:latin typeface="Segoe UI Light" panose="020B0502040204020203" pitchFamily="34" charset="0"/>
                <a:cs typeface="Segoe UI Light" panose="020B0502040204020203" pitchFamily="34" charset="0"/>
              </a:rPr>
              <a:t>with AOT</a:t>
            </a:r>
          </a:p>
        </p:txBody>
      </p:sp>
      <p:sp>
        <p:nvSpPr>
          <p:cNvPr id="250" name="Shape 250"/>
          <p:cNvSpPr txBox="1">
            <a:spLocks noGrp="1"/>
          </p:cNvSpPr>
          <p:nvPr>
            <p:ph type="title" idx="4294967295"/>
          </p:nvPr>
        </p:nvSpPr>
        <p:spPr>
          <a:xfrm>
            <a:off x="4712084" y="581044"/>
            <a:ext cx="4033113" cy="1282700"/>
          </a:xfrm>
          <a:prstGeom prst="rect">
            <a:avLst/>
          </a:prstGeom>
          <a:solidFill>
            <a:srgbClr val="47C2BA"/>
          </a:solidFill>
        </p:spPr>
        <p:txBody>
          <a:bodyPr vert="horz" lIns="121896" tIns="121896" rIns="121896" bIns="121896" rtlCol="0" anchor="ctr" anchorCtr="0">
            <a:noAutofit/>
          </a:bodyPr>
          <a:lstStyle/>
          <a:p>
            <a:pPr algn="ctr"/>
            <a:br>
              <a:rPr lang="en" sz="4000" dirty="0">
                <a:solidFill>
                  <a:schemeClr val="bg1"/>
                </a:solidFill>
                <a:latin typeface="Segoe UI Light" panose="020B0502040204020203" pitchFamily="34" charset="0"/>
                <a:cs typeface="Segoe UI Light" panose="020B0502040204020203" pitchFamily="34" charset="0"/>
              </a:rPr>
            </a:br>
            <a:r>
              <a:rPr lang="en" sz="4000" dirty="0">
                <a:solidFill>
                  <a:schemeClr val="bg1"/>
                </a:solidFill>
                <a:latin typeface="Segoe UI Light" panose="020B0502040204020203" pitchFamily="34" charset="0"/>
                <a:cs typeface="Segoe UI Light" panose="020B0502040204020203" pitchFamily="34" charset="0"/>
              </a:rPr>
              <a:t>C# Code</a:t>
            </a:r>
            <a:br>
              <a:rPr lang="en" sz="4000" dirty="0"/>
            </a:br>
            <a:endParaRPr lang="en-US" sz="4000" noProof="0" dirty="0">
              <a:solidFill>
                <a:schemeClr val="bg1"/>
              </a:solidFill>
              <a:latin typeface="Segoe UI Light" panose="020B0502040204020203" pitchFamily="34" charset="0"/>
              <a:cs typeface="Segoe UI Light" panose="020B0502040204020203" pitchFamily="34" charset="0"/>
            </a:endParaRPr>
          </a:p>
        </p:txBody>
      </p:sp>
      <p:sp>
        <p:nvSpPr>
          <p:cNvPr id="252" name="Shape 252"/>
          <p:cNvSpPr txBox="1">
            <a:spLocks noGrp="1"/>
          </p:cNvSpPr>
          <p:nvPr>
            <p:ph type="title" idx="4294967295"/>
          </p:nvPr>
        </p:nvSpPr>
        <p:spPr>
          <a:xfrm>
            <a:off x="4712083" y="2911494"/>
            <a:ext cx="4033113" cy="1282700"/>
          </a:xfrm>
          <a:prstGeom prst="rect">
            <a:avLst/>
          </a:prstGeom>
          <a:solidFill>
            <a:srgbClr val="47C2BA"/>
          </a:solidFill>
        </p:spPr>
        <p:txBody>
          <a:bodyPr vert="horz" lIns="121896" tIns="121896" rIns="121896" bIns="121896" rtlCol="0" anchor="ctr" anchorCtr="0">
            <a:noAutofit/>
          </a:bodyPr>
          <a:lstStyle/>
          <a:p>
            <a:pPr algn="ctr"/>
            <a:r>
              <a:rPr lang="en-US" sz="4000" noProof="0" dirty="0">
                <a:solidFill>
                  <a:schemeClr val="bg1"/>
                </a:solidFill>
                <a:latin typeface="Segoe UI Light" panose="020B0502040204020203" pitchFamily="34" charset="0"/>
                <a:cs typeface="Segoe UI Light" panose="020B0502040204020203" pitchFamily="34" charset="0"/>
              </a:rPr>
              <a:t>IL Code</a:t>
            </a:r>
          </a:p>
        </p:txBody>
      </p:sp>
      <p:sp>
        <p:nvSpPr>
          <p:cNvPr id="254" name="Shape 254"/>
          <p:cNvSpPr txBox="1">
            <a:spLocks noGrp="1"/>
          </p:cNvSpPr>
          <p:nvPr>
            <p:ph type="title" idx="4294967295"/>
          </p:nvPr>
        </p:nvSpPr>
        <p:spPr>
          <a:xfrm>
            <a:off x="4712083" y="5142553"/>
            <a:ext cx="4033113" cy="1282700"/>
          </a:xfrm>
          <a:prstGeom prst="rect">
            <a:avLst/>
          </a:prstGeom>
          <a:solidFill>
            <a:srgbClr val="47C2BA"/>
          </a:solidFill>
        </p:spPr>
        <p:txBody>
          <a:bodyPr vert="horz" lIns="121896" tIns="121896" rIns="121896" bIns="121896" rtlCol="0" anchor="ctr" anchorCtr="0">
            <a:noAutofit/>
          </a:bodyPr>
          <a:lstStyle/>
          <a:p>
            <a:pPr algn="ctr"/>
            <a:r>
              <a:rPr lang="en-US" sz="4000" noProof="0" dirty="0">
                <a:solidFill>
                  <a:schemeClr val="bg1"/>
                </a:solidFill>
                <a:latin typeface="Segoe UI Light" panose="020B0502040204020203" pitchFamily="34" charset="0"/>
                <a:cs typeface="Segoe UI Light" panose="020B0502040204020203" pitchFamily="34" charset="0"/>
              </a:rPr>
              <a:t>Machine Code</a:t>
            </a:r>
          </a:p>
        </p:txBody>
      </p:sp>
      <p:cxnSp>
        <p:nvCxnSpPr>
          <p:cNvPr id="251" name="Shape 251"/>
          <p:cNvCxnSpPr>
            <a:cxnSpLocks/>
            <a:stCxn id="250" idx="2"/>
            <a:endCxn id="252" idx="0"/>
          </p:cNvCxnSpPr>
          <p:nvPr/>
        </p:nvCxnSpPr>
        <p:spPr>
          <a:xfrm flipH="1">
            <a:off x="6728640" y="1863744"/>
            <a:ext cx="1" cy="1047750"/>
          </a:xfrm>
          <a:prstGeom prst="straightConnector1">
            <a:avLst/>
          </a:prstGeom>
          <a:noFill/>
          <a:ln w="25400" cap="flat" cmpd="sng">
            <a:solidFill>
              <a:srgbClr val="B7B7B7"/>
            </a:solidFill>
            <a:prstDash val="solid"/>
            <a:round/>
            <a:headEnd type="none" w="lg" len="lg"/>
            <a:tailEnd type="triangle" w="lg" len="lg"/>
          </a:ln>
        </p:spPr>
      </p:cxnSp>
      <p:cxnSp>
        <p:nvCxnSpPr>
          <p:cNvPr id="253" name="Shape 253"/>
          <p:cNvCxnSpPr>
            <a:cxnSpLocks/>
            <a:stCxn id="252" idx="2"/>
            <a:endCxn id="254" idx="0"/>
          </p:cNvCxnSpPr>
          <p:nvPr/>
        </p:nvCxnSpPr>
        <p:spPr>
          <a:xfrm>
            <a:off x="6728640" y="4194194"/>
            <a:ext cx="0" cy="948359"/>
          </a:xfrm>
          <a:prstGeom prst="straightConnector1">
            <a:avLst/>
          </a:prstGeom>
          <a:noFill/>
          <a:ln w="25400" cap="flat" cmpd="sng">
            <a:solidFill>
              <a:srgbClr val="B7B7B7"/>
            </a:solidFill>
            <a:prstDash val="solid"/>
            <a:round/>
            <a:headEnd type="none" w="lg" len="lg"/>
            <a:tailEnd type="triangle" w="lg" len="lg"/>
          </a:ln>
        </p:spPr>
      </p:cxnSp>
      <p:sp>
        <p:nvSpPr>
          <p:cNvPr id="12" name="TextBox 11">
            <a:extLst>
              <a:ext uri="{FF2B5EF4-FFF2-40B4-BE49-F238E27FC236}">
                <a16:creationId xmlns:a16="http://schemas.microsoft.com/office/drawing/2014/main" id="{F1AAB6AE-BE49-4D47-B568-C293131B806D}"/>
              </a:ext>
            </a:extLst>
          </p:cNvPr>
          <p:cNvSpPr txBox="1"/>
          <p:nvPr/>
        </p:nvSpPr>
        <p:spPr>
          <a:xfrm>
            <a:off x="7001517" y="4476012"/>
            <a:ext cx="1931238" cy="384721"/>
          </a:xfrm>
          <a:prstGeom prst="rect">
            <a:avLst/>
          </a:prstGeom>
          <a:noFill/>
        </p:spPr>
        <p:txBody>
          <a:bodyPr wrap="square" rtlCol="0">
            <a:spAutoFit/>
          </a:bodyPr>
          <a:lstStyle/>
          <a:p>
            <a:r>
              <a:rPr lang="en-US" sz="1900" dirty="0" err="1">
                <a:latin typeface="Segoe UI" panose="020B0502040204020203" pitchFamily="34" charset="0"/>
                <a:cs typeface="Segoe UI" panose="020B0502040204020203" pitchFamily="34" charset="0"/>
              </a:rPr>
              <a:t>CrossGen</a:t>
            </a:r>
            <a:endParaRPr lang="en-US" sz="19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9752FF43-BCF7-45A5-A226-7F3B0A25683E}"/>
              </a:ext>
            </a:extLst>
          </p:cNvPr>
          <p:cNvSpPr txBox="1"/>
          <p:nvPr/>
        </p:nvSpPr>
        <p:spPr>
          <a:xfrm>
            <a:off x="6919992" y="2193503"/>
            <a:ext cx="1931238"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C# Compiler</a:t>
            </a:r>
          </a:p>
        </p:txBody>
      </p:sp>
      <p:sp>
        <p:nvSpPr>
          <p:cNvPr id="15" name="TextBox 14">
            <a:extLst>
              <a:ext uri="{FF2B5EF4-FFF2-40B4-BE49-F238E27FC236}">
                <a16:creationId xmlns:a16="http://schemas.microsoft.com/office/drawing/2014/main" id="{68BDB57B-9CA2-49FA-A567-5C0060D76729}"/>
              </a:ext>
            </a:extLst>
          </p:cNvPr>
          <p:cNvSpPr txBox="1"/>
          <p:nvPr/>
        </p:nvSpPr>
        <p:spPr>
          <a:xfrm>
            <a:off x="9948363" y="3310787"/>
            <a:ext cx="1608726"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Compile time</a:t>
            </a:r>
          </a:p>
        </p:txBody>
      </p:sp>
      <p:sp>
        <p:nvSpPr>
          <p:cNvPr id="17" name="Right Brace 16">
            <a:extLst>
              <a:ext uri="{FF2B5EF4-FFF2-40B4-BE49-F238E27FC236}">
                <a16:creationId xmlns:a16="http://schemas.microsoft.com/office/drawing/2014/main" id="{B4AF4079-E92C-4DED-83F8-06478C0EF15C}"/>
              </a:ext>
            </a:extLst>
          </p:cNvPr>
          <p:cNvSpPr/>
          <p:nvPr/>
        </p:nvSpPr>
        <p:spPr>
          <a:xfrm>
            <a:off x="8730320" y="581044"/>
            <a:ext cx="1016441" cy="584420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1" dirty="0"/>
          </a:p>
        </p:txBody>
      </p:sp>
    </p:spTree>
    <p:extLst>
      <p:ext uri="{BB962C8B-B14F-4D97-AF65-F5344CB8AC3E}">
        <p14:creationId xmlns:p14="http://schemas.microsoft.com/office/powerpoint/2010/main" val="305998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List&lt;T&gt; </a:t>
            </a:r>
            <a:endParaRPr lang="en-US" dirty="0"/>
          </a:p>
        </p:txBody>
      </p:sp>
      <p:sp>
        <p:nvSpPr>
          <p:cNvPr id="213" name="Shape 213"/>
          <p:cNvSpPr txBox="1">
            <a:spLocks noGrp="1"/>
          </p:cNvSpPr>
          <p:nvPr>
            <p:ph sz="quarter" idx="10"/>
          </p:nvPr>
        </p:nvSpPr>
        <p:spPr>
          <a:xfrm>
            <a:off x="538480" y="1549060"/>
            <a:ext cx="11043920" cy="2440282"/>
          </a:xfrm>
        </p:spPr>
        <p:txBody>
          <a:bodyPr>
            <a:normAutofit/>
          </a:bodyPr>
          <a:lstStyle/>
          <a:p>
            <a:pPr>
              <a:spcBef>
                <a:spcPts val="600"/>
              </a:spcBef>
            </a:pPr>
            <a:r>
              <a:rPr lang="en-US" sz="2400" dirty="0"/>
              <a:t>Implemented with an array</a:t>
            </a:r>
          </a:p>
          <a:p>
            <a:pPr>
              <a:spcBef>
                <a:spcPts val="600"/>
              </a:spcBef>
            </a:pPr>
            <a:r>
              <a:rPr lang="en-US" sz="2400" dirty="0"/>
              <a:t>Similar advantages as with array: very memory effective, fast indexing</a:t>
            </a:r>
          </a:p>
          <a:p>
            <a:pPr>
              <a:spcBef>
                <a:spcPts val="600"/>
              </a:spcBef>
            </a:pPr>
            <a:r>
              <a:rPr lang="en-US" sz="2400" dirty="0"/>
              <a:t>Additional methods: insert, remove (very expensive!) </a:t>
            </a:r>
          </a:p>
          <a:p>
            <a:pPr>
              <a:spcBef>
                <a:spcPts val="600"/>
              </a:spcBef>
            </a:pPr>
            <a:r>
              <a:rPr lang="en-US" sz="2400" dirty="0"/>
              <a:t>Insert to the end of the List: less overhead</a:t>
            </a:r>
          </a:p>
          <a:p>
            <a:pPr>
              <a:spcBef>
                <a:spcPts val="600"/>
              </a:spcBef>
            </a:pPr>
            <a:r>
              <a:rPr lang="en-US" sz="2400" dirty="0">
                <a:hlinkClick r:id="rId3"/>
              </a:rPr>
              <a:t>https://github.com/dotnet/coreclr/blob/master/src/mscorlib/shared/System/Collections/Generic/List.cs</a:t>
            </a:r>
            <a:r>
              <a:rPr lang="en-US" sz="2400" dirty="0"/>
              <a:t>  </a:t>
            </a:r>
          </a:p>
          <a:p>
            <a:endParaRPr lang="en-US" sz="2400" dirty="0"/>
          </a:p>
        </p:txBody>
      </p:sp>
      <p:sp>
        <p:nvSpPr>
          <p:cNvPr id="3" name="Rectangle 2">
            <a:extLst>
              <a:ext uri="{FF2B5EF4-FFF2-40B4-BE49-F238E27FC236}">
                <a16:creationId xmlns:a16="http://schemas.microsoft.com/office/drawing/2014/main" id="{1B8C1DB5-884B-4388-89FE-F0D04C179C55}"/>
              </a:ext>
            </a:extLst>
          </p:cNvPr>
          <p:cNvSpPr/>
          <p:nvPr/>
        </p:nvSpPr>
        <p:spPr>
          <a:xfrm>
            <a:off x="2233524" y="4996007"/>
            <a:ext cx="8233173"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cxnSp>
        <p:nvCxnSpPr>
          <p:cNvPr id="5" name="Straight Connector 4">
            <a:extLst>
              <a:ext uri="{FF2B5EF4-FFF2-40B4-BE49-F238E27FC236}">
                <a16:creationId xmlns:a16="http://schemas.microsoft.com/office/drawing/2014/main" id="{21839EEE-8729-49DE-AC3A-53B0B3FC046D}"/>
              </a:ext>
            </a:extLst>
          </p:cNvPr>
          <p:cNvCxnSpPr>
            <a:cxnSpLocks/>
          </p:cNvCxnSpPr>
          <p:nvPr/>
        </p:nvCxnSpPr>
        <p:spPr>
          <a:xfrm>
            <a:off x="3402431"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6DBD1D-705E-42E0-A395-41AE7F758A90}"/>
              </a:ext>
            </a:extLst>
          </p:cNvPr>
          <p:cNvCxnSpPr>
            <a:cxnSpLocks/>
          </p:cNvCxnSpPr>
          <p:nvPr/>
        </p:nvCxnSpPr>
        <p:spPr>
          <a:xfrm>
            <a:off x="4520516"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B71C5-1547-446D-974F-E26CBD73EE12}"/>
              </a:ext>
            </a:extLst>
          </p:cNvPr>
          <p:cNvCxnSpPr>
            <a:cxnSpLocks/>
          </p:cNvCxnSpPr>
          <p:nvPr/>
        </p:nvCxnSpPr>
        <p:spPr>
          <a:xfrm>
            <a:off x="5536957"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B97227-F431-4408-8049-204C11CA68BC}"/>
              </a:ext>
            </a:extLst>
          </p:cNvPr>
          <p:cNvCxnSpPr>
            <a:cxnSpLocks/>
          </p:cNvCxnSpPr>
          <p:nvPr/>
        </p:nvCxnSpPr>
        <p:spPr>
          <a:xfrm>
            <a:off x="6655043"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BFB6DD-CF5A-4896-A393-0CFC9A318B74}"/>
              </a:ext>
            </a:extLst>
          </p:cNvPr>
          <p:cNvCxnSpPr>
            <a:cxnSpLocks/>
          </p:cNvCxnSpPr>
          <p:nvPr/>
        </p:nvCxnSpPr>
        <p:spPr>
          <a:xfrm>
            <a:off x="7671484"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E08983-F04A-4B8E-883C-C2E8FA2B11B0}"/>
              </a:ext>
            </a:extLst>
          </p:cNvPr>
          <p:cNvCxnSpPr>
            <a:cxnSpLocks/>
          </p:cNvCxnSpPr>
          <p:nvPr/>
        </p:nvCxnSpPr>
        <p:spPr>
          <a:xfrm>
            <a:off x="8687925"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A8926C-CA96-46F0-9EC2-E33DAF24E45A}"/>
              </a:ext>
            </a:extLst>
          </p:cNvPr>
          <p:cNvSpPr txBox="1"/>
          <p:nvPr/>
        </p:nvSpPr>
        <p:spPr>
          <a:xfrm>
            <a:off x="2411401" y="5151911"/>
            <a:ext cx="863975" cy="353943"/>
          </a:xfrm>
          <a:prstGeom prst="rect">
            <a:avLst/>
          </a:prstGeom>
          <a:noFill/>
        </p:spPr>
        <p:txBody>
          <a:bodyPr wrap="square" rtlCol="0">
            <a:spAutoFit/>
          </a:bodyPr>
          <a:lstStyle/>
          <a:p>
            <a:r>
              <a:rPr lang="en-US" sz="1700" dirty="0"/>
              <a:t>‘Item1’</a:t>
            </a:r>
          </a:p>
        </p:txBody>
      </p:sp>
      <p:sp>
        <p:nvSpPr>
          <p:cNvPr id="15" name="TextBox 14">
            <a:extLst>
              <a:ext uri="{FF2B5EF4-FFF2-40B4-BE49-F238E27FC236}">
                <a16:creationId xmlns:a16="http://schemas.microsoft.com/office/drawing/2014/main" id="{2AC2F643-3AE7-4C3E-9159-5F2758B0F774}"/>
              </a:ext>
            </a:extLst>
          </p:cNvPr>
          <p:cNvSpPr txBox="1"/>
          <p:nvPr/>
        </p:nvSpPr>
        <p:spPr>
          <a:xfrm>
            <a:off x="3529486" y="5151911"/>
            <a:ext cx="863975" cy="353943"/>
          </a:xfrm>
          <a:prstGeom prst="rect">
            <a:avLst/>
          </a:prstGeom>
          <a:noFill/>
        </p:spPr>
        <p:txBody>
          <a:bodyPr wrap="square" rtlCol="0">
            <a:spAutoFit/>
          </a:bodyPr>
          <a:lstStyle/>
          <a:p>
            <a:r>
              <a:rPr lang="en-US" sz="1700" dirty="0"/>
              <a:t>‘Item2’</a:t>
            </a:r>
          </a:p>
        </p:txBody>
      </p:sp>
      <p:sp>
        <p:nvSpPr>
          <p:cNvPr id="16" name="TextBox 15">
            <a:extLst>
              <a:ext uri="{FF2B5EF4-FFF2-40B4-BE49-F238E27FC236}">
                <a16:creationId xmlns:a16="http://schemas.microsoft.com/office/drawing/2014/main" id="{3939956F-5601-4F38-B2B1-1F35C3DC41AA}"/>
              </a:ext>
            </a:extLst>
          </p:cNvPr>
          <p:cNvSpPr txBox="1"/>
          <p:nvPr/>
        </p:nvSpPr>
        <p:spPr>
          <a:xfrm>
            <a:off x="4647571" y="5151911"/>
            <a:ext cx="863975" cy="353943"/>
          </a:xfrm>
          <a:prstGeom prst="rect">
            <a:avLst/>
          </a:prstGeom>
          <a:noFill/>
        </p:spPr>
        <p:txBody>
          <a:bodyPr wrap="square" rtlCol="0">
            <a:spAutoFit/>
          </a:bodyPr>
          <a:lstStyle/>
          <a:p>
            <a:r>
              <a:rPr lang="en-US" sz="1700" dirty="0"/>
              <a:t>‘Item3’</a:t>
            </a:r>
          </a:p>
        </p:txBody>
      </p:sp>
      <p:sp>
        <p:nvSpPr>
          <p:cNvPr id="17" name="TextBox 16">
            <a:extLst>
              <a:ext uri="{FF2B5EF4-FFF2-40B4-BE49-F238E27FC236}">
                <a16:creationId xmlns:a16="http://schemas.microsoft.com/office/drawing/2014/main" id="{4C306127-6333-4619-A88F-1CB2C533E504}"/>
              </a:ext>
            </a:extLst>
          </p:cNvPr>
          <p:cNvSpPr txBox="1"/>
          <p:nvPr/>
        </p:nvSpPr>
        <p:spPr>
          <a:xfrm>
            <a:off x="5712966" y="5151911"/>
            <a:ext cx="863975" cy="353943"/>
          </a:xfrm>
          <a:prstGeom prst="rect">
            <a:avLst/>
          </a:prstGeom>
          <a:noFill/>
        </p:spPr>
        <p:txBody>
          <a:bodyPr wrap="square" rtlCol="0">
            <a:spAutoFit/>
          </a:bodyPr>
          <a:lstStyle/>
          <a:p>
            <a:r>
              <a:rPr lang="en-US" sz="1700" dirty="0"/>
              <a:t>‘Item4’</a:t>
            </a:r>
          </a:p>
        </p:txBody>
      </p:sp>
      <p:sp>
        <p:nvSpPr>
          <p:cNvPr id="18" name="TextBox 17">
            <a:extLst>
              <a:ext uri="{FF2B5EF4-FFF2-40B4-BE49-F238E27FC236}">
                <a16:creationId xmlns:a16="http://schemas.microsoft.com/office/drawing/2014/main" id="{CD8D9C7C-EC18-4406-A021-74FC63048D68}"/>
              </a:ext>
            </a:extLst>
          </p:cNvPr>
          <p:cNvSpPr txBox="1"/>
          <p:nvPr/>
        </p:nvSpPr>
        <p:spPr>
          <a:xfrm>
            <a:off x="6731659" y="5151911"/>
            <a:ext cx="863975" cy="353943"/>
          </a:xfrm>
          <a:prstGeom prst="rect">
            <a:avLst/>
          </a:prstGeom>
          <a:noFill/>
        </p:spPr>
        <p:txBody>
          <a:bodyPr wrap="square" rtlCol="0">
            <a:spAutoFit/>
          </a:bodyPr>
          <a:lstStyle/>
          <a:p>
            <a:r>
              <a:rPr lang="en-US" sz="1700" dirty="0"/>
              <a:t>‘Item5’</a:t>
            </a:r>
          </a:p>
        </p:txBody>
      </p:sp>
      <p:sp>
        <p:nvSpPr>
          <p:cNvPr id="19" name="TextBox 18">
            <a:extLst>
              <a:ext uri="{FF2B5EF4-FFF2-40B4-BE49-F238E27FC236}">
                <a16:creationId xmlns:a16="http://schemas.microsoft.com/office/drawing/2014/main" id="{D014521F-232A-41AF-96CB-08C55CEBABBC}"/>
              </a:ext>
            </a:extLst>
          </p:cNvPr>
          <p:cNvSpPr txBox="1"/>
          <p:nvPr/>
        </p:nvSpPr>
        <p:spPr>
          <a:xfrm>
            <a:off x="7747334" y="5151911"/>
            <a:ext cx="863975" cy="353943"/>
          </a:xfrm>
          <a:prstGeom prst="rect">
            <a:avLst/>
          </a:prstGeom>
          <a:noFill/>
        </p:spPr>
        <p:txBody>
          <a:bodyPr wrap="square" rtlCol="0">
            <a:spAutoFit/>
          </a:bodyPr>
          <a:lstStyle/>
          <a:p>
            <a:r>
              <a:rPr lang="en-US" sz="1700" dirty="0"/>
              <a:t>‘Item6’</a:t>
            </a:r>
          </a:p>
        </p:txBody>
      </p:sp>
      <p:sp>
        <p:nvSpPr>
          <p:cNvPr id="20" name="TextBox 19">
            <a:extLst>
              <a:ext uri="{FF2B5EF4-FFF2-40B4-BE49-F238E27FC236}">
                <a16:creationId xmlns:a16="http://schemas.microsoft.com/office/drawing/2014/main" id="{CAEEA64B-A26F-45E1-B0BF-D5DF53B6E818}"/>
              </a:ext>
            </a:extLst>
          </p:cNvPr>
          <p:cNvSpPr txBox="1"/>
          <p:nvPr/>
        </p:nvSpPr>
        <p:spPr>
          <a:xfrm>
            <a:off x="8773009" y="5151911"/>
            <a:ext cx="896697" cy="353943"/>
          </a:xfrm>
          <a:prstGeom prst="rect">
            <a:avLst/>
          </a:prstGeom>
          <a:noFill/>
        </p:spPr>
        <p:txBody>
          <a:bodyPr wrap="square" rtlCol="0">
            <a:spAutoFit/>
          </a:bodyPr>
          <a:lstStyle/>
          <a:p>
            <a:r>
              <a:rPr lang="en-US" sz="1700" dirty="0"/>
              <a:t>FREE</a:t>
            </a:r>
          </a:p>
        </p:txBody>
      </p:sp>
      <p:cxnSp>
        <p:nvCxnSpPr>
          <p:cNvPr id="21" name="Straight Connector 20">
            <a:extLst>
              <a:ext uri="{FF2B5EF4-FFF2-40B4-BE49-F238E27FC236}">
                <a16:creationId xmlns:a16="http://schemas.microsoft.com/office/drawing/2014/main" id="{10F1E2AB-8224-4BA5-A20A-ECBF69C7F259}"/>
              </a:ext>
            </a:extLst>
          </p:cNvPr>
          <p:cNvCxnSpPr>
            <a:cxnSpLocks/>
          </p:cNvCxnSpPr>
          <p:nvPr/>
        </p:nvCxnSpPr>
        <p:spPr>
          <a:xfrm>
            <a:off x="9549253"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58ED57-C942-4968-A508-E3DEDB7577D3}"/>
              </a:ext>
            </a:extLst>
          </p:cNvPr>
          <p:cNvSpPr txBox="1"/>
          <p:nvPr/>
        </p:nvSpPr>
        <p:spPr>
          <a:xfrm>
            <a:off x="9655412" y="5141852"/>
            <a:ext cx="938339" cy="353943"/>
          </a:xfrm>
          <a:prstGeom prst="rect">
            <a:avLst/>
          </a:prstGeom>
          <a:noFill/>
        </p:spPr>
        <p:txBody>
          <a:bodyPr wrap="square" rtlCol="0">
            <a:spAutoFit/>
          </a:bodyPr>
          <a:lstStyle/>
          <a:p>
            <a:r>
              <a:rPr lang="en-US" sz="1700" dirty="0"/>
              <a:t>FREE</a:t>
            </a:r>
          </a:p>
        </p:txBody>
      </p:sp>
      <p:sp>
        <p:nvSpPr>
          <p:cNvPr id="23" name="TextBox 22">
            <a:extLst>
              <a:ext uri="{FF2B5EF4-FFF2-40B4-BE49-F238E27FC236}">
                <a16:creationId xmlns:a16="http://schemas.microsoft.com/office/drawing/2014/main" id="{418FD84B-64F0-42FD-8D67-63D0CB17533C}"/>
              </a:ext>
            </a:extLst>
          </p:cNvPr>
          <p:cNvSpPr txBox="1"/>
          <p:nvPr/>
        </p:nvSpPr>
        <p:spPr>
          <a:xfrm>
            <a:off x="1436180" y="6063270"/>
            <a:ext cx="1118085" cy="338554"/>
          </a:xfrm>
          <a:prstGeom prst="rect">
            <a:avLst/>
          </a:prstGeom>
          <a:noFill/>
        </p:spPr>
        <p:txBody>
          <a:bodyPr wrap="square" rtlCol="0">
            <a:spAutoFit/>
          </a:bodyPr>
          <a:lstStyle/>
          <a:p>
            <a:r>
              <a:rPr lang="en-US" sz="1600" dirty="0"/>
              <a:t>Count: 6</a:t>
            </a:r>
          </a:p>
        </p:txBody>
      </p:sp>
      <p:sp>
        <p:nvSpPr>
          <p:cNvPr id="24" name="TextBox 23">
            <a:extLst>
              <a:ext uri="{FF2B5EF4-FFF2-40B4-BE49-F238E27FC236}">
                <a16:creationId xmlns:a16="http://schemas.microsoft.com/office/drawing/2014/main" id="{EF4ADD7F-862B-4C73-83A9-B498B1A4E8B6}"/>
              </a:ext>
            </a:extLst>
          </p:cNvPr>
          <p:cNvSpPr txBox="1"/>
          <p:nvPr/>
        </p:nvSpPr>
        <p:spPr>
          <a:xfrm>
            <a:off x="1436180" y="5214648"/>
            <a:ext cx="1118085" cy="338554"/>
          </a:xfrm>
          <a:prstGeom prst="rect">
            <a:avLst/>
          </a:prstGeom>
          <a:noFill/>
        </p:spPr>
        <p:txBody>
          <a:bodyPr wrap="square" rtlCol="0">
            <a:spAutoFit/>
          </a:bodyPr>
          <a:lstStyle/>
          <a:p>
            <a:r>
              <a:rPr lang="en-US" sz="1600" dirty="0"/>
              <a:t>Items:</a:t>
            </a:r>
          </a:p>
        </p:txBody>
      </p:sp>
      <p:sp>
        <p:nvSpPr>
          <p:cNvPr id="2" name="Rectangle 1">
            <a:extLst>
              <a:ext uri="{FF2B5EF4-FFF2-40B4-BE49-F238E27FC236}">
                <a16:creationId xmlns:a16="http://schemas.microsoft.com/office/drawing/2014/main" id="{A19B520C-669B-4462-8CCE-79C8401A391F}"/>
              </a:ext>
            </a:extLst>
          </p:cNvPr>
          <p:cNvSpPr/>
          <p:nvPr/>
        </p:nvSpPr>
        <p:spPr>
          <a:xfrm>
            <a:off x="1064616" y="4496263"/>
            <a:ext cx="10266056" cy="2075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25" name="TextBox 24">
            <a:extLst>
              <a:ext uri="{FF2B5EF4-FFF2-40B4-BE49-F238E27FC236}">
                <a16:creationId xmlns:a16="http://schemas.microsoft.com/office/drawing/2014/main" id="{F2CFD5BA-6039-4A3B-8658-313227BC1904}"/>
              </a:ext>
            </a:extLst>
          </p:cNvPr>
          <p:cNvSpPr txBox="1"/>
          <p:nvPr/>
        </p:nvSpPr>
        <p:spPr>
          <a:xfrm>
            <a:off x="1115439" y="4496264"/>
            <a:ext cx="1118085" cy="338554"/>
          </a:xfrm>
          <a:prstGeom prst="rect">
            <a:avLst/>
          </a:prstGeom>
          <a:noFill/>
        </p:spPr>
        <p:txBody>
          <a:bodyPr wrap="square" rtlCol="0">
            <a:spAutoFit/>
          </a:bodyPr>
          <a:lstStyle/>
          <a:p>
            <a:r>
              <a:rPr lang="en-US" sz="1600" dirty="0"/>
              <a:t>List&lt;T&gt;</a:t>
            </a:r>
          </a:p>
        </p:txBody>
      </p:sp>
    </p:spTree>
    <p:extLst>
      <p:ext uri="{BB962C8B-B14F-4D97-AF65-F5344CB8AC3E}">
        <p14:creationId xmlns:p14="http://schemas.microsoft.com/office/powerpoint/2010/main" val="234214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List&lt;T&gt; - Insert/Remove in the middle </a:t>
            </a:r>
            <a:endParaRPr lang="en-US" dirty="0"/>
          </a:p>
        </p:txBody>
      </p:sp>
      <p:sp>
        <p:nvSpPr>
          <p:cNvPr id="213" name="Shape 213"/>
          <p:cNvSpPr txBox="1">
            <a:spLocks noGrp="1"/>
          </p:cNvSpPr>
          <p:nvPr>
            <p:ph sz="quarter" idx="10"/>
          </p:nvPr>
        </p:nvSpPr>
        <p:spPr/>
        <p:txBody>
          <a:bodyPr/>
          <a:lstStyle/>
          <a:p>
            <a:r>
              <a:rPr lang="en-US"/>
              <a:t>If the underlaying array is full: Allocates a new list and copies the items</a:t>
            </a:r>
          </a:p>
          <a:p>
            <a:r>
              <a:rPr lang="en-US"/>
              <a:t>If there is at least 1 free slot: all items after the insert index have to be shifted</a:t>
            </a:r>
            <a:endParaRPr lang="en-US" dirty="0"/>
          </a:p>
        </p:txBody>
      </p:sp>
      <p:sp>
        <p:nvSpPr>
          <p:cNvPr id="3" name="Rectangle 2">
            <a:extLst>
              <a:ext uri="{FF2B5EF4-FFF2-40B4-BE49-F238E27FC236}">
                <a16:creationId xmlns:a16="http://schemas.microsoft.com/office/drawing/2014/main" id="{1B8C1DB5-884B-4388-89FE-F0D04C179C55}"/>
              </a:ext>
            </a:extLst>
          </p:cNvPr>
          <p:cNvSpPr/>
          <p:nvPr/>
        </p:nvSpPr>
        <p:spPr>
          <a:xfrm>
            <a:off x="1740757" y="4192190"/>
            <a:ext cx="6454401"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cxnSp>
        <p:nvCxnSpPr>
          <p:cNvPr id="5" name="Straight Connector 4">
            <a:extLst>
              <a:ext uri="{FF2B5EF4-FFF2-40B4-BE49-F238E27FC236}">
                <a16:creationId xmlns:a16="http://schemas.microsoft.com/office/drawing/2014/main" id="{21839EEE-8729-49DE-AC3A-53B0B3FC046D}"/>
              </a:ext>
            </a:extLst>
          </p:cNvPr>
          <p:cNvCxnSpPr>
            <a:cxnSpLocks/>
          </p:cNvCxnSpPr>
          <p:nvPr/>
        </p:nvCxnSpPr>
        <p:spPr>
          <a:xfrm>
            <a:off x="2909664"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6DBD1D-705E-42E0-A395-41AE7F758A90}"/>
              </a:ext>
            </a:extLst>
          </p:cNvPr>
          <p:cNvCxnSpPr>
            <a:cxnSpLocks/>
          </p:cNvCxnSpPr>
          <p:nvPr/>
        </p:nvCxnSpPr>
        <p:spPr>
          <a:xfrm>
            <a:off x="4027749"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B71C5-1547-446D-974F-E26CBD73EE12}"/>
              </a:ext>
            </a:extLst>
          </p:cNvPr>
          <p:cNvCxnSpPr>
            <a:cxnSpLocks/>
          </p:cNvCxnSpPr>
          <p:nvPr/>
        </p:nvCxnSpPr>
        <p:spPr>
          <a:xfrm>
            <a:off x="5044190"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B97227-F431-4408-8049-204C11CA68BC}"/>
              </a:ext>
            </a:extLst>
          </p:cNvPr>
          <p:cNvCxnSpPr>
            <a:cxnSpLocks/>
          </p:cNvCxnSpPr>
          <p:nvPr/>
        </p:nvCxnSpPr>
        <p:spPr>
          <a:xfrm>
            <a:off x="6162275"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BFB6DD-CF5A-4896-A393-0CFC9A318B74}"/>
              </a:ext>
            </a:extLst>
          </p:cNvPr>
          <p:cNvCxnSpPr>
            <a:cxnSpLocks/>
          </p:cNvCxnSpPr>
          <p:nvPr/>
        </p:nvCxnSpPr>
        <p:spPr>
          <a:xfrm>
            <a:off x="7178717"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E08983-F04A-4B8E-883C-C2E8FA2B11B0}"/>
              </a:ext>
            </a:extLst>
          </p:cNvPr>
          <p:cNvCxnSpPr>
            <a:cxnSpLocks/>
          </p:cNvCxnSpPr>
          <p:nvPr/>
        </p:nvCxnSpPr>
        <p:spPr>
          <a:xfrm>
            <a:off x="8195158"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A8926C-CA96-46F0-9EC2-E33DAF24E45A}"/>
              </a:ext>
            </a:extLst>
          </p:cNvPr>
          <p:cNvSpPr txBox="1"/>
          <p:nvPr/>
        </p:nvSpPr>
        <p:spPr>
          <a:xfrm>
            <a:off x="1918634" y="4348094"/>
            <a:ext cx="863975" cy="338554"/>
          </a:xfrm>
          <a:prstGeom prst="rect">
            <a:avLst/>
          </a:prstGeom>
          <a:noFill/>
        </p:spPr>
        <p:txBody>
          <a:bodyPr wrap="square" rtlCol="0">
            <a:spAutoFit/>
          </a:bodyPr>
          <a:lstStyle/>
          <a:p>
            <a:r>
              <a:rPr lang="en-US" sz="1600" dirty="0"/>
              <a:t>‘a’</a:t>
            </a:r>
          </a:p>
        </p:txBody>
      </p:sp>
      <p:sp>
        <p:nvSpPr>
          <p:cNvPr id="15" name="TextBox 14">
            <a:extLst>
              <a:ext uri="{FF2B5EF4-FFF2-40B4-BE49-F238E27FC236}">
                <a16:creationId xmlns:a16="http://schemas.microsoft.com/office/drawing/2014/main" id="{2AC2F643-3AE7-4C3E-9159-5F2758B0F774}"/>
              </a:ext>
            </a:extLst>
          </p:cNvPr>
          <p:cNvSpPr txBox="1"/>
          <p:nvPr/>
        </p:nvSpPr>
        <p:spPr>
          <a:xfrm>
            <a:off x="3036719" y="4348094"/>
            <a:ext cx="863975" cy="338554"/>
          </a:xfrm>
          <a:prstGeom prst="rect">
            <a:avLst/>
          </a:prstGeom>
          <a:noFill/>
        </p:spPr>
        <p:txBody>
          <a:bodyPr wrap="square" rtlCol="0">
            <a:spAutoFit/>
          </a:bodyPr>
          <a:lstStyle/>
          <a:p>
            <a:r>
              <a:rPr lang="en-US" sz="1600" dirty="0"/>
              <a:t>’b’</a:t>
            </a:r>
          </a:p>
        </p:txBody>
      </p:sp>
      <p:sp>
        <p:nvSpPr>
          <p:cNvPr id="16" name="TextBox 15">
            <a:extLst>
              <a:ext uri="{FF2B5EF4-FFF2-40B4-BE49-F238E27FC236}">
                <a16:creationId xmlns:a16="http://schemas.microsoft.com/office/drawing/2014/main" id="{3939956F-5601-4F38-B2B1-1F35C3DC41AA}"/>
              </a:ext>
            </a:extLst>
          </p:cNvPr>
          <p:cNvSpPr txBox="1"/>
          <p:nvPr/>
        </p:nvSpPr>
        <p:spPr>
          <a:xfrm>
            <a:off x="4154803" y="4348094"/>
            <a:ext cx="863975" cy="338554"/>
          </a:xfrm>
          <a:prstGeom prst="rect">
            <a:avLst/>
          </a:prstGeom>
          <a:noFill/>
        </p:spPr>
        <p:txBody>
          <a:bodyPr wrap="square" rtlCol="0">
            <a:spAutoFit/>
          </a:bodyPr>
          <a:lstStyle/>
          <a:p>
            <a:r>
              <a:rPr lang="en-US" sz="1600" dirty="0"/>
              <a:t>‘c’</a:t>
            </a:r>
          </a:p>
        </p:txBody>
      </p:sp>
      <p:sp>
        <p:nvSpPr>
          <p:cNvPr id="17" name="TextBox 16">
            <a:extLst>
              <a:ext uri="{FF2B5EF4-FFF2-40B4-BE49-F238E27FC236}">
                <a16:creationId xmlns:a16="http://schemas.microsoft.com/office/drawing/2014/main" id="{4C306127-6333-4619-A88F-1CB2C533E504}"/>
              </a:ext>
            </a:extLst>
          </p:cNvPr>
          <p:cNvSpPr txBox="1"/>
          <p:nvPr/>
        </p:nvSpPr>
        <p:spPr>
          <a:xfrm>
            <a:off x="5220199" y="4348094"/>
            <a:ext cx="863975" cy="338554"/>
          </a:xfrm>
          <a:prstGeom prst="rect">
            <a:avLst/>
          </a:prstGeom>
          <a:noFill/>
        </p:spPr>
        <p:txBody>
          <a:bodyPr wrap="square" rtlCol="0">
            <a:spAutoFit/>
          </a:bodyPr>
          <a:lstStyle/>
          <a:p>
            <a:r>
              <a:rPr lang="en-US" sz="1600" dirty="0"/>
              <a:t>‘d’</a:t>
            </a:r>
          </a:p>
        </p:txBody>
      </p:sp>
      <p:sp>
        <p:nvSpPr>
          <p:cNvPr id="18" name="TextBox 17">
            <a:extLst>
              <a:ext uri="{FF2B5EF4-FFF2-40B4-BE49-F238E27FC236}">
                <a16:creationId xmlns:a16="http://schemas.microsoft.com/office/drawing/2014/main" id="{CD8D9C7C-EC18-4406-A021-74FC63048D68}"/>
              </a:ext>
            </a:extLst>
          </p:cNvPr>
          <p:cNvSpPr txBox="1"/>
          <p:nvPr/>
        </p:nvSpPr>
        <p:spPr>
          <a:xfrm>
            <a:off x="6238892" y="4348094"/>
            <a:ext cx="863975" cy="338554"/>
          </a:xfrm>
          <a:prstGeom prst="rect">
            <a:avLst/>
          </a:prstGeom>
          <a:noFill/>
        </p:spPr>
        <p:txBody>
          <a:bodyPr wrap="square" rtlCol="0">
            <a:spAutoFit/>
          </a:bodyPr>
          <a:lstStyle/>
          <a:p>
            <a:r>
              <a:rPr lang="en-US" sz="1600" dirty="0"/>
              <a:t>‘e’</a:t>
            </a:r>
          </a:p>
        </p:txBody>
      </p:sp>
      <p:sp>
        <p:nvSpPr>
          <p:cNvPr id="19" name="TextBox 18">
            <a:extLst>
              <a:ext uri="{FF2B5EF4-FFF2-40B4-BE49-F238E27FC236}">
                <a16:creationId xmlns:a16="http://schemas.microsoft.com/office/drawing/2014/main" id="{D014521F-232A-41AF-96CB-08C55CEBABBC}"/>
              </a:ext>
            </a:extLst>
          </p:cNvPr>
          <p:cNvSpPr txBox="1"/>
          <p:nvPr/>
        </p:nvSpPr>
        <p:spPr>
          <a:xfrm>
            <a:off x="7254567" y="4348094"/>
            <a:ext cx="863975" cy="338554"/>
          </a:xfrm>
          <a:prstGeom prst="rect">
            <a:avLst/>
          </a:prstGeom>
          <a:noFill/>
        </p:spPr>
        <p:txBody>
          <a:bodyPr wrap="square" rtlCol="0">
            <a:spAutoFit/>
          </a:bodyPr>
          <a:lstStyle/>
          <a:p>
            <a:r>
              <a:rPr lang="en-US" sz="1600" dirty="0"/>
              <a:t>‘f’</a:t>
            </a:r>
          </a:p>
        </p:txBody>
      </p:sp>
      <p:sp>
        <p:nvSpPr>
          <p:cNvPr id="35" name="TextBox 34">
            <a:extLst>
              <a:ext uri="{FF2B5EF4-FFF2-40B4-BE49-F238E27FC236}">
                <a16:creationId xmlns:a16="http://schemas.microsoft.com/office/drawing/2014/main" id="{BED01FF4-DC13-4946-85CF-1F0ECB0FDC7E}"/>
              </a:ext>
            </a:extLst>
          </p:cNvPr>
          <p:cNvSpPr txBox="1"/>
          <p:nvPr/>
        </p:nvSpPr>
        <p:spPr>
          <a:xfrm>
            <a:off x="3313592" y="3053851"/>
            <a:ext cx="863975" cy="338554"/>
          </a:xfrm>
          <a:prstGeom prst="rect">
            <a:avLst/>
          </a:prstGeom>
          <a:noFill/>
        </p:spPr>
        <p:txBody>
          <a:bodyPr wrap="square" rtlCol="0">
            <a:spAutoFit/>
          </a:bodyPr>
          <a:lstStyle/>
          <a:p>
            <a:r>
              <a:rPr lang="en-US" sz="1600" dirty="0"/>
              <a:t>‘N’</a:t>
            </a:r>
          </a:p>
        </p:txBody>
      </p:sp>
      <p:sp>
        <p:nvSpPr>
          <p:cNvPr id="2" name="Arrow: Down 1">
            <a:extLst>
              <a:ext uri="{FF2B5EF4-FFF2-40B4-BE49-F238E27FC236}">
                <a16:creationId xmlns:a16="http://schemas.microsoft.com/office/drawing/2014/main" id="{301597EC-F307-4E6E-A228-68E8C562AC63}"/>
              </a:ext>
            </a:extLst>
          </p:cNvPr>
          <p:cNvSpPr/>
          <p:nvPr/>
        </p:nvSpPr>
        <p:spPr>
          <a:xfrm>
            <a:off x="3367062" y="3480682"/>
            <a:ext cx="203288" cy="555605"/>
          </a:xfrm>
          <a:prstGeom prst="downArrow">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37" name="Rectangle 36">
            <a:extLst>
              <a:ext uri="{FF2B5EF4-FFF2-40B4-BE49-F238E27FC236}">
                <a16:creationId xmlns:a16="http://schemas.microsoft.com/office/drawing/2014/main" id="{8FAC7A9E-7536-428A-A787-7DDEFBCB5225}"/>
              </a:ext>
            </a:extLst>
          </p:cNvPr>
          <p:cNvSpPr/>
          <p:nvPr/>
        </p:nvSpPr>
        <p:spPr>
          <a:xfrm>
            <a:off x="1661310" y="5453903"/>
            <a:ext cx="7369198"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cxnSp>
        <p:nvCxnSpPr>
          <p:cNvPr id="38" name="Straight Connector 37">
            <a:extLst>
              <a:ext uri="{FF2B5EF4-FFF2-40B4-BE49-F238E27FC236}">
                <a16:creationId xmlns:a16="http://schemas.microsoft.com/office/drawing/2014/main" id="{DC748578-F31B-47AC-8E70-FE7DDF318303}"/>
              </a:ext>
            </a:extLst>
          </p:cNvPr>
          <p:cNvCxnSpPr>
            <a:cxnSpLocks/>
          </p:cNvCxnSpPr>
          <p:nvPr/>
        </p:nvCxnSpPr>
        <p:spPr>
          <a:xfrm>
            <a:off x="2830217"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BC6437-2487-4220-BCFF-05C00674E730}"/>
              </a:ext>
            </a:extLst>
          </p:cNvPr>
          <p:cNvCxnSpPr>
            <a:cxnSpLocks/>
          </p:cNvCxnSpPr>
          <p:nvPr/>
        </p:nvCxnSpPr>
        <p:spPr>
          <a:xfrm>
            <a:off x="3948303"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5054360-B822-490E-AF54-8E49A4764029}"/>
              </a:ext>
            </a:extLst>
          </p:cNvPr>
          <p:cNvCxnSpPr>
            <a:cxnSpLocks/>
          </p:cNvCxnSpPr>
          <p:nvPr/>
        </p:nvCxnSpPr>
        <p:spPr>
          <a:xfrm>
            <a:off x="4964744"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4BD2362-FDE8-4B71-BB82-C5E57F6F0C0E}"/>
              </a:ext>
            </a:extLst>
          </p:cNvPr>
          <p:cNvCxnSpPr>
            <a:cxnSpLocks/>
          </p:cNvCxnSpPr>
          <p:nvPr/>
        </p:nvCxnSpPr>
        <p:spPr>
          <a:xfrm>
            <a:off x="6082829"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0364BFA-BB16-43D3-A3A8-DAFA1E325ABE}"/>
              </a:ext>
            </a:extLst>
          </p:cNvPr>
          <p:cNvCxnSpPr>
            <a:cxnSpLocks/>
          </p:cNvCxnSpPr>
          <p:nvPr/>
        </p:nvCxnSpPr>
        <p:spPr>
          <a:xfrm>
            <a:off x="7099270"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2DBCCE-B97B-4AC1-B872-0CA632697072}"/>
              </a:ext>
            </a:extLst>
          </p:cNvPr>
          <p:cNvCxnSpPr>
            <a:cxnSpLocks/>
          </p:cNvCxnSpPr>
          <p:nvPr/>
        </p:nvCxnSpPr>
        <p:spPr>
          <a:xfrm>
            <a:off x="8115711"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F62E4C9-2163-430A-A1AF-DFFB34CB75D9}"/>
              </a:ext>
            </a:extLst>
          </p:cNvPr>
          <p:cNvSpPr txBox="1"/>
          <p:nvPr/>
        </p:nvSpPr>
        <p:spPr>
          <a:xfrm>
            <a:off x="1839188" y="5609807"/>
            <a:ext cx="863975" cy="338554"/>
          </a:xfrm>
          <a:prstGeom prst="rect">
            <a:avLst/>
          </a:prstGeom>
          <a:noFill/>
        </p:spPr>
        <p:txBody>
          <a:bodyPr wrap="square" rtlCol="0">
            <a:spAutoFit/>
          </a:bodyPr>
          <a:lstStyle/>
          <a:p>
            <a:r>
              <a:rPr lang="en-US" sz="1600" dirty="0"/>
              <a:t>‘a’</a:t>
            </a:r>
          </a:p>
        </p:txBody>
      </p:sp>
      <p:sp>
        <p:nvSpPr>
          <p:cNvPr id="46" name="TextBox 45">
            <a:extLst>
              <a:ext uri="{FF2B5EF4-FFF2-40B4-BE49-F238E27FC236}">
                <a16:creationId xmlns:a16="http://schemas.microsoft.com/office/drawing/2014/main" id="{0F089D4A-EF18-4983-9991-86010780E028}"/>
              </a:ext>
            </a:extLst>
          </p:cNvPr>
          <p:cNvSpPr txBox="1"/>
          <p:nvPr/>
        </p:nvSpPr>
        <p:spPr>
          <a:xfrm>
            <a:off x="3084328" y="5638096"/>
            <a:ext cx="863975" cy="338554"/>
          </a:xfrm>
          <a:prstGeom prst="rect">
            <a:avLst/>
          </a:prstGeom>
          <a:noFill/>
        </p:spPr>
        <p:txBody>
          <a:bodyPr wrap="square" rtlCol="0">
            <a:spAutoFit/>
          </a:bodyPr>
          <a:lstStyle/>
          <a:p>
            <a:r>
              <a:rPr lang="en-US" sz="1600" dirty="0"/>
              <a:t>‘b’</a:t>
            </a:r>
          </a:p>
        </p:txBody>
      </p:sp>
      <p:sp>
        <p:nvSpPr>
          <p:cNvPr id="47" name="TextBox 46">
            <a:extLst>
              <a:ext uri="{FF2B5EF4-FFF2-40B4-BE49-F238E27FC236}">
                <a16:creationId xmlns:a16="http://schemas.microsoft.com/office/drawing/2014/main" id="{73A7EA92-2B6B-4007-BA78-34C07420397E}"/>
              </a:ext>
            </a:extLst>
          </p:cNvPr>
          <p:cNvSpPr txBox="1"/>
          <p:nvPr/>
        </p:nvSpPr>
        <p:spPr>
          <a:xfrm>
            <a:off x="4149723" y="5638096"/>
            <a:ext cx="863975" cy="338554"/>
          </a:xfrm>
          <a:prstGeom prst="rect">
            <a:avLst/>
          </a:prstGeom>
          <a:noFill/>
        </p:spPr>
        <p:txBody>
          <a:bodyPr wrap="square" rtlCol="0">
            <a:spAutoFit/>
          </a:bodyPr>
          <a:lstStyle/>
          <a:p>
            <a:r>
              <a:rPr lang="en-US" sz="1600" dirty="0"/>
              <a:t>‘c’</a:t>
            </a:r>
          </a:p>
        </p:txBody>
      </p:sp>
      <p:sp>
        <p:nvSpPr>
          <p:cNvPr id="48" name="TextBox 47">
            <a:extLst>
              <a:ext uri="{FF2B5EF4-FFF2-40B4-BE49-F238E27FC236}">
                <a16:creationId xmlns:a16="http://schemas.microsoft.com/office/drawing/2014/main" id="{2D891FDC-36AF-49E6-BBF0-03D631DBC88A}"/>
              </a:ext>
            </a:extLst>
          </p:cNvPr>
          <p:cNvSpPr txBox="1"/>
          <p:nvPr/>
        </p:nvSpPr>
        <p:spPr>
          <a:xfrm>
            <a:off x="5168416" y="5638096"/>
            <a:ext cx="863975" cy="338554"/>
          </a:xfrm>
          <a:prstGeom prst="rect">
            <a:avLst/>
          </a:prstGeom>
          <a:noFill/>
        </p:spPr>
        <p:txBody>
          <a:bodyPr wrap="square" rtlCol="0">
            <a:spAutoFit/>
          </a:bodyPr>
          <a:lstStyle/>
          <a:p>
            <a:r>
              <a:rPr lang="en-US" sz="1600" dirty="0"/>
              <a:t>‘d’</a:t>
            </a:r>
          </a:p>
        </p:txBody>
      </p:sp>
      <p:sp>
        <p:nvSpPr>
          <p:cNvPr id="49" name="TextBox 48">
            <a:extLst>
              <a:ext uri="{FF2B5EF4-FFF2-40B4-BE49-F238E27FC236}">
                <a16:creationId xmlns:a16="http://schemas.microsoft.com/office/drawing/2014/main" id="{F71E9673-9DFA-45F4-9273-8C3E5FCFCA82}"/>
              </a:ext>
            </a:extLst>
          </p:cNvPr>
          <p:cNvSpPr txBox="1"/>
          <p:nvPr/>
        </p:nvSpPr>
        <p:spPr>
          <a:xfrm>
            <a:off x="6184091" y="5638096"/>
            <a:ext cx="863975" cy="338554"/>
          </a:xfrm>
          <a:prstGeom prst="rect">
            <a:avLst/>
          </a:prstGeom>
          <a:noFill/>
        </p:spPr>
        <p:txBody>
          <a:bodyPr wrap="square" rtlCol="0">
            <a:spAutoFit/>
          </a:bodyPr>
          <a:lstStyle/>
          <a:p>
            <a:r>
              <a:rPr lang="en-US" sz="1600" dirty="0"/>
              <a:t>‘e’</a:t>
            </a:r>
          </a:p>
        </p:txBody>
      </p:sp>
      <p:sp>
        <p:nvSpPr>
          <p:cNvPr id="50" name="TextBox 49">
            <a:extLst>
              <a:ext uri="{FF2B5EF4-FFF2-40B4-BE49-F238E27FC236}">
                <a16:creationId xmlns:a16="http://schemas.microsoft.com/office/drawing/2014/main" id="{4CEE784D-75D2-40B6-90B5-308520471762}"/>
              </a:ext>
            </a:extLst>
          </p:cNvPr>
          <p:cNvSpPr txBox="1"/>
          <p:nvPr/>
        </p:nvSpPr>
        <p:spPr>
          <a:xfrm>
            <a:off x="7244427" y="5638096"/>
            <a:ext cx="744230" cy="338554"/>
          </a:xfrm>
          <a:prstGeom prst="rect">
            <a:avLst/>
          </a:prstGeom>
          <a:noFill/>
        </p:spPr>
        <p:txBody>
          <a:bodyPr wrap="square" rtlCol="0">
            <a:spAutoFit/>
          </a:bodyPr>
          <a:lstStyle/>
          <a:p>
            <a:r>
              <a:rPr lang="en-US" sz="1600" dirty="0"/>
              <a:t>‘f’</a:t>
            </a:r>
          </a:p>
        </p:txBody>
      </p:sp>
      <p:sp>
        <p:nvSpPr>
          <p:cNvPr id="51" name="TextBox 50">
            <a:extLst>
              <a:ext uri="{FF2B5EF4-FFF2-40B4-BE49-F238E27FC236}">
                <a16:creationId xmlns:a16="http://schemas.microsoft.com/office/drawing/2014/main" id="{CA2DE5C7-D4E0-4D64-BC08-B81D045FDD2B}"/>
              </a:ext>
            </a:extLst>
          </p:cNvPr>
          <p:cNvSpPr txBox="1"/>
          <p:nvPr/>
        </p:nvSpPr>
        <p:spPr>
          <a:xfrm>
            <a:off x="9206517" y="5609807"/>
            <a:ext cx="1118085" cy="338554"/>
          </a:xfrm>
          <a:prstGeom prst="rect">
            <a:avLst/>
          </a:prstGeom>
          <a:noFill/>
        </p:spPr>
        <p:txBody>
          <a:bodyPr wrap="square" rtlCol="0">
            <a:spAutoFit/>
          </a:bodyPr>
          <a:lstStyle/>
          <a:p>
            <a:r>
              <a:rPr lang="en-US" sz="1600" dirty="0"/>
              <a:t>Count: 7</a:t>
            </a:r>
          </a:p>
        </p:txBody>
      </p:sp>
      <p:sp>
        <p:nvSpPr>
          <p:cNvPr id="52" name="TextBox 51">
            <a:extLst>
              <a:ext uri="{FF2B5EF4-FFF2-40B4-BE49-F238E27FC236}">
                <a16:creationId xmlns:a16="http://schemas.microsoft.com/office/drawing/2014/main" id="{F12E06C2-4F23-46BC-947F-C24C8DEF0B70}"/>
              </a:ext>
            </a:extLst>
          </p:cNvPr>
          <p:cNvSpPr txBox="1"/>
          <p:nvPr/>
        </p:nvSpPr>
        <p:spPr>
          <a:xfrm>
            <a:off x="8420644" y="4348094"/>
            <a:ext cx="1118085" cy="338554"/>
          </a:xfrm>
          <a:prstGeom prst="rect">
            <a:avLst/>
          </a:prstGeom>
          <a:noFill/>
        </p:spPr>
        <p:txBody>
          <a:bodyPr wrap="square" rtlCol="0">
            <a:spAutoFit/>
          </a:bodyPr>
          <a:lstStyle/>
          <a:p>
            <a:r>
              <a:rPr lang="en-US" sz="1600" dirty="0"/>
              <a:t>Count: 6</a:t>
            </a:r>
          </a:p>
        </p:txBody>
      </p:sp>
    </p:spTree>
    <p:extLst>
      <p:ext uri="{BB962C8B-B14F-4D97-AF65-F5344CB8AC3E}">
        <p14:creationId xmlns:p14="http://schemas.microsoft.com/office/powerpoint/2010/main" val="216894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5736E-6 -2.4394E-7 L 0.08736 3.40127E-6 " pathEditMode="relative" rAng="0" ptsTypes="AA">
                                      <p:cBhvr>
                                        <p:cTn id="42" dur="2000" fill="hold"/>
                                        <p:tgtEl>
                                          <p:spTgt spid="46"/>
                                        </p:tgtEl>
                                        <p:attrNameLst>
                                          <p:attrName>ppt_x</p:attrName>
                                          <p:attrName>ppt_y</p:attrName>
                                        </p:attrNameLst>
                                      </p:cBhvr>
                                      <p:rCtr x="4325" y="46"/>
                                    </p:animMotion>
                                  </p:childTnLst>
                                </p:cTn>
                              </p:par>
                              <p:par>
                                <p:cTn id="43" presetID="42" presetClass="path" presetSubtype="0" accel="50000" decel="50000" fill="hold" grpId="1" nodeType="withEffect">
                                  <p:stCondLst>
                                    <p:cond delay="0"/>
                                  </p:stCondLst>
                                  <p:childTnLst>
                                    <p:animMotion origin="layout" path="M -7.33825E-7 -2.4394E-7 L 0.08354 3.40127E-6 " pathEditMode="relative" rAng="0" ptsTypes="AA">
                                      <p:cBhvr>
                                        <p:cTn id="44" dur="2000" fill="hold"/>
                                        <p:tgtEl>
                                          <p:spTgt spid="47"/>
                                        </p:tgtEl>
                                        <p:attrNameLst>
                                          <p:attrName>ppt_x</p:attrName>
                                          <p:attrName>ppt_y</p:attrName>
                                        </p:attrNameLst>
                                      </p:cBhvr>
                                      <p:rCtr x="4333" y="46"/>
                                    </p:animMotion>
                                  </p:childTnLst>
                                </p:cTn>
                              </p:par>
                              <p:par>
                                <p:cTn id="45" presetID="42" presetClass="path" presetSubtype="0" accel="50000" decel="50000" fill="hold" grpId="1" nodeType="withEffect">
                                  <p:stCondLst>
                                    <p:cond delay="0"/>
                                  </p:stCondLst>
                                  <p:childTnLst>
                                    <p:animMotion origin="layout" path="M -3.93834E-6 -2.4394E-7 L 0.08337 3.40127E-6 " pathEditMode="relative" rAng="0" ptsTypes="AA">
                                      <p:cBhvr>
                                        <p:cTn id="46" dur="2000" fill="hold"/>
                                        <p:tgtEl>
                                          <p:spTgt spid="48"/>
                                        </p:tgtEl>
                                        <p:attrNameLst>
                                          <p:attrName>ppt_x</p:attrName>
                                          <p:attrName>ppt_y</p:attrName>
                                        </p:attrNameLst>
                                      </p:cBhvr>
                                      <p:rCtr x="4325" y="46"/>
                                    </p:animMotion>
                                  </p:childTnLst>
                                </p:cTn>
                              </p:par>
                              <p:par>
                                <p:cTn id="47" presetID="42" presetClass="path" presetSubtype="0" accel="50000" decel="50000" fill="hold" grpId="1" nodeType="withEffect">
                                  <p:stCondLst>
                                    <p:cond delay="0"/>
                                  </p:stCondLst>
                                  <p:childTnLst>
                                    <p:animMotion origin="layout" path="M -3.45636E-6 -2.4394E-7 L 0.08198 3.40127E-6 " pathEditMode="relative" rAng="0" ptsTypes="AA">
                                      <p:cBhvr>
                                        <p:cTn id="48" dur="2000" fill="hold"/>
                                        <p:tgtEl>
                                          <p:spTgt spid="49"/>
                                        </p:tgtEl>
                                        <p:attrNameLst>
                                          <p:attrName>ppt_x</p:attrName>
                                          <p:attrName>ppt_y</p:attrName>
                                        </p:attrNameLst>
                                      </p:cBhvr>
                                      <p:rCtr x="4533" y="46"/>
                                    </p:animMotion>
                                  </p:childTnLst>
                                </p:cTn>
                              </p:par>
                              <p:par>
                                <p:cTn id="49" presetID="42" presetClass="path" presetSubtype="0" accel="50000" decel="50000" fill="hold" grpId="1" nodeType="withEffect">
                                  <p:stCondLst>
                                    <p:cond delay="0"/>
                                  </p:stCondLst>
                                  <p:childTnLst>
                                    <p:animMotion origin="layout" path="M -3.48241E-6 -2.4394E-7 L 0.08372 -0.00648 " pathEditMode="relative" rAng="0" ptsTypes="AA">
                                      <p:cBhvr>
                                        <p:cTn id="50" dur="2000" fill="hold"/>
                                        <p:tgtEl>
                                          <p:spTgt spid="50"/>
                                        </p:tgtEl>
                                        <p:attrNameLst>
                                          <p:attrName>ppt_x</p:attrName>
                                          <p:attrName>ppt_y</p:attrName>
                                        </p:attrNameLst>
                                      </p:cBhvr>
                                      <p:rCtr x="4186" y="-324"/>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
                                        </p:tgtEl>
                                        <p:attrNameLst>
                                          <p:attrName>style.visibility</p:attrName>
                                        </p:attrNameLst>
                                      </p:cBhvr>
                                      <p:to>
                                        <p:strVal val="hidden"/>
                                      </p:to>
                                    </p:set>
                                  </p:childTnLst>
                                </p:cTn>
                              </p:par>
                              <p:par>
                                <p:cTn id="55" presetID="42" presetClass="path" presetSubtype="0" accel="50000" decel="50000" fill="hold" grpId="1" nodeType="withEffect">
                                  <p:stCondLst>
                                    <p:cond delay="0"/>
                                  </p:stCondLst>
                                  <p:childTnLst>
                                    <p:animMotion origin="layout" path="M -1.4112E-6 -2.62776E-6 L -0.01885 0.37672 " pathEditMode="relative" rAng="0" ptsTypes="AA">
                                      <p:cBhvr>
                                        <p:cTn id="56" dur="2000" fill="hold"/>
                                        <p:tgtEl>
                                          <p:spTgt spid="35"/>
                                        </p:tgtEl>
                                        <p:attrNameLst>
                                          <p:attrName>ppt_x</p:attrName>
                                          <p:attrName>ppt_y</p:attrName>
                                        </p:attrNameLst>
                                      </p:cBhvr>
                                      <p:rCtr x="-938" y="188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2" grpId="0" animBg="1"/>
      <p:bldP spid="2" grpId="1" animBg="1"/>
      <p:bldP spid="37" grpId="0" animBg="1"/>
      <p:bldP spid="44" grpId="0"/>
      <p:bldP spid="46" grpId="0"/>
      <p:bldP spid="46" grpId="1"/>
      <p:bldP spid="47" grpId="0"/>
      <p:bldP spid="47" grpId="1"/>
      <p:bldP spid="48" grpId="0"/>
      <p:bldP spid="48" grpId="1"/>
      <p:bldP spid="49" grpId="0"/>
      <p:bldP spid="49" grpId="1"/>
      <p:bldP spid="50" grpId="0"/>
      <p:bldP spid="50" grpId="1"/>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List&lt;T&gt; - Add</a:t>
            </a:r>
            <a:endParaRPr lang="en-US" dirty="0"/>
          </a:p>
        </p:txBody>
      </p:sp>
      <p:sp>
        <p:nvSpPr>
          <p:cNvPr id="213" name="Shape 213"/>
          <p:cNvSpPr txBox="1">
            <a:spLocks noGrp="1"/>
          </p:cNvSpPr>
          <p:nvPr>
            <p:ph sz="quarter" idx="10"/>
          </p:nvPr>
        </p:nvSpPr>
        <p:spPr/>
        <p:txBody>
          <a:bodyPr/>
          <a:lstStyle/>
          <a:p>
            <a:r>
              <a:rPr lang="en-US"/>
              <a:t>With free slots in the underlaying array: very cheap</a:t>
            </a:r>
            <a:br>
              <a:rPr lang="en-US"/>
            </a:br>
            <a:endParaRPr lang="en-US" dirty="0"/>
          </a:p>
        </p:txBody>
      </p:sp>
      <p:sp>
        <p:nvSpPr>
          <p:cNvPr id="6" name="Rectangle 5">
            <a:extLst>
              <a:ext uri="{FF2B5EF4-FFF2-40B4-BE49-F238E27FC236}">
                <a16:creationId xmlns:a16="http://schemas.microsoft.com/office/drawing/2014/main" id="{E38F77F9-DE08-454F-8FB6-8CB8B27FAA6D}"/>
              </a:ext>
            </a:extLst>
          </p:cNvPr>
          <p:cNvSpPr/>
          <p:nvPr/>
        </p:nvSpPr>
        <p:spPr>
          <a:xfrm>
            <a:off x="1740756" y="4192190"/>
            <a:ext cx="8065254"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 name="Straight Connector 6">
            <a:extLst>
              <a:ext uri="{FF2B5EF4-FFF2-40B4-BE49-F238E27FC236}">
                <a16:creationId xmlns:a16="http://schemas.microsoft.com/office/drawing/2014/main" id="{257992D1-0C1C-4484-BC74-A5A3A2F750E1}"/>
              </a:ext>
            </a:extLst>
          </p:cNvPr>
          <p:cNvCxnSpPr>
            <a:cxnSpLocks/>
          </p:cNvCxnSpPr>
          <p:nvPr/>
        </p:nvCxnSpPr>
        <p:spPr>
          <a:xfrm>
            <a:off x="2909664"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4E27FA-F8B5-47FF-B036-2B5A23AF4F7A}"/>
              </a:ext>
            </a:extLst>
          </p:cNvPr>
          <p:cNvCxnSpPr>
            <a:cxnSpLocks/>
          </p:cNvCxnSpPr>
          <p:nvPr/>
        </p:nvCxnSpPr>
        <p:spPr>
          <a:xfrm>
            <a:off x="4027749"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1CE229-28A7-4610-91F0-4C4888E82E0F}"/>
              </a:ext>
            </a:extLst>
          </p:cNvPr>
          <p:cNvCxnSpPr>
            <a:cxnSpLocks/>
          </p:cNvCxnSpPr>
          <p:nvPr/>
        </p:nvCxnSpPr>
        <p:spPr>
          <a:xfrm>
            <a:off x="5044190"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38D291-EA49-4CFD-BC84-C6A71D1D2538}"/>
              </a:ext>
            </a:extLst>
          </p:cNvPr>
          <p:cNvCxnSpPr>
            <a:cxnSpLocks/>
          </p:cNvCxnSpPr>
          <p:nvPr/>
        </p:nvCxnSpPr>
        <p:spPr>
          <a:xfrm>
            <a:off x="6162275"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CD7109-CC8D-4221-9A89-E25AB80681F3}"/>
              </a:ext>
            </a:extLst>
          </p:cNvPr>
          <p:cNvCxnSpPr>
            <a:cxnSpLocks/>
          </p:cNvCxnSpPr>
          <p:nvPr/>
        </p:nvCxnSpPr>
        <p:spPr>
          <a:xfrm>
            <a:off x="7178717"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D6D831-7C6C-4A18-A44D-26BD72D76895}"/>
              </a:ext>
            </a:extLst>
          </p:cNvPr>
          <p:cNvCxnSpPr>
            <a:cxnSpLocks/>
          </p:cNvCxnSpPr>
          <p:nvPr/>
        </p:nvCxnSpPr>
        <p:spPr>
          <a:xfrm>
            <a:off x="8100101"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0A10FDE-A337-43BB-929B-F2B332A4FB47}"/>
              </a:ext>
            </a:extLst>
          </p:cNvPr>
          <p:cNvSpPr txBox="1"/>
          <p:nvPr/>
        </p:nvSpPr>
        <p:spPr>
          <a:xfrm>
            <a:off x="1918634" y="4348094"/>
            <a:ext cx="863975" cy="338554"/>
          </a:xfrm>
          <a:prstGeom prst="rect">
            <a:avLst/>
          </a:prstGeom>
          <a:noFill/>
        </p:spPr>
        <p:txBody>
          <a:bodyPr wrap="square" rtlCol="0">
            <a:spAutoFit/>
          </a:bodyPr>
          <a:lstStyle/>
          <a:p>
            <a:r>
              <a:rPr lang="en-US" sz="1600" dirty="0"/>
              <a:t>‘a’</a:t>
            </a:r>
          </a:p>
        </p:txBody>
      </p:sp>
      <p:sp>
        <p:nvSpPr>
          <p:cNvPr id="15" name="TextBox 14">
            <a:extLst>
              <a:ext uri="{FF2B5EF4-FFF2-40B4-BE49-F238E27FC236}">
                <a16:creationId xmlns:a16="http://schemas.microsoft.com/office/drawing/2014/main" id="{F21B5FF3-26D6-4901-8BFE-6D1EECF72E61}"/>
              </a:ext>
            </a:extLst>
          </p:cNvPr>
          <p:cNvSpPr txBox="1"/>
          <p:nvPr/>
        </p:nvSpPr>
        <p:spPr>
          <a:xfrm>
            <a:off x="3036719" y="4348094"/>
            <a:ext cx="863975" cy="338554"/>
          </a:xfrm>
          <a:prstGeom prst="rect">
            <a:avLst/>
          </a:prstGeom>
          <a:noFill/>
        </p:spPr>
        <p:txBody>
          <a:bodyPr wrap="square" rtlCol="0">
            <a:spAutoFit/>
          </a:bodyPr>
          <a:lstStyle/>
          <a:p>
            <a:r>
              <a:rPr lang="en-US" sz="1600" dirty="0"/>
              <a:t>’b’</a:t>
            </a:r>
          </a:p>
        </p:txBody>
      </p:sp>
      <p:sp>
        <p:nvSpPr>
          <p:cNvPr id="16" name="TextBox 15">
            <a:extLst>
              <a:ext uri="{FF2B5EF4-FFF2-40B4-BE49-F238E27FC236}">
                <a16:creationId xmlns:a16="http://schemas.microsoft.com/office/drawing/2014/main" id="{E4F8B68A-1BE2-443F-AE48-B49FF639F365}"/>
              </a:ext>
            </a:extLst>
          </p:cNvPr>
          <p:cNvSpPr txBox="1"/>
          <p:nvPr/>
        </p:nvSpPr>
        <p:spPr>
          <a:xfrm>
            <a:off x="4154803" y="4348094"/>
            <a:ext cx="863975" cy="338554"/>
          </a:xfrm>
          <a:prstGeom prst="rect">
            <a:avLst/>
          </a:prstGeom>
          <a:noFill/>
        </p:spPr>
        <p:txBody>
          <a:bodyPr wrap="square" rtlCol="0">
            <a:spAutoFit/>
          </a:bodyPr>
          <a:lstStyle/>
          <a:p>
            <a:r>
              <a:rPr lang="en-US" sz="1600" dirty="0"/>
              <a:t>‘c’</a:t>
            </a:r>
          </a:p>
        </p:txBody>
      </p:sp>
      <p:sp>
        <p:nvSpPr>
          <p:cNvPr id="17" name="TextBox 16">
            <a:extLst>
              <a:ext uri="{FF2B5EF4-FFF2-40B4-BE49-F238E27FC236}">
                <a16:creationId xmlns:a16="http://schemas.microsoft.com/office/drawing/2014/main" id="{0FE60C73-A67A-4067-9223-7E2862ABF4FE}"/>
              </a:ext>
            </a:extLst>
          </p:cNvPr>
          <p:cNvSpPr txBox="1"/>
          <p:nvPr/>
        </p:nvSpPr>
        <p:spPr>
          <a:xfrm>
            <a:off x="5220199" y="4348094"/>
            <a:ext cx="863975" cy="338554"/>
          </a:xfrm>
          <a:prstGeom prst="rect">
            <a:avLst/>
          </a:prstGeom>
          <a:noFill/>
        </p:spPr>
        <p:txBody>
          <a:bodyPr wrap="square" rtlCol="0">
            <a:spAutoFit/>
          </a:bodyPr>
          <a:lstStyle/>
          <a:p>
            <a:r>
              <a:rPr lang="en-US" sz="1600" dirty="0"/>
              <a:t>‘d’</a:t>
            </a:r>
          </a:p>
        </p:txBody>
      </p:sp>
      <p:sp>
        <p:nvSpPr>
          <p:cNvPr id="18" name="TextBox 17">
            <a:extLst>
              <a:ext uri="{FF2B5EF4-FFF2-40B4-BE49-F238E27FC236}">
                <a16:creationId xmlns:a16="http://schemas.microsoft.com/office/drawing/2014/main" id="{F7339AEF-FA47-41FF-AB64-09C6AAF07E45}"/>
              </a:ext>
            </a:extLst>
          </p:cNvPr>
          <p:cNvSpPr txBox="1"/>
          <p:nvPr/>
        </p:nvSpPr>
        <p:spPr>
          <a:xfrm>
            <a:off x="6238892" y="4348094"/>
            <a:ext cx="863975" cy="338554"/>
          </a:xfrm>
          <a:prstGeom prst="rect">
            <a:avLst/>
          </a:prstGeom>
          <a:noFill/>
        </p:spPr>
        <p:txBody>
          <a:bodyPr wrap="square" rtlCol="0">
            <a:spAutoFit/>
          </a:bodyPr>
          <a:lstStyle/>
          <a:p>
            <a:r>
              <a:rPr lang="en-US" sz="1600" dirty="0"/>
              <a:t>‘e’</a:t>
            </a:r>
          </a:p>
        </p:txBody>
      </p:sp>
      <p:sp>
        <p:nvSpPr>
          <p:cNvPr id="19" name="TextBox 18">
            <a:extLst>
              <a:ext uri="{FF2B5EF4-FFF2-40B4-BE49-F238E27FC236}">
                <a16:creationId xmlns:a16="http://schemas.microsoft.com/office/drawing/2014/main" id="{4A1E97C8-E473-4C81-97A1-1856F6B49E4F}"/>
              </a:ext>
            </a:extLst>
          </p:cNvPr>
          <p:cNvSpPr txBox="1"/>
          <p:nvPr/>
        </p:nvSpPr>
        <p:spPr>
          <a:xfrm>
            <a:off x="7254567" y="4348094"/>
            <a:ext cx="863975" cy="338554"/>
          </a:xfrm>
          <a:prstGeom prst="rect">
            <a:avLst/>
          </a:prstGeom>
          <a:noFill/>
        </p:spPr>
        <p:txBody>
          <a:bodyPr wrap="square" rtlCol="0">
            <a:spAutoFit/>
          </a:bodyPr>
          <a:lstStyle/>
          <a:p>
            <a:r>
              <a:rPr lang="en-US" sz="1600" dirty="0"/>
              <a:t>‘f’</a:t>
            </a:r>
          </a:p>
        </p:txBody>
      </p:sp>
      <p:sp>
        <p:nvSpPr>
          <p:cNvPr id="20" name="TextBox 19">
            <a:extLst>
              <a:ext uri="{FF2B5EF4-FFF2-40B4-BE49-F238E27FC236}">
                <a16:creationId xmlns:a16="http://schemas.microsoft.com/office/drawing/2014/main" id="{6E3A81A4-5D2B-4B8D-806F-D1FC953FE711}"/>
              </a:ext>
            </a:extLst>
          </p:cNvPr>
          <p:cNvSpPr txBox="1"/>
          <p:nvPr/>
        </p:nvSpPr>
        <p:spPr>
          <a:xfrm>
            <a:off x="8547699" y="2722447"/>
            <a:ext cx="863975" cy="338554"/>
          </a:xfrm>
          <a:prstGeom prst="rect">
            <a:avLst/>
          </a:prstGeom>
          <a:noFill/>
        </p:spPr>
        <p:txBody>
          <a:bodyPr wrap="square" rtlCol="0">
            <a:spAutoFit/>
          </a:bodyPr>
          <a:lstStyle/>
          <a:p>
            <a:r>
              <a:rPr lang="en-US" sz="1600" dirty="0"/>
              <a:t>‘N’</a:t>
            </a:r>
          </a:p>
        </p:txBody>
      </p:sp>
      <p:sp>
        <p:nvSpPr>
          <p:cNvPr id="21" name="Arrow: Down 20">
            <a:extLst>
              <a:ext uri="{FF2B5EF4-FFF2-40B4-BE49-F238E27FC236}">
                <a16:creationId xmlns:a16="http://schemas.microsoft.com/office/drawing/2014/main" id="{5941F0C7-0FE4-4C85-86E7-344019A96CAC}"/>
              </a:ext>
            </a:extLst>
          </p:cNvPr>
          <p:cNvSpPr/>
          <p:nvPr/>
        </p:nvSpPr>
        <p:spPr>
          <a:xfrm>
            <a:off x="8601169" y="3149279"/>
            <a:ext cx="203288" cy="555605"/>
          </a:xfrm>
          <a:prstGeom prst="downArrow">
            <a:avLst/>
          </a:prstGeom>
          <a:solidFill>
            <a:srgbClr val="47C2BA"/>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36" name="TextBox 35">
            <a:extLst>
              <a:ext uri="{FF2B5EF4-FFF2-40B4-BE49-F238E27FC236}">
                <a16:creationId xmlns:a16="http://schemas.microsoft.com/office/drawing/2014/main" id="{A73A7C3A-06AC-4DFC-8962-3A60C1A668D8}"/>
              </a:ext>
            </a:extLst>
          </p:cNvPr>
          <p:cNvSpPr txBox="1"/>
          <p:nvPr/>
        </p:nvSpPr>
        <p:spPr>
          <a:xfrm>
            <a:off x="10069560" y="5609807"/>
            <a:ext cx="1118085" cy="338554"/>
          </a:xfrm>
          <a:prstGeom prst="rect">
            <a:avLst/>
          </a:prstGeom>
          <a:noFill/>
        </p:spPr>
        <p:txBody>
          <a:bodyPr wrap="square" rtlCol="0">
            <a:spAutoFit/>
          </a:bodyPr>
          <a:lstStyle/>
          <a:p>
            <a:r>
              <a:rPr lang="en-US" sz="1600" dirty="0"/>
              <a:t>Count: 7</a:t>
            </a:r>
          </a:p>
        </p:txBody>
      </p:sp>
      <p:sp>
        <p:nvSpPr>
          <p:cNvPr id="38" name="TextBox 37">
            <a:extLst>
              <a:ext uri="{FF2B5EF4-FFF2-40B4-BE49-F238E27FC236}">
                <a16:creationId xmlns:a16="http://schemas.microsoft.com/office/drawing/2014/main" id="{15DEA016-2DB6-4C54-B2D2-56CBBA15147C}"/>
              </a:ext>
            </a:extLst>
          </p:cNvPr>
          <p:cNvSpPr txBox="1"/>
          <p:nvPr/>
        </p:nvSpPr>
        <p:spPr>
          <a:xfrm>
            <a:off x="8235456" y="4358679"/>
            <a:ext cx="863975" cy="338554"/>
          </a:xfrm>
          <a:prstGeom prst="rect">
            <a:avLst/>
          </a:prstGeom>
          <a:noFill/>
        </p:spPr>
        <p:txBody>
          <a:bodyPr wrap="square" rtlCol="0">
            <a:spAutoFit/>
          </a:bodyPr>
          <a:lstStyle/>
          <a:p>
            <a:r>
              <a:rPr lang="en-US" sz="1600" dirty="0"/>
              <a:t>Free</a:t>
            </a:r>
          </a:p>
        </p:txBody>
      </p:sp>
      <p:cxnSp>
        <p:nvCxnSpPr>
          <p:cNvPr id="39" name="Straight Connector 38">
            <a:extLst>
              <a:ext uri="{FF2B5EF4-FFF2-40B4-BE49-F238E27FC236}">
                <a16:creationId xmlns:a16="http://schemas.microsoft.com/office/drawing/2014/main" id="{9385C004-1F75-4E29-B746-7B2AEAEE7386}"/>
              </a:ext>
            </a:extLst>
          </p:cNvPr>
          <p:cNvCxnSpPr>
            <a:cxnSpLocks/>
          </p:cNvCxnSpPr>
          <p:nvPr/>
        </p:nvCxnSpPr>
        <p:spPr>
          <a:xfrm>
            <a:off x="8964075"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DF64A84-CC55-45BF-B4D1-1EDAA5C78A59}"/>
              </a:ext>
            </a:extLst>
          </p:cNvPr>
          <p:cNvSpPr txBox="1"/>
          <p:nvPr/>
        </p:nvSpPr>
        <p:spPr>
          <a:xfrm>
            <a:off x="9099431" y="4358679"/>
            <a:ext cx="863975" cy="338554"/>
          </a:xfrm>
          <a:prstGeom prst="rect">
            <a:avLst/>
          </a:prstGeom>
          <a:noFill/>
        </p:spPr>
        <p:txBody>
          <a:bodyPr wrap="square" rtlCol="0">
            <a:spAutoFit/>
          </a:bodyPr>
          <a:lstStyle/>
          <a:p>
            <a:r>
              <a:rPr lang="en-US" sz="1600" dirty="0"/>
              <a:t>Free</a:t>
            </a:r>
          </a:p>
        </p:txBody>
      </p:sp>
      <p:sp>
        <p:nvSpPr>
          <p:cNvPr id="41" name="TextBox 40">
            <a:extLst>
              <a:ext uri="{FF2B5EF4-FFF2-40B4-BE49-F238E27FC236}">
                <a16:creationId xmlns:a16="http://schemas.microsoft.com/office/drawing/2014/main" id="{CC186237-5E41-4490-8A4B-D6E299711F43}"/>
              </a:ext>
            </a:extLst>
          </p:cNvPr>
          <p:cNvSpPr txBox="1"/>
          <p:nvPr/>
        </p:nvSpPr>
        <p:spPr>
          <a:xfrm>
            <a:off x="9982019" y="4348094"/>
            <a:ext cx="1118085" cy="338554"/>
          </a:xfrm>
          <a:prstGeom prst="rect">
            <a:avLst/>
          </a:prstGeom>
          <a:noFill/>
        </p:spPr>
        <p:txBody>
          <a:bodyPr wrap="square" rtlCol="0">
            <a:spAutoFit/>
          </a:bodyPr>
          <a:lstStyle/>
          <a:p>
            <a:r>
              <a:rPr lang="en-US" sz="1600" dirty="0"/>
              <a:t>Count: 6</a:t>
            </a:r>
          </a:p>
        </p:txBody>
      </p:sp>
      <p:sp>
        <p:nvSpPr>
          <p:cNvPr id="42" name="Rectangle 41">
            <a:extLst>
              <a:ext uri="{FF2B5EF4-FFF2-40B4-BE49-F238E27FC236}">
                <a16:creationId xmlns:a16="http://schemas.microsoft.com/office/drawing/2014/main" id="{6CD800B0-2EA1-4057-AE31-96E2AE36B613}"/>
              </a:ext>
            </a:extLst>
          </p:cNvPr>
          <p:cNvSpPr/>
          <p:nvPr/>
        </p:nvSpPr>
        <p:spPr>
          <a:xfrm>
            <a:off x="1768598" y="5506672"/>
            <a:ext cx="8065254"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43" name="Straight Connector 42">
            <a:extLst>
              <a:ext uri="{FF2B5EF4-FFF2-40B4-BE49-F238E27FC236}">
                <a16:creationId xmlns:a16="http://schemas.microsoft.com/office/drawing/2014/main" id="{78E55605-6C2C-4841-973F-6459CD654090}"/>
              </a:ext>
            </a:extLst>
          </p:cNvPr>
          <p:cNvCxnSpPr>
            <a:cxnSpLocks/>
          </p:cNvCxnSpPr>
          <p:nvPr/>
        </p:nvCxnSpPr>
        <p:spPr>
          <a:xfrm>
            <a:off x="2937505"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CD0FB14-5B7F-47FB-95BA-43CB94CDDB51}"/>
              </a:ext>
            </a:extLst>
          </p:cNvPr>
          <p:cNvCxnSpPr>
            <a:cxnSpLocks/>
          </p:cNvCxnSpPr>
          <p:nvPr/>
        </p:nvCxnSpPr>
        <p:spPr>
          <a:xfrm>
            <a:off x="4055590"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E13AA9-81C9-4B5C-9430-4C4B9356EB7E}"/>
              </a:ext>
            </a:extLst>
          </p:cNvPr>
          <p:cNvCxnSpPr>
            <a:cxnSpLocks/>
          </p:cNvCxnSpPr>
          <p:nvPr/>
        </p:nvCxnSpPr>
        <p:spPr>
          <a:xfrm>
            <a:off x="5072032"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5A71514-3B36-4528-A492-15A6BA94F2D9}"/>
              </a:ext>
            </a:extLst>
          </p:cNvPr>
          <p:cNvCxnSpPr>
            <a:cxnSpLocks/>
          </p:cNvCxnSpPr>
          <p:nvPr/>
        </p:nvCxnSpPr>
        <p:spPr>
          <a:xfrm>
            <a:off x="6190117"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AABBC42-B1C3-4062-AD09-07F06F6177C5}"/>
              </a:ext>
            </a:extLst>
          </p:cNvPr>
          <p:cNvCxnSpPr>
            <a:cxnSpLocks/>
          </p:cNvCxnSpPr>
          <p:nvPr/>
        </p:nvCxnSpPr>
        <p:spPr>
          <a:xfrm>
            <a:off x="7206558"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16A172-ECF4-4FEE-B389-42E75709A88F}"/>
              </a:ext>
            </a:extLst>
          </p:cNvPr>
          <p:cNvCxnSpPr>
            <a:cxnSpLocks/>
          </p:cNvCxnSpPr>
          <p:nvPr/>
        </p:nvCxnSpPr>
        <p:spPr>
          <a:xfrm>
            <a:off x="8127942"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8D049E5-E22C-4151-B9DE-1B4D73A9C995}"/>
              </a:ext>
            </a:extLst>
          </p:cNvPr>
          <p:cNvSpPr txBox="1"/>
          <p:nvPr/>
        </p:nvSpPr>
        <p:spPr>
          <a:xfrm>
            <a:off x="1946476" y="5662576"/>
            <a:ext cx="863975" cy="338554"/>
          </a:xfrm>
          <a:prstGeom prst="rect">
            <a:avLst/>
          </a:prstGeom>
          <a:noFill/>
        </p:spPr>
        <p:txBody>
          <a:bodyPr wrap="square" rtlCol="0">
            <a:spAutoFit/>
          </a:bodyPr>
          <a:lstStyle/>
          <a:p>
            <a:r>
              <a:rPr lang="en-US" sz="1600" dirty="0"/>
              <a:t>‘a’</a:t>
            </a:r>
          </a:p>
        </p:txBody>
      </p:sp>
      <p:sp>
        <p:nvSpPr>
          <p:cNvPr id="50" name="TextBox 49">
            <a:extLst>
              <a:ext uri="{FF2B5EF4-FFF2-40B4-BE49-F238E27FC236}">
                <a16:creationId xmlns:a16="http://schemas.microsoft.com/office/drawing/2014/main" id="{0745DD9A-3C4B-4B93-A663-7B4556235BFB}"/>
              </a:ext>
            </a:extLst>
          </p:cNvPr>
          <p:cNvSpPr txBox="1"/>
          <p:nvPr/>
        </p:nvSpPr>
        <p:spPr>
          <a:xfrm>
            <a:off x="3064560" y="5662576"/>
            <a:ext cx="863975" cy="338554"/>
          </a:xfrm>
          <a:prstGeom prst="rect">
            <a:avLst/>
          </a:prstGeom>
          <a:noFill/>
        </p:spPr>
        <p:txBody>
          <a:bodyPr wrap="square" rtlCol="0">
            <a:spAutoFit/>
          </a:bodyPr>
          <a:lstStyle/>
          <a:p>
            <a:r>
              <a:rPr lang="en-US" sz="1600" dirty="0"/>
              <a:t>’b’</a:t>
            </a:r>
          </a:p>
        </p:txBody>
      </p:sp>
      <p:sp>
        <p:nvSpPr>
          <p:cNvPr id="51" name="TextBox 50">
            <a:extLst>
              <a:ext uri="{FF2B5EF4-FFF2-40B4-BE49-F238E27FC236}">
                <a16:creationId xmlns:a16="http://schemas.microsoft.com/office/drawing/2014/main" id="{3B78BF50-CB85-4486-83AF-59D825F21195}"/>
              </a:ext>
            </a:extLst>
          </p:cNvPr>
          <p:cNvSpPr txBox="1"/>
          <p:nvPr/>
        </p:nvSpPr>
        <p:spPr>
          <a:xfrm>
            <a:off x="4182645" y="5662576"/>
            <a:ext cx="863975" cy="338554"/>
          </a:xfrm>
          <a:prstGeom prst="rect">
            <a:avLst/>
          </a:prstGeom>
          <a:noFill/>
        </p:spPr>
        <p:txBody>
          <a:bodyPr wrap="square" rtlCol="0">
            <a:spAutoFit/>
          </a:bodyPr>
          <a:lstStyle/>
          <a:p>
            <a:r>
              <a:rPr lang="en-US" sz="1600" dirty="0"/>
              <a:t>‘c’</a:t>
            </a:r>
          </a:p>
        </p:txBody>
      </p:sp>
      <p:sp>
        <p:nvSpPr>
          <p:cNvPr id="52" name="TextBox 51">
            <a:extLst>
              <a:ext uri="{FF2B5EF4-FFF2-40B4-BE49-F238E27FC236}">
                <a16:creationId xmlns:a16="http://schemas.microsoft.com/office/drawing/2014/main" id="{B2CF1DDB-A399-4B3C-9708-F478674A202B}"/>
              </a:ext>
            </a:extLst>
          </p:cNvPr>
          <p:cNvSpPr txBox="1"/>
          <p:nvPr/>
        </p:nvSpPr>
        <p:spPr>
          <a:xfrm>
            <a:off x="5248041" y="5662576"/>
            <a:ext cx="863975" cy="338554"/>
          </a:xfrm>
          <a:prstGeom prst="rect">
            <a:avLst/>
          </a:prstGeom>
          <a:noFill/>
        </p:spPr>
        <p:txBody>
          <a:bodyPr wrap="square" rtlCol="0">
            <a:spAutoFit/>
          </a:bodyPr>
          <a:lstStyle/>
          <a:p>
            <a:r>
              <a:rPr lang="en-US" sz="1600" dirty="0"/>
              <a:t>‘d’</a:t>
            </a:r>
          </a:p>
        </p:txBody>
      </p:sp>
      <p:sp>
        <p:nvSpPr>
          <p:cNvPr id="53" name="TextBox 52">
            <a:extLst>
              <a:ext uri="{FF2B5EF4-FFF2-40B4-BE49-F238E27FC236}">
                <a16:creationId xmlns:a16="http://schemas.microsoft.com/office/drawing/2014/main" id="{1004FAAF-31D8-4DB5-B084-CB87F4F4402C}"/>
              </a:ext>
            </a:extLst>
          </p:cNvPr>
          <p:cNvSpPr txBox="1"/>
          <p:nvPr/>
        </p:nvSpPr>
        <p:spPr>
          <a:xfrm>
            <a:off x="6266733" y="5662576"/>
            <a:ext cx="863975" cy="338554"/>
          </a:xfrm>
          <a:prstGeom prst="rect">
            <a:avLst/>
          </a:prstGeom>
          <a:noFill/>
        </p:spPr>
        <p:txBody>
          <a:bodyPr wrap="square" rtlCol="0">
            <a:spAutoFit/>
          </a:bodyPr>
          <a:lstStyle/>
          <a:p>
            <a:r>
              <a:rPr lang="en-US" sz="1600" dirty="0"/>
              <a:t>‘e’</a:t>
            </a:r>
          </a:p>
        </p:txBody>
      </p:sp>
      <p:sp>
        <p:nvSpPr>
          <p:cNvPr id="54" name="TextBox 53">
            <a:extLst>
              <a:ext uri="{FF2B5EF4-FFF2-40B4-BE49-F238E27FC236}">
                <a16:creationId xmlns:a16="http://schemas.microsoft.com/office/drawing/2014/main" id="{5CE8CE32-EDAA-4D9D-8276-FF07CCC1084D}"/>
              </a:ext>
            </a:extLst>
          </p:cNvPr>
          <p:cNvSpPr txBox="1"/>
          <p:nvPr/>
        </p:nvSpPr>
        <p:spPr>
          <a:xfrm>
            <a:off x="7282408" y="5662576"/>
            <a:ext cx="863975" cy="338554"/>
          </a:xfrm>
          <a:prstGeom prst="rect">
            <a:avLst/>
          </a:prstGeom>
          <a:noFill/>
        </p:spPr>
        <p:txBody>
          <a:bodyPr wrap="square" rtlCol="0">
            <a:spAutoFit/>
          </a:bodyPr>
          <a:lstStyle/>
          <a:p>
            <a:r>
              <a:rPr lang="en-US" sz="1600" dirty="0"/>
              <a:t>‘f’</a:t>
            </a:r>
          </a:p>
        </p:txBody>
      </p:sp>
      <p:sp>
        <p:nvSpPr>
          <p:cNvPr id="55" name="TextBox 54">
            <a:extLst>
              <a:ext uri="{FF2B5EF4-FFF2-40B4-BE49-F238E27FC236}">
                <a16:creationId xmlns:a16="http://schemas.microsoft.com/office/drawing/2014/main" id="{46FEBCC9-F1AC-4BCA-A824-E9C02168B568}"/>
              </a:ext>
            </a:extLst>
          </p:cNvPr>
          <p:cNvSpPr txBox="1"/>
          <p:nvPr/>
        </p:nvSpPr>
        <p:spPr>
          <a:xfrm>
            <a:off x="8263297" y="5673161"/>
            <a:ext cx="863975" cy="338554"/>
          </a:xfrm>
          <a:prstGeom prst="rect">
            <a:avLst/>
          </a:prstGeom>
          <a:noFill/>
        </p:spPr>
        <p:txBody>
          <a:bodyPr wrap="square" rtlCol="0">
            <a:spAutoFit/>
          </a:bodyPr>
          <a:lstStyle/>
          <a:p>
            <a:r>
              <a:rPr lang="en-US" sz="1600" dirty="0"/>
              <a:t>‘N’</a:t>
            </a:r>
          </a:p>
        </p:txBody>
      </p:sp>
      <p:cxnSp>
        <p:nvCxnSpPr>
          <p:cNvPr id="56" name="Straight Connector 55">
            <a:extLst>
              <a:ext uri="{FF2B5EF4-FFF2-40B4-BE49-F238E27FC236}">
                <a16:creationId xmlns:a16="http://schemas.microsoft.com/office/drawing/2014/main" id="{DDE7F283-CC2E-465A-8F9B-F095106507CE}"/>
              </a:ext>
            </a:extLst>
          </p:cNvPr>
          <p:cNvCxnSpPr>
            <a:cxnSpLocks/>
          </p:cNvCxnSpPr>
          <p:nvPr/>
        </p:nvCxnSpPr>
        <p:spPr>
          <a:xfrm>
            <a:off x="8991917"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7FD457C-CAD5-4907-B52A-3F40F23204DF}"/>
              </a:ext>
            </a:extLst>
          </p:cNvPr>
          <p:cNvSpPr txBox="1"/>
          <p:nvPr/>
        </p:nvSpPr>
        <p:spPr>
          <a:xfrm>
            <a:off x="9127272" y="5673161"/>
            <a:ext cx="863975" cy="338554"/>
          </a:xfrm>
          <a:prstGeom prst="rect">
            <a:avLst/>
          </a:prstGeom>
          <a:noFill/>
        </p:spPr>
        <p:txBody>
          <a:bodyPr wrap="square" rtlCol="0">
            <a:spAutoFit/>
          </a:bodyPr>
          <a:lstStyle/>
          <a:p>
            <a:r>
              <a:rPr lang="en-US" sz="1600" dirty="0"/>
              <a:t>Free</a:t>
            </a:r>
          </a:p>
        </p:txBody>
      </p:sp>
    </p:spTree>
    <p:extLst>
      <p:ext uri="{BB962C8B-B14F-4D97-AF65-F5344CB8AC3E}">
        <p14:creationId xmlns:p14="http://schemas.microsoft.com/office/powerpoint/2010/main" val="411109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36" grpId="0"/>
      <p:bldP spid="42" grpId="0" animBg="1"/>
      <p:bldP spid="49" grpId="0"/>
      <p:bldP spid="50" grpId="0"/>
      <p:bldP spid="51" grpId="0"/>
      <p:bldP spid="52" grpId="0"/>
      <p:bldP spid="53" grpId="0"/>
      <p:bldP spid="54" grpId="0"/>
      <p:bldP spid="55"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List&lt;T&gt; - Add</a:t>
            </a:r>
            <a:endParaRPr lang="en-US" dirty="0"/>
          </a:p>
        </p:txBody>
      </p:sp>
      <p:sp>
        <p:nvSpPr>
          <p:cNvPr id="213" name="Shape 213"/>
          <p:cNvSpPr txBox="1">
            <a:spLocks noGrp="1"/>
          </p:cNvSpPr>
          <p:nvPr>
            <p:ph sz="quarter" idx="10"/>
          </p:nvPr>
        </p:nvSpPr>
        <p:spPr>
          <a:xfrm>
            <a:off x="538480" y="1549059"/>
            <a:ext cx="11043920" cy="1083990"/>
          </a:xfrm>
        </p:spPr>
        <p:txBody>
          <a:bodyPr/>
          <a:lstStyle/>
          <a:p>
            <a:r>
              <a:rPr lang="en-US" dirty="0"/>
              <a:t>No free slots: new array with 2x size of the previous array</a:t>
            </a:r>
            <a:br>
              <a:rPr lang="en-US" dirty="0"/>
            </a:br>
            <a:endParaRPr lang="en-US" dirty="0"/>
          </a:p>
        </p:txBody>
      </p:sp>
      <p:sp>
        <p:nvSpPr>
          <p:cNvPr id="6" name="Rectangle 5">
            <a:extLst>
              <a:ext uri="{FF2B5EF4-FFF2-40B4-BE49-F238E27FC236}">
                <a16:creationId xmlns:a16="http://schemas.microsoft.com/office/drawing/2014/main" id="{E38F77F9-DE08-454F-8FB6-8CB8B27FAA6D}"/>
              </a:ext>
            </a:extLst>
          </p:cNvPr>
          <p:cNvSpPr/>
          <p:nvPr/>
        </p:nvSpPr>
        <p:spPr>
          <a:xfrm>
            <a:off x="1680495" y="3231113"/>
            <a:ext cx="3303434"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 name="Straight Connector 6">
            <a:extLst>
              <a:ext uri="{FF2B5EF4-FFF2-40B4-BE49-F238E27FC236}">
                <a16:creationId xmlns:a16="http://schemas.microsoft.com/office/drawing/2014/main" id="{257992D1-0C1C-4484-BC74-A5A3A2F750E1}"/>
              </a:ext>
            </a:extLst>
          </p:cNvPr>
          <p:cNvCxnSpPr>
            <a:cxnSpLocks/>
          </p:cNvCxnSpPr>
          <p:nvPr/>
        </p:nvCxnSpPr>
        <p:spPr>
          <a:xfrm>
            <a:off x="2849402" y="323111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4E27FA-F8B5-47FF-B036-2B5A23AF4F7A}"/>
              </a:ext>
            </a:extLst>
          </p:cNvPr>
          <p:cNvCxnSpPr>
            <a:cxnSpLocks/>
          </p:cNvCxnSpPr>
          <p:nvPr/>
        </p:nvCxnSpPr>
        <p:spPr>
          <a:xfrm>
            <a:off x="3967487" y="323111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1CE229-28A7-4610-91F0-4C4888E82E0F}"/>
              </a:ext>
            </a:extLst>
          </p:cNvPr>
          <p:cNvCxnSpPr>
            <a:cxnSpLocks/>
          </p:cNvCxnSpPr>
          <p:nvPr/>
        </p:nvCxnSpPr>
        <p:spPr>
          <a:xfrm>
            <a:off x="4983929" y="323111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0A10FDE-A337-43BB-929B-F2B332A4FB47}"/>
              </a:ext>
            </a:extLst>
          </p:cNvPr>
          <p:cNvSpPr txBox="1"/>
          <p:nvPr/>
        </p:nvSpPr>
        <p:spPr>
          <a:xfrm>
            <a:off x="1858373" y="3387017"/>
            <a:ext cx="863975" cy="338554"/>
          </a:xfrm>
          <a:prstGeom prst="rect">
            <a:avLst/>
          </a:prstGeom>
          <a:noFill/>
        </p:spPr>
        <p:txBody>
          <a:bodyPr wrap="square" rtlCol="0">
            <a:spAutoFit/>
          </a:bodyPr>
          <a:lstStyle/>
          <a:p>
            <a:r>
              <a:rPr lang="en-US" sz="1600" dirty="0"/>
              <a:t>‘a’</a:t>
            </a:r>
          </a:p>
        </p:txBody>
      </p:sp>
      <p:sp>
        <p:nvSpPr>
          <p:cNvPr id="15" name="TextBox 14">
            <a:extLst>
              <a:ext uri="{FF2B5EF4-FFF2-40B4-BE49-F238E27FC236}">
                <a16:creationId xmlns:a16="http://schemas.microsoft.com/office/drawing/2014/main" id="{F21B5FF3-26D6-4901-8BFE-6D1EECF72E61}"/>
              </a:ext>
            </a:extLst>
          </p:cNvPr>
          <p:cNvSpPr txBox="1"/>
          <p:nvPr/>
        </p:nvSpPr>
        <p:spPr>
          <a:xfrm>
            <a:off x="2976457" y="3387017"/>
            <a:ext cx="863975" cy="338554"/>
          </a:xfrm>
          <a:prstGeom prst="rect">
            <a:avLst/>
          </a:prstGeom>
          <a:noFill/>
        </p:spPr>
        <p:txBody>
          <a:bodyPr wrap="square" rtlCol="0">
            <a:spAutoFit/>
          </a:bodyPr>
          <a:lstStyle/>
          <a:p>
            <a:r>
              <a:rPr lang="en-US" sz="1600" dirty="0"/>
              <a:t>’b’</a:t>
            </a:r>
          </a:p>
        </p:txBody>
      </p:sp>
      <p:sp>
        <p:nvSpPr>
          <p:cNvPr id="16" name="TextBox 15">
            <a:extLst>
              <a:ext uri="{FF2B5EF4-FFF2-40B4-BE49-F238E27FC236}">
                <a16:creationId xmlns:a16="http://schemas.microsoft.com/office/drawing/2014/main" id="{E4F8B68A-1BE2-443F-AE48-B49FF639F365}"/>
              </a:ext>
            </a:extLst>
          </p:cNvPr>
          <p:cNvSpPr txBox="1"/>
          <p:nvPr/>
        </p:nvSpPr>
        <p:spPr>
          <a:xfrm>
            <a:off x="4094542" y="3387017"/>
            <a:ext cx="863975" cy="338554"/>
          </a:xfrm>
          <a:prstGeom prst="rect">
            <a:avLst/>
          </a:prstGeom>
          <a:noFill/>
        </p:spPr>
        <p:txBody>
          <a:bodyPr wrap="square" rtlCol="0">
            <a:spAutoFit/>
          </a:bodyPr>
          <a:lstStyle/>
          <a:p>
            <a:r>
              <a:rPr lang="en-US" sz="1600" dirty="0"/>
              <a:t>‘c’</a:t>
            </a:r>
          </a:p>
        </p:txBody>
      </p:sp>
      <p:sp>
        <p:nvSpPr>
          <p:cNvPr id="20" name="TextBox 19">
            <a:extLst>
              <a:ext uri="{FF2B5EF4-FFF2-40B4-BE49-F238E27FC236}">
                <a16:creationId xmlns:a16="http://schemas.microsoft.com/office/drawing/2014/main" id="{6E3A81A4-5D2B-4B8D-806F-D1FC953FE711}"/>
              </a:ext>
            </a:extLst>
          </p:cNvPr>
          <p:cNvSpPr txBox="1"/>
          <p:nvPr/>
        </p:nvSpPr>
        <p:spPr>
          <a:xfrm>
            <a:off x="4876271" y="2206217"/>
            <a:ext cx="863975" cy="338554"/>
          </a:xfrm>
          <a:prstGeom prst="rect">
            <a:avLst/>
          </a:prstGeom>
          <a:noFill/>
        </p:spPr>
        <p:txBody>
          <a:bodyPr wrap="square" rtlCol="0">
            <a:spAutoFit/>
          </a:bodyPr>
          <a:lstStyle/>
          <a:p>
            <a:r>
              <a:rPr lang="en-US" sz="1600" dirty="0"/>
              <a:t>‘N’</a:t>
            </a:r>
          </a:p>
        </p:txBody>
      </p:sp>
      <p:sp>
        <p:nvSpPr>
          <p:cNvPr id="21" name="Arrow: Down 20">
            <a:extLst>
              <a:ext uri="{FF2B5EF4-FFF2-40B4-BE49-F238E27FC236}">
                <a16:creationId xmlns:a16="http://schemas.microsoft.com/office/drawing/2014/main" id="{5941F0C7-0FE4-4C85-86E7-344019A96CAC}"/>
              </a:ext>
            </a:extLst>
          </p:cNvPr>
          <p:cNvSpPr/>
          <p:nvPr/>
        </p:nvSpPr>
        <p:spPr>
          <a:xfrm>
            <a:off x="4929741" y="2633049"/>
            <a:ext cx="203288" cy="555605"/>
          </a:xfrm>
          <a:prstGeom prst="downArrow">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a:extLst>
              <a:ext uri="{FF2B5EF4-FFF2-40B4-BE49-F238E27FC236}">
                <a16:creationId xmlns:a16="http://schemas.microsoft.com/office/drawing/2014/main" id="{A73A7C3A-06AC-4DFC-8962-3A60C1A668D8}"/>
              </a:ext>
            </a:extLst>
          </p:cNvPr>
          <p:cNvSpPr txBox="1"/>
          <p:nvPr/>
        </p:nvSpPr>
        <p:spPr>
          <a:xfrm>
            <a:off x="8243689" y="4701498"/>
            <a:ext cx="1118085" cy="338554"/>
          </a:xfrm>
          <a:prstGeom prst="rect">
            <a:avLst/>
          </a:prstGeom>
          <a:noFill/>
        </p:spPr>
        <p:txBody>
          <a:bodyPr wrap="square" rtlCol="0">
            <a:spAutoFit/>
          </a:bodyPr>
          <a:lstStyle/>
          <a:p>
            <a:r>
              <a:rPr lang="en-US" sz="1600" dirty="0"/>
              <a:t>Count: 4</a:t>
            </a:r>
          </a:p>
        </p:txBody>
      </p:sp>
      <p:sp>
        <p:nvSpPr>
          <p:cNvPr id="41" name="TextBox 40">
            <a:extLst>
              <a:ext uri="{FF2B5EF4-FFF2-40B4-BE49-F238E27FC236}">
                <a16:creationId xmlns:a16="http://schemas.microsoft.com/office/drawing/2014/main" id="{CC186237-5E41-4490-8A4B-D6E299711F43}"/>
              </a:ext>
            </a:extLst>
          </p:cNvPr>
          <p:cNvSpPr txBox="1"/>
          <p:nvPr/>
        </p:nvSpPr>
        <p:spPr>
          <a:xfrm>
            <a:off x="5415915" y="3398403"/>
            <a:ext cx="1118085" cy="338554"/>
          </a:xfrm>
          <a:prstGeom prst="rect">
            <a:avLst/>
          </a:prstGeom>
          <a:noFill/>
        </p:spPr>
        <p:txBody>
          <a:bodyPr wrap="square" rtlCol="0">
            <a:spAutoFit/>
          </a:bodyPr>
          <a:lstStyle/>
          <a:p>
            <a:r>
              <a:rPr lang="en-US" sz="1600" dirty="0"/>
              <a:t>Count: 3</a:t>
            </a:r>
          </a:p>
        </p:txBody>
      </p:sp>
      <p:sp>
        <p:nvSpPr>
          <p:cNvPr id="42" name="Rectangle 41">
            <a:extLst>
              <a:ext uri="{FF2B5EF4-FFF2-40B4-BE49-F238E27FC236}">
                <a16:creationId xmlns:a16="http://schemas.microsoft.com/office/drawing/2014/main" id="{6CD800B0-2EA1-4057-AE31-96E2AE36B613}"/>
              </a:ext>
            </a:extLst>
          </p:cNvPr>
          <p:cNvSpPr/>
          <p:nvPr/>
        </p:nvSpPr>
        <p:spPr>
          <a:xfrm>
            <a:off x="1708336" y="4545595"/>
            <a:ext cx="6359344"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43" name="Straight Connector 42">
            <a:extLst>
              <a:ext uri="{FF2B5EF4-FFF2-40B4-BE49-F238E27FC236}">
                <a16:creationId xmlns:a16="http://schemas.microsoft.com/office/drawing/2014/main" id="{78E55605-6C2C-4841-973F-6459CD654090}"/>
              </a:ext>
            </a:extLst>
          </p:cNvPr>
          <p:cNvCxnSpPr>
            <a:cxnSpLocks/>
          </p:cNvCxnSpPr>
          <p:nvPr/>
        </p:nvCxnSpPr>
        <p:spPr>
          <a:xfrm>
            <a:off x="2877244"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CD0FB14-5B7F-47FB-95BA-43CB94CDDB51}"/>
              </a:ext>
            </a:extLst>
          </p:cNvPr>
          <p:cNvCxnSpPr>
            <a:cxnSpLocks/>
          </p:cNvCxnSpPr>
          <p:nvPr/>
        </p:nvCxnSpPr>
        <p:spPr>
          <a:xfrm>
            <a:off x="3995329"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E13AA9-81C9-4B5C-9430-4C4B9356EB7E}"/>
              </a:ext>
            </a:extLst>
          </p:cNvPr>
          <p:cNvCxnSpPr>
            <a:cxnSpLocks/>
          </p:cNvCxnSpPr>
          <p:nvPr/>
        </p:nvCxnSpPr>
        <p:spPr>
          <a:xfrm>
            <a:off x="5011770"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5A71514-3B36-4528-A492-15A6BA94F2D9}"/>
              </a:ext>
            </a:extLst>
          </p:cNvPr>
          <p:cNvCxnSpPr>
            <a:cxnSpLocks/>
          </p:cNvCxnSpPr>
          <p:nvPr/>
        </p:nvCxnSpPr>
        <p:spPr>
          <a:xfrm>
            <a:off x="6129855"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AABBC42-B1C3-4062-AD09-07F06F6177C5}"/>
              </a:ext>
            </a:extLst>
          </p:cNvPr>
          <p:cNvCxnSpPr>
            <a:cxnSpLocks/>
          </p:cNvCxnSpPr>
          <p:nvPr/>
        </p:nvCxnSpPr>
        <p:spPr>
          <a:xfrm>
            <a:off x="7146297"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16A172-ECF4-4FEE-B389-42E75709A88F}"/>
              </a:ext>
            </a:extLst>
          </p:cNvPr>
          <p:cNvCxnSpPr>
            <a:cxnSpLocks/>
          </p:cNvCxnSpPr>
          <p:nvPr/>
        </p:nvCxnSpPr>
        <p:spPr>
          <a:xfrm>
            <a:off x="8067680"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8D049E5-E22C-4151-B9DE-1B4D73A9C995}"/>
              </a:ext>
            </a:extLst>
          </p:cNvPr>
          <p:cNvSpPr txBox="1"/>
          <p:nvPr/>
        </p:nvSpPr>
        <p:spPr>
          <a:xfrm>
            <a:off x="1858372" y="3381820"/>
            <a:ext cx="863975" cy="338554"/>
          </a:xfrm>
          <a:prstGeom prst="rect">
            <a:avLst/>
          </a:prstGeom>
          <a:noFill/>
        </p:spPr>
        <p:txBody>
          <a:bodyPr wrap="square" rtlCol="0">
            <a:spAutoFit/>
          </a:bodyPr>
          <a:lstStyle/>
          <a:p>
            <a:r>
              <a:rPr lang="en-US" sz="1600" dirty="0"/>
              <a:t>‘a’</a:t>
            </a:r>
          </a:p>
        </p:txBody>
      </p:sp>
      <p:sp>
        <p:nvSpPr>
          <p:cNvPr id="50" name="TextBox 49">
            <a:extLst>
              <a:ext uri="{FF2B5EF4-FFF2-40B4-BE49-F238E27FC236}">
                <a16:creationId xmlns:a16="http://schemas.microsoft.com/office/drawing/2014/main" id="{0745DD9A-3C4B-4B93-A663-7B4556235BFB}"/>
              </a:ext>
            </a:extLst>
          </p:cNvPr>
          <p:cNvSpPr txBox="1"/>
          <p:nvPr/>
        </p:nvSpPr>
        <p:spPr>
          <a:xfrm>
            <a:off x="2976457" y="3392179"/>
            <a:ext cx="863975" cy="338554"/>
          </a:xfrm>
          <a:prstGeom prst="rect">
            <a:avLst/>
          </a:prstGeom>
          <a:noFill/>
        </p:spPr>
        <p:txBody>
          <a:bodyPr wrap="square" rtlCol="0">
            <a:spAutoFit/>
          </a:bodyPr>
          <a:lstStyle/>
          <a:p>
            <a:r>
              <a:rPr lang="en-US" sz="1600" dirty="0"/>
              <a:t>’b’</a:t>
            </a:r>
          </a:p>
        </p:txBody>
      </p:sp>
      <p:sp>
        <p:nvSpPr>
          <p:cNvPr id="51" name="TextBox 50">
            <a:extLst>
              <a:ext uri="{FF2B5EF4-FFF2-40B4-BE49-F238E27FC236}">
                <a16:creationId xmlns:a16="http://schemas.microsoft.com/office/drawing/2014/main" id="{3B78BF50-CB85-4486-83AF-59D825F21195}"/>
              </a:ext>
            </a:extLst>
          </p:cNvPr>
          <p:cNvSpPr txBox="1"/>
          <p:nvPr/>
        </p:nvSpPr>
        <p:spPr>
          <a:xfrm>
            <a:off x="4094542" y="3392179"/>
            <a:ext cx="863975" cy="338554"/>
          </a:xfrm>
          <a:prstGeom prst="rect">
            <a:avLst/>
          </a:prstGeom>
          <a:noFill/>
        </p:spPr>
        <p:txBody>
          <a:bodyPr wrap="square" rtlCol="0">
            <a:spAutoFit/>
          </a:bodyPr>
          <a:lstStyle/>
          <a:p>
            <a:r>
              <a:rPr lang="en-US" sz="1600" dirty="0"/>
              <a:t>‘c’</a:t>
            </a:r>
          </a:p>
        </p:txBody>
      </p:sp>
      <p:sp>
        <p:nvSpPr>
          <p:cNvPr id="52" name="TextBox 51">
            <a:extLst>
              <a:ext uri="{FF2B5EF4-FFF2-40B4-BE49-F238E27FC236}">
                <a16:creationId xmlns:a16="http://schemas.microsoft.com/office/drawing/2014/main" id="{B2CF1DDB-A399-4B3C-9708-F478674A202B}"/>
              </a:ext>
            </a:extLst>
          </p:cNvPr>
          <p:cNvSpPr txBox="1"/>
          <p:nvPr/>
        </p:nvSpPr>
        <p:spPr>
          <a:xfrm>
            <a:off x="5187779" y="4701498"/>
            <a:ext cx="863975" cy="338554"/>
          </a:xfrm>
          <a:prstGeom prst="rect">
            <a:avLst/>
          </a:prstGeom>
          <a:noFill/>
        </p:spPr>
        <p:txBody>
          <a:bodyPr wrap="square" rtlCol="0">
            <a:spAutoFit/>
          </a:bodyPr>
          <a:lstStyle/>
          <a:p>
            <a:r>
              <a:rPr lang="en-US" sz="1600" dirty="0"/>
              <a:t>FREE</a:t>
            </a:r>
          </a:p>
        </p:txBody>
      </p:sp>
      <p:sp>
        <p:nvSpPr>
          <p:cNvPr id="53" name="TextBox 52">
            <a:extLst>
              <a:ext uri="{FF2B5EF4-FFF2-40B4-BE49-F238E27FC236}">
                <a16:creationId xmlns:a16="http://schemas.microsoft.com/office/drawing/2014/main" id="{1004FAAF-31D8-4DB5-B084-CB87F4F4402C}"/>
              </a:ext>
            </a:extLst>
          </p:cNvPr>
          <p:cNvSpPr txBox="1"/>
          <p:nvPr/>
        </p:nvSpPr>
        <p:spPr>
          <a:xfrm>
            <a:off x="6206472" y="4701498"/>
            <a:ext cx="863975" cy="338554"/>
          </a:xfrm>
          <a:prstGeom prst="rect">
            <a:avLst/>
          </a:prstGeom>
          <a:noFill/>
        </p:spPr>
        <p:txBody>
          <a:bodyPr wrap="square" rtlCol="0">
            <a:spAutoFit/>
          </a:bodyPr>
          <a:lstStyle/>
          <a:p>
            <a:r>
              <a:rPr lang="en-US" sz="1600" dirty="0"/>
              <a:t>FREE</a:t>
            </a:r>
          </a:p>
        </p:txBody>
      </p:sp>
      <p:sp>
        <p:nvSpPr>
          <p:cNvPr id="54" name="TextBox 53">
            <a:extLst>
              <a:ext uri="{FF2B5EF4-FFF2-40B4-BE49-F238E27FC236}">
                <a16:creationId xmlns:a16="http://schemas.microsoft.com/office/drawing/2014/main" id="{5CE8CE32-EDAA-4D9D-8276-FF07CCC1084D}"/>
              </a:ext>
            </a:extLst>
          </p:cNvPr>
          <p:cNvSpPr txBox="1"/>
          <p:nvPr/>
        </p:nvSpPr>
        <p:spPr>
          <a:xfrm>
            <a:off x="7222147" y="4701498"/>
            <a:ext cx="863975" cy="338554"/>
          </a:xfrm>
          <a:prstGeom prst="rect">
            <a:avLst/>
          </a:prstGeom>
          <a:noFill/>
        </p:spPr>
        <p:txBody>
          <a:bodyPr wrap="square" rtlCol="0">
            <a:spAutoFit/>
          </a:bodyPr>
          <a:lstStyle/>
          <a:p>
            <a:r>
              <a:rPr lang="en-US" sz="1600" dirty="0"/>
              <a:t>FREE</a:t>
            </a:r>
          </a:p>
        </p:txBody>
      </p:sp>
      <p:sp>
        <p:nvSpPr>
          <p:cNvPr id="58" name="TextBox 57">
            <a:extLst>
              <a:ext uri="{FF2B5EF4-FFF2-40B4-BE49-F238E27FC236}">
                <a16:creationId xmlns:a16="http://schemas.microsoft.com/office/drawing/2014/main" id="{EDBF5C5C-D35C-4FEF-A875-5A0FF07F759E}"/>
              </a:ext>
            </a:extLst>
          </p:cNvPr>
          <p:cNvSpPr txBox="1"/>
          <p:nvPr/>
        </p:nvSpPr>
        <p:spPr>
          <a:xfrm>
            <a:off x="4119091" y="4701498"/>
            <a:ext cx="863975" cy="338554"/>
          </a:xfrm>
          <a:prstGeom prst="rect">
            <a:avLst/>
          </a:prstGeom>
          <a:noFill/>
        </p:spPr>
        <p:txBody>
          <a:bodyPr wrap="square" rtlCol="0">
            <a:spAutoFit/>
          </a:bodyPr>
          <a:lstStyle/>
          <a:p>
            <a:r>
              <a:rPr lang="en-US" sz="1600" dirty="0"/>
              <a:t>FREE</a:t>
            </a:r>
          </a:p>
        </p:txBody>
      </p:sp>
      <p:sp>
        <p:nvSpPr>
          <p:cNvPr id="59" name="TextBox 58">
            <a:extLst>
              <a:ext uri="{FF2B5EF4-FFF2-40B4-BE49-F238E27FC236}">
                <a16:creationId xmlns:a16="http://schemas.microsoft.com/office/drawing/2014/main" id="{447E9DF6-20B6-4C11-A0A3-D32CBB3B3019}"/>
              </a:ext>
            </a:extLst>
          </p:cNvPr>
          <p:cNvSpPr txBox="1"/>
          <p:nvPr/>
        </p:nvSpPr>
        <p:spPr>
          <a:xfrm>
            <a:off x="3016918" y="4701498"/>
            <a:ext cx="863975" cy="338554"/>
          </a:xfrm>
          <a:prstGeom prst="rect">
            <a:avLst/>
          </a:prstGeom>
          <a:noFill/>
        </p:spPr>
        <p:txBody>
          <a:bodyPr wrap="square" rtlCol="0">
            <a:spAutoFit/>
          </a:bodyPr>
          <a:lstStyle/>
          <a:p>
            <a:r>
              <a:rPr lang="en-US" sz="1600" dirty="0"/>
              <a:t>FREE</a:t>
            </a:r>
          </a:p>
        </p:txBody>
      </p:sp>
      <p:sp>
        <p:nvSpPr>
          <p:cNvPr id="60" name="TextBox 59">
            <a:extLst>
              <a:ext uri="{FF2B5EF4-FFF2-40B4-BE49-F238E27FC236}">
                <a16:creationId xmlns:a16="http://schemas.microsoft.com/office/drawing/2014/main" id="{A0D7B56F-CD2E-440E-8728-5C3F57EFBBFD}"/>
              </a:ext>
            </a:extLst>
          </p:cNvPr>
          <p:cNvSpPr txBox="1"/>
          <p:nvPr/>
        </p:nvSpPr>
        <p:spPr>
          <a:xfrm>
            <a:off x="1916299" y="4701498"/>
            <a:ext cx="863975" cy="338554"/>
          </a:xfrm>
          <a:prstGeom prst="rect">
            <a:avLst/>
          </a:prstGeom>
          <a:noFill/>
        </p:spPr>
        <p:txBody>
          <a:bodyPr wrap="square" rtlCol="0">
            <a:spAutoFit/>
          </a:bodyPr>
          <a:lstStyle/>
          <a:p>
            <a:r>
              <a:rPr lang="en-US" sz="1600" dirty="0"/>
              <a:t>FREE</a:t>
            </a:r>
          </a:p>
        </p:txBody>
      </p:sp>
    </p:spTree>
    <p:extLst>
      <p:ext uri="{BB962C8B-B14F-4D97-AF65-F5344CB8AC3E}">
        <p14:creationId xmlns:p14="http://schemas.microsoft.com/office/powerpoint/2010/main" val="59321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5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5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6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6.25E-7 -4.07407E-6 L -0.00052 0.19028 " pathEditMode="relative" rAng="0" ptsTypes="AA">
                                      <p:cBhvr>
                                        <p:cTn id="74" dur="2000" fill="hold"/>
                                        <p:tgtEl>
                                          <p:spTgt spid="49"/>
                                        </p:tgtEl>
                                        <p:attrNameLst>
                                          <p:attrName>ppt_x</p:attrName>
                                          <p:attrName>ppt_y</p:attrName>
                                        </p:attrNameLst>
                                      </p:cBhvr>
                                      <p:rCtr x="-26" y="9514"/>
                                    </p:animMotion>
                                  </p:childTnLst>
                                </p:cTn>
                              </p:par>
                              <p:par>
                                <p:cTn id="75" presetID="42" presetClass="path" presetSubtype="0" accel="50000" decel="50000" fill="hold" grpId="0" nodeType="withEffect">
                                  <p:stCondLst>
                                    <p:cond delay="0"/>
                                  </p:stCondLst>
                                  <p:childTnLst>
                                    <p:animMotion origin="layout" path="M 2.70833E-6 -2.96296E-6 L -0.00052 0.19028 " pathEditMode="relative" rAng="0" ptsTypes="AA">
                                      <p:cBhvr>
                                        <p:cTn id="76" dur="2000" fill="hold"/>
                                        <p:tgtEl>
                                          <p:spTgt spid="50"/>
                                        </p:tgtEl>
                                        <p:attrNameLst>
                                          <p:attrName>ppt_x</p:attrName>
                                          <p:attrName>ppt_y</p:attrName>
                                        </p:attrNameLst>
                                      </p:cBhvr>
                                      <p:rCtr x="-26" y="9514"/>
                                    </p:animMotion>
                                  </p:childTnLst>
                                </p:cTn>
                              </p:par>
                              <p:par>
                                <p:cTn id="77" presetID="42" presetClass="path" presetSubtype="0" accel="50000" decel="50000" fill="hold" grpId="0" nodeType="withEffect">
                                  <p:stCondLst>
                                    <p:cond delay="0"/>
                                  </p:stCondLst>
                                  <p:childTnLst>
                                    <p:animMotion origin="layout" path="M -3.95833E-6 -2.96296E-6 L -0.0026 0.19028 " pathEditMode="relative" rAng="0" ptsTypes="AA">
                                      <p:cBhvr>
                                        <p:cTn id="78" dur="2000" fill="hold"/>
                                        <p:tgtEl>
                                          <p:spTgt spid="51"/>
                                        </p:tgtEl>
                                        <p:attrNameLst>
                                          <p:attrName>ppt_x</p:attrName>
                                          <p:attrName>ppt_y</p:attrName>
                                        </p:attrNameLst>
                                      </p:cBhvr>
                                      <p:rCtr x="-130" y="9514"/>
                                    </p:animMotion>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2" nodeType="clickEffect">
                                  <p:stCondLst>
                                    <p:cond delay="0"/>
                                  </p:stCondLst>
                                  <p:childTnLst>
                                    <p:set>
                                      <p:cBhvr>
                                        <p:cTn id="82" dur="1" fill="hold">
                                          <p:stCondLst>
                                            <p:cond delay="0"/>
                                          </p:stCondLst>
                                        </p:cTn>
                                        <p:tgtEl>
                                          <p:spTgt spid="52"/>
                                        </p:tgtEl>
                                        <p:attrNameLst>
                                          <p:attrName>style.visibility</p:attrName>
                                        </p:attrNameLst>
                                      </p:cBhvr>
                                      <p:to>
                                        <p:strVal val="hidden"/>
                                      </p:to>
                                    </p:set>
                                  </p:childTnLst>
                                </p:cTn>
                              </p:par>
                              <p:par>
                                <p:cTn id="83" presetID="42" presetClass="path" presetSubtype="0" accel="50000" decel="50000" fill="hold" grpId="1" nodeType="withEffect">
                                  <p:stCondLst>
                                    <p:cond delay="0"/>
                                  </p:stCondLst>
                                  <p:childTnLst>
                                    <p:animMotion origin="layout" path="M 4.79809E-6 -4.26278E-6 L 0.03543 0.36792 " pathEditMode="relative" rAng="0" ptsTypes="AA">
                                      <p:cBhvr>
                                        <p:cTn id="84" dur="2000" fill="hold"/>
                                        <p:tgtEl>
                                          <p:spTgt spid="20"/>
                                        </p:tgtEl>
                                        <p:attrNameLst>
                                          <p:attrName>ppt_x</p:attrName>
                                          <p:attrName>ppt_y</p:attrName>
                                        </p:attrNameLst>
                                      </p:cBhvr>
                                      <p:rCtr x="1772" y="18388"/>
                                    </p:animMotion>
                                  </p:childTnLst>
                                </p:cTn>
                              </p:par>
                              <p:par>
                                <p:cTn id="85" presetID="1" presetClass="exit" presetSubtype="0" fill="hold" grpId="1" nodeType="withEffect">
                                  <p:stCondLst>
                                    <p:cond delay="0"/>
                                  </p:stCondLst>
                                  <p:childTnLst>
                                    <p:set>
                                      <p:cBhvr>
                                        <p:cTn id="86" dur="1" fill="hold">
                                          <p:stCondLst>
                                            <p:cond delay="0"/>
                                          </p:stCondLst>
                                        </p:cTn>
                                        <p:tgtEl>
                                          <p:spTgt spid="21"/>
                                        </p:tgtEl>
                                        <p:attrNameLst>
                                          <p:attrName>style.visibility</p:attrName>
                                        </p:attrNameLst>
                                      </p:cBhvr>
                                      <p:to>
                                        <p:strVal val="hidden"/>
                                      </p:to>
                                    </p:set>
                                  </p:childTnLst>
                                </p:cTn>
                              </p:par>
                            </p:childTnLst>
                          </p:cTn>
                        </p:par>
                        <p:par>
                          <p:cTn id="87" fill="hold">
                            <p:stCondLst>
                              <p:cond delay="2000"/>
                            </p:stCondLst>
                            <p:childTnLst>
                              <p:par>
                                <p:cTn id="88" presetID="1" presetClass="entr" presetSubtype="0"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animBg="1"/>
      <p:bldP spid="21" grpId="1" animBg="1"/>
      <p:bldP spid="36" grpId="0"/>
      <p:bldP spid="41" grpId="0"/>
      <p:bldP spid="42" grpId="0" animBg="1"/>
      <p:bldP spid="49" grpId="0"/>
      <p:bldP spid="50" grpId="0"/>
      <p:bldP spid="51" grpId="0"/>
      <p:bldP spid="52" grpId="0"/>
      <p:bldP spid="52" grpId="1"/>
      <p:bldP spid="52" grpId="2"/>
      <p:bldP spid="53" grpId="0"/>
      <p:bldP spid="53" grpId="1"/>
      <p:bldP spid="54" grpId="0"/>
      <p:bldP spid="54" grpId="1"/>
      <p:bldP spid="58" grpId="0"/>
      <p:bldP spid="58" grpId="1"/>
      <p:bldP spid="58" grpId="2"/>
      <p:bldP spid="59" grpId="0"/>
      <p:bldP spid="59" grpId="1"/>
      <p:bldP spid="59" grpId="2"/>
      <p:bldP spid="60" grpId="0"/>
      <p:bldP spid="60" grpId="1"/>
      <p:bldP spid="60"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LinkedList&lt;T&gt;</a:t>
            </a:r>
            <a:endParaRPr lang="en-US" dirty="0"/>
          </a:p>
        </p:txBody>
      </p:sp>
      <p:sp>
        <p:nvSpPr>
          <p:cNvPr id="213" name="Shape 213"/>
          <p:cNvSpPr txBox="1">
            <a:spLocks noGrp="1"/>
          </p:cNvSpPr>
          <p:nvPr>
            <p:ph sz="quarter" idx="10"/>
          </p:nvPr>
        </p:nvSpPr>
        <p:spPr/>
        <p:txBody>
          <a:bodyPr/>
          <a:lstStyle/>
          <a:p>
            <a:r>
              <a:rPr lang="en-US" dirty="0"/>
              <a:t>Implemented with a classic linked list</a:t>
            </a:r>
          </a:p>
          <a:p>
            <a:r>
              <a:rPr lang="en-US" dirty="0"/>
              <a:t>Overhead per item</a:t>
            </a:r>
          </a:p>
          <a:p>
            <a:r>
              <a:rPr lang="en-US" dirty="0"/>
              <a:t>Fast Insert/Delete</a:t>
            </a:r>
          </a:p>
          <a:p>
            <a:r>
              <a:rPr lang="en-US" dirty="0">
                <a:hlinkClick r:id="rId3"/>
              </a:rPr>
              <a:t>https://github.com/dotnet/corefx/blob/master/src/System.Collections/src/System/Collections/Generic/LinkedList.cs</a:t>
            </a:r>
            <a:br>
              <a:rPr lang="en-US" dirty="0"/>
            </a:br>
            <a:endParaRPr lang="en-US" dirty="0"/>
          </a:p>
        </p:txBody>
      </p:sp>
      <p:sp>
        <p:nvSpPr>
          <p:cNvPr id="2" name="Rectangle 1">
            <a:extLst>
              <a:ext uri="{FF2B5EF4-FFF2-40B4-BE49-F238E27FC236}">
                <a16:creationId xmlns:a16="http://schemas.microsoft.com/office/drawing/2014/main" id="{70C63A30-ED00-4C08-9321-C956B6EEEB61}"/>
              </a:ext>
            </a:extLst>
          </p:cNvPr>
          <p:cNvSpPr/>
          <p:nvPr/>
        </p:nvSpPr>
        <p:spPr>
          <a:xfrm>
            <a:off x="2115048" y="5087177"/>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4" name="Straight Connector 3">
            <a:extLst>
              <a:ext uri="{FF2B5EF4-FFF2-40B4-BE49-F238E27FC236}">
                <a16:creationId xmlns:a16="http://schemas.microsoft.com/office/drawing/2014/main" id="{B6C6E4D7-668E-4BD0-8886-02A12C3B3551}"/>
              </a:ext>
            </a:extLst>
          </p:cNvPr>
          <p:cNvCxnSpPr/>
          <p:nvPr/>
        </p:nvCxnSpPr>
        <p:spPr>
          <a:xfrm>
            <a:off x="2115048" y="5392109"/>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4C9C84-61F9-4E9D-AEEB-498D7B66164D}"/>
              </a:ext>
            </a:extLst>
          </p:cNvPr>
          <p:cNvCxnSpPr/>
          <p:nvPr/>
        </p:nvCxnSpPr>
        <p:spPr>
          <a:xfrm>
            <a:off x="2115048" y="6205262"/>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A1183E-0D51-4396-87F6-6E1FB5C086AC}"/>
              </a:ext>
            </a:extLst>
          </p:cNvPr>
          <p:cNvSpPr txBox="1"/>
          <p:nvPr/>
        </p:nvSpPr>
        <p:spPr>
          <a:xfrm>
            <a:off x="2115048" y="5595398"/>
            <a:ext cx="762331" cy="338554"/>
          </a:xfrm>
          <a:prstGeom prst="rect">
            <a:avLst/>
          </a:prstGeom>
          <a:noFill/>
        </p:spPr>
        <p:txBody>
          <a:bodyPr wrap="square" rtlCol="0">
            <a:spAutoFit/>
          </a:bodyPr>
          <a:lstStyle/>
          <a:p>
            <a:r>
              <a:rPr lang="en-US" sz="1600" dirty="0"/>
              <a:t>Item1</a:t>
            </a:r>
            <a:endParaRPr lang="de-AT" sz="1600" dirty="0"/>
          </a:p>
        </p:txBody>
      </p:sp>
      <p:sp>
        <p:nvSpPr>
          <p:cNvPr id="60" name="TextBox 59">
            <a:extLst>
              <a:ext uri="{FF2B5EF4-FFF2-40B4-BE49-F238E27FC236}">
                <a16:creationId xmlns:a16="http://schemas.microsoft.com/office/drawing/2014/main" id="{11DED0B7-37CE-4782-9339-942BD0DD1906}"/>
              </a:ext>
            </a:extLst>
          </p:cNvPr>
          <p:cNvSpPr txBox="1"/>
          <p:nvPr/>
        </p:nvSpPr>
        <p:spPr>
          <a:xfrm>
            <a:off x="2115048" y="5053939"/>
            <a:ext cx="762331" cy="338554"/>
          </a:xfrm>
          <a:prstGeom prst="rect">
            <a:avLst/>
          </a:prstGeom>
          <a:noFill/>
        </p:spPr>
        <p:txBody>
          <a:bodyPr wrap="square" rtlCol="0">
            <a:spAutoFit/>
          </a:bodyPr>
          <a:lstStyle/>
          <a:p>
            <a:r>
              <a:rPr lang="en-US" sz="1600" dirty="0"/>
              <a:t>Prev.</a:t>
            </a:r>
            <a:endParaRPr lang="de-AT" sz="1600" dirty="0"/>
          </a:p>
        </p:txBody>
      </p:sp>
      <p:sp>
        <p:nvSpPr>
          <p:cNvPr id="61" name="TextBox 60">
            <a:extLst>
              <a:ext uri="{FF2B5EF4-FFF2-40B4-BE49-F238E27FC236}">
                <a16:creationId xmlns:a16="http://schemas.microsoft.com/office/drawing/2014/main" id="{EDDC5B59-F6E3-494F-8001-FB7EF1B512E4}"/>
              </a:ext>
            </a:extLst>
          </p:cNvPr>
          <p:cNvSpPr txBox="1"/>
          <p:nvPr/>
        </p:nvSpPr>
        <p:spPr>
          <a:xfrm>
            <a:off x="2122565" y="6185138"/>
            <a:ext cx="762331" cy="338554"/>
          </a:xfrm>
          <a:prstGeom prst="rect">
            <a:avLst/>
          </a:prstGeom>
          <a:noFill/>
        </p:spPr>
        <p:txBody>
          <a:bodyPr wrap="square" rtlCol="0">
            <a:spAutoFit/>
          </a:bodyPr>
          <a:lstStyle/>
          <a:p>
            <a:r>
              <a:rPr lang="en-US" sz="1600" dirty="0"/>
              <a:t>Next.</a:t>
            </a:r>
            <a:endParaRPr lang="de-AT" sz="1600" dirty="0"/>
          </a:p>
        </p:txBody>
      </p:sp>
      <p:sp>
        <p:nvSpPr>
          <p:cNvPr id="62" name="Rectangle 61">
            <a:extLst>
              <a:ext uri="{FF2B5EF4-FFF2-40B4-BE49-F238E27FC236}">
                <a16:creationId xmlns:a16="http://schemas.microsoft.com/office/drawing/2014/main" id="{0E73CC4B-49F9-4DF9-8A7C-E0A11EA88BC9}"/>
              </a:ext>
            </a:extLst>
          </p:cNvPr>
          <p:cNvSpPr/>
          <p:nvPr/>
        </p:nvSpPr>
        <p:spPr>
          <a:xfrm>
            <a:off x="3538066" y="5087506"/>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63" name="Straight Connector 62">
            <a:extLst>
              <a:ext uri="{FF2B5EF4-FFF2-40B4-BE49-F238E27FC236}">
                <a16:creationId xmlns:a16="http://schemas.microsoft.com/office/drawing/2014/main" id="{ECA6CF6D-D29C-455D-9B8E-C4CB88A7A5BB}"/>
              </a:ext>
            </a:extLst>
          </p:cNvPr>
          <p:cNvCxnSpPr/>
          <p:nvPr/>
        </p:nvCxnSpPr>
        <p:spPr>
          <a:xfrm>
            <a:off x="3538066" y="5392439"/>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F6FB928-8B22-4680-981B-9654952EE3BE}"/>
              </a:ext>
            </a:extLst>
          </p:cNvPr>
          <p:cNvCxnSpPr/>
          <p:nvPr/>
        </p:nvCxnSpPr>
        <p:spPr>
          <a:xfrm>
            <a:off x="3538066" y="6205592"/>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FFD11EB-CC15-4FA0-BAB5-3AED32AA60AF}"/>
              </a:ext>
            </a:extLst>
          </p:cNvPr>
          <p:cNvSpPr txBox="1"/>
          <p:nvPr/>
        </p:nvSpPr>
        <p:spPr>
          <a:xfrm>
            <a:off x="3538066" y="5595727"/>
            <a:ext cx="762331" cy="338554"/>
          </a:xfrm>
          <a:prstGeom prst="rect">
            <a:avLst/>
          </a:prstGeom>
          <a:noFill/>
        </p:spPr>
        <p:txBody>
          <a:bodyPr wrap="square" rtlCol="0">
            <a:spAutoFit/>
          </a:bodyPr>
          <a:lstStyle/>
          <a:p>
            <a:r>
              <a:rPr lang="en-US" sz="1600" dirty="0"/>
              <a:t>Item2</a:t>
            </a:r>
            <a:endParaRPr lang="de-AT" sz="1600" dirty="0"/>
          </a:p>
        </p:txBody>
      </p:sp>
      <p:sp>
        <p:nvSpPr>
          <p:cNvPr id="66" name="TextBox 65">
            <a:extLst>
              <a:ext uri="{FF2B5EF4-FFF2-40B4-BE49-F238E27FC236}">
                <a16:creationId xmlns:a16="http://schemas.microsoft.com/office/drawing/2014/main" id="{F1B3A792-FFE6-4BF4-A251-1713E289A20D}"/>
              </a:ext>
            </a:extLst>
          </p:cNvPr>
          <p:cNvSpPr txBox="1"/>
          <p:nvPr/>
        </p:nvSpPr>
        <p:spPr>
          <a:xfrm>
            <a:off x="3538066" y="5054269"/>
            <a:ext cx="762331" cy="338554"/>
          </a:xfrm>
          <a:prstGeom prst="rect">
            <a:avLst/>
          </a:prstGeom>
          <a:noFill/>
        </p:spPr>
        <p:txBody>
          <a:bodyPr wrap="square" rtlCol="0">
            <a:spAutoFit/>
          </a:bodyPr>
          <a:lstStyle/>
          <a:p>
            <a:r>
              <a:rPr lang="en-US" sz="1600" dirty="0"/>
              <a:t>Prev.</a:t>
            </a:r>
            <a:endParaRPr lang="de-AT" sz="1600" dirty="0"/>
          </a:p>
        </p:txBody>
      </p:sp>
      <p:sp>
        <p:nvSpPr>
          <p:cNvPr id="67" name="TextBox 66">
            <a:extLst>
              <a:ext uri="{FF2B5EF4-FFF2-40B4-BE49-F238E27FC236}">
                <a16:creationId xmlns:a16="http://schemas.microsoft.com/office/drawing/2014/main" id="{F70070E1-3CB1-41E8-A058-89968D82E3B5}"/>
              </a:ext>
            </a:extLst>
          </p:cNvPr>
          <p:cNvSpPr txBox="1"/>
          <p:nvPr/>
        </p:nvSpPr>
        <p:spPr>
          <a:xfrm>
            <a:off x="3545583" y="6185468"/>
            <a:ext cx="762331" cy="338554"/>
          </a:xfrm>
          <a:prstGeom prst="rect">
            <a:avLst/>
          </a:prstGeom>
          <a:noFill/>
        </p:spPr>
        <p:txBody>
          <a:bodyPr wrap="square" rtlCol="0">
            <a:spAutoFit/>
          </a:bodyPr>
          <a:lstStyle/>
          <a:p>
            <a:r>
              <a:rPr lang="en-US" sz="1600" dirty="0"/>
              <a:t>Next.</a:t>
            </a:r>
            <a:endParaRPr lang="de-AT" sz="1600" dirty="0"/>
          </a:p>
        </p:txBody>
      </p:sp>
      <p:sp>
        <p:nvSpPr>
          <p:cNvPr id="68" name="Rectangle 67">
            <a:extLst>
              <a:ext uri="{FF2B5EF4-FFF2-40B4-BE49-F238E27FC236}">
                <a16:creationId xmlns:a16="http://schemas.microsoft.com/office/drawing/2014/main" id="{9A69E082-6C9E-4983-9204-CCFD19F7EC40}"/>
              </a:ext>
            </a:extLst>
          </p:cNvPr>
          <p:cNvSpPr/>
          <p:nvPr/>
        </p:nvSpPr>
        <p:spPr>
          <a:xfrm>
            <a:off x="4969499" y="5106128"/>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69" name="Straight Connector 68">
            <a:extLst>
              <a:ext uri="{FF2B5EF4-FFF2-40B4-BE49-F238E27FC236}">
                <a16:creationId xmlns:a16="http://schemas.microsoft.com/office/drawing/2014/main" id="{15AC4570-3218-470E-94BC-6534AF471881}"/>
              </a:ext>
            </a:extLst>
          </p:cNvPr>
          <p:cNvCxnSpPr/>
          <p:nvPr/>
        </p:nvCxnSpPr>
        <p:spPr>
          <a:xfrm>
            <a:off x="4969499" y="5411060"/>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CFB8BF-3DB1-430F-BB4D-9E5D3A1AFE21}"/>
              </a:ext>
            </a:extLst>
          </p:cNvPr>
          <p:cNvCxnSpPr/>
          <p:nvPr/>
        </p:nvCxnSpPr>
        <p:spPr>
          <a:xfrm>
            <a:off x="4969499" y="6224213"/>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5396BB7-1B17-4ABB-8EF1-85B2A6348D09}"/>
              </a:ext>
            </a:extLst>
          </p:cNvPr>
          <p:cNvSpPr txBox="1"/>
          <p:nvPr/>
        </p:nvSpPr>
        <p:spPr>
          <a:xfrm>
            <a:off x="4969499" y="5614349"/>
            <a:ext cx="762331" cy="338554"/>
          </a:xfrm>
          <a:prstGeom prst="rect">
            <a:avLst/>
          </a:prstGeom>
          <a:noFill/>
        </p:spPr>
        <p:txBody>
          <a:bodyPr wrap="square" rtlCol="0">
            <a:spAutoFit/>
          </a:bodyPr>
          <a:lstStyle/>
          <a:p>
            <a:r>
              <a:rPr lang="en-US" sz="1600" dirty="0"/>
              <a:t>Item3</a:t>
            </a:r>
            <a:endParaRPr lang="de-AT" sz="1600" dirty="0"/>
          </a:p>
        </p:txBody>
      </p:sp>
      <p:sp>
        <p:nvSpPr>
          <p:cNvPr id="72" name="TextBox 71">
            <a:extLst>
              <a:ext uri="{FF2B5EF4-FFF2-40B4-BE49-F238E27FC236}">
                <a16:creationId xmlns:a16="http://schemas.microsoft.com/office/drawing/2014/main" id="{C72152F0-A77A-4343-BC4F-F57FA9994546}"/>
              </a:ext>
            </a:extLst>
          </p:cNvPr>
          <p:cNvSpPr txBox="1"/>
          <p:nvPr/>
        </p:nvSpPr>
        <p:spPr>
          <a:xfrm>
            <a:off x="4969499" y="5072890"/>
            <a:ext cx="762331" cy="338554"/>
          </a:xfrm>
          <a:prstGeom prst="rect">
            <a:avLst/>
          </a:prstGeom>
          <a:noFill/>
        </p:spPr>
        <p:txBody>
          <a:bodyPr wrap="square" rtlCol="0">
            <a:spAutoFit/>
          </a:bodyPr>
          <a:lstStyle/>
          <a:p>
            <a:r>
              <a:rPr lang="en-US" sz="1600" dirty="0"/>
              <a:t>Prev.</a:t>
            </a:r>
            <a:endParaRPr lang="de-AT" sz="1600" dirty="0"/>
          </a:p>
        </p:txBody>
      </p:sp>
      <p:sp>
        <p:nvSpPr>
          <p:cNvPr id="73" name="TextBox 72">
            <a:extLst>
              <a:ext uri="{FF2B5EF4-FFF2-40B4-BE49-F238E27FC236}">
                <a16:creationId xmlns:a16="http://schemas.microsoft.com/office/drawing/2014/main" id="{F0DE6FED-B311-4FD5-A8E6-CF4CB72DC494}"/>
              </a:ext>
            </a:extLst>
          </p:cNvPr>
          <p:cNvSpPr txBox="1"/>
          <p:nvPr/>
        </p:nvSpPr>
        <p:spPr>
          <a:xfrm>
            <a:off x="4977016" y="6204089"/>
            <a:ext cx="762331" cy="338554"/>
          </a:xfrm>
          <a:prstGeom prst="rect">
            <a:avLst/>
          </a:prstGeom>
          <a:noFill/>
        </p:spPr>
        <p:txBody>
          <a:bodyPr wrap="square" rtlCol="0">
            <a:spAutoFit/>
          </a:bodyPr>
          <a:lstStyle/>
          <a:p>
            <a:r>
              <a:rPr lang="en-US" sz="1600" dirty="0"/>
              <a:t>Next.</a:t>
            </a:r>
            <a:endParaRPr lang="de-AT" sz="1600" dirty="0"/>
          </a:p>
        </p:txBody>
      </p:sp>
      <p:sp>
        <p:nvSpPr>
          <p:cNvPr id="74" name="Rectangle 73">
            <a:extLst>
              <a:ext uri="{FF2B5EF4-FFF2-40B4-BE49-F238E27FC236}">
                <a16:creationId xmlns:a16="http://schemas.microsoft.com/office/drawing/2014/main" id="{6679F301-5218-48E7-9BC9-431034949D84}"/>
              </a:ext>
            </a:extLst>
          </p:cNvPr>
          <p:cNvSpPr/>
          <p:nvPr/>
        </p:nvSpPr>
        <p:spPr>
          <a:xfrm>
            <a:off x="6408450" y="5120415"/>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75" name="Straight Connector 74">
            <a:extLst>
              <a:ext uri="{FF2B5EF4-FFF2-40B4-BE49-F238E27FC236}">
                <a16:creationId xmlns:a16="http://schemas.microsoft.com/office/drawing/2014/main" id="{C2DB71DC-8D58-4E6F-89E4-7D40B6A1815C}"/>
              </a:ext>
            </a:extLst>
          </p:cNvPr>
          <p:cNvCxnSpPr/>
          <p:nvPr/>
        </p:nvCxnSpPr>
        <p:spPr>
          <a:xfrm>
            <a:off x="6408450" y="5425347"/>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911F4A-12D6-4252-AD2C-6D628BCE5B35}"/>
              </a:ext>
            </a:extLst>
          </p:cNvPr>
          <p:cNvCxnSpPr/>
          <p:nvPr/>
        </p:nvCxnSpPr>
        <p:spPr>
          <a:xfrm>
            <a:off x="6408450" y="6238500"/>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2B8A452-F5CE-402E-8703-527AADB690B3}"/>
              </a:ext>
            </a:extLst>
          </p:cNvPr>
          <p:cNvSpPr txBox="1"/>
          <p:nvPr/>
        </p:nvSpPr>
        <p:spPr>
          <a:xfrm>
            <a:off x="6408450" y="5628635"/>
            <a:ext cx="762331" cy="338554"/>
          </a:xfrm>
          <a:prstGeom prst="rect">
            <a:avLst/>
          </a:prstGeom>
          <a:noFill/>
        </p:spPr>
        <p:txBody>
          <a:bodyPr wrap="square" rtlCol="0">
            <a:spAutoFit/>
          </a:bodyPr>
          <a:lstStyle/>
          <a:p>
            <a:r>
              <a:rPr lang="en-US" sz="1600" dirty="0"/>
              <a:t>Item4</a:t>
            </a:r>
            <a:endParaRPr lang="de-AT" sz="1600" dirty="0"/>
          </a:p>
        </p:txBody>
      </p:sp>
      <p:sp>
        <p:nvSpPr>
          <p:cNvPr id="78" name="TextBox 77">
            <a:extLst>
              <a:ext uri="{FF2B5EF4-FFF2-40B4-BE49-F238E27FC236}">
                <a16:creationId xmlns:a16="http://schemas.microsoft.com/office/drawing/2014/main" id="{AF2D3AA8-C3AA-4831-9EB5-E927EDE00156}"/>
              </a:ext>
            </a:extLst>
          </p:cNvPr>
          <p:cNvSpPr txBox="1"/>
          <p:nvPr/>
        </p:nvSpPr>
        <p:spPr>
          <a:xfrm>
            <a:off x="6408450" y="5087177"/>
            <a:ext cx="762331" cy="338554"/>
          </a:xfrm>
          <a:prstGeom prst="rect">
            <a:avLst/>
          </a:prstGeom>
          <a:noFill/>
        </p:spPr>
        <p:txBody>
          <a:bodyPr wrap="square" rtlCol="0">
            <a:spAutoFit/>
          </a:bodyPr>
          <a:lstStyle/>
          <a:p>
            <a:r>
              <a:rPr lang="en-US" sz="1600" dirty="0"/>
              <a:t>Prev.</a:t>
            </a:r>
            <a:endParaRPr lang="de-AT" sz="1600" dirty="0"/>
          </a:p>
        </p:txBody>
      </p:sp>
      <p:sp>
        <p:nvSpPr>
          <p:cNvPr id="79" name="TextBox 78">
            <a:extLst>
              <a:ext uri="{FF2B5EF4-FFF2-40B4-BE49-F238E27FC236}">
                <a16:creationId xmlns:a16="http://schemas.microsoft.com/office/drawing/2014/main" id="{10B94A8B-2D7A-4343-AA74-8D257D189084}"/>
              </a:ext>
            </a:extLst>
          </p:cNvPr>
          <p:cNvSpPr txBox="1"/>
          <p:nvPr/>
        </p:nvSpPr>
        <p:spPr>
          <a:xfrm>
            <a:off x="6415967" y="6218376"/>
            <a:ext cx="762331" cy="338554"/>
          </a:xfrm>
          <a:prstGeom prst="rect">
            <a:avLst/>
          </a:prstGeom>
          <a:noFill/>
        </p:spPr>
        <p:txBody>
          <a:bodyPr wrap="square" rtlCol="0">
            <a:spAutoFit/>
          </a:bodyPr>
          <a:lstStyle/>
          <a:p>
            <a:r>
              <a:rPr lang="en-US" sz="1600" dirty="0"/>
              <a:t>Next.</a:t>
            </a:r>
            <a:endParaRPr lang="de-AT" sz="1600" dirty="0"/>
          </a:p>
        </p:txBody>
      </p:sp>
      <p:sp>
        <p:nvSpPr>
          <p:cNvPr id="80" name="Rectangle 79">
            <a:extLst>
              <a:ext uri="{FF2B5EF4-FFF2-40B4-BE49-F238E27FC236}">
                <a16:creationId xmlns:a16="http://schemas.microsoft.com/office/drawing/2014/main" id="{4A8B7FF3-0787-4A90-B595-A34FEA9BCCE7}"/>
              </a:ext>
            </a:extLst>
          </p:cNvPr>
          <p:cNvSpPr/>
          <p:nvPr/>
        </p:nvSpPr>
        <p:spPr>
          <a:xfrm>
            <a:off x="7823950" y="5106128"/>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81" name="Straight Connector 80">
            <a:extLst>
              <a:ext uri="{FF2B5EF4-FFF2-40B4-BE49-F238E27FC236}">
                <a16:creationId xmlns:a16="http://schemas.microsoft.com/office/drawing/2014/main" id="{3D27058E-529B-4BD7-8257-2E05DE7FB0BD}"/>
              </a:ext>
            </a:extLst>
          </p:cNvPr>
          <p:cNvCxnSpPr/>
          <p:nvPr/>
        </p:nvCxnSpPr>
        <p:spPr>
          <a:xfrm>
            <a:off x="7823950" y="5411060"/>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A7C2F5-4F53-48C9-AA11-692D3F7DE988}"/>
              </a:ext>
            </a:extLst>
          </p:cNvPr>
          <p:cNvCxnSpPr/>
          <p:nvPr/>
        </p:nvCxnSpPr>
        <p:spPr>
          <a:xfrm>
            <a:off x="7823950" y="6224213"/>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43FB2C8-5F06-49BA-84E9-32AC72506379}"/>
              </a:ext>
            </a:extLst>
          </p:cNvPr>
          <p:cNvSpPr txBox="1"/>
          <p:nvPr/>
        </p:nvSpPr>
        <p:spPr>
          <a:xfrm>
            <a:off x="7823950" y="5614349"/>
            <a:ext cx="762331" cy="338554"/>
          </a:xfrm>
          <a:prstGeom prst="rect">
            <a:avLst/>
          </a:prstGeom>
          <a:noFill/>
        </p:spPr>
        <p:txBody>
          <a:bodyPr wrap="square" rtlCol="0">
            <a:spAutoFit/>
          </a:bodyPr>
          <a:lstStyle/>
          <a:p>
            <a:r>
              <a:rPr lang="en-US" sz="1600" dirty="0"/>
              <a:t>Item5</a:t>
            </a:r>
            <a:endParaRPr lang="de-AT" sz="1600" dirty="0"/>
          </a:p>
        </p:txBody>
      </p:sp>
      <p:sp>
        <p:nvSpPr>
          <p:cNvPr id="84" name="TextBox 83">
            <a:extLst>
              <a:ext uri="{FF2B5EF4-FFF2-40B4-BE49-F238E27FC236}">
                <a16:creationId xmlns:a16="http://schemas.microsoft.com/office/drawing/2014/main" id="{95F9D8E6-6F59-458E-ADBD-48997D2038D9}"/>
              </a:ext>
            </a:extLst>
          </p:cNvPr>
          <p:cNvSpPr txBox="1"/>
          <p:nvPr/>
        </p:nvSpPr>
        <p:spPr>
          <a:xfrm>
            <a:off x="7823950" y="5072890"/>
            <a:ext cx="762331" cy="338554"/>
          </a:xfrm>
          <a:prstGeom prst="rect">
            <a:avLst/>
          </a:prstGeom>
          <a:noFill/>
        </p:spPr>
        <p:txBody>
          <a:bodyPr wrap="square" rtlCol="0">
            <a:spAutoFit/>
          </a:bodyPr>
          <a:lstStyle/>
          <a:p>
            <a:r>
              <a:rPr lang="en-US" sz="1600" dirty="0"/>
              <a:t>Prev.</a:t>
            </a:r>
            <a:endParaRPr lang="de-AT" sz="1600" dirty="0"/>
          </a:p>
        </p:txBody>
      </p:sp>
      <p:sp>
        <p:nvSpPr>
          <p:cNvPr id="85" name="TextBox 84">
            <a:extLst>
              <a:ext uri="{FF2B5EF4-FFF2-40B4-BE49-F238E27FC236}">
                <a16:creationId xmlns:a16="http://schemas.microsoft.com/office/drawing/2014/main" id="{D8F02E9B-D2A4-44B7-BAFC-417F6DE3AA10}"/>
              </a:ext>
            </a:extLst>
          </p:cNvPr>
          <p:cNvSpPr txBox="1"/>
          <p:nvPr/>
        </p:nvSpPr>
        <p:spPr>
          <a:xfrm>
            <a:off x="7831467" y="6204089"/>
            <a:ext cx="762331" cy="338554"/>
          </a:xfrm>
          <a:prstGeom prst="rect">
            <a:avLst/>
          </a:prstGeom>
          <a:noFill/>
        </p:spPr>
        <p:txBody>
          <a:bodyPr wrap="square" rtlCol="0">
            <a:spAutoFit/>
          </a:bodyPr>
          <a:lstStyle/>
          <a:p>
            <a:r>
              <a:rPr lang="en-US" sz="1600" dirty="0"/>
              <a:t>Next.</a:t>
            </a:r>
            <a:endParaRPr lang="de-AT" sz="1600" dirty="0"/>
          </a:p>
        </p:txBody>
      </p:sp>
      <p:cxnSp>
        <p:nvCxnSpPr>
          <p:cNvPr id="22" name="Straight Arrow Connector 21">
            <a:extLst>
              <a:ext uri="{FF2B5EF4-FFF2-40B4-BE49-F238E27FC236}">
                <a16:creationId xmlns:a16="http://schemas.microsoft.com/office/drawing/2014/main" id="{EE200565-35B5-4570-BFD0-C88F9B2F5C30}"/>
              </a:ext>
            </a:extLst>
          </p:cNvPr>
          <p:cNvCxnSpPr>
            <a:endCxn id="65" idx="1"/>
          </p:cNvCxnSpPr>
          <p:nvPr/>
        </p:nvCxnSpPr>
        <p:spPr>
          <a:xfrm flipV="1">
            <a:off x="2877379" y="5765004"/>
            <a:ext cx="660687" cy="47349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F1011CA-A31A-459A-9009-5695C8798BCF}"/>
              </a:ext>
            </a:extLst>
          </p:cNvPr>
          <p:cNvCxnSpPr>
            <a:cxnSpLocks/>
            <a:endCxn id="5" idx="3"/>
          </p:cNvCxnSpPr>
          <p:nvPr/>
        </p:nvCxnSpPr>
        <p:spPr>
          <a:xfrm flipH="1">
            <a:off x="2877379" y="5194506"/>
            <a:ext cx="668206" cy="5701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0A6FE92-897C-4C44-A10D-8604E699F8D0}"/>
              </a:ext>
            </a:extLst>
          </p:cNvPr>
          <p:cNvCxnSpPr>
            <a:cxnSpLocks/>
            <a:stCxn id="67" idx="3"/>
            <a:endCxn id="71" idx="1"/>
          </p:cNvCxnSpPr>
          <p:nvPr/>
        </p:nvCxnSpPr>
        <p:spPr>
          <a:xfrm flipV="1">
            <a:off x="4307914" y="5783626"/>
            <a:ext cx="661585" cy="57111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1B6BFCE-820D-4839-A608-AC9D1B3EBADA}"/>
              </a:ext>
            </a:extLst>
          </p:cNvPr>
          <p:cNvCxnSpPr>
            <a:cxnSpLocks/>
          </p:cNvCxnSpPr>
          <p:nvPr/>
        </p:nvCxnSpPr>
        <p:spPr>
          <a:xfrm flipV="1">
            <a:off x="7170781" y="5831924"/>
            <a:ext cx="645652" cy="52765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258C537-CC90-40DD-B757-E0153BE8DC81}"/>
              </a:ext>
            </a:extLst>
          </p:cNvPr>
          <p:cNvCxnSpPr>
            <a:cxnSpLocks/>
            <a:stCxn id="72" idx="1"/>
          </p:cNvCxnSpPr>
          <p:nvPr/>
        </p:nvCxnSpPr>
        <p:spPr>
          <a:xfrm flipH="1">
            <a:off x="4307915" y="5242167"/>
            <a:ext cx="661584" cy="47255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1DE40E0-2804-4719-9B64-847758C262B9}"/>
              </a:ext>
            </a:extLst>
          </p:cNvPr>
          <p:cNvCxnSpPr>
            <a:cxnSpLocks/>
            <a:stCxn id="78" idx="1"/>
          </p:cNvCxnSpPr>
          <p:nvPr/>
        </p:nvCxnSpPr>
        <p:spPr>
          <a:xfrm flipH="1">
            <a:off x="5731832" y="5256454"/>
            <a:ext cx="676618" cy="45826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7980B83-65C0-40E3-9A6E-18863A5AD9C1}"/>
              </a:ext>
            </a:extLst>
          </p:cNvPr>
          <p:cNvCxnSpPr>
            <a:cxnSpLocks/>
            <a:stCxn id="73" idx="3"/>
            <a:endCxn id="77" idx="1"/>
          </p:cNvCxnSpPr>
          <p:nvPr/>
        </p:nvCxnSpPr>
        <p:spPr>
          <a:xfrm flipV="1">
            <a:off x="5739347" y="5797912"/>
            <a:ext cx="669103" cy="57545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47BFB4C-3EFA-43E5-B70E-E469AA0582F3}"/>
              </a:ext>
            </a:extLst>
          </p:cNvPr>
          <p:cNvCxnSpPr>
            <a:cxnSpLocks/>
            <a:stCxn id="84" idx="1"/>
            <a:endCxn id="77" idx="3"/>
          </p:cNvCxnSpPr>
          <p:nvPr/>
        </p:nvCxnSpPr>
        <p:spPr>
          <a:xfrm flipH="1">
            <a:off x="7170781" y="5242167"/>
            <a:ext cx="653169" cy="55574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11767"/>
      </p:ext>
    </p:extLst>
  </p:cSld>
  <p:clrMapOvr>
    <a:masterClrMapping/>
  </p:clrMapOvr>
</p:sld>
</file>

<file path=ppt/theme/theme1.xml><?xml version="1.0" encoding="utf-8"?>
<a:theme xmlns:a="http://schemas.openxmlformats.org/drawingml/2006/main" name="HighPerfCoding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ghPerfCodingTheme" id="{ADA9F82E-E4C2-4CC0-8D07-7CF171584A42}" vid="{0E0644BB-67B1-4C52-A698-F35EC67B0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HighPerfCodingTheme</Template>
  <TotalTime>1446</TotalTime>
  <Words>8219</Words>
  <Application>Microsoft Office PowerPoint</Application>
  <PresentationFormat>Widescreen</PresentationFormat>
  <Paragraphs>799</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Consolas</vt:lpstr>
      <vt:lpstr>Roboto</vt:lpstr>
      <vt:lpstr>Segoe UI</vt:lpstr>
      <vt:lpstr>Segoe UI Light</vt:lpstr>
      <vt:lpstr>HighPerfCodingTheme</vt:lpstr>
      <vt:lpstr>Part 3: How to make .NET applications faster </vt:lpstr>
      <vt:lpstr>Choosing the Right Collection</vt:lpstr>
      <vt:lpstr>In this Part </vt:lpstr>
      <vt:lpstr>Array </vt:lpstr>
      <vt:lpstr>List&lt;T&gt; </vt:lpstr>
      <vt:lpstr>List&lt;T&gt; - Insert/Remove in the middle </vt:lpstr>
      <vt:lpstr>List&lt;T&gt; - Add</vt:lpstr>
      <vt:lpstr>List&lt;T&gt; - Add</vt:lpstr>
      <vt:lpstr>LinkedList&lt;T&gt;</vt:lpstr>
      <vt:lpstr>LinkedList&lt;T&gt;</vt:lpstr>
      <vt:lpstr>Dictionaly&lt;T,N&gt; HashSet&lt;T&gt; - Associative Collections</vt:lpstr>
      <vt:lpstr>Dictionaly&lt;T,N&gt; HashSet&lt;T&gt; - Associative Collections</vt:lpstr>
      <vt:lpstr>Dictionaly&lt;T,N&gt; HashSet&lt;T&gt; - GetHashCode method</vt:lpstr>
      <vt:lpstr>SortedDictionaly&lt;T,N&gt; SortedSet&lt;T&gt;</vt:lpstr>
      <vt:lpstr>Choosing the Right Collection - Demo</vt:lpstr>
      <vt:lpstr>In this Part</vt:lpstr>
      <vt:lpstr>Reference Types on .NET (and .NET Core)</vt:lpstr>
      <vt:lpstr>Value Types on .NET (and .NET Core)</vt:lpstr>
      <vt:lpstr>Important note</vt:lpstr>
      <vt:lpstr>Where is data stored? </vt:lpstr>
      <vt:lpstr>Where is data stored? </vt:lpstr>
      <vt:lpstr>Where is data stored? </vt:lpstr>
      <vt:lpstr>Where is data stored? </vt:lpstr>
      <vt:lpstr>Reference types – object header</vt:lpstr>
      <vt:lpstr>Value Types vs. Reference Types and Reducing Pressure on the GC - Demo</vt:lpstr>
      <vt:lpstr>Value Type performance advantages</vt:lpstr>
      <vt:lpstr>Saving Threads with async/await </vt:lpstr>
      <vt:lpstr>In this Video</vt:lpstr>
      <vt:lpstr>What is asynchronous programming? </vt:lpstr>
      <vt:lpstr>Similar Concepts</vt:lpstr>
      <vt:lpstr>Asynchronous programming in C# </vt:lpstr>
      <vt:lpstr>Asynchronous programming in C# - Sample </vt:lpstr>
      <vt:lpstr>Asynchronous programming in C# - Sample </vt:lpstr>
      <vt:lpstr>Opposite of async: a synchronous code</vt:lpstr>
      <vt:lpstr>So why is this good?</vt:lpstr>
      <vt:lpstr>Ahead of Time (AOT) Compilation</vt:lpstr>
      <vt:lpstr>In this Video</vt:lpstr>
      <vt:lpstr>How is your C# code executed?</vt:lpstr>
      <vt:lpstr>PreJIT – Ahead-of-time (AOT) compilation</vt:lpstr>
      <vt:lpstr>How is your C# code executed?  -with AOT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Gergely Kalapos</dc:creator>
  <cp:lastModifiedBy>Gergely Kalapos</cp:lastModifiedBy>
  <cp:revision>5</cp:revision>
  <dcterms:created xsi:type="dcterms:W3CDTF">2018-02-23T13:29:24Z</dcterms:created>
  <dcterms:modified xsi:type="dcterms:W3CDTF">2018-02-26T22:00:57Z</dcterms:modified>
</cp:coreProperties>
</file>